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sldIdLst>
    <p:sldId id="271" r:id="rId5"/>
    <p:sldId id="265" r:id="rId6"/>
    <p:sldId id="533" r:id="rId7"/>
    <p:sldId id="566" r:id="rId8"/>
    <p:sldId id="514" r:id="rId9"/>
    <p:sldId id="603" r:id="rId10"/>
    <p:sldId id="604" r:id="rId11"/>
    <p:sldId id="544" r:id="rId12"/>
    <p:sldId id="546" r:id="rId13"/>
    <p:sldId id="570" r:id="rId14"/>
    <p:sldId id="586" r:id="rId15"/>
    <p:sldId id="548" r:id="rId16"/>
    <p:sldId id="605" r:id="rId17"/>
    <p:sldId id="606" r:id="rId18"/>
    <p:sldId id="552" r:id="rId19"/>
    <p:sldId id="558" r:id="rId20"/>
    <p:sldId id="607" r:id="rId21"/>
    <p:sldId id="591" r:id="rId22"/>
    <p:sldId id="608" r:id="rId23"/>
    <p:sldId id="557" r:id="rId24"/>
    <p:sldId id="610" r:id="rId25"/>
    <p:sldId id="609" r:id="rId26"/>
    <p:sldId id="611" r:id="rId27"/>
    <p:sldId id="553" r:id="rId28"/>
    <p:sldId id="571" r:id="rId29"/>
    <p:sldId id="613" r:id="rId30"/>
    <p:sldId id="614" r:id="rId31"/>
    <p:sldId id="615" r:id="rId32"/>
    <p:sldId id="616" r:id="rId33"/>
    <p:sldId id="534" r:id="rId34"/>
    <p:sldId id="624" r:id="rId35"/>
    <p:sldId id="587" r:id="rId36"/>
    <p:sldId id="618" r:id="rId37"/>
    <p:sldId id="621" r:id="rId38"/>
    <p:sldId id="619" r:id="rId39"/>
    <p:sldId id="620" r:id="rId40"/>
    <p:sldId id="622" r:id="rId41"/>
    <p:sldId id="596" r:id="rId42"/>
    <p:sldId id="623" r:id="rId43"/>
    <p:sldId id="567" r:id="rId44"/>
    <p:sldId id="583" r:id="rId45"/>
    <p:sldId id="625" r:id="rId46"/>
    <p:sldId id="626" r:id="rId47"/>
    <p:sldId id="582" r:id="rId48"/>
    <p:sldId id="27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5133" userDrawn="1">
          <p15:clr>
            <a:srgbClr val="A4A3A4"/>
          </p15:clr>
        </p15:guide>
        <p15:guide id="3" pos="2547" userDrawn="1">
          <p15:clr>
            <a:srgbClr val="A4A3A4"/>
          </p15:clr>
        </p15:guide>
        <p15:guide id="4" orient="horz" pos="2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D68"/>
    <a:srgbClr val="74D3BD"/>
    <a:srgbClr val="373365"/>
    <a:srgbClr val="399884"/>
    <a:srgbClr val="4DB9A1"/>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214E47-596B-991D-3893-DE1DE40F376D}" v="2" dt="2025-06-19T14:15:23.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74" d="100"/>
          <a:sy n="74" d="100"/>
        </p:scale>
        <p:origin x="96" y="178"/>
      </p:cViewPr>
      <p:guideLst>
        <p:guide orient="horz" pos="1729"/>
        <p:guide pos="5133"/>
        <p:guide pos="2547"/>
        <p:guide orient="horz" pos="299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AA4AE-1DE7-457B-8895-B3712A21854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0AF321AB-7B36-421A-A0B9-D2933B4536CF}">
      <dgm:prSet phldrT="[Text]" custT="1"/>
      <dgm:spPr>
        <a:solidFill>
          <a:srgbClr val="399884"/>
        </a:solidFill>
      </dgm:spPr>
      <dgm:t>
        <a:bodyPr/>
        <a:lstStyle/>
        <a:p>
          <a:r>
            <a:rPr lang="en-GB" sz="2200" b="1" noProof="0" dirty="0">
              <a:solidFill>
                <a:srgbClr val="373365"/>
              </a:solidFill>
              <a:latin typeface="DejaVu Math TeX Gyre" panose="02000503000000000000"/>
            </a:rPr>
            <a:t>Module 1: Identifying essential green skills across the labour market</a:t>
          </a:r>
        </a:p>
      </dgm:t>
    </dgm:pt>
    <dgm:pt modelId="{31BC75A9-8FE5-48D5-B0CD-6449FC1C4310}" type="parTrans" cxnId="{4A3FCDEA-2801-4C93-98C9-E2085BB927D0}">
      <dgm:prSet/>
      <dgm:spPr/>
      <dgm:t>
        <a:bodyPr/>
        <a:lstStyle/>
        <a:p>
          <a:endParaRPr lang="en-GB"/>
        </a:p>
      </dgm:t>
    </dgm:pt>
    <dgm:pt modelId="{67F7E916-E4BC-4387-B6D9-419ED1F543BB}" type="sibTrans" cxnId="{4A3FCDEA-2801-4C93-98C9-E2085BB927D0}">
      <dgm:prSet/>
      <dgm:spPr/>
      <dgm:t>
        <a:bodyPr/>
        <a:lstStyle/>
        <a:p>
          <a:endParaRPr lang="en-GB"/>
        </a:p>
      </dgm:t>
    </dgm:pt>
    <dgm:pt modelId="{B77B0499-EC21-4AE5-A6A1-2CBF83F93E96}">
      <dgm:prSet phldrT="[Text]" custT="1"/>
      <dgm:spPr>
        <a:solidFill>
          <a:srgbClr val="399884"/>
        </a:solidFill>
      </dgm:spPr>
      <dgm:t>
        <a:bodyPr/>
        <a:lstStyle/>
        <a:p>
          <a:r>
            <a:rPr lang="en-GB" sz="1600" noProof="0" dirty="0">
              <a:latin typeface="DejaVu Math TeX Gyre" panose="02000503000000000000"/>
            </a:rPr>
            <a:t>Subtitle 1.1: Defining green skills</a:t>
          </a:r>
        </a:p>
      </dgm:t>
    </dgm:pt>
    <dgm:pt modelId="{1EA819BB-A286-4BD2-B2F1-EE657B11ADCD}" type="parTrans" cxnId="{220A945B-B9DD-4E91-86E9-DACCC54ADBAB}">
      <dgm:prSet/>
      <dgm:spPr/>
      <dgm:t>
        <a:bodyPr/>
        <a:lstStyle/>
        <a:p>
          <a:endParaRPr lang="en-GB"/>
        </a:p>
      </dgm:t>
    </dgm:pt>
    <dgm:pt modelId="{C2B4E3F4-DBB1-4898-9E89-5CDDE9EBC57B}" type="sibTrans" cxnId="{220A945B-B9DD-4E91-86E9-DACCC54ADBAB}">
      <dgm:prSet/>
      <dgm:spPr/>
      <dgm:t>
        <a:bodyPr/>
        <a:lstStyle/>
        <a:p>
          <a:endParaRPr lang="en-GB"/>
        </a:p>
      </dgm:t>
    </dgm:pt>
    <dgm:pt modelId="{E364DC40-2D6E-4364-9D6F-3F6D3C0B6CA0}">
      <dgm:prSet phldrT="[Text]" custT="1"/>
      <dgm:spPr>
        <a:solidFill>
          <a:srgbClr val="4DB9A1"/>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Module 2: Integrating green skills into vocational training</a:t>
          </a:r>
        </a:p>
      </dgm:t>
    </dgm:pt>
    <dgm:pt modelId="{7F0E1405-6E88-490D-94C4-48D428165B31}" type="parTrans" cxnId="{1AB33C3A-5C4D-4979-B463-872BD2315003}">
      <dgm:prSet/>
      <dgm:spPr/>
      <dgm:t>
        <a:bodyPr/>
        <a:lstStyle/>
        <a:p>
          <a:endParaRPr lang="en-GB"/>
        </a:p>
      </dgm:t>
    </dgm:pt>
    <dgm:pt modelId="{ED40E0DC-12C5-41B0-87C8-7741C3BB85D9}" type="sibTrans" cxnId="{1AB33C3A-5C4D-4979-B463-872BD2315003}">
      <dgm:prSet/>
      <dgm:spPr/>
      <dgm:t>
        <a:bodyPr/>
        <a:lstStyle/>
        <a:p>
          <a:endParaRPr lang="en-GB"/>
        </a:p>
      </dgm:t>
    </dgm:pt>
    <dgm:pt modelId="{5F904E51-97C7-4B67-A13B-A0921D93C8F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2.1: Curriculum integration, teaching approaches and methodologies</a:t>
          </a:r>
        </a:p>
      </dgm:t>
    </dgm:pt>
    <dgm:pt modelId="{3F8447A2-0172-4B26-A541-D7EB23DFB7E9}" type="parTrans" cxnId="{47586AC4-5F68-44F7-A3DA-C03EBA9BEA0C}">
      <dgm:prSet/>
      <dgm:spPr/>
      <dgm:t>
        <a:bodyPr/>
        <a:lstStyle/>
        <a:p>
          <a:endParaRPr lang="en-GB"/>
        </a:p>
      </dgm:t>
    </dgm:pt>
    <dgm:pt modelId="{4EC900AF-2F81-4778-951A-646767D8C24D}" type="sibTrans" cxnId="{47586AC4-5F68-44F7-A3DA-C03EBA9BEA0C}">
      <dgm:prSet/>
      <dgm:spPr/>
      <dgm:t>
        <a:bodyPr/>
        <a:lstStyle/>
        <a:p>
          <a:endParaRPr lang="en-GB"/>
        </a:p>
      </dgm:t>
    </dgm:pt>
    <dgm:pt modelId="{37D074DA-7B98-4142-A990-56111AFBA890}">
      <dgm:prSet phldrT="[Text]" custT="1"/>
      <dgm:spPr>
        <a:solidFill>
          <a:srgbClr val="74D3BD"/>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Module 3: Case studies – successful green skill applications in the workforce</a:t>
          </a:r>
        </a:p>
      </dgm:t>
    </dgm:pt>
    <dgm:pt modelId="{C0E09891-1B53-479E-BEE2-6201465A1A58}" type="parTrans" cxnId="{556E045D-5316-4D9C-8FE4-CE43CD3DE0CB}">
      <dgm:prSet/>
      <dgm:spPr/>
      <dgm:t>
        <a:bodyPr/>
        <a:lstStyle/>
        <a:p>
          <a:endParaRPr lang="en-GB"/>
        </a:p>
      </dgm:t>
    </dgm:pt>
    <dgm:pt modelId="{D45A07B0-7A0F-438B-BDA9-33169241F928}" type="sibTrans" cxnId="{556E045D-5316-4D9C-8FE4-CE43CD3DE0CB}">
      <dgm:prSet/>
      <dgm:spPr/>
      <dgm:t>
        <a:bodyPr/>
        <a:lstStyle/>
        <a:p>
          <a:endParaRPr lang="en-GB"/>
        </a:p>
      </dgm:t>
    </dgm:pt>
    <dgm:pt modelId="{BC150C15-6392-43E8-BFAA-541826BAA29C}">
      <dgm:prSet phldrT="[Text]" custT="1"/>
      <dgm:spPr>
        <a:solidFill>
          <a:srgbClr val="399884"/>
        </a:solidFill>
      </dgm:spPr>
      <dgm:t>
        <a:bodyPr/>
        <a:lstStyle/>
        <a:p>
          <a:r>
            <a:rPr lang="en-GB" sz="1600" noProof="0" dirty="0">
              <a:latin typeface="DejaVu Math TeX Gyre" panose="02000503000000000000"/>
            </a:rPr>
            <a:t>Subtitle 1.2: Labor market trends and demands, green skills in the Western Balkans</a:t>
          </a:r>
        </a:p>
      </dgm:t>
    </dgm:pt>
    <dgm:pt modelId="{94185C45-885C-4945-8ABE-A0C94E46DE18}" type="parTrans" cxnId="{772244D3-4F46-4342-AEFE-81F8EEB4B50E}">
      <dgm:prSet/>
      <dgm:spPr/>
      <dgm:t>
        <a:bodyPr/>
        <a:lstStyle/>
        <a:p>
          <a:endParaRPr lang="en-GB"/>
        </a:p>
      </dgm:t>
    </dgm:pt>
    <dgm:pt modelId="{ADD7FE8B-7039-41D6-BD06-58A275A97514}" type="sibTrans" cxnId="{772244D3-4F46-4342-AEFE-81F8EEB4B50E}">
      <dgm:prSet/>
      <dgm:spPr/>
      <dgm:t>
        <a:bodyPr/>
        <a:lstStyle/>
        <a:p>
          <a:endParaRPr lang="en-GB"/>
        </a:p>
      </dgm:t>
    </dgm:pt>
    <dgm:pt modelId="{F2E9F95B-4537-4AD2-8BA4-A787CBAEE6DB}">
      <dgm:prSet custT="1"/>
      <dgm:spPr/>
      <dgm:t>
        <a:bodyPr/>
        <a:lstStyle/>
        <a:p>
          <a:r>
            <a:rPr lang="en-GB" sz="1600" noProof="0" dirty="0">
              <a:latin typeface="DejaVu Math TeX Gyre" panose="02000503000000000000"/>
            </a:rPr>
            <a:t>Subtitle 1.3: Educators’ role in skill identification</a:t>
          </a:r>
        </a:p>
      </dgm:t>
    </dgm:pt>
    <dgm:pt modelId="{AB83BC75-8BA2-4FEA-9AAF-93D23AD16707}" type="parTrans" cxnId="{29BC0F15-4268-4746-A035-1AD9388E19A5}">
      <dgm:prSet/>
      <dgm:spPr/>
      <dgm:t>
        <a:bodyPr/>
        <a:lstStyle/>
        <a:p>
          <a:endParaRPr lang="en-GB"/>
        </a:p>
      </dgm:t>
    </dgm:pt>
    <dgm:pt modelId="{9716C05F-DA83-4A3E-BAFD-40FA8FCFA429}" type="sibTrans" cxnId="{29BC0F15-4268-4746-A035-1AD9388E19A5}">
      <dgm:prSet/>
      <dgm:spPr/>
      <dgm:t>
        <a:bodyPr/>
        <a:lstStyle/>
        <a:p>
          <a:endParaRPr lang="en-GB"/>
        </a:p>
      </dgm:t>
    </dgm:pt>
    <dgm:pt modelId="{05186C69-E2F5-450F-84F3-6FC34EAC8CE1}">
      <dgm:prSet custT="1"/>
      <dgm:spPr/>
      <dgm:t>
        <a:bodyPr/>
        <a:lstStyle/>
        <a:p>
          <a:endParaRPr lang="en-GB" sz="1600" noProof="0" dirty="0">
            <a:latin typeface="DejaVu Math TeX Gyre" panose="02000503000000000000"/>
          </a:endParaRPr>
        </a:p>
      </dgm:t>
    </dgm:pt>
    <dgm:pt modelId="{46ED01DC-6804-4953-BC45-CE6BD4DAB3E4}" type="parTrans" cxnId="{78982592-0672-4DDD-92FF-0BACD49A61C5}">
      <dgm:prSet/>
      <dgm:spPr/>
      <dgm:t>
        <a:bodyPr/>
        <a:lstStyle/>
        <a:p>
          <a:endParaRPr lang="en-GB"/>
        </a:p>
      </dgm:t>
    </dgm:pt>
    <dgm:pt modelId="{C8D5E1D1-021D-4935-BBDC-7F33B768C823}" type="sibTrans" cxnId="{78982592-0672-4DDD-92FF-0BACD49A61C5}">
      <dgm:prSet/>
      <dgm:spPr/>
      <dgm:t>
        <a:bodyPr/>
        <a:lstStyle/>
        <a:p>
          <a:endParaRPr lang="en-GB"/>
        </a:p>
      </dgm:t>
    </dgm:pt>
    <dgm:pt modelId="{28BF3C4C-F683-44D9-AB1A-7451536AB2A8}">
      <dgm:prSet custT="1"/>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2.2: Synergies between green and digital skills</a:t>
          </a:r>
        </a:p>
      </dgm:t>
    </dgm:pt>
    <dgm:pt modelId="{0154DC27-8027-4E67-A5BF-0679D3E39375}" type="parTrans" cxnId="{B282DB79-7F8E-456C-8C83-69504306A8CE}">
      <dgm:prSet/>
      <dgm:spPr/>
      <dgm:t>
        <a:bodyPr/>
        <a:lstStyle/>
        <a:p>
          <a:endParaRPr lang="en-GB"/>
        </a:p>
      </dgm:t>
    </dgm:pt>
    <dgm:pt modelId="{053D6705-E589-44B3-A039-230057BA01A7}" type="sibTrans" cxnId="{B282DB79-7F8E-456C-8C83-69504306A8CE}">
      <dgm:prSet/>
      <dgm:spPr/>
      <dgm:t>
        <a:bodyPr/>
        <a:lstStyle/>
        <a:p>
          <a:endParaRPr lang="en-GB"/>
        </a:p>
      </dgm:t>
    </dgm:pt>
    <dgm:pt modelId="{656A23A1-D220-4E21-A574-0F6063B96947}">
      <dgm:prSet custT="1"/>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2.3: Overcoming barriers</a:t>
          </a:r>
        </a:p>
      </dgm:t>
    </dgm:pt>
    <dgm:pt modelId="{52A4721A-2B64-4DEB-B662-991E0F9D12F4}" type="parTrans" cxnId="{C7CA47C9-64C9-415A-86C0-B1AAE281D278}">
      <dgm:prSet/>
      <dgm:spPr/>
      <dgm:t>
        <a:bodyPr/>
        <a:lstStyle/>
        <a:p>
          <a:endParaRPr lang="en-GB"/>
        </a:p>
      </dgm:t>
    </dgm:pt>
    <dgm:pt modelId="{F7186E2E-F5F7-40B7-A050-790D28DE10C7}" type="sibTrans" cxnId="{C7CA47C9-64C9-415A-86C0-B1AAE281D278}">
      <dgm:prSet/>
      <dgm:spPr/>
      <dgm:t>
        <a:bodyPr/>
        <a:lstStyle/>
        <a:p>
          <a:endParaRPr lang="en-GB"/>
        </a:p>
      </dgm:t>
    </dgm:pt>
    <dgm:pt modelId="{6C4DD166-5087-4277-BED9-900042C076A4}">
      <dgm:prSet custT="1"/>
      <dgm:spPr/>
      <dgm:t>
        <a:bodyPr/>
        <a:lstStyle/>
        <a:p>
          <a:pPr marL="171450" lvl="1" indent="-171450" algn="l" defTabSz="711200">
            <a:lnSpc>
              <a:spcPct val="90000"/>
            </a:lnSpc>
            <a:spcBef>
              <a:spcPct val="0"/>
            </a:spcBef>
            <a:spcAft>
              <a:spcPct val="15000"/>
            </a:spcAft>
            <a:buNone/>
          </a:pPr>
          <a:endParaRPr lang="en-GB" sz="1600" kern="1200" noProof="0" dirty="0">
            <a:solidFill>
              <a:prstClr val="white"/>
            </a:solidFill>
            <a:latin typeface="DejaVu Math TeX Gyre" panose="02000503000000000000"/>
            <a:ea typeface="+mn-ea"/>
            <a:cs typeface="+mn-cs"/>
          </a:endParaRPr>
        </a:p>
      </dgm:t>
    </dgm:pt>
    <dgm:pt modelId="{59188C0F-FF51-49BA-B8A9-73D7D53A258B}" type="parTrans" cxnId="{69890B26-91A0-4726-8B31-32A8978C63FA}">
      <dgm:prSet/>
      <dgm:spPr/>
      <dgm:t>
        <a:bodyPr/>
        <a:lstStyle/>
        <a:p>
          <a:endParaRPr lang="en-GB"/>
        </a:p>
      </dgm:t>
    </dgm:pt>
    <dgm:pt modelId="{943C7558-04C2-4288-865A-D480FAF49CB2}" type="sibTrans" cxnId="{69890B26-91A0-4726-8B31-32A8978C63FA}">
      <dgm:prSet/>
      <dgm:spPr/>
      <dgm:t>
        <a:bodyPr/>
        <a:lstStyle/>
        <a:p>
          <a:endParaRPr lang="en-GB"/>
        </a:p>
      </dgm:t>
    </dgm:pt>
    <dgm:pt modelId="{69EF305B-E8E6-4028-9D5C-9E8D95D8653A}">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Subtitle 3.1: Emerging green jobs in energy efficiency, waste management, recycling, renewable energy, and sustainable production</a:t>
          </a:r>
        </a:p>
      </dgm:t>
    </dgm:pt>
    <dgm:pt modelId="{0EBA7009-3BFE-4F9A-88A7-533E0C3E2C0A}" type="parTrans" cxnId="{5FC2C9FB-A164-45BD-BF94-53EC891D43A7}">
      <dgm:prSet/>
      <dgm:spPr/>
      <dgm:t>
        <a:bodyPr/>
        <a:lstStyle/>
        <a:p>
          <a:endParaRPr lang="en-GB"/>
        </a:p>
      </dgm:t>
    </dgm:pt>
    <dgm:pt modelId="{348A7AC2-FEDC-4354-A3A8-6D1B266977C4}" type="sibTrans" cxnId="{5FC2C9FB-A164-45BD-BF94-53EC891D43A7}">
      <dgm:prSet/>
      <dgm:spPr/>
      <dgm:t>
        <a:bodyPr/>
        <a:lstStyle/>
        <a:p>
          <a:endParaRPr lang="en-GB"/>
        </a:p>
      </dgm:t>
    </dgm:pt>
    <dgm:pt modelId="{33651E92-E6D6-4B8E-97AA-BE1481DEB5F5}">
      <dgm:prSet custT="1"/>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Subtitle 3.2: Sectoral case studies</a:t>
          </a:r>
        </a:p>
      </dgm:t>
    </dgm:pt>
    <dgm:pt modelId="{32E6244F-FA19-4A5E-AC24-1CA7F4D6EE2D}" type="parTrans" cxnId="{1CC892CF-A3B8-4B25-87F5-58341EA2C196}">
      <dgm:prSet/>
      <dgm:spPr/>
      <dgm:t>
        <a:bodyPr/>
        <a:lstStyle/>
        <a:p>
          <a:endParaRPr lang="en-GB"/>
        </a:p>
      </dgm:t>
    </dgm:pt>
    <dgm:pt modelId="{9C0C3698-94CB-4F3E-9D91-C4AA622821AD}" type="sibTrans" cxnId="{1CC892CF-A3B8-4B25-87F5-58341EA2C196}">
      <dgm:prSet/>
      <dgm:spPr/>
      <dgm:t>
        <a:bodyPr/>
        <a:lstStyle/>
        <a:p>
          <a:endParaRPr lang="en-GB"/>
        </a:p>
      </dgm:t>
    </dgm:pt>
    <dgm:pt modelId="{2DC7778B-CC18-47FE-AF8E-BFB2EB4951B1}">
      <dgm:prSet custT="1"/>
      <dgm:spPr/>
      <dgm:t>
        <a:bodyPr/>
        <a:lstStyle/>
        <a:p>
          <a:pPr marL="228600" lvl="1" indent="0" algn="l" defTabSz="933450">
            <a:lnSpc>
              <a:spcPct val="90000"/>
            </a:lnSpc>
            <a:spcBef>
              <a:spcPct val="0"/>
            </a:spcBef>
            <a:spcAft>
              <a:spcPct val="15000"/>
            </a:spcAft>
          </a:pPr>
          <a:endParaRPr lang="en-GB" sz="1600" kern="1200" noProof="0" dirty="0">
            <a:latin typeface="DejaVu Math TeX Gyre" panose="02000503000000000000"/>
          </a:endParaRPr>
        </a:p>
      </dgm:t>
    </dgm:pt>
    <dgm:pt modelId="{8409091C-F58C-4B88-9E7B-02481169030C}" type="parTrans" cxnId="{F642AEE5-A502-4A55-83DD-D7739D3DC80B}">
      <dgm:prSet/>
      <dgm:spPr/>
      <dgm:t>
        <a:bodyPr/>
        <a:lstStyle/>
        <a:p>
          <a:endParaRPr lang="en-GB"/>
        </a:p>
      </dgm:t>
    </dgm:pt>
    <dgm:pt modelId="{52AB2FDE-0007-40EF-AB43-B5638B150870}" type="sibTrans" cxnId="{F642AEE5-A502-4A55-83DD-D7739D3DC80B}">
      <dgm:prSet/>
      <dgm:spPr/>
      <dgm:t>
        <a:bodyPr/>
        <a:lstStyle/>
        <a:p>
          <a:endParaRPr lang="en-GB"/>
        </a:p>
      </dgm:t>
    </dgm:pt>
    <dgm:pt modelId="{819EADBF-EEA3-41DA-8916-D0F54C99E276}">
      <dgm:prSet custT="1"/>
      <dgm:spPr/>
      <dgm:t>
        <a:bodyPr/>
        <a:lstStyle/>
        <a:p>
          <a:pPr marL="228600" lvl="1" indent="0" algn="l" defTabSz="933450">
            <a:lnSpc>
              <a:spcPct val="90000"/>
            </a:lnSpc>
            <a:spcBef>
              <a:spcPct val="0"/>
            </a:spcBef>
            <a:spcAft>
              <a:spcPct val="15000"/>
            </a:spcAft>
          </a:pPr>
          <a:endParaRPr lang="en-GB" sz="1600" kern="1200" noProof="0" dirty="0">
            <a:latin typeface="DejaVu Math TeX Gyre" panose="02000503000000000000"/>
          </a:endParaRPr>
        </a:p>
      </dgm:t>
    </dgm:pt>
    <dgm:pt modelId="{9ADB97FF-F2A5-4827-8487-F3BAEEA1B9EC}" type="parTrans" cxnId="{599F590A-20DD-4ECB-A3CE-2C0D39947B1B}">
      <dgm:prSet/>
      <dgm:spPr/>
      <dgm:t>
        <a:bodyPr/>
        <a:lstStyle/>
        <a:p>
          <a:endParaRPr lang="en-GB"/>
        </a:p>
      </dgm:t>
    </dgm:pt>
    <dgm:pt modelId="{70A15361-53A9-4C07-94F0-39434EF43951}" type="sibTrans" cxnId="{599F590A-20DD-4ECB-A3CE-2C0D39947B1B}">
      <dgm:prSet/>
      <dgm:spPr/>
      <dgm:t>
        <a:bodyPr/>
        <a:lstStyle/>
        <a:p>
          <a:endParaRPr lang="en-GB"/>
        </a:p>
      </dgm:t>
    </dgm:pt>
    <dgm:pt modelId="{3B9E97B0-980E-4057-9F83-6037D1F57EEA}">
      <dgm:prSet custT="1"/>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Subtitle 3.3: Student projects for applied learning</a:t>
          </a:r>
        </a:p>
      </dgm:t>
    </dgm:pt>
    <dgm:pt modelId="{6BCB7880-15D7-40A0-B579-36AFEFFCEC24}" type="parTrans" cxnId="{3AFCBB96-812E-4F6C-ACF1-492E6872CDA1}">
      <dgm:prSet/>
      <dgm:spPr/>
    </dgm:pt>
    <dgm:pt modelId="{BABB6288-7624-4AA1-A8F2-F9799EAF865E}" type="sibTrans" cxnId="{3AFCBB96-812E-4F6C-ACF1-492E6872CDA1}">
      <dgm:prSet/>
      <dgm:spPr/>
    </dgm:pt>
    <dgm:pt modelId="{499D7117-9361-49B2-9E7A-0E723ECF01C8}" type="pres">
      <dgm:prSet presAssocID="{E75AA4AE-1DE7-457B-8895-B3712A218543}" presName="Name0" presStyleCnt="0">
        <dgm:presLayoutVars>
          <dgm:dir/>
          <dgm:resizeHandles val="exact"/>
        </dgm:presLayoutVars>
      </dgm:prSet>
      <dgm:spPr/>
    </dgm:pt>
    <dgm:pt modelId="{549F071B-AA45-4164-AEAF-06781EA662C1}" type="pres">
      <dgm:prSet presAssocID="{0AF321AB-7B36-421A-A0B9-D2933B4536CF}" presName="node" presStyleLbl="node1" presStyleIdx="0" presStyleCnt="3" custLinFactNeighborX="-513" custLinFactNeighborY="-311">
        <dgm:presLayoutVars>
          <dgm:bulletEnabled val="1"/>
        </dgm:presLayoutVars>
      </dgm:prSet>
      <dgm:spPr/>
    </dgm:pt>
    <dgm:pt modelId="{7D8517DF-54FB-40B1-9AED-2DE8C43A8F62}" type="pres">
      <dgm:prSet presAssocID="{67F7E916-E4BC-4387-B6D9-419ED1F543BB}" presName="sibTrans" presStyleCnt="0"/>
      <dgm:spPr/>
    </dgm:pt>
    <dgm:pt modelId="{2AE3CB7E-C9A4-44F4-85BC-8C6922025EF9}" type="pres">
      <dgm:prSet presAssocID="{E364DC40-2D6E-4364-9D6F-3F6D3C0B6CA0}" presName="node" presStyleLbl="node1" presStyleIdx="1" presStyleCnt="3">
        <dgm:presLayoutVars>
          <dgm:bulletEnabled val="1"/>
        </dgm:presLayoutVars>
      </dgm:prSet>
      <dgm:spPr/>
    </dgm:pt>
    <dgm:pt modelId="{86D41A16-92D5-4DE8-B346-6E9A3E90C141}" type="pres">
      <dgm:prSet presAssocID="{ED40E0DC-12C5-41B0-87C8-7741C3BB85D9}" presName="sibTrans" presStyleCnt="0"/>
      <dgm:spPr/>
    </dgm:pt>
    <dgm:pt modelId="{0AB60A20-99D7-4B5C-A386-998DAAD1AA4B}" type="pres">
      <dgm:prSet presAssocID="{37D074DA-7B98-4142-A990-56111AFBA890}" presName="node" presStyleLbl="node1" presStyleIdx="2" presStyleCnt="3">
        <dgm:presLayoutVars>
          <dgm:bulletEnabled val="1"/>
        </dgm:presLayoutVars>
      </dgm:prSet>
      <dgm:spPr/>
    </dgm:pt>
  </dgm:ptLst>
  <dgm:cxnLst>
    <dgm:cxn modelId="{599F590A-20DD-4ECB-A3CE-2C0D39947B1B}" srcId="{37D074DA-7B98-4142-A990-56111AFBA890}" destId="{819EADBF-EEA3-41DA-8916-D0F54C99E276}" srcOrd="4" destOrd="0" parTransId="{9ADB97FF-F2A5-4827-8487-F3BAEEA1B9EC}" sibTransId="{70A15361-53A9-4C07-94F0-39434EF43951}"/>
    <dgm:cxn modelId="{29BC0F15-4268-4746-A035-1AD9388E19A5}" srcId="{0AF321AB-7B36-421A-A0B9-D2933B4536CF}" destId="{F2E9F95B-4537-4AD2-8BA4-A787CBAEE6DB}" srcOrd="2" destOrd="0" parTransId="{AB83BC75-8BA2-4FEA-9AAF-93D23AD16707}" sibTransId="{9716C05F-DA83-4A3E-BAFD-40FA8FCFA429}"/>
    <dgm:cxn modelId="{79D9CB1A-6DB4-49DE-A8AC-2802FB072BAB}" type="presOf" srcId="{05186C69-E2F5-450F-84F3-6FC34EAC8CE1}" destId="{549F071B-AA45-4164-AEAF-06781EA662C1}" srcOrd="0" destOrd="4" presId="urn:microsoft.com/office/officeart/2005/8/layout/hList6"/>
    <dgm:cxn modelId="{58A2D623-29EC-47C0-B780-A9682EADC838}" type="presOf" srcId="{F2E9F95B-4537-4AD2-8BA4-A787CBAEE6DB}" destId="{549F071B-AA45-4164-AEAF-06781EA662C1}" srcOrd="0" destOrd="3" presId="urn:microsoft.com/office/officeart/2005/8/layout/hList6"/>
    <dgm:cxn modelId="{69890B26-91A0-4726-8B31-32A8978C63FA}" srcId="{E364DC40-2D6E-4364-9D6F-3F6D3C0B6CA0}" destId="{6C4DD166-5087-4277-BED9-900042C076A4}" srcOrd="3" destOrd="0" parTransId="{59188C0F-FF51-49BA-B8A9-73D7D53A258B}" sibTransId="{943C7558-04C2-4288-865A-D480FAF49CB2}"/>
    <dgm:cxn modelId="{1AB33C3A-5C4D-4979-B463-872BD2315003}" srcId="{E75AA4AE-1DE7-457B-8895-B3712A218543}" destId="{E364DC40-2D6E-4364-9D6F-3F6D3C0B6CA0}" srcOrd="1" destOrd="0" parTransId="{7F0E1405-6E88-490D-94C4-48D428165B31}" sibTransId="{ED40E0DC-12C5-41B0-87C8-7741C3BB85D9}"/>
    <dgm:cxn modelId="{220A945B-B9DD-4E91-86E9-DACCC54ADBAB}" srcId="{0AF321AB-7B36-421A-A0B9-D2933B4536CF}" destId="{B77B0499-EC21-4AE5-A6A1-2CBF83F93E96}" srcOrd="0" destOrd="0" parTransId="{1EA819BB-A286-4BD2-B2F1-EE657B11ADCD}" sibTransId="{C2B4E3F4-DBB1-4898-9E89-5CDDE9EBC57B}"/>
    <dgm:cxn modelId="{556E045D-5316-4D9C-8FE4-CE43CD3DE0CB}" srcId="{E75AA4AE-1DE7-457B-8895-B3712A218543}" destId="{37D074DA-7B98-4142-A990-56111AFBA890}" srcOrd="2" destOrd="0" parTransId="{C0E09891-1B53-479E-BEE2-6201465A1A58}" sibTransId="{D45A07B0-7A0F-438B-BDA9-33169241F928}"/>
    <dgm:cxn modelId="{F5EF6461-5884-4CF6-8BC3-BFCC841194E4}" type="presOf" srcId="{819EADBF-EEA3-41DA-8916-D0F54C99E276}" destId="{0AB60A20-99D7-4B5C-A386-998DAAD1AA4B}" srcOrd="0" destOrd="5" presId="urn:microsoft.com/office/officeart/2005/8/layout/hList6"/>
    <dgm:cxn modelId="{3A421762-D4C8-4ADC-A556-D34243F465E9}" type="presOf" srcId="{6C4DD166-5087-4277-BED9-900042C076A4}" destId="{2AE3CB7E-C9A4-44F4-85BC-8C6922025EF9}" srcOrd="0" destOrd="4" presId="urn:microsoft.com/office/officeart/2005/8/layout/hList6"/>
    <dgm:cxn modelId="{CA84D949-C08E-43D4-A8B0-136DF368BDFD}" type="presOf" srcId="{E364DC40-2D6E-4364-9D6F-3F6D3C0B6CA0}" destId="{2AE3CB7E-C9A4-44F4-85BC-8C6922025EF9}" srcOrd="0" destOrd="0" presId="urn:microsoft.com/office/officeart/2005/8/layout/hList6"/>
    <dgm:cxn modelId="{B0DB9573-BB34-4C64-8F32-BDD7C1A89E7C}" type="presOf" srcId="{28BF3C4C-F683-44D9-AB1A-7451536AB2A8}" destId="{2AE3CB7E-C9A4-44F4-85BC-8C6922025EF9}" srcOrd="0" destOrd="2" presId="urn:microsoft.com/office/officeart/2005/8/layout/hList6"/>
    <dgm:cxn modelId="{B282DB79-7F8E-456C-8C83-69504306A8CE}" srcId="{E364DC40-2D6E-4364-9D6F-3F6D3C0B6CA0}" destId="{28BF3C4C-F683-44D9-AB1A-7451536AB2A8}" srcOrd="1" destOrd="0" parTransId="{0154DC27-8027-4E67-A5BF-0679D3E39375}" sibTransId="{053D6705-E589-44B3-A039-230057BA01A7}"/>
    <dgm:cxn modelId="{C567BE7E-CC4B-495C-8CB2-E2A4859FCAB4}" type="presOf" srcId="{0AF321AB-7B36-421A-A0B9-D2933B4536CF}" destId="{549F071B-AA45-4164-AEAF-06781EA662C1}" srcOrd="0" destOrd="0" presId="urn:microsoft.com/office/officeart/2005/8/layout/hList6"/>
    <dgm:cxn modelId="{D317F57F-9975-4DB5-9A5C-98C7092E0B0F}" type="presOf" srcId="{3B9E97B0-980E-4057-9F83-6037D1F57EEA}" destId="{0AB60A20-99D7-4B5C-A386-998DAAD1AA4B}" srcOrd="0" destOrd="3" presId="urn:microsoft.com/office/officeart/2005/8/layout/hList6"/>
    <dgm:cxn modelId="{85BF9C84-F28C-4B6A-8F3C-1C53DE66D68F}" type="presOf" srcId="{5F904E51-97C7-4B67-A13B-A0921D93C8F8}" destId="{2AE3CB7E-C9A4-44F4-85BC-8C6922025EF9}" srcOrd="0" destOrd="1" presId="urn:microsoft.com/office/officeart/2005/8/layout/hList6"/>
    <dgm:cxn modelId="{FAB3C984-CE34-4270-BDD5-A1B08DC10FBB}" type="presOf" srcId="{69EF305B-E8E6-4028-9D5C-9E8D95D8653A}" destId="{0AB60A20-99D7-4B5C-A386-998DAAD1AA4B}" srcOrd="0" destOrd="1" presId="urn:microsoft.com/office/officeart/2005/8/layout/hList6"/>
    <dgm:cxn modelId="{165A098F-6AA0-4208-9368-3B59D405FD3E}" type="presOf" srcId="{2DC7778B-CC18-47FE-AF8E-BFB2EB4951B1}" destId="{0AB60A20-99D7-4B5C-A386-998DAAD1AA4B}" srcOrd="0" destOrd="4" presId="urn:microsoft.com/office/officeart/2005/8/layout/hList6"/>
    <dgm:cxn modelId="{78982592-0672-4DDD-92FF-0BACD49A61C5}" srcId="{0AF321AB-7B36-421A-A0B9-D2933B4536CF}" destId="{05186C69-E2F5-450F-84F3-6FC34EAC8CE1}" srcOrd="3" destOrd="0" parTransId="{46ED01DC-6804-4953-BC45-CE6BD4DAB3E4}" sibTransId="{C8D5E1D1-021D-4935-BBDC-7F33B768C823}"/>
    <dgm:cxn modelId="{C03E3B93-FDE2-4357-AA4F-F079832887EF}" type="presOf" srcId="{E75AA4AE-1DE7-457B-8895-B3712A218543}" destId="{499D7117-9361-49B2-9E7A-0E723ECF01C8}" srcOrd="0" destOrd="0" presId="urn:microsoft.com/office/officeart/2005/8/layout/hList6"/>
    <dgm:cxn modelId="{3AFCBB96-812E-4F6C-ACF1-492E6872CDA1}" srcId="{37D074DA-7B98-4142-A990-56111AFBA890}" destId="{3B9E97B0-980E-4057-9F83-6037D1F57EEA}" srcOrd="2" destOrd="0" parTransId="{6BCB7880-15D7-40A0-B579-36AFEFFCEC24}" sibTransId="{BABB6288-7624-4AA1-A8F2-F9799EAF865E}"/>
    <dgm:cxn modelId="{96212A9F-EF23-4CF1-9D0A-5098F5545F10}" type="presOf" srcId="{BC150C15-6392-43E8-BFAA-541826BAA29C}" destId="{549F071B-AA45-4164-AEAF-06781EA662C1}" srcOrd="0" destOrd="2" presId="urn:microsoft.com/office/officeart/2005/8/layout/hList6"/>
    <dgm:cxn modelId="{53B80FAF-0EA9-45A8-BCD0-59FB086EBDC8}" type="presOf" srcId="{656A23A1-D220-4E21-A574-0F6063B96947}" destId="{2AE3CB7E-C9A4-44F4-85BC-8C6922025EF9}" srcOrd="0" destOrd="3" presId="urn:microsoft.com/office/officeart/2005/8/layout/hList6"/>
    <dgm:cxn modelId="{B1F652BC-57E5-4B70-9385-E5BCBD913614}" type="presOf" srcId="{37D074DA-7B98-4142-A990-56111AFBA890}" destId="{0AB60A20-99D7-4B5C-A386-998DAAD1AA4B}" srcOrd="0" destOrd="0" presId="urn:microsoft.com/office/officeart/2005/8/layout/hList6"/>
    <dgm:cxn modelId="{47586AC4-5F68-44F7-A3DA-C03EBA9BEA0C}" srcId="{E364DC40-2D6E-4364-9D6F-3F6D3C0B6CA0}" destId="{5F904E51-97C7-4B67-A13B-A0921D93C8F8}" srcOrd="0" destOrd="0" parTransId="{3F8447A2-0172-4B26-A541-D7EB23DFB7E9}" sibTransId="{4EC900AF-2F81-4778-951A-646767D8C24D}"/>
    <dgm:cxn modelId="{C7CA47C9-64C9-415A-86C0-B1AAE281D278}" srcId="{E364DC40-2D6E-4364-9D6F-3F6D3C0B6CA0}" destId="{656A23A1-D220-4E21-A574-0F6063B96947}" srcOrd="2" destOrd="0" parTransId="{52A4721A-2B64-4DEB-B662-991E0F9D12F4}" sibTransId="{F7186E2E-F5F7-40B7-A050-790D28DE10C7}"/>
    <dgm:cxn modelId="{1CC892CF-A3B8-4B25-87F5-58341EA2C196}" srcId="{37D074DA-7B98-4142-A990-56111AFBA890}" destId="{33651E92-E6D6-4B8E-97AA-BE1481DEB5F5}" srcOrd="1" destOrd="0" parTransId="{32E6244F-FA19-4A5E-AC24-1CA7F4D6EE2D}" sibTransId="{9C0C3698-94CB-4F3E-9D91-C4AA622821AD}"/>
    <dgm:cxn modelId="{772244D3-4F46-4342-AEFE-81F8EEB4B50E}" srcId="{0AF321AB-7B36-421A-A0B9-D2933B4536CF}" destId="{BC150C15-6392-43E8-BFAA-541826BAA29C}" srcOrd="1" destOrd="0" parTransId="{94185C45-885C-4945-8ABE-A0C94E46DE18}" sibTransId="{ADD7FE8B-7039-41D6-BD06-58A275A97514}"/>
    <dgm:cxn modelId="{D74123DF-15E5-46D7-B8C1-D2892AA52A88}" type="presOf" srcId="{B77B0499-EC21-4AE5-A6A1-2CBF83F93E96}" destId="{549F071B-AA45-4164-AEAF-06781EA662C1}" srcOrd="0" destOrd="1" presId="urn:microsoft.com/office/officeart/2005/8/layout/hList6"/>
    <dgm:cxn modelId="{BE11ACDF-3D37-4284-A95E-1EA7BCFE3CEB}" type="presOf" srcId="{33651E92-E6D6-4B8E-97AA-BE1481DEB5F5}" destId="{0AB60A20-99D7-4B5C-A386-998DAAD1AA4B}" srcOrd="0" destOrd="2" presId="urn:microsoft.com/office/officeart/2005/8/layout/hList6"/>
    <dgm:cxn modelId="{F642AEE5-A502-4A55-83DD-D7739D3DC80B}" srcId="{37D074DA-7B98-4142-A990-56111AFBA890}" destId="{2DC7778B-CC18-47FE-AF8E-BFB2EB4951B1}" srcOrd="3" destOrd="0" parTransId="{8409091C-F58C-4B88-9E7B-02481169030C}" sibTransId="{52AB2FDE-0007-40EF-AB43-B5638B150870}"/>
    <dgm:cxn modelId="{4A3FCDEA-2801-4C93-98C9-E2085BB927D0}" srcId="{E75AA4AE-1DE7-457B-8895-B3712A218543}" destId="{0AF321AB-7B36-421A-A0B9-D2933B4536CF}" srcOrd="0" destOrd="0" parTransId="{31BC75A9-8FE5-48D5-B0CD-6449FC1C4310}" sibTransId="{67F7E916-E4BC-4387-B6D9-419ED1F543BB}"/>
    <dgm:cxn modelId="{5FC2C9FB-A164-45BD-BF94-53EC891D43A7}" srcId="{37D074DA-7B98-4142-A990-56111AFBA890}" destId="{69EF305B-E8E6-4028-9D5C-9E8D95D8653A}" srcOrd="0" destOrd="0" parTransId="{0EBA7009-3BFE-4F9A-88A7-533E0C3E2C0A}" sibTransId="{348A7AC2-FEDC-4354-A3A8-6D1B266977C4}"/>
    <dgm:cxn modelId="{D5BDAEAF-857A-4A43-8EAF-2C0890511585}" type="presParOf" srcId="{499D7117-9361-49B2-9E7A-0E723ECF01C8}" destId="{549F071B-AA45-4164-AEAF-06781EA662C1}" srcOrd="0" destOrd="0" presId="urn:microsoft.com/office/officeart/2005/8/layout/hList6"/>
    <dgm:cxn modelId="{7C099000-E7BB-488C-B0A5-6657A31EFEFA}" type="presParOf" srcId="{499D7117-9361-49B2-9E7A-0E723ECF01C8}" destId="{7D8517DF-54FB-40B1-9AED-2DE8C43A8F62}" srcOrd="1" destOrd="0" presId="urn:microsoft.com/office/officeart/2005/8/layout/hList6"/>
    <dgm:cxn modelId="{E16E2665-4F2C-4804-8AD4-8033465ACE60}" type="presParOf" srcId="{499D7117-9361-49B2-9E7A-0E723ECF01C8}" destId="{2AE3CB7E-C9A4-44F4-85BC-8C6922025EF9}" srcOrd="2" destOrd="0" presId="urn:microsoft.com/office/officeart/2005/8/layout/hList6"/>
    <dgm:cxn modelId="{52016F05-5E86-46C1-B12B-8F20755B61CD}" type="presParOf" srcId="{499D7117-9361-49B2-9E7A-0E723ECF01C8}" destId="{86D41A16-92D5-4DE8-B346-6E9A3E90C141}" srcOrd="3" destOrd="0" presId="urn:microsoft.com/office/officeart/2005/8/layout/hList6"/>
    <dgm:cxn modelId="{2FC14BA8-A800-4EE5-8524-4A5248E6A748}" type="presParOf" srcId="{499D7117-9361-49B2-9E7A-0E723ECF01C8}" destId="{0AB60A20-99D7-4B5C-A386-998DAAD1AA4B}"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5D6661-05EA-490F-95A7-D8040EFC2F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B6D375-1BE3-42DC-B719-DD10F581FAF6}">
      <dgm:prSet custT="1"/>
      <dgm:spPr>
        <a:solidFill>
          <a:srgbClr val="303D68"/>
        </a:solidFill>
      </dgm:spPr>
      <dgm:t>
        <a:bodyPr/>
        <a:lstStyle/>
        <a:p>
          <a:r>
            <a:rPr lang="en-US" sz="1800" b="1" noProof="0" dirty="0">
              <a:latin typeface="DejaVu Math TeX Gyre" panose="02000503000000000000"/>
            </a:rPr>
            <a:t>Rising demand for green skills – a</a:t>
          </a:r>
          <a:r>
            <a:rPr lang="en-US" sz="1800" b="0" noProof="0" dirty="0">
              <a:latin typeface="DejaVu Math TeX Gyre" panose="02000503000000000000"/>
            </a:rPr>
            <a:t>bout 40% of EU job ads require medium or high green-transition skills, vacancy rates are increasing, and the EU expects a need for 130,000–145,000 additional skilled workers by 2030.</a:t>
          </a:r>
          <a:endParaRPr lang="en-GB" sz="1800" b="0" noProof="0" dirty="0">
            <a:latin typeface="DejaVu Math TeX Gyre" panose="02000503000000000000"/>
          </a:endParaRPr>
        </a:p>
      </dgm:t>
    </dgm:pt>
    <dgm:pt modelId="{75573E6D-61E6-4085-9BD1-D55142EC3F46}" type="parTrans" cxnId="{54BFDD1F-74B7-4167-9BCB-A015AF80CB7C}">
      <dgm:prSet/>
      <dgm:spPr/>
      <dgm:t>
        <a:bodyPr/>
        <a:lstStyle/>
        <a:p>
          <a:endParaRPr lang="en-US" sz="1800">
            <a:latin typeface="DejaVu Math TeX Gyre" panose="02000503000000000000"/>
          </a:endParaRPr>
        </a:p>
      </dgm:t>
    </dgm:pt>
    <dgm:pt modelId="{2419AAD2-F727-4279-A5DF-7C443C53CCFA}" type="sibTrans" cxnId="{54BFDD1F-74B7-4167-9BCB-A015AF80CB7C}">
      <dgm:prSet/>
      <dgm:spPr/>
      <dgm:t>
        <a:bodyPr/>
        <a:lstStyle/>
        <a:p>
          <a:endParaRPr lang="en-US" sz="1800">
            <a:latin typeface="DejaVu Math TeX Gyre" panose="02000503000000000000"/>
          </a:endParaRPr>
        </a:p>
      </dgm:t>
    </dgm:pt>
    <dgm:pt modelId="{78B96AF9-0DA9-4044-A81B-8F1189474E30}">
      <dgm:prSet custT="1"/>
      <dgm:spPr>
        <a:solidFill>
          <a:srgbClr val="303D68"/>
        </a:solidFill>
      </dgm:spPr>
      <dgm:t>
        <a:bodyPr/>
        <a:lstStyle/>
        <a:p>
          <a:r>
            <a:rPr lang="en-US" sz="1800" b="1" noProof="0" dirty="0">
              <a:latin typeface="DejaVu Math TeX Gyre" panose="02000503000000000000"/>
            </a:rPr>
            <a:t>Sectoral and occupational shifts – </a:t>
          </a:r>
          <a:r>
            <a:rPr lang="en-US" sz="1800" b="0" noProof="0" dirty="0">
              <a:latin typeface="DejaVu Math TeX Gyre" panose="02000503000000000000"/>
            </a:rPr>
            <a:t>green and digital transitions are reshaping jobs, increasing demand for science and engineering professionals, technical trades, and workers in construction, energy, waste management, and R&amp;D.</a:t>
          </a:r>
          <a:endParaRPr lang="en-GB" sz="1800" b="0" noProof="0" dirty="0">
            <a:latin typeface="DejaVu Math TeX Gyre" panose="02000503000000000000"/>
          </a:endParaRPr>
        </a:p>
      </dgm:t>
    </dgm:pt>
    <dgm:pt modelId="{DF1217F6-F5C7-44EC-B9C1-458B73CA89E2}" type="parTrans" cxnId="{4631FA8D-A84A-4C2F-8394-B07CCD51366D}">
      <dgm:prSet/>
      <dgm:spPr/>
      <dgm:t>
        <a:bodyPr/>
        <a:lstStyle/>
        <a:p>
          <a:endParaRPr lang="en-US" sz="1800">
            <a:latin typeface="DejaVu Math TeX Gyre" panose="02000503000000000000"/>
          </a:endParaRPr>
        </a:p>
      </dgm:t>
    </dgm:pt>
    <dgm:pt modelId="{BAED98F0-82DD-458B-B043-F4E694A7BBB1}" type="sibTrans" cxnId="{4631FA8D-A84A-4C2F-8394-B07CCD51366D}">
      <dgm:prSet/>
      <dgm:spPr/>
      <dgm:t>
        <a:bodyPr/>
        <a:lstStyle/>
        <a:p>
          <a:endParaRPr lang="en-US" sz="1800">
            <a:latin typeface="DejaVu Math TeX Gyre" panose="02000503000000000000"/>
          </a:endParaRPr>
        </a:p>
      </dgm:t>
    </dgm:pt>
    <dgm:pt modelId="{EF953F58-5AAA-49A7-BA5B-601F324CA2AE}">
      <dgm:prSet custT="1"/>
      <dgm:spPr>
        <a:solidFill>
          <a:srgbClr val="303D68"/>
        </a:solidFill>
      </dgm:spPr>
      <dgm:t>
        <a:bodyPr/>
        <a:lstStyle/>
        <a:p>
          <a:r>
            <a:rPr lang="en-US" sz="1800" b="1" noProof="0" dirty="0">
              <a:latin typeface="DejaVu Math TeX Gyre" panose="02000503000000000000"/>
            </a:rPr>
            <a:t>Growing skills gaps and shortages – v</a:t>
          </a:r>
          <a:r>
            <a:rPr lang="en-US" sz="1800" b="0" noProof="0" dirty="0">
              <a:latin typeface="DejaVu Math TeX Gyre" panose="02000503000000000000"/>
            </a:rPr>
            <a:t>acancies in key sectors have doubled, with shortages in plumbers, electricians, building trades, and drivers, plus rising demand for combined technical, digital, and environmental skills.</a:t>
          </a:r>
          <a:endParaRPr lang="en-GB" sz="1800" b="0" noProof="0" dirty="0">
            <a:latin typeface="DejaVu Math TeX Gyre" panose="02000503000000000000"/>
          </a:endParaRPr>
        </a:p>
      </dgm:t>
    </dgm:pt>
    <dgm:pt modelId="{0D58ED64-B30B-457D-A29E-05EE88BB0F9F}" type="parTrans" cxnId="{CEFD7CC2-B1FE-4493-95FC-3575ECF9FFD0}">
      <dgm:prSet/>
      <dgm:spPr/>
      <dgm:t>
        <a:bodyPr/>
        <a:lstStyle/>
        <a:p>
          <a:endParaRPr lang="en-US" sz="1800">
            <a:latin typeface="DejaVu Math TeX Gyre" panose="02000503000000000000"/>
          </a:endParaRPr>
        </a:p>
      </dgm:t>
    </dgm:pt>
    <dgm:pt modelId="{59696279-BB90-4BA3-AB84-2D2F0BDAB77D}" type="sibTrans" cxnId="{CEFD7CC2-B1FE-4493-95FC-3575ECF9FFD0}">
      <dgm:prSet/>
      <dgm:spPr/>
      <dgm:t>
        <a:bodyPr/>
        <a:lstStyle/>
        <a:p>
          <a:endParaRPr lang="en-US" sz="1800">
            <a:latin typeface="DejaVu Math TeX Gyre" panose="02000503000000000000"/>
          </a:endParaRPr>
        </a:p>
      </dgm:t>
    </dgm:pt>
    <dgm:pt modelId="{EC721A23-9B6C-4269-B617-F38214B6301A}" type="pres">
      <dgm:prSet presAssocID="{345D6661-05EA-490F-95A7-D8040EFC2FF3}" presName="linear" presStyleCnt="0">
        <dgm:presLayoutVars>
          <dgm:animLvl val="lvl"/>
          <dgm:resizeHandles val="exact"/>
        </dgm:presLayoutVars>
      </dgm:prSet>
      <dgm:spPr/>
    </dgm:pt>
    <dgm:pt modelId="{FCAC5E73-B91A-4DC1-9E00-4DE665BB1937}" type="pres">
      <dgm:prSet presAssocID="{43B6D375-1BE3-42DC-B719-DD10F581FAF6}" presName="parentText" presStyleLbl="node1" presStyleIdx="0" presStyleCnt="3">
        <dgm:presLayoutVars>
          <dgm:chMax val="0"/>
          <dgm:bulletEnabled val="1"/>
        </dgm:presLayoutVars>
      </dgm:prSet>
      <dgm:spPr/>
    </dgm:pt>
    <dgm:pt modelId="{5BE1FFC2-5756-47B9-A615-2CC12E384044}" type="pres">
      <dgm:prSet presAssocID="{2419AAD2-F727-4279-A5DF-7C443C53CCFA}" presName="spacer" presStyleCnt="0"/>
      <dgm:spPr/>
    </dgm:pt>
    <dgm:pt modelId="{8D77A246-F298-401D-AECA-CC7227EDD45B}" type="pres">
      <dgm:prSet presAssocID="{78B96AF9-0DA9-4044-A81B-8F1189474E30}" presName="parentText" presStyleLbl="node1" presStyleIdx="1" presStyleCnt="3">
        <dgm:presLayoutVars>
          <dgm:chMax val="0"/>
          <dgm:bulletEnabled val="1"/>
        </dgm:presLayoutVars>
      </dgm:prSet>
      <dgm:spPr/>
    </dgm:pt>
    <dgm:pt modelId="{1C0C7815-08AC-41D6-9E20-941B40DF8B5D}" type="pres">
      <dgm:prSet presAssocID="{BAED98F0-82DD-458B-B043-F4E694A7BBB1}" presName="spacer" presStyleCnt="0"/>
      <dgm:spPr/>
    </dgm:pt>
    <dgm:pt modelId="{2F7C02FD-EF04-458C-A214-9C73A5772320}" type="pres">
      <dgm:prSet presAssocID="{EF953F58-5AAA-49A7-BA5B-601F324CA2AE}" presName="parentText" presStyleLbl="node1" presStyleIdx="2" presStyleCnt="3">
        <dgm:presLayoutVars>
          <dgm:chMax val="0"/>
          <dgm:bulletEnabled val="1"/>
        </dgm:presLayoutVars>
      </dgm:prSet>
      <dgm:spPr/>
    </dgm:pt>
  </dgm:ptLst>
  <dgm:cxnLst>
    <dgm:cxn modelId="{54BFDD1F-74B7-4167-9BCB-A015AF80CB7C}" srcId="{345D6661-05EA-490F-95A7-D8040EFC2FF3}" destId="{43B6D375-1BE3-42DC-B719-DD10F581FAF6}" srcOrd="0" destOrd="0" parTransId="{75573E6D-61E6-4085-9BD1-D55142EC3F46}" sibTransId="{2419AAD2-F727-4279-A5DF-7C443C53CCFA}"/>
    <dgm:cxn modelId="{BA17E973-1BB3-450C-B74A-0727727C0D65}" type="presOf" srcId="{EF953F58-5AAA-49A7-BA5B-601F324CA2AE}" destId="{2F7C02FD-EF04-458C-A214-9C73A5772320}" srcOrd="0" destOrd="0" presId="urn:microsoft.com/office/officeart/2005/8/layout/vList2"/>
    <dgm:cxn modelId="{6566F553-7257-4D48-B1E1-F20598DDEB20}" type="presOf" srcId="{345D6661-05EA-490F-95A7-D8040EFC2FF3}" destId="{EC721A23-9B6C-4269-B617-F38214B6301A}" srcOrd="0" destOrd="0" presId="urn:microsoft.com/office/officeart/2005/8/layout/vList2"/>
    <dgm:cxn modelId="{2C25A577-031D-4FEB-B9BB-363FF701AA8D}" type="presOf" srcId="{43B6D375-1BE3-42DC-B719-DD10F581FAF6}" destId="{FCAC5E73-B91A-4DC1-9E00-4DE665BB1937}" srcOrd="0" destOrd="0" presId="urn:microsoft.com/office/officeart/2005/8/layout/vList2"/>
    <dgm:cxn modelId="{4631FA8D-A84A-4C2F-8394-B07CCD51366D}" srcId="{345D6661-05EA-490F-95A7-D8040EFC2FF3}" destId="{78B96AF9-0DA9-4044-A81B-8F1189474E30}" srcOrd="1" destOrd="0" parTransId="{DF1217F6-F5C7-44EC-B9C1-458B73CA89E2}" sibTransId="{BAED98F0-82DD-458B-B043-F4E694A7BBB1}"/>
    <dgm:cxn modelId="{BC6077BE-5E38-4F5A-93FC-87A80CF58E59}" type="presOf" srcId="{78B96AF9-0DA9-4044-A81B-8F1189474E30}" destId="{8D77A246-F298-401D-AECA-CC7227EDD45B}" srcOrd="0" destOrd="0" presId="urn:microsoft.com/office/officeart/2005/8/layout/vList2"/>
    <dgm:cxn modelId="{CEFD7CC2-B1FE-4493-95FC-3575ECF9FFD0}" srcId="{345D6661-05EA-490F-95A7-D8040EFC2FF3}" destId="{EF953F58-5AAA-49A7-BA5B-601F324CA2AE}" srcOrd="2" destOrd="0" parTransId="{0D58ED64-B30B-457D-A29E-05EE88BB0F9F}" sibTransId="{59696279-BB90-4BA3-AB84-2D2F0BDAB77D}"/>
    <dgm:cxn modelId="{784752E3-BE94-4A99-ADEC-4158E9FDFA12}" type="presParOf" srcId="{EC721A23-9B6C-4269-B617-F38214B6301A}" destId="{FCAC5E73-B91A-4DC1-9E00-4DE665BB1937}" srcOrd="0" destOrd="0" presId="urn:microsoft.com/office/officeart/2005/8/layout/vList2"/>
    <dgm:cxn modelId="{9F43BA59-5842-4CC0-ADE7-6994A5B66D66}" type="presParOf" srcId="{EC721A23-9B6C-4269-B617-F38214B6301A}" destId="{5BE1FFC2-5756-47B9-A615-2CC12E384044}" srcOrd="1" destOrd="0" presId="urn:microsoft.com/office/officeart/2005/8/layout/vList2"/>
    <dgm:cxn modelId="{F130DD66-B489-450E-BC90-D0DCD5081C86}" type="presParOf" srcId="{EC721A23-9B6C-4269-B617-F38214B6301A}" destId="{8D77A246-F298-401D-AECA-CC7227EDD45B}" srcOrd="2" destOrd="0" presId="urn:microsoft.com/office/officeart/2005/8/layout/vList2"/>
    <dgm:cxn modelId="{963CB889-67BD-4D16-AAB5-9C0A93A6FE6C}" type="presParOf" srcId="{EC721A23-9B6C-4269-B617-F38214B6301A}" destId="{1C0C7815-08AC-41D6-9E20-941B40DF8B5D}" srcOrd="3" destOrd="0" presId="urn:microsoft.com/office/officeart/2005/8/layout/vList2"/>
    <dgm:cxn modelId="{1319CCD0-55D0-4218-A8E6-DB32D29FDCCD}" type="presParOf" srcId="{EC721A23-9B6C-4269-B617-F38214B6301A}" destId="{2F7C02FD-EF04-458C-A214-9C73A5772320}" srcOrd="4"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357C44-286D-4FD5-A2BB-A2E7D040FF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3C66BF-5518-442A-8FCF-782F647C7740}">
      <dgm:prSet/>
      <dgm:spPr>
        <a:solidFill>
          <a:srgbClr val="303D68"/>
        </a:solidFill>
      </dgm:spPr>
      <dgm:t>
        <a:bodyPr/>
        <a:lstStyle/>
        <a:p>
          <a:r>
            <a:rPr lang="en-US" b="1" noProof="0" dirty="0">
              <a:latin typeface="DejaVu Math TeX Gyre" panose="02000503000000000000"/>
            </a:rPr>
            <a:t>Implications for policy and training</a:t>
          </a:r>
          <a:r>
            <a:rPr lang="en-GB" noProof="0" dirty="0">
              <a:latin typeface="DejaVu Math TeX Gyre" panose="02000503000000000000"/>
            </a:rPr>
            <a:t>- </a:t>
          </a:r>
          <a:r>
            <a:rPr lang="en-US" noProof="0" dirty="0">
              <a:latin typeface="DejaVu Math TeX Gyre" panose="02000503000000000000"/>
            </a:rPr>
            <a:t>The European Skills Agenda highlights the need for stronger skills to support the green and digital transitions, as SMEs face major talent shortages and renewable energy sectors may create up to 3.5 million new jobs by 2030.</a:t>
          </a:r>
          <a:endParaRPr lang="en-GB" noProof="0" dirty="0">
            <a:latin typeface="DejaVu Math TeX Gyre" panose="02000503000000000000"/>
          </a:endParaRPr>
        </a:p>
      </dgm:t>
    </dgm:pt>
    <dgm:pt modelId="{B14D9AE4-68F4-4342-A2CE-3DF9CE35CE28}" type="parTrans" cxnId="{74DA4626-0798-4D7C-9E60-55AACF3E2BB8}">
      <dgm:prSet/>
      <dgm:spPr/>
      <dgm:t>
        <a:bodyPr/>
        <a:lstStyle/>
        <a:p>
          <a:endParaRPr lang="en-US">
            <a:latin typeface="DejaVu Math TeX Gyre" panose="02000503000000000000"/>
          </a:endParaRPr>
        </a:p>
      </dgm:t>
    </dgm:pt>
    <dgm:pt modelId="{EA22C2B6-427F-4F5B-B3A5-82CCBC70966A}" type="sibTrans" cxnId="{74DA4626-0798-4D7C-9E60-55AACF3E2BB8}">
      <dgm:prSet/>
      <dgm:spPr/>
      <dgm:t>
        <a:bodyPr/>
        <a:lstStyle/>
        <a:p>
          <a:endParaRPr lang="en-US">
            <a:latin typeface="DejaVu Math TeX Gyre" panose="02000503000000000000"/>
          </a:endParaRPr>
        </a:p>
      </dgm:t>
    </dgm:pt>
    <dgm:pt modelId="{638643DA-8C80-4E0B-BBA6-AFEE7AAE949F}">
      <dgm:prSet/>
      <dgm:spPr>
        <a:solidFill>
          <a:srgbClr val="303D68"/>
        </a:solidFill>
      </dgm:spPr>
      <dgm:t>
        <a:bodyPr/>
        <a:lstStyle/>
        <a:p>
          <a:r>
            <a:rPr lang="en-US" b="1" noProof="0" dirty="0">
              <a:latin typeface="DejaVu Math TeX Gyre" panose="02000503000000000000"/>
            </a:rPr>
            <a:t>Western Balkans challenges and needs –</a:t>
          </a:r>
          <a:r>
            <a:rPr lang="en-US" b="0" noProof="0" dirty="0">
              <a:latin typeface="DejaVu Math TeX Gyre" panose="02000503000000000000"/>
            </a:rPr>
            <a:t> High youth unemployment and weak alignment between VET and </a:t>
          </a:r>
          <a:r>
            <a:rPr lang="en-US" b="0" noProof="0" dirty="0" err="1">
              <a:latin typeface="DejaVu Math TeX Gyre" panose="02000503000000000000"/>
            </a:rPr>
            <a:t>labour</a:t>
          </a:r>
          <a:r>
            <a:rPr lang="en-US" b="0" noProof="0" dirty="0">
              <a:latin typeface="DejaVu Math TeX Gyre" panose="02000503000000000000"/>
            </a:rPr>
            <a:t> market needs leave young people unprepared, while demand for green and digital skills grows rapidly in Kosovo and Bosnia and Herzegovina.</a:t>
          </a:r>
          <a:endParaRPr lang="en-GB" b="0" noProof="0" dirty="0">
            <a:latin typeface="DejaVu Math TeX Gyre" panose="02000503000000000000"/>
          </a:endParaRPr>
        </a:p>
      </dgm:t>
    </dgm:pt>
    <dgm:pt modelId="{6239F0D2-22F2-4B23-A007-76EA090D4C9A}" type="parTrans" cxnId="{FA0EB8EA-4968-4F89-8A99-71A1FA65365A}">
      <dgm:prSet/>
      <dgm:spPr/>
      <dgm:t>
        <a:bodyPr/>
        <a:lstStyle/>
        <a:p>
          <a:endParaRPr lang="en-US">
            <a:latin typeface="DejaVu Math TeX Gyre" panose="02000503000000000000"/>
          </a:endParaRPr>
        </a:p>
      </dgm:t>
    </dgm:pt>
    <dgm:pt modelId="{F23EFE56-6B3D-4063-9F84-17F030DAFC7F}" type="sibTrans" cxnId="{FA0EB8EA-4968-4F89-8A99-71A1FA65365A}">
      <dgm:prSet/>
      <dgm:spPr/>
      <dgm:t>
        <a:bodyPr/>
        <a:lstStyle/>
        <a:p>
          <a:endParaRPr lang="en-US">
            <a:latin typeface="DejaVu Math TeX Gyre" panose="02000503000000000000"/>
          </a:endParaRPr>
        </a:p>
      </dgm:t>
    </dgm:pt>
    <dgm:pt modelId="{C9835681-4671-4D83-A439-10C08E2665B0}" type="pres">
      <dgm:prSet presAssocID="{A1357C44-286D-4FD5-A2BB-A2E7D040FF1B}" presName="linear" presStyleCnt="0">
        <dgm:presLayoutVars>
          <dgm:animLvl val="lvl"/>
          <dgm:resizeHandles val="exact"/>
        </dgm:presLayoutVars>
      </dgm:prSet>
      <dgm:spPr/>
    </dgm:pt>
    <dgm:pt modelId="{CDA8EEEF-3930-476E-9919-5FB0493FEFA1}" type="pres">
      <dgm:prSet presAssocID="{713C66BF-5518-442A-8FCF-782F647C7740}" presName="parentText" presStyleLbl="node1" presStyleIdx="0" presStyleCnt="2">
        <dgm:presLayoutVars>
          <dgm:chMax val="0"/>
          <dgm:bulletEnabled val="1"/>
        </dgm:presLayoutVars>
      </dgm:prSet>
      <dgm:spPr/>
    </dgm:pt>
    <dgm:pt modelId="{E83F648E-162B-4FA1-AC1E-1696714A9888}" type="pres">
      <dgm:prSet presAssocID="{EA22C2B6-427F-4F5B-B3A5-82CCBC70966A}" presName="spacer" presStyleCnt="0"/>
      <dgm:spPr/>
    </dgm:pt>
    <dgm:pt modelId="{F36E7066-74FC-4C6D-96AA-455E5633B80E}" type="pres">
      <dgm:prSet presAssocID="{638643DA-8C80-4E0B-BBA6-AFEE7AAE949F}" presName="parentText" presStyleLbl="node1" presStyleIdx="1" presStyleCnt="2">
        <dgm:presLayoutVars>
          <dgm:chMax val="0"/>
          <dgm:bulletEnabled val="1"/>
        </dgm:presLayoutVars>
      </dgm:prSet>
      <dgm:spPr/>
    </dgm:pt>
  </dgm:ptLst>
  <dgm:cxnLst>
    <dgm:cxn modelId="{74DA4626-0798-4D7C-9E60-55AACF3E2BB8}" srcId="{A1357C44-286D-4FD5-A2BB-A2E7D040FF1B}" destId="{713C66BF-5518-442A-8FCF-782F647C7740}" srcOrd="0" destOrd="0" parTransId="{B14D9AE4-68F4-4342-A2CE-3DF9CE35CE28}" sibTransId="{EA22C2B6-427F-4F5B-B3A5-82CCBC70966A}"/>
    <dgm:cxn modelId="{E5556877-CBC3-44A3-A361-8F49D6EE9242}" type="presOf" srcId="{638643DA-8C80-4E0B-BBA6-AFEE7AAE949F}" destId="{F36E7066-74FC-4C6D-96AA-455E5633B80E}" srcOrd="0" destOrd="0" presId="urn:microsoft.com/office/officeart/2005/8/layout/vList2"/>
    <dgm:cxn modelId="{E1AD1B7F-48C1-4D95-84D6-DCB2B1DBA7A7}" type="presOf" srcId="{A1357C44-286D-4FD5-A2BB-A2E7D040FF1B}" destId="{C9835681-4671-4D83-A439-10C08E2665B0}" srcOrd="0" destOrd="0" presId="urn:microsoft.com/office/officeart/2005/8/layout/vList2"/>
    <dgm:cxn modelId="{702EF2C9-2DEA-493A-B449-A095D835AC99}" type="presOf" srcId="{713C66BF-5518-442A-8FCF-782F647C7740}" destId="{CDA8EEEF-3930-476E-9919-5FB0493FEFA1}" srcOrd="0" destOrd="0" presId="urn:microsoft.com/office/officeart/2005/8/layout/vList2"/>
    <dgm:cxn modelId="{FA0EB8EA-4968-4F89-8A99-71A1FA65365A}" srcId="{A1357C44-286D-4FD5-A2BB-A2E7D040FF1B}" destId="{638643DA-8C80-4E0B-BBA6-AFEE7AAE949F}" srcOrd="1" destOrd="0" parTransId="{6239F0D2-22F2-4B23-A007-76EA090D4C9A}" sibTransId="{F23EFE56-6B3D-4063-9F84-17F030DAFC7F}"/>
    <dgm:cxn modelId="{523FC0EC-ED1E-4B40-B1F9-81812A54961A}" type="presParOf" srcId="{C9835681-4671-4D83-A439-10C08E2665B0}" destId="{CDA8EEEF-3930-476E-9919-5FB0493FEFA1}" srcOrd="0" destOrd="0" presId="urn:microsoft.com/office/officeart/2005/8/layout/vList2"/>
    <dgm:cxn modelId="{10DAEAE8-E662-44BB-AE4D-110716F1DA2A}" type="presParOf" srcId="{C9835681-4671-4D83-A439-10C08E2665B0}" destId="{E83F648E-162B-4FA1-AC1E-1696714A9888}" srcOrd="1" destOrd="0" presId="urn:microsoft.com/office/officeart/2005/8/layout/vList2"/>
    <dgm:cxn modelId="{B7A749E1-4B61-42BB-8CAF-55AC6F301E0D}" type="presParOf" srcId="{C9835681-4671-4D83-A439-10C08E2665B0}" destId="{F36E7066-74FC-4C6D-96AA-455E5633B80E}"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4E176E-5892-44DB-9619-FB903D8F7E9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C7F8805-5F73-4B70-A55D-BFE025B7B7C3}">
      <dgm:prSet/>
      <dgm:spPr/>
      <dgm:t>
        <a:bodyPr/>
        <a:lstStyle/>
        <a:p>
          <a:r>
            <a:rPr lang="en-US" dirty="0"/>
            <a:t>Educators observe learners in real tasks to assess application of competences like systems thinking and collective action.</a:t>
          </a:r>
        </a:p>
      </dgm:t>
    </dgm:pt>
    <dgm:pt modelId="{B102582F-79E4-4D8D-8BF2-99B97444679A}" type="parTrans" cxnId="{87189C33-3AC1-48B2-8D76-50B32C887F87}">
      <dgm:prSet/>
      <dgm:spPr/>
      <dgm:t>
        <a:bodyPr/>
        <a:lstStyle/>
        <a:p>
          <a:endParaRPr lang="en-US"/>
        </a:p>
      </dgm:t>
    </dgm:pt>
    <dgm:pt modelId="{A656551C-AE46-40F7-9D13-72DAB9282AA3}" type="sibTrans" cxnId="{87189C33-3AC1-48B2-8D76-50B32C887F87}">
      <dgm:prSet/>
      <dgm:spPr/>
      <dgm:t>
        <a:bodyPr/>
        <a:lstStyle/>
        <a:p>
          <a:endParaRPr lang="en-US"/>
        </a:p>
      </dgm:t>
    </dgm:pt>
    <dgm:pt modelId="{449A8C9E-5C6A-4F1D-9626-68D18F0766F5}">
      <dgm:prSet/>
      <dgm:spPr/>
      <dgm:t>
        <a:bodyPr/>
        <a:lstStyle/>
        <a:p>
          <a:r>
            <a:rPr lang="en-US"/>
            <a:t>Learning activities and projects allow learners to demonstrate full-range competences.</a:t>
          </a:r>
        </a:p>
      </dgm:t>
    </dgm:pt>
    <dgm:pt modelId="{D299BB23-5A02-4AC2-B80C-9F250E03A65A}" type="parTrans" cxnId="{BB027D7D-B70D-4D69-9790-0F579106FC24}">
      <dgm:prSet/>
      <dgm:spPr/>
      <dgm:t>
        <a:bodyPr/>
        <a:lstStyle/>
        <a:p>
          <a:endParaRPr lang="en-US"/>
        </a:p>
      </dgm:t>
    </dgm:pt>
    <dgm:pt modelId="{145BB199-DDD4-4BC8-A210-5D13A9625D43}" type="sibTrans" cxnId="{BB027D7D-B70D-4D69-9790-0F579106FC24}">
      <dgm:prSet/>
      <dgm:spPr/>
      <dgm:t>
        <a:bodyPr/>
        <a:lstStyle/>
        <a:p>
          <a:endParaRPr lang="en-US"/>
        </a:p>
      </dgm:t>
    </dgm:pt>
    <dgm:pt modelId="{E22C2774-6B4C-4BC6-BD2C-F35B9870FDFD}">
      <dgm:prSet/>
      <dgm:spPr/>
      <dgm:t>
        <a:bodyPr/>
        <a:lstStyle/>
        <a:p>
          <a:r>
            <a:rPr lang="en-US"/>
            <a:t>GreenComp guides curriculum updates, professional development, and integration of skill identification.</a:t>
          </a:r>
        </a:p>
      </dgm:t>
    </dgm:pt>
    <dgm:pt modelId="{5231FA55-9FFC-4212-9DAE-25F8AA4F8F22}" type="parTrans" cxnId="{40209EFB-590F-40A6-9569-D5104EA69FCD}">
      <dgm:prSet/>
      <dgm:spPr/>
      <dgm:t>
        <a:bodyPr/>
        <a:lstStyle/>
        <a:p>
          <a:endParaRPr lang="en-US"/>
        </a:p>
      </dgm:t>
    </dgm:pt>
    <dgm:pt modelId="{E53BDFB8-C755-4846-82F9-C9B9EB43AE3C}" type="sibTrans" cxnId="{40209EFB-590F-40A6-9569-D5104EA69FCD}">
      <dgm:prSet/>
      <dgm:spPr/>
      <dgm:t>
        <a:bodyPr/>
        <a:lstStyle/>
        <a:p>
          <a:endParaRPr lang="en-US"/>
        </a:p>
      </dgm:t>
    </dgm:pt>
    <dgm:pt modelId="{D0CFC60B-BF99-455A-8A4C-5151F3CBC7F8}">
      <dgm:prSet/>
      <dgm:spPr/>
      <dgm:t>
        <a:bodyPr/>
        <a:lstStyle/>
        <a:p>
          <a:r>
            <a:rPr lang="en-US"/>
            <a:t>Educators help learners connect competences from formal and informal experiences, supporting lifelong learning.</a:t>
          </a:r>
        </a:p>
      </dgm:t>
    </dgm:pt>
    <dgm:pt modelId="{0BC09BB1-B629-4B9A-A9D3-BE4F73037133}" type="parTrans" cxnId="{69B45CDD-0746-4402-833A-FB52C7021A52}">
      <dgm:prSet/>
      <dgm:spPr/>
      <dgm:t>
        <a:bodyPr/>
        <a:lstStyle/>
        <a:p>
          <a:endParaRPr lang="en-US"/>
        </a:p>
      </dgm:t>
    </dgm:pt>
    <dgm:pt modelId="{B160B16A-02BA-4DEE-BB7F-0131EBDDBF26}" type="sibTrans" cxnId="{69B45CDD-0746-4402-833A-FB52C7021A52}">
      <dgm:prSet/>
      <dgm:spPr/>
      <dgm:t>
        <a:bodyPr/>
        <a:lstStyle/>
        <a:p>
          <a:endParaRPr lang="en-US"/>
        </a:p>
      </dgm:t>
    </dgm:pt>
    <dgm:pt modelId="{CB750AAA-C042-4CAF-B5F3-6C5E1463C28A}" type="pres">
      <dgm:prSet presAssocID="{B94E176E-5892-44DB-9619-FB903D8F7E9C}" presName="linear" presStyleCnt="0">
        <dgm:presLayoutVars>
          <dgm:animLvl val="lvl"/>
          <dgm:resizeHandles val="exact"/>
        </dgm:presLayoutVars>
      </dgm:prSet>
      <dgm:spPr/>
    </dgm:pt>
    <dgm:pt modelId="{EE1BB77A-7B42-4F04-B8EF-D0DC78468895}" type="pres">
      <dgm:prSet presAssocID="{0C7F8805-5F73-4B70-A55D-BFE025B7B7C3}" presName="parentText" presStyleLbl="node1" presStyleIdx="0" presStyleCnt="4">
        <dgm:presLayoutVars>
          <dgm:chMax val="0"/>
          <dgm:bulletEnabled val="1"/>
        </dgm:presLayoutVars>
      </dgm:prSet>
      <dgm:spPr/>
    </dgm:pt>
    <dgm:pt modelId="{F1E2E2F9-000B-4C62-AAD2-2AEA45AFEAA5}" type="pres">
      <dgm:prSet presAssocID="{A656551C-AE46-40F7-9D13-72DAB9282AA3}" presName="spacer" presStyleCnt="0"/>
      <dgm:spPr/>
    </dgm:pt>
    <dgm:pt modelId="{0B30A25A-687F-4709-95A1-0D5926149E0D}" type="pres">
      <dgm:prSet presAssocID="{449A8C9E-5C6A-4F1D-9626-68D18F0766F5}" presName="parentText" presStyleLbl="node1" presStyleIdx="1" presStyleCnt="4">
        <dgm:presLayoutVars>
          <dgm:chMax val="0"/>
          <dgm:bulletEnabled val="1"/>
        </dgm:presLayoutVars>
      </dgm:prSet>
      <dgm:spPr/>
    </dgm:pt>
    <dgm:pt modelId="{539245CC-A89C-40F3-8A97-2E9DBABDCFB7}" type="pres">
      <dgm:prSet presAssocID="{145BB199-DDD4-4BC8-A210-5D13A9625D43}" presName="spacer" presStyleCnt="0"/>
      <dgm:spPr/>
    </dgm:pt>
    <dgm:pt modelId="{0CD334F6-4457-4E6F-A3FD-5C375528FE4F}" type="pres">
      <dgm:prSet presAssocID="{E22C2774-6B4C-4BC6-BD2C-F35B9870FDFD}" presName="parentText" presStyleLbl="node1" presStyleIdx="2" presStyleCnt="4">
        <dgm:presLayoutVars>
          <dgm:chMax val="0"/>
          <dgm:bulletEnabled val="1"/>
        </dgm:presLayoutVars>
      </dgm:prSet>
      <dgm:spPr/>
    </dgm:pt>
    <dgm:pt modelId="{A98BE14D-FF9C-4951-AD54-6E34F27FD338}" type="pres">
      <dgm:prSet presAssocID="{E53BDFB8-C755-4846-82F9-C9B9EB43AE3C}" presName="spacer" presStyleCnt="0"/>
      <dgm:spPr/>
    </dgm:pt>
    <dgm:pt modelId="{FF736577-AD84-42C6-8046-94F66828D968}" type="pres">
      <dgm:prSet presAssocID="{D0CFC60B-BF99-455A-8A4C-5151F3CBC7F8}" presName="parentText" presStyleLbl="node1" presStyleIdx="3" presStyleCnt="4">
        <dgm:presLayoutVars>
          <dgm:chMax val="0"/>
          <dgm:bulletEnabled val="1"/>
        </dgm:presLayoutVars>
      </dgm:prSet>
      <dgm:spPr/>
    </dgm:pt>
  </dgm:ptLst>
  <dgm:cxnLst>
    <dgm:cxn modelId="{87189C33-3AC1-48B2-8D76-50B32C887F87}" srcId="{B94E176E-5892-44DB-9619-FB903D8F7E9C}" destId="{0C7F8805-5F73-4B70-A55D-BFE025B7B7C3}" srcOrd="0" destOrd="0" parTransId="{B102582F-79E4-4D8D-8BF2-99B97444679A}" sibTransId="{A656551C-AE46-40F7-9D13-72DAB9282AA3}"/>
    <dgm:cxn modelId="{DD09634C-BCDE-497E-96F2-4CF36A20C764}" type="presOf" srcId="{0C7F8805-5F73-4B70-A55D-BFE025B7B7C3}" destId="{EE1BB77A-7B42-4F04-B8EF-D0DC78468895}" srcOrd="0" destOrd="0" presId="urn:microsoft.com/office/officeart/2005/8/layout/vList2"/>
    <dgm:cxn modelId="{D0D7124E-A6F7-48F2-98E5-C3AEB87470E8}" type="presOf" srcId="{449A8C9E-5C6A-4F1D-9626-68D18F0766F5}" destId="{0B30A25A-687F-4709-95A1-0D5926149E0D}" srcOrd="0" destOrd="0" presId="urn:microsoft.com/office/officeart/2005/8/layout/vList2"/>
    <dgm:cxn modelId="{233B6B4E-ECEC-4C4A-B098-B41903ACA9DA}" type="presOf" srcId="{B94E176E-5892-44DB-9619-FB903D8F7E9C}" destId="{CB750AAA-C042-4CAF-B5F3-6C5E1463C28A}" srcOrd="0" destOrd="0" presId="urn:microsoft.com/office/officeart/2005/8/layout/vList2"/>
    <dgm:cxn modelId="{BB027D7D-B70D-4D69-9790-0F579106FC24}" srcId="{B94E176E-5892-44DB-9619-FB903D8F7E9C}" destId="{449A8C9E-5C6A-4F1D-9626-68D18F0766F5}" srcOrd="1" destOrd="0" parTransId="{D299BB23-5A02-4AC2-B80C-9F250E03A65A}" sibTransId="{145BB199-DDD4-4BC8-A210-5D13A9625D43}"/>
    <dgm:cxn modelId="{146B36B1-19E2-413D-875F-227749739B6A}" type="presOf" srcId="{D0CFC60B-BF99-455A-8A4C-5151F3CBC7F8}" destId="{FF736577-AD84-42C6-8046-94F66828D968}" srcOrd="0" destOrd="0" presId="urn:microsoft.com/office/officeart/2005/8/layout/vList2"/>
    <dgm:cxn modelId="{69B45CDD-0746-4402-833A-FB52C7021A52}" srcId="{B94E176E-5892-44DB-9619-FB903D8F7E9C}" destId="{D0CFC60B-BF99-455A-8A4C-5151F3CBC7F8}" srcOrd="3" destOrd="0" parTransId="{0BC09BB1-B629-4B9A-A9D3-BE4F73037133}" sibTransId="{B160B16A-02BA-4DEE-BB7F-0131EBDDBF26}"/>
    <dgm:cxn modelId="{7BA3D4E8-4DA0-439C-8DB0-9D12112D081F}" type="presOf" srcId="{E22C2774-6B4C-4BC6-BD2C-F35B9870FDFD}" destId="{0CD334F6-4457-4E6F-A3FD-5C375528FE4F}" srcOrd="0" destOrd="0" presId="urn:microsoft.com/office/officeart/2005/8/layout/vList2"/>
    <dgm:cxn modelId="{40209EFB-590F-40A6-9569-D5104EA69FCD}" srcId="{B94E176E-5892-44DB-9619-FB903D8F7E9C}" destId="{E22C2774-6B4C-4BC6-BD2C-F35B9870FDFD}" srcOrd="2" destOrd="0" parTransId="{5231FA55-9FFC-4212-9DAE-25F8AA4F8F22}" sibTransId="{E53BDFB8-C755-4846-82F9-C9B9EB43AE3C}"/>
    <dgm:cxn modelId="{28DBC94A-A7CF-4D45-B330-F28B7392252D}" type="presParOf" srcId="{CB750AAA-C042-4CAF-B5F3-6C5E1463C28A}" destId="{EE1BB77A-7B42-4F04-B8EF-D0DC78468895}" srcOrd="0" destOrd="0" presId="urn:microsoft.com/office/officeart/2005/8/layout/vList2"/>
    <dgm:cxn modelId="{09532F5B-D0E4-415C-9B79-1F9D3A58DADE}" type="presParOf" srcId="{CB750AAA-C042-4CAF-B5F3-6C5E1463C28A}" destId="{F1E2E2F9-000B-4C62-AAD2-2AEA45AFEAA5}" srcOrd="1" destOrd="0" presId="urn:microsoft.com/office/officeart/2005/8/layout/vList2"/>
    <dgm:cxn modelId="{05AD72EB-B3EE-4A5E-ADEE-E948C4FDF34E}" type="presParOf" srcId="{CB750AAA-C042-4CAF-B5F3-6C5E1463C28A}" destId="{0B30A25A-687F-4709-95A1-0D5926149E0D}" srcOrd="2" destOrd="0" presId="urn:microsoft.com/office/officeart/2005/8/layout/vList2"/>
    <dgm:cxn modelId="{1604FE51-FB95-4C1C-8543-AEA4CFF582F1}" type="presParOf" srcId="{CB750AAA-C042-4CAF-B5F3-6C5E1463C28A}" destId="{539245CC-A89C-40F3-8A97-2E9DBABDCFB7}" srcOrd="3" destOrd="0" presId="urn:microsoft.com/office/officeart/2005/8/layout/vList2"/>
    <dgm:cxn modelId="{D7330743-5781-4215-B5A8-EF132DCFA0AC}" type="presParOf" srcId="{CB750AAA-C042-4CAF-B5F3-6C5E1463C28A}" destId="{0CD334F6-4457-4E6F-A3FD-5C375528FE4F}" srcOrd="4" destOrd="0" presId="urn:microsoft.com/office/officeart/2005/8/layout/vList2"/>
    <dgm:cxn modelId="{5A83D58E-60DE-4045-B8B9-76676EDB3965}" type="presParOf" srcId="{CB750AAA-C042-4CAF-B5F3-6C5E1463C28A}" destId="{A98BE14D-FF9C-4951-AD54-6E34F27FD338}" srcOrd="5" destOrd="0" presId="urn:microsoft.com/office/officeart/2005/8/layout/vList2"/>
    <dgm:cxn modelId="{9A84E159-B8C8-4048-B6C0-CD17680E6C27}" type="presParOf" srcId="{CB750AAA-C042-4CAF-B5F3-6C5E1463C28A}" destId="{FF736577-AD84-42C6-8046-94F66828D96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5EA648-462B-44BD-A574-FD58225DF5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25C935-40FA-4843-B596-0D30445D007B}">
      <dgm:prSet custT="1"/>
      <dgm:spPr/>
      <dgm:t>
        <a:bodyPr/>
        <a:lstStyle/>
        <a:p>
          <a:pPr>
            <a:lnSpc>
              <a:spcPct val="100000"/>
            </a:lnSpc>
          </a:pPr>
          <a:r>
            <a:rPr lang="en-US" sz="2000" dirty="0">
              <a:latin typeface="DejaVu Math TeX Gyre" panose="02000503000000000000"/>
            </a:rPr>
            <a:t>Lack of up-to-date sustainability resources in VET is a common challenge.</a:t>
          </a:r>
        </a:p>
      </dgm:t>
    </dgm:pt>
    <dgm:pt modelId="{63D26FB5-C636-4635-843C-D14C3B7B656F}" type="parTrans" cxnId="{7E05AE97-DC6D-49CC-BDF1-E50BF985CC58}">
      <dgm:prSet/>
      <dgm:spPr/>
      <dgm:t>
        <a:bodyPr/>
        <a:lstStyle/>
        <a:p>
          <a:endParaRPr lang="en-US" sz="2000"/>
        </a:p>
      </dgm:t>
    </dgm:pt>
    <dgm:pt modelId="{F6D82A14-D53E-4C55-8550-2A94BB9699EF}" type="sibTrans" cxnId="{7E05AE97-DC6D-49CC-BDF1-E50BF985CC58}">
      <dgm:prSet/>
      <dgm:spPr/>
      <dgm:t>
        <a:bodyPr/>
        <a:lstStyle/>
        <a:p>
          <a:endParaRPr lang="en-US" sz="2000"/>
        </a:p>
      </dgm:t>
    </dgm:pt>
    <dgm:pt modelId="{41458C10-4FD2-48DD-B2DC-620FE47418B5}">
      <dgm:prSet custT="1"/>
      <dgm:spPr/>
      <dgm:t>
        <a:bodyPr/>
        <a:lstStyle/>
        <a:p>
          <a:pPr>
            <a:lnSpc>
              <a:spcPct val="100000"/>
            </a:lnSpc>
          </a:pPr>
          <a:r>
            <a:rPr lang="en-US" sz="2000" dirty="0">
              <a:latin typeface="DejaVu Math TeX Gyre" panose="02000503000000000000"/>
            </a:rPr>
            <a:t>Digital platforms, OERs, virtual labs, and simulations allow learners to explore energy efficiency, recycling, and renewable energy without costly equipment.</a:t>
          </a:r>
        </a:p>
      </dgm:t>
    </dgm:pt>
    <dgm:pt modelId="{21C2DB48-C816-4D13-81A6-3247BAB2BE3A}" type="parTrans" cxnId="{42059D3A-C5D4-44FA-AE59-0F684012111A}">
      <dgm:prSet/>
      <dgm:spPr/>
      <dgm:t>
        <a:bodyPr/>
        <a:lstStyle/>
        <a:p>
          <a:endParaRPr lang="en-US" sz="2000"/>
        </a:p>
      </dgm:t>
    </dgm:pt>
    <dgm:pt modelId="{EB1530A4-7757-49A1-8478-AD5C425CB8C1}" type="sibTrans" cxnId="{42059D3A-C5D4-44FA-AE59-0F684012111A}">
      <dgm:prSet/>
      <dgm:spPr/>
      <dgm:t>
        <a:bodyPr/>
        <a:lstStyle/>
        <a:p>
          <a:endParaRPr lang="en-US" sz="2000"/>
        </a:p>
      </dgm:t>
    </dgm:pt>
    <dgm:pt modelId="{F7FE798C-150F-4F97-A055-CE10894A7A9D}">
      <dgm:prSet custT="1"/>
      <dgm:spPr/>
      <dgm:t>
        <a:bodyPr/>
        <a:lstStyle/>
        <a:p>
          <a:pPr>
            <a:lnSpc>
              <a:spcPct val="100000"/>
            </a:lnSpc>
          </a:pPr>
          <a:r>
            <a:rPr lang="en-US" sz="2000" dirty="0">
              <a:latin typeface="DejaVu Math TeX Gyre" panose="02000503000000000000"/>
            </a:rPr>
            <a:t>EU initiatives like Erasmus+ provide freely available, customizable teaching packages aligned with industry standards.</a:t>
          </a:r>
        </a:p>
      </dgm:t>
    </dgm:pt>
    <dgm:pt modelId="{93CCD3FA-D1CF-43D5-9BBC-5E12D588C049}" type="parTrans" cxnId="{B4712034-B50C-440D-9868-26FD46C9A0DB}">
      <dgm:prSet/>
      <dgm:spPr/>
      <dgm:t>
        <a:bodyPr/>
        <a:lstStyle/>
        <a:p>
          <a:endParaRPr lang="en-US" sz="2000"/>
        </a:p>
      </dgm:t>
    </dgm:pt>
    <dgm:pt modelId="{0B3A790F-8F7D-4E6E-A0AB-341A6E566C8F}" type="sibTrans" cxnId="{B4712034-B50C-440D-9868-26FD46C9A0DB}">
      <dgm:prSet/>
      <dgm:spPr/>
      <dgm:t>
        <a:bodyPr/>
        <a:lstStyle/>
        <a:p>
          <a:endParaRPr lang="en-US" sz="2000"/>
        </a:p>
      </dgm:t>
    </dgm:pt>
    <dgm:pt modelId="{E63D60B7-9B8B-447B-9D6B-1A130B55FD03}" type="pres">
      <dgm:prSet presAssocID="{8C5EA648-462B-44BD-A574-FD58225DF521}" presName="vert0" presStyleCnt="0">
        <dgm:presLayoutVars>
          <dgm:dir/>
          <dgm:animOne val="branch"/>
          <dgm:animLvl val="lvl"/>
        </dgm:presLayoutVars>
      </dgm:prSet>
      <dgm:spPr/>
    </dgm:pt>
    <dgm:pt modelId="{E9E0EBA4-5EA9-4B57-A5F0-AA5B8B1756FA}" type="pres">
      <dgm:prSet presAssocID="{8C25C935-40FA-4843-B596-0D30445D007B}" presName="thickLine" presStyleLbl="alignNode1" presStyleIdx="0" presStyleCnt="3"/>
      <dgm:spPr/>
    </dgm:pt>
    <dgm:pt modelId="{06DBBAF3-072D-4670-9550-8D3E9057B26B}" type="pres">
      <dgm:prSet presAssocID="{8C25C935-40FA-4843-B596-0D30445D007B}" presName="horz1" presStyleCnt="0"/>
      <dgm:spPr/>
    </dgm:pt>
    <dgm:pt modelId="{13D7B6E9-D52D-4EA0-8DE4-343BD90201AF}" type="pres">
      <dgm:prSet presAssocID="{8C25C935-40FA-4843-B596-0D30445D007B}" presName="tx1" presStyleLbl="revTx" presStyleIdx="0" presStyleCnt="3"/>
      <dgm:spPr/>
    </dgm:pt>
    <dgm:pt modelId="{6D368F74-4A11-4AF1-8F2B-6CD14D82B4B8}" type="pres">
      <dgm:prSet presAssocID="{8C25C935-40FA-4843-B596-0D30445D007B}" presName="vert1" presStyleCnt="0"/>
      <dgm:spPr/>
    </dgm:pt>
    <dgm:pt modelId="{20401F4C-4CBC-4A75-B191-8146FE3BDFD7}" type="pres">
      <dgm:prSet presAssocID="{41458C10-4FD2-48DD-B2DC-620FE47418B5}" presName="thickLine" presStyleLbl="alignNode1" presStyleIdx="1" presStyleCnt="3"/>
      <dgm:spPr/>
    </dgm:pt>
    <dgm:pt modelId="{2E1B59B8-19C4-4E74-B33D-FE7493C8C99B}" type="pres">
      <dgm:prSet presAssocID="{41458C10-4FD2-48DD-B2DC-620FE47418B5}" presName="horz1" presStyleCnt="0"/>
      <dgm:spPr/>
    </dgm:pt>
    <dgm:pt modelId="{18818CC8-F38E-4A85-9418-C8AF7552013A}" type="pres">
      <dgm:prSet presAssocID="{41458C10-4FD2-48DD-B2DC-620FE47418B5}" presName="tx1" presStyleLbl="revTx" presStyleIdx="1" presStyleCnt="3"/>
      <dgm:spPr/>
    </dgm:pt>
    <dgm:pt modelId="{B5386493-D659-469D-8A13-71DD6473CA61}" type="pres">
      <dgm:prSet presAssocID="{41458C10-4FD2-48DD-B2DC-620FE47418B5}" presName="vert1" presStyleCnt="0"/>
      <dgm:spPr/>
    </dgm:pt>
    <dgm:pt modelId="{C3F5F311-F77C-4FD1-8CDC-EC82F91DD02B}" type="pres">
      <dgm:prSet presAssocID="{F7FE798C-150F-4F97-A055-CE10894A7A9D}" presName="thickLine" presStyleLbl="alignNode1" presStyleIdx="2" presStyleCnt="3"/>
      <dgm:spPr/>
    </dgm:pt>
    <dgm:pt modelId="{F506FD93-DCA2-411B-8DFF-D5DB7E012AFC}" type="pres">
      <dgm:prSet presAssocID="{F7FE798C-150F-4F97-A055-CE10894A7A9D}" presName="horz1" presStyleCnt="0"/>
      <dgm:spPr/>
    </dgm:pt>
    <dgm:pt modelId="{FCAB608F-214F-411B-AB42-A324DEFD8496}" type="pres">
      <dgm:prSet presAssocID="{F7FE798C-150F-4F97-A055-CE10894A7A9D}" presName="tx1" presStyleLbl="revTx" presStyleIdx="2" presStyleCnt="3"/>
      <dgm:spPr/>
    </dgm:pt>
    <dgm:pt modelId="{A5D065F9-353B-4B96-97FD-5E25EA593A29}" type="pres">
      <dgm:prSet presAssocID="{F7FE798C-150F-4F97-A055-CE10894A7A9D}" presName="vert1" presStyleCnt="0"/>
      <dgm:spPr/>
    </dgm:pt>
  </dgm:ptLst>
  <dgm:cxnLst>
    <dgm:cxn modelId="{B4712034-B50C-440D-9868-26FD46C9A0DB}" srcId="{8C5EA648-462B-44BD-A574-FD58225DF521}" destId="{F7FE798C-150F-4F97-A055-CE10894A7A9D}" srcOrd="2" destOrd="0" parTransId="{93CCD3FA-D1CF-43D5-9BBC-5E12D588C049}" sibTransId="{0B3A790F-8F7D-4E6E-A0AB-341A6E566C8F}"/>
    <dgm:cxn modelId="{42059D3A-C5D4-44FA-AE59-0F684012111A}" srcId="{8C5EA648-462B-44BD-A574-FD58225DF521}" destId="{41458C10-4FD2-48DD-B2DC-620FE47418B5}" srcOrd="1" destOrd="0" parTransId="{21C2DB48-C816-4D13-81A6-3247BAB2BE3A}" sibTransId="{EB1530A4-7757-49A1-8478-AD5C425CB8C1}"/>
    <dgm:cxn modelId="{331BE374-AC79-4689-B3C9-C6A1460D8925}" type="presOf" srcId="{F7FE798C-150F-4F97-A055-CE10894A7A9D}" destId="{FCAB608F-214F-411B-AB42-A324DEFD8496}" srcOrd="0" destOrd="0" presId="urn:microsoft.com/office/officeart/2008/layout/LinedList"/>
    <dgm:cxn modelId="{88406097-2758-4818-91E7-97D2B9FE4E7D}" type="presOf" srcId="{41458C10-4FD2-48DD-B2DC-620FE47418B5}" destId="{18818CC8-F38E-4A85-9418-C8AF7552013A}" srcOrd="0" destOrd="0" presId="urn:microsoft.com/office/officeart/2008/layout/LinedList"/>
    <dgm:cxn modelId="{7E05AE97-DC6D-49CC-BDF1-E50BF985CC58}" srcId="{8C5EA648-462B-44BD-A574-FD58225DF521}" destId="{8C25C935-40FA-4843-B596-0D30445D007B}" srcOrd="0" destOrd="0" parTransId="{63D26FB5-C636-4635-843C-D14C3B7B656F}" sibTransId="{F6D82A14-D53E-4C55-8550-2A94BB9699EF}"/>
    <dgm:cxn modelId="{B8AA0CA2-771F-4E59-AAC1-864B9A7BC1E8}" type="presOf" srcId="{8C25C935-40FA-4843-B596-0D30445D007B}" destId="{13D7B6E9-D52D-4EA0-8DE4-343BD90201AF}" srcOrd="0" destOrd="0" presId="urn:microsoft.com/office/officeart/2008/layout/LinedList"/>
    <dgm:cxn modelId="{9FC403D0-332E-4118-9978-2EE0778BDBD2}" type="presOf" srcId="{8C5EA648-462B-44BD-A574-FD58225DF521}" destId="{E63D60B7-9B8B-447B-9D6B-1A130B55FD03}" srcOrd="0" destOrd="0" presId="urn:microsoft.com/office/officeart/2008/layout/LinedList"/>
    <dgm:cxn modelId="{EA15270D-B7FF-44EE-B0BE-09F5ED0A0AA6}" type="presParOf" srcId="{E63D60B7-9B8B-447B-9D6B-1A130B55FD03}" destId="{E9E0EBA4-5EA9-4B57-A5F0-AA5B8B1756FA}" srcOrd="0" destOrd="0" presId="urn:microsoft.com/office/officeart/2008/layout/LinedList"/>
    <dgm:cxn modelId="{77F09914-679C-45E0-8685-23E1A1736363}" type="presParOf" srcId="{E63D60B7-9B8B-447B-9D6B-1A130B55FD03}" destId="{06DBBAF3-072D-4670-9550-8D3E9057B26B}" srcOrd="1" destOrd="0" presId="urn:microsoft.com/office/officeart/2008/layout/LinedList"/>
    <dgm:cxn modelId="{BA38664A-EF04-42BE-BBB1-773B430FE4C4}" type="presParOf" srcId="{06DBBAF3-072D-4670-9550-8D3E9057B26B}" destId="{13D7B6E9-D52D-4EA0-8DE4-343BD90201AF}" srcOrd="0" destOrd="0" presId="urn:microsoft.com/office/officeart/2008/layout/LinedList"/>
    <dgm:cxn modelId="{FF692CCE-90FE-4034-953D-27797CE9DA5B}" type="presParOf" srcId="{06DBBAF3-072D-4670-9550-8D3E9057B26B}" destId="{6D368F74-4A11-4AF1-8F2B-6CD14D82B4B8}" srcOrd="1" destOrd="0" presId="urn:microsoft.com/office/officeart/2008/layout/LinedList"/>
    <dgm:cxn modelId="{0EC612A3-DADB-49A4-A887-AFECE0071CF4}" type="presParOf" srcId="{E63D60B7-9B8B-447B-9D6B-1A130B55FD03}" destId="{20401F4C-4CBC-4A75-B191-8146FE3BDFD7}" srcOrd="2" destOrd="0" presId="urn:microsoft.com/office/officeart/2008/layout/LinedList"/>
    <dgm:cxn modelId="{F839A444-446E-43D4-BB50-157CD80654E8}" type="presParOf" srcId="{E63D60B7-9B8B-447B-9D6B-1A130B55FD03}" destId="{2E1B59B8-19C4-4E74-B33D-FE7493C8C99B}" srcOrd="3" destOrd="0" presId="urn:microsoft.com/office/officeart/2008/layout/LinedList"/>
    <dgm:cxn modelId="{87A0B8D3-32FE-41BA-8518-BEBE541926BF}" type="presParOf" srcId="{2E1B59B8-19C4-4E74-B33D-FE7493C8C99B}" destId="{18818CC8-F38E-4A85-9418-C8AF7552013A}" srcOrd="0" destOrd="0" presId="urn:microsoft.com/office/officeart/2008/layout/LinedList"/>
    <dgm:cxn modelId="{6FC3E636-59DB-4EB7-90CF-4FF35AA42861}" type="presParOf" srcId="{2E1B59B8-19C4-4E74-B33D-FE7493C8C99B}" destId="{B5386493-D659-469D-8A13-71DD6473CA61}" srcOrd="1" destOrd="0" presId="urn:microsoft.com/office/officeart/2008/layout/LinedList"/>
    <dgm:cxn modelId="{4A9C22A4-027A-44F4-A697-CDF189B14802}" type="presParOf" srcId="{E63D60B7-9B8B-447B-9D6B-1A130B55FD03}" destId="{C3F5F311-F77C-4FD1-8CDC-EC82F91DD02B}" srcOrd="4" destOrd="0" presId="urn:microsoft.com/office/officeart/2008/layout/LinedList"/>
    <dgm:cxn modelId="{DADA3DF3-D312-47BE-8FAC-A2103E7BDC6A}" type="presParOf" srcId="{E63D60B7-9B8B-447B-9D6B-1A130B55FD03}" destId="{F506FD93-DCA2-411B-8DFF-D5DB7E012AFC}" srcOrd="5" destOrd="0" presId="urn:microsoft.com/office/officeart/2008/layout/LinedList"/>
    <dgm:cxn modelId="{2E1A0F22-D4AB-4D52-A8E1-101074F3067F}" type="presParOf" srcId="{F506FD93-DCA2-411B-8DFF-D5DB7E012AFC}" destId="{FCAB608F-214F-411B-AB42-A324DEFD8496}" srcOrd="0" destOrd="0" presId="urn:microsoft.com/office/officeart/2008/layout/LinedList"/>
    <dgm:cxn modelId="{5A40CC69-D8AC-4102-85B9-0E98096EEFE5}" type="presParOf" srcId="{F506FD93-DCA2-411B-8DFF-D5DB7E012AFC}" destId="{A5D065F9-353B-4B96-97FD-5E25EA593A2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5EA648-462B-44BD-A574-FD58225DF5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25C935-40FA-4843-B596-0D30445D007B}">
      <dgm:prSet custT="1"/>
      <dgm:spPr/>
      <dgm:t>
        <a:bodyPr/>
        <a:lstStyle/>
        <a:p>
          <a:pPr>
            <a:lnSpc>
              <a:spcPct val="100000"/>
            </a:lnSpc>
          </a:pPr>
          <a:r>
            <a:rPr lang="en-US" sz="2000" dirty="0">
              <a:latin typeface="DejaVu Math TeX Gyre" panose="02000503000000000000"/>
            </a:rPr>
            <a:t>Many VET educators need stronger knowledge and confidence in sustainability and digital pedagogy.</a:t>
          </a:r>
        </a:p>
      </dgm:t>
    </dgm:pt>
    <dgm:pt modelId="{63D26FB5-C636-4635-843C-D14C3B7B656F}" type="parTrans" cxnId="{7E05AE97-DC6D-49CC-BDF1-E50BF985CC58}">
      <dgm:prSet/>
      <dgm:spPr/>
      <dgm:t>
        <a:bodyPr/>
        <a:lstStyle/>
        <a:p>
          <a:endParaRPr lang="en-US" sz="2000">
            <a:latin typeface="DejaVu Math TeX Gyre" panose="02000503000000000000"/>
          </a:endParaRPr>
        </a:p>
      </dgm:t>
    </dgm:pt>
    <dgm:pt modelId="{F6D82A14-D53E-4C55-8550-2A94BB9699EF}" type="sibTrans" cxnId="{7E05AE97-DC6D-49CC-BDF1-E50BF985CC58}">
      <dgm:prSet/>
      <dgm:spPr/>
      <dgm:t>
        <a:bodyPr/>
        <a:lstStyle/>
        <a:p>
          <a:endParaRPr lang="en-US" sz="2000">
            <a:latin typeface="DejaVu Math TeX Gyre" panose="02000503000000000000"/>
          </a:endParaRPr>
        </a:p>
      </dgm:t>
    </dgm:pt>
    <dgm:pt modelId="{41458C10-4FD2-48DD-B2DC-620FE47418B5}">
      <dgm:prSet custT="1"/>
      <dgm:spPr/>
      <dgm:t>
        <a:bodyPr/>
        <a:lstStyle/>
        <a:p>
          <a:pPr>
            <a:lnSpc>
              <a:spcPct val="100000"/>
            </a:lnSpc>
          </a:pPr>
          <a:r>
            <a:rPr lang="en-US" sz="2000" dirty="0">
              <a:latin typeface="DejaVu Math TeX Gyre" panose="02000503000000000000"/>
            </a:rPr>
            <a:t>Digital tools support online courses, webinars, LMS tracking, and collaborative teacher communities.</a:t>
          </a:r>
        </a:p>
      </dgm:t>
    </dgm:pt>
    <dgm:pt modelId="{21C2DB48-C816-4D13-81A6-3247BAB2BE3A}" type="parTrans" cxnId="{42059D3A-C5D4-44FA-AE59-0F684012111A}">
      <dgm:prSet/>
      <dgm:spPr/>
      <dgm:t>
        <a:bodyPr/>
        <a:lstStyle/>
        <a:p>
          <a:endParaRPr lang="en-US" sz="2000">
            <a:latin typeface="DejaVu Math TeX Gyre" panose="02000503000000000000"/>
          </a:endParaRPr>
        </a:p>
      </dgm:t>
    </dgm:pt>
    <dgm:pt modelId="{EB1530A4-7757-49A1-8478-AD5C425CB8C1}" type="sibTrans" cxnId="{42059D3A-C5D4-44FA-AE59-0F684012111A}">
      <dgm:prSet/>
      <dgm:spPr/>
      <dgm:t>
        <a:bodyPr/>
        <a:lstStyle/>
        <a:p>
          <a:endParaRPr lang="en-US" sz="2000">
            <a:latin typeface="DejaVu Math TeX Gyre" panose="02000503000000000000"/>
          </a:endParaRPr>
        </a:p>
      </dgm:t>
    </dgm:pt>
    <dgm:pt modelId="{F7FE798C-150F-4F97-A055-CE10894A7A9D}">
      <dgm:prSet custT="1"/>
      <dgm:spPr/>
      <dgm:t>
        <a:bodyPr/>
        <a:lstStyle/>
        <a:p>
          <a:pPr>
            <a:lnSpc>
              <a:spcPct val="100000"/>
            </a:lnSpc>
            <a:buNone/>
          </a:pPr>
          <a:r>
            <a:rPr lang="en-US" sz="2000" dirty="0">
              <a:latin typeface="DejaVu Math TeX Gyre" panose="02000503000000000000"/>
            </a:rPr>
            <a:t>Virtual workshops provide hands-on experience, enabling peer mentoring and continuous improvement.</a:t>
          </a:r>
        </a:p>
      </dgm:t>
    </dgm:pt>
    <dgm:pt modelId="{93CCD3FA-D1CF-43D5-9BBC-5E12D588C049}" type="parTrans" cxnId="{B4712034-B50C-440D-9868-26FD46C9A0DB}">
      <dgm:prSet/>
      <dgm:spPr/>
      <dgm:t>
        <a:bodyPr/>
        <a:lstStyle/>
        <a:p>
          <a:endParaRPr lang="en-US" sz="2000">
            <a:latin typeface="DejaVu Math TeX Gyre" panose="02000503000000000000"/>
          </a:endParaRPr>
        </a:p>
      </dgm:t>
    </dgm:pt>
    <dgm:pt modelId="{0B3A790F-8F7D-4E6E-A0AB-341A6E566C8F}" type="sibTrans" cxnId="{B4712034-B50C-440D-9868-26FD46C9A0DB}">
      <dgm:prSet/>
      <dgm:spPr/>
      <dgm:t>
        <a:bodyPr/>
        <a:lstStyle/>
        <a:p>
          <a:endParaRPr lang="en-US" sz="2000">
            <a:latin typeface="DejaVu Math TeX Gyre" panose="02000503000000000000"/>
          </a:endParaRPr>
        </a:p>
      </dgm:t>
    </dgm:pt>
    <dgm:pt modelId="{E63D60B7-9B8B-447B-9D6B-1A130B55FD03}" type="pres">
      <dgm:prSet presAssocID="{8C5EA648-462B-44BD-A574-FD58225DF521}" presName="vert0" presStyleCnt="0">
        <dgm:presLayoutVars>
          <dgm:dir/>
          <dgm:animOne val="branch"/>
          <dgm:animLvl val="lvl"/>
        </dgm:presLayoutVars>
      </dgm:prSet>
      <dgm:spPr/>
    </dgm:pt>
    <dgm:pt modelId="{E9E0EBA4-5EA9-4B57-A5F0-AA5B8B1756FA}" type="pres">
      <dgm:prSet presAssocID="{8C25C935-40FA-4843-B596-0D30445D007B}" presName="thickLine" presStyleLbl="alignNode1" presStyleIdx="0" presStyleCnt="3"/>
      <dgm:spPr/>
    </dgm:pt>
    <dgm:pt modelId="{06DBBAF3-072D-4670-9550-8D3E9057B26B}" type="pres">
      <dgm:prSet presAssocID="{8C25C935-40FA-4843-B596-0D30445D007B}" presName="horz1" presStyleCnt="0"/>
      <dgm:spPr/>
    </dgm:pt>
    <dgm:pt modelId="{13D7B6E9-D52D-4EA0-8DE4-343BD90201AF}" type="pres">
      <dgm:prSet presAssocID="{8C25C935-40FA-4843-B596-0D30445D007B}" presName="tx1" presStyleLbl="revTx" presStyleIdx="0" presStyleCnt="3"/>
      <dgm:spPr/>
    </dgm:pt>
    <dgm:pt modelId="{6D368F74-4A11-4AF1-8F2B-6CD14D82B4B8}" type="pres">
      <dgm:prSet presAssocID="{8C25C935-40FA-4843-B596-0D30445D007B}" presName="vert1" presStyleCnt="0"/>
      <dgm:spPr/>
    </dgm:pt>
    <dgm:pt modelId="{20401F4C-4CBC-4A75-B191-8146FE3BDFD7}" type="pres">
      <dgm:prSet presAssocID="{41458C10-4FD2-48DD-B2DC-620FE47418B5}" presName="thickLine" presStyleLbl="alignNode1" presStyleIdx="1" presStyleCnt="3"/>
      <dgm:spPr/>
    </dgm:pt>
    <dgm:pt modelId="{2E1B59B8-19C4-4E74-B33D-FE7493C8C99B}" type="pres">
      <dgm:prSet presAssocID="{41458C10-4FD2-48DD-B2DC-620FE47418B5}" presName="horz1" presStyleCnt="0"/>
      <dgm:spPr/>
    </dgm:pt>
    <dgm:pt modelId="{18818CC8-F38E-4A85-9418-C8AF7552013A}" type="pres">
      <dgm:prSet presAssocID="{41458C10-4FD2-48DD-B2DC-620FE47418B5}" presName="tx1" presStyleLbl="revTx" presStyleIdx="1" presStyleCnt="3"/>
      <dgm:spPr/>
    </dgm:pt>
    <dgm:pt modelId="{B5386493-D659-469D-8A13-71DD6473CA61}" type="pres">
      <dgm:prSet presAssocID="{41458C10-4FD2-48DD-B2DC-620FE47418B5}" presName="vert1" presStyleCnt="0"/>
      <dgm:spPr/>
    </dgm:pt>
    <dgm:pt modelId="{C3F5F311-F77C-4FD1-8CDC-EC82F91DD02B}" type="pres">
      <dgm:prSet presAssocID="{F7FE798C-150F-4F97-A055-CE10894A7A9D}" presName="thickLine" presStyleLbl="alignNode1" presStyleIdx="2" presStyleCnt="3"/>
      <dgm:spPr/>
    </dgm:pt>
    <dgm:pt modelId="{F506FD93-DCA2-411B-8DFF-D5DB7E012AFC}" type="pres">
      <dgm:prSet presAssocID="{F7FE798C-150F-4F97-A055-CE10894A7A9D}" presName="horz1" presStyleCnt="0"/>
      <dgm:spPr/>
    </dgm:pt>
    <dgm:pt modelId="{FCAB608F-214F-411B-AB42-A324DEFD8496}" type="pres">
      <dgm:prSet presAssocID="{F7FE798C-150F-4F97-A055-CE10894A7A9D}" presName="tx1" presStyleLbl="revTx" presStyleIdx="2" presStyleCnt="3"/>
      <dgm:spPr/>
    </dgm:pt>
    <dgm:pt modelId="{A5D065F9-353B-4B96-97FD-5E25EA593A29}" type="pres">
      <dgm:prSet presAssocID="{F7FE798C-150F-4F97-A055-CE10894A7A9D}" presName="vert1" presStyleCnt="0"/>
      <dgm:spPr/>
    </dgm:pt>
  </dgm:ptLst>
  <dgm:cxnLst>
    <dgm:cxn modelId="{B4712034-B50C-440D-9868-26FD46C9A0DB}" srcId="{8C5EA648-462B-44BD-A574-FD58225DF521}" destId="{F7FE798C-150F-4F97-A055-CE10894A7A9D}" srcOrd="2" destOrd="0" parTransId="{93CCD3FA-D1CF-43D5-9BBC-5E12D588C049}" sibTransId="{0B3A790F-8F7D-4E6E-A0AB-341A6E566C8F}"/>
    <dgm:cxn modelId="{42059D3A-C5D4-44FA-AE59-0F684012111A}" srcId="{8C5EA648-462B-44BD-A574-FD58225DF521}" destId="{41458C10-4FD2-48DD-B2DC-620FE47418B5}" srcOrd="1" destOrd="0" parTransId="{21C2DB48-C816-4D13-81A6-3247BAB2BE3A}" sibTransId="{EB1530A4-7757-49A1-8478-AD5C425CB8C1}"/>
    <dgm:cxn modelId="{331BE374-AC79-4689-B3C9-C6A1460D8925}" type="presOf" srcId="{F7FE798C-150F-4F97-A055-CE10894A7A9D}" destId="{FCAB608F-214F-411B-AB42-A324DEFD8496}" srcOrd="0" destOrd="0" presId="urn:microsoft.com/office/officeart/2008/layout/LinedList"/>
    <dgm:cxn modelId="{88406097-2758-4818-91E7-97D2B9FE4E7D}" type="presOf" srcId="{41458C10-4FD2-48DD-B2DC-620FE47418B5}" destId="{18818CC8-F38E-4A85-9418-C8AF7552013A}" srcOrd="0" destOrd="0" presId="urn:microsoft.com/office/officeart/2008/layout/LinedList"/>
    <dgm:cxn modelId="{7E05AE97-DC6D-49CC-BDF1-E50BF985CC58}" srcId="{8C5EA648-462B-44BD-A574-FD58225DF521}" destId="{8C25C935-40FA-4843-B596-0D30445D007B}" srcOrd="0" destOrd="0" parTransId="{63D26FB5-C636-4635-843C-D14C3B7B656F}" sibTransId="{F6D82A14-D53E-4C55-8550-2A94BB9699EF}"/>
    <dgm:cxn modelId="{B8AA0CA2-771F-4E59-AAC1-864B9A7BC1E8}" type="presOf" srcId="{8C25C935-40FA-4843-B596-0D30445D007B}" destId="{13D7B6E9-D52D-4EA0-8DE4-343BD90201AF}" srcOrd="0" destOrd="0" presId="urn:microsoft.com/office/officeart/2008/layout/LinedList"/>
    <dgm:cxn modelId="{9FC403D0-332E-4118-9978-2EE0778BDBD2}" type="presOf" srcId="{8C5EA648-462B-44BD-A574-FD58225DF521}" destId="{E63D60B7-9B8B-447B-9D6B-1A130B55FD03}" srcOrd="0" destOrd="0" presId="urn:microsoft.com/office/officeart/2008/layout/LinedList"/>
    <dgm:cxn modelId="{EA15270D-B7FF-44EE-B0BE-09F5ED0A0AA6}" type="presParOf" srcId="{E63D60B7-9B8B-447B-9D6B-1A130B55FD03}" destId="{E9E0EBA4-5EA9-4B57-A5F0-AA5B8B1756FA}" srcOrd="0" destOrd="0" presId="urn:microsoft.com/office/officeart/2008/layout/LinedList"/>
    <dgm:cxn modelId="{77F09914-679C-45E0-8685-23E1A1736363}" type="presParOf" srcId="{E63D60B7-9B8B-447B-9D6B-1A130B55FD03}" destId="{06DBBAF3-072D-4670-9550-8D3E9057B26B}" srcOrd="1" destOrd="0" presId="urn:microsoft.com/office/officeart/2008/layout/LinedList"/>
    <dgm:cxn modelId="{BA38664A-EF04-42BE-BBB1-773B430FE4C4}" type="presParOf" srcId="{06DBBAF3-072D-4670-9550-8D3E9057B26B}" destId="{13D7B6E9-D52D-4EA0-8DE4-343BD90201AF}" srcOrd="0" destOrd="0" presId="urn:microsoft.com/office/officeart/2008/layout/LinedList"/>
    <dgm:cxn modelId="{FF692CCE-90FE-4034-953D-27797CE9DA5B}" type="presParOf" srcId="{06DBBAF3-072D-4670-9550-8D3E9057B26B}" destId="{6D368F74-4A11-4AF1-8F2B-6CD14D82B4B8}" srcOrd="1" destOrd="0" presId="urn:microsoft.com/office/officeart/2008/layout/LinedList"/>
    <dgm:cxn modelId="{0EC612A3-DADB-49A4-A887-AFECE0071CF4}" type="presParOf" srcId="{E63D60B7-9B8B-447B-9D6B-1A130B55FD03}" destId="{20401F4C-4CBC-4A75-B191-8146FE3BDFD7}" srcOrd="2" destOrd="0" presId="urn:microsoft.com/office/officeart/2008/layout/LinedList"/>
    <dgm:cxn modelId="{F839A444-446E-43D4-BB50-157CD80654E8}" type="presParOf" srcId="{E63D60B7-9B8B-447B-9D6B-1A130B55FD03}" destId="{2E1B59B8-19C4-4E74-B33D-FE7493C8C99B}" srcOrd="3" destOrd="0" presId="urn:microsoft.com/office/officeart/2008/layout/LinedList"/>
    <dgm:cxn modelId="{87A0B8D3-32FE-41BA-8518-BEBE541926BF}" type="presParOf" srcId="{2E1B59B8-19C4-4E74-B33D-FE7493C8C99B}" destId="{18818CC8-F38E-4A85-9418-C8AF7552013A}" srcOrd="0" destOrd="0" presId="urn:microsoft.com/office/officeart/2008/layout/LinedList"/>
    <dgm:cxn modelId="{6FC3E636-59DB-4EB7-90CF-4FF35AA42861}" type="presParOf" srcId="{2E1B59B8-19C4-4E74-B33D-FE7493C8C99B}" destId="{B5386493-D659-469D-8A13-71DD6473CA61}" srcOrd="1" destOrd="0" presId="urn:microsoft.com/office/officeart/2008/layout/LinedList"/>
    <dgm:cxn modelId="{4A9C22A4-027A-44F4-A697-CDF189B14802}" type="presParOf" srcId="{E63D60B7-9B8B-447B-9D6B-1A130B55FD03}" destId="{C3F5F311-F77C-4FD1-8CDC-EC82F91DD02B}" srcOrd="4" destOrd="0" presId="urn:microsoft.com/office/officeart/2008/layout/LinedList"/>
    <dgm:cxn modelId="{DADA3DF3-D312-47BE-8FAC-A2103E7BDC6A}" type="presParOf" srcId="{E63D60B7-9B8B-447B-9D6B-1A130B55FD03}" destId="{F506FD93-DCA2-411B-8DFF-D5DB7E012AFC}" srcOrd="5" destOrd="0" presId="urn:microsoft.com/office/officeart/2008/layout/LinedList"/>
    <dgm:cxn modelId="{2E1A0F22-D4AB-4D52-A8E1-101074F3067F}" type="presParOf" srcId="{F506FD93-DCA2-411B-8DFF-D5DB7E012AFC}" destId="{FCAB608F-214F-411B-AB42-A324DEFD8496}" srcOrd="0" destOrd="0" presId="urn:microsoft.com/office/officeart/2008/layout/LinedList"/>
    <dgm:cxn modelId="{5A40CC69-D8AC-4102-85B9-0E98096EEFE5}" type="presParOf" srcId="{F506FD93-DCA2-411B-8DFF-D5DB7E012AFC}" destId="{A5D065F9-353B-4B96-97FD-5E25EA593A2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5EA648-462B-44BD-A574-FD58225DF5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25C935-40FA-4843-B596-0D30445D007B}">
      <dgm:prSet custT="1"/>
      <dgm:spPr/>
      <dgm:t>
        <a:bodyPr/>
        <a:lstStyle/>
        <a:p>
          <a:pPr>
            <a:lnSpc>
              <a:spcPct val="100000"/>
            </a:lnSpc>
          </a:pPr>
          <a:r>
            <a:rPr lang="en-US" sz="2000" dirty="0">
              <a:latin typeface="DejaVu Math TeX Gyre" panose="02000503000000000000"/>
            </a:rPr>
            <a:t>Students may have false assumptions about waste, energy, and renewable systems.</a:t>
          </a:r>
        </a:p>
      </dgm:t>
    </dgm:pt>
    <dgm:pt modelId="{63D26FB5-C636-4635-843C-D14C3B7B656F}" type="parTrans" cxnId="{7E05AE97-DC6D-49CC-BDF1-E50BF985CC58}">
      <dgm:prSet/>
      <dgm:spPr/>
      <dgm:t>
        <a:bodyPr/>
        <a:lstStyle/>
        <a:p>
          <a:endParaRPr lang="en-US" sz="2000">
            <a:latin typeface="DejaVu Math TeX Gyre" panose="02000503000000000000"/>
          </a:endParaRPr>
        </a:p>
      </dgm:t>
    </dgm:pt>
    <dgm:pt modelId="{F6D82A14-D53E-4C55-8550-2A94BB9699EF}" type="sibTrans" cxnId="{7E05AE97-DC6D-49CC-BDF1-E50BF985CC58}">
      <dgm:prSet/>
      <dgm:spPr/>
      <dgm:t>
        <a:bodyPr/>
        <a:lstStyle/>
        <a:p>
          <a:endParaRPr lang="en-US" sz="2000">
            <a:latin typeface="DejaVu Math TeX Gyre" panose="02000503000000000000"/>
          </a:endParaRPr>
        </a:p>
      </dgm:t>
    </dgm:pt>
    <dgm:pt modelId="{41458C10-4FD2-48DD-B2DC-620FE47418B5}">
      <dgm:prSet custT="1"/>
      <dgm:spPr/>
      <dgm:t>
        <a:bodyPr/>
        <a:lstStyle/>
        <a:p>
          <a:pPr>
            <a:lnSpc>
              <a:spcPct val="100000"/>
            </a:lnSpc>
          </a:pPr>
          <a:r>
            <a:rPr lang="en-US" sz="2000" dirty="0">
              <a:latin typeface="DejaVu Math TeX Gyre" panose="02000503000000000000"/>
            </a:rPr>
            <a:t>Virtual experiments, AR experiences, and gamified modules make abstract concepts tangible.</a:t>
          </a:r>
        </a:p>
      </dgm:t>
    </dgm:pt>
    <dgm:pt modelId="{21C2DB48-C816-4D13-81A6-3247BAB2BE3A}" type="parTrans" cxnId="{42059D3A-C5D4-44FA-AE59-0F684012111A}">
      <dgm:prSet/>
      <dgm:spPr/>
      <dgm:t>
        <a:bodyPr/>
        <a:lstStyle/>
        <a:p>
          <a:endParaRPr lang="en-US" sz="2000">
            <a:latin typeface="DejaVu Math TeX Gyre" panose="02000503000000000000"/>
          </a:endParaRPr>
        </a:p>
      </dgm:t>
    </dgm:pt>
    <dgm:pt modelId="{EB1530A4-7757-49A1-8478-AD5C425CB8C1}" type="sibTrans" cxnId="{42059D3A-C5D4-44FA-AE59-0F684012111A}">
      <dgm:prSet/>
      <dgm:spPr/>
      <dgm:t>
        <a:bodyPr/>
        <a:lstStyle/>
        <a:p>
          <a:endParaRPr lang="en-US" sz="2000">
            <a:latin typeface="DejaVu Math TeX Gyre" panose="02000503000000000000"/>
          </a:endParaRPr>
        </a:p>
      </dgm:t>
    </dgm:pt>
    <dgm:pt modelId="{F7FE798C-150F-4F97-A055-CE10894A7A9D}">
      <dgm:prSet custT="1"/>
      <dgm:spPr/>
      <dgm:t>
        <a:bodyPr/>
        <a:lstStyle/>
        <a:p>
          <a:pPr>
            <a:lnSpc>
              <a:spcPct val="100000"/>
            </a:lnSpc>
          </a:pPr>
          <a:r>
            <a:rPr lang="en-US" sz="2000" dirty="0">
              <a:latin typeface="DejaVu Math TeX Gyre" panose="02000503000000000000"/>
            </a:rPr>
            <a:t>Interactive learning encourages critical thinking, responsible behaviors, and deeper understanding of sustainability.</a:t>
          </a:r>
        </a:p>
      </dgm:t>
    </dgm:pt>
    <dgm:pt modelId="{93CCD3FA-D1CF-43D5-9BBC-5E12D588C049}" type="parTrans" cxnId="{B4712034-B50C-440D-9868-26FD46C9A0DB}">
      <dgm:prSet/>
      <dgm:spPr/>
      <dgm:t>
        <a:bodyPr/>
        <a:lstStyle/>
        <a:p>
          <a:endParaRPr lang="en-US" sz="2000">
            <a:latin typeface="DejaVu Math TeX Gyre" panose="02000503000000000000"/>
          </a:endParaRPr>
        </a:p>
      </dgm:t>
    </dgm:pt>
    <dgm:pt modelId="{0B3A790F-8F7D-4E6E-A0AB-341A6E566C8F}" type="sibTrans" cxnId="{B4712034-B50C-440D-9868-26FD46C9A0DB}">
      <dgm:prSet/>
      <dgm:spPr/>
      <dgm:t>
        <a:bodyPr/>
        <a:lstStyle/>
        <a:p>
          <a:endParaRPr lang="en-US" sz="2000">
            <a:latin typeface="DejaVu Math TeX Gyre" panose="02000503000000000000"/>
          </a:endParaRPr>
        </a:p>
      </dgm:t>
    </dgm:pt>
    <dgm:pt modelId="{E63D60B7-9B8B-447B-9D6B-1A130B55FD03}" type="pres">
      <dgm:prSet presAssocID="{8C5EA648-462B-44BD-A574-FD58225DF521}" presName="vert0" presStyleCnt="0">
        <dgm:presLayoutVars>
          <dgm:dir/>
          <dgm:animOne val="branch"/>
          <dgm:animLvl val="lvl"/>
        </dgm:presLayoutVars>
      </dgm:prSet>
      <dgm:spPr/>
    </dgm:pt>
    <dgm:pt modelId="{E9E0EBA4-5EA9-4B57-A5F0-AA5B8B1756FA}" type="pres">
      <dgm:prSet presAssocID="{8C25C935-40FA-4843-B596-0D30445D007B}" presName="thickLine" presStyleLbl="alignNode1" presStyleIdx="0" presStyleCnt="3"/>
      <dgm:spPr/>
    </dgm:pt>
    <dgm:pt modelId="{06DBBAF3-072D-4670-9550-8D3E9057B26B}" type="pres">
      <dgm:prSet presAssocID="{8C25C935-40FA-4843-B596-0D30445D007B}" presName="horz1" presStyleCnt="0"/>
      <dgm:spPr/>
    </dgm:pt>
    <dgm:pt modelId="{13D7B6E9-D52D-4EA0-8DE4-343BD90201AF}" type="pres">
      <dgm:prSet presAssocID="{8C25C935-40FA-4843-B596-0D30445D007B}" presName="tx1" presStyleLbl="revTx" presStyleIdx="0" presStyleCnt="3"/>
      <dgm:spPr/>
    </dgm:pt>
    <dgm:pt modelId="{6D368F74-4A11-4AF1-8F2B-6CD14D82B4B8}" type="pres">
      <dgm:prSet presAssocID="{8C25C935-40FA-4843-B596-0D30445D007B}" presName="vert1" presStyleCnt="0"/>
      <dgm:spPr/>
    </dgm:pt>
    <dgm:pt modelId="{20401F4C-4CBC-4A75-B191-8146FE3BDFD7}" type="pres">
      <dgm:prSet presAssocID="{41458C10-4FD2-48DD-B2DC-620FE47418B5}" presName="thickLine" presStyleLbl="alignNode1" presStyleIdx="1" presStyleCnt="3"/>
      <dgm:spPr/>
    </dgm:pt>
    <dgm:pt modelId="{2E1B59B8-19C4-4E74-B33D-FE7493C8C99B}" type="pres">
      <dgm:prSet presAssocID="{41458C10-4FD2-48DD-B2DC-620FE47418B5}" presName="horz1" presStyleCnt="0"/>
      <dgm:spPr/>
    </dgm:pt>
    <dgm:pt modelId="{18818CC8-F38E-4A85-9418-C8AF7552013A}" type="pres">
      <dgm:prSet presAssocID="{41458C10-4FD2-48DD-B2DC-620FE47418B5}" presName="tx1" presStyleLbl="revTx" presStyleIdx="1" presStyleCnt="3"/>
      <dgm:spPr/>
    </dgm:pt>
    <dgm:pt modelId="{B5386493-D659-469D-8A13-71DD6473CA61}" type="pres">
      <dgm:prSet presAssocID="{41458C10-4FD2-48DD-B2DC-620FE47418B5}" presName="vert1" presStyleCnt="0"/>
      <dgm:spPr/>
    </dgm:pt>
    <dgm:pt modelId="{C3F5F311-F77C-4FD1-8CDC-EC82F91DD02B}" type="pres">
      <dgm:prSet presAssocID="{F7FE798C-150F-4F97-A055-CE10894A7A9D}" presName="thickLine" presStyleLbl="alignNode1" presStyleIdx="2" presStyleCnt="3"/>
      <dgm:spPr/>
    </dgm:pt>
    <dgm:pt modelId="{F506FD93-DCA2-411B-8DFF-D5DB7E012AFC}" type="pres">
      <dgm:prSet presAssocID="{F7FE798C-150F-4F97-A055-CE10894A7A9D}" presName="horz1" presStyleCnt="0"/>
      <dgm:spPr/>
    </dgm:pt>
    <dgm:pt modelId="{FCAB608F-214F-411B-AB42-A324DEFD8496}" type="pres">
      <dgm:prSet presAssocID="{F7FE798C-150F-4F97-A055-CE10894A7A9D}" presName="tx1" presStyleLbl="revTx" presStyleIdx="2" presStyleCnt="3"/>
      <dgm:spPr/>
    </dgm:pt>
    <dgm:pt modelId="{A5D065F9-353B-4B96-97FD-5E25EA593A29}" type="pres">
      <dgm:prSet presAssocID="{F7FE798C-150F-4F97-A055-CE10894A7A9D}" presName="vert1" presStyleCnt="0"/>
      <dgm:spPr/>
    </dgm:pt>
  </dgm:ptLst>
  <dgm:cxnLst>
    <dgm:cxn modelId="{B4712034-B50C-440D-9868-26FD46C9A0DB}" srcId="{8C5EA648-462B-44BD-A574-FD58225DF521}" destId="{F7FE798C-150F-4F97-A055-CE10894A7A9D}" srcOrd="2" destOrd="0" parTransId="{93CCD3FA-D1CF-43D5-9BBC-5E12D588C049}" sibTransId="{0B3A790F-8F7D-4E6E-A0AB-341A6E566C8F}"/>
    <dgm:cxn modelId="{42059D3A-C5D4-44FA-AE59-0F684012111A}" srcId="{8C5EA648-462B-44BD-A574-FD58225DF521}" destId="{41458C10-4FD2-48DD-B2DC-620FE47418B5}" srcOrd="1" destOrd="0" parTransId="{21C2DB48-C816-4D13-81A6-3247BAB2BE3A}" sibTransId="{EB1530A4-7757-49A1-8478-AD5C425CB8C1}"/>
    <dgm:cxn modelId="{331BE374-AC79-4689-B3C9-C6A1460D8925}" type="presOf" srcId="{F7FE798C-150F-4F97-A055-CE10894A7A9D}" destId="{FCAB608F-214F-411B-AB42-A324DEFD8496}" srcOrd="0" destOrd="0" presId="urn:microsoft.com/office/officeart/2008/layout/LinedList"/>
    <dgm:cxn modelId="{88406097-2758-4818-91E7-97D2B9FE4E7D}" type="presOf" srcId="{41458C10-4FD2-48DD-B2DC-620FE47418B5}" destId="{18818CC8-F38E-4A85-9418-C8AF7552013A}" srcOrd="0" destOrd="0" presId="urn:microsoft.com/office/officeart/2008/layout/LinedList"/>
    <dgm:cxn modelId="{7E05AE97-DC6D-49CC-BDF1-E50BF985CC58}" srcId="{8C5EA648-462B-44BD-A574-FD58225DF521}" destId="{8C25C935-40FA-4843-B596-0D30445D007B}" srcOrd="0" destOrd="0" parTransId="{63D26FB5-C636-4635-843C-D14C3B7B656F}" sibTransId="{F6D82A14-D53E-4C55-8550-2A94BB9699EF}"/>
    <dgm:cxn modelId="{B8AA0CA2-771F-4E59-AAC1-864B9A7BC1E8}" type="presOf" srcId="{8C25C935-40FA-4843-B596-0D30445D007B}" destId="{13D7B6E9-D52D-4EA0-8DE4-343BD90201AF}" srcOrd="0" destOrd="0" presId="urn:microsoft.com/office/officeart/2008/layout/LinedList"/>
    <dgm:cxn modelId="{9FC403D0-332E-4118-9978-2EE0778BDBD2}" type="presOf" srcId="{8C5EA648-462B-44BD-A574-FD58225DF521}" destId="{E63D60B7-9B8B-447B-9D6B-1A130B55FD03}" srcOrd="0" destOrd="0" presId="urn:microsoft.com/office/officeart/2008/layout/LinedList"/>
    <dgm:cxn modelId="{EA15270D-B7FF-44EE-B0BE-09F5ED0A0AA6}" type="presParOf" srcId="{E63D60B7-9B8B-447B-9D6B-1A130B55FD03}" destId="{E9E0EBA4-5EA9-4B57-A5F0-AA5B8B1756FA}" srcOrd="0" destOrd="0" presId="urn:microsoft.com/office/officeart/2008/layout/LinedList"/>
    <dgm:cxn modelId="{77F09914-679C-45E0-8685-23E1A1736363}" type="presParOf" srcId="{E63D60B7-9B8B-447B-9D6B-1A130B55FD03}" destId="{06DBBAF3-072D-4670-9550-8D3E9057B26B}" srcOrd="1" destOrd="0" presId="urn:microsoft.com/office/officeart/2008/layout/LinedList"/>
    <dgm:cxn modelId="{BA38664A-EF04-42BE-BBB1-773B430FE4C4}" type="presParOf" srcId="{06DBBAF3-072D-4670-9550-8D3E9057B26B}" destId="{13D7B6E9-D52D-4EA0-8DE4-343BD90201AF}" srcOrd="0" destOrd="0" presId="urn:microsoft.com/office/officeart/2008/layout/LinedList"/>
    <dgm:cxn modelId="{FF692CCE-90FE-4034-953D-27797CE9DA5B}" type="presParOf" srcId="{06DBBAF3-072D-4670-9550-8D3E9057B26B}" destId="{6D368F74-4A11-4AF1-8F2B-6CD14D82B4B8}" srcOrd="1" destOrd="0" presId="urn:microsoft.com/office/officeart/2008/layout/LinedList"/>
    <dgm:cxn modelId="{0EC612A3-DADB-49A4-A887-AFECE0071CF4}" type="presParOf" srcId="{E63D60B7-9B8B-447B-9D6B-1A130B55FD03}" destId="{20401F4C-4CBC-4A75-B191-8146FE3BDFD7}" srcOrd="2" destOrd="0" presId="urn:microsoft.com/office/officeart/2008/layout/LinedList"/>
    <dgm:cxn modelId="{F839A444-446E-43D4-BB50-157CD80654E8}" type="presParOf" srcId="{E63D60B7-9B8B-447B-9D6B-1A130B55FD03}" destId="{2E1B59B8-19C4-4E74-B33D-FE7493C8C99B}" srcOrd="3" destOrd="0" presId="urn:microsoft.com/office/officeart/2008/layout/LinedList"/>
    <dgm:cxn modelId="{87A0B8D3-32FE-41BA-8518-BEBE541926BF}" type="presParOf" srcId="{2E1B59B8-19C4-4E74-B33D-FE7493C8C99B}" destId="{18818CC8-F38E-4A85-9418-C8AF7552013A}" srcOrd="0" destOrd="0" presId="urn:microsoft.com/office/officeart/2008/layout/LinedList"/>
    <dgm:cxn modelId="{6FC3E636-59DB-4EB7-90CF-4FF35AA42861}" type="presParOf" srcId="{2E1B59B8-19C4-4E74-B33D-FE7493C8C99B}" destId="{B5386493-D659-469D-8A13-71DD6473CA61}" srcOrd="1" destOrd="0" presId="urn:microsoft.com/office/officeart/2008/layout/LinedList"/>
    <dgm:cxn modelId="{4A9C22A4-027A-44F4-A697-CDF189B14802}" type="presParOf" srcId="{E63D60B7-9B8B-447B-9D6B-1A130B55FD03}" destId="{C3F5F311-F77C-4FD1-8CDC-EC82F91DD02B}" srcOrd="4" destOrd="0" presId="urn:microsoft.com/office/officeart/2008/layout/LinedList"/>
    <dgm:cxn modelId="{DADA3DF3-D312-47BE-8FAC-A2103E7BDC6A}" type="presParOf" srcId="{E63D60B7-9B8B-447B-9D6B-1A130B55FD03}" destId="{F506FD93-DCA2-411B-8DFF-D5DB7E012AFC}" srcOrd="5" destOrd="0" presId="urn:microsoft.com/office/officeart/2008/layout/LinedList"/>
    <dgm:cxn modelId="{2E1A0F22-D4AB-4D52-A8E1-101074F3067F}" type="presParOf" srcId="{F506FD93-DCA2-411B-8DFF-D5DB7E012AFC}" destId="{FCAB608F-214F-411B-AB42-A324DEFD8496}" srcOrd="0" destOrd="0" presId="urn:microsoft.com/office/officeart/2008/layout/LinedList"/>
    <dgm:cxn modelId="{5A40CC69-D8AC-4102-85B9-0E98096EEFE5}" type="presParOf" srcId="{F506FD93-DCA2-411B-8DFF-D5DB7E012AFC}" destId="{A5D065F9-353B-4B96-97FD-5E25EA593A2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5EA648-462B-44BD-A574-FD58225DF5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25C935-40FA-4843-B596-0D30445D007B}">
      <dgm:prSet custT="1"/>
      <dgm:spPr/>
      <dgm:t>
        <a:bodyPr/>
        <a:lstStyle/>
        <a:p>
          <a:pPr>
            <a:lnSpc>
              <a:spcPct val="100000"/>
            </a:lnSpc>
          </a:pPr>
          <a:r>
            <a:rPr lang="en-US" sz="2000" dirty="0">
              <a:latin typeface="DejaVu Math TeX Gyre" panose="02000503000000000000"/>
            </a:rPr>
            <a:t>Erasmus+, ECOTRAIN, </a:t>
          </a:r>
          <a:r>
            <a:rPr lang="en-US" sz="2000" dirty="0" err="1">
              <a:latin typeface="DejaVu Math TeX Gyre" panose="02000503000000000000"/>
            </a:rPr>
            <a:t>GreenHive</a:t>
          </a:r>
          <a:r>
            <a:rPr lang="en-US" sz="2000" dirty="0">
              <a:latin typeface="DejaVu Math TeX Gyre" panose="02000503000000000000"/>
            </a:rPr>
            <a:t>, and EPALE provide interactive modules, guides, and assessment tools.</a:t>
          </a:r>
        </a:p>
      </dgm:t>
    </dgm:pt>
    <dgm:pt modelId="{63D26FB5-C636-4635-843C-D14C3B7B656F}" type="parTrans" cxnId="{7E05AE97-DC6D-49CC-BDF1-E50BF985CC58}">
      <dgm:prSet/>
      <dgm:spPr/>
      <dgm:t>
        <a:bodyPr/>
        <a:lstStyle/>
        <a:p>
          <a:endParaRPr lang="en-US" sz="2000">
            <a:latin typeface="DejaVu Math TeX Gyre" panose="02000503000000000000"/>
          </a:endParaRPr>
        </a:p>
      </dgm:t>
    </dgm:pt>
    <dgm:pt modelId="{F6D82A14-D53E-4C55-8550-2A94BB9699EF}" type="sibTrans" cxnId="{7E05AE97-DC6D-49CC-BDF1-E50BF985CC58}">
      <dgm:prSet/>
      <dgm:spPr/>
      <dgm:t>
        <a:bodyPr/>
        <a:lstStyle/>
        <a:p>
          <a:endParaRPr lang="en-US" sz="2000">
            <a:latin typeface="DejaVu Math TeX Gyre" panose="02000503000000000000"/>
          </a:endParaRPr>
        </a:p>
      </dgm:t>
    </dgm:pt>
    <dgm:pt modelId="{41458C10-4FD2-48DD-B2DC-620FE47418B5}">
      <dgm:prSet custT="1"/>
      <dgm:spPr/>
      <dgm:t>
        <a:bodyPr/>
        <a:lstStyle/>
        <a:p>
          <a:pPr>
            <a:lnSpc>
              <a:spcPct val="100000"/>
            </a:lnSpc>
          </a:pPr>
          <a:r>
            <a:rPr lang="en-US" sz="2000" dirty="0">
              <a:latin typeface="DejaVu Math TeX Gyre" panose="02000503000000000000"/>
            </a:rPr>
            <a:t>Resources support curriculum integration, teacher capacity building, and project-based learning.</a:t>
          </a:r>
        </a:p>
      </dgm:t>
    </dgm:pt>
    <dgm:pt modelId="{21C2DB48-C816-4D13-81A6-3247BAB2BE3A}" type="parTrans" cxnId="{42059D3A-C5D4-44FA-AE59-0F684012111A}">
      <dgm:prSet/>
      <dgm:spPr/>
      <dgm:t>
        <a:bodyPr/>
        <a:lstStyle/>
        <a:p>
          <a:endParaRPr lang="en-US" sz="2000">
            <a:latin typeface="DejaVu Math TeX Gyre" panose="02000503000000000000"/>
          </a:endParaRPr>
        </a:p>
      </dgm:t>
    </dgm:pt>
    <dgm:pt modelId="{EB1530A4-7757-49A1-8478-AD5C425CB8C1}" type="sibTrans" cxnId="{42059D3A-C5D4-44FA-AE59-0F684012111A}">
      <dgm:prSet/>
      <dgm:spPr/>
      <dgm:t>
        <a:bodyPr/>
        <a:lstStyle/>
        <a:p>
          <a:endParaRPr lang="en-US" sz="2000">
            <a:latin typeface="DejaVu Math TeX Gyre" panose="02000503000000000000"/>
          </a:endParaRPr>
        </a:p>
      </dgm:t>
    </dgm:pt>
    <dgm:pt modelId="{F7FE798C-150F-4F97-A055-CE10894A7A9D}">
      <dgm:prSet custT="1"/>
      <dgm:spPr/>
      <dgm:t>
        <a:bodyPr/>
        <a:lstStyle/>
        <a:p>
          <a:pPr>
            <a:lnSpc>
              <a:spcPct val="100000"/>
            </a:lnSpc>
          </a:pPr>
          <a:r>
            <a:rPr lang="en-US" sz="2000" dirty="0">
              <a:latin typeface="DejaVu Math TeX Gyre" panose="02000503000000000000"/>
            </a:rPr>
            <a:t>Using EU tools helps VET institutions fill content gaps, enhance digital and sustainability skills, and prepare environmentally responsible graduates.</a:t>
          </a:r>
        </a:p>
      </dgm:t>
    </dgm:pt>
    <dgm:pt modelId="{93CCD3FA-D1CF-43D5-9BBC-5E12D588C049}" type="parTrans" cxnId="{B4712034-B50C-440D-9868-26FD46C9A0DB}">
      <dgm:prSet/>
      <dgm:spPr/>
      <dgm:t>
        <a:bodyPr/>
        <a:lstStyle/>
        <a:p>
          <a:endParaRPr lang="en-US" sz="2000">
            <a:latin typeface="DejaVu Math TeX Gyre" panose="02000503000000000000"/>
          </a:endParaRPr>
        </a:p>
      </dgm:t>
    </dgm:pt>
    <dgm:pt modelId="{0B3A790F-8F7D-4E6E-A0AB-341A6E566C8F}" type="sibTrans" cxnId="{B4712034-B50C-440D-9868-26FD46C9A0DB}">
      <dgm:prSet/>
      <dgm:spPr/>
      <dgm:t>
        <a:bodyPr/>
        <a:lstStyle/>
        <a:p>
          <a:endParaRPr lang="en-US" sz="2000">
            <a:latin typeface="DejaVu Math TeX Gyre" panose="02000503000000000000"/>
          </a:endParaRPr>
        </a:p>
      </dgm:t>
    </dgm:pt>
    <dgm:pt modelId="{E63D60B7-9B8B-447B-9D6B-1A130B55FD03}" type="pres">
      <dgm:prSet presAssocID="{8C5EA648-462B-44BD-A574-FD58225DF521}" presName="vert0" presStyleCnt="0">
        <dgm:presLayoutVars>
          <dgm:dir/>
          <dgm:animOne val="branch"/>
          <dgm:animLvl val="lvl"/>
        </dgm:presLayoutVars>
      </dgm:prSet>
      <dgm:spPr/>
    </dgm:pt>
    <dgm:pt modelId="{E9E0EBA4-5EA9-4B57-A5F0-AA5B8B1756FA}" type="pres">
      <dgm:prSet presAssocID="{8C25C935-40FA-4843-B596-0D30445D007B}" presName="thickLine" presStyleLbl="alignNode1" presStyleIdx="0" presStyleCnt="3"/>
      <dgm:spPr/>
    </dgm:pt>
    <dgm:pt modelId="{06DBBAF3-072D-4670-9550-8D3E9057B26B}" type="pres">
      <dgm:prSet presAssocID="{8C25C935-40FA-4843-B596-0D30445D007B}" presName="horz1" presStyleCnt="0"/>
      <dgm:spPr/>
    </dgm:pt>
    <dgm:pt modelId="{13D7B6E9-D52D-4EA0-8DE4-343BD90201AF}" type="pres">
      <dgm:prSet presAssocID="{8C25C935-40FA-4843-B596-0D30445D007B}" presName="tx1" presStyleLbl="revTx" presStyleIdx="0" presStyleCnt="3"/>
      <dgm:spPr/>
    </dgm:pt>
    <dgm:pt modelId="{6D368F74-4A11-4AF1-8F2B-6CD14D82B4B8}" type="pres">
      <dgm:prSet presAssocID="{8C25C935-40FA-4843-B596-0D30445D007B}" presName="vert1" presStyleCnt="0"/>
      <dgm:spPr/>
    </dgm:pt>
    <dgm:pt modelId="{20401F4C-4CBC-4A75-B191-8146FE3BDFD7}" type="pres">
      <dgm:prSet presAssocID="{41458C10-4FD2-48DD-B2DC-620FE47418B5}" presName="thickLine" presStyleLbl="alignNode1" presStyleIdx="1" presStyleCnt="3"/>
      <dgm:spPr/>
    </dgm:pt>
    <dgm:pt modelId="{2E1B59B8-19C4-4E74-B33D-FE7493C8C99B}" type="pres">
      <dgm:prSet presAssocID="{41458C10-4FD2-48DD-B2DC-620FE47418B5}" presName="horz1" presStyleCnt="0"/>
      <dgm:spPr/>
    </dgm:pt>
    <dgm:pt modelId="{18818CC8-F38E-4A85-9418-C8AF7552013A}" type="pres">
      <dgm:prSet presAssocID="{41458C10-4FD2-48DD-B2DC-620FE47418B5}" presName="tx1" presStyleLbl="revTx" presStyleIdx="1" presStyleCnt="3"/>
      <dgm:spPr/>
    </dgm:pt>
    <dgm:pt modelId="{B5386493-D659-469D-8A13-71DD6473CA61}" type="pres">
      <dgm:prSet presAssocID="{41458C10-4FD2-48DD-B2DC-620FE47418B5}" presName="vert1" presStyleCnt="0"/>
      <dgm:spPr/>
    </dgm:pt>
    <dgm:pt modelId="{C3F5F311-F77C-4FD1-8CDC-EC82F91DD02B}" type="pres">
      <dgm:prSet presAssocID="{F7FE798C-150F-4F97-A055-CE10894A7A9D}" presName="thickLine" presStyleLbl="alignNode1" presStyleIdx="2" presStyleCnt="3"/>
      <dgm:spPr/>
    </dgm:pt>
    <dgm:pt modelId="{F506FD93-DCA2-411B-8DFF-D5DB7E012AFC}" type="pres">
      <dgm:prSet presAssocID="{F7FE798C-150F-4F97-A055-CE10894A7A9D}" presName="horz1" presStyleCnt="0"/>
      <dgm:spPr/>
    </dgm:pt>
    <dgm:pt modelId="{FCAB608F-214F-411B-AB42-A324DEFD8496}" type="pres">
      <dgm:prSet presAssocID="{F7FE798C-150F-4F97-A055-CE10894A7A9D}" presName="tx1" presStyleLbl="revTx" presStyleIdx="2" presStyleCnt="3" custScaleY="101716"/>
      <dgm:spPr/>
    </dgm:pt>
    <dgm:pt modelId="{A5D065F9-353B-4B96-97FD-5E25EA593A29}" type="pres">
      <dgm:prSet presAssocID="{F7FE798C-150F-4F97-A055-CE10894A7A9D}" presName="vert1" presStyleCnt="0"/>
      <dgm:spPr/>
    </dgm:pt>
  </dgm:ptLst>
  <dgm:cxnLst>
    <dgm:cxn modelId="{B4712034-B50C-440D-9868-26FD46C9A0DB}" srcId="{8C5EA648-462B-44BD-A574-FD58225DF521}" destId="{F7FE798C-150F-4F97-A055-CE10894A7A9D}" srcOrd="2" destOrd="0" parTransId="{93CCD3FA-D1CF-43D5-9BBC-5E12D588C049}" sibTransId="{0B3A790F-8F7D-4E6E-A0AB-341A6E566C8F}"/>
    <dgm:cxn modelId="{42059D3A-C5D4-44FA-AE59-0F684012111A}" srcId="{8C5EA648-462B-44BD-A574-FD58225DF521}" destId="{41458C10-4FD2-48DD-B2DC-620FE47418B5}" srcOrd="1" destOrd="0" parTransId="{21C2DB48-C816-4D13-81A6-3247BAB2BE3A}" sibTransId="{EB1530A4-7757-49A1-8478-AD5C425CB8C1}"/>
    <dgm:cxn modelId="{331BE374-AC79-4689-B3C9-C6A1460D8925}" type="presOf" srcId="{F7FE798C-150F-4F97-A055-CE10894A7A9D}" destId="{FCAB608F-214F-411B-AB42-A324DEFD8496}" srcOrd="0" destOrd="0" presId="urn:microsoft.com/office/officeart/2008/layout/LinedList"/>
    <dgm:cxn modelId="{88406097-2758-4818-91E7-97D2B9FE4E7D}" type="presOf" srcId="{41458C10-4FD2-48DD-B2DC-620FE47418B5}" destId="{18818CC8-F38E-4A85-9418-C8AF7552013A}" srcOrd="0" destOrd="0" presId="urn:microsoft.com/office/officeart/2008/layout/LinedList"/>
    <dgm:cxn modelId="{7E05AE97-DC6D-49CC-BDF1-E50BF985CC58}" srcId="{8C5EA648-462B-44BD-A574-FD58225DF521}" destId="{8C25C935-40FA-4843-B596-0D30445D007B}" srcOrd="0" destOrd="0" parTransId="{63D26FB5-C636-4635-843C-D14C3B7B656F}" sibTransId="{F6D82A14-D53E-4C55-8550-2A94BB9699EF}"/>
    <dgm:cxn modelId="{B8AA0CA2-771F-4E59-AAC1-864B9A7BC1E8}" type="presOf" srcId="{8C25C935-40FA-4843-B596-0D30445D007B}" destId="{13D7B6E9-D52D-4EA0-8DE4-343BD90201AF}" srcOrd="0" destOrd="0" presId="urn:microsoft.com/office/officeart/2008/layout/LinedList"/>
    <dgm:cxn modelId="{9FC403D0-332E-4118-9978-2EE0778BDBD2}" type="presOf" srcId="{8C5EA648-462B-44BD-A574-FD58225DF521}" destId="{E63D60B7-9B8B-447B-9D6B-1A130B55FD03}" srcOrd="0" destOrd="0" presId="urn:microsoft.com/office/officeart/2008/layout/LinedList"/>
    <dgm:cxn modelId="{EA15270D-B7FF-44EE-B0BE-09F5ED0A0AA6}" type="presParOf" srcId="{E63D60B7-9B8B-447B-9D6B-1A130B55FD03}" destId="{E9E0EBA4-5EA9-4B57-A5F0-AA5B8B1756FA}" srcOrd="0" destOrd="0" presId="urn:microsoft.com/office/officeart/2008/layout/LinedList"/>
    <dgm:cxn modelId="{77F09914-679C-45E0-8685-23E1A1736363}" type="presParOf" srcId="{E63D60B7-9B8B-447B-9D6B-1A130B55FD03}" destId="{06DBBAF3-072D-4670-9550-8D3E9057B26B}" srcOrd="1" destOrd="0" presId="urn:microsoft.com/office/officeart/2008/layout/LinedList"/>
    <dgm:cxn modelId="{BA38664A-EF04-42BE-BBB1-773B430FE4C4}" type="presParOf" srcId="{06DBBAF3-072D-4670-9550-8D3E9057B26B}" destId="{13D7B6E9-D52D-4EA0-8DE4-343BD90201AF}" srcOrd="0" destOrd="0" presId="urn:microsoft.com/office/officeart/2008/layout/LinedList"/>
    <dgm:cxn modelId="{FF692CCE-90FE-4034-953D-27797CE9DA5B}" type="presParOf" srcId="{06DBBAF3-072D-4670-9550-8D3E9057B26B}" destId="{6D368F74-4A11-4AF1-8F2B-6CD14D82B4B8}" srcOrd="1" destOrd="0" presId="urn:microsoft.com/office/officeart/2008/layout/LinedList"/>
    <dgm:cxn modelId="{0EC612A3-DADB-49A4-A887-AFECE0071CF4}" type="presParOf" srcId="{E63D60B7-9B8B-447B-9D6B-1A130B55FD03}" destId="{20401F4C-4CBC-4A75-B191-8146FE3BDFD7}" srcOrd="2" destOrd="0" presId="urn:microsoft.com/office/officeart/2008/layout/LinedList"/>
    <dgm:cxn modelId="{F839A444-446E-43D4-BB50-157CD80654E8}" type="presParOf" srcId="{E63D60B7-9B8B-447B-9D6B-1A130B55FD03}" destId="{2E1B59B8-19C4-4E74-B33D-FE7493C8C99B}" srcOrd="3" destOrd="0" presId="urn:microsoft.com/office/officeart/2008/layout/LinedList"/>
    <dgm:cxn modelId="{87A0B8D3-32FE-41BA-8518-BEBE541926BF}" type="presParOf" srcId="{2E1B59B8-19C4-4E74-B33D-FE7493C8C99B}" destId="{18818CC8-F38E-4A85-9418-C8AF7552013A}" srcOrd="0" destOrd="0" presId="urn:microsoft.com/office/officeart/2008/layout/LinedList"/>
    <dgm:cxn modelId="{6FC3E636-59DB-4EB7-90CF-4FF35AA42861}" type="presParOf" srcId="{2E1B59B8-19C4-4E74-B33D-FE7493C8C99B}" destId="{B5386493-D659-469D-8A13-71DD6473CA61}" srcOrd="1" destOrd="0" presId="urn:microsoft.com/office/officeart/2008/layout/LinedList"/>
    <dgm:cxn modelId="{4A9C22A4-027A-44F4-A697-CDF189B14802}" type="presParOf" srcId="{E63D60B7-9B8B-447B-9D6B-1A130B55FD03}" destId="{C3F5F311-F77C-4FD1-8CDC-EC82F91DD02B}" srcOrd="4" destOrd="0" presId="urn:microsoft.com/office/officeart/2008/layout/LinedList"/>
    <dgm:cxn modelId="{DADA3DF3-D312-47BE-8FAC-A2103E7BDC6A}" type="presParOf" srcId="{E63D60B7-9B8B-447B-9D6B-1A130B55FD03}" destId="{F506FD93-DCA2-411B-8DFF-D5DB7E012AFC}" srcOrd="5" destOrd="0" presId="urn:microsoft.com/office/officeart/2008/layout/LinedList"/>
    <dgm:cxn modelId="{2E1A0F22-D4AB-4D52-A8E1-101074F3067F}" type="presParOf" srcId="{F506FD93-DCA2-411B-8DFF-D5DB7E012AFC}" destId="{FCAB608F-214F-411B-AB42-A324DEFD8496}" srcOrd="0" destOrd="0" presId="urn:microsoft.com/office/officeart/2008/layout/LinedList"/>
    <dgm:cxn modelId="{5A40CC69-D8AC-4102-85B9-0E98096EEFE5}" type="presParOf" srcId="{F506FD93-DCA2-411B-8DFF-D5DB7E012AFC}" destId="{A5D065F9-353B-4B96-97FD-5E25EA593A2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F071B-AA45-4164-AEAF-06781EA662C1}">
      <dsp:nvSpPr>
        <dsp:cNvPr id="0" name=""/>
        <dsp:cNvSpPr/>
      </dsp:nvSpPr>
      <dsp:spPr>
        <a:xfrm rot="16200000">
          <a:off x="-544989" y="544989"/>
          <a:ext cx="4658342" cy="3568363"/>
        </a:xfrm>
        <a:prstGeom prst="flowChartManualOperation">
          <a:avLst/>
        </a:prstGeom>
        <a:solidFill>
          <a:srgbClr val="399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en-GB" sz="2200" b="1" kern="1200" noProof="0" dirty="0">
              <a:solidFill>
                <a:srgbClr val="373365"/>
              </a:solidFill>
              <a:latin typeface="DejaVu Math TeX Gyre" panose="02000503000000000000"/>
            </a:rPr>
            <a:t>Module 1: Identifying essential green skills across the labour market</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Subtitle 1.1: Defining green skills</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Subtitle 1.2: Labor market trends and demands, green skills in the Western Balkans</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Subtitle 1.3: Educators’ role in skill identification</a:t>
          </a:r>
        </a:p>
        <a:p>
          <a:pPr marL="171450" lvl="1" indent="-171450" algn="l" defTabSz="711200">
            <a:lnSpc>
              <a:spcPct val="90000"/>
            </a:lnSpc>
            <a:spcBef>
              <a:spcPct val="0"/>
            </a:spcBef>
            <a:spcAft>
              <a:spcPct val="15000"/>
            </a:spcAft>
            <a:buChar char="•"/>
          </a:pPr>
          <a:endParaRPr lang="en-GB" sz="1600" kern="1200" noProof="0" dirty="0">
            <a:latin typeface="DejaVu Math TeX Gyre" panose="02000503000000000000"/>
          </a:endParaRPr>
        </a:p>
      </dsp:txBody>
      <dsp:txXfrm rot="5400000">
        <a:off x="1" y="931667"/>
        <a:ext cx="3568363" cy="2795006"/>
      </dsp:txXfrm>
    </dsp:sp>
    <dsp:sp modelId="{2AE3CB7E-C9A4-44F4-85BC-8C6922025EF9}">
      <dsp:nvSpPr>
        <dsp:cNvPr id="0" name=""/>
        <dsp:cNvSpPr/>
      </dsp:nvSpPr>
      <dsp:spPr>
        <a:xfrm rot="16200000">
          <a:off x="3292374" y="544989"/>
          <a:ext cx="4658342" cy="3568363"/>
        </a:xfrm>
        <a:prstGeom prst="flowChartManualOperati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Module 2: Integrating green skills into vocational training</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2.1: Curriculum integration, teaching approaches and methodologies</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2.2: Synergies between green and digital skills</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2.3: Overcoming barriers</a:t>
          </a:r>
        </a:p>
        <a:p>
          <a:pPr marL="171450" lvl="1" indent="-171450" algn="l" defTabSz="711200">
            <a:lnSpc>
              <a:spcPct val="90000"/>
            </a:lnSpc>
            <a:spcBef>
              <a:spcPct val="0"/>
            </a:spcBef>
            <a:spcAft>
              <a:spcPct val="15000"/>
            </a:spcAft>
            <a:buNone/>
          </a:pPr>
          <a:endParaRPr lang="en-GB" sz="1600" kern="1200" noProof="0" dirty="0">
            <a:solidFill>
              <a:prstClr val="white"/>
            </a:solidFill>
            <a:latin typeface="DejaVu Math TeX Gyre" panose="02000503000000000000"/>
            <a:ea typeface="+mn-ea"/>
            <a:cs typeface="+mn-cs"/>
          </a:endParaRPr>
        </a:p>
      </dsp:txBody>
      <dsp:txXfrm rot="5400000">
        <a:off x="3837364" y="931667"/>
        <a:ext cx="3568363" cy="2795006"/>
      </dsp:txXfrm>
    </dsp:sp>
    <dsp:sp modelId="{0AB60A20-99D7-4B5C-A386-998DAAD1AA4B}">
      <dsp:nvSpPr>
        <dsp:cNvPr id="0" name=""/>
        <dsp:cNvSpPr/>
      </dsp:nvSpPr>
      <dsp:spPr>
        <a:xfrm rot="16200000">
          <a:off x="7128365" y="544989"/>
          <a:ext cx="4658342" cy="3568363"/>
        </a:xfrm>
        <a:prstGeom prst="flowChartManualOperation">
          <a:avLst/>
        </a:prstGeom>
        <a:solidFill>
          <a:srgbClr val="74D3B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Module 3: Case studies – successful green skill applications in the workforce</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Subtitle 3.1: Emerging green jobs in energy efficiency, waste management, recycling, renewable energy, and sustainable production</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Subtitle 3.2: Sectoral case studies</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Subtitle 3.3: Student projects for applied learning</a:t>
          </a:r>
        </a:p>
        <a:p>
          <a:pPr marL="228600" lvl="1" indent="0" algn="l" defTabSz="933450">
            <a:lnSpc>
              <a:spcPct val="90000"/>
            </a:lnSpc>
            <a:spcBef>
              <a:spcPct val="0"/>
            </a:spcBef>
            <a:spcAft>
              <a:spcPct val="15000"/>
            </a:spcAft>
            <a:buChar char="•"/>
          </a:pPr>
          <a:endParaRPr lang="en-GB" sz="1600" kern="1200" noProof="0" dirty="0">
            <a:latin typeface="DejaVu Math TeX Gyre" panose="02000503000000000000"/>
          </a:endParaRPr>
        </a:p>
        <a:p>
          <a:pPr marL="228600" lvl="1" indent="0" algn="l" defTabSz="933450">
            <a:lnSpc>
              <a:spcPct val="90000"/>
            </a:lnSpc>
            <a:spcBef>
              <a:spcPct val="0"/>
            </a:spcBef>
            <a:spcAft>
              <a:spcPct val="15000"/>
            </a:spcAft>
            <a:buChar char="•"/>
          </a:pPr>
          <a:endParaRPr lang="en-GB" sz="1600" kern="1200" noProof="0" dirty="0">
            <a:latin typeface="DejaVu Math TeX Gyre" panose="02000503000000000000"/>
          </a:endParaRPr>
        </a:p>
      </dsp:txBody>
      <dsp:txXfrm rot="5400000">
        <a:off x="7673355" y="931667"/>
        <a:ext cx="3568363" cy="2795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C5E73-B91A-4DC1-9E00-4DE665BB1937}">
      <dsp:nvSpPr>
        <dsp:cNvPr id="0" name=""/>
        <dsp:cNvSpPr/>
      </dsp:nvSpPr>
      <dsp:spPr>
        <a:xfrm>
          <a:off x="0" y="2076"/>
          <a:ext cx="5130974" cy="14218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latin typeface="DejaVu Math TeX Gyre" panose="02000503000000000000"/>
            </a:rPr>
            <a:t>Rising demand for green skills – a</a:t>
          </a:r>
          <a:r>
            <a:rPr lang="en-US" sz="1800" b="0" kern="1200" noProof="0" dirty="0">
              <a:latin typeface="DejaVu Math TeX Gyre" panose="02000503000000000000"/>
            </a:rPr>
            <a:t>bout 40% of EU job ads require medium or high green-transition skills, vacancy rates are increasing, and the EU expects a need for 130,000–145,000 additional skilled workers by 2030.</a:t>
          </a:r>
          <a:endParaRPr lang="en-GB" sz="1800" b="0" kern="1200" noProof="0" dirty="0">
            <a:latin typeface="DejaVu Math TeX Gyre" panose="02000503000000000000"/>
          </a:endParaRPr>
        </a:p>
      </dsp:txBody>
      <dsp:txXfrm>
        <a:off x="69408" y="71484"/>
        <a:ext cx="4992158" cy="1283008"/>
      </dsp:txXfrm>
    </dsp:sp>
    <dsp:sp modelId="{8D77A246-F298-401D-AECA-CC7227EDD45B}">
      <dsp:nvSpPr>
        <dsp:cNvPr id="0" name=""/>
        <dsp:cNvSpPr/>
      </dsp:nvSpPr>
      <dsp:spPr>
        <a:xfrm>
          <a:off x="0" y="1438244"/>
          <a:ext cx="5130974" cy="14218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latin typeface="DejaVu Math TeX Gyre" panose="02000503000000000000"/>
            </a:rPr>
            <a:t>Sectoral and occupational shifts – </a:t>
          </a:r>
          <a:r>
            <a:rPr lang="en-US" sz="1800" b="0" kern="1200" noProof="0" dirty="0">
              <a:latin typeface="DejaVu Math TeX Gyre" panose="02000503000000000000"/>
            </a:rPr>
            <a:t>green and digital transitions are reshaping jobs, increasing demand for science and engineering professionals, technical trades, and workers in construction, energy, waste management, and R&amp;D.</a:t>
          </a:r>
          <a:endParaRPr lang="en-GB" sz="1800" b="0" kern="1200" noProof="0" dirty="0">
            <a:latin typeface="DejaVu Math TeX Gyre" panose="02000503000000000000"/>
          </a:endParaRPr>
        </a:p>
      </dsp:txBody>
      <dsp:txXfrm>
        <a:off x="69408" y="1507652"/>
        <a:ext cx="4992158" cy="1283008"/>
      </dsp:txXfrm>
    </dsp:sp>
    <dsp:sp modelId="{2F7C02FD-EF04-458C-A214-9C73A5772320}">
      <dsp:nvSpPr>
        <dsp:cNvPr id="0" name=""/>
        <dsp:cNvSpPr/>
      </dsp:nvSpPr>
      <dsp:spPr>
        <a:xfrm>
          <a:off x="0" y="2874412"/>
          <a:ext cx="5130974" cy="14218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latin typeface="DejaVu Math TeX Gyre" panose="02000503000000000000"/>
            </a:rPr>
            <a:t>Growing skills gaps and shortages – v</a:t>
          </a:r>
          <a:r>
            <a:rPr lang="en-US" sz="1800" b="0" kern="1200" noProof="0" dirty="0">
              <a:latin typeface="DejaVu Math TeX Gyre" panose="02000503000000000000"/>
            </a:rPr>
            <a:t>acancies in key sectors have doubled, with shortages in plumbers, electricians, building trades, and drivers, plus rising demand for combined technical, digital, and environmental skills.</a:t>
          </a:r>
          <a:endParaRPr lang="en-GB" sz="1800" b="0" kern="1200" noProof="0" dirty="0">
            <a:latin typeface="DejaVu Math TeX Gyre" panose="02000503000000000000"/>
          </a:endParaRPr>
        </a:p>
      </dsp:txBody>
      <dsp:txXfrm>
        <a:off x="69408" y="2943820"/>
        <a:ext cx="4992158" cy="1283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8EEEF-3930-476E-9919-5FB0493FEFA1}">
      <dsp:nvSpPr>
        <dsp:cNvPr id="0" name=""/>
        <dsp:cNvSpPr/>
      </dsp:nvSpPr>
      <dsp:spPr>
        <a:xfrm>
          <a:off x="0" y="269956"/>
          <a:ext cx="4852701" cy="1853280"/>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latin typeface="DejaVu Math TeX Gyre" panose="02000503000000000000"/>
            </a:rPr>
            <a:t>Implications for policy and training</a:t>
          </a:r>
          <a:r>
            <a:rPr lang="en-GB" sz="1800" kern="1200" noProof="0" dirty="0">
              <a:latin typeface="DejaVu Math TeX Gyre" panose="02000503000000000000"/>
            </a:rPr>
            <a:t>- </a:t>
          </a:r>
          <a:r>
            <a:rPr lang="en-US" sz="1800" kern="1200" noProof="0" dirty="0">
              <a:latin typeface="DejaVu Math TeX Gyre" panose="02000503000000000000"/>
            </a:rPr>
            <a:t>The European Skills Agenda highlights the need for stronger skills to support the green and digital transitions, as SMEs face major talent shortages and renewable energy sectors may create up to 3.5 million new jobs by 2030.</a:t>
          </a:r>
          <a:endParaRPr lang="en-GB" sz="1800" kern="1200" noProof="0" dirty="0">
            <a:latin typeface="DejaVu Math TeX Gyre" panose="02000503000000000000"/>
          </a:endParaRPr>
        </a:p>
      </dsp:txBody>
      <dsp:txXfrm>
        <a:off x="90470" y="360426"/>
        <a:ext cx="4671761" cy="1672340"/>
      </dsp:txXfrm>
    </dsp:sp>
    <dsp:sp modelId="{F36E7066-74FC-4C6D-96AA-455E5633B80E}">
      <dsp:nvSpPr>
        <dsp:cNvPr id="0" name=""/>
        <dsp:cNvSpPr/>
      </dsp:nvSpPr>
      <dsp:spPr>
        <a:xfrm>
          <a:off x="0" y="2175076"/>
          <a:ext cx="4852701" cy="1853280"/>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latin typeface="DejaVu Math TeX Gyre" panose="02000503000000000000"/>
            </a:rPr>
            <a:t>Western Balkans challenges and needs –</a:t>
          </a:r>
          <a:r>
            <a:rPr lang="en-US" sz="1800" b="0" kern="1200" noProof="0" dirty="0">
              <a:latin typeface="DejaVu Math TeX Gyre" panose="02000503000000000000"/>
            </a:rPr>
            <a:t> High youth unemployment and weak alignment between VET and </a:t>
          </a:r>
          <a:r>
            <a:rPr lang="en-US" sz="1800" b="0" kern="1200" noProof="0" dirty="0" err="1">
              <a:latin typeface="DejaVu Math TeX Gyre" panose="02000503000000000000"/>
            </a:rPr>
            <a:t>labour</a:t>
          </a:r>
          <a:r>
            <a:rPr lang="en-US" sz="1800" b="0" kern="1200" noProof="0" dirty="0">
              <a:latin typeface="DejaVu Math TeX Gyre" panose="02000503000000000000"/>
            </a:rPr>
            <a:t> market needs leave young people unprepared, while demand for green and digital skills grows rapidly in Kosovo and Bosnia and Herzegovina.</a:t>
          </a:r>
          <a:endParaRPr lang="en-GB" sz="1800" b="0" kern="1200" noProof="0" dirty="0">
            <a:latin typeface="DejaVu Math TeX Gyre" panose="02000503000000000000"/>
          </a:endParaRPr>
        </a:p>
      </dsp:txBody>
      <dsp:txXfrm>
        <a:off x="90470" y="2265546"/>
        <a:ext cx="4671761" cy="16723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BB77A-7B42-4F04-B8EF-D0DC78468895}">
      <dsp:nvSpPr>
        <dsp:cNvPr id="0" name=""/>
        <dsp:cNvSpPr/>
      </dsp:nvSpPr>
      <dsp:spPr>
        <a:xfrm>
          <a:off x="0" y="39892"/>
          <a:ext cx="11197985" cy="676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Educators observe learners in real tasks to assess application of competences like systems thinking and collective action.</a:t>
          </a:r>
        </a:p>
      </dsp:txBody>
      <dsp:txXfrm>
        <a:off x="33012" y="72904"/>
        <a:ext cx="11131961" cy="610236"/>
      </dsp:txXfrm>
    </dsp:sp>
    <dsp:sp modelId="{0B30A25A-687F-4709-95A1-0D5926149E0D}">
      <dsp:nvSpPr>
        <dsp:cNvPr id="0" name=""/>
        <dsp:cNvSpPr/>
      </dsp:nvSpPr>
      <dsp:spPr>
        <a:xfrm>
          <a:off x="0" y="765112"/>
          <a:ext cx="11197985" cy="676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Learning activities and projects allow learners to demonstrate full-range competences.</a:t>
          </a:r>
        </a:p>
      </dsp:txBody>
      <dsp:txXfrm>
        <a:off x="33012" y="798124"/>
        <a:ext cx="11131961" cy="610236"/>
      </dsp:txXfrm>
    </dsp:sp>
    <dsp:sp modelId="{0CD334F6-4457-4E6F-A3FD-5C375528FE4F}">
      <dsp:nvSpPr>
        <dsp:cNvPr id="0" name=""/>
        <dsp:cNvSpPr/>
      </dsp:nvSpPr>
      <dsp:spPr>
        <a:xfrm>
          <a:off x="0" y="1490332"/>
          <a:ext cx="11197985" cy="676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GreenComp guides curriculum updates, professional development, and integration of skill identification.</a:t>
          </a:r>
        </a:p>
      </dsp:txBody>
      <dsp:txXfrm>
        <a:off x="33012" y="1523344"/>
        <a:ext cx="11131961" cy="610236"/>
      </dsp:txXfrm>
    </dsp:sp>
    <dsp:sp modelId="{FF736577-AD84-42C6-8046-94F66828D968}">
      <dsp:nvSpPr>
        <dsp:cNvPr id="0" name=""/>
        <dsp:cNvSpPr/>
      </dsp:nvSpPr>
      <dsp:spPr>
        <a:xfrm>
          <a:off x="0" y="2215552"/>
          <a:ext cx="11197985" cy="676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Educators help learners connect competences from formal and informal experiences, supporting lifelong learning.</a:t>
          </a:r>
        </a:p>
      </dsp:txBody>
      <dsp:txXfrm>
        <a:off x="33012" y="2248564"/>
        <a:ext cx="11131961" cy="6102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EBA4-5EA9-4B57-A5F0-AA5B8B1756FA}">
      <dsp:nvSpPr>
        <dsp:cNvPr id="0" name=""/>
        <dsp:cNvSpPr/>
      </dsp:nvSpPr>
      <dsp:spPr>
        <a:xfrm>
          <a:off x="0" y="1876"/>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7B6E9-D52D-4EA0-8DE4-343BD90201AF}">
      <dsp:nvSpPr>
        <dsp:cNvPr id="0" name=""/>
        <dsp:cNvSpPr/>
      </dsp:nvSpPr>
      <dsp:spPr>
        <a:xfrm>
          <a:off x="0" y="1876"/>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Lack of up-to-date sustainability resources in VET is a common challenge.</a:t>
          </a:r>
        </a:p>
      </dsp:txBody>
      <dsp:txXfrm>
        <a:off x="0" y="1876"/>
        <a:ext cx="4619621" cy="1279970"/>
      </dsp:txXfrm>
    </dsp:sp>
    <dsp:sp modelId="{20401F4C-4CBC-4A75-B191-8146FE3BDFD7}">
      <dsp:nvSpPr>
        <dsp:cNvPr id="0" name=""/>
        <dsp:cNvSpPr/>
      </dsp:nvSpPr>
      <dsp:spPr>
        <a:xfrm>
          <a:off x="0" y="1281847"/>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18CC8-F38E-4A85-9418-C8AF7552013A}">
      <dsp:nvSpPr>
        <dsp:cNvPr id="0" name=""/>
        <dsp:cNvSpPr/>
      </dsp:nvSpPr>
      <dsp:spPr>
        <a:xfrm>
          <a:off x="0" y="1281847"/>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Digital platforms, OERs, virtual labs, and simulations allow learners to explore energy efficiency, recycling, and renewable energy without costly equipment.</a:t>
          </a:r>
        </a:p>
      </dsp:txBody>
      <dsp:txXfrm>
        <a:off x="0" y="1281847"/>
        <a:ext cx="4619621" cy="1279970"/>
      </dsp:txXfrm>
    </dsp:sp>
    <dsp:sp modelId="{C3F5F311-F77C-4FD1-8CDC-EC82F91DD02B}">
      <dsp:nvSpPr>
        <dsp:cNvPr id="0" name=""/>
        <dsp:cNvSpPr/>
      </dsp:nvSpPr>
      <dsp:spPr>
        <a:xfrm>
          <a:off x="0" y="2561818"/>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B608F-214F-411B-AB42-A324DEFD8496}">
      <dsp:nvSpPr>
        <dsp:cNvPr id="0" name=""/>
        <dsp:cNvSpPr/>
      </dsp:nvSpPr>
      <dsp:spPr>
        <a:xfrm>
          <a:off x="0" y="2561818"/>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EU initiatives like Erasmus+ provide freely available, customizable teaching packages aligned with industry standards.</a:t>
          </a:r>
        </a:p>
      </dsp:txBody>
      <dsp:txXfrm>
        <a:off x="0" y="2561818"/>
        <a:ext cx="4619621" cy="12799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EBA4-5EA9-4B57-A5F0-AA5B8B1756FA}">
      <dsp:nvSpPr>
        <dsp:cNvPr id="0" name=""/>
        <dsp:cNvSpPr/>
      </dsp:nvSpPr>
      <dsp:spPr>
        <a:xfrm>
          <a:off x="0" y="1876"/>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7B6E9-D52D-4EA0-8DE4-343BD90201AF}">
      <dsp:nvSpPr>
        <dsp:cNvPr id="0" name=""/>
        <dsp:cNvSpPr/>
      </dsp:nvSpPr>
      <dsp:spPr>
        <a:xfrm>
          <a:off x="0" y="1876"/>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Many VET educators need stronger knowledge and confidence in sustainability and digital pedagogy.</a:t>
          </a:r>
        </a:p>
      </dsp:txBody>
      <dsp:txXfrm>
        <a:off x="0" y="1876"/>
        <a:ext cx="4619621" cy="1279970"/>
      </dsp:txXfrm>
    </dsp:sp>
    <dsp:sp modelId="{20401F4C-4CBC-4A75-B191-8146FE3BDFD7}">
      <dsp:nvSpPr>
        <dsp:cNvPr id="0" name=""/>
        <dsp:cNvSpPr/>
      </dsp:nvSpPr>
      <dsp:spPr>
        <a:xfrm>
          <a:off x="0" y="1281847"/>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18CC8-F38E-4A85-9418-C8AF7552013A}">
      <dsp:nvSpPr>
        <dsp:cNvPr id="0" name=""/>
        <dsp:cNvSpPr/>
      </dsp:nvSpPr>
      <dsp:spPr>
        <a:xfrm>
          <a:off x="0" y="1281847"/>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Digital tools support online courses, webinars, LMS tracking, and collaborative teacher communities.</a:t>
          </a:r>
        </a:p>
      </dsp:txBody>
      <dsp:txXfrm>
        <a:off x="0" y="1281847"/>
        <a:ext cx="4619621" cy="1279970"/>
      </dsp:txXfrm>
    </dsp:sp>
    <dsp:sp modelId="{C3F5F311-F77C-4FD1-8CDC-EC82F91DD02B}">
      <dsp:nvSpPr>
        <dsp:cNvPr id="0" name=""/>
        <dsp:cNvSpPr/>
      </dsp:nvSpPr>
      <dsp:spPr>
        <a:xfrm>
          <a:off x="0" y="2561818"/>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B608F-214F-411B-AB42-A324DEFD8496}">
      <dsp:nvSpPr>
        <dsp:cNvPr id="0" name=""/>
        <dsp:cNvSpPr/>
      </dsp:nvSpPr>
      <dsp:spPr>
        <a:xfrm>
          <a:off x="0" y="2561818"/>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Virtual workshops provide hands-on experience, enabling peer mentoring and continuous improvement.</a:t>
          </a:r>
        </a:p>
      </dsp:txBody>
      <dsp:txXfrm>
        <a:off x="0" y="2561818"/>
        <a:ext cx="4619621" cy="12799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EBA4-5EA9-4B57-A5F0-AA5B8B1756FA}">
      <dsp:nvSpPr>
        <dsp:cNvPr id="0" name=""/>
        <dsp:cNvSpPr/>
      </dsp:nvSpPr>
      <dsp:spPr>
        <a:xfrm>
          <a:off x="0" y="1876"/>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7B6E9-D52D-4EA0-8DE4-343BD90201AF}">
      <dsp:nvSpPr>
        <dsp:cNvPr id="0" name=""/>
        <dsp:cNvSpPr/>
      </dsp:nvSpPr>
      <dsp:spPr>
        <a:xfrm>
          <a:off x="0" y="1876"/>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Students may have false assumptions about waste, energy, and renewable systems.</a:t>
          </a:r>
        </a:p>
      </dsp:txBody>
      <dsp:txXfrm>
        <a:off x="0" y="1876"/>
        <a:ext cx="4619621" cy="1279970"/>
      </dsp:txXfrm>
    </dsp:sp>
    <dsp:sp modelId="{20401F4C-4CBC-4A75-B191-8146FE3BDFD7}">
      <dsp:nvSpPr>
        <dsp:cNvPr id="0" name=""/>
        <dsp:cNvSpPr/>
      </dsp:nvSpPr>
      <dsp:spPr>
        <a:xfrm>
          <a:off x="0" y="1281847"/>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18CC8-F38E-4A85-9418-C8AF7552013A}">
      <dsp:nvSpPr>
        <dsp:cNvPr id="0" name=""/>
        <dsp:cNvSpPr/>
      </dsp:nvSpPr>
      <dsp:spPr>
        <a:xfrm>
          <a:off x="0" y="1281847"/>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Virtual experiments, AR experiences, and gamified modules make abstract concepts tangible.</a:t>
          </a:r>
        </a:p>
      </dsp:txBody>
      <dsp:txXfrm>
        <a:off x="0" y="1281847"/>
        <a:ext cx="4619621" cy="1279970"/>
      </dsp:txXfrm>
    </dsp:sp>
    <dsp:sp modelId="{C3F5F311-F77C-4FD1-8CDC-EC82F91DD02B}">
      <dsp:nvSpPr>
        <dsp:cNvPr id="0" name=""/>
        <dsp:cNvSpPr/>
      </dsp:nvSpPr>
      <dsp:spPr>
        <a:xfrm>
          <a:off x="0" y="2561818"/>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B608F-214F-411B-AB42-A324DEFD8496}">
      <dsp:nvSpPr>
        <dsp:cNvPr id="0" name=""/>
        <dsp:cNvSpPr/>
      </dsp:nvSpPr>
      <dsp:spPr>
        <a:xfrm>
          <a:off x="0" y="2561818"/>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Interactive learning encourages critical thinking, responsible behaviors, and deeper understanding of sustainability.</a:t>
          </a:r>
        </a:p>
      </dsp:txBody>
      <dsp:txXfrm>
        <a:off x="0" y="2561818"/>
        <a:ext cx="4619621" cy="12799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EBA4-5EA9-4B57-A5F0-AA5B8B1756FA}">
      <dsp:nvSpPr>
        <dsp:cNvPr id="0" name=""/>
        <dsp:cNvSpPr/>
      </dsp:nvSpPr>
      <dsp:spPr>
        <a:xfrm>
          <a:off x="0" y="2213"/>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7B6E9-D52D-4EA0-8DE4-343BD90201AF}">
      <dsp:nvSpPr>
        <dsp:cNvPr id="0" name=""/>
        <dsp:cNvSpPr/>
      </dsp:nvSpPr>
      <dsp:spPr>
        <a:xfrm>
          <a:off x="0" y="2213"/>
          <a:ext cx="4619621" cy="126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Erasmus+, ECOTRAIN, </a:t>
          </a:r>
          <a:r>
            <a:rPr lang="en-US" sz="2000" kern="1200" dirty="0" err="1">
              <a:latin typeface="DejaVu Math TeX Gyre" panose="02000503000000000000"/>
            </a:rPr>
            <a:t>GreenHive</a:t>
          </a:r>
          <a:r>
            <a:rPr lang="en-US" sz="2000" kern="1200" dirty="0">
              <a:latin typeface="DejaVu Math TeX Gyre" panose="02000503000000000000"/>
            </a:rPr>
            <a:t>, and EPALE provide interactive modules, guides, and assessment tools.</a:t>
          </a:r>
        </a:p>
      </dsp:txBody>
      <dsp:txXfrm>
        <a:off x="0" y="2213"/>
        <a:ext cx="4619621" cy="1269037"/>
      </dsp:txXfrm>
    </dsp:sp>
    <dsp:sp modelId="{20401F4C-4CBC-4A75-B191-8146FE3BDFD7}">
      <dsp:nvSpPr>
        <dsp:cNvPr id="0" name=""/>
        <dsp:cNvSpPr/>
      </dsp:nvSpPr>
      <dsp:spPr>
        <a:xfrm>
          <a:off x="0" y="1271251"/>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18CC8-F38E-4A85-9418-C8AF7552013A}">
      <dsp:nvSpPr>
        <dsp:cNvPr id="0" name=""/>
        <dsp:cNvSpPr/>
      </dsp:nvSpPr>
      <dsp:spPr>
        <a:xfrm>
          <a:off x="0" y="1271251"/>
          <a:ext cx="4619621" cy="126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Resources support curriculum integration, teacher capacity building, and project-based learning.</a:t>
          </a:r>
        </a:p>
      </dsp:txBody>
      <dsp:txXfrm>
        <a:off x="0" y="1271251"/>
        <a:ext cx="4619621" cy="1269037"/>
      </dsp:txXfrm>
    </dsp:sp>
    <dsp:sp modelId="{C3F5F311-F77C-4FD1-8CDC-EC82F91DD02B}">
      <dsp:nvSpPr>
        <dsp:cNvPr id="0" name=""/>
        <dsp:cNvSpPr/>
      </dsp:nvSpPr>
      <dsp:spPr>
        <a:xfrm>
          <a:off x="0" y="2540288"/>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B608F-214F-411B-AB42-A324DEFD8496}">
      <dsp:nvSpPr>
        <dsp:cNvPr id="0" name=""/>
        <dsp:cNvSpPr/>
      </dsp:nvSpPr>
      <dsp:spPr>
        <a:xfrm>
          <a:off x="0" y="2540288"/>
          <a:ext cx="4615109" cy="129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Using EU tools helps VET institutions fill content gaps, enhance digital and sustainability skills, and prepare environmentally responsible graduates.</a:t>
          </a:r>
        </a:p>
      </dsp:txBody>
      <dsp:txXfrm>
        <a:off x="0" y="2540288"/>
        <a:ext cx="4615109" cy="129081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E4258-EC8D-408A-8E26-0CE5EF9AE627}" type="datetimeFigureOut">
              <a:rPr lang="bs-Latn-BA" smtClean="0"/>
              <a:t>23. 11. 2025.</a:t>
            </a:fld>
            <a:endParaRPr lang="bs-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699EA-306C-4C1A-8956-C60AB1A9D867}" type="slidenum">
              <a:rPr lang="bs-Latn-BA" smtClean="0"/>
              <a:t>‹#›</a:t>
            </a:fld>
            <a:endParaRPr lang="bs-Latn-BA"/>
          </a:p>
        </p:txBody>
      </p:sp>
    </p:spTree>
    <p:extLst>
      <p:ext uri="{BB962C8B-B14F-4D97-AF65-F5344CB8AC3E}">
        <p14:creationId xmlns:p14="http://schemas.microsoft.com/office/powerpoint/2010/main" val="146859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A46F-1E4F-F6D6-C95C-FDD3848A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274E-DE77-1845-2E22-2152CCB72B5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71C15B-E4DB-51B8-F7ED-CD5EEB22004A}"/>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799B41E5-918D-8C67-3AE4-E3E236C59784}"/>
              </a:ext>
            </a:extLst>
          </p:cNvPr>
          <p:cNvSpPr>
            <a:spLocks noGrp="1"/>
          </p:cNvSpPr>
          <p:nvPr>
            <p:ph type="sldNum" sz="quarter" idx="5"/>
          </p:nvPr>
        </p:nvSpPr>
        <p:spPr/>
        <p:txBody>
          <a:bodyPr/>
          <a:lstStyle/>
          <a:p>
            <a:fld id="{4150423F-27F2-4476-B57B-FED15DC68BB4}" type="slidenum">
              <a:rPr lang="en-US"/>
              <a:t>5</a:t>
            </a:fld>
            <a:endParaRPr lang="en-US"/>
          </a:p>
        </p:txBody>
      </p:sp>
    </p:spTree>
    <p:extLst>
      <p:ext uri="{BB962C8B-B14F-4D97-AF65-F5344CB8AC3E}">
        <p14:creationId xmlns:p14="http://schemas.microsoft.com/office/powerpoint/2010/main" val="411240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bs-Latn-BA"/>
          </a:p>
        </p:txBody>
      </p:sp>
      <p:sp>
        <p:nvSpPr>
          <p:cNvPr id="4" name="Slide Number Placeholder 3"/>
          <p:cNvSpPr>
            <a:spLocks noGrp="1"/>
          </p:cNvSpPr>
          <p:nvPr>
            <p:ph type="sldNum" sz="quarter" idx="5"/>
          </p:nvPr>
        </p:nvSpPr>
        <p:spPr/>
        <p:txBody>
          <a:bodyPr/>
          <a:lstStyle/>
          <a:p>
            <a:fld id="{2BD699EA-306C-4C1A-8956-C60AB1A9D867}" type="slidenum">
              <a:rPr lang="bs-Latn-BA" smtClean="0"/>
              <a:t>45</a:t>
            </a:fld>
            <a:endParaRPr lang="bs-Latn-BA"/>
          </a:p>
        </p:txBody>
      </p:sp>
    </p:spTree>
    <p:extLst>
      <p:ext uri="{BB962C8B-B14F-4D97-AF65-F5344CB8AC3E}">
        <p14:creationId xmlns:p14="http://schemas.microsoft.com/office/powerpoint/2010/main" val="54957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CB72-07D2-B394-A61D-C90DF83A0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8D4F3-62AF-BA50-CEE7-57DB02FF1E9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235FE0-ECB4-9D07-AA4D-6E5F94EE271B}"/>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AEE103F4-5D8B-437D-1C9C-0FC862843288}"/>
              </a:ext>
            </a:extLst>
          </p:cNvPr>
          <p:cNvSpPr>
            <a:spLocks noGrp="1"/>
          </p:cNvSpPr>
          <p:nvPr>
            <p:ph type="sldNum" sz="quarter" idx="5"/>
          </p:nvPr>
        </p:nvSpPr>
        <p:spPr/>
        <p:txBody>
          <a:bodyPr/>
          <a:lstStyle/>
          <a:p>
            <a:fld id="{4150423F-27F2-4476-B57B-FED15DC68BB4}" type="slidenum">
              <a:rPr lang="en-US"/>
              <a:t>8</a:t>
            </a:fld>
            <a:endParaRPr lang="en-US"/>
          </a:p>
        </p:txBody>
      </p:sp>
    </p:spTree>
    <p:extLst>
      <p:ext uri="{BB962C8B-B14F-4D97-AF65-F5344CB8AC3E}">
        <p14:creationId xmlns:p14="http://schemas.microsoft.com/office/powerpoint/2010/main" val="283006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84803-87EA-37D1-F96B-77F1DCDB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9C5E2-38A0-0056-26D1-3A4058377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305EBB3-9D53-74A5-E1F3-B7EA24C982E6}"/>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62B0AFC-C874-83E0-33C9-9E6D008A7908}"/>
              </a:ext>
            </a:extLst>
          </p:cNvPr>
          <p:cNvSpPr>
            <a:spLocks noGrp="1"/>
          </p:cNvSpPr>
          <p:nvPr>
            <p:ph type="sldNum" sz="quarter" idx="5"/>
          </p:nvPr>
        </p:nvSpPr>
        <p:spPr/>
        <p:txBody>
          <a:bodyPr/>
          <a:lstStyle/>
          <a:p>
            <a:fld id="{4150423F-27F2-4476-B57B-FED15DC68BB4}" type="slidenum">
              <a:rPr lang="en-US"/>
              <a:t>12</a:t>
            </a:fld>
            <a:endParaRPr lang="en-US"/>
          </a:p>
        </p:txBody>
      </p:sp>
    </p:spTree>
    <p:extLst>
      <p:ext uri="{BB962C8B-B14F-4D97-AF65-F5344CB8AC3E}">
        <p14:creationId xmlns:p14="http://schemas.microsoft.com/office/powerpoint/2010/main" val="349812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6433-D666-9E5F-D610-5A9E290B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EB3BA-1D1F-61FE-8259-51F12D8F914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B09F29-FA3F-B821-6ACA-F00B899EB2C6}"/>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54129FF-6B6B-A59D-E16D-E4582C2A9945}"/>
              </a:ext>
            </a:extLst>
          </p:cNvPr>
          <p:cNvSpPr>
            <a:spLocks noGrp="1"/>
          </p:cNvSpPr>
          <p:nvPr>
            <p:ph type="sldNum" sz="quarter" idx="5"/>
          </p:nvPr>
        </p:nvSpPr>
        <p:spPr/>
        <p:txBody>
          <a:bodyPr/>
          <a:lstStyle/>
          <a:p>
            <a:fld id="{4150423F-27F2-4476-B57B-FED15DC68BB4}" type="slidenum">
              <a:rPr lang="en-US"/>
              <a:t>16</a:t>
            </a:fld>
            <a:endParaRPr lang="en-US"/>
          </a:p>
        </p:txBody>
      </p:sp>
    </p:spTree>
    <p:extLst>
      <p:ext uri="{BB962C8B-B14F-4D97-AF65-F5344CB8AC3E}">
        <p14:creationId xmlns:p14="http://schemas.microsoft.com/office/powerpoint/2010/main" val="298245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3795-A91C-5B0A-2B2E-A0D93C760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B0980-49B9-40E1-21CD-53E50AA390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ABE7752-15D2-888C-BB3B-80F692B82B8E}"/>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B194109-BC26-CA14-2D8A-C970EB3F7E55}"/>
              </a:ext>
            </a:extLst>
          </p:cNvPr>
          <p:cNvSpPr>
            <a:spLocks noGrp="1"/>
          </p:cNvSpPr>
          <p:nvPr>
            <p:ph type="sldNum" sz="quarter" idx="5"/>
          </p:nvPr>
        </p:nvSpPr>
        <p:spPr/>
        <p:txBody>
          <a:bodyPr/>
          <a:lstStyle/>
          <a:p>
            <a:fld id="{4150423F-27F2-4476-B57B-FED15DC68BB4}" type="slidenum">
              <a:rPr lang="en-US"/>
              <a:t>20</a:t>
            </a:fld>
            <a:endParaRPr lang="en-US"/>
          </a:p>
        </p:txBody>
      </p:sp>
    </p:spTree>
    <p:extLst>
      <p:ext uri="{BB962C8B-B14F-4D97-AF65-F5344CB8AC3E}">
        <p14:creationId xmlns:p14="http://schemas.microsoft.com/office/powerpoint/2010/main" val="378517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A9FA-76CC-B769-A33F-29F02EF0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A36D-104B-B7A7-C565-1A2E1EA244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755916-C597-CE8F-48BF-D79628A9B624}"/>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2127104-BA53-CE79-D299-9819F5A54365}"/>
              </a:ext>
            </a:extLst>
          </p:cNvPr>
          <p:cNvSpPr>
            <a:spLocks noGrp="1"/>
          </p:cNvSpPr>
          <p:nvPr>
            <p:ph type="sldNum" sz="quarter" idx="5"/>
          </p:nvPr>
        </p:nvSpPr>
        <p:spPr/>
        <p:txBody>
          <a:bodyPr/>
          <a:lstStyle/>
          <a:p>
            <a:fld id="{4150423F-27F2-4476-B57B-FED15DC68BB4}" type="slidenum">
              <a:rPr lang="en-US"/>
              <a:t>24</a:t>
            </a:fld>
            <a:endParaRPr lang="en-US"/>
          </a:p>
        </p:txBody>
      </p:sp>
    </p:spTree>
    <p:extLst>
      <p:ext uri="{BB962C8B-B14F-4D97-AF65-F5344CB8AC3E}">
        <p14:creationId xmlns:p14="http://schemas.microsoft.com/office/powerpoint/2010/main" val="46159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4A0A5-B248-366C-9D2D-9C27CC5E8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7F660-FF5F-6377-3EC4-7C129369734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AAC0F4A-5CED-01D8-8671-473F59F04067}"/>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6EB4A2D1-D27A-7881-D28F-717ABE87785F}"/>
              </a:ext>
            </a:extLst>
          </p:cNvPr>
          <p:cNvSpPr>
            <a:spLocks noGrp="1"/>
          </p:cNvSpPr>
          <p:nvPr>
            <p:ph type="sldNum" sz="quarter" idx="5"/>
          </p:nvPr>
        </p:nvSpPr>
        <p:spPr/>
        <p:txBody>
          <a:bodyPr/>
          <a:lstStyle/>
          <a:p>
            <a:fld id="{4150423F-27F2-4476-B57B-FED15DC68BB4}" type="slidenum">
              <a:rPr lang="en-US"/>
              <a:t>31</a:t>
            </a:fld>
            <a:endParaRPr lang="en-US"/>
          </a:p>
        </p:txBody>
      </p:sp>
    </p:spTree>
    <p:extLst>
      <p:ext uri="{BB962C8B-B14F-4D97-AF65-F5344CB8AC3E}">
        <p14:creationId xmlns:p14="http://schemas.microsoft.com/office/powerpoint/2010/main" val="1927150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B3E85-CA94-B97B-24A1-9EB697D5C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A0947-CE36-C939-DF52-34F861E3BB6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5B17A43-3B84-AAEA-30AA-FE4854BB6498}"/>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FFFC9AE3-97DD-2C77-5BFD-0E0102608B23}"/>
              </a:ext>
            </a:extLst>
          </p:cNvPr>
          <p:cNvSpPr>
            <a:spLocks noGrp="1"/>
          </p:cNvSpPr>
          <p:nvPr>
            <p:ph type="sldNum" sz="quarter" idx="5"/>
          </p:nvPr>
        </p:nvSpPr>
        <p:spPr/>
        <p:txBody>
          <a:bodyPr/>
          <a:lstStyle/>
          <a:p>
            <a:fld id="{4150423F-27F2-4476-B57B-FED15DC68BB4}" type="slidenum">
              <a:rPr lang="en-US"/>
              <a:t>37</a:t>
            </a:fld>
            <a:endParaRPr lang="en-US"/>
          </a:p>
        </p:txBody>
      </p:sp>
    </p:spTree>
    <p:extLst>
      <p:ext uri="{BB962C8B-B14F-4D97-AF65-F5344CB8AC3E}">
        <p14:creationId xmlns:p14="http://schemas.microsoft.com/office/powerpoint/2010/main" val="3812007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0FD8-EC28-E8D0-528E-EB806BCE1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8A23-473E-89E8-DD14-7A5A547F6E7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DE06D7-C15D-E7F1-C4F6-91431B12CAA5}"/>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1B2636F-23DB-DDD4-AE02-505BD0174584}"/>
              </a:ext>
            </a:extLst>
          </p:cNvPr>
          <p:cNvSpPr>
            <a:spLocks noGrp="1"/>
          </p:cNvSpPr>
          <p:nvPr>
            <p:ph type="sldNum" sz="quarter" idx="5"/>
          </p:nvPr>
        </p:nvSpPr>
        <p:spPr/>
        <p:txBody>
          <a:bodyPr/>
          <a:lstStyle/>
          <a:p>
            <a:fld id="{4150423F-27F2-4476-B57B-FED15DC68BB4}" type="slidenum">
              <a:rPr lang="en-US"/>
              <a:t>40</a:t>
            </a:fld>
            <a:endParaRPr lang="en-US"/>
          </a:p>
        </p:txBody>
      </p:sp>
    </p:spTree>
    <p:extLst>
      <p:ext uri="{BB962C8B-B14F-4D97-AF65-F5344CB8AC3E}">
        <p14:creationId xmlns:p14="http://schemas.microsoft.com/office/powerpoint/2010/main" val="2383165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1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5.png"/><Relationship Id="rId7" Type="http://schemas.openxmlformats.org/officeDocument/2006/relationships/diagramQuickStyle" Target="../diagrams/quickStyle5.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pn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png"/><Relationship Id="rId7" Type="http://schemas.openxmlformats.org/officeDocument/2006/relationships/diagramQuickStyle" Target="../diagrams/quickStyle6.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png"/><Relationship Id="rId9" Type="http://schemas.microsoft.com/office/2007/relationships/diagramDrawing" Target="../diagrams/drawing6.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5.png"/><Relationship Id="rId7" Type="http://schemas.openxmlformats.org/officeDocument/2006/relationships/diagramQuickStyle" Target="../diagrams/quickStyle7.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png"/><Relationship Id="rId9" Type="http://schemas.microsoft.com/office/2007/relationships/diagramDrawing" Target="../diagrams/drawing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5.png"/><Relationship Id="rId7" Type="http://schemas.openxmlformats.org/officeDocument/2006/relationships/diagramQuickStyle" Target="../diagrams/quickStyle8.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4.png"/><Relationship Id="rId9" Type="http://schemas.microsoft.com/office/2007/relationships/diagramDrawing" Target="../diagrams/drawing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323D-06A4-48A0-FC5B-88A2A7BDEB5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D94A087-2200-6020-4C51-96C323C5830A}"/>
              </a:ext>
            </a:extLst>
          </p:cNvPr>
          <p:cNvPicPr>
            <a:picLocks noGrp="1" noRot="1" noChangeAspect="1" noMove="1" noResize="1" noEditPoints="1" noAdjustHandles="1" noChangeArrowheads="1" noChangeShapeType="1" noCrop="1"/>
          </p:cNvPicPr>
          <p:nvPr/>
        </p:nvPicPr>
        <p:blipFill>
          <a:blip r:embed="rId2">
            <a:alphaModFix amt="85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CB9A657-3501-1492-DBBF-4B1CA483061A}"/>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E76AB82A-AC1A-0576-9F5F-E6A9FC91E772}"/>
              </a:ext>
            </a:extLst>
          </p:cNvPr>
          <p:cNvSpPr>
            <a:spLocks noGrp="1"/>
          </p:cNvSpPr>
          <p:nvPr>
            <p:ph type="title"/>
          </p:nvPr>
        </p:nvSpPr>
        <p:spPr>
          <a:xfrm>
            <a:off x="283093" y="4442279"/>
            <a:ext cx="10610482" cy="857864"/>
          </a:xfrm>
        </p:spPr>
        <p:txBody>
          <a:bodyPr>
            <a:noAutofit/>
          </a:bodyPr>
          <a:lstStyle/>
          <a:p>
            <a:r>
              <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Green Skills – 1.3 Green Skills for Sustainable Development</a:t>
            </a:r>
          </a:p>
        </p:txBody>
      </p:sp>
      <p:sp>
        <p:nvSpPr>
          <p:cNvPr id="8" name="Title 1">
            <a:extLst>
              <a:ext uri="{FF2B5EF4-FFF2-40B4-BE49-F238E27FC236}">
                <a16:creationId xmlns:a16="http://schemas.microsoft.com/office/drawing/2014/main" id="{72516657-60C6-1250-3C2B-F902C217885F}"/>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A42CE34F-3951-38BF-EF98-7F51CAEEB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13529C3-C9E5-7B87-98F9-4B1F8214C1DA}"/>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DF56D3A-F890-E7BC-9365-E290F30DD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5D424D5D-C13D-E452-88C0-521E872C8BDA}"/>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377450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94222-AB0D-5AFC-D7E8-D0A615C1712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Picture 13">
            <a:extLst>
              <a:ext uri="{FF2B5EF4-FFF2-40B4-BE49-F238E27FC236}">
                <a16:creationId xmlns:a16="http://schemas.microsoft.com/office/drawing/2014/main" id="{749A3D9A-F737-9BFE-9AFB-F9ED6347BC0B}"/>
              </a:ext>
            </a:extLst>
          </p:cNvPr>
          <p:cNvPicPr>
            <a:picLocks noChangeAspect="1"/>
          </p:cNvPicPr>
          <p:nvPr/>
        </p:nvPicPr>
        <p:blipFill>
          <a:blip r:embed="rId2" cstate="print">
            <a:extLst>
              <a:ext uri="{28A0092B-C50C-407E-A947-70E740481C1C}">
                <a14:useLocalDpi xmlns:a14="http://schemas.microsoft.com/office/drawing/2010/main" val="0"/>
              </a:ext>
            </a:extLst>
          </a:blip>
          <a:srcRect l="20983" r="2098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25179873-DFEF-0E18-D084-EBE5B2035113}"/>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err="1">
                <a:solidFill>
                  <a:srgbClr val="399884"/>
                </a:solidFill>
                <a:latin typeface="DejaVu Sans" panose="020B0603030804020204" pitchFamily="34" charset="0"/>
              </a:rPr>
              <a:t>Labour</a:t>
            </a:r>
            <a:r>
              <a:rPr lang="en-US" sz="3000" b="1" noProof="0" dirty="0">
                <a:solidFill>
                  <a:srgbClr val="399884"/>
                </a:solidFill>
                <a:latin typeface="DejaVu Sans" panose="020B0603030804020204" pitchFamily="34" charset="0"/>
              </a:rPr>
              <a:t> market trends and demands</a:t>
            </a:r>
            <a:endParaRPr lang="en-GB" sz="3000" b="1" noProof="0" dirty="0">
              <a:solidFill>
                <a:srgbClr val="399884"/>
              </a:solidFill>
              <a:latin typeface="DejaVu Sans" panose="020B0603030804020204" pitchFamily="34" charset="0"/>
            </a:endParaRP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6" name="Picture 15" descr="Blue text on a black background&#10;&#10;Description automatically generated">
            <a:extLst>
              <a:ext uri="{FF2B5EF4-FFF2-40B4-BE49-F238E27FC236}">
                <a16:creationId xmlns:a16="http://schemas.microsoft.com/office/drawing/2014/main" id="{065DC30A-2851-B0DD-FCE1-11B87BB5D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26C8F20A-1381-814A-E9B2-3C37B1825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895941DF-0632-85FD-3E57-09D1D449670A}"/>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a:solidFill>
                  <a:schemeClr val="bg1"/>
                </a:solidFill>
                <a:latin typeface="DejaVu Math TeX Gyre" panose="02000503000000000000"/>
              </a:rPr>
              <a:t>scott-blake-x-ghf9LjrVg-unsplash</a:t>
            </a:r>
            <a:endParaRPr lang="en-GB" sz="800" noProof="0" dirty="0">
              <a:solidFill>
                <a:schemeClr val="bg1"/>
              </a:solidFill>
              <a:latin typeface="DejaVu Math TeX Gyre" panose="02000503000000000000"/>
            </a:endParaRPr>
          </a:p>
        </p:txBody>
      </p:sp>
      <p:graphicFrame>
        <p:nvGraphicFramePr>
          <p:cNvPr id="25" name="Title 1">
            <a:extLst>
              <a:ext uri="{FF2B5EF4-FFF2-40B4-BE49-F238E27FC236}">
                <a16:creationId xmlns:a16="http://schemas.microsoft.com/office/drawing/2014/main" id="{46A75FEB-F2CC-3FBC-6EB0-A578264A9C0B}"/>
              </a:ext>
            </a:extLst>
          </p:cNvPr>
          <p:cNvGraphicFramePr/>
          <p:nvPr>
            <p:extLst>
              <p:ext uri="{D42A27DB-BD31-4B8C-83A1-F6EECF244321}">
                <p14:modId xmlns:p14="http://schemas.microsoft.com/office/powerpoint/2010/main" val="1511809896"/>
              </p:ext>
            </p:extLst>
          </p:nvPr>
        </p:nvGraphicFramePr>
        <p:xfrm>
          <a:off x="511069" y="1604881"/>
          <a:ext cx="5130974" cy="429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75086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B6F10-F916-6366-0A3E-50215810EF33}"/>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7DB421F-B642-E2B4-361D-F855CE818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Picture 13">
            <a:extLst>
              <a:ext uri="{FF2B5EF4-FFF2-40B4-BE49-F238E27FC236}">
                <a16:creationId xmlns:a16="http://schemas.microsoft.com/office/drawing/2014/main" id="{D0225E52-B099-C4D7-B8EB-2E0FF7990644}"/>
              </a:ext>
            </a:extLst>
          </p:cNvPr>
          <p:cNvPicPr>
            <a:picLocks noChangeAspect="1"/>
          </p:cNvPicPr>
          <p:nvPr/>
        </p:nvPicPr>
        <p:blipFill>
          <a:blip r:embed="rId2" cstate="print">
            <a:extLst>
              <a:ext uri="{28A0092B-C50C-407E-A947-70E740481C1C}">
                <a14:useLocalDpi xmlns:a14="http://schemas.microsoft.com/office/drawing/2010/main" val="0"/>
              </a:ext>
            </a:extLst>
          </a:blip>
          <a:srcRect l="21014" r="2101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C668199E-BC94-2A1A-ED06-A1131370B91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err="1">
                <a:solidFill>
                  <a:srgbClr val="399884"/>
                </a:solidFill>
                <a:latin typeface="DejaVu Sans" panose="020B0603030804020204" pitchFamily="34" charset="0"/>
              </a:rPr>
              <a:t>Labour</a:t>
            </a:r>
            <a:r>
              <a:rPr lang="en-US" sz="3000" b="1" noProof="0" dirty="0">
                <a:solidFill>
                  <a:srgbClr val="399884"/>
                </a:solidFill>
                <a:latin typeface="DejaVu Sans" panose="020B0603030804020204" pitchFamily="34" charset="0"/>
              </a:rPr>
              <a:t> market trends and demands</a:t>
            </a:r>
            <a:endParaRPr lang="en-GB" sz="3000" b="1" noProof="0" dirty="0">
              <a:solidFill>
                <a:srgbClr val="399884"/>
              </a:solidFill>
              <a:latin typeface="DejaVu Sans" panose="020B0603030804020204" pitchFamily="34" charset="0"/>
            </a:endParaRP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p>
        </p:txBody>
      </p:sp>
      <p:pic>
        <p:nvPicPr>
          <p:cNvPr id="16" name="Picture 15" descr="Blue text on a black background&#10;&#10;Description automatically generated">
            <a:extLst>
              <a:ext uri="{FF2B5EF4-FFF2-40B4-BE49-F238E27FC236}">
                <a16:creationId xmlns:a16="http://schemas.microsoft.com/office/drawing/2014/main" id="{B28FFB62-3F02-8D4A-1407-BA9677EF49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DE52CBC0-CFAB-13BC-BE7E-A6CDCD4AF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C4E43FF1-267F-A1D8-437F-57293D4A642F}"/>
              </a:ext>
            </a:extLst>
          </p:cNvPr>
          <p:cNvSpPr txBox="1"/>
          <p:nvPr/>
        </p:nvSpPr>
        <p:spPr>
          <a:xfrm>
            <a:off x="10047631" y="6632217"/>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err="1">
                <a:solidFill>
                  <a:schemeClr val="bg1"/>
                </a:solidFill>
                <a:latin typeface="DejaVu Math TeX Gyre" panose="02000503000000000000"/>
              </a:rPr>
              <a:t>brooke-cagle</a:t>
            </a:r>
            <a:r>
              <a:rPr lang="en-GB" sz="800" dirty="0">
                <a:solidFill>
                  <a:schemeClr val="bg1"/>
                </a:solidFill>
                <a:latin typeface="DejaVu Math TeX Gyre" panose="02000503000000000000"/>
              </a:rPr>
              <a:t>--uHVRvDr7pg-unsplash</a:t>
            </a:r>
            <a:endParaRPr lang="en-GB" sz="800" noProof="0" dirty="0">
              <a:solidFill>
                <a:schemeClr val="bg1"/>
              </a:solidFill>
              <a:latin typeface="DejaVu Math TeX Gyre" panose="02000503000000000000"/>
            </a:endParaRPr>
          </a:p>
        </p:txBody>
      </p:sp>
      <p:graphicFrame>
        <p:nvGraphicFramePr>
          <p:cNvPr id="25" name="Title 1">
            <a:extLst>
              <a:ext uri="{FF2B5EF4-FFF2-40B4-BE49-F238E27FC236}">
                <a16:creationId xmlns:a16="http://schemas.microsoft.com/office/drawing/2014/main" id="{E574E5B6-B321-BEE9-7FC9-92947F9E28A1}"/>
              </a:ext>
            </a:extLst>
          </p:cNvPr>
          <p:cNvGraphicFramePr/>
          <p:nvPr>
            <p:extLst>
              <p:ext uri="{D42A27DB-BD31-4B8C-83A1-F6EECF244321}">
                <p14:modId xmlns:p14="http://schemas.microsoft.com/office/powerpoint/2010/main" val="275029113"/>
              </p:ext>
            </p:extLst>
          </p:nvPr>
        </p:nvGraphicFramePr>
        <p:xfrm>
          <a:off x="511069" y="1604881"/>
          <a:ext cx="4852702" cy="429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8981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33885-F348-E486-1D61-2348D1AAC1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1FC957-17FB-E200-2743-41232B76DFE8}"/>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FEAD0587-3585-BDDB-3A7A-D496114D96AD}"/>
              </a:ext>
            </a:extLst>
          </p:cNvPr>
          <p:cNvSpPr txBox="1"/>
          <p:nvPr/>
        </p:nvSpPr>
        <p:spPr>
          <a:xfrm>
            <a:off x="3984331" y="402332"/>
            <a:ext cx="8111062" cy="161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Educators and </a:t>
            </a:r>
            <a:r>
              <a:rPr lang="en-US" sz="3000" dirty="0">
                <a:solidFill>
                  <a:srgbClr val="303D68"/>
                </a:solidFill>
                <a:latin typeface="DejaVu Math TeX Gyre" panose="02000503000000000000" pitchFamily="2" charset="0"/>
                <a:ea typeface="+mj-ea"/>
                <a:cs typeface="+mj-cs"/>
              </a:rPr>
              <a:t>g</a:t>
            </a:r>
            <a:r>
              <a:rPr lang="en-US" sz="3000" noProof="0" dirty="0" err="1">
                <a:solidFill>
                  <a:srgbClr val="303D68"/>
                </a:solidFill>
                <a:latin typeface="DejaVu Math TeX Gyre" panose="02000503000000000000" pitchFamily="2" charset="0"/>
                <a:ea typeface="+mj-ea"/>
                <a:cs typeface="+mj-cs"/>
              </a:rPr>
              <a:t>reen</a:t>
            </a:r>
            <a:r>
              <a:rPr lang="en-US" sz="3000" noProof="0" dirty="0">
                <a:solidFill>
                  <a:srgbClr val="303D68"/>
                </a:solidFill>
                <a:latin typeface="DejaVu Math TeX Gyre" panose="02000503000000000000" pitchFamily="2" charset="0"/>
                <a:ea typeface="+mj-ea"/>
                <a:cs typeface="+mj-cs"/>
              </a:rPr>
              <a:t> skills</a:t>
            </a:r>
            <a:endParaRPr lang="en-GB" sz="3000" noProof="0"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Identifying and strengthening competences</a:t>
            </a: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610A473-0F90-5EFC-B011-EDA3BAEA6586}"/>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1.3: Educators’ role in skill identification</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1024C7AE-AD74-DA17-35B7-BC8E334C9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1D48B80-A5CB-A395-D1C6-A860403C1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0094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5B500C-1676-98B4-365F-B02A1DA4DDE0}"/>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631FB8-2266-8146-84C1-B77AE73B2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8DA3E33F-E6F0-FD73-00E0-F746C2891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6FCB21EC-CE0F-2BCF-79F5-E3EEDE8128A6}"/>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rPr>
              <a:t>Educators and green skills</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DB71B989-1B03-FF62-DABF-D73A01AB1A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EAD1220-B521-4FCB-0124-D3882420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19831B4D-60E5-D083-63F1-196A14B3EC47}"/>
              </a:ext>
            </a:extLst>
          </p:cNvPr>
          <p:cNvSpPr txBox="1">
            <a:spLocks/>
          </p:cNvSpPr>
          <p:nvPr/>
        </p:nvSpPr>
        <p:spPr>
          <a:xfrm>
            <a:off x="495483" y="2182972"/>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Educators develop green skills by identifying competences, tracking trends, and adapting curricula to </a:t>
            </a:r>
            <a:r>
              <a:rPr lang="en-US" sz="2000" noProof="0" dirty="0" err="1">
                <a:solidFill>
                  <a:srgbClr val="303D68"/>
                </a:solidFill>
                <a:latin typeface="DejaVu Math TeX Gyre" panose="02000503000000000000" pitchFamily="2" charset="0"/>
              </a:rPr>
              <a:t>labour</a:t>
            </a:r>
            <a:r>
              <a:rPr lang="en-US" sz="2000" noProof="0" dirty="0">
                <a:solidFill>
                  <a:srgbClr val="303D68"/>
                </a:solidFill>
                <a:latin typeface="DejaVu Math TeX Gyre" panose="02000503000000000000" pitchFamily="2" charset="0"/>
              </a:rPr>
              <a:t> market needs.</a:t>
            </a:r>
          </a:p>
          <a:p>
            <a:pPr marL="342900" lvl="0" indent="-342900" algn="just">
              <a:spcBef>
                <a:spcPts val="1000"/>
              </a:spcBef>
              <a:buClr>
                <a:schemeClr val="accent1"/>
              </a:buClr>
              <a:buSzPts val="1440"/>
              <a:buFont typeface="Arial" panose="020B0604020202020204" pitchFamily="34" charset="0"/>
              <a:buChar char="•"/>
            </a:pPr>
            <a:r>
              <a:rPr lang="en-US" sz="2000" noProof="0" dirty="0" err="1">
                <a:solidFill>
                  <a:srgbClr val="303D68"/>
                </a:solidFill>
                <a:latin typeface="DejaVu Math TeX Gyre" panose="02000503000000000000" pitchFamily="2" charset="0"/>
              </a:rPr>
              <a:t>GreenComp</a:t>
            </a:r>
            <a:r>
              <a:rPr lang="en-US" sz="2000" noProof="0" dirty="0">
                <a:solidFill>
                  <a:srgbClr val="303D68"/>
                </a:solidFill>
                <a:latin typeface="DejaVu Math TeX Gyre" panose="02000503000000000000" pitchFamily="2" charset="0"/>
              </a:rPr>
              <a:t> provides a 12-competence framework across values, complexity, futures thinking, and action.</a:t>
            </a:r>
          </a:p>
          <a:p>
            <a:pPr marL="342900" lvl="0" indent="-342900" algn="just">
              <a:spcBef>
                <a:spcPts val="1000"/>
              </a:spcBef>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Educators map learners’ competences, identify gaps, and support self- and peer-assessment.</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476468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19B5C3-7BED-DD88-B874-F9AA4F8C52B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22948DA-FA9D-CD99-9324-8F02FB889AEE}"/>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rPr>
              <a:t>Identifying and strengthening competences</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3" name="Picture 2" descr="A diagram of different shapes and colors&#10;&#10;AI-generated content may be incorrect.">
            <a:extLst>
              <a:ext uri="{FF2B5EF4-FFF2-40B4-BE49-F238E27FC236}">
                <a16:creationId xmlns:a16="http://schemas.microsoft.com/office/drawing/2014/main" id="{2C6740A3-5297-E78E-2778-D509CBD3B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547" y="3544549"/>
            <a:ext cx="6924740" cy="3231546"/>
          </a:xfrm>
          <a:prstGeom prst="rect">
            <a:avLst/>
          </a:prstGeom>
        </p:spPr>
      </p:pic>
      <p:graphicFrame>
        <p:nvGraphicFramePr>
          <p:cNvPr id="32" name="Title 1">
            <a:extLst>
              <a:ext uri="{FF2B5EF4-FFF2-40B4-BE49-F238E27FC236}">
                <a16:creationId xmlns:a16="http://schemas.microsoft.com/office/drawing/2014/main" id="{3A7143EF-23FB-3CDA-0BB4-BBDBBE65C72B}"/>
              </a:ext>
            </a:extLst>
          </p:cNvPr>
          <p:cNvGraphicFramePr/>
          <p:nvPr>
            <p:extLst>
              <p:ext uri="{D42A27DB-BD31-4B8C-83A1-F6EECF244321}">
                <p14:modId xmlns:p14="http://schemas.microsoft.com/office/powerpoint/2010/main" val="864201965"/>
              </p:ext>
            </p:extLst>
          </p:nvPr>
        </p:nvGraphicFramePr>
        <p:xfrm>
          <a:off x="514117" y="1394454"/>
          <a:ext cx="11197985" cy="2931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Blue text on a black background&#10;&#10;Description automatically generated">
            <a:extLst>
              <a:ext uri="{FF2B5EF4-FFF2-40B4-BE49-F238E27FC236}">
                <a16:creationId xmlns:a16="http://schemas.microsoft.com/office/drawing/2014/main" id="{58A941D9-52F1-6461-0DFF-C0CAC0698F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999" y="6112473"/>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24A4C69C-E8C5-152E-0828-FA9191721F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Tree>
    <p:extLst>
      <p:ext uri="{BB962C8B-B14F-4D97-AF65-F5344CB8AC3E}">
        <p14:creationId xmlns:p14="http://schemas.microsoft.com/office/powerpoint/2010/main" val="446480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6E3D-590D-5CCE-6C9D-DAC9DDDFD9C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656F0A9-912F-AFE2-E10B-0FE3AC922F27}"/>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1ED7FF6-0128-A436-08CC-AB162CF440EF}"/>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77E8D83A-3C4A-86B1-A834-747AC90B8821}"/>
              </a:ext>
            </a:extLst>
          </p:cNvPr>
          <p:cNvSpPr>
            <a:spLocks noGrp="1"/>
          </p:cNvSpPr>
          <p:nvPr>
            <p:ph type="title"/>
          </p:nvPr>
        </p:nvSpPr>
        <p:spPr>
          <a:xfrm>
            <a:off x="558396" y="2571136"/>
            <a:ext cx="10610482" cy="857864"/>
          </a:xfrm>
        </p:spPr>
        <p:txBody>
          <a:bodyPr>
            <a:noAutofit/>
          </a:bodyPr>
          <a:lstStyle/>
          <a:p>
            <a:pPr lvl="0"/>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Module 2: Integrating green skills into vocational training</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US" sz="3000" noProof="0" dirty="0">
                <a:solidFill>
                  <a:srgbClr val="373365"/>
                </a:solidFill>
                <a:latin typeface="DejaVu Math TeX Gyre" panose="02000503000000000000"/>
              </a:rPr>
              <a:t>Subtitle 2.1: Curriculum integration, teaching approaches and methodologies</a:t>
            </a:r>
            <a:br>
              <a:rPr lang="en-US" sz="3000" noProof="0" dirty="0">
                <a:solidFill>
                  <a:srgbClr val="373365"/>
                </a:solidFill>
                <a:latin typeface="DejaVu Math TeX Gyre" panose="02000503000000000000"/>
              </a:rPr>
            </a:br>
            <a:br>
              <a:rPr lang="en-US" sz="3000" noProof="0" dirty="0">
                <a:solidFill>
                  <a:srgbClr val="373365"/>
                </a:solidFill>
                <a:latin typeface="DejaVu Math TeX Gyre" panose="02000503000000000000"/>
              </a:rPr>
            </a:br>
            <a:r>
              <a:rPr lang="en-US" sz="3000" noProof="0" dirty="0">
                <a:solidFill>
                  <a:srgbClr val="373365"/>
                </a:solidFill>
                <a:latin typeface="DejaVu Math TeX Gyre" panose="02000503000000000000"/>
              </a:rPr>
              <a:t>Subtitle 2.2: Synergies between green and digital skills</a:t>
            </a:r>
            <a:br>
              <a:rPr lang="en-US" sz="3000" noProof="0" dirty="0">
                <a:solidFill>
                  <a:srgbClr val="373365"/>
                </a:solidFill>
                <a:latin typeface="DejaVu Math TeX Gyre" panose="02000503000000000000"/>
              </a:rPr>
            </a:br>
            <a:br>
              <a:rPr lang="en-US" sz="3000" noProof="0" dirty="0">
                <a:solidFill>
                  <a:srgbClr val="373365"/>
                </a:solidFill>
                <a:latin typeface="DejaVu Math TeX Gyre" panose="02000503000000000000"/>
              </a:rPr>
            </a:br>
            <a:r>
              <a:rPr lang="en-US" sz="3000" noProof="0" dirty="0">
                <a:solidFill>
                  <a:srgbClr val="373365"/>
                </a:solidFill>
                <a:latin typeface="DejaVu Math TeX Gyre" panose="02000503000000000000"/>
              </a:rPr>
              <a:t>Subtitle 2.3: Overcoming barriers</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177423B-F784-7DD2-62E5-82AF2D4E41C7}"/>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1D15E25A-BE65-C69E-F643-574D2E6B6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3E9C2CBC-90EE-68AB-A40D-72C69EDD3F7C}"/>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ABC6D258-D251-6ADD-F91F-374C6F333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E2C71962-DC56-D279-65E4-D68B81A506D9}"/>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3812429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AF8D-2757-0E5D-7F15-51B5AF8570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34F69-8A61-869E-D774-FE594BC77343}"/>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EF228CB3-145F-057F-3A05-D5B198A36E0F}"/>
              </a:ext>
            </a:extLst>
          </p:cNvPr>
          <p:cNvSpPr txBox="1"/>
          <p:nvPr/>
        </p:nvSpPr>
        <p:spPr>
          <a:xfrm>
            <a:off x="3984331" y="402332"/>
            <a:ext cx="8111062" cy="2029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dirty="0">
                <a:solidFill>
                  <a:srgbClr val="303D68"/>
                </a:solidFill>
                <a:latin typeface="DejaVu Math TeX Gyre" panose="02000503000000000000" pitchFamily="2" charset="0"/>
                <a:ea typeface="+mj-ea"/>
                <a:cs typeface="+mj-cs"/>
              </a:rPr>
              <a:t>Curriculum integration for sustainability</a:t>
            </a:r>
          </a:p>
          <a:p>
            <a:pPr marL="457200" indent="-457200">
              <a:lnSpc>
                <a:spcPct val="90000"/>
              </a:lnSpc>
              <a:spcBef>
                <a:spcPct val="0"/>
              </a:spcBef>
              <a:buFont typeface="Arial" panose="020B0604020202020204" pitchFamily="34" charset="0"/>
              <a:buChar char="•"/>
            </a:pPr>
            <a:r>
              <a:rPr lang="en-GB" sz="3000" dirty="0">
                <a:solidFill>
                  <a:srgbClr val="303D68"/>
                </a:solidFill>
                <a:latin typeface="DejaVu Math TeX Gyre" panose="02000503000000000000" pitchFamily="2" charset="0"/>
                <a:ea typeface="+mj-ea"/>
                <a:cs typeface="+mj-cs"/>
              </a:rPr>
              <a:t>Learner-centred and experiential teaching</a:t>
            </a:r>
          </a:p>
          <a:p>
            <a:pPr marL="457200" indent="-457200">
              <a:lnSpc>
                <a:spcPct val="90000"/>
              </a:lnSpc>
              <a:spcBef>
                <a:spcPct val="0"/>
              </a:spcBef>
              <a:buFont typeface="Arial" panose="020B0604020202020204" pitchFamily="34" charset="0"/>
              <a:buChar char="•"/>
            </a:pPr>
            <a:r>
              <a:rPr lang="en-GB" sz="3000" dirty="0">
                <a:solidFill>
                  <a:srgbClr val="303D68"/>
                </a:solidFill>
                <a:latin typeface="DejaVu Math TeX Gyre" panose="02000503000000000000" pitchFamily="2" charset="0"/>
                <a:ea typeface="+mj-ea"/>
                <a:cs typeface="+mj-cs"/>
              </a:rPr>
              <a:t>Implementation and support</a:t>
            </a: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B6877EDD-BF4D-2192-6C7E-777AC4C7364B}"/>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2.1: Curriculum integration, teaching approaches and methodologies</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E8B4E403-9074-DE29-8183-F1AED79E9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B0151D1-7F83-79C3-4616-2A159B15A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1930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5C3E55-2DBB-349D-546E-24FF89977320}"/>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66D7619-3125-4541-4639-A108501B5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7C46BAA4-BC07-3D14-0197-9E2E8FFB0022}"/>
              </a:ext>
            </a:extLst>
          </p:cNvPr>
          <p:cNvPicPr>
            <a:picLocks noChangeAspect="1"/>
          </p:cNvPicPr>
          <p:nvPr/>
        </p:nvPicPr>
        <p:blipFill>
          <a:blip r:embed="rId2" cstate="print">
            <a:extLst>
              <a:ext uri="{28A0092B-C50C-407E-A947-70E740481C1C}">
                <a14:useLocalDpi xmlns:a14="http://schemas.microsoft.com/office/drawing/2010/main" val="0"/>
              </a:ext>
            </a:extLst>
          </a:blip>
          <a:srcRect l="2996" r="2996"/>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20E739FE-11F7-2531-8A1D-FD7E1CF4F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689E7B79-405F-2428-62E0-BE0AE1FE6092}"/>
              </a:ext>
            </a:extLst>
          </p:cNvPr>
          <p:cNvSpPr txBox="1">
            <a:spLocks/>
          </p:cNvSpPr>
          <p:nvPr/>
        </p:nvSpPr>
        <p:spPr>
          <a:xfrm>
            <a:off x="7464913" y="2042809"/>
            <a:ext cx="3838627" cy="3860380"/>
          </a:xfrm>
          <a:prstGeom prst="rect">
            <a:avLst/>
          </a:prstGeom>
        </p:spPr>
        <p:txBody>
          <a:bodyPr vert="horz" lIns="91440" tIns="45720" rIns="91440" bIns="45720" rtlCol="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200" noProof="0" dirty="0">
                <a:solidFill>
                  <a:srgbClr val="303D68"/>
                </a:solidFill>
                <a:latin typeface="DejaVu Math TeX Gyre" panose="02000503000000000000" pitchFamily="2" charset="0"/>
              </a:rPr>
              <a:t>Integrating knowledge, skills, and attitudes across subjects ensures learners engage with sustainability holistically.</a:t>
            </a:r>
          </a:p>
          <a:p>
            <a:pPr marL="285750" indent="-285750" algn="just">
              <a:spcAft>
                <a:spcPts val="600"/>
              </a:spcAft>
              <a:buFont typeface="Arial" panose="020B0604020202020204" pitchFamily="34" charset="0"/>
              <a:buChar char="•"/>
            </a:pPr>
            <a:r>
              <a:rPr lang="en-US" sz="2200" noProof="0" dirty="0" err="1">
                <a:solidFill>
                  <a:srgbClr val="303D68"/>
                </a:solidFill>
                <a:latin typeface="DejaVu Math TeX Gyre" panose="02000503000000000000" pitchFamily="2" charset="0"/>
              </a:rPr>
              <a:t>GreenComp</a:t>
            </a:r>
            <a:r>
              <a:rPr lang="en-US" sz="2200" noProof="0" dirty="0">
                <a:solidFill>
                  <a:srgbClr val="303D68"/>
                </a:solidFill>
                <a:latin typeface="DejaVu Math TeX Gyre" panose="02000503000000000000" pitchFamily="2" charset="0"/>
              </a:rPr>
              <a:t> defines 12 competences in four areas: sustainability values, complexity, futures thinking, and action, applicable in formal, non-formal, and informal learning.</a:t>
            </a:r>
          </a:p>
          <a:p>
            <a:pPr marL="285750" indent="-285750" algn="just">
              <a:spcAft>
                <a:spcPts val="600"/>
              </a:spcAft>
              <a:buFont typeface="Arial" panose="020B0604020202020204" pitchFamily="34" charset="0"/>
              <a:buChar char="•"/>
            </a:pPr>
            <a:r>
              <a:rPr lang="en-US" sz="2200" noProof="0" dirty="0" err="1">
                <a:solidFill>
                  <a:srgbClr val="303D68"/>
                </a:solidFill>
                <a:latin typeface="DejaVu Math TeX Gyre" panose="02000503000000000000" pitchFamily="2" charset="0"/>
              </a:rPr>
              <a:t>Cedefop</a:t>
            </a:r>
            <a:r>
              <a:rPr lang="en-US" sz="2200" noProof="0" dirty="0">
                <a:solidFill>
                  <a:srgbClr val="303D68"/>
                </a:solidFill>
                <a:latin typeface="DejaVu Math TeX Gyre" panose="02000503000000000000" pitchFamily="2" charset="0"/>
              </a:rPr>
              <a:t> highlights learning-outcomes-based curricula: design education around what learners will know, do, and understand.</a:t>
            </a:r>
            <a:endParaRPr lang="en-GB" sz="22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51A5E202-5068-DBC7-8376-7DB35CFE25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98D76F29-2062-604B-18DF-DA8182F45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06A04B37-6BC7-D3F2-085B-1917A7D20A62}"/>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Curriculum integration for sustainability</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15" name="TextBox 14">
            <a:extLst>
              <a:ext uri="{FF2B5EF4-FFF2-40B4-BE49-F238E27FC236}">
                <a16:creationId xmlns:a16="http://schemas.microsoft.com/office/drawing/2014/main" id="{A720C5BA-21C9-520C-FD8F-D81A97AE58EB}"/>
              </a:ext>
            </a:extLst>
          </p:cNvPr>
          <p:cNvSpPr txBox="1"/>
          <p:nvPr/>
        </p:nvSpPr>
        <p:spPr>
          <a:xfrm>
            <a:off x="-1"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a:solidFill>
                  <a:schemeClr val="bg1"/>
                </a:solidFill>
                <a:latin typeface="DejaVu Math TeX Gyre" panose="02000503000000000000"/>
              </a:rPr>
              <a:t>kenny-eliason-1-aA2Fadydc-unsplash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164934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D0B05-43FB-10F0-603E-A542CDC563BE}"/>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4B6E520A-A6CA-C394-2701-410CAC0EC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9F59D76E-5B67-55E2-37EF-198D1D41CD4E}"/>
              </a:ext>
            </a:extLst>
          </p:cNvPr>
          <p:cNvSpPr txBox="1">
            <a:spLocks/>
          </p:cNvSpPr>
          <p:nvPr/>
        </p:nvSpPr>
        <p:spPr>
          <a:xfrm>
            <a:off x="6709745" y="147102"/>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Learner-centred and experiential teaching</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6CE7A4BC-747A-5A06-951A-83F0720C4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F4B18FAC-D55D-FFD1-6AF0-03239E028F18}"/>
              </a:ext>
            </a:extLst>
          </p:cNvPr>
          <p:cNvPicPr>
            <a:picLocks noChangeAspect="1"/>
          </p:cNvPicPr>
          <p:nvPr/>
        </p:nvPicPr>
        <p:blipFill>
          <a:blip r:embed="rId2" cstate="print">
            <a:extLst>
              <a:ext uri="{28A0092B-C50C-407E-A947-70E740481C1C}">
                <a14:useLocalDpi xmlns:a14="http://schemas.microsoft.com/office/drawing/2010/main" val="0"/>
              </a:ext>
            </a:extLst>
          </a:blip>
          <a:srcRect l="14698" r="14698"/>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5FBB1D93-2F80-63B6-0042-D5B538385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2B721564-1BBE-D0B9-A486-54034A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C250004D-A911-2AD4-9E10-D57894620751}"/>
              </a:ext>
            </a:extLst>
          </p:cNvPr>
          <p:cNvSpPr txBox="1">
            <a:spLocks/>
          </p:cNvSpPr>
          <p:nvPr/>
        </p:nvSpPr>
        <p:spPr>
          <a:xfrm>
            <a:off x="6570572" y="1957605"/>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Sustainability competences should be embedded across subjects, e.g., systems thinking in science, futures thinking in social studies, collective action in projects.</a:t>
            </a:r>
          </a:p>
          <a:p>
            <a:pPr marL="342900" indent="-342900" algn="just">
              <a:spcBef>
                <a:spcPts val="1000"/>
              </a:spcBef>
              <a:spcAft>
                <a:spcPts val="600"/>
              </a:spcAft>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Learner-</a:t>
            </a:r>
            <a:r>
              <a:rPr lang="en-US" sz="2000" noProof="0" dirty="0" err="1">
                <a:solidFill>
                  <a:srgbClr val="303D68"/>
                </a:solidFill>
                <a:latin typeface="DejaVu Math TeX Gyre" panose="02000503000000000000" pitchFamily="2" charset="0"/>
              </a:rPr>
              <a:t>centred</a:t>
            </a:r>
            <a:r>
              <a:rPr lang="en-US" sz="2000" noProof="0" dirty="0">
                <a:solidFill>
                  <a:srgbClr val="303D68"/>
                </a:solidFill>
                <a:latin typeface="DejaVu Math TeX Gyre" panose="02000503000000000000" pitchFamily="2" charset="0"/>
              </a:rPr>
              <a:t> approaches like project-based learning, peer learning, and reflection foster real-world competence.</a:t>
            </a:r>
          </a:p>
          <a:p>
            <a:pPr marL="342900" indent="-342900" algn="just">
              <a:spcBef>
                <a:spcPts val="1000"/>
              </a:spcBef>
              <a:spcAft>
                <a:spcPts val="600"/>
              </a:spcAft>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Assessments focus on demonstrating competences via portfolios, projects, presentations, and peer evaluation rather than memorization.</a:t>
            </a:r>
            <a:endParaRPr lang="en-GB" sz="20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sz="2000"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sz="2000"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EB2F8BB1-42EE-0510-1726-38976B1B5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5C0758DC-8E3E-DF47-354C-1411E94DC2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EEC989C8-5943-F2B3-4F15-B429563A1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AE679A2B-F5E2-2481-71FB-295EF46F1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7544C992-4E6D-0595-69AB-4D112B2E3656}"/>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a:solidFill>
                  <a:schemeClr val="bg1"/>
                </a:solidFill>
                <a:latin typeface="DejaVu Math TeX Gyre" panose="02000503000000000000"/>
              </a:rPr>
              <a:t>element5-digital-OyCl7Y4y0Bk-unsplash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1568612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A0A939-4AE4-2C7B-57AE-3C796262F7F3}"/>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1E7CC32-5DA7-DE77-7C14-1C8156CDE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7">
            <a:extLst>
              <a:ext uri="{FF2B5EF4-FFF2-40B4-BE49-F238E27FC236}">
                <a16:creationId xmlns:a16="http://schemas.microsoft.com/office/drawing/2014/main" id="{0F3B8D78-B4D3-161E-F49C-5DD8A36C656E}"/>
              </a:ext>
            </a:extLst>
          </p:cNvPr>
          <p:cNvPicPr>
            <a:picLocks noChangeAspect="1"/>
          </p:cNvPicPr>
          <p:nvPr/>
        </p:nvPicPr>
        <p:blipFill>
          <a:blip r:embed="rId2" cstate="print">
            <a:extLst>
              <a:ext uri="{28A0092B-C50C-407E-A947-70E740481C1C}">
                <a14:useLocalDpi xmlns:a14="http://schemas.microsoft.com/office/drawing/2010/main" val="0"/>
              </a:ext>
            </a:extLst>
          </a:blip>
          <a:srcRect t="12581" b="1258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Title 1">
            <a:extLst>
              <a:ext uri="{FF2B5EF4-FFF2-40B4-BE49-F238E27FC236}">
                <a16:creationId xmlns:a16="http://schemas.microsoft.com/office/drawing/2014/main" id="{05E90196-BA3D-B25F-8946-69CFB9D40F8F}"/>
              </a:ext>
            </a:extLst>
          </p:cNvPr>
          <p:cNvSpPr txBox="1">
            <a:spLocks/>
          </p:cNvSpPr>
          <p:nvPr/>
        </p:nvSpPr>
        <p:spPr>
          <a:xfrm>
            <a:off x="6446604" y="2121697"/>
            <a:ext cx="4840010" cy="3843666"/>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Effective integration requires teacher expertise, interdisciplinary planning, and institutional resources.</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Curriculum and teaching should be iterative, adapting to evolving sustainability challenges.</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Combined, </a:t>
            </a:r>
            <a:r>
              <a:rPr lang="en-US" sz="2000" noProof="0" dirty="0" err="1">
                <a:solidFill>
                  <a:srgbClr val="303D68"/>
                </a:solidFill>
                <a:latin typeface="DejaVu Math TeX Gyre" panose="02000503000000000000" pitchFamily="2" charset="0"/>
              </a:rPr>
              <a:t>GreenComp</a:t>
            </a:r>
            <a:r>
              <a:rPr lang="en-US" sz="2000" noProof="0" dirty="0">
                <a:solidFill>
                  <a:srgbClr val="303D68"/>
                </a:solidFill>
                <a:latin typeface="DejaVu Math TeX Gyre" panose="02000503000000000000" pitchFamily="2" charset="0"/>
              </a:rPr>
              <a:t> provides the competence framework, and </a:t>
            </a:r>
            <a:r>
              <a:rPr lang="en-US" sz="2000" noProof="0" dirty="0" err="1">
                <a:solidFill>
                  <a:srgbClr val="303D68"/>
                </a:solidFill>
                <a:latin typeface="DejaVu Math TeX Gyre" panose="02000503000000000000" pitchFamily="2" charset="0"/>
              </a:rPr>
              <a:t>Cedefop</a:t>
            </a:r>
            <a:r>
              <a:rPr lang="en-US" sz="2000" noProof="0" dirty="0">
                <a:solidFill>
                  <a:srgbClr val="303D68"/>
                </a:solidFill>
                <a:latin typeface="DejaVu Math TeX Gyre" panose="02000503000000000000" pitchFamily="2" charset="0"/>
              </a:rPr>
              <a:t> guides curriculum design, teaching, and assessment to achieve meaningful learning outcomes.</a:t>
            </a:r>
            <a:endParaRPr lang="en-GB" sz="2000" noProof="0" dirty="0">
              <a:solidFill>
                <a:srgbClr val="303D68"/>
              </a:solidFill>
              <a:latin typeface="DejaVu Math TeX Gyre" panose="02000503000000000000" pitchFamily="2" charset="0"/>
            </a:endParaRPr>
          </a:p>
        </p:txBody>
      </p:sp>
      <p:pic>
        <p:nvPicPr>
          <p:cNvPr id="10" name="Picture 9" descr="Blue text on a black background&#10;&#10;Description automatically generated">
            <a:extLst>
              <a:ext uri="{FF2B5EF4-FFF2-40B4-BE49-F238E27FC236}">
                <a16:creationId xmlns:a16="http://schemas.microsoft.com/office/drawing/2014/main" id="{C729DD5D-F248-C0F0-90DF-FB16E9E874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4EB647F0-7D3F-D299-D20E-A7C7046848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extBox 11">
            <a:extLst>
              <a:ext uri="{FF2B5EF4-FFF2-40B4-BE49-F238E27FC236}">
                <a16:creationId xmlns:a16="http://schemas.microsoft.com/office/drawing/2014/main" id="{A02CBC0C-795C-0BF1-6E90-EB49DA2C7253}"/>
              </a:ext>
            </a:extLst>
          </p:cNvPr>
          <p:cNvSpPr txBox="1"/>
          <p:nvPr/>
        </p:nvSpPr>
        <p:spPr>
          <a:xfrm>
            <a:off x="0" y="6642556"/>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a:solidFill>
                  <a:schemeClr val="bg1"/>
                </a:solidFill>
                <a:latin typeface="DejaVu Math TeX Gyre" panose="02000503000000000000"/>
              </a:rPr>
              <a:t>jaredd-craig-HH4WBGNyltc-unsplash</a:t>
            </a:r>
            <a:endParaRPr lang="en-GB" sz="800" noProof="0" dirty="0">
              <a:solidFill>
                <a:schemeClr val="bg1"/>
              </a:solidFill>
              <a:latin typeface="DejaVu Math TeX Gyre" panose="02000503000000000000"/>
            </a:endParaRPr>
          </a:p>
        </p:txBody>
      </p:sp>
      <p:sp>
        <p:nvSpPr>
          <p:cNvPr id="14" name="Title 1">
            <a:extLst>
              <a:ext uri="{FF2B5EF4-FFF2-40B4-BE49-F238E27FC236}">
                <a16:creationId xmlns:a16="http://schemas.microsoft.com/office/drawing/2014/main" id="{81E4E2A3-2D00-E804-9B68-6A63B5FD00DC}"/>
              </a:ext>
            </a:extLst>
          </p:cNvPr>
          <p:cNvSpPr txBox="1">
            <a:spLocks/>
          </p:cNvSpPr>
          <p:nvPr/>
        </p:nvSpPr>
        <p:spPr>
          <a:xfrm>
            <a:off x="6803923" y="892637"/>
            <a:ext cx="4125373"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Implementation and support</a:t>
            </a:r>
          </a:p>
        </p:txBody>
      </p:sp>
    </p:spTree>
    <p:extLst>
      <p:ext uri="{BB962C8B-B14F-4D97-AF65-F5344CB8AC3E}">
        <p14:creationId xmlns:p14="http://schemas.microsoft.com/office/powerpoint/2010/main" val="1793400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239C-1E3D-C9DD-CE72-E2E004053C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12C363F-4286-E670-459C-229FAF5D93F9}"/>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Learning outcomes</a:t>
            </a:r>
          </a:p>
        </p:txBody>
      </p:sp>
      <p:sp>
        <p:nvSpPr>
          <p:cNvPr id="7" name="Title 1">
            <a:extLst>
              <a:ext uri="{FF2B5EF4-FFF2-40B4-BE49-F238E27FC236}">
                <a16:creationId xmlns:a16="http://schemas.microsoft.com/office/drawing/2014/main" id="{4674A1F7-E83A-277B-63BF-AA540B4DDD60}"/>
              </a:ext>
            </a:extLst>
          </p:cNvPr>
          <p:cNvSpPr txBox="1">
            <a:spLocks/>
          </p:cNvSpPr>
          <p:nvPr/>
        </p:nvSpPr>
        <p:spPr>
          <a:xfrm>
            <a:off x="514117" y="1668091"/>
            <a:ext cx="10886700" cy="28552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Identify essential green skills relevant to different sectors of the labour market.</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Explain the importance of green skills for sustainable development and the twin transition.</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Integrate green skills into vocational training programs and classroom practices.</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Use case studies to demonstrate successful applications of green skills in the workforce.</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Develop teaching strategies that increase students’ awareness, motivation, and confidence in applying green skills.</a:t>
            </a:r>
          </a:p>
          <a:p>
            <a:pPr marL="285750"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0A516863-2B40-650E-A526-AEC83EE9E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53CE4FCB-F5D6-3A9A-4081-3BDCA0AA8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4144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CFE8-287A-80DE-4245-2D87EDF4C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723355-084E-6EEF-342B-6FEB3799F1EC}"/>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E071CD3-CC0E-91A0-F0F1-15A4DAAE4862}"/>
              </a:ext>
            </a:extLst>
          </p:cNvPr>
          <p:cNvSpPr txBox="1"/>
          <p:nvPr/>
        </p:nvSpPr>
        <p:spPr>
          <a:xfrm>
            <a:off x="3984331" y="402332"/>
            <a:ext cx="8111062" cy="225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000" noProof="0" dirty="0" err="1">
                <a:solidFill>
                  <a:srgbClr val="303D68"/>
                </a:solidFill>
                <a:latin typeface="DejaVu Math TeX Gyre" panose="02000503000000000000" pitchFamily="2" charset="0"/>
                <a:ea typeface="+mj-ea"/>
                <a:cs typeface="+mj-cs"/>
              </a:rPr>
              <a:t>GreenComp</a:t>
            </a:r>
            <a:r>
              <a:rPr lang="en-US" sz="3000" noProof="0" dirty="0">
                <a:solidFill>
                  <a:srgbClr val="303D68"/>
                </a:solidFill>
                <a:latin typeface="DejaVu Math TeX Gyre" panose="02000503000000000000" pitchFamily="2" charset="0"/>
                <a:ea typeface="+mj-ea"/>
                <a:cs typeface="+mj-cs"/>
              </a:rPr>
              <a:t> and </a:t>
            </a:r>
            <a:r>
              <a:rPr lang="en-US" sz="3000" noProof="0" dirty="0" err="1">
                <a:solidFill>
                  <a:srgbClr val="303D68"/>
                </a:solidFill>
                <a:latin typeface="DejaVu Math TeX Gyre" panose="02000503000000000000" pitchFamily="2" charset="0"/>
                <a:ea typeface="+mj-ea"/>
                <a:cs typeface="+mj-cs"/>
              </a:rPr>
              <a:t>DigCompEdu</a:t>
            </a:r>
            <a:r>
              <a:rPr lang="en-US" sz="3000" noProof="0" dirty="0">
                <a:solidFill>
                  <a:srgbClr val="303D68"/>
                </a:solidFill>
                <a:latin typeface="DejaVu Math TeX Gyre" panose="02000503000000000000" pitchFamily="2" charset="0"/>
                <a:ea typeface="+mj-ea"/>
                <a:cs typeface="+mj-cs"/>
              </a:rPr>
              <a:t> framework</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Green and digital skills</a:t>
            </a: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5B8A364-CA3E-515E-D1B6-6479C025A879}"/>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2.2: Synergies between green and digital skills</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4C737077-5149-8ED6-A613-7DA9F5A40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932A86E-9FAD-3DF5-7808-58051A253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701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E4EC0-3E2F-EA3E-F58F-97090572C9DB}"/>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02E908EA-86F0-E953-C00E-F7D33F4E2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3A27465B-EA6B-12EB-BE56-A6FC4EAA6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40ECCF07-9CC0-4E7B-FB3C-C9275D38AC69}"/>
              </a:ext>
            </a:extLst>
          </p:cNvPr>
          <p:cNvSpPr txBox="1">
            <a:spLocks/>
          </p:cNvSpPr>
          <p:nvPr/>
        </p:nvSpPr>
        <p:spPr>
          <a:xfrm>
            <a:off x="514117" y="38791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The European Union's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DigComp</a:t>
            </a: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framework for digital competence</a:t>
            </a:r>
          </a:p>
        </p:txBody>
      </p:sp>
      <p:sp>
        <p:nvSpPr>
          <p:cNvPr id="12" name="TextBox 11">
            <a:extLst>
              <a:ext uri="{FF2B5EF4-FFF2-40B4-BE49-F238E27FC236}">
                <a16:creationId xmlns:a16="http://schemas.microsoft.com/office/drawing/2014/main" id="{B3648E96-0994-EDD4-CB7D-230EC3000655}"/>
              </a:ext>
            </a:extLst>
          </p:cNvPr>
          <p:cNvSpPr txBox="1"/>
          <p:nvPr/>
        </p:nvSpPr>
        <p:spPr>
          <a:xfrm>
            <a:off x="0" y="6580260"/>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a:t>
            </a:r>
            <a:r>
              <a:rPr lang="en-US" sz="800" noProof="0" dirty="0">
                <a:solidFill>
                  <a:srgbClr val="303D68"/>
                </a:solidFill>
                <a:latin typeface="DejaVu Math TeX Gyre" panose="02000503000000000000"/>
              </a:rPr>
              <a:t>European Union/ The Joint Research Centre - </a:t>
            </a:r>
            <a:r>
              <a:rPr lang="en-US" sz="800" dirty="0">
                <a:solidFill>
                  <a:srgbClr val="303D68"/>
                </a:solidFill>
                <a:latin typeface="DejaVu Math TeX Gyre" panose="02000503000000000000"/>
              </a:rPr>
              <a:t>Digi</a:t>
            </a:r>
            <a:r>
              <a:rPr lang="en-US" sz="800" noProof="0" dirty="0">
                <a:solidFill>
                  <a:srgbClr val="303D68"/>
                </a:solidFill>
                <a:latin typeface="DejaVu Math TeX Gyre" panose="02000503000000000000"/>
              </a:rPr>
              <a:t>Comp</a:t>
            </a:r>
            <a:endParaRPr lang="en-GB" sz="800" noProof="0" dirty="0">
              <a:solidFill>
                <a:srgbClr val="303D68"/>
              </a:solidFill>
              <a:latin typeface="DejaVu Math TeX Gyre" panose="02000503000000000000"/>
            </a:endParaRPr>
          </a:p>
        </p:txBody>
      </p:sp>
      <p:pic>
        <p:nvPicPr>
          <p:cNvPr id="6" name="Picture 5" descr="A diagram of a diagram&#10;&#10;AI-generated content may be incorrect.">
            <a:extLst>
              <a:ext uri="{FF2B5EF4-FFF2-40B4-BE49-F238E27FC236}">
                <a16:creationId xmlns:a16="http://schemas.microsoft.com/office/drawing/2014/main" id="{29FA36C0-CDB3-144F-EB8D-CDC1C4A51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010" y="1320692"/>
            <a:ext cx="8486115" cy="4582502"/>
          </a:xfrm>
          <a:prstGeom prst="rect">
            <a:avLst/>
          </a:prstGeom>
        </p:spPr>
      </p:pic>
    </p:spTree>
    <p:extLst>
      <p:ext uri="{BB962C8B-B14F-4D97-AF65-F5344CB8AC3E}">
        <p14:creationId xmlns:p14="http://schemas.microsoft.com/office/powerpoint/2010/main" val="3181984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B5E6F-59A7-A9AF-67F4-60D1A20534F1}"/>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5878CFD-B4A6-0ACF-0B6A-652621E1B0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E18F854-2433-2F3C-774E-2BD356419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917C4A14-57CB-4DFF-07AB-B256A9E42687}"/>
              </a:ext>
            </a:extLst>
          </p:cNvPr>
          <p:cNvSpPr txBox="1">
            <a:spLocks/>
          </p:cNvSpPr>
          <p:nvPr/>
        </p:nvSpPr>
        <p:spPr>
          <a:xfrm>
            <a:off x="514117" y="38791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The European Sustainability Competence Framework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GreenComp</a:t>
            </a: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12" name="TextBox 11">
            <a:extLst>
              <a:ext uri="{FF2B5EF4-FFF2-40B4-BE49-F238E27FC236}">
                <a16:creationId xmlns:a16="http://schemas.microsoft.com/office/drawing/2014/main" id="{023830EB-474E-8DF6-8EA2-5210EDB958D1}"/>
              </a:ext>
            </a:extLst>
          </p:cNvPr>
          <p:cNvSpPr txBox="1"/>
          <p:nvPr/>
        </p:nvSpPr>
        <p:spPr>
          <a:xfrm>
            <a:off x="911766" y="5785637"/>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a:t>
            </a:r>
            <a:r>
              <a:rPr lang="en-US" sz="800" noProof="0" dirty="0">
                <a:solidFill>
                  <a:srgbClr val="303D68"/>
                </a:solidFill>
                <a:latin typeface="DejaVu Math TeX Gyre" panose="02000503000000000000"/>
              </a:rPr>
              <a:t>European Union/ The Joint Research Centre - </a:t>
            </a:r>
            <a:r>
              <a:rPr lang="en-US" sz="800" noProof="0" dirty="0" err="1">
                <a:solidFill>
                  <a:srgbClr val="303D68"/>
                </a:solidFill>
                <a:latin typeface="DejaVu Math TeX Gyre" panose="02000503000000000000"/>
              </a:rPr>
              <a:t>GreenComp</a:t>
            </a:r>
            <a:endParaRPr lang="en-GB" sz="800" noProof="0" dirty="0">
              <a:solidFill>
                <a:srgbClr val="303D68"/>
              </a:solidFill>
              <a:latin typeface="DejaVu Math TeX Gyre" panose="02000503000000000000"/>
            </a:endParaRPr>
          </a:p>
        </p:txBody>
      </p:sp>
      <p:pic>
        <p:nvPicPr>
          <p:cNvPr id="5" name="Picture 4">
            <a:extLst>
              <a:ext uri="{FF2B5EF4-FFF2-40B4-BE49-F238E27FC236}">
                <a16:creationId xmlns:a16="http://schemas.microsoft.com/office/drawing/2014/main" id="{CE0575B4-2E8F-CAFF-6116-0F50488E9E16}"/>
              </a:ext>
            </a:extLst>
          </p:cNvPr>
          <p:cNvPicPr>
            <a:picLocks noChangeAspect="1"/>
          </p:cNvPicPr>
          <p:nvPr/>
        </p:nvPicPr>
        <p:blipFill>
          <a:blip r:embed="rId4"/>
          <a:stretch>
            <a:fillRect/>
          </a:stretch>
        </p:blipFill>
        <p:spPr>
          <a:xfrm>
            <a:off x="911766" y="1258731"/>
            <a:ext cx="9720301" cy="4556411"/>
          </a:xfrm>
          <a:prstGeom prst="rect">
            <a:avLst/>
          </a:prstGeom>
        </p:spPr>
      </p:pic>
    </p:spTree>
    <p:extLst>
      <p:ext uri="{BB962C8B-B14F-4D97-AF65-F5344CB8AC3E}">
        <p14:creationId xmlns:p14="http://schemas.microsoft.com/office/powerpoint/2010/main" val="3322299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7EA936-EA77-4F4C-A36C-F15990F763D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F68605-418E-2DC6-EA94-8F529723D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342A0AA0-D094-C3FC-2B91-5CB7D685F74F}"/>
              </a:ext>
            </a:extLst>
          </p:cNvPr>
          <p:cNvSpPr txBox="1">
            <a:spLocks/>
          </p:cNvSpPr>
          <p:nvPr/>
        </p:nvSpPr>
        <p:spPr>
          <a:xfrm>
            <a:off x="514117" y="1507166"/>
            <a:ext cx="4991738" cy="446440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Twin transition – </a:t>
            </a:r>
            <a:r>
              <a:rPr lang="en-GB" sz="1800" dirty="0" err="1">
                <a:solidFill>
                  <a:srgbClr val="303D68"/>
                </a:solidFill>
                <a:latin typeface="DejaVu Math TeX Gyre" panose="02000503000000000000" pitchFamily="2" charset="0"/>
              </a:rPr>
              <a:t>aquiring</a:t>
            </a:r>
            <a:r>
              <a:rPr lang="en-GB" sz="1800" noProof="0" dirty="0">
                <a:solidFill>
                  <a:srgbClr val="303D68"/>
                </a:solidFill>
                <a:latin typeface="DejaVu Math TeX Gyre" panose="02000503000000000000" pitchFamily="2" charset="0"/>
              </a:rPr>
              <a:t> green and digital skills prepares learners for future-ready careers, enabling use of technologies like AI, IoT, and smart energy systems for sustainable solutions.</a:t>
            </a:r>
          </a:p>
          <a:p>
            <a:pPr marL="342900" indent="-34290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Curriculum integration – embedding </a:t>
            </a:r>
            <a:r>
              <a:rPr lang="en-GB" sz="1800" noProof="0" dirty="0" err="1">
                <a:solidFill>
                  <a:srgbClr val="303D68"/>
                </a:solidFill>
                <a:latin typeface="DejaVu Math TeX Gyre" panose="02000503000000000000" pitchFamily="2" charset="0"/>
              </a:rPr>
              <a:t>GreenComp</a:t>
            </a:r>
            <a:r>
              <a:rPr lang="en-GB" sz="1800" noProof="0" dirty="0">
                <a:solidFill>
                  <a:srgbClr val="303D68"/>
                </a:solidFill>
                <a:latin typeface="DejaVu Math TeX Gyre" panose="02000503000000000000" pitchFamily="2" charset="0"/>
              </a:rPr>
              <a:t> and </a:t>
            </a:r>
            <a:r>
              <a:rPr lang="en-GB" sz="1800" noProof="0" dirty="0" err="1">
                <a:solidFill>
                  <a:srgbClr val="303D68"/>
                </a:solidFill>
                <a:latin typeface="DejaVu Math TeX Gyre" panose="02000503000000000000" pitchFamily="2" charset="0"/>
              </a:rPr>
              <a:t>DigComp</a:t>
            </a:r>
            <a:r>
              <a:rPr lang="en-GB" sz="1800" noProof="0" dirty="0">
                <a:solidFill>
                  <a:srgbClr val="303D68"/>
                </a:solidFill>
                <a:latin typeface="DejaVu Math TeX Gyre" panose="02000503000000000000" pitchFamily="2" charset="0"/>
              </a:rPr>
              <a:t> skills in projects (e.g., smart factories, renewable energy monitoring, e-mobility) develops critical thinking, problem-solving, and interdisciplinary collaboration.</a:t>
            </a:r>
          </a:p>
          <a:p>
            <a:pPr marL="342900" indent="-34290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Employability and innovation – learners gain digital literacy and sustainability mindset, meeting employer demand for professionals who use technology responsibly to achieve environmental and social goals.</a:t>
            </a:r>
          </a:p>
          <a:p>
            <a:pPr algn="just">
              <a:spcAft>
                <a:spcPts val="600"/>
              </a:spcAft>
            </a:pPr>
            <a:endParaRPr lang="en-GB" sz="1800" noProof="0" dirty="0"/>
          </a:p>
        </p:txBody>
      </p:sp>
      <p:pic>
        <p:nvPicPr>
          <p:cNvPr id="6" name="Picture 5">
            <a:extLst>
              <a:ext uri="{FF2B5EF4-FFF2-40B4-BE49-F238E27FC236}">
                <a16:creationId xmlns:a16="http://schemas.microsoft.com/office/drawing/2014/main" id="{6B6AE55F-8D0D-FBC4-6010-F90A89D096DD}"/>
              </a:ext>
            </a:extLst>
          </p:cNvPr>
          <p:cNvPicPr>
            <a:picLocks noChangeAspect="1"/>
          </p:cNvPicPr>
          <p:nvPr/>
        </p:nvPicPr>
        <p:blipFill>
          <a:blip r:embed="rId2" cstate="print">
            <a:extLst>
              <a:ext uri="{28A0092B-C50C-407E-A947-70E740481C1C}">
                <a14:useLocalDpi xmlns:a14="http://schemas.microsoft.com/office/drawing/2010/main" val="0"/>
              </a:ext>
            </a:extLst>
          </a:blip>
          <a:srcRect l="6456" r="645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7478A401-D689-C1AA-D01D-D8CB1EE37B97}"/>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Green and digital skills</a:t>
            </a:r>
          </a:p>
        </p:txBody>
      </p:sp>
      <p:pic>
        <p:nvPicPr>
          <p:cNvPr id="10" name="Picture 9" descr="Blue text on a black background&#10;&#10;Description automatically generated">
            <a:extLst>
              <a:ext uri="{FF2B5EF4-FFF2-40B4-BE49-F238E27FC236}">
                <a16:creationId xmlns:a16="http://schemas.microsoft.com/office/drawing/2014/main" id="{592CEFC0-46F5-5764-0AE3-4B941915AD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C92AD5C3-9D98-D994-CAAA-20606311A1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62DFD4F4-6FF5-C4FB-F8DE-6E7B8580EB48}"/>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 by </a:t>
            </a:r>
            <a:r>
              <a:rPr lang="en-GB" sz="800" dirty="0">
                <a:solidFill>
                  <a:srgbClr val="303D68"/>
                </a:solidFill>
                <a:latin typeface="DejaVu Math TeX Gyre" panose="02000503000000000000"/>
              </a:rPr>
              <a:t>round-icons-IeIwD2EB1hw-unsplash</a:t>
            </a:r>
            <a:endParaRPr lang="en-GB" sz="800" noProof="0" dirty="0">
              <a:solidFill>
                <a:srgbClr val="303D68"/>
              </a:solidFill>
              <a:latin typeface="DejaVu Math TeX Gyre" panose="02000503000000000000"/>
            </a:endParaRPr>
          </a:p>
        </p:txBody>
      </p:sp>
    </p:spTree>
    <p:extLst>
      <p:ext uri="{BB962C8B-B14F-4D97-AF65-F5344CB8AC3E}">
        <p14:creationId xmlns:p14="http://schemas.microsoft.com/office/powerpoint/2010/main" val="1815344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6140-2A53-FCE9-C45F-BCC94B969E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75D1D0-5EC9-2E86-B2C0-C05CA016D87E}"/>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62CC711B-F75B-302C-C0A6-807423D29E91}"/>
              </a:ext>
            </a:extLst>
          </p:cNvPr>
          <p:cNvSpPr txBox="1"/>
          <p:nvPr/>
        </p:nvSpPr>
        <p:spPr>
          <a:xfrm>
            <a:off x="3984331" y="402332"/>
            <a:ext cx="8111062" cy="47529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Using digital tools to address limited materials</a:t>
            </a:r>
            <a:endParaRPr lang="en-GB" sz="3000" noProof="0"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Supporting teacher training and professional development</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Correcting student misconceptions through interactive learning</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Practical applications across key sustainability themes</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Leveraging EU-Funded projects for solutions</a:t>
            </a: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D1117B7-3785-EB63-5A42-961A783F91FE}"/>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2.3: Overcoming barriers</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C81FD5F7-2C62-6176-0F5C-C31809B4F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5D84D80-CDAA-5F8C-C16C-7979577FE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2419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10E8A-645F-07BC-1C07-C72D745B8BA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E84D76B3-AD9A-A5FE-90A3-AFA8B402835E}"/>
              </a:ext>
            </a:extLst>
          </p:cNvPr>
          <p:cNvPicPr>
            <a:picLocks noChangeAspect="1"/>
          </p:cNvPicPr>
          <p:nvPr/>
        </p:nvPicPr>
        <p:blipFill>
          <a:blip r:embed="rId2" cstate="print">
            <a:extLst>
              <a:ext uri="{28A0092B-C50C-407E-A947-70E740481C1C}">
                <a14:useLocalDpi xmlns:a14="http://schemas.microsoft.com/office/drawing/2010/main" val="0"/>
              </a:ext>
            </a:extLst>
          </a:blip>
          <a:srcRect l="21018" r="210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2D07CB73-6F11-6AA3-B167-2FDF50156CC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Using digital tools to address limited materials</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5663239F-D932-EA3C-8B98-AECE87090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927BAC4-991C-D669-00A6-6D093DC52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F41FE57-5C7D-B5CE-6A9C-6E05F6B17E23}"/>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err="1">
                <a:solidFill>
                  <a:schemeClr val="bg1"/>
                </a:solidFill>
                <a:latin typeface="DejaVu Math TeX Gyre" panose="02000503000000000000"/>
              </a:rPr>
              <a:t>szabo-viktor-A_VdqtHsNsU-unsplash</a:t>
            </a:r>
            <a:endParaRPr lang="en-GB" sz="800" noProof="0" dirty="0">
              <a:solidFill>
                <a:schemeClr val="bg1"/>
              </a:solidFill>
              <a:latin typeface="DejaVu Math TeX Gyre" panose="02000503000000000000"/>
            </a:endParaRPr>
          </a:p>
        </p:txBody>
      </p:sp>
      <p:graphicFrame>
        <p:nvGraphicFramePr>
          <p:cNvPr id="20" name="Title 1">
            <a:extLst>
              <a:ext uri="{FF2B5EF4-FFF2-40B4-BE49-F238E27FC236}">
                <a16:creationId xmlns:a16="http://schemas.microsoft.com/office/drawing/2014/main" id="{27EF3504-EACD-04F6-EBA0-792A6D7554A2}"/>
              </a:ext>
            </a:extLst>
          </p:cNvPr>
          <p:cNvGraphicFramePr/>
          <p:nvPr>
            <p:extLst>
              <p:ext uri="{D42A27DB-BD31-4B8C-83A1-F6EECF244321}">
                <p14:modId xmlns:p14="http://schemas.microsoft.com/office/powerpoint/2010/main" val="3603379049"/>
              </p:ext>
            </p:extLst>
          </p:nvPr>
        </p:nvGraphicFramePr>
        <p:xfrm>
          <a:off x="514117" y="1507167"/>
          <a:ext cx="4619621" cy="38436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93050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B3D87E-4E9F-CE59-67FD-5D6EE880575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E4BBA19-4A92-E10A-F8AB-BD1BD3050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8B78EC1D-3E34-1B0D-8BAE-26C2092B0FB4}"/>
              </a:ext>
            </a:extLst>
          </p:cNvPr>
          <p:cNvPicPr>
            <a:picLocks noChangeAspect="1"/>
          </p:cNvPicPr>
          <p:nvPr/>
        </p:nvPicPr>
        <p:blipFill>
          <a:blip r:embed="rId2" cstate="print">
            <a:extLst>
              <a:ext uri="{28A0092B-C50C-407E-A947-70E740481C1C}">
                <a14:useLocalDpi xmlns:a14="http://schemas.microsoft.com/office/drawing/2010/main" val="0"/>
              </a:ext>
            </a:extLst>
          </a:blip>
          <a:srcRect l="20983" r="2098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AD7F0766-842C-FD24-F0BF-EA7F82308ABF}"/>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Supporting teacher training and professional development</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85403BF2-8E4C-FD72-0BD6-8CF660AD2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9345AB70-E44A-9C00-E9EE-F90BCF9D6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DA2C2378-8DE9-8A50-94CD-B02F695CA121}"/>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a:solidFill>
                  <a:schemeClr val="bg1"/>
                </a:solidFill>
                <a:latin typeface="DejaVu Math TeX Gyre" panose="02000503000000000000"/>
              </a:rPr>
              <a:t>headway-5QgIuuBxKwM-unsplash</a:t>
            </a:r>
            <a:endParaRPr lang="en-GB" sz="800" noProof="0" dirty="0">
              <a:solidFill>
                <a:schemeClr val="bg1"/>
              </a:solidFill>
              <a:latin typeface="DejaVu Math TeX Gyre" panose="02000503000000000000"/>
            </a:endParaRPr>
          </a:p>
        </p:txBody>
      </p:sp>
      <p:graphicFrame>
        <p:nvGraphicFramePr>
          <p:cNvPr id="20" name="Title 1">
            <a:extLst>
              <a:ext uri="{FF2B5EF4-FFF2-40B4-BE49-F238E27FC236}">
                <a16:creationId xmlns:a16="http://schemas.microsoft.com/office/drawing/2014/main" id="{DB192E67-3B70-10F7-7594-0B59371C83CE}"/>
              </a:ext>
            </a:extLst>
          </p:cNvPr>
          <p:cNvGraphicFramePr/>
          <p:nvPr>
            <p:extLst>
              <p:ext uri="{D42A27DB-BD31-4B8C-83A1-F6EECF244321}">
                <p14:modId xmlns:p14="http://schemas.microsoft.com/office/powerpoint/2010/main" val="2577337981"/>
              </p:ext>
            </p:extLst>
          </p:nvPr>
        </p:nvGraphicFramePr>
        <p:xfrm>
          <a:off x="514117" y="1507167"/>
          <a:ext cx="4619621" cy="38436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6458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959A38-4EF3-E3D0-8C3C-E8F47DD3B85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771D3C8-BD8C-B4F2-36F3-98F93D1DC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34A5DF6C-4803-947F-C72D-FC4E2ED2645E}"/>
              </a:ext>
            </a:extLst>
          </p:cNvPr>
          <p:cNvPicPr>
            <a:picLocks noChangeAspect="1"/>
          </p:cNvPicPr>
          <p:nvPr/>
        </p:nvPicPr>
        <p:blipFill>
          <a:blip r:embed="rId2" cstate="print">
            <a:extLst>
              <a:ext uri="{28A0092B-C50C-407E-A947-70E740481C1C}">
                <a14:useLocalDpi xmlns:a14="http://schemas.microsoft.com/office/drawing/2010/main" val="0"/>
              </a:ext>
            </a:extLst>
          </a:blip>
          <a:srcRect l="21006" r="2100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A2A00971-F276-E3E3-63B3-1CB191D6CB98}"/>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Correcting student misconceptions through interactive learning</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23A31145-2230-19A5-5513-ED8F70DDA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56E4D96B-65AC-904E-F5FF-DAAC264B4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69A306D9-4BB0-43E9-B20B-1D818B6B8A33}"/>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a:solidFill>
                  <a:schemeClr val="bg1"/>
                </a:solidFill>
                <a:latin typeface="DejaVu Math TeX Gyre" panose="02000503000000000000"/>
              </a:rPr>
              <a:t>tim-mossholder-WE_Kv_ZB1l0-unsplash</a:t>
            </a:r>
            <a:endParaRPr lang="en-GB" sz="800" noProof="0" dirty="0">
              <a:solidFill>
                <a:schemeClr val="bg1"/>
              </a:solidFill>
              <a:latin typeface="DejaVu Math TeX Gyre" panose="02000503000000000000"/>
            </a:endParaRPr>
          </a:p>
        </p:txBody>
      </p:sp>
      <p:graphicFrame>
        <p:nvGraphicFramePr>
          <p:cNvPr id="20" name="Title 1">
            <a:extLst>
              <a:ext uri="{FF2B5EF4-FFF2-40B4-BE49-F238E27FC236}">
                <a16:creationId xmlns:a16="http://schemas.microsoft.com/office/drawing/2014/main" id="{F72AEC00-796C-EC9E-4E07-0C76C1826636}"/>
              </a:ext>
            </a:extLst>
          </p:cNvPr>
          <p:cNvGraphicFramePr/>
          <p:nvPr>
            <p:extLst>
              <p:ext uri="{D42A27DB-BD31-4B8C-83A1-F6EECF244321}">
                <p14:modId xmlns:p14="http://schemas.microsoft.com/office/powerpoint/2010/main" val="239220031"/>
              </p:ext>
            </p:extLst>
          </p:nvPr>
        </p:nvGraphicFramePr>
        <p:xfrm>
          <a:off x="514117" y="1507167"/>
          <a:ext cx="4619621" cy="38436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19136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7CF9E0-58CB-4A05-F467-1571BCC57BD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E72E477-1E34-65B2-79AA-39600A3A1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ACC9C17E-C5D2-0691-0C5C-1E7FA22C126E}"/>
              </a:ext>
            </a:extLst>
          </p:cNvPr>
          <p:cNvPicPr>
            <a:picLocks noChangeAspect="1"/>
          </p:cNvPicPr>
          <p:nvPr/>
        </p:nvPicPr>
        <p:blipFill>
          <a:blip r:embed="rId2" cstate="print">
            <a:extLst>
              <a:ext uri="{28A0092B-C50C-407E-A947-70E740481C1C}">
                <a14:useLocalDpi xmlns:a14="http://schemas.microsoft.com/office/drawing/2010/main" val="0"/>
              </a:ext>
            </a:extLst>
          </a:blip>
          <a:srcRect l="6456" r="645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D7F8A1C5-F0DB-5AB2-BF2F-0F02DA7B5DE0}"/>
              </a:ext>
            </a:extLst>
          </p:cNvPr>
          <p:cNvSpPr txBox="1">
            <a:spLocks/>
          </p:cNvSpPr>
          <p:nvPr/>
        </p:nvSpPr>
        <p:spPr>
          <a:xfrm>
            <a:off x="592150" y="1058951"/>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Practical applications across key sustainability themes</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06CD501A-252B-86D6-95AC-A0D59A553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63795406-EE31-4E0B-0E40-78731F1D0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E347917A-96AA-5F60-8923-F53FED577125}"/>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a:solidFill>
                  <a:schemeClr val="bg1"/>
                </a:solidFill>
                <a:latin typeface="DejaVu Math TeX Gyre" panose="02000503000000000000"/>
              </a:rPr>
              <a:t>erone-stuff-Iv-SnVK3tQc-unsplash</a:t>
            </a:r>
            <a:endParaRPr lang="en-GB" sz="800" noProof="0" dirty="0">
              <a:solidFill>
                <a:schemeClr val="bg1"/>
              </a:solidFill>
              <a:latin typeface="DejaVu Math TeX Gyre" panose="02000503000000000000"/>
            </a:endParaRPr>
          </a:p>
        </p:txBody>
      </p:sp>
      <p:sp>
        <p:nvSpPr>
          <p:cNvPr id="2" name="Title 1">
            <a:extLst>
              <a:ext uri="{FF2B5EF4-FFF2-40B4-BE49-F238E27FC236}">
                <a16:creationId xmlns:a16="http://schemas.microsoft.com/office/drawing/2014/main" id="{235034F4-38A9-65C5-ADFD-313514378496}"/>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6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Energy efficiency - </a:t>
            </a:r>
            <a:r>
              <a:rPr lang="en-GB" sz="2000" dirty="0">
                <a:solidFill>
                  <a:srgbClr val="303D68"/>
                </a:solidFill>
                <a:latin typeface="DejaVu Math TeX Gyre" panose="02000503000000000000" pitchFamily="2" charset="0"/>
              </a:rPr>
              <a:t>d</a:t>
            </a:r>
            <a:r>
              <a:rPr lang="en-GB" sz="2000" noProof="0" dirty="0" err="1">
                <a:solidFill>
                  <a:srgbClr val="303D68"/>
                </a:solidFill>
                <a:latin typeface="DejaVu Math TeX Gyre" panose="02000503000000000000" pitchFamily="2" charset="0"/>
              </a:rPr>
              <a:t>ashboards</a:t>
            </a:r>
            <a:r>
              <a:rPr lang="en-GB" sz="2000" noProof="0" dirty="0">
                <a:solidFill>
                  <a:srgbClr val="303D68"/>
                </a:solidFill>
                <a:latin typeface="DejaVu Math TeX Gyre" panose="02000503000000000000" pitchFamily="2" charset="0"/>
              </a:rPr>
              <a:t> track and optimize simulated energy use.</a:t>
            </a:r>
          </a:p>
          <a:p>
            <a:pPr marL="342900" lvl="0" indent="-342900" algn="just">
              <a:spcBef>
                <a:spcPts val="16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Waste management and recycling - virtual labs simulate sorting and impact analysis.</a:t>
            </a:r>
          </a:p>
          <a:p>
            <a:pPr marL="342900" lvl="0" indent="-342900" algn="just">
              <a:spcBef>
                <a:spcPts val="16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Renewable energy - platforms model solar, wind, and hydro systems.</a:t>
            </a:r>
          </a:p>
          <a:p>
            <a:pPr marL="342900" lvl="0" indent="-342900" algn="just">
              <a:spcBef>
                <a:spcPts val="16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Sustainable production - simulations highlight eco-friendly manufacturing and resource planning.</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2795951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4B426B-0493-9825-7342-6CEA4178EA0E}"/>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8D1BF90-BCEA-8C9E-CE42-E6B9A458B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D8ABCE67-CC9A-D48B-2EA2-8ECA09455423}"/>
              </a:ext>
            </a:extLst>
          </p:cNvPr>
          <p:cNvPicPr>
            <a:picLocks noChangeAspect="1"/>
          </p:cNvPicPr>
          <p:nvPr/>
        </p:nvPicPr>
        <p:blipFill>
          <a:blip r:embed="rId2" cstate="print">
            <a:extLst>
              <a:ext uri="{28A0092B-C50C-407E-A947-70E740481C1C}">
                <a14:useLocalDpi xmlns:a14="http://schemas.microsoft.com/office/drawing/2010/main" val="0"/>
              </a:ext>
            </a:extLst>
          </a:blip>
          <a:srcRect l="21014" r="2101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F2264722-4320-4C49-2F49-8C0CAD5BCCFD}"/>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Leveraging EU-Funded projects for solutions</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A8B0A2B2-AB3D-38B2-408A-9E3C32A1C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00702EA9-0AC9-A73B-1050-D929418ECA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8A595C3B-6226-760D-A54E-68E4005AC6F0}"/>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a:t>
            </a:r>
            <a:r>
              <a:rPr lang="en-GB" sz="800" dirty="0">
                <a:solidFill>
                  <a:schemeClr val="bg1"/>
                </a:solidFill>
                <a:latin typeface="DejaVu Math TeX Gyre" panose="02000503000000000000"/>
              </a:rPr>
              <a:t> by guillaume-perigois-0NRkVddA2fw-unsplash</a:t>
            </a:r>
            <a:endParaRPr lang="en-GB" sz="800" noProof="0" dirty="0">
              <a:solidFill>
                <a:schemeClr val="bg1"/>
              </a:solidFill>
              <a:latin typeface="DejaVu Math TeX Gyre" panose="02000503000000000000"/>
            </a:endParaRPr>
          </a:p>
        </p:txBody>
      </p:sp>
      <p:graphicFrame>
        <p:nvGraphicFramePr>
          <p:cNvPr id="20" name="Title 1">
            <a:extLst>
              <a:ext uri="{FF2B5EF4-FFF2-40B4-BE49-F238E27FC236}">
                <a16:creationId xmlns:a16="http://schemas.microsoft.com/office/drawing/2014/main" id="{96EEEE2D-27E5-C57B-2491-0D17C6D5F24D}"/>
              </a:ext>
            </a:extLst>
          </p:cNvPr>
          <p:cNvGraphicFramePr/>
          <p:nvPr>
            <p:extLst>
              <p:ext uri="{D42A27DB-BD31-4B8C-83A1-F6EECF244321}">
                <p14:modId xmlns:p14="http://schemas.microsoft.com/office/powerpoint/2010/main" val="2683624344"/>
              </p:ext>
            </p:extLst>
          </p:nvPr>
        </p:nvGraphicFramePr>
        <p:xfrm>
          <a:off x="610508" y="1512341"/>
          <a:ext cx="4619621" cy="38333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8521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6544-3C05-C33D-5F5C-13CD1E9CD5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3A4426-139F-FBA4-F2C6-0E1FBD7F0346}"/>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Course overview</a:t>
            </a:r>
          </a:p>
        </p:txBody>
      </p:sp>
      <p:pic>
        <p:nvPicPr>
          <p:cNvPr id="2" name="Picture 1" descr="A logo with text on it&#10;&#10;Description automatically generated">
            <a:extLst>
              <a:ext uri="{FF2B5EF4-FFF2-40B4-BE49-F238E27FC236}">
                <a16:creationId xmlns:a16="http://schemas.microsoft.com/office/drawing/2014/main" id="{0550F964-C5F3-4FFB-2840-1B68AF6C7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D6DFD7B-6245-ABDA-4A7A-EE7D3F740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8" name="Diagram 7">
            <a:extLst>
              <a:ext uri="{FF2B5EF4-FFF2-40B4-BE49-F238E27FC236}">
                <a16:creationId xmlns:a16="http://schemas.microsoft.com/office/drawing/2014/main" id="{934C6D51-A5C7-D102-A1B5-7368DEFB15F5}"/>
              </a:ext>
            </a:extLst>
          </p:cNvPr>
          <p:cNvGraphicFramePr/>
          <p:nvPr>
            <p:extLst>
              <p:ext uri="{D42A27DB-BD31-4B8C-83A1-F6EECF244321}">
                <p14:modId xmlns:p14="http://schemas.microsoft.com/office/powerpoint/2010/main" val="1740114438"/>
              </p:ext>
            </p:extLst>
          </p:nvPr>
        </p:nvGraphicFramePr>
        <p:xfrm>
          <a:off x="610508" y="1313235"/>
          <a:ext cx="11243091" cy="465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09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5BF9-BE2C-F494-917F-A6B8EA1375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77390AA-EBFA-E0AC-23BA-8B09B9A2018E}"/>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0E67B35E-7579-42D3-68A7-FC354C731A15}"/>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B7E248A-261C-CBEE-3A2D-B91E5F5B4CE5}"/>
              </a:ext>
            </a:extLst>
          </p:cNvPr>
          <p:cNvSpPr>
            <a:spLocks noGrp="1"/>
          </p:cNvSpPr>
          <p:nvPr>
            <p:ph type="title"/>
          </p:nvPr>
        </p:nvSpPr>
        <p:spPr>
          <a:xfrm>
            <a:off x="505638" y="2649515"/>
            <a:ext cx="10610482" cy="857864"/>
          </a:xfrm>
        </p:spPr>
        <p:txBody>
          <a:bodyPr>
            <a:noAutofit/>
          </a:bodyPr>
          <a:lstStyle/>
          <a:p>
            <a:pPr lvl="0" defTabSz="933450">
              <a:spcAft>
                <a:spcPct val="15000"/>
              </a:spcAft>
            </a:pP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Module 3: Case studies – successful green skill applications in the workforce</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noProof="0" dirty="0">
                <a:solidFill>
                  <a:srgbClr val="373365"/>
                </a:solidFill>
                <a:latin typeface="DejaVu Math TeX Gyre" panose="02000503000000000000"/>
              </a:rPr>
            </a:br>
            <a:r>
              <a:rPr lang="en-GB" sz="3000" dirty="0">
                <a:solidFill>
                  <a:srgbClr val="373365"/>
                </a:solidFill>
                <a:latin typeface="DejaVu Math TeX Gyre" panose="02000503000000000000"/>
              </a:rPr>
              <a:t>Subtitle 3.1: Emerging green jobs in energy efficiency, waste management, recycling, renewable energy, and sustainable production</a:t>
            </a:r>
            <a:br>
              <a:rPr lang="en-GB" sz="3000" dirty="0">
                <a:solidFill>
                  <a:srgbClr val="373365"/>
                </a:solidFill>
                <a:latin typeface="DejaVu Math TeX Gyre" panose="02000503000000000000"/>
              </a:rPr>
            </a:br>
            <a:br>
              <a:rPr lang="en-GB" sz="3000" dirty="0">
                <a:solidFill>
                  <a:srgbClr val="373365"/>
                </a:solidFill>
                <a:latin typeface="DejaVu Math TeX Gyre" panose="02000503000000000000"/>
              </a:rPr>
            </a:br>
            <a:r>
              <a:rPr lang="en-GB" sz="3000" dirty="0">
                <a:solidFill>
                  <a:srgbClr val="373365"/>
                </a:solidFill>
                <a:latin typeface="DejaVu Math TeX Gyre" panose="02000503000000000000"/>
              </a:rPr>
              <a:t>Subtitle 3.2: Sectoral case studies in energy efficiency, waste management, recycling, renewable energy, and sustainable production</a:t>
            </a:r>
            <a:br>
              <a:rPr lang="en-GB" sz="3000" dirty="0">
                <a:solidFill>
                  <a:srgbClr val="373365"/>
                </a:solidFill>
                <a:latin typeface="DejaVu Math TeX Gyre" panose="02000503000000000000"/>
              </a:rPr>
            </a:br>
            <a:br>
              <a:rPr lang="en-GB" sz="3000" dirty="0">
                <a:solidFill>
                  <a:srgbClr val="373365"/>
                </a:solidFill>
                <a:latin typeface="DejaVu Math TeX Gyre" panose="02000503000000000000"/>
              </a:rPr>
            </a:br>
            <a:r>
              <a:rPr lang="en-GB" sz="3000" dirty="0">
                <a:solidFill>
                  <a:srgbClr val="373365"/>
                </a:solidFill>
                <a:latin typeface="DejaVu Math TeX Gyre" panose="02000503000000000000"/>
              </a:rPr>
              <a:t>Subtitle 3.3: Student projects for applied learning</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E311B127-47A0-7940-AE08-E6B695726613}"/>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9185C0CC-9AE7-E6B9-4896-98CA9C944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9E9B23DE-BD51-77CF-DDF5-68A303C4D0F4}"/>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456D4F50-0ED1-48A6-67A2-731360EFD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B78C6DA0-6A5F-335E-C1C1-605F7E7BA23E}"/>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3272568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46889-C924-D167-CF42-A8BB9EAB182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0284DB-ED2F-00B1-477C-3334A094B47D}"/>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6E90ECE-3776-69B7-6A69-966AD54E2658}"/>
              </a:ext>
            </a:extLst>
          </p:cNvPr>
          <p:cNvSpPr txBox="1"/>
          <p:nvPr/>
        </p:nvSpPr>
        <p:spPr>
          <a:xfrm>
            <a:off x="3984331" y="402332"/>
            <a:ext cx="8111062" cy="36449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Energy efficiency</a:t>
            </a:r>
          </a:p>
          <a:p>
            <a:pPr marL="457200" indent="-457200">
              <a:lnSpc>
                <a:spcPct val="90000"/>
              </a:lnSpc>
              <a:spcBef>
                <a:spcPct val="0"/>
              </a:spcBef>
              <a:buFont typeface="Arial" panose="020B0604020202020204" pitchFamily="34" charset="0"/>
              <a:buChar char="•"/>
            </a:pPr>
            <a:r>
              <a:rPr lang="en-US" sz="3200" dirty="0">
                <a:solidFill>
                  <a:srgbClr val="303D68"/>
                </a:solidFill>
                <a:latin typeface="DejaVu Math TeX Gyre" panose="02000503000000000000" pitchFamily="2" charset="0"/>
                <a:ea typeface="+mj-ea"/>
                <a:cs typeface="+mj-cs"/>
              </a:rPr>
              <a:t>W</a:t>
            </a:r>
            <a:r>
              <a:rPr lang="en-US" sz="3200" noProof="0" dirty="0" err="1">
                <a:solidFill>
                  <a:srgbClr val="303D68"/>
                </a:solidFill>
                <a:latin typeface="DejaVu Math TeX Gyre" panose="02000503000000000000" pitchFamily="2" charset="0"/>
                <a:ea typeface="+mj-ea"/>
                <a:cs typeface="+mj-cs"/>
              </a:rPr>
              <a:t>aste</a:t>
            </a:r>
            <a:r>
              <a:rPr lang="en-US" sz="3200" noProof="0" dirty="0">
                <a:solidFill>
                  <a:srgbClr val="303D68"/>
                </a:solidFill>
                <a:latin typeface="DejaVu Math TeX Gyre" panose="02000503000000000000" pitchFamily="2" charset="0"/>
                <a:ea typeface="+mj-ea"/>
                <a:cs typeface="+mj-cs"/>
              </a:rPr>
              <a:t> management</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Recycling</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Renewable energy</a:t>
            </a:r>
          </a:p>
          <a:p>
            <a:pPr marL="457200" indent="-457200">
              <a:lnSpc>
                <a:spcPct val="90000"/>
              </a:lnSpc>
              <a:spcBef>
                <a:spcPct val="0"/>
              </a:spcBef>
              <a:buFont typeface="Arial" panose="020B0604020202020204" pitchFamily="34" charset="0"/>
              <a:buChar char="•"/>
            </a:pPr>
            <a:r>
              <a:rPr lang="en-US" sz="3200" dirty="0">
                <a:solidFill>
                  <a:srgbClr val="303D68"/>
                </a:solidFill>
                <a:latin typeface="DejaVu Math TeX Gyre" panose="02000503000000000000" pitchFamily="2" charset="0"/>
                <a:ea typeface="+mj-ea"/>
                <a:cs typeface="+mj-cs"/>
              </a:rPr>
              <a:t>S</a:t>
            </a:r>
            <a:r>
              <a:rPr lang="en-US" sz="3200" noProof="0" dirty="0" err="1">
                <a:solidFill>
                  <a:srgbClr val="303D68"/>
                </a:solidFill>
                <a:latin typeface="DejaVu Math TeX Gyre" panose="02000503000000000000" pitchFamily="2" charset="0"/>
                <a:ea typeface="+mj-ea"/>
                <a:cs typeface="+mj-cs"/>
              </a:rPr>
              <a:t>ustainable</a:t>
            </a:r>
            <a:r>
              <a:rPr lang="en-US" sz="3200" noProof="0" dirty="0">
                <a:solidFill>
                  <a:srgbClr val="303D68"/>
                </a:solidFill>
                <a:latin typeface="DejaVu Math TeX Gyre" panose="02000503000000000000" pitchFamily="2" charset="0"/>
                <a:ea typeface="+mj-ea"/>
                <a:cs typeface="+mj-cs"/>
              </a:rPr>
              <a:t> production</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0AC9933B-1A49-F11F-8C8F-6E487E2B755F}"/>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3.1: Emerging green jobs</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7A07A407-B408-EC91-E5D6-500517BA0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892DE545-4D68-F28C-C432-E642FEAC4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9763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48B59B-F542-6C97-4370-7B6416B0DDC6}"/>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4F4D028-35CA-EC6E-32B4-FB3482E59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156FFB2C-B7C6-1C13-47D1-4F31BEBA918C}"/>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Energy efficiency</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CE273664-3060-B55F-5A70-CEF655D08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10B6F39C-75A3-5D6F-6F49-643B1C43F2CE}"/>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20A5B2BA-D2F5-0CBD-A916-0F6B56433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3793830F-DB87-C53C-DB14-23EBB96AE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B793E0AC-229A-9670-632B-21665AE90F43}"/>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Energy auditor - assesses buildings or industrial processes to identify energy-saving opportunities.</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Building retrofit specialist - modifies existing buildings to improve their energy efficiency, sustainability, and performance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Smart energy system operator - manages digital energy monitoring and control systems.</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HVAC efficiency technician - installs, maintains, and repairs heating, ventilation, and air conditioning systems with a focus on optimizing their performance and reducing energy consumption</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D3E2DCB9-F816-4846-88EB-67BBA7397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6B9208BB-B924-F2B3-1FF9-23D857BC67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F120F863-DF1D-0B9E-89C9-D644A52575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F654ED5A-6E6F-177D-D138-F595F51BB0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03CDB9DB-B475-DB58-7443-C1322B95156C}"/>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a:solidFill>
                  <a:schemeClr val="bg1"/>
                </a:solidFill>
                <a:latin typeface="DejaVu Math TeX Gyre" panose="02000503000000000000"/>
              </a:rPr>
              <a:t>sian-wynn-jones-YTG6kkQweck-unsplash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1637342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EAF94-59E2-C72D-0988-0D97EFD6633B}"/>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1A4E276-BA02-8AA8-4BF2-665E14EE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1B62DACF-5A1C-D7AF-F82D-6FE939D4C49C}"/>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Waste management</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987D429D-AA8D-AE73-FDBA-B6F3A013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9DF3154C-EE69-C58A-5873-B2E7A113CF87}"/>
              </a:ext>
            </a:extLst>
          </p:cNvPr>
          <p:cNvPicPr>
            <a:picLocks noChangeAspect="1"/>
          </p:cNvPicPr>
          <p:nvPr/>
        </p:nvPicPr>
        <p:blipFill>
          <a:blip r:embed="rId2" cstate="print">
            <a:extLst>
              <a:ext uri="{28A0092B-C50C-407E-A947-70E740481C1C}">
                <a14:useLocalDpi xmlns:a14="http://schemas.microsoft.com/office/drawing/2010/main" val="0"/>
              </a:ext>
            </a:extLst>
          </a:blip>
          <a:srcRect l="16685" r="16685"/>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FB27E75C-76EA-3700-E106-6DCA4D8AC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EF03D536-55AE-5403-157D-2ECDCAF3E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9DBA952A-C713-B7FD-DFDA-0AF2ABA46DBC}"/>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Waste collection coordinator - organizes and optimizes waste collection processes.</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Hazardous waste technician - handles dangerous or toxic materials safely.</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Composting and biowaste specialist - manages organic waste and biogas production.</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2384D63A-8AC4-975A-8342-1FB5F2C0A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3EEC2259-2B7F-FECD-CDA8-02FAB88D6E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715254F1-CAAB-922B-C01C-DC2E2165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CBDB5953-94C9-A2AB-5260-D84C8B859F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E132263F-F02F-7100-A679-29F1CD389EF5}"/>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a:solidFill>
                  <a:schemeClr val="bg1"/>
                </a:solidFill>
                <a:latin typeface="DejaVu Math TeX Gyre" panose="02000503000000000000"/>
              </a:rPr>
              <a:t>nareeta-martin-FoG7PKNYjpM-unsplash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3236968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5E7F15-CA47-7AF1-E77C-87D5C4BBC906}"/>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47604BE-3DEC-859F-2BA8-C8404B6F3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42054DAA-43BE-5387-DE78-6D1D361302F1}"/>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Recycling</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0783D93E-0C17-9FDB-25BE-8C1EF9F04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F3481A70-657B-8AC5-78C1-411E919311BC}"/>
              </a:ext>
            </a:extLst>
          </p:cNvPr>
          <p:cNvPicPr>
            <a:picLocks noChangeAspect="1"/>
          </p:cNvPicPr>
          <p:nvPr/>
        </p:nvPicPr>
        <p:blipFill>
          <a:blip r:embed="rId2" cstate="print">
            <a:extLst>
              <a:ext uri="{28A0092B-C50C-407E-A947-70E740481C1C}">
                <a14:useLocalDpi xmlns:a14="http://schemas.microsoft.com/office/drawing/2010/main" val="0"/>
              </a:ext>
            </a:extLst>
          </a:blip>
          <a:srcRect l="18752" r="1875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8C7374A5-EAE2-39E3-603D-A0A552100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E8E4D239-0B17-FAD3-E5EB-2307A8C38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2CD1BB39-6EA5-DA8F-F916-E53C4AD7D584}"/>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Recycling plant operator - oversees processing of recyclable materials.</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Material recovery specialist - identifies, sorts, and recovers valuable materials.</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Upcycling designer -creates new products from waste materials.</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Circular economy consultant - advises companies on implementing circular strategies.</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BF418FFB-0C9B-1F87-2072-C90773467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AD3F936C-A6B5-8ACE-B64E-0F3BAF3E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13A5846C-9A1F-10B1-3E61-7B6582EAF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0CFCE618-A561-2BA2-996C-DE0AE6445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40A35F11-097D-6B20-A8E3-B0748BABC9E9}"/>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a:solidFill>
                  <a:schemeClr val="bg1"/>
                </a:solidFill>
                <a:latin typeface="DejaVu Math TeX Gyre" panose="02000503000000000000"/>
              </a:rPr>
              <a:t>alfonso-navarro-qph7tJfcDys-unsplash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2889265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AABDE4-AEB9-E379-DE03-AC5586A7D709}"/>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9AA08A1-C9BA-27D3-21D9-86FEBD45F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99B09CE7-73B3-9C60-B81C-0E299D1321C7}"/>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Renewable energy</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9479B615-70DD-1698-C1C7-6C8FBD50BE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8B2E2E8D-EA38-44B0-F352-CAFDB9CB7FEB}"/>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04B054FE-B9D0-55AA-9FD4-710C3B4E3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A9697D2C-1E82-E438-B7A1-5B6D2E881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D70C6787-F7DC-1E30-5199-1302754FC92E}"/>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Solar photovoltaic installer - installs and maintains solar panels.</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Wind turbine technician - operates and maintains wind turbines.</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Bioenergy engineer - designs and manages bioenergy systems.</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Energy storage specialist - implements battery and storage solutions.</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4B139A3B-F76E-0EC2-6D80-9FAB2375A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5B2E93E3-66DC-9AD5-4AAB-187D402D51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54EE0B0E-8815-236C-EC53-FD3A11E4C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3CB19DF2-1C3A-1A38-2F77-02D6E0F95B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9D76A626-28D9-551C-66AE-CF19087EA380}"/>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chelsea-WvusC5M-TM8-unsplash</a:t>
            </a:r>
          </a:p>
        </p:txBody>
      </p:sp>
    </p:spTree>
    <p:extLst>
      <p:ext uri="{BB962C8B-B14F-4D97-AF65-F5344CB8AC3E}">
        <p14:creationId xmlns:p14="http://schemas.microsoft.com/office/powerpoint/2010/main" val="3344285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F696C0-1253-10C3-E3D2-FFE41A683303}"/>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92EEFC53-7313-16E4-ED26-0E5F9CF0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6874A48A-806E-9594-C3EB-B549CA12A814}"/>
              </a:ext>
            </a:extLst>
          </p:cNvPr>
          <p:cNvSpPr txBox="1">
            <a:spLocks/>
          </p:cNvSpPr>
          <p:nvPr/>
        </p:nvSpPr>
        <p:spPr>
          <a:xfrm>
            <a:off x="6747144" y="-256486"/>
            <a:ext cx="4839015"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Sustainable production</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2D461F99-9AC0-A8C0-0994-B714A4FC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BDC32DE3-1BDD-0594-C225-85F421FB4EBD}"/>
              </a:ext>
            </a:extLst>
          </p:cNvPr>
          <p:cNvPicPr>
            <a:picLocks noChangeAspect="1"/>
          </p:cNvPicPr>
          <p:nvPr/>
        </p:nvPicPr>
        <p:blipFill>
          <a:blip r:embed="rId2" cstate="print">
            <a:extLst>
              <a:ext uri="{28A0092B-C50C-407E-A947-70E740481C1C}">
                <a14:useLocalDpi xmlns:a14="http://schemas.microsoft.com/office/drawing/2010/main" val="0"/>
              </a:ext>
            </a:extLst>
          </a:blip>
          <a:srcRect l="21875" r="21875"/>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B624BDF2-8A7C-4C3E-C6B1-07D8B99E1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6DD2ECD9-4470-0A7F-0064-3E43042D4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8CC64F21-3D2B-910F-5022-C41276956B04}"/>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Green supply chain manager - optimizes sourcing, production, and logistics sustainably.</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Eco-design engineer - designs products with minimal environmental impact.</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Sustainable materials specialist - develops and selects eco-friendly materials.</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Life-cycle assessment analyst - valuates environmental impacts of products or processes.</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CCE89EBD-010D-6D1E-E86B-F59B5FCED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303A8896-133D-9F1E-04BF-B0F1CFAFE5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9C0B8F1E-187B-A002-C64E-9A04B59DB3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3117E179-56DB-EBD4-93E8-F3084D96E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43E06BC4-0ECB-FE39-4C2F-7E3599AF512F}"/>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err="1">
                <a:solidFill>
                  <a:schemeClr val="bg1"/>
                </a:solidFill>
                <a:latin typeface="DejaVu Math TeX Gyre" panose="02000503000000000000"/>
              </a:rPr>
              <a:t>gomi</a:t>
            </a:r>
            <a:r>
              <a:rPr lang="en-GB" sz="800" dirty="0">
                <a:solidFill>
                  <a:schemeClr val="bg1"/>
                </a:solidFill>
                <a:latin typeface="DejaVu Math TeX Gyre" panose="02000503000000000000"/>
              </a:rPr>
              <a:t>-DS-</a:t>
            </a:r>
            <a:r>
              <a:rPr lang="en-GB" sz="800" dirty="0" err="1">
                <a:solidFill>
                  <a:schemeClr val="bg1"/>
                </a:solidFill>
                <a:latin typeface="DejaVu Math TeX Gyre" panose="02000503000000000000"/>
              </a:rPr>
              <a:t>SEvTKdpA</a:t>
            </a:r>
            <a:r>
              <a:rPr lang="en-GB" sz="800" dirty="0">
                <a:solidFill>
                  <a:schemeClr val="bg1"/>
                </a:solidFill>
                <a:latin typeface="DejaVu Math TeX Gyre" panose="02000503000000000000"/>
              </a:rPr>
              <a:t>-</a:t>
            </a:r>
            <a:r>
              <a:rPr lang="en-GB" sz="800" dirty="0" err="1">
                <a:solidFill>
                  <a:schemeClr val="bg1"/>
                </a:solidFill>
                <a:latin typeface="DejaVu Math TeX Gyre" panose="02000503000000000000"/>
              </a:rPr>
              <a:t>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315415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8220C-AEE0-1525-AC5D-35C212048A9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17A499E-9D1E-FBC3-98AC-459113195D36}"/>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B6A92345-85F4-F057-C740-907C7B492571}"/>
              </a:ext>
            </a:extLst>
          </p:cNvPr>
          <p:cNvSpPr txBox="1"/>
          <p:nvPr/>
        </p:nvSpPr>
        <p:spPr>
          <a:xfrm>
            <a:off x="3984331" y="402332"/>
            <a:ext cx="8111062" cy="36449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Energy efficiency</a:t>
            </a:r>
          </a:p>
          <a:p>
            <a:pPr marL="457200" indent="-457200">
              <a:lnSpc>
                <a:spcPct val="90000"/>
              </a:lnSpc>
              <a:spcBef>
                <a:spcPct val="0"/>
              </a:spcBef>
              <a:buFont typeface="Arial" panose="020B0604020202020204" pitchFamily="34" charset="0"/>
              <a:buChar char="•"/>
            </a:pPr>
            <a:r>
              <a:rPr lang="en-US" sz="3200" dirty="0">
                <a:solidFill>
                  <a:srgbClr val="303D68"/>
                </a:solidFill>
                <a:latin typeface="DejaVu Math TeX Gyre" panose="02000503000000000000" pitchFamily="2" charset="0"/>
                <a:ea typeface="+mj-ea"/>
                <a:cs typeface="+mj-cs"/>
              </a:rPr>
              <a:t>W</a:t>
            </a:r>
            <a:r>
              <a:rPr lang="en-US" sz="3200" noProof="0" dirty="0" err="1">
                <a:solidFill>
                  <a:srgbClr val="303D68"/>
                </a:solidFill>
                <a:latin typeface="DejaVu Math TeX Gyre" panose="02000503000000000000" pitchFamily="2" charset="0"/>
                <a:ea typeface="+mj-ea"/>
                <a:cs typeface="+mj-cs"/>
              </a:rPr>
              <a:t>aste</a:t>
            </a:r>
            <a:r>
              <a:rPr lang="en-US" sz="3200" noProof="0" dirty="0">
                <a:solidFill>
                  <a:srgbClr val="303D68"/>
                </a:solidFill>
                <a:latin typeface="DejaVu Math TeX Gyre" panose="02000503000000000000" pitchFamily="2" charset="0"/>
                <a:ea typeface="+mj-ea"/>
                <a:cs typeface="+mj-cs"/>
              </a:rPr>
              <a:t> management</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Recycling</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Renewable energy</a:t>
            </a:r>
          </a:p>
          <a:p>
            <a:pPr marL="457200" indent="-457200">
              <a:lnSpc>
                <a:spcPct val="90000"/>
              </a:lnSpc>
              <a:spcBef>
                <a:spcPct val="0"/>
              </a:spcBef>
              <a:buFont typeface="Arial" panose="020B0604020202020204" pitchFamily="34" charset="0"/>
              <a:buChar char="•"/>
            </a:pPr>
            <a:r>
              <a:rPr lang="en-US" sz="3200" dirty="0">
                <a:solidFill>
                  <a:srgbClr val="303D68"/>
                </a:solidFill>
                <a:latin typeface="DejaVu Math TeX Gyre" panose="02000503000000000000" pitchFamily="2" charset="0"/>
                <a:ea typeface="+mj-ea"/>
                <a:cs typeface="+mj-cs"/>
              </a:rPr>
              <a:t>S</a:t>
            </a:r>
            <a:r>
              <a:rPr lang="en-US" sz="3200" noProof="0" dirty="0" err="1">
                <a:solidFill>
                  <a:srgbClr val="303D68"/>
                </a:solidFill>
                <a:latin typeface="DejaVu Math TeX Gyre" panose="02000503000000000000" pitchFamily="2" charset="0"/>
                <a:ea typeface="+mj-ea"/>
                <a:cs typeface="+mj-cs"/>
              </a:rPr>
              <a:t>ustainable</a:t>
            </a:r>
            <a:r>
              <a:rPr lang="en-US" sz="3200" noProof="0" dirty="0">
                <a:solidFill>
                  <a:srgbClr val="303D68"/>
                </a:solidFill>
                <a:latin typeface="DejaVu Math TeX Gyre" panose="02000503000000000000" pitchFamily="2" charset="0"/>
                <a:ea typeface="+mj-ea"/>
                <a:cs typeface="+mj-cs"/>
              </a:rPr>
              <a:t> production</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5D062362-560C-C699-452D-0322515582D4}"/>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3.2: Sectoral case studies</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F23D4136-8D22-641C-00F7-D1EC1FED0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230211E-B8A5-1E52-5276-48FAC10FF4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50559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71B614-E8CF-931A-E118-1178E4E1FEBA}"/>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F0EF55E-D31B-600B-2F7E-EFDA8EA88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AF676A82-CE0B-4615-6EA5-055B997D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A5320B99-0E07-A214-C70E-351C2D87363B}"/>
              </a:ext>
            </a:extLst>
          </p:cNvPr>
          <p:cNvSpPr txBox="1">
            <a:spLocks/>
          </p:cNvSpPr>
          <p:nvPr/>
        </p:nvSpPr>
        <p:spPr>
          <a:xfrm>
            <a:off x="489712"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Waste management and energy efficiency</a:t>
            </a:r>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3D12F827-44EA-EA77-06DC-171C81F286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78C6A01-B097-55FA-6E8B-CD8279417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8DA5257B-1240-57CC-F1F7-75275802042E}"/>
              </a:ext>
            </a:extLst>
          </p:cNvPr>
          <p:cNvSpPr txBox="1">
            <a:spLocks/>
          </p:cNvSpPr>
          <p:nvPr/>
        </p:nvSpPr>
        <p:spPr>
          <a:xfrm>
            <a:off x="291830" y="1713454"/>
            <a:ext cx="10311319"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noProof="0" dirty="0">
                <a:solidFill>
                  <a:srgbClr val="303D68"/>
                </a:solidFill>
                <a:latin typeface="DejaVu Math TeX Gyre" panose="02000503000000000000" pitchFamily="2" charset="0"/>
              </a:rPr>
              <a:t>Sector: Waste management – </a:t>
            </a:r>
            <a:r>
              <a:rPr lang="en-GB" sz="2000" b="1" noProof="0" dirty="0" err="1">
                <a:solidFill>
                  <a:srgbClr val="303D68"/>
                </a:solidFill>
                <a:latin typeface="DejaVu Math TeX Gyre" panose="02000503000000000000" pitchFamily="2" charset="0"/>
              </a:rPr>
              <a:t>FoodObox</a:t>
            </a:r>
            <a:endParaRPr lang="en-GB" sz="2000" b="1" noProof="0" dirty="0">
              <a:solidFill>
                <a:srgbClr val="303D68"/>
              </a:solidFill>
              <a:latin typeface="DejaVu Math TeX Gyre" panose="02000503000000000000" pitchFamily="2" charset="0"/>
            </a:endParaRP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Connects consumers with surplus edible food via discounted “surprise boxes”</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Reduces food waste and promotes circular resource use.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Each box prevents waste and avoids around 2.5 kg of CO₂ emissions.</a:t>
            </a:r>
          </a:p>
          <a:p>
            <a:pPr lvl="1" algn="just"/>
            <a:endParaRPr lang="en-GB" sz="2000" dirty="0">
              <a:solidFill>
                <a:srgbClr val="303D68"/>
              </a:solidFill>
              <a:latin typeface="DejaVu Math TeX Gyre" panose="02000503000000000000" pitchFamily="2" charset="0"/>
            </a:endParaRPr>
          </a:p>
          <a:p>
            <a:pPr lvl="1" algn="just"/>
            <a:r>
              <a:rPr lang="en-GB" sz="2000" b="1" noProof="0" dirty="0">
                <a:solidFill>
                  <a:srgbClr val="303D68"/>
                </a:solidFill>
                <a:latin typeface="DejaVu Math TeX Gyre" panose="02000503000000000000" pitchFamily="2" charset="0"/>
              </a:rPr>
              <a:t>Sector: Energy Efficiency – Schneider Electric</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Uses IoT-enabled smart building systems to optimize energy use in real time.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Reduces electricity consumption, operational costs, and carbon emissions.</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a:t>
            </a:r>
            <a:r>
              <a:rPr lang="en-GB" sz="2000" noProof="0" dirty="0" err="1">
                <a:solidFill>
                  <a:srgbClr val="303D68"/>
                </a:solidFill>
                <a:latin typeface="DejaVu Math TeX Gyre" panose="02000503000000000000" pitchFamily="2" charset="0"/>
              </a:rPr>
              <a:t>EcoStruxure</a:t>
            </a:r>
            <a:r>
              <a:rPr lang="en-GB" sz="2000" noProof="0" dirty="0">
                <a:solidFill>
                  <a:srgbClr val="303D68"/>
                </a:solidFill>
                <a:latin typeface="DejaVu Math TeX Gyre" panose="02000503000000000000" pitchFamily="2" charset="0"/>
              </a:rPr>
              <a:t> Building Advisor” identifies inefficiencies and recommends improvements.</a:t>
            </a:r>
          </a:p>
        </p:txBody>
      </p:sp>
    </p:spTree>
    <p:extLst>
      <p:ext uri="{BB962C8B-B14F-4D97-AF65-F5344CB8AC3E}">
        <p14:creationId xmlns:p14="http://schemas.microsoft.com/office/powerpoint/2010/main" val="1743446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83D3FC-8FC9-CCF3-769B-0CDA17773164}"/>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1901E14-8717-F905-4AF4-3280F0EC9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B33F47E1-C8A6-9B2A-E17B-CE86EC9CD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DACFBF0E-1C61-C031-813E-A97C7357E142}"/>
              </a:ext>
            </a:extLst>
          </p:cNvPr>
          <p:cNvSpPr txBox="1">
            <a:spLocks/>
          </p:cNvSpPr>
          <p:nvPr/>
        </p:nvSpPr>
        <p:spPr>
          <a:xfrm>
            <a:off x="610508" y="549373"/>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Recycling, renewable energy </a:t>
            </a:r>
          </a:p>
          <a:p>
            <a:r>
              <a:rPr lang="en-GB"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and sustainable production</a:t>
            </a:r>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579C4A7E-24BA-A600-8A26-4EC568FCF1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B7286D3-E503-9651-B317-89218B48D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B6A8E946-17CC-78AC-7D69-957BFCDD01A5}"/>
              </a:ext>
            </a:extLst>
          </p:cNvPr>
          <p:cNvSpPr txBox="1">
            <a:spLocks/>
          </p:cNvSpPr>
          <p:nvPr/>
        </p:nvSpPr>
        <p:spPr>
          <a:xfrm>
            <a:off x="181900" y="1874482"/>
            <a:ext cx="11561769"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US" b="1" dirty="0">
                <a:solidFill>
                  <a:srgbClr val="303D68"/>
                </a:solidFill>
                <a:latin typeface="DejaVu Math TeX Gyre" panose="02000503000000000000" pitchFamily="2" charset="0"/>
              </a:rPr>
              <a:t>Sector: Recycling – </a:t>
            </a:r>
            <a:r>
              <a:rPr lang="en-US" b="1" dirty="0" err="1">
                <a:solidFill>
                  <a:srgbClr val="303D68"/>
                </a:solidFill>
                <a:latin typeface="DejaVu Math TeX Gyre" panose="02000503000000000000" pitchFamily="2" charset="0"/>
              </a:rPr>
              <a:t>TerraCycle</a:t>
            </a:r>
            <a:endParaRPr lang="en-US" b="1"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Collects and transforms hard-to-recycle waste (packaging, electronics, consumer products).</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“Loop” program provides reusable, refillable packaging to reduce landfill waste.</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Supports circular economy by closing material loops and conserving resources.</a:t>
            </a:r>
          </a:p>
          <a:p>
            <a:pPr lvl="1" algn="just"/>
            <a:endParaRPr lang="en-US" dirty="0">
              <a:solidFill>
                <a:srgbClr val="303D68"/>
              </a:solidFill>
              <a:latin typeface="DejaVu Math TeX Gyre" panose="02000503000000000000" pitchFamily="2" charset="0"/>
            </a:endParaRPr>
          </a:p>
          <a:p>
            <a:pPr lvl="1" algn="just"/>
            <a:r>
              <a:rPr lang="en-US" b="1" dirty="0">
                <a:solidFill>
                  <a:srgbClr val="303D68"/>
                </a:solidFill>
                <a:latin typeface="DejaVu Math TeX Gyre" panose="02000503000000000000" pitchFamily="2" charset="0"/>
              </a:rPr>
              <a:t>Sector: Renewable energy – Vestas</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Designs, manufactures, and services wind turbines with advanced monitoring systems.</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Drives decarbonization by expanding global wind energy production.</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Supports local communities through job creation and educational programs.</a:t>
            </a:r>
          </a:p>
          <a:p>
            <a:pPr lvl="1" algn="just"/>
            <a:endParaRPr lang="en-US" dirty="0">
              <a:solidFill>
                <a:srgbClr val="303D68"/>
              </a:solidFill>
              <a:latin typeface="DejaVu Math TeX Gyre" panose="02000503000000000000" pitchFamily="2" charset="0"/>
            </a:endParaRPr>
          </a:p>
          <a:p>
            <a:pPr lvl="1" algn="just"/>
            <a:r>
              <a:rPr lang="en-US" b="1" dirty="0">
                <a:solidFill>
                  <a:srgbClr val="303D68"/>
                </a:solidFill>
                <a:latin typeface="DejaVu Math TeX Gyre" panose="02000503000000000000" pitchFamily="2" charset="0"/>
              </a:rPr>
              <a:t>Sector: Sustainable production – Kronospan</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Uses responsibly sourced wood with strict traceability and sustainable forestry standards.</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Recycles production waste (sawdust, offcuts, shavings) and uses it for new products or energy generation.</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Improves efficiency with energy-saving machinery and process optimization, reducing emissions and costs.</a:t>
            </a:r>
            <a:endParaRPr lang="en-GB" dirty="0">
              <a:solidFill>
                <a:srgbClr val="303D68"/>
              </a:solidFill>
              <a:latin typeface="DejaVu Math TeX Gyre" panose="02000503000000000000" pitchFamily="2" charset="0"/>
            </a:endParaRPr>
          </a:p>
        </p:txBody>
      </p:sp>
    </p:spTree>
    <p:extLst>
      <p:ext uri="{BB962C8B-B14F-4D97-AF65-F5344CB8AC3E}">
        <p14:creationId xmlns:p14="http://schemas.microsoft.com/office/powerpoint/2010/main" val="2564278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3A55-4463-0B81-F8FA-95180026132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40AD813-BF75-90A3-AD53-AA5A6FE245D9}"/>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190BE33A-EF6E-1817-B16A-B3EEA30AEB38}"/>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A24FC31F-9DDF-85FB-277E-FE53ACDCE27E}"/>
              </a:ext>
            </a:extLst>
          </p:cNvPr>
          <p:cNvSpPr>
            <a:spLocks noGrp="1"/>
          </p:cNvSpPr>
          <p:nvPr>
            <p:ph type="title"/>
          </p:nvPr>
        </p:nvSpPr>
        <p:spPr>
          <a:xfrm>
            <a:off x="558396" y="2220583"/>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Module 1: Identifying essential green skills across the labour market</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Subtitle 1.1: Defining green skills</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1.2: Labor market trends and demands, green skills in the Western Balkans</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1.3: Educators’ role in skill identification</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9D06A378-F1CD-1338-C62A-DBE8CACFC329}"/>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CB126673-B492-8D8E-9623-107FAB55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879399CC-7A46-4F13-53B2-FC2AE1E0827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B3EF742A-6367-D6DE-173F-F1FD201B3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820FC247-744E-3200-802F-09C6CC36352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81615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B9A6-055E-684D-41AC-AC06ADD7E7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39933C-8FBA-846D-73FD-ED12E69BAB5A}"/>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12744BE-0E8F-7B1F-7C38-55982EAE6603}"/>
              </a:ext>
            </a:extLst>
          </p:cNvPr>
          <p:cNvSpPr txBox="1"/>
          <p:nvPr/>
        </p:nvSpPr>
        <p:spPr>
          <a:xfrm>
            <a:off x="3920793" y="402332"/>
            <a:ext cx="8111062" cy="23153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Student projects for applied learning</a:t>
            </a:r>
          </a:p>
          <a:p>
            <a:pPr marL="457200" indent="-457200">
              <a:lnSpc>
                <a:spcPct val="90000"/>
              </a:lnSpc>
              <a:spcBef>
                <a:spcPct val="0"/>
              </a:spcBef>
              <a:buFont typeface="Arial" panose="020B0604020202020204" pitchFamily="34" charset="0"/>
              <a:buChar char="•"/>
            </a:pPr>
            <a:r>
              <a:rPr lang="en-US" sz="3200" dirty="0">
                <a:solidFill>
                  <a:srgbClr val="303D68"/>
                </a:solidFill>
                <a:latin typeface="DejaVu Math TeX Gyre" panose="02000503000000000000" pitchFamily="2" charset="0"/>
                <a:ea typeface="+mj-ea"/>
                <a:cs typeface="+mj-cs"/>
              </a:rPr>
              <a:t>Examples</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F6062B20-D397-7A7C-6143-9052B903EB1C}"/>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3.3: Student projects for applied learning</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29D12DB4-2C43-161A-5C83-0F5B4D384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305F5E0-161A-CF14-9C17-EEFC7B0C9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41978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690EDC-D2DA-1442-EAA1-7C44BA2C34C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CAF954E-407C-8F9A-C0B9-F6701C122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4F1207E9-2073-E000-D8E9-4B1FBCC98F2A}"/>
              </a:ext>
            </a:extLst>
          </p:cNvPr>
          <p:cNvPicPr>
            <a:picLocks noChangeAspect="1"/>
          </p:cNvPicPr>
          <p:nvPr/>
        </p:nvPicPr>
        <p:blipFill>
          <a:blip r:embed="rId2" cstate="print">
            <a:extLst>
              <a:ext uri="{28A0092B-C50C-407E-A947-70E740481C1C}">
                <a14:useLocalDpi xmlns:a14="http://schemas.microsoft.com/office/drawing/2010/main" val="0"/>
              </a:ext>
            </a:extLst>
          </a:blip>
          <a:srcRect t="14553" b="14553"/>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C162D212-10D9-7314-8BA6-06161CBBD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7EF55C02-3D3B-4966-8A1B-D8ECDBD4B153}"/>
              </a:ext>
            </a:extLst>
          </p:cNvPr>
          <p:cNvSpPr txBox="1">
            <a:spLocks/>
          </p:cNvSpPr>
          <p:nvPr/>
        </p:nvSpPr>
        <p:spPr>
          <a:xfrm>
            <a:off x="7464913" y="2328401"/>
            <a:ext cx="3822189" cy="3742762"/>
          </a:xfrm>
          <a:prstGeom prst="rect">
            <a:avLst/>
          </a:prstGeom>
        </p:spPr>
        <p:txBody>
          <a:bodyPr vert="horz" lIns="91440" tIns="45720" rIns="91440" bIns="45720" rtlCol="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Hands-on projects that let students apply academic knowledge and skills to real-world situations.</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Foster critical thinking, creativity, and problem-solving through authentic, career-focused tasks (e.g., internships, community initiatives, research projects).</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Build practical experience, teamwork, and professional competencies relevant to future careers.</a:t>
            </a: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FC3294B1-F58E-4146-C01E-7903CCA21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53FF5FD6-42E0-C0A8-36D5-1B64ED964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FCBBB038-2385-00AB-ED43-3B7F86DEAC91}"/>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Student projects for applied learning</a:t>
            </a:r>
          </a:p>
        </p:txBody>
      </p:sp>
      <p:sp>
        <p:nvSpPr>
          <p:cNvPr id="15" name="TextBox 14">
            <a:extLst>
              <a:ext uri="{FF2B5EF4-FFF2-40B4-BE49-F238E27FC236}">
                <a16:creationId xmlns:a16="http://schemas.microsoft.com/office/drawing/2014/main" id="{A2FA43D0-1689-AD24-B8EE-56328069BF5C}"/>
              </a:ext>
            </a:extLst>
          </p:cNvPr>
          <p:cNvSpPr txBox="1"/>
          <p:nvPr/>
        </p:nvSpPr>
        <p:spPr>
          <a:xfrm>
            <a:off x="-1" y="6642546"/>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 by </a:t>
            </a:r>
            <a:r>
              <a:rPr lang="en-GB" sz="800" dirty="0" err="1">
                <a:solidFill>
                  <a:srgbClr val="303D68"/>
                </a:solidFill>
                <a:latin typeface="DejaVu Math TeX Gyre" panose="02000503000000000000"/>
              </a:rPr>
              <a:t>kotak-kanan-bkrKpCnSBzc-unsplash</a:t>
            </a:r>
            <a:endParaRPr lang="en-GB" sz="800" noProof="0" dirty="0">
              <a:solidFill>
                <a:srgbClr val="303D68"/>
              </a:solidFill>
              <a:latin typeface="DejaVu Math TeX Gyre" panose="02000503000000000000"/>
            </a:endParaRPr>
          </a:p>
        </p:txBody>
      </p:sp>
    </p:spTree>
    <p:extLst>
      <p:ext uri="{BB962C8B-B14F-4D97-AF65-F5344CB8AC3E}">
        <p14:creationId xmlns:p14="http://schemas.microsoft.com/office/powerpoint/2010/main" val="821699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39CDB-6331-E041-F3DC-2383FC5934C9}"/>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EF7BDCD-56BB-6A7B-EBAB-A19BABAA8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A8E80FAD-225E-F186-B26C-122B1A25E681}"/>
              </a:ext>
            </a:extLst>
          </p:cNvPr>
          <p:cNvPicPr>
            <a:picLocks noChangeAspect="1"/>
          </p:cNvPicPr>
          <p:nvPr/>
        </p:nvPicPr>
        <p:blipFill>
          <a:blip r:embed="rId2" cstate="print">
            <a:extLst>
              <a:ext uri="{28A0092B-C50C-407E-A947-70E740481C1C}">
                <a14:useLocalDpi xmlns:a14="http://schemas.microsoft.com/office/drawing/2010/main" val="0"/>
              </a:ext>
            </a:extLst>
          </a:blip>
          <a:srcRect l="3083" r="3083"/>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F2A51AE7-D18F-F60F-E3FA-E8F64AFD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6D605CAF-7D89-BD3C-7343-86CC61ADEDD3}"/>
              </a:ext>
            </a:extLst>
          </p:cNvPr>
          <p:cNvSpPr txBox="1">
            <a:spLocks/>
          </p:cNvSpPr>
          <p:nvPr/>
        </p:nvSpPr>
        <p:spPr>
          <a:xfrm>
            <a:off x="7464913" y="1799617"/>
            <a:ext cx="3924900" cy="4271546"/>
          </a:xfrm>
          <a:prstGeom prst="rect">
            <a:avLst/>
          </a:prstGeom>
        </p:spPr>
        <p:txBody>
          <a:bodyPr vert="horz" lIns="91440" tIns="45720" rIns="91440" bIns="45720" rtlCol="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200" dirty="0">
                <a:solidFill>
                  <a:srgbClr val="303D68"/>
                </a:solidFill>
                <a:latin typeface="DejaVu Math TeX Gyre" panose="02000503000000000000" pitchFamily="2" charset="0"/>
              </a:rPr>
              <a:t>Use real-world case studies or local challenges from specific sectors or regions to create meaningful, applied learning projects.</a:t>
            </a:r>
          </a:p>
          <a:p>
            <a:pPr marL="285750" indent="-285750" algn="just">
              <a:spcAft>
                <a:spcPts val="600"/>
              </a:spcAft>
              <a:buFont typeface="Arial" panose="020B0604020202020204" pitchFamily="34" charset="0"/>
              <a:buChar char="•"/>
            </a:pPr>
            <a:r>
              <a:rPr lang="en-US" sz="2200" dirty="0">
                <a:solidFill>
                  <a:srgbClr val="303D68"/>
                </a:solidFill>
                <a:latin typeface="DejaVu Math TeX Gyre" panose="02000503000000000000" pitchFamily="2" charset="0"/>
              </a:rPr>
              <a:t>Assign students tasks such as </a:t>
            </a:r>
            <a:r>
              <a:rPr lang="en-US" sz="2200" dirty="0" err="1">
                <a:solidFill>
                  <a:srgbClr val="303D68"/>
                </a:solidFill>
                <a:latin typeface="DejaVu Math TeX Gyre" panose="02000503000000000000" pitchFamily="2" charset="0"/>
              </a:rPr>
              <a:t>analysing</a:t>
            </a:r>
            <a:r>
              <a:rPr lang="en-US" sz="2200" dirty="0">
                <a:solidFill>
                  <a:srgbClr val="303D68"/>
                </a:solidFill>
                <a:latin typeface="DejaVu Math TeX Gyre" panose="02000503000000000000" pitchFamily="2" charset="0"/>
              </a:rPr>
              <a:t> the situation, identifying problems, and proposing practical, workable solutions.</a:t>
            </a:r>
          </a:p>
          <a:p>
            <a:pPr marL="285750" indent="-285750" algn="just">
              <a:spcAft>
                <a:spcPts val="600"/>
              </a:spcAft>
              <a:buFont typeface="Arial" panose="020B0604020202020204" pitchFamily="34" charset="0"/>
              <a:buChar char="•"/>
            </a:pPr>
            <a:r>
              <a:rPr lang="en-US" sz="2200" dirty="0">
                <a:solidFill>
                  <a:srgbClr val="303D68"/>
                </a:solidFill>
                <a:latin typeface="DejaVu Math TeX Gyre" panose="02000503000000000000" pitchFamily="2" charset="0"/>
              </a:rPr>
              <a:t>Encourage exploration of circular economy strategies like how resources are reused, recycled, or repurposed and opportunities to close material loops.</a:t>
            </a:r>
            <a:endParaRPr lang="en-GB" sz="2200" dirty="0">
              <a:solidFill>
                <a:srgbClr val="303D68"/>
              </a:solidFill>
              <a:latin typeface="DejaVu Math TeX Gyre" panose="02000503000000000000" pitchFamily="2" charset="0"/>
            </a:endParaRPr>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3A290172-A370-D72E-82E8-0B3F8B465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5F2754B7-3008-D21B-383B-AF6DDE14D4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52C67CCF-B4D2-5E0D-F9DB-7D3A3B33E93E}"/>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Examples</a:t>
            </a:r>
          </a:p>
        </p:txBody>
      </p:sp>
      <p:sp>
        <p:nvSpPr>
          <p:cNvPr id="15" name="TextBox 14">
            <a:extLst>
              <a:ext uri="{FF2B5EF4-FFF2-40B4-BE49-F238E27FC236}">
                <a16:creationId xmlns:a16="http://schemas.microsoft.com/office/drawing/2014/main" id="{EB1C68F2-195E-3223-630B-04CAEC08C834}"/>
              </a:ext>
            </a:extLst>
          </p:cNvPr>
          <p:cNvSpPr txBox="1"/>
          <p:nvPr/>
        </p:nvSpPr>
        <p:spPr>
          <a:xfrm>
            <a:off x="-1"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dirty="0">
                <a:solidFill>
                  <a:schemeClr val="bg1"/>
                </a:solidFill>
                <a:latin typeface="DejaVu Math TeX Gyre" panose="02000503000000000000"/>
              </a:rPr>
              <a:t>gabriela-SCiwe1FASQQ-unsplash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4199759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459940-53EB-08F3-E7E1-2C3D6D6579BF}"/>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90EF58C-E4C6-5FAB-D58E-750531962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4F45A0E5-7D61-5BB8-97CE-70AFDFC72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0" name="Picture 9" descr="Blue text on a black background&#10;&#10;Description automatically generated">
            <a:extLst>
              <a:ext uri="{FF2B5EF4-FFF2-40B4-BE49-F238E27FC236}">
                <a16:creationId xmlns:a16="http://schemas.microsoft.com/office/drawing/2014/main" id="{2D2CCD7D-D901-380D-3E94-93923E9D59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CF171499-B3D2-7365-E4FF-FBA063056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02BF2DC6-9826-34B9-6F4C-F093F9248706}"/>
              </a:ext>
            </a:extLst>
          </p:cNvPr>
          <p:cNvSpPr txBox="1">
            <a:spLocks/>
          </p:cNvSpPr>
          <p:nvPr/>
        </p:nvSpPr>
        <p:spPr>
          <a:xfrm>
            <a:off x="466927" y="454892"/>
            <a:ext cx="10943618"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Circular economy strategies to be embedded </a:t>
            </a:r>
          </a:p>
        </p:txBody>
      </p:sp>
      <p:pic>
        <p:nvPicPr>
          <p:cNvPr id="3" name="Picture 2" descr="Circular diagram with arrows and symbols&#10;&#10;AI-generated content may be incorrect.">
            <a:extLst>
              <a:ext uri="{FF2B5EF4-FFF2-40B4-BE49-F238E27FC236}">
                <a16:creationId xmlns:a16="http://schemas.microsoft.com/office/drawing/2014/main" id="{EE3A17F0-6E75-1A22-2080-49EAFEC99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3527" y="1548354"/>
            <a:ext cx="5337018" cy="4059140"/>
          </a:xfrm>
          <a:prstGeom prst="rect">
            <a:avLst/>
          </a:prstGeom>
        </p:spPr>
      </p:pic>
      <p:sp>
        <p:nvSpPr>
          <p:cNvPr id="4" name="Title 1">
            <a:extLst>
              <a:ext uri="{FF2B5EF4-FFF2-40B4-BE49-F238E27FC236}">
                <a16:creationId xmlns:a16="http://schemas.microsoft.com/office/drawing/2014/main" id="{70A002A8-6ED0-DC79-8D3B-4DCE7EFB6D4C}"/>
              </a:ext>
            </a:extLst>
          </p:cNvPr>
          <p:cNvSpPr txBox="1">
            <a:spLocks/>
          </p:cNvSpPr>
          <p:nvPr/>
        </p:nvSpPr>
        <p:spPr>
          <a:xfrm>
            <a:off x="610509" y="1390165"/>
            <a:ext cx="5260356" cy="4059140"/>
          </a:xfrm>
          <a:prstGeom prst="rect">
            <a:avLst/>
          </a:prstGeom>
        </p:spPr>
        <p:txBody>
          <a:bodyPr vert="horz" lIns="91440" tIns="45720" rIns="91440" bIns="45720" rtlCol="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Pre-use - choose circular materials, optimize sourcing, sustainable manufacturing, durable product design, and eco-friendly packaging &amp; logistics.</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Use - implement product-as-a-service, sharing models, modularity, and maintenance programs to extend product life and efficiency.</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Post-use - refill, reuse, resell, refurbish, remake, recover, and recycle to capture value and minimize waste.</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Overall - reinvent systems by integrating circular strategies across all stages to reduce resource consumption and promote sustainable production.</a:t>
            </a: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spTree>
    <p:extLst>
      <p:ext uri="{BB962C8B-B14F-4D97-AF65-F5344CB8AC3E}">
        <p14:creationId xmlns:p14="http://schemas.microsoft.com/office/powerpoint/2010/main" val="1799194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4A8E-C8F6-82DE-EBDC-A62A1FBA774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EBF7134-D668-48D3-566B-68D739583FEF}"/>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2DEEA371-DD11-7A8C-D2D9-5390E6D1325E}"/>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CBA98A9-F787-1BA8-945C-B1DFEC1003A4}"/>
              </a:ext>
            </a:extLst>
          </p:cNvPr>
          <p:cNvSpPr>
            <a:spLocks noGrp="1"/>
          </p:cNvSpPr>
          <p:nvPr>
            <p:ph type="title"/>
          </p:nvPr>
        </p:nvSpPr>
        <p:spPr>
          <a:xfrm>
            <a:off x="497051" y="3025847"/>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Reflective activity</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20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Which green skills (e.g., energy efficiency, waste reduction, systems thinking, digital monitoring) are most relevant to your learners’ future careers? How are these skills currently taught or addressed in your lessons or workplace? Where do you notice gaps or opportunities for improvement? How could you update your curriculum or activities to include emerging green skills? Can you provide a concrete example of a skill your learners are missing and how it could be integrated?</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What is one pressing sustainability challenge in your school, training </a:t>
            </a:r>
            <a:r>
              <a:rPr lang="en-US" sz="1800" noProof="0" dirty="0" err="1">
                <a:solidFill>
                  <a:srgbClr val="373365"/>
                </a:solidFill>
                <a:latin typeface="DejaVu Math TeX Gyre" panose="02000503000000000000"/>
              </a:rPr>
              <a:t>centre</a:t>
            </a:r>
            <a:r>
              <a:rPr lang="en-US" sz="1800" noProof="0" dirty="0">
                <a:solidFill>
                  <a:srgbClr val="373365"/>
                </a:solidFill>
                <a:latin typeface="DejaVu Math TeX Gyre" panose="02000503000000000000"/>
              </a:rPr>
              <a:t>, or community? How could learners apply </a:t>
            </a:r>
            <a:r>
              <a:rPr lang="en-US" sz="1800" noProof="0" dirty="0" err="1">
                <a:solidFill>
                  <a:srgbClr val="373365"/>
                </a:solidFill>
                <a:latin typeface="DejaVu Math TeX Gyre" panose="02000503000000000000"/>
              </a:rPr>
              <a:t>GreenComp</a:t>
            </a:r>
            <a:r>
              <a:rPr lang="en-US" sz="1800" noProof="0" dirty="0">
                <a:solidFill>
                  <a:srgbClr val="373365"/>
                </a:solidFill>
                <a:latin typeface="DejaVu Math TeX Gyre" panose="02000503000000000000"/>
              </a:rPr>
              <a:t> competences (systems thinking, futures thinking, problem-solving, etc.) to </a:t>
            </a:r>
            <a:r>
              <a:rPr lang="en-US" sz="1800" noProof="0" dirty="0" err="1">
                <a:solidFill>
                  <a:srgbClr val="373365"/>
                </a:solidFill>
                <a:latin typeface="DejaVu Math TeX Gyre" panose="02000503000000000000"/>
              </a:rPr>
              <a:t>analyse</a:t>
            </a:r>
            <a:r>
              <a:rPr lang="en-US" sz="1800" noProof="0" dirty="0">
                <a:solidFill>
                  <a:srgbClr val="373365"/>
                </a:solidFill>
                <a:latin typeface="DejaVu Math TeX Gyre" panose="02000503000000000000"/>
              </a:rPr>
              <a:t> this challenge? What methods could students use to map the problem and identify root causes? What practical solutions could learners propose, and how could they implement or test them? How could this project foster collaboration and responsibility among students?</a:t>
            </a:r>
            <a:br>
              <a:rPr lang="en-US"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Which green skills could you realistically integrate into your lessons next? What teaching methods (project-based learning, case studies, simulations, circular economy projects) would be most effective? What resources, tools, or support would help you implement these ideas? How could you measure or reflect on the impact of these activities on learners’ skills and engagement? Can you outline a specific small project or activity to start embedding these skills immediately?</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1E7D40F4-68D1-6A6D-3670-C2DA3D43D016}"/>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58DA715E-2265-7080-C56C-3D978A48B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34BA32F-715B-6AEF-0E07-9F6F4C9A670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7647617-E3F9-8578-6ED1-E215F4D6E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6550F3C3-F820-592C-CDD6-2AA9A786415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1880753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C7B3-BE3B-42C9-8623-406DFF2085D1}"/>
            </a:ext>
          </a:extLst>
        </p:cNvPr>
        <p:cNvGrpSpPr/>
        <p:nvPr/>
      </p:nvGrpSpPr>
      <p:grpSpPr>
        <a:xfrm>
          <a:off x="0" y="0"/>
          <a:ext cx="0" cy="0"/>
          <a:chOff x="0" y="0"/>
          <a:chExt cx="0" cy="0"/>
        </a:xfrm>
      </p:grpSpPr>
      <p:pic>
        <p:nvPicPr>
          <p:cNvPr id="11" name="Picture 10" descr="Business people shaking hands">
            <a:extLst>
              <a:ext uri="{FF2B5EF4-FFF2-40B4-BE49-F238E27FC236}">
                <a16:creationId xmlns:a16="http://schemas.microsoft.com/office/drawing/2014/main" id="{353C131C-1FE4-915C-8AC8-70BCEF8734F5}"/>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rcRect l="5312" t="19863"/>
          <a:stretch/>
        </p:blipFill>
        <p:spPr>
          <a:xfrm>
            <a:off x="-7880" y="0"/>
            <a:ext cx="12199880" cy="6891849"/>
          </a:xfrm>
          <a:prstGeom prst="rect">
            <a:avLst/>
          </a:prstGeom>
        </p:spPr>
      </p:pic>
      <p:sp>
        <p:nvSpPr>
          <p:cNvPr id="2" name="Title 1">
            <a:extLst>
              <a:ext uri="{FF2B5EF4-FFF2-40B4-BE49-F238E27FC236}">
                <a16:creationId xmlns:a16="http://schemas.microsoft.com/office/drawing/2014/main" id="{A0DD77EA-30B7-5596-BC7E-0B72D36354EA}"/>
              </a:ext>
            </a:extLst>
          </p:cNvPr>
          <p:cNvSpPr>
            <a:spLocks noGrp="1"/>
          </p:cNvSpPr>
          <p:nvPr>
            <p:ph type="title"/>
          </p:nvPr>
        </p:nvSpPr>
        <p:spPr>
          <a:xfrm>
            <a:off x="2587120" y="3000068"/>
            <a:ext cx="7025640" cy="857864"/>
          </a:xfrm>
        </p:spPr>
        <p:txBody>
          <a:bodyPr>
            <a:noAutofit/>
          </a:bodyPr>
          <a:lstStyle/>
          <a:p>
            <a:pPr algn="ctr"/>
            <a:r>
              <a:rPr lang="en-GB" sz="6000" b="1" noProof="0" dirty="0">
                <a:solidFill>
                  <a:srgbClr val="4DB9A1"/>
                </a:solidFill>
                <a:latin typeface="DejaVu Sans" panose="020B0603030804020204" pitchFamily="34" charset="0"/>
                <a:ea typeface="DejaVu Sans" panose="020B0603030804020204" pitchFamily="34" charset="0"/>
                <a:cs typeface="DejaVu Sans" panose="020B0603030804020204" pitchFamily="34" charset="0"/>
              </a:rPr>
              <a:t>Thank you!</a:t>
            </a:r>
          </a:p>
        </p:txBody>
      </p:sp>
      <p:sp>
        <p:nvSpPr>
          <p:cNvPr id="4" name="Rectangle 2">
            <a:extLst>
              <a:ext uri="{FF2B5EF4-FFF2-40B4-BE49-F238E27FC236}">
                <a16:creationId xmlns:a16="http://schemas.microsoft.com/office/drawing/2014/main" id="{B77DFBFF-5126-062E-05E9-031F96874DFE}"/>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DEEC1FFE-33F2-F6D3-EE8A-4AB41164C339}"/>
              </a:ext>
            </a:extLst>
          </p:cNvPr>
          <p:cNvSpPr txBox="1">
            <a:spLocks/>
          </p:cNvSpPr>
          <p:nvPr/>
        </p:nvSpPr>
        <p:spPr>
          <a:xfrm>
            <a:off x="2308059" y="4357398"/>
            <a:ext cx="7389857" cy="40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5" name="Title 1">
            <a:extLst>
              <a:ext uri="{FF2B5EF4-FFF2-40B4-BE49-F238E27FC236}">
                <a16:creationId xmlns:a16="http://schemas.microsoft.com/office/drawing/2014/main" id="{F597848C-F37D-5FDA-43D7-22F3A5A9FC10}"/>
              </a:ext>
            </a:extLst>
          </p:cNvPr>
          <p:cNvSpPr txBox="1">
            <a:spLocks/>
          </p:cNvSpPr>
          <p:nvPr/>
        </p:nvSpPr>
        <p:spPr>
          <a:xfrm>
            <a:off x="2308059" y="2142609"/>
            <a:ext cx="7389857" cy="71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en-GB" sz="2000" b="1"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Cleantech Bulgaria</a:t>
            </a:r>
          </a:p>
        </p:txBody>
      </p:sp>
      <p:grpSp>
        <p:nvGrpSpPr>
          <p:cNvPr id="6" name="Group 5">
            <a:extLst>
              <a:ext uri="{FF2B5EF4-FFF2-40B4-BE49-F238E27FC236}">
                <a16:creationId xmlns:a16="http://schemas.microsoft.com/office/drawing/2014/main" id="{5381120A-CFF2-DBF3-FD1E-47ED1F905D9B}"/>
              </a:ext>
            </a:extLst>
          </p:cNvPr>
          <p:cNvGrpSpPr/>
          <p:nvPr/>
        </p:nvGrpSpPr>
        <p:grpSpPr>
          <a:xfrm>
            <a:off x="-7880" y="5779801"/>
            <a:ext cx="12199880" cy="1115889"/>
            <a:chOff x="0" y="5742109"/>
            <a:chExt cx="12199880" cy="1115889"/>
          </a:xfrm>
        </p:grpSpPr>
        <p:sp>
          <p:nvSpPr>
            <p:cNvPr id="10" name="Rectangle 9">
              <a:extLst>
                <a:ext uri="{FF2B5EF4-FFF2-40B4-BE49-F238E27FC236}">
                  <a16:creationId xmlns:a16="http://schemas.microsoft.com/office/drawing/2014/main" id="{DEEDB35B-167E-D805-E805-7A42279F2784}"/>
                </a:ext>
              </a:extLst>
            </p:cNvPr>
            <p:cNvSpPr>
              <a:spLocks/>
            </p:cNvSpPr>
            <p:nvPr/>
          </p:nvSpPr>
          <p:spPr>
            <a:xfrm flipV="1">
              <a:off x="0" y="5742109"/>
              <a:ext cx="12199880" cy="111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6" name="Picture 15" descr="A blue and gold logo&#10;&#10;Description automatically generated">
              <a:extLst>
                <a:ext uri="{FF2B5EF4-FFF2-40B4-BE49-F238E27FC236}">
                  <a16:creationId xmlns:a16="http://schemas.microsoft.com/office/drawing/2014/main" id="{F4AEE9FB-8105-9F53-4BD1-A8500503A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818" y="6076008"/>
              <a:ext cx="988452" cy="401110"/>
            </a:xfrm>
            <a:prstGeom prst="rect">
              <a:avLst/>
            </a:prstGeom>
          </p:spPr>
        </p:pic>
        <p:pic>
          <p:nvPicPr>
            <p:cNvPr id="18" name="Picture 17" descr="A logo with a circle and a circle with a letter b&#10;&#10;Description automatically generated">
              <a:extLst>
                <a:ext uri="{FF2B5EF4-FFF2-40B4-BE49-F238E27FC236}">
                  <a16:creationId xmlns:a16="http://schemas.microsoft.com/office/drawing/2014/main" id="{0B0D8A18-9093-176C-B4CE-9EE9052AB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581" y="6083411"/>
              <a:ext cx="974895" cy="428106"/>
            </a:xfrm>
            <a:prstGeom prst="rect">
              <a:avLst/>
            </a:prstGeom>
          </p:spPr>
        </p:pic>
        <p:pic>
          <p:nvPicPr>
            <p:cNvPr id="20" name="Picture 19" descr="A green and blue text on a black background&#10;&#10;Description automatically generated">
              <a:extLst>
                <a:ext uri="{FF2B5EF4-FFF2-40B4-BE49-F238E27FC236}">
                  <a16:creationId xmlns:a16="http://schemas.microsoft.com/office/drawing/2014/main" id="{7E25FFE1-B1CB-3A46-3E8C-FDA9B9254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9" y="6088687"/>
              <a:ext cx="1732222" cy="430944"/>
            </a:xfrm>
            <a:prstGeom prst="rect">
              <a:avLst/>
            </a:prstGeom>
          </p:spPr>
        </p:pic>
        <p:pic>
          <p:nvPicPr>
            <p:cNvPr id="21" name="Picture 20" descr="A yellow and blue circle with a white bird and stars&#10;&#10;Description automatically generated">
              <a:extLst>
                <a:ext uri="{FF2B5EF4-FFF2-40B4-BE49-F238E27FC236}">
                  <a16:creationId xmlns:a16="http://schemas.microsoft.com/office/drawing/2014/main" id="{62B07B95-9682-B75F-645C-E2842BE1C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655" y="5997328"/>
              <a:ext cx="581236" cy="581236"/>
            </a:xfrm>
            <a:prstGeom prst="rect">
              <a:avLst/>
            </a:prstGeom>
          </p:spPr>
        </p:pic>
        <p:pic>
          <p:nvPicPr>
            <p:cNvPr id="22" name="Picture 21" descr="A logo with text on it&#10;&#10;Description automatically generated">
              <a:extLst>
                <a:ext uri="{FF2B5EF4-FFF2-40B4-BE49-F238E27FC236}">
                  <a16:creationId xmlns:a16="http://schemas.microsoft.com/office/drawing/2014/main" id="{10E1F949-FA54-EB97-9B0D-75D239FF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374" y="5972113"/>
              <a:ext cx="1647764" cy="659106"/>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0BBF9D4F-A4BD-7D54-2E3C-5D7976FB9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1373" y="6049983"/>
              <a:ext cx="2392256" cy="500627"/>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16442515-2FEA-9A3E-2D58-3592B3FA1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4732" y="6115925"/>
            <a:ext cx="929084" cy="43328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00E7A72B-4826-B1D2-7703-D4FC82C1B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6131" y="6164344"/>
            <a:ext cx="1552832" cy="341623"/>
          </a:xfrm>
          <a:prstGeom prst="rect">
            <a:avLst/>
          </a:prstGeom>
        </p:spPr>
      </p:pic>
    </p:spTree>
    <p:extLst>
      <p:ext uri="{BB962C8B-B14F-4D97-AF65-F5344CB8AC3E}">
        <p14:creationId xmlns:p14="http://schemas.microsoft.com/office/powerpoint/2010/main" val="1189446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2CCD-DA40-ECF7-D8C5-A0622ABA2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94A68D-2BDC-A201-9856-4E6A0BDE4AC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9B8922E9-B2A6-BF2C-2490-1D9AD6FEC6A8}"/>
              </a:ext>
            </a:extLst>
          </p:cNvPr>
          <p:cNvSpPr txBox="1"/>
          <p:nvPr/>
        </p:nvSpPr>
        <p:spPr>
          <a:xfrm>
            <a:off x="3984331" y="402332"/>
            <a:ext cx="8111062" cy="225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The European Sustainability Competence Framework (</a:t>
            </a:r>
            <a:r>
              <a:rPr lang="en-US" sz="3000" noProof="0" dirty="0" err="1">
                <a:solidFill>
                  <a:srgbClr val="303D68"/>
                </a:solidFill>
                <a:latin typeface="DejaVu Math TeX Gyre" panose="02000503000000000000" pitchFamily="2" charset="0"/>
                <a:ea typeface="+mj-ea"/>
                <a:cs typeface="+mj-cs"/>
              </a:rPr>
              <a:t>GreenComp</a:t>
            </a:r>
            <a:r>
              <a:rPr lang="en-US" sz="3000" noProof="0" dirty="0">
                <a:solidFill>
                  <a:srgbClr val="303D68"/>
                </a:solidFill>
                <a:latin typeface="DejaVu Math TeX Gyre" panose="02000503000000000000" pitchFamily="2" charset="0"/>
                <a:ea typeface="+mj-ea"/>
                <a:cs typeface="+mj-cs"/>
              </a:rPr>
              <a:t>)</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275FCA6A-2173-63AB-7712-D15B4675B4DA}"/>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1.1: Defining green skills</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DB658871-ED5E-6892-D01A-0D8B68943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7719F2D-D2E8-FD2D-7B90-2806E2792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6274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3FDF7-6568-FEED-C24C-F5C18CC03D14}"/>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1486D580-B4B0-506E-5192-9B383ACF9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DE8C4402-1077-A8E6-433E-CF52C7DC0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32FB4326-D5FC-848A-42A5-97742A302061}"/>
              </a:ext>
            </a:extLst>
          </p:cNvPr>
          <p:cNvSpPr txBox="1">
            <a:spLocks/>
          </p:cNvSpPr>
          <p:nvPr/>
        </p:nvSpPr>
        <p:spPr>
          <a:xfrm>
            <a:off x="5175115" y="2411214"/>
            <a:ext cx="6108969"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defines essential competences for sustainability</a:t>
            </a:r>
          </a:p>
          <a:p>
            <a:pPr marL="285750" indent="-285750" algn="just">
              <a:buFont typeface="Arial" panose="020B0604020202020204" pitchFamily="34" charset="0"/>
              <a:buChar char="•"/>
            </a:pPr>
            <a:r>
              <a:rPr lang="en-US" sz="2000" noProof="0" dirty="0">
                <a:solidFill>
                  <a:srgbClr val="303D68"/>
                </a:solidFill>
                <a:latin typeface="DejaVu Math TeX Gyre" panose="02000503000000000000" pitchFamily="2" charset="0"/>
              </a:rPr>
              <a:t>12 key competences into four overarching areas</a:t>
            </a:r>
          </a:p>
          <a:p>
            <a:pPr marL="285750" indent="-285750" algn="just">
              <a:buFont typeface="Arial" panose="020B0604020202020204" pitchFamily="34" charset="0"/>
              <a:buChar char="•"/>
            </a:pPr>
            <a:r>
              <a:rPr lang="en-US" sz="2000" noProof="0" dirty="0">
                <a:solidFill>
                  <a:srgbClr val="303D68"/>
                </a:solidFill>
                <a:latin typeface="DejaVu Math TeX Gyre" panose="02000503000000000000" pitchFamily="2" charset="0"/>
              </a:rPr>
              <a:t>explores each area and its associated competences in detail</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98E77CEC-6E29-8359-2050-85AB022AE8C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The European Sustainability Competence Framework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GreenComp</a:t>
            </a: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12" name="TextBox 11">
            <a:extLst>
              <a:ext uri="{FF2B5EF4-FFF2-40B4-BE49-F238E27FC236}">
                <a16:creationId xmlns:a16="http://schemas.microsoft.com/office/drawing/2014/main" id="{0558B92D-5B29-4CC6-0538-480FC941659E}"/>
              </a:ext>
            </a:extLst>
          </p:cNvPr>
          <p:cNvSpPr txBox="1"/>
          <p:nvPr/>
        </p:nvSpPr>
        <p:spPr>
          <a:xfrm>
            <a:off x="514117" y="5795472"/>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a:t>
            </a:r>
            <a:r>
              <a:rPr lang="en-US" sz="800" noProof="0" dirty="0">
                <a:solidFill>
                  <a:srgbClr val="303D68"/>
                </a:solidFill>
                <a:latin typeface="DejaVu Math TeX Gyre" panose="02000503000000000000"/>
              </a:rPr>
              <a:t>European Union/ The Joint Research Centre - </a:t>
            </a:r>
            <a:r>
              <a:rPr lang="en-US" sz="800" noProof="0" dirty="0" err="1">
                <a:solidFill>
                  <a:srgbClr val="303D68"/>
                </a:solidFill>
                <a:latin typeface="DejaVu Math TeX Gyre" panose="02000503000000000000"/>
              </a:rPr>
              <a:t>GreenComp</a:t>
            </a:r>
            <a:endParaRPr lang="en-GB" sz="800" noProof="0" dirty="0">
              <a:solidFill>
                <a:srgbClr val="303D68"/>
              </a:solidFill>
              <a:latin typeface="DejaVu Math TeX Gyre" panose="02000503000000000000"/>
            </a:endParaRPr>
          </a:p>
        </p:txBody>
      </p:sp>
      <p:pic>
        <p:nvPicPr>
          <p:cNvPr id="9" name="Picture 8" descr="A yellow background with bees and flowers&#10;&#10;AI-generated content may be incorrect.">
            <a:extLst>
              <a:ext uri="{FF2B5EF4-FFF2-40B4-BE49-F238E27FC236}">
                <a16:creationId xmlns:a16="http://schemas.microsoft.com/office/drawing/2014/main" id="{F424C988-8823-6F8F-41F4-95EDE6686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17" y="1570558"/>
            <a:ext cx="4332581" cy="4173166"/>
          </a:xfrm>
          <a:prstGeom prst="rect">
            <a:avLst/>
          </a:prstGeom>
        </p:spPr>
      </p:pic>
    </p:spTree>
    <p:extLst>
      <p:ext uri="{BB962C8B-B14F-4D97-AF65-F5344CB8AC3E}">
        <p14:creationId xmlns:p14="http://schemas.microsoft.com/office/powerpoint/2010/main" val="3077274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E168A-ED78-1B1B-53A5-B0EF008FF2C0}"/>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03FE3721-9F46-3B94-C42F-A1AF66DA7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1FA893A-C004-CED3-8FA5-A1763B2C5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EE5AE1ED-C6E3-6378-5662-12F64AD8D583}"/>
              </a:ext>
            </a:extLst>
          </p:cNvPr>
          <p:cNvSpPr txBox="1">
            <a:spLocks/>
          </p:cNvSpPr>
          <p:nvPr/>
        </p:nvSpPr>
        <p:spPr>
          <a:xfrm>
            <a:off x="514117" y="38791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The European Sustainability Competence Framework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GreenComp</a:t>
            </a: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12" name="TextBox 11">
            <a:extLst>
              <a:ext uri="{FF2B5EF4-FFF2-40B4-BE49-F238E27FC236}">
                <a16:creationId xmlns:a16="http://schemas.microsoft.com/office/drawing/2014/main" id="{1BBE530C-C3B8-E45A-2372-DD51EF64A038}"/>
              </a:ext>
            </a:extLst>
          </p:cNvPr>
          <p:cNvSpPr txBox="1"/>
          <p:nvPr/>
        </p:nvSpPr>
        <p:spPr>
          <a:xfrm>
            <a:off x="911766" y="5785637"/>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a:t>
            </a:r>
            <a:r>
              <a:rPr lang="en-US" sz="800" noProof="0" dirty="0">
                <a:solidFill>
                  <a:srgbClr val="303D68"/>
                </a:solidFill>
                <a:latin typeface="DejaVu Math TeX Gyre" panose="02000503000000000000"/>
              </a:rPr>
              <a:t>European Union/ The Joint Research Centre - </a:t>
            </a:r>
            <a:r>
              <a:rPr lang="en-US" sz="800" noProof="0" dirty="0" err="1">
                <a:solidFill>
                  <a:srgbClr val="303D68"/>
                </a:solidFill>
                <a:latin typeface="DejaVu Math TeX Gyre" panose="02000503000000000000"/>
              </a:rPr>
              <a:t>GreenComp</a:t>
            </a:r>
            <a:endParaRPr lang="en-GB" sz="800" noProof="0" dirty="0">
              <a:solidFill>
                <a:srgbClr val="303D68"/>
              </a:solidFill>
              <a:latin typeface="DejaVu Math TeX Gyre" panose="02000503000000000000"/>
            </a:endParaRPr>
          </a:p>
        </p:txBody>
      </p:sp>
      <p:pic>
        <p:nvPicPr>
          <p:cNvPr id="5" name="Picture 4">
            <a:extLst>
              <a:ext uri="{FF2B5EF4-FFF2-40B4-BE49-F238E27FC236}">
                <a16:creationId xmlns:a16="http://schemas.microsoft.com/office/drawing/2014/main" id="{9052214E-4800-01D8-22B4-8EAF88367352}"/>
              </a:ext>
            </a:extLst>
          </p:cNvPr>
          <p:cNvPicPr>
            <a:picLocks noChangeAspect="1"/>
          </p:cNvPicPr>
          <p:nvPr/>
        </p:nvPicPr>
        <p:blipFill>
          <a:blip r:embed="rId4"/>
          <a:stretch>
            <a:fillRect/>
          </a:stretch>
        </p:blipFill>
        <p:spPr>
          <a:xfrm>
            <a:off x="911766" y="1258731"/>
            <a:ext cx="9720301" cy="4556411"/>
          </a:xfrm>
          <a:prstGeom prst="rect">
            <a:avLst/>
          </a:prstGeom>
        </p:spPr>
      </p:pic>
    </p:spTree>
    <p:extLst>
      <p:ext uri="{BB962C8B-B14F-4D97-AF65-F5344CB8AC3E}">
        <p14:creationId xmlns:p14="http://schemas.microsoft.com/office/powerpoint/2010/main" val="299933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4A74F-7BB7-24A6-304C-1DF72AD31A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2E050E-08B7-071E-B1AE-ADDDD57C619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5D586DB9-683B-5539-682B-F9416AF3EA16}"/>
              </a:ext>
            </a:extLst>
          </p:cNvPr>
          <p:cNvSpPr txBox="1"/>
          <p:nvPr/>
        </p:nvSpPr>
        <p:spPr>
          <a:xfrm>
            <a:off x="3984331" y="402332"/>
            <a:ext cx="8111062" cy="161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The European Skills Agenda and </a:t>
            </a:r>
            <a:r>
              <a:rPr lang="en-GB" sz="3000" noProof="0" dirty="0" err="1">
                <a:solidFill>
                  <a:srgbClr val="303D68"/>
                </a:solidFill>
                <a:latin typeface="DejaVu Math TeX Gyre" panose="02000503000000000000" pitchFamily="2" charset="0"/>
                <a:ea typeface="+mj-ea"/>
                <a:cs typeface="+mj-cs"/>
              </a:rPr>
              <a:t>Cedefop</a:t>
            </a:r>
            <a:endParaRPr lang="en-GB" sz="3000" noProof="0"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L</a:t>
            </a:r>
            <a:r>
              <a:rPr lang="en-US" sz="3000" noProof="0" dirty="0" err="1">
                <a:solidFill>
                  <a:srgbClr val="303D68"/>
                </a:solidFill>
                <a:latin typeface="DejaVu Math TeX Gyre" panose="02000503000000000000" pitchFamily="2" charset="0"/>
                <a:ea typeface="+mj-ea"/>
                <a:cs typeface="+mj-cs"/>
              </a:rPr>
              <a:t>abour</a:t>
            </a:r>
            <a:r>
              <a:rPr lang="en-US" sz="3000" noProof="0" dirty="0">
                <a:solidFill>
                  <a:srgbClr val="303D68"/>
                </a:solidFill>
                <a:latin typeface="DejaVu Math TeX Gyre" panose="02000503000000000000" pitchFamily="2" charset="0"/>
                <a:ea typeface="+mj-ea"/>
                <a:cs typeface="+mj-cs"/>
              </a:rPr>
              <a:t> market trends and demands</a:t>
            </a:r>
            <a:endParaRPr lang="en-GB" sz="3000" noProof="0" dirty="0">
              <a:solidFill>
                <a:srgbClr val="303D68"/>
              </a:solidFill>
              <a:latin typeface="DejaVu Math TeX Gyre" panose="02000503000000000000" pitchFamily="2" charset="0"/>
              <a:ea typeface="+mj-ea"/>
              <a:cs typeface="+mj-cs"/>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766D7C5A-3D9E-D5C7-A750-73688EFF1774}"/>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1.2: Labor market trends and demands, green skills in the Western Balkans</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900CAC38-6028-896E-95F3-CCC6F34E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AD797F7C-FA5A-E8D4-4363-77A8C0384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9383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9CF89-A256-4F13-651D-C41B54781F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28EBE81-6293-12EE-1108-85F2AA968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38743747-4B0F-5A64-9381-169504768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98639BB6-BAD1-86BD-1E9C-B632F91B779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The European Skills Agenda and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Cedefop</a:t>
            </a:r>
            <a:endPar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692989FC-25B0-D83D-14BF-FD3871013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AF1B521C-F7C9-239F-CCDC-B18712785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D23AE18-C32E-E1AA-DA40-135015F3E921}"/>
              </a:ext>
            </a:extLst>
          </p:cNvPr>
          <p:cNvSpPr txBox="1">
            <a:spLocks/>
          </p:cNvSpPr>
          <p:nvPr/>
        </p:nvSpPr>
        <p:spPr>
          <a:xfrm>
            <a:off x="495483" y="2182972"/>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en-US" sz="2000" b="1" noProof="0" dirty="0">
                <a:solidFill>
                  <a:srgbClr val="303D68"/>
                </a:solidFill>
                <a:latin typeface="DejaVu Math TeX Gyre" panose="02000503000000000000" pitchFamily="2" charset="0"/>
              </a:rPr>
              <a:t>European Skills Agenda </a:t>
            </a:r>
            <a:r>
              <a:rPr lang="en-US" sz="2000" noProof="0" dirty="0">
                <a:solidFill>
                  <a:srgbClr val="303D68"/>
                </a:solidFill>
                <a:latin typeface="DejaVu Math TeX Gyre" panose="02000503000000000000" pitchFamily="2" charset="0"/>
              </a:rPr>
              <a:t>– EU strategy to equip people with the skills needed for </a:t>
            </a:r>
            <a:r>
              <a:rPr lang="en-US" sz="2000" noProof="0" dirty="0" err="1">
                <a:solidFill>
                  <a:srgbClr val="303D68"/>
                </a:solidFill>
                <a:latin typeface="DejaVu Math TeX Gyre" panose="02000503000000000000" pitchFamily="2" charset="0"/>
              </a:rPr>
              <a:t>digitalisation</a:t>
            </a:r>
            <a:r>
              <a:rPr lang="en-US" sz="2000" noProof="0" dirty="0">
                <a:solidFill>
                  <a:srgbClr val="303D68"/>
                </a:solidFill>
                <a:latin typeface="DejaVu Math TeX Gyre" panose="02000503000000000000" pitchFamily="2" charset="0"/>
              </a:rPr>
              <a:t> and the green transition, focusing on upskilling, reskilling, aligning education with </a:t>
            </a:r>
            <a:r>
              <a:rPr lang="en-US" sz="2000" noProof="0" dirty="0" err="1">
                <a:solidFill>
                  <a:srgbClr val="303D68"/>
                </a:solidFill>
                <a:latin typeface="DejaVu Math TeX Gyre" panose="02000503000000000000" pitchFamily="2" charset="0"/>
              </a:rPr>
              <a:t>labour</a:t>
            </a:r>
            <a:r>
              <a:rPr lang="en-US" sz="2000" noProof="0" dirty="0">
                <a:solidFill>
                  <a:srgbClr val="303D68"/>
                </a:solidFill>
                <a:latin typeface="DejaVu Math TeX Gyre" panose="02000503000000000000" pitchFamily="2" charset="0"/>
              </a:rPr>
              <a:t> market needs, and preventing skills shortages that could slow competitiveness or the green transition.</a:t>
            </a:r>
          </a:p>
          <a:p>
            <a:pPr marL="342900" lvl="0" indent="-342900" algn="just">
              <a:spcBef>
                <a:spcPts val="1000"/>
              </a:spcBef>
              <a:buClr>
                <a:schemeClr val="accent1"/>
              </a:buClr>
              <a:buSzPts val="1440"/>
              <a:buFont typeface="Arial" panose="020B0604020202020204" pitchFamily="34" charset="0"/>
              <a:buChar char="•"/>
            </a:pPr>
            <a:r>
              <a:rPr lang="en-US" sz="2000" b="1" noProof="0" dirty="0" err="1">
                <a:solidFill>
                  <a:srgbClr val="303D68"/>
                </a:solidFill>
                <a:latin typeface="DejaVu Math TeX Gyre" panose="02000503000000000000" pitchFamily="2" charset="0"/>
              </a:rPr>
              <a:t>Cedefop</a:t>
            </a:r>
            <a:r>
              <a:rPr lang="en-US" sz="2000" noProof="0" dirty="0">
                <a:solidFill>
                  <a:srgbClr val="303D68"/>
                </a:solidFill>
                <a:latin typeface="DejaVu Math TeX Gyre" panose="02000503000000000000" pitchFamily="2" charset="0"/>
              </a:rPr>
              <a:t> – EU’s agency focusing on vocational education and training (VET) and skills intelligence, providing forecasts and </a:t>
            </a:r>
            <a:r>
              <a:rPr lang="en-US" sz="2000" noProof="0" dirty="0" err="1">
                <a:solidFill>
                  <a:srgbClr val="303D68"/>
                </a:solidFill>
                <a:latin typeface="DejaVu Math TeX Gyre" panose="02000503000000000000" pitchFamily="2" charset="0"/>
              </a:rPr>
              <a:t>labour</a:t>
            </a:r>
            <a:r>
              <a:rPr lang="en-US" sz="2000" noProof="0" dirty="0">
                <a:solidFill>
                  <a:srgbClr val="303D68"/>
                </a:solidFill>
                <a:latin typeface="DejaVu Math TeX Gyre" panose="02000503000000000000" pitchFamily="2" charset="0"/>
              </a:rPr>
              <a:t>-market analysis (e.g., Digital, Greener and More Resilient (2021); Skills in Transition: The Way to 2035 (2023)), highlighting how green and digital transitions reshape skills demand and guiding policy through initiatives such as the Pact for Skills.</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1144703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a87855-32f0-4335-8088-0170441fcb23">
      <Terms xmlns="http://schemas.microsoft.com/office/infopath/2007/PartnerControls"/>
    </lcf76f155ced4ddcb4097134ff3c332f>
    <TaxCatchAll xmlns="e76d9c07-0b06-4929-817e-fe7084f9c9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DCFDD1B45B5F4B806800968C84CFE3" ma:contentTypeVersion="12" ma:contentTypeDescription="Create a new document." ma:contentTypeScope="" ma:versionID="4d61de73b3b87f79cae4fa1f41b902f6">
  <xsd:schema xmlns:xsd="http://www.w3.org/2001/XMLSchema" xmlns:xs="http://www.w3.org/2001/XMLSchema" xmlns:p="http://schemas.microsoft.com/office/2006/metadata/properties" xmlns:ns2="43a87855-32f0-4335-8088-0170441fcb23" xmlns:ns3="e76d9c07-0b06-4929-817e-fe7084f9c9c7" targetNamespace="http://schemas.microsoft.com/office/2006/metadata/properties" ma:root="true" ma:fieldsID="8d0478d3cad81f7456b84e76306d72d5" ns2:_="" ns3:_="">
    <xsd:import namespace="43a87855-32f0-4335-8088-0170441fcb23"/>
    <xsd:import namespace="e76d9c07-0b06-4929-817e-fe7084f9c9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87855-32f0-4335-8088-0170441fc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9995d2-e2c0-43d6-89d2-2fe609443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6d9c07-0b06-4929-817e-fe7084f9c9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b0b466-1a09-4668-8578-52451da5a6f1}" ma:internalName="TaxCatchAll" ma:showField="CatchAllData" ma:web="e76d9c07-0b06-4929-817e-fe7084f9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D10664-19B9-45F0-971F-00B5EE8EE9CE}">
  <ds:schemaRefs>
    <ds:schemaRef ds:uri="260d0452-9355-4de6-b189-e15d53161495"/>
    <ds:schemaRef ds:uri="702470db-a566-4540-b13a-d1af6dbd22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3a87855-32f0-4335-8088-0170441fcb23"/>
    <ds:schemaRef ds:uri="e76d9c07-0b06-4929-817e-fe7084f9c9c7"/>
  </ds:schemaRefs>
</ds:datastoreItem>
</file>

<file path=customXml/itemProps2.xml><?xml version="1.0" encoding="utf-8"?>
<ds:datastoreItem xmlns:ds="http://schemas.openxmlformats.org/officeDocument/2006/customXml" ds:itemID="{FC9A92DA-90B2-4F54-8302-4CDF0502F31F}"/>
</file>

<file path=customXml/itemProps3.xml><?xml version="1.0" encoding="utf-8"?>
<ds:datastoreItem xmlns:ds="http://schemas.openxmlformats.org/officeDocument/2006/customXml" ds:itemID="{91903E13-71B6-4BFD-AF44-0150E2E43C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1203</TotalTime>
  <Words>3072</Words>
  <Application>Microsoft Office PowerPoint</Application>
  <PresentationFormat>Widescreen</PresentationFormat>
  <Paragraphs>284</Paragraphs>
  <Slides>45</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Aptos</vt:lpstr>
      <vt:lpstr>Aptos Display</vt:lpstr>
      <vt:lpstr>Arial</vt:lpstr>
      <vt:lpstr>Calibri</vt:lpstr>
      <vt:lpstr>Cambria</vt:lpstr>
      <vt:lpstr>Courier New</vt:lpstr>
      <vt:lpstr>DejaVu Math TeX Gyre</vt:lpstr>
      <vt:lpstr>DejaVu Sans</vt:lpstr>
      <vt:lpstr>office theme</vt:lpstr>
      <vt:lpstr>Green Skills – 1.3 Green Skills for Sustainable Development</vt:lpstr>
      <vt:lpstr>PowerPoint Presentation</vt:lpstr>
      <vt:lpstr>PowerPoint Presentation</vt:lpstr>
      <vt:lpstr>Module 1: Identifying essential green skills across the labour market  Subtitle 1.1: Defining green skills  Subtitle 1.2: Labor market trends and demands, green skills in the Western Balkans  Subtitle 1.3: Educators’ role in skill identification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2: Integrating green skills into vocational training  Subtitle 2.1: Curriculum integration, teaching approaches and methodologies  Subtitle 2.2: Synergies between green and digital skills  Subtitle 2.3: Overcoming barriers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3: Case studies – successful green skill applications in the workforce  Subtitle 3.1: Emerging green jobs in energy efficiency, waste management, recycling, renewable energy, and sustainable production  Subtitle 3.2: Sectoral case studies in energy efficiency, waste management, recycling, renewable energy, and sustainable production  Subtitle 3.3: Student projects for applied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Reflective activity  Which green skills (e.g., energy efficiency, waste reduction, systems thinking, digital monitoring) are most relevant to your learners’ future careers? How are these skills currently taught or addressed in your lessons or workplace? Where do you notice gaps or opportunities for improvement? How could you update your curriculum or activities to include emerging green skills? Can you provide a concrete example of a skill your learners are missing and how it could be integrated?  What is one pressing sustainability challenge in your school, training centre, or community? How could learners apply GreenComp competences (systems thinking, futures thinking, problem-solving, etc.) to analyse this challenge? What methods could students use to map the problem and identify root causes? What practical solutions could learners propose, and how could they implement or test them? How could this project foster collaboration and responsibility among students?  Which green skills could you realistically integrate into your lessons next? What teaching methods (project-based learning, case studies, simulations, circular economy projects) would be most effective? What resources, tools, or support would help you implement these ideas? How could you measure or reflect on the impact of these activities on learners’ skills and engagement? Can you outline a specific small project or activity to start embedding these skills immediately?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Gost</dc:creator>
  <cp:lastModifiedBy>Veliana Zlateva</cp:lastModifiedBy>
  <cp:revision>182</cp:revision>
  <dcterms:created xsi:type="dcterms:W3CDTF">2024-12-20T10:35:29Z</dcterms:created>
  <dcterms:modified xsi:type="dcterms:W3CDTF">2025-11-23T09:45:34Z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0x010100AFDCFDD1B45B5F4B806800968C84CFE3</vt:lpwstr>
  </property>
  <property fmtid="{D5CDD505-2E9C-101B-9397-08002B2CF9AE}" pid="3" name="MediaServiceImageTags">
    <vt:lpwstr/>
  </property>
</Properties>
</file>