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sldIdLst>
    <p:sldId id="271" r:id="rId5"/>
    <p:sldId id="265" r:id="rId6"/>
    <p:sldId id="533" r:id="rId7"/>
    <p:sldId id="566" r:id="rId8"/>
    <p:sldId id="514" r:id="rId9"/>
    <p:sldId id="583" r:id="rId10"/>
    <p:sldId id="584" r:id="rId11"/>
    <p:sldId id="579" r:id="rId12"/>
    <p:sldId id="585" r:id="rId13"/>
    <p:sldId id="544" r:id="rId14"/>
    <p:sldId id="546" r:id="rId15"/>
    <p:sldId id="570" r:id="rId16"/>
    <p:sldId id="586" r:id="rId17"/>
    <p:sldId id="587" r:id="rId18"/>
    <p:sldId id="548" r:id="rId19"/>
    <p:sldId id="549" r:id="rId20"/>
    <p:sldId id="562" r:id="rId21"/>
    <p:sldId id="588" r:id="rId22"/>
    <p:sldId id="552" r:id="rId23"/>
    <p:sldId id="558" r:id="rId24"/>
    <p:sldId id="539" r:id="rId25"/>
    <p:sldId id="537" r:id="rId26"/>
    <p:sldId id="590" r:id="rId27"/>
    <p:sldId id="538" r:id="rId28"/>
    <p:sldId id="591" r:id="rId29"/>
    <p:sldId id="557" r:id="rId30"/>
    <p:sldId id="592" r:id="rId31"/>
    <p:sldId id="593" r:id="rId32"/>
    <p:sldId id="561" r:id="rId33"/>
    <p:sldId id="553" r:id="rId34"/>
    <p:sldId id="594" r:id="rId35"/>
    <p:sldId id="595" r:id="rId36"/>
    <p:sldId id="596" r:id="rId37"/>
    <p:sldId id="534" r:id="rId38"/>
    <p:sldId id="567" r:id="rId39"/>
    <p:sldId id="571" r:id="rId40"/>
    <p:sldId id="258" r:id="rId41"/>
    <p:sldId id="261" r:id="rId42"/>
    <p:sldId id="597" r:id="rId43"/>
    <p:sldId id="598" r:id="rId44"/>
    <p:sldId id="568" r:id="rId45"/>
    <p:sldId id="600" r:id="rId46"/>
    <p:sldId id="601" r:id="rId47"/>
    <p:sldId id="599" r:id="rId48"/>
    <p:sldId id="569" r:id="rId49"/>
    <p:sldId id="578" r:id="rId50"/>
    <p:sldId id="602" r:id="rId51"/>
    <p:sldId id="582" r:id="rId52"/>
    <p:sldId id="27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D3BD"/>
    <a:srgbClr val="373365"/>
    <a:srgbClr val="303D68"/>
    <a:srgbClr val="399884"/>
    <a:srgbClr val="4DB9A1"/>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79" d="100"/>
          <a:sy n="79" d="100"/>
        </p:scale>
        <p:origin x="773" y="72"/>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_rels/data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en-GB" sz="2200" b="1" noProof="0" dirty="0">
              <a:solidFill>
                <a:srgbClr val="373365"/>
              </a:solidFill>
              <a:latin typeface="DejaVu Math TeX Gyre" panose="02000503000000000000"/>
            </a:rPr>
            <a:t>Module 1: Introduction to the green economy</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r>
            <a:rPr lang="en-GB" sz="1600" noProof="0" dirty="0">
              <a:latin typeface="DejaVu Math TeX Gyre" panose="02000503000000000000"/>
            </a:rPr>
            <a:t>Subtitle 1.1: Defining the green economy </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05FDD8DA-AA0A-4C3B-946B-56604277E9DE}">
      <dgm:prSet phldrT="[Text]" phldr="0" custT="1"/>
      <dgm:spPr>
        <a:solidFill>
          <a:srgbClr val="399884"/>
        </a:solidFill>
      </dgm:spPr>
      <dgm:t>
        <a:bodyPr/>
        <a:lstStyle/>
        <a:p>
          <a:r>
            <a:rPr lang="en-GB" sz="1600" noProof="0" dirty="0">
              <a:latin typeface="DejaVu Math TeX Gyre" panose="02000503000000000000"/>
            </a:rPr>
            <a:t>Subtitle 1.2: Dimensions of the green economy – economic</a:t>
          </a:r>
        </a:p>
      </dgm:t>
    </dgm:pt>
    <dgm:pt modelId="{C523BCD6-0B0D-413B-A114-E21AB13489D3}" type="parTrans" cxnId="{299A0CAF-D060-487C-B193-3A0CD71473F6}">
      <dgm:prSet/>
      <dgm:spPr/>
      <dgm:t>
        <a:bodyPr/>
        <a:lstStyle/>
        <a:p>
          <a:endParaRPr lang="en-GB"/>
        </a:p>
      </dgm:t>
    </dgm:pt>
    <dgm:pt modelId="{83436793-6585-43A3-A965-0CF20DF912F6}" type="sibTrans" cxnId="{299A0CAF-D060-487C-B193-3A0CD71473F6}">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2: Green policies, industries, and labour market</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2.1: Overview of green policies</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CDE6993B-1B3C-48B1-9577-62D5713753C2}">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2.2: Impact on industries</a:t>
          </a:r>
        </a:p>
      </dgm:t>
    </dgm:pt>
    <dgm:pt modelId="{4245FB99-CE81-4C73-8291-A6C522E6BC3E}" type="parTrans" cxnId="{1DE1FB07-3974-417E-9018-2B3CAF3687A1}">
      <dgm:prSet/>
      <dgm:spPr/>
      <dgm:t>
        <a:bodyPr/>
        <a:lstStyle/>
        <a:p>
          <a:endParaRPr lang="en-GB"/>
        </a:p>
      </dgm:t>
    </dgm:pt>
    <dgm:pt modelId="{4698DFE4-835C-4C22-9F35-2062098012E3}" type="sibTrans" cxnId="{1DE1FB07-3974-417E-9018-2B3CAF3687A1}">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3: Circular economy and resource efficiency</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FD85481C-BCD7-49A8-A423-F0CA1CE85844}">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Subtitle 3.1: Basics of circular economy, acquaintance with the main documents</a:t>
          </a:r>
        </a:p>
      </dgm:t>
    </dgm:pt>
    <dgm:pt modelId="{B89DBDC9-0CF0-4342-ADE2-37B3B5B2AABD}" type="parTrans" cxnId="{DDAB41CB-1E0E-4F1D-A97B-E201BE4317E3}">
      <dgm:prSet/>
      <dgm:spPr/>
      <dgm:t>
        <a:bodyPr/>
        <a:lstStyle/>
        <a:p>
          <a:endParaRPr lang="en-GB"/>
        </a:p>
      </dgm:t>
    </dgm:pt>
    <dgm:pt modelId="{205ECCB7-9139-48D8-9010-F5E0043F5346}" type="sibTrans" cxnId="{DDAB41CB-1E0E-4F1D-A97B-E201BE4317E3}">
      <dgm:prSet/>
      <dgm:spPr/>
      <dgm:t>
        <a:bodyPr/>
        <a:lstStyle/>
        <a:p>
          <a:endParaRPr lang="en-GB"/>
        </a:p>
      </dgm:t>
    </dgm:pt>
    <dgm:pt modelId="{F8A3C8B2-A706-4732-8773-DCEF5306F043}">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Subtitle 3.2: Resource efficiency in practice and the link to circular economy</a:t>
          </a:r>
        </a:p>
      </dgm:t>
    </dgm:pt>
    <dgm:pt modelId="{00DD99A9-1B93-4E6F-B3E0-584BD04BEFF4}" type="parTrans" cxnId="{C23069DA-2E73-41BD-B15C-83C5F47DA4C6}">
      <dgm:prSet/>
      <dgm:spPr/>
      <dgm:t>
        <a:bodyPr/>
        <a:lstStyle/>
        <a:p>
          <a:endParaRPr lang="en-GB"/>
        </a:p>
      </dgm:t>
    </dgm:pt>
    <dgm:pt modelId="{11D32E10-FBA4-426B-B597-1F2CC9286642}" type="sibTrans" cxnId="{C23069DA-2E73-41BD-B15C-83C5F47DA4C6}">
      <dgm:prSet/>
      <dgm:spPr/>
      <dgm:t>
        <a:bodyPr/>
        <a:lstStyle/>
        <a:p>
          <a:endParaRPr lang="en-GB"/>
        </a:p>
      </dgm:t>
    </dgm:pt>
    <dgm:pt modelId="{ED510E3E-EC21-4689-8D58-6F56F7CDF800}">
      <dgm:prSet phldrT="[Text]" phldr="0" custT="1"/>
      <dgm:spPr>
        <a:solidFill>
          <a:srgbClr val="399884"/>
        </a:solidFill>
      </dgm:spPr>
      <dgm:t>
        <a:bodyPr/>
        <a:lstStyle/>
        <a:p>
          <a:r>
            <a:rPr lang="en-GB" sz="1600" noProof="0" dirty="0">
              <a:latin typeface="DejaVu Math TeX Gyre" panose="02000503000000000000"/>
            </a:rPr>
            <a:t>Subtitle 1.3: Dimensions of the green economy - social and environmental</a:t>
          </a:r>
        </a:p>
      </dgm:t>
    </dgm:pt>
    <dgm:pt modelId="{31D66B2A-D6C0-488B-9AF4-C492A451FC6B}" type="parTrans" cxnId="{31F26BA2-C39B-4C0C-8803-C7B1751B415D}">
      <dgm:prSet/>
      <dgm:spPr/>
      <dgm:t>
        <a:bodyPr/>
        <a:lstStyle/>
        <a:p>
          <a:endParaRPr lang="en-GB"/>
        </a:p>
      </dgm:t>
    </dgm:pt>
    <dgm:pt modelId="{AAFD95A5-51BA-42A3-B5A5-5A9AA7FA0A91}" type="sibTrans" cxnId="{31F26BA2-C39B-4C0C-8803-C7B1751B415D}">
      <dgm:prSet/>
      <dgm:spPr/>
      <dgm:t>
        <a:bodyPr/>
        <a:lstStyle/>
        <a:p>
          <a:endParaRPr lang="en-GB"/>
        </a:p>
      </dgm:t>
    </dgm:pt>
    <dgm:pt modelId="{A6849B1E-31E5-4F9B-845F-7E5A76D2F7D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2.3: Labor market transformation</a:t>
          </a:r>
        </a:p>
      </dgm:t>
    </dgm:pt>
    <dgm:pt modelId="{5692FA9C-3FD9-400D-9D91-2AEF5F283A9C}" type="parTrans" cxnId="{80D67314-805C-45FA-9D52-BFF23EF47EB6}">
      <dgm:prSet/>
      <dgm:spPr/>
      <dgm:t>
        <a:bodyPr/>
        <a:lstStyle/>
        <a:p>
          <a:endParaRPr lang="en-GB"/>
        </a:p>
      </dgm:t>
    </dgm:pt>
    <dgm:pt modelId="{B09B1D13-D69C-4476-8051-58ABE75130C4}" type="sibTrans" cxnId="{80D67314-805C-45FA-9D52-BFF23EF47EB6}">
      <dgm:prSet/>
      <dgm:spPr/>
      <dgm:t>
        <a:bodyPr/>
        <a:lstStyle/>
        <a:p>
          <a:endParaRPr lang="en-GB"/>
        </a:p>
      </dgm:t>
    </dgm:pt>
    <dgm:pt modelId="{6BAFE82F-3911-4DD3-B8EB-4D93BCE059C5}">
      <dgm:prSet phldrT="[Text]" custT="1"/>
      <dgm:spPr>
        <a:solidFill>
          <a:srgbClr val="74D3BD"/>
        </a:solidFill>
      </dgm:spPr>
      <dgm:t>
        <a:bodyPr/>
        <a:lstStyle/>
        <a:p>
          <a:pPr marL="228600" lvl="1" indent="0" algn="l" defTabSz="93345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3.3: Good examples of circular economy and resource efficiency implementation</a:t>
          </a:r>
        </a:p>
      </dgm:t>
    </dgm:pt>
    <dgm:pt modelId="{BA566301-0875-40E2-9F74-D35539DC6FBA}" type="parTrans" cxnId="{64061E86-D08D-4C76-B894-01E28D6B876D}">
      <dgm:prSet/>
      <dgm:spPr/>
      <dgm:t>
        <a:bodyPr/>
        <a:lstStyle/>
        <a:p>
          <a:endParaRPr lang="en-GB"/>
        </a:p>
      </dgm:t>
    </dgm:pt>
    <dgm:pt modelId="{7CE65FCB-DD87-42DD-9790-E60BF015D94B}" type="sibTrans" cxnId="{64061E86-D08D-4C76-B894-01E28D6B876D}">
      <dgm:prSet/>
      <dgm:spPr/>
      <dgm:t>
        <a:bodyPr/>
        <a:lstStyle/>
        <a:p>
          <a:endParaRPr lang="en-GB"/>
        </a:p>
      </dgm:t>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1DE1FB07-3974-417E-9018-2B3CAF3687A1}" srcId="{E364DC40-2D6E-4364-9D6F-3F6D3C0B6CA0}" destId="{CDE6993B-1B3C-48B1-9577-62D5713753C2}" srcOrd="1" destOrd="0" parTransId="{4245FB99-CE81-4C73-8291-A6C522E6BC3E}" sibTransId="{4698DFE4-835C-4C22-9F35-2062098012E3}"/>
    <dgm:cxn modelId="{80D67314-805C-45FA-9D52-BFF23EF47EB6}" srcId="{E364DC40-2D6E-4364-9D6F-3F6D3C0B6CA0}" destId="{A6849B1E-31E5-4F9B-845F-7E5A76D2F7D8}" srcOrd="2" destOrd="0" parTransId="{5692FA9C-3FD9-400D-9D91-2AEF5F283A9C}" sibTransId="{B09B1D13-D69C-4476-8051-58ABE75130C4}"/>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CA84D949-C08E-43D4-A8B0-136DF368BDFD}" type="presOf" srcId="{E364DC40-2D6E-4364-9D6F-3F6D3C0B6CA0}" destId="{2AE3CB7E-C9A4-44F4-85BC-8C6922025EF9}" srcOrd="0" destOrd="0" presId="urn:microsoft.com/office/officeart/2005/8/layout/hList6"/>
    <dgm:cxn modelId="{37E2E05A-7084-4073-8AC8-4FE2C4B6783B}" type="presOf" srcId="{05FDD8DA-AA0A-4C3B-946B-56604277E9DE}" destId="{549F071B-AA45-4164-AEAF-06781EA662C1}" srcOrd="0" destOrd="2" presId="urn:microsoft.com/office/officeart/2005/8/layout/hList6"/>
    <dgm:cxn modelId="{C567BE7E-CC4B-495C-8CB2-E2A4859FCAB4}" type="presOf" srcId="{0AF321AB-7B36-421A-A0B9-D2933B4536CF}" destId="{549F071B-AA45-4164-AEAF-06781EA662C1}" srcOrd="0" destOrd="0" presId="urn:microsoft.com/office/officeart/2005/8/layout/hList6"/>
    <dgm:cxn modelId="{85BF9C84-F28C-4B6A-8F3C-1C53DE66D68F}" type="presOf" srcId="{5F904E51-97C7-4B67-A13B-A0921D93C8F8}" destId="{2AE3CB7E-C9A4-44F4-85BC-8C6922025EF9}" srcOrd="0" destOrd="1" presId="urn:microsoft.com/office/officeart/2005/8/layout/hList6"/>
    <dgm:cxn modelId="{64061E86-D08D-4C76-B894-01E28D6B876D}" srcId="{37D074DA-7B98-4142-A990-56111AFBA890}" destId="{6BAFE82F-3911-4DD3-B8EB-4D93BCE059C5}" srcOrd="2" destOrd="0" parTransId="{BA566301-0875-40E2-9F74-D35539DC6FBA}" sibTransId="{7CE65FCB-DD87-42DD-9790-E60BF015D94B}"/>
    <dgm:cxn modelId="{0B1AA691-93E0-4F0D-9E0B-CA3ECDC74D73}" type="presOf" srcId="{ED510E3E-EC21-4689-8D58-6F56F7CDF800}" destId="{549F071B-AA45-4164-AEAF-06781EA662C1}" srcOrd="0" destOrd="3" presId="urn:microsoft.com/office/officeart/2005/8/layout/hList6"/>
    <dgm:cxn modelId="{C03E3B93-FDE2-4357-AA4F-F079832887EF}" type="presOf" srcId="{E75AA4AE-1DE7-457B-8895-B3712A218543}" destId="{499D7117-9361-49B2-9E7A-0E723ECF01C8}" srcOrd="0" destOrd="0" presId="urn:microsoft.com/office/officeart/2005/8/layout/hList6"/>
    <dgm:cxn modelId="{0E60E696-7F44-410F-8274-5FF1EA497A72}" type="presOf" srcId="{A6849B1E-31E5-4F9B-845F-7E5A76D2F7D8}" destId="{2AE3CB7E-C9A4-44F4-85BC-8C6922025EF9}" srcOrd="0" destOrd="3" presId="urn:microsoft.com/office/officeart/2005/8/layout/hList6"/>
    <dgm:cxn modelId="{31F26BA2-C39B-4C0C-8803-C7B1751B415D}" srcId="{0AF321AB-7B36-421A-A0B9-D2933B4536CF}" destId="{ED510E3E-EC21-4689-8D58-6F56F7CDF800}" srcOrd="2" destOrd="0" parTransId="{31D66B2A-D6C0-488B-9AF4-C492A451FC6B}" sibTransId="{AAFD95A5-51BA-42A3-B5A5-5A9AA7FA0A91}"/>
    <dgm:cxn modelId="{299A0CAF-D060-487C-B193-3A0CD71473F6}" srcId="{0AF321AB-7B36-421A-A0B9-D2933B4536CF}" destId="{05FDD8DA-AA0A-4C3B-946B-56604277E9DE}" srcOrd="1" destOrd="0" parTransId="{C523BCD6-0B0D-413B-A114-E21AB13489D3}" sibTransId="{83436793-6585-43A3-A965-0CF20DF912F6}"/>
    <dgm:cxn modelId="{B1F652BC-57E5-4B70-9385-E5BCBD913614}" type="presOf" srcId="{37D074DA-7B98-4142-A990-56111AFBA890}" destId="{0AB60A20-99D7-4B5C-A386-998DAAD1AA4B}" srcOrd="0" destOrd="0"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DDAB41CB-1E0E-4F1D-A97B-E201BE4317E3}" srcId="{37D074DA-7B98-4142-A990-56111AFBA890}" destId="{FD85481C-BCD7-49A8-A423-F0CA1CE85844}" srcOrd="0" destOrd="0" parTransId="{B89DBDC9-0CF0-4342-ADE2-37B3B5B2AABD}" sibTransId="{205ECCB7-9139-48D8-9010-F5E0043F5346}"/>
    <dgm:cxn modelId="{72916BD2-791B-46E0-814D-060929EB57BC}" type="presOf" srcId="{F8A3C8B2-A706-4732-8773-DCEF5306F043}" destId="{0AB60A20-99D7-4B5C-A386-998DAAD1AA4B}" srcOrd="0" destOrd="2" presId="urn:microsoft.com/office/officeart/2005/8/layout/hList6"/>
    <dgm:cxn modelId="{C23069DA-2E73-41BD-B15C-83C5F47DA4C6}" srcId="{37D074DA-7B98-4142-A990-56111AFBA890}" destId="{F8A3C8B2-A706-4732-8773-DCEF5306F043}" srcOrd="1" destOrd="0" parTransId="{00DD99A9-1B93-4E6F-B3E0-584BD04BEFF4}" sibTransId="{11D32E10-FBA4-426B-B597-1F2CC9286642}"/>
    <dgm:cxn modelId="{D74123DF-15E5-46D7-B8C1-D2892AA52A88}" type="presOf" srcId="{B77B0499-EC21-4AE5-A6A1-2CBF83F93E96}" destId="{549F071B-AA45-4164-AEAF-06781EA662C1}" srcOrd="0" destOrd="1" presId="urn:microsoft.com/office/officeart/2005/8/layout/hList6"/>
    <dgm:cxn modelId="{4A3FCDEA-2801-4C93-98C9-E2085BB927D0}" srcId="{E75AA4AE-1DE7-457B-8895-B3712A218543}" destId="{0AF321AB-7B36-421A-A0B9-D2933B4536CF}" srcOrd="0" destOrd="0" parTransId="{31BC75A9-8FE5-48D5-B0CD-6449FC1C4310}" sibTransId="{67F7E916-E4BC-4387-B6D9-419ED1F543BB}"/>
    <dgm:cxn modelId="{A0D36FF2-F2D4-4294-A82F-AE14ED670087}" type="presOf" srcId="{CDE6993B-1B3C-48B1-9577-62D5713753C2}" destId="{2AE3CB7E-C9A4-44F4-85BC-8C6922025EF9}" srcOrd="0" destOrd="2" presId="urn:microsoft.com/office/officeart/2005/8/layout/hList6"/>
    <dgm:cxn modelId="{531DF2F5-E127-4FD6-82F2-C3E9646DEF55}" type="presOf" srcId="{FD85481C-BCD7-49A8-A423-F0CA1CE85844}" destId="{0AB60A20-99D7-4B5C-A386-998DAAD1AA4B}" srcOrd="0" destOrd="1" presId="urn:microsoft.com/office/officeart/2005/8/layout/hList6"/>
    <dgm:cxn modelId="{90389AF8-C4D8-428A-8D3E-5AB5A1F6451B}" type="presOf" srcId="{6BAFE82F-3911-4DD3-B8EB-4D93BCE059C5}" destId="{0AB60A20-99D7-4B5C-A386-998DAAD1AA4B}" srcOrd="0" destOrd="3" presId="urn:microsoft.com/office/officeart/2005/8/layout/hList6"/>
    <dgm:cxn modelId="{D5BDAEAF-857A-4A43-8EAF-2C0890511585}" type="presParOf" srcId="{499D7117-9361-49B2-9E7A-0E723ECF01C8}" destId="{549F071B-AA45-4164-AEAF-06781EA662C1}" srcOrd="0" destOrd="0" presId="urn:microsoft.com/office/officeart/2005/8/layout/hList6"/>
    <dgm:cxn modelId="{7C099000-E7BB-488C-B0A5-6657A31EFEFA}" type="presParOf" srcId="{499D7117-9361-49B2-9E7A-0E723ECF01C8}" destId="{7D8517DF-54FB-40B1-9AED-2DE8C43A8F62}" srcOrd="1" destOrd="0" presId="urn:microsoft.com/office/officeart/2005/8/layout/hList6"/>
    <dgm:cxn modelId="{E16E2665-4F2C-4804-8AD4-8033465ACE60}" type="presParOf" srcId="{499D7117-9361-49B2-9E7A-0E723ECF01C8}" destId="{2AE3CB7E-C9A4-44F4-85BC-8C6922025EF9}" srcOrd="2" destOrd="0" presId="urn:microsoft.com/office/officeart/2005/8/layout/hList6"/>
    <dgm:cxn modelId="{52016F05-5E86-46C1-B12B-8F20755B61CD}" type="presParOf" srcId="{499D7117-9361-49B2-9E7A-0E723ECF01C8}" destId="{86D41A16-92D5-4DE8-B346-6E9A3E90C141}" srcOrd="3" destOrd="0" presId="urn:microsoft.com/office/officeart/2005/8/layout/hList6"/>
    <dgm:cxn modelId="{2FC14BA8-A800-4EE5-8524-4A5248E6A748}"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D6661-05EA-490F-95A7-D8040EFC2F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B6D375-1BE3-42DC-B719-DD10F581FAF6}">
      <dgm:prSet custT="1"/>
      <dgm:spPr>
        <a:solidFill>
          <a:srgbClr val="303D68"/>
        </a:solidFill>
      </dgm:spPr>
      <dgm:t>
        <a:bodyPr/>
        <a:lstStyle/>
        <a:p>
          <a:r>
            <a:rPr lang="en-GB" sz="1800" b="1" noProof="0" dirty="0">
              <a:latin typeface="DejaVu Math TeX Gyre" panose="02000503000000000000"/>
            </a:rPr>
            <a:t>Renewable energy </a:t>
          </a:r>
          <a:r>
            <a:rPr lang="en-GB" sz="1800" noProof="0" dirty="0">
              <a:latin typeface="DejaVu Math TeX Gyre" panose="02000503000000000000"/>
            </a:rPr>
            <a:t>– solar, wind, hydro, and bioenergy provide cleaner alternatives to fossil fuels and are central to reducing greenhouse gas emissions; create a wide range of jobs </a:t>
          </a:r>
        </a:p>
      </dgm:t>
    </dgm:pt>
    <dgm:pt modelId="{75573E6D-61E6-4085-9BD1-D55142EC3F46}" type="parTrans" cxnId="{54BFDD1F-74B7-4167-9BCB-A015AF80CB7C}">
      <dgm:prSet/>
      <dgm:spPr/>
      <dgm:t>
        <a:bodyPr/>
        <a:lstStyle/>
        <a:p>
          <a:endParaRPr lang="en-US" sz="1800">
            <a:latin typeface="DejaVu Math TeX Gyre" panose="02000503000000000000"/>
          </a:endParaRPr>
        </a:p>
      </dgm:t>
    </dgm:pt>
    <dgm:pt modelId="{2419AAD2-F727-4279-A5DF-7C443C53CCFA}" type="sibTrans" cxnId="{54BFDD1F-74B7-4167-9BCB-A015AF80CB7C}">
      <dgm:prSet/>
      <dgm:spPr/>
      <dgm:t>
        <a:bodyPr/>
        <a:lstStyle/>
        <a:p>
          <a:endParaRPr lang="en-US" sz="1800">
            <a:latin typeface="DejaVu Math TeX Gyre" panose="02000503000000000000"/>
          </a:endParaRPr>
        </a:p>
      </dgm:t>
    </dgm:pt>
    <dgm:pt modelId="{78B96AF9-0DA9-4044-A81B-8F1189474E30}">
      <dgm:prSet custT="1"/>
      <dgm:spPr>
        <a:solidFill>
          <a:srgbClr val="303D68"/>
        </a:solidFill>
      </dgm:spPr>
      <dgm:t>
        <a:bodyPr/>
        <a:lstStyle/>
        <a:p>
          <a:r>
            <a:rPr lang="en-GB" sz="1800" b="1" noProof="0" dirty="0">
              <a:latin typeface="DejaVu Math TeX Gyre" panose="02000503000000000000"/>
            </a:rPr>
            <a:t>Green industry and manufacturing  </a:t>
          </a:r>
          <a:r>
            <a:rPr lang="en-GB" sz="1800" noProof="0" dirty="0">
              <a:latin typeface="DejaVu Math TeX Gyre" panose="02000503000000000000"/>
            </a:rPr>
            <a:t>- Cleaner production processes minimize waste, cut emissions, and conserve energy. Innovations include circular design, eco-friendly supply chains, and carbon-neutral methods.</a:t>
          </a:r>
        </a:p>
      </dgm:t>
    </dgm:pt>
    <dgm:pt modelId="{DF1217F6-F5C7-44EC-B9C1-458B73CA89E2}" type="parTrans" cxnId="{4631FA8D-A84A-4C2F-8394-B07CCD51366D}">
      <dgm:prSet/>
      <dgm:spPr/>
      <dgm:t>
        <a:bodyPr/>
        <a:lstStyle/>
        <a:p>
          <a:endParaRPr lang="en-US" sz="1800">
            <a:latin typeface="DejaVu Math TeX Gyre" panose="02000503000000000000"/>
          </a:endParaRPr>
        </a:p>
      </dgm:t>
    </dgm:pt>
    <dgm:pt modelId="{BAED98F0-82DD-458B-B043-F4E694A7BBB1}" type="sibTrans" cxnId="{4631FA8D-A84A-4C2F-8394-B07CCD51366D}">
      <dgm:prSet/>
      <dgm:spPr/>
      <dgm:t>
        <a:bodyPr/>
        <a:lstStyle/>
        <a:p>
          <a:endParaRPr lang="en-US" sz="1800">
            <a:latin typeface="DejaVu Math TeX Gyre" panose="02000503000000000000"/>
          </a:endParaRPr>
        </a:p>
      </dgm:t>
    </dgm:pt>
    <dgm:pt modelId="{EF953F58-5AAA-49A7-BA5B-601F324CA2AE}">
      <dgm:prSet custT="1"/>
      <dgm:spPr>
        <a:solidFill>
          <a:srgbClr val="303D68"/>
        </a:solidFill>
      </dgm:spPr>
      <dgm:t>
        <a:bodyPr/>
        <a:lstStyle/>
        <a:p>
          <a:r>
            <a:rPr lang="en-GB" sz="1800" b="1" noProof="0" dirty="0">
              <a:latin typeface="DejaVu Math TeX Gyre" panose="02000503000000000000"/>
            </a:rPr>
            <a:t>Sustainable agriculture </a:t>
          </a:r>
          <a:r>
            <a:rPr lang="en-GB" sz="1800" noProof="0" dirty="0">
              <a:latin typeface="DejaVu Math TeX Gyre" panose="02000503000000000000"/>
            </a:rPr>
            <a:t>- farming practices in a green economy aim to preserve soil health, maintain water quality, and reduce the use of chemical fertilizers and pesticides</a:t>
          </a:r>
        </a:p>
      </dgm:t>
    </dgm:pt>
    <dgm:pt modelId="{0D58ED64-B30B-457D-A29E-05EE88BB0F9F}" type="parTrans" cxnId="{CEFD7CC2-B1FE-4493-95FC-3575ECF9FFD0}">
      <dgm:prSet/>
      <dgm:spPr/>
      <dgm:t>
        <a:bodyPr/>
        <a:lstStyle/>
        <a:p>
          <a:endParaRPr lang="en-US" sz="1800">
            <a:latin typeface="DejaVu Math TeX Gyre" panose="02000503000000000000"/>
          </a:endParaRPr>
        </a:p>
      </dgm:t>
    </dgm:pt>
    <dgm:pt modelId="{59696279-BB90-4BA3-AB84-2D2F0BDAB77D}" type="sibTrans" cxnId="{CEFD7CC2-B1FE-4493-95FC-3575ECF9FFD0}">
      <dgm:prSet/>
      <dgm:spPr/>
      <dgm:t>
        <a:bodyPr/>
        <a:lstStyle/>
        <a:p>
          <a:endParaRPr lang="en-US" sz="1800">
            <a:latin typeface="DejaVu Math TeX Gyre" panose="02000503000000000000"/>
          </a:endParaRPr>
        </a:p>
      </dgm:t>
    </dgm:pt>
    <dgm:pt modelId="{EC721A23-9B6C-4269-B617-F38214B6301A}" type="pres">
      <dgm:prSet presAssocID="{345D6661-05EA-490F-95A7-D8040EFC2FF3}" presName="linear" presStyleCnt="0">
        <dgm:presLayoutVars>
          <dgm:animLvl val="lvl"/>
          <dgm:resizeHandles val="exact"/>
        </dgm:presLayoutVars>
      </dgm:prSet>
      <dgm:spPr/>
    </dgm:pt>
    <dgm:pt modelId="{FCAC5E73-B91A-4DC1-9E00-4DE665BB1937}" type="pres">
      <dgm:prSet presAssocID="{43B6D375-1BE3-42DC-B719-DD10F581FAF6}" presName="parentText" presStyleLbl="node1" presStyleIdx="0" presStyleCnt="3">
        <dgm:presLayoutVars>
          <dgm:chMax val="0"/>
          <dgm:bulletEnabled val="1"/>
        </dgm:presLayoutVars>
      </dgm:prSet>
      <dgm:spPr/>
    </dgm:pt>
    <dgm:pt modelId="{5BE1FFC2-5756-47B9-A615-2CC12E384044}" type="pres">
      <dgm:prSet presAssocID="{2419AAD2-F727-4279-A5DF-7C443C53CCFA}" presName="spacer" presStyleCnt="0"/>
      <dgm:spPr/>
    </dgm:pt>
    <dgm:pt modelId="{8D77A246-F298-401D-AECA-CC7227EDD45B}" type="pres">
      <dgm:prSet presAssocID="{78B96AF9-0DA9-4044-A81B-8F1189474E30}" presName="parentText" presStyleLbl="node1" presStyleIdx="1" presStyleCnt="3">
        <dgm:presLayoutVars>
          <dgm:chMax val="0"/>
          <dgm:bulletEnabled val="1"/>
        </dgm:presLayoutVars>
      </dgm:prSet>
      <dgm:spPr/>
    </dgm:pt>
    <dgm:pt modelId="{1C0C7815-08AC-41D6-9E20-941B40DF8B5D}" type="pres">
      <dgm:prSet presAssocID="{BAED98F0-82DD-458B-B043-F4E694A7BBB1}" presName="spacer" presStyleCnt="0"/>
      <dgm:spPr/>
    </dgm:pt>
    <dgm:pt modelId="{2F7C02FD-EF04-458C-A214-9C73A5772320}" type="pres">
      <dgm:prSet presAssocID="{EF953F58-5AAA-49A7-BA5B-601F324CA2AE}" presName="parentText" presStyleLbl="node1" presStyleIdx="2" presStyleCnt="3">
        <dgm:presLayoutVars>
          <dgm:chMax val="0"/>
          <dgm:bulletEnabled val="1"/>
        </dgm:presLayoutVars>
      </dgm:prSet>
      <dgm:spPr/>
    </dgm:pt>
  </dgm:ptLst>
  <dgm:cxnLst>
    <dgm:cxn modelId="{54BFDD1F-74B7-4167-9BCB-A015AF80CB7C}" srcId="{345D6661-05EA-490F-95A7-D8040EFC2FF3}" destId="{43B6D375-1BE3-42DC-B719-DD10F581FAF6}" srcOrd="0" destOrd="0" parTransId="{75573E6D-61E6-4085-9BD1-D55142EC3F46}" sibTransId="{2419AAD2-F727-4279-A5DF-7C443C53CCFA}"/>
    <dgm:cxn modelId="{BA17E973-1BB3-450C-B74A-0727727C0D65}" type="presOf" srcId="{EF953F58-5AAA-49A7-BA5B-601F324CA2AE}" destId="{2F7C02FD-EF04-458C-A214-9C73A5772320}" srcOrd="0" destOrd="0" presId="urn:microsoft.com/office/officeart/2005/8/layout/vList2"/>
    <dgm:cxn modelId="{6566F553-7257-4D48-B1E1-F20598DDEB20}" type="presOf" srcId="{345D6661-05EA-490F-95A7-D8040EFC2FF3}" destId="{EC721A23-9B6C-4269-B617-F38214B6301A}" srcOrd="0" destOrd="0" presId="urn:microsoft.com/office/officeart/2005/8/layout/vList2"/>
    <dgm:cxn modelId="{2C25A577-031D-4FEB-B9BB-363FF701AA8D}" type="presOf" srcId="{43B6D375-1BE3-42DC-B719-DD10F581FAF6}" destId="{FCAC5E73-B91A-4DC1-9E00-4DE665BB1937}" srcOrd="0" destOrd="0" presId="urn:microsoft.com/office/officeart/2005/8/layout/vList2"/>
    <dgm:cxn modelId="{4631FA8D-A84A-4C2F-8394-B07CCD51366D}" srcId="{345D6661-05EA-490F-95A7-D8040EFC2FF3}" destId="{78B96AF9-0DA9-4044-A81B-8F1189474E30}" srcOrd="1" destOrd="0" parTransId="{DF1217F6-F5C7-44EC-B9C1-458B73CA89E2}" sibTransId="{BAED98F0-82DD-458B-B043-F4E694A7BBB1}"/>
    <dgm:cxn modelId="{BC6077BE-5E38-4F5A-93FC-87A80CF58E59}" type="presOf" srcId="{78B96AF9-0DA9-4044-A81B-8F1189474E30}" destId="{8D77A246-F298-401D-AECA-CC7227EDD45B}" srcOrd="0" destOrd="0" presId="urn:microsoft.com/office/officeart/2005/8/layout/vList2"/>
    <dgm:cxn modelId="{CEFD7CC2-B1FE-4493-95FC-3575ECF9FFD0}" srcId="{345D6661-05EA-490F-95A7-D8040EFC2FF3}" destId="{EF953F58-5AAA-49A7-BA5B-601F324CA2AE}" srcOrd="2" destOrd="0" parTransId="{0D58ED64-B30B-457D-A29E-05EE88BB0F9F}" sibTransId="{59696279-BB90-4BA3-AB84-2D2F0BDAB77D}"/>
    <dgm:cxn modelId="{784752E3-BE94-4A99-ADEC-4158E9FDFA12}" type="presParOf" srcId="{EC721A23-9B6C-4269-B617-F38214B6301A}" destId="{FCAC5E73-B91A-4DC1-9E00-4DE665BB1937}" srcOrd="0" destOrd="0" presId="urn:microsoft.com/office/officeart/2005/8/layout/vList2"/>
    <dgm:cxn modelId="{9F43BA59-5842-4CC0-ADE7-6994A5B66D66}" type="presParOf" srcId="{EC721A23-9B6C-4269-B617-F38214B6301A}" destId="{5BE1FFC2-5756-47B9-A615-2CC12E384044}" srcOrd="1" destOrd="0" presId="urn:microsoft.com/office/officeart/2005/8/layout/vList2"/>
    <dgm:cxn modelId="{F130DD66-B489-450E-BC90-D0DCD5081C86}" type="presParOf" srcId="{EC721A23-9B6C-4269-B617-F38214B6301A}" destId="{8D77A246-F298-401D-AECA-CC7227EDD45B}" srcOrd="2" destOrd="0" presId="urn:microsoft.com/office/officeart/2005/8/layout/vList2"/>
    <dgm:cxn modelId="{963CB889-67BD-4D16-AAB5-9C0A93A6FE6C}" type="presParOf" srcId="{EC721A23-9B6C-4269-B617-F38214B6301A}" destId="{1C0C7815-08AC-41D6-9E20-941B40DF8B5D}" srcOrd="3" destOrd="0" presId="urn:microsoft.com/office/officeart/2005/8/layout/vList2"/>
    <dgm:cxn modelId="{1319CCD0-55D0-4218-A8E6-DB32D29FDCCD}" type="presParOf" srcId="{EC721A23-9B6C-4269-B617-F38214B6301A}" destId="{2F7C02FD-EF04-458C-A214-9C73A5772320}" srcOrd="4"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357C44-286D-4FD5-A2BB-A2E7D040FF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3C66BF-5518-442A-8FCF-782F647C7740}">
      <dgm:prSet/>
      <dgm:spPr>
        <a:solidFill>
          <a:srgbClr val="303D68"/>
        </a:solidFill>
      </dgm:spPr>
      <dgm:t>
        <a:bodyPr/>
        <a:lstStyle/>
        <a:p>
          <a:r>
            <a:rPr lang="en-GB" b="1" noProof="0" dirty="0">
              <a:latin typeface="DejaVu Math TeX Gyre" panose="02000503000000000000"/>
            </a:rPr>
            <a:t>Green buildings and infrastructure  </a:t>
          </a:r>
          <a:r>
            <a:rPr lang="en-GB" noProof="0" dirty="0">
              <a:latin typeface="DejaVu Math TeX Gyre" panose="02000503000000000000"/>
            </a:rPr>
            <a:t>- Energy-efficient construction, sustainable materials, and smart urban planning reduce emissions, enhance living standards, and build climate-resilient cities. </a:t>
          </a:r>
        </a:p>
      </dgm:t>
    </dgm:pt>
    <dgm:pt modelId="{B14D9AE4-68F4-4342-A2CE-3DF9CE35CE28}" type="parTrans" cxnId="{74DA4626-0798-4D7C-9E60-55AACF3E2BB8}">
      <dgm:prSet/>
      <dgm:spPr/>
      <dgm:t>
        <a:bodyPr/>
        <a:lstStyle/>
        <a:p>
          <a:endParaRPr lang="en-US">
            <a:latin typeface="DejaVu Math TeX Gyre" panose="02000503000000000000"/>
          </a:endParaRPr>
        </a:p>
      </dgm:t>
    </dgm:pt>
    <dgm:pt modelId="{EA22C2B6-427F-4F5B-B3A5-82CCBC70966A}" type="sibTrans" cxnId="{74DA4626-0798-4D7C-9E60-55AACF3E2BB8}">
      <dgm:prSet/>
      <dgm:spPr/>
      <dgm:t>
        <a:bodyPr/>
        <a:lstStyle/>
        <a:p>
          <a:endParaRPr lang="en-US">
            <a:latin typeface="DejaVu Math TeX Gyre" panose="02000503000000000000"/>
          </a:endParaRPr>
        </a:p>
      </dgm:t>
    </dgm:pt>
    <dgm:pt modelId="{638643DA-8C80-4E0B-BBA6-AFEE7AAE949F}">
      <dgm:prSet/>
      <dgm:spPr>
        <a:solidFill>
          <a:srgbClr val="303D68"/>
        </a:solidFill>
      </dgm:spPr>
      <dgm:t>
        <a:bodyPr/>
        <a:lstStyle/>
        <a:p>
          <a:r>
            <a:rPr lang="en-GB" b="1" noProof="0" dirty="0">
              <a:latin typeface="DejaVu Math TeX Gyre" panose="02000503000000000000"/>
            </a:rPr>
            <a:t>Sustainable transport </a:t>
          </a:r>
          <a:r>
            <a:rPr lang="en-GB" noProof="0" dirty="0">
              <a:latin typeface="DejaVu Math TeX Gyre" panose="02000503000000000000"/>
            </a:rPr>
            <a:t>– Low-emission vehicles, public transport, and cycling infrastructure cut fossil fuel use, improve air quality, and generate jobs in manufacturing and mobility services.</a:t>
          </a:r>
        </a:p>
      </dgm:t>
    </dgm:pt>
    <dgm:pt modelId="{6239F0D2-22F2-4B23-A007-76EA090D4C9A}" type="parTrans" cxnId="{FA0EB8EA-4968-4F89-8A99-71A1FA65365A}">
      <dgm:prSet/>
      <dgm:spPr/>
      <dgm:t>
        <a:bodyPr/>
        <a:lstStyle/>
        <a:p>
          <a:endParaRPr lang="en-US">
            <a:latin typeface="DejaVu Math TeX Gyre" panose="02000503000000000000"/>
          </a:endParaRPr>
        </a:p>
      </dgm:t>
    </dgm:pt>
    <dgm:pt modelId="{F23EFE56-6B3D-4063-9F84-17F030DAFC7F}" type="sibTrans" cxnId="{FA0EB8EA-4968-4F89-8A99-71A1FA65365A}">
      <dgm:prSet/>
      <dgm:spPr/>
      <dgm:t>
        <a:bodyPr/>
        <a:lstStyle/>
        <a:p>
          <a:endParaRPr lang="en-US">
            <a:latin typeface="DejaVu Math TeX Gyre" panose="02000503000000000000"/>
          </a:endParaRPr>
        </a:p>
      </dgm:t>
    </dgm:pt>
    <dgm:pt modelId="{950620FE-C36D-42DB-92AD-0DFFDE2834B5}">
      <dgm:prSet/>
      <dgm:spPr>
        <a:solidFill>
          <a:srgbClr val="303D68"/>
        </a:solidFill>
      </dgm:spPr>
      <dgm:t>
        <a:bodyPr/>
        <a:lstStyle/>
        <a:p>
          <a:r>
            <a:rPr lang="en-GB" b="1" noProof="0" dirty="0">
              <a:latin typeface="DejaVu Math TeX Gyre" panose="02000503000000000000"/>
            </a:rPr>
            <a:t>Waste management </a:t>
          </a:r>
          <a:r>
            <a:rPr lang="en-GB" noProof="0" dirty="0">
              <a:latin typeface="DejaVu Math TeX Gyre" panose="02000503000000000000"/>
            </a:rPr>
            <a:t>- A green economy promotes reducing waste, recycling, reuse, and innovative technologies like waste-to-energy and composting</a:t>
          </a:r>
        </a:p>
      </dgm:t>
    </dgm:pt>
    <dgm:pt modelId="{79EC9339-3BDB-453F-A2D8-C47159054130}" type="parTrans" cxnId="{FB38F41A-5629-4C02-AFFA-CD3C790D350B}">
      <dgm:prSet/>
      <dgm:spPr/>
      <dgm:t>
        <a:bodyPr/>
        <a:lstStyle/>
        <a:p>
          <a:endParaRPr lang="en-US">
            <a:latin typeface="DejaVu Math TeX Gyre" panose="02000503000000000000"/>
          </a:endParaRPr>
        </a:p>
      </dgm:t>
    </dgm:pt>
    <dgm:pt modelId="{30217087-3F88-4EF8-8279-631A708A1579}" type="sibTrans" cxnId="{FB38F41A-5629-4C02-AFFA-CD3C790D350B}">
      <dgm:prSet/>
      <dgm:spPr/>
      <dgm:t>
        <a:bodyPr/>
        <a:lstStyle/>
        <a:p>
          <a:endParaRPr lang="en-US">
            <a:latin typeface="DejaVu Math TeX Gyre" panose="02000503000000000000"/>
          </a:endParaRPr>
        </a:p>
      </dgm:t>
    </dgm:pt>
    <dgm:pt modelId="{C9835681-4671-4D83-A439-10C08E2665B0}" type="pres">
      <dgm:prSet presAssocID="{A1357C44-286D-4FD5-A2BB-A2E7D040FF1B}" presName="linear" presStyleCnt="0">
        <dgm:presLayoutVars>
          <dgm:animLvl val="lvl"/>
          <dgm:resizeHandles val="exact"/>
        </dgm:presLayoutVars>
      </dgm:prSet>
      <dgm:spPr/>
    </dgm:pt>
    <dgm:pt modelId="{CDA8EEEF-3930-476E-9919-5FB0493FEFA1}" type="pres">
      <dgm:prSet presAssocID="{713C66BF-5518-442A-8FCF-782F647C7740}" presName="parentText" presStyleLbl="node1" presStyleIdx="0" presStyleCnt="3">
        <dgm:presLayoutVars>
          <dgm:chMax val="0"/>
          <dgm:bulletEnabled val="1"/>
        </dgm:presLayoutVars>
      </dgm:prSet>
      <dgm:spPr/>
    </dgm:pt>
    <dgm:pt modelId="{E83F648E-162B-4FA1-AC1E-1696714A9888}" type="pres">
      <dgm:prSet presAssocID="{EA22C2B6-427F-4F5B-B3A5-82CCBC70966A}" presName="spacer" presStyleCnt="0"/>
      <dgm:spPr/>
    </dgm:pt>
    <dgm:pt modelId="{F36E7066-74FC-4C6D-96AA-455E5633B80E}" type="pres">
      <dgm:prSet presAssocID="{638643DA-8C80-4E0B-BBA6-AFEE7AAE949F}" presName="parentText" presStyleLbl="node1" presStyleIdx="1" presStyleCnt="3">
        <dgm:presLayoutVars>
          <dgm:chMax val="0"/>
          <dgm:bulletEnabled val="1"/>
        </dgm:presLayoutVars>
      </dgm:prSet>
      <dgm:spPr/>
    </dgm:pt>
    <dgm:pt modelId="{C4772F29-1AF6-44D1-BBB7-BAE7919245F5}" type="pres">
      <dgm:prSet presAssocID="{F23EFE56-6B3D-4063-9F84-17F030DAFC7F}" presName="spacer" presStyleCnt="0"/>
      <dgm:spPr/>
    </dgm:pt>
    <dgm:pt modelId="{988C62CD-3B23-4C00-9BEB-87DF310C895D}" type="pres">
      <dgm:prSet presAssocID="{950620FE-C36D-42DB-92AD-0DFFDE2834B5}" presName="parentText" presStyleLbl="node1" presStyleIdx="2" presStyleCnt="3">
        <dgm:presLayoutVars>
          <dgm:chMax val="0"/>
          <dgm:bulletEnabled val="1"/>
        </dgm:presLayoutVars>
      </dgm:prSet>
      <dgm:spPr/>
    </dgm:pt>
  </dgm:ptLst>
  <dgm:cxnLst>
    <dgm:cxn modelId="{FB38F41A-5629-4C02-AFFA-CD3C790D350B}" srcId="{A1357C44-286D-4FD5-A2BB-A2E7D040FF1B}" destId="{950620FE-C36D-42DB-92AD-0DFFDE2834B5}" srcOrd="2" destOrd="0" parTransId="{79EC9339-3BDB-453F-A2D8-C47159054130}" sibTransId="{30217087-3F88-4EF8-8279-631A708A1579}"/>
    <dgm:cxn modelId="{D9C58620-03A0-4995-B4F9-082491B58871}" type="presOf" srcId="{950620FE-C36D-42DB-92AD-0DFFDE2834B5}" destId="{988C62CD-3B23-4C00-9BEB-87DF310C895D}" srcOrd="0" destOrd="0" presId="urn:microsoft.com/office/officeart/2005/8/layout/vList2"/>
    <dgm:cxn modelId="{74DA4626-0798-4D7C-9E60-55AACF3E2BB8}" srcId="{A1357C44-286D-4FD5-A2BB-A2E7D040FF1B}" destId="{713C66BF-5518-442A-8FCF-782F647C7740}" srcOrd="0" destOrd="0" parTransId="{B14D9AE4-68F4-4342-A2CE-3DF9CE35CE28}" sibTransId="{EA22C2B6-427F-4F5B-B3A5-82CCBC70966A}"/>
    <dgm:cxn modelId="{E5556877-CBC3-44A3-A361-8F49D6EE9242}" type="presOf" srcId="{638643DA-8C80-4E0B-BBA6-AFEE7AAE949F}" destId="{F36E7066-74FC-4C6D-96AA-455E5633B80E}" srcOrd="0" destOrd="0" presId="urn:microsoft.com/office/officeart/2005/8/layout/vList2"/>
    <dgm:cxn modelId="{E1AD1B7F-48C1-4D95-84D6-DCB2B1DBA7A7}" type="presOf" srcId="{A1357C44-286D-4FD5-A2BB-A2E7D040FF1B}" destId="{C9835681-4671-4D83-A439-10C08E2665B0}" srcOrd="0" destOrd="0" presId="urn:microsoft.com/office/officeart/2005/8/layout/vList2"/>
    <dgm:cxn modelId="{702EF2C9-2DEA-493A-B449-A095D835AC99}" type="presOf" srcId="{713C66BF-5518-442A-8FCF-782F647C7740}" destId="{CDA8EEEF-3930-476E-9919-5FB0493FEFA1}" srcOrd="0" destOrd="0" presId="urn:microsoft.com/office/officeart/2005/8/layout/vList2"/>
    <dgm:cxn modelId="{FA0EB8EA-4968-4F89-8A99-71A1FA65365A}" srcId="{A1357C44-286D-4FD5-A2BB-A2E7D040FF1B}" destId="{638643DA-8C80-4E0B-BBA6-AFEE7AAE949F}" srcOrd="1" destOrd="0" parTransId="{6239F0D2-22F2-4B23-A007-76EA090D4C9A}" sibTransId="{F23EFE56-6B3D-4063-9F84-17F030DAFC7F}"/>
    <dgm:cxn modelId="{523FC0EC-ED1E-4B40-B1F9-81812A54961A}" type="presParOf" srcId="{C9835681-4671-4D83-A439-10C08E2665B0}" destId="{CDA8EEEF-3930-476E-9919-5FB0493FEFA1}" srcOrd="0" destOrd="0" presId="urn:microsoft.com/office/officeart/2005/8/layout/vList2"/>
    <dgm:cxn modelId="{10DAEAE8-E662-44BB-AE4D-110716F1DA2A}" type="presParOf" srcId="{C9835681-4671-4D83-A439-10C08E2665B0}" destId="{E83F648E-162B-4FA1-AC1E-1696714A9888}" srcOrd="1" destOrd="0" presId="urn:microsoft.com/office/officeart/2005/8/layout/vList2"/>
    <dgm:cxn modelId="{B7A749E1-4B61-42BB-8CAF-55AC6F301E0D}" type="presParOf" srcId="{C9835681-4671-4D83-A439-10C08E2665B0}" destId="{F36E7066-74FC-4C6D-96AA-455E5633B80E}" srcOrd="2" destOrd="0" presId="urn:microsoft.com/office/officeart/2005/8/layout/vList2"/>
    <dgm:cxn modelId="{B5E08BAE-155A-4D15-A61E-8394C368E3F8}" type="presParOf" srcId="{C9835681-4671-4D83-A439-10C08E2665B0}" destId="{C4772F29-1AF6-44D1-BBB7-BAE7919245F5}" srcOrd="3" destOrd="0" presId="urn:microsoft.com/office/officeart/2005/8/layout/vList2"/>
    <dgm:cxn modelId="{F27AAFE8-0BB6-4F21-85D7-EC020C0EEC21}" type="presParOf" srcId="{C9835681-4671-4D83-A439-10C08E2665B0}" destId="{988C62CD-3B23-4C00-9BEB-87DF310C895D}"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7843A-7DA6-42F2-AD62-6890309F417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7170BA0-E8AE-41D3-94A8-DABA0199BBCA}">
      <dgm:prSet custT="1"/>
      <dgm:spPr/>
      <dgm:t>
        <a:bodyPr/>
        <a:lstStyle/>
        <a:p>
          <a:pPr>
            <a:lnSpc>
              <a:spcPct val="100000"/>
            </a:lnSpc>
          </a:pPr>
          <a:r>
            <a:rPr lang="en-GB" sz="1800" noProof="0" dirty="0">
              <a:solidFill>
                <a:srgbClr val="303D68"/>
              </a:solidFill>
              <a:latin typeface="DejaVu Math TeX Gyre" panose="02000503000000000000"/>
            </a:rPr>
            <a:t>Collaborative energy model where citizens, cooperatives, SMEs, and local authorities jointly produce, manage, and consume renewable energy.</a:t>
          </a:r>
        </a:p>
      </dgm:t>
    </dgm:pt>
    <dgm:pt modelId="{4CCDE154-8543-44B2-9B73-2C37B789C770}" type="parTrans" cxnId="{7742EE72-5CCF-4D6E-B0F9-6A67BC27E237}">
      <dgm:prSet/>
      <dgm:spPr/>
      <dgm:t>
        <a:bodyPr/>
        <a:lstStyle/>
        <a:p>
          <a:endParaRPr lang="en-US" sz="1800">
            <a:solidFill>
              <a:srgbClr val="303D68"/>
            </a:solidFill>
            <a:latin typeface="DejaVu Math TeX Gyre" panose="02000503000000000000"/>
          </a:endParaRPr>
        </a:p>
      </dgm:t>
    </dgm:pt>
    <dgm:pt modelId="{2039DB87-D48A-41FB-9086-B6D48BC81561}" type="sibTrans" cxnId="{7742EE72-5CCF-4D6E-B0F9-6A67BC27E237}">
      <dgm:prSet/>
      <dgm:spPr/>
      <dgm:t>
        <a:bodyPr/>
        <a:lstStyle/>
        <a:p>
          <a:endParaRPr lang="en-US" sz="1800">
            <a:solidFill>
              <a:srgbClr val="303D68"/>
            </a:solidFill>
            <a:latin typeface="DejaVu Math TeX Gyre" panose="02000503000000000000"/>
          </a:endParaRPr>
        </a:p>
      </dgm:t>
    </dgm:pt>
    <dgm:pt modelId="{E01DDBC8-E645-49EC-B4D6-85C6B02F89DC}">
      <dgm:prSet custT="1"/>
      <dgm:spPr>
        <a:noFill/>
        <a:ln>
          <a:noFill/>
        </a:ln>
        <a:effectLst/>
      </dgm:spPr>
      <dgm:t>
        <a:bodyPr spcFirstLastPara="0" vert="horz" wrap="square" lIns="0" tIns="0" rIns="0" bIns="0" numCol="1" spcCol="1270" anchor="t" anchorCtr="0"/>
        <a:lstStyle/>
        <a:p>
          <a:pPr>
            <a:lnSpc>
              <a:spcPct val="100000"/>
            </a:lnSpc>
          </a:pPr>
          <a:r>
            <a:rPr lang="en-GB" sz="1800" noProof="0" dirty="0">
              <a:solidFill>
                <a:srgbClr val="303D68"/>
              </a:solidFill>
              <a:latin typeface="DejaVu Math TeX Gyre" panose="02000503000000000000"/>
            </a:rPr>
            <a:t>Prioritize local environmental and social value over profit—lower emissions, reduce costs, improve efficiency, and build community resilience.</a:t>
          </a:r>
        </a:p>
      </dgm:t>
    </dgm:pt>
    <dgm:pt modelId="{02CD669E-D3CB-4945-A285-6D7FDE559D25}" type="parTrans" cxnId="{BA81DF2A-38A5-4C98-9C9D-CB4BA9DBC726}">
      <dgm:prSet/>
      <dgm:spPr/>
      <dgm:t>
        <a:bodyPr/>
        <a:lstStyle/>
        <a:p>
          <a:endParaRPr lang="en-US" sz="1800">
            <a:solidFill>
              <a:srgbClr val="303D68"/>
            </a:solidFill>
            <a:latin typeface="DejaVu Math TeX Gyre" panose="02000503000000000000"/>
          </a:endParaRPr>
        </a:p>
      </dgm:t>
    </dgm:pt>
    <dgm:pt modelId="{6DDFF7FC-325A-48D1-B873-6C09B8808373}" type="sibTrans" cxnId="{BA81DF2A-38A5-4C98-9C9D-CB4BA9DBC726}">
      <dgm:prSet/>
      <dgm:spPr/>
      <dgm:t>
        <a:bodyPr/>
        <a:lstStyle/>
        <a:p>
          <a:endParaRPr lang="en-US" sz="1800">
            <a:solidFill>
              <a:srgbClr val="303D68"/>
            </a:solidFill>
            <a:latin typeface="DejaVu Math TeX Gyre" panose="02000503000000000000"/>
          </a:endParaRPr>
        </a:p>
      </dgm:t>
    </dgm:pt>
    <dgm:pt modelId="{EE7378D3-3084-44A3-BC93-4B31DBE523B7}">
      <dgm:prSet custT="1"/>
      <dgm:spPr/>
      <dgm:t>
        <a:bodyPr/>
        <a:lstStyle/>
        <a:p>
          <a:pPr>
            <a:lnSpc>
              <a:spcPct val="100000"/>
            </a:lnSpc>
          </a:pPr>
          <a:r>
            <a:rPr lang="en-GB" sz="1800" noProof="0" dirty="0">
              <a:solidFill>
                <a:srgbClr val="303D68"/>
              </a:solidFill>
              <a:latin typeface="DejaVu Math TeX Gyre" panose="02000503000000000000"/>
            </a:rPr>
            <a:t>Innovative infrastructure &amp; technologies: rooftop solar, small wind, shared batteries, and smart energy management systems.</a:t>
          </a:r>
        </a:p>
      </dgm:t>
    </dgm:pt>
    <dgm:pt modelId="{8DF45E18-6AF6-45AA-B6F8-77AD23BEB885}" type="parTrans" cxnId="{8CFE051F-13A5-47A2-A857-9604B04B904B}">
      <dgm:prSet/>
      <dgm:spPr/>
      <dgm:t>
        <a:bodyPr/>
        <a:lstStyle/>
        <a:p>
          <a:endParaRPr lang="en-US" sz="1800">
            <a:solidFill>
              <a:srgbClr val="303D68"/>
            </a:solidFill>
            <a:latin typeface="DejaVu Math TeX Gyre" panose="02000503000000000000"/>
          </a:endParaRPr>
        </a:p>
      </dgm:t>
    </dgm:pt>
    <dgm:pt modelId="{38E80F5C-066A-4D7E-B287-5F520964EE13}" type="sibTrans" cxnId="{8CFE051F-13A5-47A2-A857-9604B04B904B}">
      <dgm:prSet/>
      <dgm:spPr/>
      <dgm:t>
        <a:bodyPr/>
        <a:lstStyle/>
        <a:p>
          <a:endParaRPr lang="en-US" sz="1800">
            <a:solidFill>
              <a:srgbClr val="303D68"/>
            </a:solidFill>
            <a:latin typeface="DejaVu Math TeX Gyre" panose="02000503000000000000"/>
          </a:endParaRPr>
        </a:p>
      </dgm:t>
    </dgm:pt>
    <dgm:pt modelId="{55DBE66F-DEC1-4966-A6AB-8AD1E071C8AE}" type="pres">
      <dgm:prSet presAssocID="{CCE7843A-7DA6-42F2-AD62-6890309F417B}" presName="root" presStyleCnt="0">
        <dgm:presLayoutVars>
          <dgm:dir/>
          <dgm:resizeHandles val="exact"/>
        </dgm:presLayoutVars>
      </dgm:prSet>
      <dgm:spPr/>
    </dgm:pt>
    <dgm:pt modelId="{A075F4A0-1105-40BA-BACD-53BC9AB28681}" type="pres">
      <dgm:prSet presAssocID="{57170BA0-E8AE-41D3-94A8-DABA0199BBCA}" presName="compNode" presStyleCnt="0"/>
      <dgm:spPr/>
    </dgm:pt>
    <dgm:pt modelId="{C785E0A2-A5BB-4C80-A576-2B9949162437}" type="pres">
      <dgm:prSet presAssocID="{57170BA0-E8AE-41D3-94A8-DABA0199BBCA}" presName="bgRect" presStyleLbl="bgShp" presStyleIdx="0" presStyleCnt="3"/>
      <dgm:spPr>
        <a:solidFill>
          <a:srgbClr val="74D3BD"/>
        </a:solidFill>
      </dgm:spPr>
    </dgm:pt>
    <dgm:pt modelId="{2146BD45-E73A-40F5-8D18-4ED216AAC9E9}" type="pres">
      <dgm:prSet presAssocID="{57170BA0-E8AE-41D3-94A8-DABA0199BB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74D3BD"/>
          </a:solidFill>
        </a:ln>
      </dgm:spPr>
      <dgm:extLst>
        <a:ext uri="{E40237B7-FDA0-4F09-8148-C483321AD2D9}">
          <dgm14:cNvPr xmlns:dgm14="http://schemas.microsoft.com/office/drawing/2010/diagram" id="0" name="" descr="Open Hand with Plant"/>
        </a:ext>
      </dgm:extLst>
    </dgm:pt>
    <dgm:pt modelId="{31C26E9E-C815-4050-9C22-93AE2537AE75}" type="pres">
      <dgm:prSet presAssocID="{57170BA0-E8AE-41D3-94A8-DABA0199BBCA}" presName="spaceRect" presStyleCnt="0"/>
      <dgm:spPr/>
    </dgm:pt>
    <dgm:pt modelId="{7B72DB30-2D93-4C55-B47D-E9C472888B63}" type="pres">
      <dgm:prSet presAssocID="{57170BA0-E8AE-41D3-94A8-DABA0199BBCA}" presName="parTx" presStyleLbl="revTx" presStyleIdx="0" presStyleCnt="3">
        <dgm:presLayoutVars>
          <dgm:chMax val="0"/>
          <dgm:chPref val="0"/>
        </dgm:presLayoutVars>
      </dgm:prSet>
      <dgm:spPr/>
    </dgm:pt>
    <dgm:pt modelId="{2FC84EBA-C8EE-442F-A0ED-4385FE209E26}" type="pres">
      <dgm:prSet presAssocID="{2039DB87-D48A-41FB-9086-B6D48BC81561}" presName="sibTrans" presStyleCnt="0"/>
      <dgm:spPr/>
    </dgm:pt>
    <dgm:pt modelId="{89494C57-5679-4F3F-A307-482B46CC29F3}" type="pres">
      <dgm:prSet presAssocID="{E01DDBC8-E645-49EC-B4D6-85C6B02F89DC}" presName="compNode" presStyleCnt="0"/>
      <dgm:spPr/>
    </dgm:pt>
    <dgm:pt modelId="{7844F72F-C513-4603-9900-A138D169988B}" type="pres">
      <dgm:prSet presAssocID="{E01DDBC8-E645-49EC-B4D6-85C6B02F89DC}" presName="bgRect" presStyleLbl="bgShp" presStyleIdx="1" presStyleCnt="3"/>
      <dgm:spPr>
        <a:solidFill>
          <a:srgbClr val="74D3BD"/>
        </a:solidFill>
        <a:ln>
          <a:solidFill>
            <a:srgbClr val="74D3BD"/>
          </a:solidFill>
        </a:ln>
      </dgm:spPr>
    </dgm:pt>
    <dgm:pt modelId="{CE8ECC72-9760-456C-9A24-0CAE5CEAF428}" type="pres">
      <dgm:prSet presAssocID="{E01DDBC8-E645-49EC-B4D6-85C6B02F89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rgbClr val="74D3BD"/>
          </a:solidFill>
        </a:ln>
      </dgm:spPr>
      <dgm:extLst>
        <a:ext uri="{E40237B7-FDA0-4F09-8148-C483321AD2D9}">
          <dgm14:cNvPr xmlns:dgm14="http://schemas.microsoft.com/office/drawing/2010/diagram" id="0" name="" descr="Sustainability"/>
        </a:ext>
      </dgm:extLst>
    </dgm:pt>
    <dgm:pt modelId="{D2C977DB-7A99-4E53-AA66-608A43CD1F7D}" type="pres">
      <dgm:prSet presAssocID="{E01DDBC8-E645-49EC-B4D6-85C6B02F89DC}" presName="spaceRect" presStyleCnt="0"/>
      <dgm:spPr/>
    </dgm:pt>
    <dgm:pt modelId="{01288FE9-8E48-4F4E-89C8-015334C2B81D}" type="pres">
      <dgm:prSet presAssocID="{E01DDBC8-E645-49EC-B4D6-85C6B02F89DC}" presName="parTx" presStyleLbl="revTx" presStyleIdx="1" presStyleCnt="3">
        <dgm:presLayoutVars>
          <dgm:chMax val="0"/>
          <dgm:chPref val="0"/>
        </dgm:presLayoutVars>
      </dgm:prSet>
      <dgm:spPr/>
    </dgm:pt>
    <dgm:pt modelId="{F9D1C2C2-D1C9-49C3-BD66-3CABFC843737}" type="pres">
      <dgm:prSet presAssocID="{6DDFF7FC-325A-48D1-B873-6C09B8808373}" presName="sibTrans" presStyleCnt="0"/>
      <dgm:spPr/>
    </dgm:pt>
    <dgm:pt modelId="{7E802372-97E0-45B3-A9A6-ACDA0145FFEF}" type="pres">
      <dgm:prSet presAssocID="{EE7378D3-3084-44A3-BC93-4B31DBE523B7}" presName="compNode" presStyleCnt="0"/>
      <dgm:spPr/>
    </dgm:pt>
    <dgm:pt modelId="{6A64C08F-D1B8-495D-A3EF-C43FD1436545}" type="pres">
      <dgm:prSet presAssocID="{EE7378D3-3084-44A3-BC93-4B31DBE523B7}" presName="bgRect" presStyleLbl="bgShp" presStyleIdx="2" presStyleCnt="3" custLinFactNeighborX="53"/>
      <dgm:spPr>
        <a:solidFill>
          <a:srgbClr val="74D3BD"/>
        </a:solidFill>
      </dgm:spPr>
    </dgm:pt>
    <dgm:pt modelId="{F0F876AB-444D-42BF-A7A6-FC650ABF01D5}" type="pres">
      <dgm:prSet presAssocID="{EE7378D3-3084-44A3-BC93-4B31DBE523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rgbClr val="74D3BD"/>
          </a:solidFill>
        </a:ln>
      </dgm:spPr>
      <dgm:extLst>
        <a:ext uri="{E40237B7-FDA0-4F09-8148-C483321AD2D9}">
          <dgm14:cNvPr xmlns:dgm14="http://schemas.microsoft.com/office/drawing/2010/diagram" id="0" name="" descr="Electric Car"/>
        </a:ext>
      </dgm:extLst>
    </dgm:pt>
    <dgm:pt modelId="{A6FE5921-A5AB-4E84-8CB5-7A41AF5F0C3B}" type="pres">
      <dgm:prSet presAssocID="{EE7378D3-3084-44A3-BC93-4B31DBE523B7}" presName="spaceRect" presStyleCnt="0"/>
      <dgm:spPr/>
    </dgm:pt>
    <dgm:pt modelId="{D5ECE2A5-F0E4-4F3D-AD31-CB9EDFF96149}" type="pres">
      <dgm:prSet presAssocID="{EE7378D3-3084-44A3-BC93-4B31DBE523B7}" presName="parTx" presStyleLbl="revTx" presStyleIdx="2" presStyleCnt="3">
        <dgm:presLayoutVars>
          <dgm:chMax val="0"/>
          <dgm:chPref val="0"/>
        </dgm:presLayoutVars>
      </dgm:prSet>
      <dgm:spPr/>
    </dgm:pt>
  </dgm:ptLst>
  <dgm:cxnLst>
    <dgm:cxn modelId="{8CFE051F-13A5-47A2-A857-9604B04B904B}" srcId="{CCE7843A-7DA6-42F2-AD62-6890309F417B}" destId="{EE7378D3-3084-44A3-BC93-4B31DBE523B7}" srcOrd="2" destOrd="0" parTransId="{8DF45E18-6AF6-45AA-B6F8-77AD23BEB885}" sibTransId="{38E80F5C-066A-4D7E-B287-5F520964EE13}"/>
    <dgm:cxn modelId="{BA81DF2A-38A5-4C98-9C9D-CB4BA9DBC726}" srcId="{CCE7843A-7DA6-42F2-AD62-6890309F417B}" destId="{E01DDBC8-E645-49EC-B4D6-85C6B02F89DC}" srcOrd="1" destOrd="0" parTransId="{02CD669E-D3CB-4945-A285-6D7FDE559D25}" sibTransId="{6DDFF7FC-325A-48D1-B873-6C09B8808373}"/>
    <dgm:cxn modelId="{0FCA2D37-1624-47CE-81DB-74DEF2CECE8B}" type="presOf" srcId="{CCE7843A-7DA6-42F2-AD62-6890309F417B}" destId="{55DBE66F-DEC1-4966-A6AB-8AD1E071C8AE}" srcOrd="0" destOrd="0" presId="urn:microsoft.com/office/officeart/2018/2/layout/IconVerticalSolidList"/>
    <dgm:cxn modelId="{1E1E8E6D-BBB9-4EDA-BEAD-FBE43B39AEAC}" type="presOf" srcId="{EE7378D3-3084-44A3-BC93-4B31DBE523B7}" destId="{D5ECE2A5-F0E4-4F3D-AD31-CB9EDFF96149}" srcOrd="0" destOrd="0" presId="urn:microsoft.com/office/officeart/2018/2/layout/IconVerticalSolidList"/>
    <dgm:cxn modelId="{7742EE72-5CCF-4D6E-B0F9-6A67BC27E237}" srcId="{CCE7843A-7DA6-42F2-AD62-6890309F417B}" destId="{57170BA0-E8AE-41D3-94A8-DABA0199BBCA}" srcOrd="0" destOrd="0" parTransId="{4CCDE154-8543-44B2-9B73-2C37B789C770}" sibTransId="{2039DB87-D48A-41FB-9086-B6D48BC81561}"/>
    <dgm:cxn modelId="{3C344373-5A3B-47B7-9794-6C003DC3B360}" type="presOf" srcId="{57170BA0-E8AE-41D3-94A8-DABA0199BBCA}" destId="{7B72DB30-2D93-4C55-B47D-E9C472888B63}" srcOrd="0" destOrd="0" presId="urn:microsoft.com/office/officeart/2018/2/layout/IconVerticalSolidList"/>
    <dgm:cxn modelId="{25C731A3-37C2-4E18-9792-22EB1082845F}" type="presOf" srcId="{E01DDBC8-E645-49EC-B4D6-85C6B02F89DC}" destId="{01288FE9-8E48-4F4E-89C8-015334C2B81D}" srcOrd="0" destOrd="0" presId="urn:microsoft.com/office/officeart/2018/2/layout/IconVerticalSolidList"/>
    <dgm:cxn modelId="{3380C2B2-3C31-4700-AFC3-4D1E513867C6}" type="presParOf" srcId="{55DBE66F-DEC1-4966-A6AB-8AD1E071C8AE}" destId="{A075F4A0-1105-40BA-BACD-53BC9AB28681}" srcOrd="0" destOrd="0" presId="urn:microsoft.com/office/officeart/2018/2/layout/IconVerticalSolidList"/>
    <dgm:cxn modelId="{F8A9CB13-14EC-4045-ACF2-095BA6B7043D}" type="presParOf" srcId="{A075F4A0-1105-40BA-BACD-53BC9AB28681}" destId="{C785E0A2-A5BB-4C80-A576-2B9949162437}" srcOrd="0" destOrd="0" presId="urn:microsoft.com/office/officeart/2018/2/layout/IconVerticalSolidList"/>
    <dgm:cxn modelId="{9DB602A9-8B1D-47DD-AE7D-731ACCA679AA}" type="presParOf" srcId="{A075F4A0-1105-40BA-BACD-53BC9AB28681}" destId="{2146BD45-E73A-40F5-8D18-4ED216AAC9E9}" srcOrd="1" destOrd="0" presId="urn:microsoft.com/office/officeart/2018/2/layout/IconVerticalSolidList"/>
    <dgm:cxn modelId="{0C940AD9-0A95-4489-89A2-2FBFDB725D12}" type="presParOf" srcId="{A075F4A0-1105-40BA-BACD-53BC9AB28681}" destId="{31C26E9E-C815-4050-9C22-93AE2537AE75}" srcOrd="2" destOrd="0" presId="urn:microsoft.com/office/officeart/2018/2/layout/IconVerticalSolidList"/>
    <dgm:cxn modelId="{B0BC7A07-C4A4-4357-A09F-CD850CF9DBBF}" type="presParOf" srcId="{A075F4A0-1105-40BA-BACD-53BC9AB28681}" destId="{7B72DB30-2D93-4C55-B47D-E9C472888B63}" srcOrd="3" destOrd="0" presId="urn:microsoft.com/office/officeart/2018/2/layout/IconVerticalSolidList"/>
    <dgm:cxn modelId="{1F03A0B9-D43D-407A-A33A-BCF2DBAF6047}" type="presParOf" srcId="{55DBE66F-DEC1-4966-A6AB-8AD1E071C8AE}" destId="{2FC84EBA-C8EE-442F-A0ED-4385FE209E26}" srcOrd="1" destOrd="0" presId="urn:microsoft.com/office/officeart/2018/2/layout/IconVerticalSolidList"/>
    <dgm:cxn modelId="{70344F46-2484-4274-AC43-E531C9E4282A}" type="presParOf" srcId="{55DBE66F-DEC1-4966-A6AB-8AD1E071C8AE}" destId="{89494C57-5679-4F3F-A307-482B46CC29F3}" srcOrd="2" destOrd="0" presId="urn:microsoft.com/office/officeart/2018/2/layout/IconVerticalSolidList"/>
    <dgm:cxn modelId="{5E0C591D-C518-49BE-AC04-999299A5A7E2}" type="presParOf" srcId="{89494C57-5679-4F3F-A307-482B46CC29F3}" destId="{7844F72F-C513-4603-9900-A138D169988B}" srcOrd="0" destOrd="0" presId="urn:microsoft.com/office/officeart/2018/2/layout/IconVerticalSolidList"/>
    <dgm:cxn modelId="{F14FC9BE-2A87-4AD0-A86A-9AFE5D23CF0D}" type="presParOf" srcId="{89494C57-5679-4F3F-A307-482B46CC29F3}" destId="{CE8ECC72-9760-456C-9A24-0CAE5CEAF428}" srcOrd="1" destOrd="0" presId="urn:microsoft.com/office/officeart/2018/2/layout/IconVerticalSolidList"/>
    <dgm:cxn modelId="{E336E102-54D9-4728-BEB2-EC28E0599F90}" type="presParOf" srcId="{89494C57-5679-4F3F-A307-482B46CC29F3}" destId="{D2C977DB-7A99-4E53-AA66-608A43CD1F7D}" srcOrd="2" destOrd="0" presId="urn:microsoft.com/office/officeart/2018/2/layout/IconVerticalSolidList"/>
    <dgm:cxn modelId="{6CDDA5B1-A9AF-41FD-B766-8FF63E4B0ADC}" type="presParOf" srcId="{89494C57-5679-4F3F-A307-482B46CC29F3}" destId="{01288FE9-8E48-4F4E-89C8-015334C2B81D}" srcOrd="3" destOrd="0" presId="urn:microsoft.com/office/officeart/2018/2/layout/IconVerticalSolidList"/>
    <dgm:cxn modelId="{61DF7C55-1D9B-42B1-87B0-19C1461E9366}" type="presParOf" srcId="{55DBE66F-DEC1-4966-A6AB-8AD1E071C8AE}" destId="{F9D1C2C2-D1C9-49C3-BD66-3CABFC843737}" srcOrd="3" destOrd="0" presId="urn:microsoft.com/office/officeart/2018/2/layout/IconVerticalSolidList"/>
    <dgm:cxn modelId="{81FE1048-CE1D-405E-B475-88B460A39F18}" type="presParOf" srcId="{55DBE66F-DEC1-4966-A6AB-8AD1E071C8AE}" destId="{7E802372-97E0-45B3-A9A6-ACDA0145FFEF}" srcOrd="4" destOrd="0" presId="urn:microsoft.com/office/officeart/2018/2/layout/IconVerticalSolidList"/>
    <dgm:cxn modelId="{216E0D1F-96AF-42A2-B154-3CC172C3BD1A}" type="presParOf" srcId="{7E802372-97E0-45B3-A9A6-ACDA0145FFEF}" destId="{6A64C08F-D1B8-495D-A3EF-C43FD1436545}" srcOrd="0" destOrd="0" presId="urn:microsoft.com/office/officeart/2018/2/layout/IconVerticalSolidList"/>
    <dgm:cxn modelId="{69592986-D37C-4C89-91B5-C8EF6D43F53B}" type="presParOf" srcId="{7E802372-97E0-45B3-A9A6-ACDA0145FFEF}" destId="{F0F876AB-444D-42BF-A7A6-FC650ABF01D5}" srcOrd="1" destOrd="0" presId="urn:microsoft.com/office/officeart/2018/2/layout/IconVerticalSolidList"/>
    <dgm:cxn modelId="{7C59BC30-DAE4-4257-8799-890A4BABDA3D}" type="presParOf" srcId="{7E802372-97E0-45B3-A9A6-ACDA0145FFEF}" destId="{A6FE5921-A5AB-4E84-8CB5-7A41AF5F0C3B}" srcOrd="2" destOrd="0" presId="urn:microsoft.com/office/officeart/2018/2/layout/IconVerticalSolidList"/>
    <dgm:cxn modelId="{0C3E94BC-6BD7-4AA6-A932-56B466C7B19E}" type="presParOf" srcId="{7E802372-97E0-45B3-A9A6-ACDA0145FFEF}" destId="{D5ECE2A5-F0E4-4F3D-AD31-CB9EDFF96149}"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GB" sz="2200" b="1" kern="1200" noProof="0" dirty="0">
              <a:solidFill>
                <a:srgbClr val="373365"/>
              </a:solidFill>
              <a:latin typeface="DejaVu Math TeX Gyre" panose="02000503000000000000"/>
            </a:rPr>
            <a:t>Module 1: Introduction to the green economy</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Subtitle 1.1: Defining the green economy </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Subtitle 1.2: Dimensions of the green economy – economic</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Subtitle 1.3: Dimensions of the green economy - social and environmental</a:t>
          </a: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2: Green policies, industries, and labour market</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2.1: Overview of green policies</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2.2: Impact on industries</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2.3: Labor market transformation</a:t>
          </a: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3: Circular economy and resource efficiency</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Subtitle 3.1: Basics of circular economy, acquaintance with the main documents</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Subtitle 3.2: Resource efficiency in practice and the link to circular economy</a:t>
          </a:r>
        </a:p>
        <a:p>
          <a:pPr marL="228600" lvl="1" indent="0" algn="l" defTabSz="93345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3.3: Good examples of circular economy and resource efficiency implementation</a:t>
          </a: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C5E73-B91A-4DC1-9E00-4DE665BB1937}">
      <dsp:nvSpPr>
        <dsp:cNvPr id="0" name=""/>
        <dsp:cNvSpPr/>
      </dsp:nvSpPr>
      <dsp:spPr>
        <a:xfrm>
          <a:off x="0" y="1373"/>
          <a:ext cx="4852701" cy="14224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Renewable energy </a:t>
          </a:r>
          <a:r>
            <a:rPr lang="en-GB" sz="1800" kern="1200" noProof="0" dirty="0">
              <a:latin typeface="DejaVu Math TeX Gyre" panose="02000503000000000000"/>
            </a:rPr>
            <a:t>– solar, wind, hydro, and bioenergy provide cleaner alternatives to fossil fuels and are central to reducing greenhouse gas emissions; create a wide range of jobs </a:t>
          </a:r>
        </a:p>
      </dsp:txBody>
      <dsp:txXfrm>
        <a:off x="69437" y="70810"/>
        <a:ext cx="4713827" cy="1283550"/>
      </dsp:txXfrm>
    </dsp:sp>
    <dsp:sp modelId="{8D77A246-F298-401D-AECA-CC7227EDD45B}">
      <dsp:nvSpPr>
        <dsp:cNvPr id="0" name=""/>
        <dsp:cNvSpPr/>
      </dsp:nvSpPr>
      <dsp:spPr>
        <a:xfrm>
          <a:off x="0" y="1437944"/>
          <a:ext cx="4852701" cy="14224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Green industry and manufacturing  </a:t>
          </a:r>
          <a:r>
            <a:rPr lang="en-GB" sz="1800" kern="1200" noProof="0" dirty="0">
              <a:latin typeface="DejaVu Math TeX Gyre" panose="02000503000000000000"/>
            </a:rPr>
            <a:t>- Cleaner production processes minimize waste, cut emissions, and conserve energy. Innovations include circular design, eco-friendly supply chains, and carbon-neutral methods.</a:t>
          </a:r>
        </a:p>
      </dsp:txBody>
      <dsp:txXfrm>
        <a:off x="69437" y="1507381"/>
        <a:ext cx="4713827" cy="1283550"/>
      </dsp:txXfrm>
    </dsp:sp>
    <dsp:sp modelId="{2F7C02FD-EF04-458C-A214-9C73A5772320}">
      <dsp:nvSpPr>
        <dsp:cNvPr id="0" name=""/>
        <dsp:cNvSpPr/>
      </dsp:nvSpPr>
      <dsp:spPr>
        <a:xfrm>
          <a:off x="0" y="2874515"/>
          <a:ext cx="4852701" cy="14224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Sustainable agriculture </a:t>
          </a:r>
          <a:r>
            <a:rPr lang="en-GB" sz="1800" kern="1200" noProof="0" dirty="0">
              <a:latin typeface="DejaVu Math TeX Gyre" panose="02000503000000000000"/>
            </a:rPr>
            <a:t>- farming practices in a green economy aim to preserve soil health, maintain water quality, and reduce the use of chemical fertilizers and pesticides</a:t>
          </a:r>
        </a:p>
      </dsp:txBody>
      <dsp:txXfrm>
        <a:off x="69437" y="2943952"/>
        <a:ext cx="4713827" cy="12835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8EEEF-3930-476E-9919-5FB0493FEFA1}">
      <dsp:nvSpPr>
        <dsp:cNvPr id="0" name=""/>
        <dsp:cNvSpPr/>
      </dsp:nvSpPr>
      <dsp:spPr>
        <a:xfrm>
          <a:off x="0" y="170326"/>
          <a:ext cx="4852701" cy="1284659"/>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Green buildings and infrastructure  </a:t>
          </a:r>
          <a:r>
            <a:rPr lang="en-GB" sz="1800" kern="1200" noProof="0" dirty="0">
              <a:latin typeface="DejaVu Math TeX Gyre" panose="02000503000000000000"/>
            </a:rPr>
            <a:t>- Energy-efficient construction, sustainable materials, and smart urban planning reduce emissions, enhance living standards, and build climate-resilient cities. </a:t>
          </a:r>
        </a:p>
      </dsp:txBody>
      <dsp:txXfrm>
        <a:off x="62712" y="233038"/>
        <a:ext cx="4727277" cy="1159235"/>
      </dsp:txXfrm>
    </dsp:sp>
    <dsp:sp modelId="{F36E7066-74FC-4C6D-96AA-455E5633B80E}">
      <dsp:nvSpPr>
        <dsp:cNvPr id="0" name=""/>
        <dsp:cNvSpPr/>
      </dsp:nvSpPr>
      <dsp:spPr>
        <a:xfrm>
          <a:off x="0" y="1506826"/>
          <a:ext cx="4852701" cy="1284659"/>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Sustainable transport </a:t>
          </a:r>
          <a:r>
            <a:rPr lang="en-GB" sz="1800" kern="1200" noProof="0" dirty="0">
              <a:latin typeface="DejaVu Math TeX Gyre" panose="02000503000000000000"/>
            </a:rPr>
            <a:t>– Low-emission vehicles, public transport, and cycling infrastructure cut fossil fuel use, improve air quality, and generate jobs in manufacturing and mobility services.</a:t>
          </a:r>
        </a:p>
      </dsp:txBody>
      <dsp:txXfrm>
        <a:off x="62712" y="1569538"/>
        <a:ext cx="4727277" cy="1159235"/>
      </dsp:txXfrm>
    </dsp:sp>
    <dsp:sp modelId="{988C62CD-3B23-4C00-9BEB-87DF310C895D}">
      <dsp:nvSpPr>
        <dsp:cNvPr id="0" name=""/>
        <dsp:cNvSpPr/>
      </dsp:nvSpPr>
      <dsp:spPr>
        <a:xfrm>
          <a:off x="0" y="2843326"/>
          <a:ext cx="4852701" cy="1284659"/>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Waste management </a:t>
          </a:r>
          <a:r>
            <a:rPr lang="en-GB" sz="1800" kern="1200" noProof="0" dirty="0">
              <a:latin typeface="DejaVu Math TeX Gyre" panose="02000503000000000000"/>
            </a:rPr>
            <a:t>- A green economy promotes reducing waste, recycling, reuse, and innovative technologies like waste-to-energy and composting</a:t>
          </a:r>
        </a:p>
      </dsp:txBody>
      <dsp:txXfrm>
        <a:off x="62712" y="2906038"/>
        <a:ext cx="4727277" cy="11592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5E0A2-A5BB-4C80-A576-2B9949162437}">
      <dsp:nvSpPr>
        <dsp:cNvPr id="0" name=""/>
        <dsp:cNvSpPr/>
      </dsp:nvSpPr>
      <dsp:spPr>
        <a:xfrm>
          <a:off x="0" y="4140"/>
          <a:ext cx="5715098" cy="1227909"/>
        </a:xfrm>
        <a:prstGeom prst="roundRect">
          <a:avLst>
            <a:gd name="adj" fmla="val 10000"/>
          </a:avLst>
        </a:prstGeom>
        <a:solidFill>
          <a:srgbClr val="74D3BD"/>
        </a:solidFill>
        <a:ln>
          <a:noFill/>
        </a:ln>
        <a:effectLst/>
      </dsp:spPr>
      <dsp:style>
        <a:lnRef idx="0">
          <a:scrgbClr r="0" g="0" b="0"/>
        </a:lnRef>
        <a:fillRef idx="1">
          <a:scrgbClr r="0" g="0" b="0"/>
        </a:fillRef>
        <a:effectRef idx="0">
          <a:scrgbClr r="0" g="0" b="0"/>
        </a:effectRef>
        <a:fontRef idx="minor"/>
      </dsp:style>
    </dsp:sp>
    <dsp:sp modelId="{2146BD45-E73A-40F5-8D18-4ED216AAC9E9}">
      <dsp:nvSpPr>
        <dsp:cNvPr id="0" name=""/>
        <dsp:cNvSpPr/>
      </dsp:nvSpPr>
      <dsp:spPr>
        <a:xfrm>
          <a:off x="371442" y="280419"/>
          <a:ext cx="676010" cy="6753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rgbClr val="74D3B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2DB30-2D93-4C55-B47D-E9C472888B63}">
      <dsp:nvSpPr>
        <dsp:cNvPr id="0" name=""/>
        <dsp:cNvSpPr/>
      </dsp:nvSpPr>
      <dsp:spPr>
        <a:xfrm>
          <a:off x="1418895" y="4140"/>
          <a:ext cx="4183360" cy="122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81" tIns="130081" rIns="130081" bIns="130081" numCol="1" spcCol="1270" anchor="ctr" anchorCtr="0">
          <a:noAutofit/>
        </a:bodyPr>
        <a:lstStyle/>
        <a:p>
          <a:pPr marL="0" lvl="0" indent="0" algn="l"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Collaborative energy model where citizens, cooperatives, SMEs, and local authorities jointly produce, manage, and consume renewable energy.</a:t>
          </a:r>
        </a:p>
      </dsp:txBody>
      <dsp:txXfrm>
        <a:off x="1418895" y="4140"/>
        <a:ext cx="4183360" cy="1229109"/>
      </dsp:txXfrm>
    </dsp:sp>
    <dsp:sp modelId="{7844F72F-C513-4603-9900-A138D169988B}">
      <dsp:nvSpPr>
        <dsp:cNvPr id="0" name=""/>
        <dsp:cNvSpPr/>
      </dsp:nvSpPr>
      <dsp:spPr>
        <a:xfrm>
          <a:off x="0" y="1506385"/>
          <a:ext cx="5715098" cy="1227909"/>
        </a:xfrm>
        <a:prstGeom prst="roundRect">
          <a:avLst>
            <a:gd name="adj" fmla="val 10000"/>
          </a:avLst>
        </a:prstGeom>
        <a:solidFill>
          <a:srgbClr val="74D3BD"/>
        </a:solidFill>
        <a:ln>
          <a:solidFill>
            <a:srgbClr val="74D3BD"/>
          </a:solidFill>
        </a:ln>
        <a:effectLst/>
      </dsp:spPr>
      <dsp:style>
        <a:lnRef idx="0">
          <a:scrgbClr r="0" g="0" b="0"/>
        </a:lnRef>
        <a:fillRef idx="1">
          <a:scrgbClr r="0" g="0" b="0"/>
        </a:fillRef>
        <a:effectRef idx="0">
          <a:scrgbClr r="0" g="0" b="0"/>
        </a:effectRef>
        <a:fontRef idx="minor"/>
      </dsp:style>
    </dsp:sp>
    <dsp:sp modelId="{CE8ECC72-9760-456C-9A24-0CAE5CEAF428}">
      <dsp:nvSpPr>
        <dsp:cNvPr id="0" name=""/>
        <dsp:cNvSpPr/>
      </dsp:nvSpPr>
      <dsp:spPr>
        <a:xfrm>
          <a:off x="371442" y="1782664"/>
          <a:ext cx="676010" cy="6753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rgbClr val="74D3B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288FE9-8E48-4F4E-89C8-015334C2B81D}">
      <dsp:nvSpPr>
        <dsp:cNvPr id="0" name=""/>
        <dsp:cNvSpPr/>
      </dsp:nvSpPr>
      <dsp:spPr>
        <a:xfrm>
          <a:off x="1418895" y="1506385"/>
          <a:ext cx="4183360" cy="122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Prioritize local environmental and social value over profit—lower emissions, reduce costs, improve efficiency, and build community resilience.</a:t>
          </a:r>
        </a:p>
      </dsp:txBody>
      <dsp:txXfrm>
        <a:off x="1418895" y="1506385"/>
        <a:ext cx="4183360" cy="1229109"/>
      </dsp:txXfrm>
    </dsp:sp>
    <dsp:sp modelId="{6A64C08F-D1B8-495D-A3EF-C43FD1436545}">
      <dsp:nvSpPr>
        <dsp:cNvPr id="0" name=""/>
        <dsp:cNvSpPr/>
      </dsp:nvSpPr>
      <dsp:spPr>
        <a:xfrm>
          <a:off x="0" y="3008630"/>
          <a:ext cx="5715098" cy="1227909"/>
        </a:xfrm>
        <a:prstGeom prst="roundRect">
          <a:avLst>
            <a:gd name="adj" fmla="val 10000"/>
          </a:avLst>
        </a:prstGeom>
        <a:solidFill>
          <a:srgbClr val="74D3BD"/>
        </a:solidFill>
        <a:ln>
          <a:noFill/>
        </a:ln>
        <a:effectLst/>
      </dsp:spPr>
      <dsp:style>
        <a:lnRef idx="0">
          <a:scrgbClr r="0" g="0" b="0"/>
        </a:lnRef>
        <a:fillRef idx="1">
          <a:scrgbClr r="0" g="0" b="0"/>
        </a:fillRef>
        <a:effectRef idx="0">
          <a:scrgbClr r="0" g="0" b="0"/>
        </a:effectRef>
        <a:fontRef idx="minor"/>
      </dsp:style>
    </dsp:sp>
    <dsp:sp modelId="{F0F876AB-444D-42BF-A7A6-FC650ABF01D5}">
      <dsp:nvSpPr>
        <dsp:cNvPr id="0" name=""/>
        <dsp:cNvSpPr/>
      </dsp:nvSpPr>
      <dsp:spPr>
        <a:xfrm>
          <a:off x="371442" y="3284909"/>
          <a:ext cx="676010" cy="6753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rgbClr val="74D3B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ECE2A5-F0E4-4F3D-AD31-CB9EDFF96149}">
      <dsp:nvSpPr>
        <dsp:cNvPr id="0" name=""/>
        <dsp:cNvSpPr/>
      </dsp:nvSpPr>
      <dsp:spPr>
        <a:xfrm>
          <a:off x="1418895" y="3008630"/>
          <a:ext cx="4183360" cy="122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81" tIns="130081" rIns="130081" bIns="130081" numCol="1" spcCol="1270" anchor="ctr" anchorCtr="0">
          <a:noAutofit/>
        </a:bodyPr>
        <a:lstStyle/>
        <a:p>
          <a:pPr marL="0" lvl="0" indent="0" algn="l"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Innovative infrastructure &amp; technologies: rooftop solar, small wind, shared batteries, and smart energy management systems.</a:t>
          </a:r>
        </a:p>
      </dsp:txBody>
      <dsp:txXfrm>
        <a:off x="1418895" y="3008630"/>
        <a:ext cx="4183360" cy="122910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8. 1. 2026.</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0DBD-ED38-784F-7D59-D431D812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BD88-F306-2163-BE97-54B510B086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576254A-8F32-7287-8DBC-6801F95FDB49}"/>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A4A87D8-38C9-00FB-A0AB-01345872859F}"/>
              </a:ext>
            </a:extLst>
          </p:cNvPr>
          <p:cNvSpPr>
            <a:spLocks noGrp="1"/>
          </p:cNvSpPr>
          <p:nvPr>
            <p:ph type="sldNum" sz="quarter" idx="5"/>
          </p:nvPr>
        </p:nvSpPr>
        <p:spPr/>
        <p:txBody>
          <a:bodyPr/>
          <a:lstStyle/>
          <a:p>
            <a:fld id="{4150423F-27F2-4476-B57B-FED15DC68BB4}" type="slidenum">
              <a:rPr lang="en-US"/>
              <a:t>41</a:t>
            </a:fld>
            <a:endParaRPr lang="en-US"/>
          </a:p>
        </p:txBody>
      </p:sp>
    </p:spTree>
    <p:extLst>
      <p:ext uri="{BB962C8B-B14F-4D97-AF65-F5344CB8AC3E}">
        <p14:creationId xmlns:p14="http://schemas.microsoft.com/office/powerpoint/2010/main" val="110635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C79B0-FAD0-5502-65FF-90BE224DEC0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CA1D5C-8116-7EFE-104C-5C34A22EC9E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AE3021F-2F6D-CE3B-4CBD-304850A35A0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8ABF82A-A7FD-F3FD-DEA5-1BC6A4CC156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B6D4E63-FBAE-CC7B-3A1F-567B8797A56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Note: the purpose of this and the next four slides is to show the difference between linear and circular economy</a:t>
            </a:r>
          </a:p>
          <a:p>
            <a:endParaRPr lang="en-US"/>
          </a:p>
          <a:p>
            <a:r>
              <a:rPr lang="en-US"/>
              <a:t>The Value Hill can be used to depict the economy. Value is added every step of the way as a product moves „uphill”, on the left side: we take resources, process them, manufacture products, and get them to users. </a:t>
            </a:r>
          </a:p>
          <a:p>
            <a:endParaRPr lang="en-US"/>
          </a:p>
          <a:p>
            <a:r>
              <a:rPr lang="en-US"/>
              <a:t>‹#›</a:t>
            </a:r>
          </a:p>
        </p:txBody>
      </p:sp>
      <p:sp>
        <p:nvSpPr>
          <p:cNvPr id="6" name="Footer Placeholder 5">
            <a:extLst>
              <a:ext uri="{FF2B5EF4-FFF2-40B4-BE49-F238E27FC236}">
                <a16:creationId xmlns:a16="http://schemas.microsoft.com/office/drawing/2014/main" id="{AB51A4DD-7D01-9FAC-0475-81AC06D0E9B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36E519B-DCE3-585A-5C65-1950A180685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0136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95D4-BC14-CC57-1334-739FC0B0A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2AFD9-71F1-2851-15F8-00DE56891C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61821D2-B5D9-93B5-6284-134952F15942}"/>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24C6EB0-7AB1-4FE7-5699-A46543FD71E6}"/>
              </a:ext>
            </a:extLst>
          </p:cNvPr>
          <p:cNvSpPr>
            <a:spLocks noGrp="1"/>
          </p:cNvSpPr>
          <p:nvPr>
            <p:ph type="sldNum" sz="quarter" idx="5"/>
          </p:nvPr>
        </p:nvSpPr>
        <p:spPr/>
        <p:txBody>
          <a:bodyPr/>
          <a:lstStyle/>
          <a:p>
            <a:fld id="{4150423F-27F2-4476-B57B-FED15DC68BB4}" type="slidenum">
              <a:rPr lang="en-US"/>
              <a:t>45</a:t>
            </a:fld>
            <a:endParaRPr lang="en-US"/>
          </a:p>
        </p:txBody>
      </p:sp>
    </p:spTree>
    <p:extLst>
      <p:ext uri="{BB962C8B-B14F-4D97-AF65-F5344CB8AC3E}">
        <p14:creationId xmlns:p14="http://schemas.microsoft.com/office/powerpoint/2010/main" val="4294410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49</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10</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15</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20</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26</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30</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35</a:t>
            </a:fld>
            <a:endParaRPr lang="en-US"/>
          </a:p>
        </p:txBody>
      </p:sp>
    </p:spTree>
    <p:extLst>
      <p:ext uri="{BB962C8B-B14F-4D97-AF65-F5344CB8AC3E}">
        <p14:creationId xmlns:p14="http://schemas.microsoft.com/office/powerpoint/2010/main" val="238316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Note: the purpose of this and the next four slides is to show the difference between linear and circular economy</a:t>
            </a:r>
          </a:p>
          <a:p>
            <a:endParaRPr lang="en-US"/>
          </a:p>
          <a:p>
            <a:r>
              <a:rPr lang="en-US"/>
              <a:t>The Value Hill can be used to depict the economy. Value is added every step of the way as a product moves „uphill”, on the left side: we take resources, process them, manufacture products, and get them to users.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Note: the purpose of this and the next four slides is to show the difference between linear and circular economy</a:t>
            </a:r>
          </a:p>
          <a:p>
            <a:endParaRPr lang="en-US"/>
          </a:p>
          <a:p>
            <a:r>
              <a:rPr lang="en-US"/>
              <a:t>The Value Hill can be used to depict the economy. Value is added every step of the way as a product moves „uphill”, on the left side: we take resources, process them, manufacture products, and get them to users.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hyperlink" Target="https://www.un.org/en/climatechange/paris-agreement"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hyperlink" Target="https://www.un.org/sustainabledevelopment/sustainable-development-goals/" TargetMode="Externa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hyperlink" Target="https://commission.europa.eu/strategy-and-policy/priorities-2019-2024/european-green-deal_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24" Type="http://schemas.openxmlformats.org/officeDocument/2006/relationships/image" Target="../media/image4.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5.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8.svg"/><Relationship Id="rId3" Type="http://schemas.openxmlformats.org/officeDocument/2006/relationships/image" Target="../media/image27.png"/><Relationship Id="rId21" Type="http://schemas.openxmlformats.org/officeDocument/2006/relationships/image" Target="../media/image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7.png"/><Relationship Id="rId2" Type="http://schemas.openxmlformats.org/officeDocument/2006/relationships/notesSlide" Target="../notesSlides/notesSlide9.xml"/><Relationship Id="rId16" Type="http://schemas.openxmlformats.org/officeDocument/2006/relationships/image" Target="../media/image40.svg"/><Relationship Id="rId20"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9.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hyperlink" Target="https://docs.wbcsd.org/2020/11/WBCSD_Circular_Economy_Action_Plan_2020%E2%80%93Summary_for_business.pdf" TargetMode="External"/><Relationship Id="rId5" Type="http://schemas.openxmlformats.org/officeDocument/2006/relationships/image" Target="../media/image54.png"/><Relationship Id="rId4" Type="http://schemas.openxmlformats.org/officeDocument/2006/relationships/hyperlink" Target="https://ec.europa.eu/environment/pdf/circular-economy/new_circular_economy_action_plan.pdf" TargetMode="External"/><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8.svg"/><Relationship Id="rId3" Type="http://schemas.openxmlformats.org/officeDocument/2006/relationships/image" Target="../media/image27.png"/><Relationship Id="rId21" Type="http://schemas.openxmlformats.org/officeDocument/2006/relationships/image" Target="../media/image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image" Target="../media/image40.svg"/><Relationship Id="rId20"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9.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png"/><Relationship Id="rId7" Type="http://schemas.openxmlformats.org/officeDocument/2006/relationships/diagramQuickStyle" Target="../diagrams/quickStyle4.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Green Skills – 1.2 Key Elements of the Green Economy</a:t>
            </a: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2029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Green economy</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Key economic areas within the green economy</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Just transition and green jobs </a:t>
            </a: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1.2: Dimensions of the green economy – economic</a:t>
            </a: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Green economy</a:t>
            </a: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495483" y="2182972"/>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Focuses on creating prosperity and jobs in environmentally responsible and socially inclusive ways.</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Promotes qualitative growth (innovative, efficient, and sustainable) rather than just increasing production and consumption.</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Emphasizes decoupling - separating economic growth from environmental degradation.</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Uses innovation and circular economy practices (reuse, repair, recycling) to reduce resource use and pollution.</a:t>
            </a: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749A3D9A-F737-9BFE-9AFB-F9ED6347BC0B}"/>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25179873-DFEF-0E18-D084-EBE5B2035113}"/>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Key economic areas within the green economy</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josh-beech-</a:t>
            </a:r>
            <a:r>
              <a:rPr lang="en-GB" sz="800" noProof="0" dirty="0" err="1">
                <a:solidFill>
                  <a:schemeClr val="bg1"/>
                </a:solidFill>
                <a:latin typeface="DejaVu Math TeX Gyre" panose="02000503000000000000"/>
              </a:rPr>
              <a:t>tXJhAFVOHVk</a:t>
            </a:r>
            <a:r>
              <a:rPr lang="en-GB" sz="800" noProof="0" dirty="0">
                <a:solidFill>
                  <a:schemeClr val="bg1"/>
                </a:solidFill>
                <a:latin typeface="DejaVu Math TeX Gyre" panose="02000503000000000000"/>
              </a:rPr>
              <a:t>-</a:t>
            </a:r>
            <a:r>
              <a:rPr lang="en-GB" sz="800" noProof="0" dirty="0" err="1">
                <a:solidFill>
                  <a:schemeClr val="bg1"/>
                </a:solidFill>
                <a:latin typeface="DejaVu Math TeX Gyre" panose="02000503000000000000"/>
              </a:rPr>
              <a:t>unsplash</a:t>
            </a:r>
            <a:endParaRPr lang="en-GB" sz="800" noProof="0" dirty="0">
              <a:solidFill>
                <a:schemeClr val="bg1"/>
              </a:solidFill>
              <a:latin typeface="DejaVu Math TeX Gyre" panose="02000503000000000000"/>
            </a:endParaRPr>
          </a:p>
        </p:txBody>
      </p:sp>
      <p:graphicFrame>
        <p:nvGraphicFramePr>
          <p:cNvPr id="25" name="Title 1">
            <a:extLst>
              <a:ext uri="{FF2B5EF4-FFF2-40B4-BE49-F238E27FC236}">
                <a16:creationId xmlns:a16="http://schemas.microsoft.com/office/drawing/2014/main" id="{46A75FEB-F2CC-3FBC-6EB0-A578264A9C0B}"/>
              </a:ext>
            </a:extLst>
          </p:cNvPr>
          <p:cNvGraphicFramePr/>
          <p:nvPr>
            <p:extLst>
              <p:ext uri="{D42A27DB-BD31-4B8C-83A1-F6EECF244321}">
                <p14:modId xmlns:p14="http://schemas.microsoft.com/office/powerpoint/2010/main" val="309887319"/>
              </p:ext>
            </p:extLst>
          </p:nvPr>
        </p:nvGraphicFramePr>
        <p:xfrm>
          <a:off x="511069" y="1604881"/>
          <a:ext cx="4852702"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75086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B6F10-F916-6366-0A3E-50215810EF33}"/>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7DB421F-B642-E2B4-361D-F855CE818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D0225E52-B099-C4D7-B8EB-2E0FF7990644}"/>
              </a:ext>
            </a:extLst>
          </p:cNvPr>
          <p:cNvPicPr>
            <a:picLocks noChangeAspect="1"/>
          </p:cNvPicPr>
          <p:nvPr/>
        </p:nvPicPr>
        <p:blipFill>
          <a:blip r:embed="rId2" cstate="print">
            <a:extLst>
              <a:ext uri="{28A0092B-C50C-407E-A947-70E740481C1C}">
                <a14:useLocalDpi xmlns:a14="http://schemas.microsoft.com/office/drawing/2010/main" val="0"/>
              </a:ext>
            </a:extLst>
          </a:blip>
          <a:srcRect t="6864" b="686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C668199E-BC94-2A1A-ED06-A1131370B91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Key economic areas within the green economy</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p>
        </p:txBody>
      </p:sp>
      <p:pic>
        <p:nvPicPr>
          <p:cNvPr id="16" name="Picture 15" descr="Blue text on a black background&#10;&#10;Description automatically generated">
            <a:extLst>
              <a:ext uri="{FF2B5EF4-FFF2-40B4-BE49-F238E27FC236}">
                <a16:creationId xmlns:a16="http://schemas.microsoft.com/office/drawing/2014/main" id="{B28FFB62-3F02-8D4A-1407-BA9677EF49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DE52CBC0-CFAB-13BC-BE7E-A6CDCD4AF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C4E43FF1-267F-A1D8-437F-57293D4A642F}"/>
              </a:ext>
            </a:extLst>
          </p:cNvPr>
          <p:cNvSpPr txBox="1"/>
          <p:nvPr/>
        </p:nvSpPr>
        <p:spPr>
          <a:xfrm>
            <a:off x="10047631" y="6632217"/>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himmel-s-4LsgwnOewjQ-unsplash</a:t>
            </a:r>
          </a:p>
        </p:txBody>
      </p:sp>
      <p:graphicFrame>
        <p:nvGraphicFramePr>
          <p:cNvPr id="25" name="Title 1">
            <a:extLst>
              <a:ext uri="{FF2B5EF4-FFF2-40B4-BE49-F238E27FC236}">
                <a16:creationId xmlns:a16="http://schemas.microsoft.com/office/drawing/2014/main" id="{E574E5B6-B321-BEE9-7FC9-92947F9E28A1}"/>
              </a:ext>
            </a:extLst>
          </p:cNvPr>
          <p:cNvGraphicFramePr/>
          <p:nvPr>
            <p:extLst>
              <p:ext uri="{D42A27DB-BD31-4B8C-83A1-F6EECF244321}">
                <p14:modId xmlns:p14="http://schemas.microsoft.com/office/powerpoint/2010/main" val="2589013557"/>
              </p:ext>
            </p:extLst>
          </p:nvPr>
        </p:nvGraphicFramePr>
        <p:xfrm>
          <a:off x="511069" y="1604881"/>
          <a:ext cx="4852702"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898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48B59B-F542-6C97-4370-7B6416B0DDC6}"/>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4F4D028-35CA-EC6E-32B4-FB3482E59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156FFB2C-B7C6-1C13-47D1-4F31BEBA918C}"/>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Just transition and green jobs </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CE273664-3060-B55F-5A70-CEF655D08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10B6F39C-75A3-5D6F-6F49-643B1C43F2CE}"/>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20A5B2BA-D2F5-0CBD-A916-0F6B56433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3793830F-DB87-C53C-DB14-23EBB96AE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B793E0AC-229A-9670-632B-21665AE90F43}"/>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GB" sz="1800" b="1" noProof="0" dirty="0">
                <a:solidFill>
                  <a:srgbClr val="303D68"/>
                </a:solidFill>
                <a:latin typeface="DejaVu Math TeX Gyre" panose="02000503000000000000" pitchFamily="2" charset="0"/>
              </a:rPr>
              <a:t>Green jobs </a:t>
            </a:r>
            <a:r>
              <a:rPr lang="en-GB" sz="1800" noProof="0" dirty="0">
                <a:solidFill>
                  <a:srgbClr val="303D68"/>
                </a:solidFill>
                <a:latin typeface="DejaVu Math TeX Gyre" panose="02000503000000000000" pitchFamily="2" charset="0"/>
              </a:rPr>
              <a:t>– Jobs that preserve or restore the environment across sectors like renewable energy, agriculture, manufacturing, and waste management, improving employment quality and well-being.</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b="1" noProof="0" dirty="0">
                <a:solidFill>
                  <a:srgbClr val="303D68"/>
                </a:solidFill>
                <a:latin typeface="DejaVu Math TeX Gyre" panose="02000503000000000000" pitchFamily="2" charset="0"/>
              </a:rPr>
              <a:t>What is just transition? </a:t>
            </a:r>
            <a:r>
              <a:rPr lang="en-GB" sz="1800" noProof="0" dirty="0">
                <a:solidFill>
                  <a:srgbClr val="303D68"/>
                </a:solidFill>
                <a:latin typeface="DejaVu Math TeX Gyre" panose="02000503000000000000" pitchFamily="2" charset="0"/>
              </a:rPr>
              <a:t>– A fair, inclusive, and socially responsible shift to a green economy that supports workers, communities, and vulnerable groups while ensuring no one is left behind.</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b="1" noProof="0" dirty="0">
                <a:solidFill>
                  <a:srgbClr val="303D68"/>
                </a:solidFill>
                <a:latin typeface="DejaVu Math TeX Gyre" panose="02000503000000000000" pitchFamily="2" charset="0"/>
              </a:rPr>
              <a:t>Just transition in action </a:t>
            </a:r>
            <a:r>
              <a:rPr lang="en-GB" sz="1800" noProof="0" dirty="0">
                <a:solidFill>
                  <a:srgbClr val="303D68"/>
                </a:solidFill>
                <a:latin typeface="DejaVu Math TeX Gyre" panose="02000503000000000000" pitchFamily="2" charset="0"/>
              </a:rPr>
              <a:t>– Provides retraining, skills development, education, and local economic support to help workers and communities move into green sectors and sustainable livelihoods.</a:t>
            </a: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D3E2DCB9-F816-4846-88EB-67BBA7397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6B9208BB-B924-F2B3-1FF9-23D857BC67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F120F863-DF1D-0B9E-89C9-D644A52575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F654ED5A-6E6F-177D-D138-F595F51BB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03CDB9DB-B475-DB58-7443-C1322B95156C}"/>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chelsea-WvusC5M-TM8-unsplash</a:t>
            </a:r>
          </a:p>
        </p:txBody>
      </p:sp>
    </p:spTree>
    <p:extLst>
      <p:ext uri="{BB962C8B-B14F-4D97-AF65-F5344CB8AC3E}">
        <p14:creationId xmlns:p14="http://schemas.microsoft.com/office/powerpoint/2010/main" val="1637342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225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Social dimension</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Environmental dimension </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1.3: Dimensions of the green economy - social and environmental</a:t>
            </a: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33A6D-D8CA-8D07-A5ED-A6ECF55591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24DD56B0-0439-FE10-7334-F5F2963BA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0988EE0A-10B0-9824-9F34-1600F098E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6ABC8B95-0B5D-5673-3CB3-A46704B41D9D}"/>
              </a:ext>
            </a:extLst>
          </p:cNvPr>
          <p:cNvSpPr txBox="1">
            <a:spLocks/>
          </p:cNvSpPr>
          <p:nvPr/>
        </p:nvSpPr>
        <p:spPr>
          <a:xfrm>
            <a:off x="3990219" y="2411214"/>
            <a:ext cx="729386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Ensures sustainable growth benefits all, reducing inequality and empowering communities.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Provides fair access to green jobs, decent work, and skills development.</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Promotes community access to clean energy, sustainable transport, and healthy environments.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Supports gender equality and youth inclusion to strengthen innovation and resilience.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544831BB-2322-340C-A737-8A3D0177B30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297769"/>
            <a:ext cx="2978998" cy="4497704"/>
          </a:xfrm>
          <a:prstGeom prst="rect">
            <a:avLst/>
          </a:prstGeom>
        </p:spPr>
      </p:pic>
      <p:sp>
        <p:nvSpPr>
          <p:cNvPr id="11" name="Title 1">
            <a:extLst>
              <a:ext uri="{FF2B5EF4-FFF2-40B4-BE49-F238E27FC236}">
                <a16:creationId xmlns:a16="http://schemas.microsoft.com/office/drawing/2014/main" id="{B12227D6-6A33-3FF4-CE28-E27F72E0C66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Social dimension</a:t>
            </a:r>
          </a:p>
        </p:txBody>
      </p:sp>
      <p:sp>
        <p:nvSpPr>
          <p:cNvPr id="12" name="TextBox 11">
            <a:extLst>
              <a:ext uri="{FF2B5EF4-FFF2-40B4-BE49-F238E27FC236}">
                <a16:creationId xmlns:a16="http://schemas.microsoft.com/office/drawing/2014/main" id="{14EB5845-99EF-2B28-8FAB-BE11506C6D38}"/>
              </a:ext>
            </a:extLst>
          </p:cNvPr>
          <p:cNvSpPr txBox="1"/>
          <p:nvPr/>
        </p:nvSpPr>
        <p:spPr>
          <a:xfrm>
            <a:off x="514117" y="5795472"/>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shane-rounce-DNkoNXQti3c-unsplash</a:t>
            </a:r>
          </a:p>
        </p:txBody>
      </p:sp>
    </p:spTree>
    <p:extLst>
      <p:ext uri="{BB962C8B-B14F-4D97-AF65-F5344CB8AC3E}">
        <p14:creationId xmlns:p14="http://schemas.microsoft.com/office/powerpoint/2010/main" val="1878151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523-8306-12DC-1E1A-AE50AAFADDDE}"/>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834CB5D7-3636-1316-FB58-DADF004D8F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CB880DC-5E5C-6C4C-E39A-B04B9E1E7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EDA721AB-AFD9-CF16-02C8-DE3E573E0075}"/>
              </a:ext>
            </a:extLst>
          </p:cNvPr>
          <p:cNvSpPr txBox="1">
            <a:spLocks/>
          </p:cNvSpPr>
          <p:nvPr/>
        </p:nvSpPr>
        <p:spPr>
          <a:xfrm>
            <a:off x="5771917" y="21829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GB" sz="2000" b="1" noProof="0" dirty="0">
                <a:solidFill>
                  <a:srgbClr val="303D68"/>
                </a:solidFill>
                <a:latin typeface="DejaVu Math TeX Gyre" panose="02000503000000000000" pitchFamily="2" charset="0"/>
              </a:rPr>
              <a:t>Implementing a Just Transition</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Uses social policies and protection to ensure fairness and prevent poverty.</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Offers training and skills programs for workers to access green jobs.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Encourages community-led solutions tailored to local economic, social, and environmental needs.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Ensures the shift to a green economy is inclusive, equitable, and resilient.</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F86C72DF-6828-5AA4-B749-5F5DDE7477BF}"/>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Social dimension</a:t>
            </a:r>
          </a:p>
        </p:txBody>
      </p:sp>
      <p:sp>
        <p:nvSpPr>
          <p:cNvPr id="12" name="TextBox 11">
            <a:extLst>
              <a:ext uri="{FF2B5EF4-FFF2-40B4-BE49-F238E27FC236}">
                <a16:creationId xmlns:a16="http://schemas.microsoft.com/office/drawing/2014/main" id="{DF8F9EE4-AB63-EC2F-1F5D-DEE097C18EC3}"/>
              </a:ext>
            </a:extLst>
          </p:cNvPr>
          <p:cNvSpPr txBox="1"/>
          <p:nvPr/>
        </p:nvSpPr>
        <p:spPr>
          <a:xfrm>
            <a:off x="610508" y="5222829"/>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scott-graham-5fNmWej4tAA-unsplash</a:t>
            </a:r>
          </a:p>
        </p:txBody>
      </p:sp>
      <p:pic>
        <p:nvPicPr>
          <p:cNvPr id="14" name="Picture 13">
            <a:extLst>
              <a:ext uri="{FF2B5EF4-FFF2-40B4-BE49-F238E27FC236}">
                <a16:creationId xmlns:a16="http://schemas.microsoft.com/office/drawing/2014/main" id="{6ABDCD98-B33C-0FF6-1F8F-3E2F6DE52D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2934" y="1870851"/>
            <a:ext cx="4869052" cy="3249563"/>
          </a:xfrm>
          <a:prstGeom prst="rect">
            <a:avLst/>
          </a:prstGeom>
        </p:spPr>
      </p:pic>
    </p:spTree>
    <p:extLst>
      <p:ext uri="{BB962C8B-B14F-4D97-AF65-F5344CB8AC3E}">
        <p14:creationId xmlns:p14="http://schemas.microsoft.com/office/powerpoint/2010/main" val="4663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EE5E72-CDE1-876C-DD43-96185C2A745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860D086-63C3-4646-5EC0-5AAC2E399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95C57B42-7173-EA50-99EF-843ADFD70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E1560632-592A-1E8C-4A32-9363EA77C92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Economic dimension </a:t>
            </a:r>
          </a:p>
        </p:txBody>
      </p:sp>
      <p:pic>
        <p:nvPicPr>
          <p:cNvPr id="9" name="Picture 8" descr="Blue text on a black background&#10;&#10;Description automatically generated">
            <a:extLst>
              <a:ext uri="{FF2B5EF4-FFF2-40B4-BE49-F238E27FC236}">
                <a16:creationId xmlns:a16="http://schemas.microsoft.com/office/drawing/2014/main" id="{E6C6C607-650C-64D1-16F8-0C18881BEB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C2EC710F-29E7-E67A-5CBB-BC37C2319B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88DB29B3-B4EC-9854-C239-F1C56ACBD75E}"/>
              </a:ext>
            </a:extLst>
          </p:cNvPr>
          <p:cNvSpPr txBox="1">
            <a:spLocks/>
          </p:cNvSpPr>
          <p:nvPr/>
        </p:nvSpPr>
        <p:spPr>
          <a:xfrm>
            <a:off x="68094" y="1972559"/>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noProof="0" dirty="0">
                <a:solidFill>
                  <a:srgbClr val="303D68"/>
                </a:solidFill>
                <a:latin typeface="DejaVu Math TeX Gyre" panose="02000503000000000000" pitchFamily="2" charset="0"/>
              </a:rPr>
              <a:t>Protects natural systems by addressing climate change, biodiversity loss, and resource depletion through sustainable production, conservation, and pollution reduction.</a:t>
            </a:r>
          </a:p>
        </p:txBody>
      </p:sp>
      <p:pic>
        <p:nvPicPr>
          <p:cNvPr id="3" name="Picture 2" descr="A diagram of a diagram&#10;&#10;AI-generated content may be incorrect.">
            <a:extLst>
              <a:ext uri="{FF2B5EF4-FFF2-40B4-BE49-F238E27FC236}">
                <a16:creationId xmlns:a16="http://schemas.microsoft.com/office/drawing/2014/main" id="{73081125-91D6-3B8B-B11C-E82A08AD0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061" y="941942"/>
            <a:ext cx="6724650" cy="4451529"/>
          </a:xfrm>
          <a:prstGeom prst="rect">
            <a:avLst/>
          </a:prstGeom>
        </p:spPr>
      </p:pic>
    </p:spTree>
    <p:extLst>
      <p:ext uri="{BB962C8B-B14F-4D97-AF65-F5344CB8AC3E}">
        <p14:creationId xmlns:p14="http://schemas.microsoft.com/office/powerpoint/2010/main" val="2152294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2: Green policies, industries, and labour market</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Subtitle 2.1: Overview of green policies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2.2: Impact on industries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2.3: Labor market transformation</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812429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Learning outcomes</a:t>
            </a: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886700" cy="28552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Gain needed knowledge about the definitions and dimensions of the green economy and their relevance to vocational training.</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Understand and teach the principles of circular economy and resource efficiency in vocational education contexts.</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Support students in connecting green economy knowledge to their future professions, enhancing their awareness and confidence in green skills.</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Ability to identify the main advantages of the transition to circular economy </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Ability to find and understand legal and regulatory documents for the topics of the course</a:t>
            </a: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3506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The Paris Agreement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United Nations Sustainable Development Goals (SDGs)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EU Green Deal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Country-specific policies </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2.1: Overview of green policies</a:t>
            </a: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1C541-332C-D7AE-84BD-22D9B5001CD0}"/>
            </a:ext>
          </a:extLst>
        </p:cNvPr>
        <p:cNvGrpSpPr/>
        <p:nvPr/>
      </p:nvGrpSpPr>
      <p:grpSpPr>
        <a:xfrm>
          <a:off x="0" y="0"/>
          <a:ext cx="0" cy="0"/>
          <a:chOff x="0" y="0"/>
          <a:chExt cx="0" cy="0"/>
        </a:xfrm>
      </p:grpSpPr>
      <p:pic>
        <p:nvPicPr>
          <p:cNvPr id="4" name="Picture 3" descr="A cover of a book&#10;&#10;AI-generated content may be incorrect.">
            <a:extLst>
              <a:ext uri="{FF2B5EF4-FFF2-40B4-BE49-F238E27FC236}">
                <a16:creationId xmlns:a16="http://schemas.microsoft.com/office/drawing/2014/main" id="{FF827F0C-9590-5E86-97B1-522DCC4EAB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5541" y="0"/>
            <a:ext cx="1904118" cy="6858000"/>
          </a:xfrm>
          <a:prstGeom prst="rect">
            <a:avLst/>
          </a:prstGeom>
        </p:spPr>
      </p:pic>
      <p:sp>
        <p:nvSpPr>
          <p:cNvPr id="8" name="Title 1">
            <a:extLst>
              <a:ext uri="{FF2B5EF4-FFF2-40B4-BE49-F238E27FC236}">
                <a16:creationId xmlns:a16="http://schemas.microsoft.com/office/drawing/2014/main" id="{F39E5102-212E-C214-2021-7CF7F22AC6B6}"/>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The Paris Agreement</a:t>
            </a:r>
          </a:p>
        </p:txBody>
      </p:sp>
      <p:pic>
        <p:nvPicPr>
          <p:cNvPr id="9" name="Picture 8" descr="Blue text on a black background&#10;&#10;Description automatically generated">
            <a:extLst>
              <a:ext uri="{FF2B5EF4-FFF2-40B4-BE49-F238E27FC236}">
                <a16:creationId xmlns:a16="http://schemas.microsoft.com/office/drawing/2014/main" id="{2F1B2DF8-41CB-8828-0B40-5DB634617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D8358A1B-70E3-B030-EC75-2FA3C6C93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E64572E-51CE-7015-DF79-85D16468FCCB}"/>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0"/>
              </a:spcBef>
            </a:pPr>
            <a:r>
              <a:rPr lang="en-GB" sz="1800" noProof="0" dirty="0">
                <a:solidFill>
                  <a:srgbClr val="303D68"/>
                </a:solidFill>
                <a:latin typeface="DejaVu Math TeX Gyre" panose="02000503000000000000"/>
                <a:ea typeface="Arial"/>
                <a:cs typeface="Arial"/>
                <a:sym typeface="Arial"/>
              </a:rPr>
              <a:t>The </a:t>
            </a:r>
            <a:r>
              <a:rPr lang="en-GB" sz="1800" noProof="0" dirty="0">
                <a:solidFill>
                  <a:srgbClr val="303D68"/>
                </a:solidFill>
                <a:latin typeface="DejaVu Math TeX Gyre" panose="02000503000000000000"/>
                <a:ea typeface="Arial"/>
                <a:cs typeface="Arial"/>
                <a:sym typeface="Arial"/>
                <a:hlinkClick r:id="rId5"/>
              </a:rPr>
              <a:t>Paris Agreement </a:t>
            </a:r>
            <a:r>
              <a:rPr lang="en-GB" sz="1800" noProof="0" dirty="0">
                <a:solidFill>
                  <a:srgbClr val="303D68"/>
                </a:solidFill>
                <a:latin typeface="DejaVu Math TeX Gyre" panose="02000503000000000000"/>
                <a:ea typeface="Arial"/>
                <a:cs typeface="Arial"/>
                <a:sym typeface="Arial"/>
              </a:rPr>
              <a:t>is a landmark treaty that commits countries to limit global warming to well below 2°C, aiming for 1.5°C where possible.</a:t>
            </a:r>
          </a:p>
          <a:p>
            <a:pPr marL="342900" lvl="0" indent="-342900" algn="just">
              <a:spcBef>
                <a:spcPts val="16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National Commitments (NDCs) – Countries set emission reduction targets and promote renewable energy and energy efficiency.</a:t>
            </a:r>
          </a:p>
          <a:p>
            <a:pPr marL="342900" lvl="0" indent="-342900" algn="just">
              <a:spcBef>
                <a:spcPts val="16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Impact on green policies – Shapes regulations, investments, and sectoral skills demand.</a:t>
            </a:r>
          </a:p>
          <a:p>
            <a:pPr marL="342900" lvl="0" indent="-342900" algn="just">
              <a:spcBef>
                <a:spcPts val="16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Opportunities for VET – Growing need for trained professionals in renewable energy, energy auditing, and sustainable infrastructure.</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A7DB8849-8BB6-ADAD-76F5-6976E312A089}"/>
              </a:ext>
            </a:extLst>
          </p:cNvPr>
          <p:cNvSpPr txBox="1"/>
          <p:nvPr/>
        </p:nvSpPr>
        <p:spPr>
          <a:xfrm>
            <a:off x="8128039" y="664255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 by United Nations website</a:t>
            </a:r>
          </a:p>
        </p:txBody>
      </p:sp>
    </p:spTree>
    <p:extLst>
      <p:ext uri="{BB962C8B-B14F-4D97-AF65-F5344CB8AC3E}">
        <p14:creationId xmlns:p14="http://schemas.microsoft.com/office/powerpoint/2010/main" val="4108346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1FE7B-576B-2336-4930-4D8905D1F4A9}"/>
            </a:ext>
          </a:extLst>
        </p:cNvPr>
        <p:cNvGrpSpPr/>
        <p:nvPr/>
      </p:nvGrpSpPr>
      <p:grpSpPr>
        <a:xfrm>
          <a:off x="0" y="0"/>
          <a:ext cx="0" cy="0"/>
          <a:chOff x="0" y="0"/>
          <a:chExt cx="0" cy="0"/>
        </a:xfrm>
      </p:grpSpPr>
      <p:pic>
        <p:nvPicPr>
          <p:cNvPr id="6" name="Picture 5" descr="A group of colorful squares with icons&#10;&#10;AI-generated content may be incorrect.">
            <a:extLst>
              <a:ext uri="{FF2B5EF4-FFF2-40B4-BE49-F238E27FC236}">
                <a16:creationId xmlns:a16="http://schemas.microsoft.com/office/drawing/2014/main" id="{F6D0C999-98BD-DF08-857F-7EB491300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986" y="2291892"/>
            <a:ext cx="4747547" cy="2302560"/>
          </a:xfrm>
          <a:prstGeom prst="rect">
            <a:avLst/>
          </a:prstGeom>
        </p:spPr>
      </p:pic>
      <p:sp>
        <p:nvSpPr>
          <p:cNvPr id="8" name="Title 1">
            <a:extLst>
              <a:ext uri="{FF2B5EF4-FFF2-40B4-BE49-F238E27FC236}">
                <a16:creationId xmlns:a16="http://schemas.microsoft.com/office/drawing/2014/main" id="{0E00E60C-8EDB-0819-CFC9-C39559C13E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United Nations Sustainable Development Goals (SDGs)</a:t>
            </a:r>
          </a:p>
        </p:txBody>
      </p:sp>
      <p:pic>
        <p:nvPicPr>
          <p:cNvPr id="9" name="Picture 8" descr="Blue text on a black background&#10;&#10;Description automatically generated">
            <a:extLst>
              <a:ext uri="{FF2B5EF4-FFF2-40B4-BE49-F238E27FC236}">
                <a16:creationId xmlns:a16="http://schemas.microsoft.com/office/drawing/2014/main" id="{4E866FA1-85F0-DEC3-5F03-209D8DEC0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8F951B8B-28C6-F587-7672-82206D78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B486454-CB70-534D-4805-851EA9324CA0}"/>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GB" sz="1800" noProof="0" dirty="0">
                <a:solidFill>
                  <a:srgbClr val="303D68"/>
                </a:solidFill>
                <a:latin typeface="DejaVu Math TeX Gyre" panose="02000503000000000000" pitchFamily="2" charset="0"/>
              </a:rPr>
              <a:t>The </a:t>
            </a:r>
            <a:r>
              <a:rPr lang="en-GB" sz="1800" noProof="0" dirty="0">
                <a:solidFill>
                  <a:srgbClr val="303D68"/>
                </a:solidFill>
                <a:latin typeface="DejaVu Math TeX Gyre" panose="02000503000000000000" pitchFamily="2" charset="0"/>
                <a:hlinkClick r:id="rId5">
                  <a:extLst>
                    <a:ext uri="{A12FA001-AC4F-418D-AE19-62706E023703}">
                      <ahyp:hlinkClr xmlns:ahyp="http://schemas.microsoft.com/office/drawing/2018/hyperlinkcolor" val="tx"/>
                    </a:ext>
                  </a:extLst>
                </a:hlinkClick>
              </a:rPr>
              <a:t>Sustainable Development Goals (UN) </a:t>
            </a:r>
            <a:r>
              <a:rPr lang="en-GB" sz="1800" noProof="0" dirty="0">
                <a:solidFill>
                  <a:srgbClr val="303D68"/>
                </a:solidFill>
                <a:latin typeface="DejaVu Math TeX Gyre" panose="02000503000000000000" pitchFamily="2" charset="0"/>
              </a:rPr>
              <a:t>are a call for action by all countries – poor, rich and middle-income – to promote prosperity while protecting the planet. They recognize that ending poverty must go hand-in-hand with strategies that build economic growth and address a range of social needs including education, health, social protection, and job opportunities, while tackling climate change and environmental protection. </a:t>
            </a:r>
            <a:endParaRPr lang="en-GB" sz="1800" noProof="0" dirty="0">
              <a:solidFill>
                <a:srgbClr val="303D68"/>
              </a:solidFill>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16F7376B-B4F4-2673-32B8-E4BE63340FDC}"/>
              </a:ext>
            </a:extLst>
          </p:cNvPr>
          <p:cNvSpPr txBox="1"/>
          <p:nvPr/>
        </p:nvSpPr>
        <p:spPr>
          <a:xfrm>
            <a:off x="6800986" y="4611154"/>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 by United Nations</a:t>
            </a:r>
          </a:p>
        </p:txBody>
      </p:sp>
    </p:spTree>
    <p:extLst>
      <p:ext uri="{BB962C8B-B14F-4D97-AF65-F5344CB8AC3E}">
        <p14:creationId xmlns:p14="http://schemas.microsoft.com/office/powerpoint/2010/main" val="2652208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A675E1-D595-F643-255A-8F3520CCFA4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Title 1">
            <a:extLst>
              <a:ext uri="{FF2B5EF4-FFF2-40B4-BE49-F238E27FC236}">
                <a16:creationId xmlns:a16="http://schemas.microsoft.com/office/drawing/2014/main" id="{5ECD950D-BB7E-A10C-1ADE-FDF056FD5709}"/>
              </a:ext>
            </a:extLst>
          </p:cNvPr>
          <p:cNvSpPr txBox="1">
            <a:spLocks/>
          </p:cNvSpPr>
          <p:nvPr/>
        </p:nvSpPr>
        <p:spPr>
          <a:xfrm>
            <a:off x="638881" y="4474080"/>
            <a:ext cx="10909640" cy="106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United Nations Sustainable Development Goals (SDGs)</a:t>
            </a:r>
          </a:p>
        </p:txBody>
      </p:sp>
      <p:pic>
        <p:nvPicPr>
          <p:cNvPr id="12" name="Picture 11" descr="A poster of a housing market&#10;&#10;AI-generated content may be incorrect.">
            <a:extLst>
              <a:ext uri="{FF2B5EF4-FFF2-40B4-BE49-F238E27FC236}">
                <a16:creationId xmlns:a16="http://schemas.microsoft.com/office/drawing/2014/main" id="{46CB27E1-F5F0-C4D4-4967-E238EB762A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9087" y="234335"/>
            <a:ext cx="3758184" cy="3758184"/>
          </a:xfrm>
          <a:prstGeom prst="rect">
            <a:avLst/>
          </a:prstGeom>
        </p:spPr>
      </p:pic>
      <p:pic>
        <p:nvPicPr>
          <p:cNvPr id="3" name="Picture 2" descr="A graph on a white background&#10;&#10;AI-generated content may be incorrect.">
            <a:extLst>
              <a:ext uri="{FF2B5EF4-FFF2-40B4-BE49-F238E27FC236}">
                <a16:creationId xmlns:a16="http://schemas.microsoft.com/office/drawing/2014/main" id="{ECC13A24-B050-653C-06D5-A42A3E5FB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5871" y="234335"/>
            <a:ext cx="3758184" cy="3758184"/>
          </a:xfrm>
          <a:prstGeom prst="rect">
            <a:avLst/>
          </a:prstGeom>
        </p:spPr>
      </p:pic>
      <p:pic>
        <p:nvPicPr>
          <p:cNvPr id="5" name="Picture 4" descr="A yellow and white background with text and numbers&#10;&#10;AI-generated content may be incorrect.">
            <a:extLst>
              <a:ext uri="{FF2B5EF4-FFF2-40B4-BE49-F238E27FC236}">
                <a16:creationId xmlns:a16="http://schemas.microsoft.com/office/drawing/2014/main" id="{36CD689F-BA1C-E585-9682-BB4F9E7796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04" y="234335"/>
            <a:ext cx="3758184" cy="3758184"/>
          </a:xfrm>
          <a:prstGeom prst="rect">
            <a:avLst/>
          </a:prstGeom>
        </p:spPr>
      </p:pic>
      <p:sp>
        <p:nvSpPr>
          <p:cNvPr id="19"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3" name="Picture 12" descr="Blue text on a black background&#10;&#10;Description automatically generated">
            <a:extLst>
              <a:ext uri="{FF2B5EF4-FFF2-40B4-BE49-F238E27FC236}">
                <a16:creationId xmlns:a16="http://schemas.microsoft.com/office/drawing/2014/main" id="{7C273706-3264-217D-1EF8-61A2DC26C8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4275F54A-979A-05E3-29E4-8B27F9FE0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6" name="TextBox 15">
            <a:extLst>
              <a:ext uri="{FF2B5EF4-FFF2-40B4-BE49-F238E27FC236}">
                <a16:creationId xmlns:a16="http://schemas.microsoft.com/office/drawing/2014/main" id="{091073AB-308A-8F22-236D-6B06AC7C25AC}"/>
              </a:ext>
            </a:extLst>
          </p:cNvPr>
          <p:cNvSpPr txBox="1"/>
          <p:nvPr/>
        </p:nvSpPr>
        <p:spPr>
          <a:xfrm>
            <a:off x="10900634" y="660242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United Nations</a:t>
            </a:r>
          </a:p>
        </p:txBody>
      </p:sp>
    </p:spTree>
    <p:extLst>
      <p:ext uri="{BB962C8B-B14F-4D97-AF65-F5344CB8AC3E}">
        <p14:creationId xmlns:p14="http://schemas.microsoft.com/office/powerpoint/2010/main" val="110447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8CA11-632C-FBEE-DD18-705A8B24704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FD4EF2E-C760-7639-683D-78F8BDDD9C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Policy framework</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European Green Deal</a:t>
            </a:r>
          </a:p>
        </p:txBody>
      </p:sp>
      <p:pic>
        <p:nvPicPr>
          <p:cNvPr id="9" name="Picture 8" descr="Blue text on a black background&#10;&#10;Description automatically generated">
            <a:extLst>
              <a:ext uri="{FF2B5EF4-FFF2-40B4-BE49-F238E27FC236}">
                <a16:creationId xmlns:a16="http://schemas.microsoft.com/office/drawing/2014/main" id="{7696B331-4049-8E9C-2698-CFF1FC9AE3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BDE48A2-559E-E52E-F2F5-7DA555739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516272E-455A-0BDF-8B75-BDFABC9A6394}"/>
              </a:ext>
            </a:extLst>
          </p:cNvPr>
          <p:cNvSpPr txBox="1">
            <a:spLocks/>
          </p:cNvSpPr>
          <p:nvPr/>
        </p:nvSpPr>
        <p:spPr>
          <a:xfrm>
            <a:off x="592150" y="2817087"/>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GB" sz="1800" noProof="0" dirty="0">
                <a:solidFill>
                  <a:srgbClr val="303D68"/>
                </a:solidFill>
                <a:latin typeface="DejaVu Math TeX Gyre" panose="02000503000000000000"/>
              </a:rPr>
              <a:t>The </a:t>
            </a:r>
            <a:r>
              <a:rPr lang="en-GB" sz="1800" noProof="0" dirty="0">
                <a:solidFill>
                  <a:srgbClr val="303D68"/>
                </a:solidFill>
                <a:latin typeface="DejaVu Math TeX Gyre" panose="02000503000000000000"/>
                <a:hlinkClick r:id="rId4"/>
              </a:rPr>
              <a:t>European Green Deal </a:t>
            </a:r>
            <a:r>
              <a:rPr lang="en-GB" sz="1800" noProof="0" dirty="0">
                <a:solidFill>
                  <a:srgbClr val="303D68"/>
                </a:solidFill>
                <a:latin typeface="DejaVu Math TeX Gyre" panose="02000503000000000000"/>
              </a:rPr>
              <a:t>is the European Union’s flagship strategy to transform the European economy by 2050 into a climate-neutral system. It aims to reduce greenhouse gas emissions, decouple economic growth from resource use, and foster clean energy, sustainable transport, and biodiversity protection. By integrating environmental goals into every sector, it emphasizes that climate action, economic prosperity, and social equity are interconnected and mutually reinforcing.</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8FE54402-5AB5-D852-9B04-456321EDBD02}"/>
              </a:ext>
            </a:extLst>
          </p:cNvPr>
          <p:cNvSpPr txBox="1"/>
          <p:nvPr/>
        </p:nvSpPr>
        <p:spPr>
          <a:xfrm>
            <a:off x="6229217" y="5253851"/>
            <a:ext cx="5716349" cy="523220"/>
          </a:xfrm>
          <a:prstGeom prst="rect">
            <a:avLst/>
          </a:prstGeom>
          <a:noFill/>
        </p:spPr>
        <p:txBody>
          <a:bodyPr wrap="square" rtlCol="0">
            <a:spAutoFit/>
          </a:bodyPr>
          <a:lstStyle/>
          <a:p>
            <a:r>
              <a:rPr lang="en-GB" sz="800" noProof="0" dirty="0">
                <a:solidFill>
                  <a:srgbClr val="303D68"/>
                </a:solidFill>
                <a:latin typeface="DejaVu Math TeX Gyre" panose="02000503000000000000"/>
              </a:rPr>
              <a:t>Image by COMMUNICATION FROM THE COMMISSION TO THE EUROPEAN PARLIAMENT, THE EUROPEAN COUNCIL, THE COUNCIL, THE EUROPEAN ECONOMIC AND SOCIAL COMMITTEE AND THE COMMITTEE OF THE REGIONS</a:t>
            </a:r>
          </a:p>
          <a:p>
            <a:endParaRPr lang="en-GB" sz="1200" noProof="0" dirty="0">
              <a:solidFill>
                <a:srgbClr val="303D68"/>
              </a:solidFill>
              <a:latin typeface="DejaVu Math TeX Gyre" panose="02000503000000000000"/>
            </a:endParaRPr>
          </a:p>
        </p:txBody>
      </p:sp>
      <p:pic>
        <p:nvPicPr>
          <p:cNvPr id="3" name="Picture 2" descr="A diagram of a green and blue scheme&#10;&#10;AI-generated content may be incorrect.">
            <a:extLst>
              <a:ext uri="{FF2B5EF4-FFF2-40B4-BE49-F238E27FC236}">
                <a16:creationId xmlns:a16="http://schemas.microsoft.com/office/drawing/2014/main" id="{9343EB37-D992-54DF-0CC0-0915D9605CBD}"/>
              </a:ext>
            </a:extLst>
          </p:cNvPr>
          <p:cNvPicPr>
            <a:picLocks noChangeAspect="1"/>
          </p:cNvPicPr>
          <p:nvPr/>
        </p:nvPicPr>
        <p:blipFill>
          <a:blip r:embed="rId5">
            <a:extLst>
              <a:ext uri="{28A0092B-C50C-407E-A947-70E740481C1C}">
                <a14:useLocalDpi xmlns:a14="http://schemas.microsoft.com/office/drawing/2010/main" val="0"/>
              </a:ext>
            </a:extLst>
          </a:blip>
          <a:srcRect t="11773" b="1702"/>
          <a:stretch>
            <a:fillRect/>
          </a:stretch>
        </p:blipFill>
        <p:spPr>
          <a:xfrm>
            <a:off x="6094476" y="1604148"/>
            <a:ext cx="5962785" cy="3649703"/>
          </a:xfrm>
          <a:prstGeom prst="rect">
            <a:avLst/>
          </a:prstGeom>
        </p:spPr>
      </p:pic>
    </p:spTree>
    <p:extLst>
      <p:ext uri="{BB962C8B-B14F-4D97-AF65-F5344CB8AC3E}">
        <p14:creationId xmlns:p14="http://schemas.microsoft.com/office/powerpoint/2010/main" val="3689498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D0B05-43FB-10F0-603E-A542CDC563BE}"/>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B6E520A-A6CA-C394-2701-410CAC0EC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9F59D76E-5B67-55E2-37EF-198D1D41CD4E}"/>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Country-specific policies </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6CE7A4BC-747A-5A06-951A-83F0720C4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F4B18FAC-D55D-FFD1-6AF0-03239E028F18}"/>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5FBB1D93-2F80-63B6-0042-D5B538385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2B721564-1BBE-D0B9-A486-54034A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C250004D-A911-2AD4-9E10-D57894620751}"/>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Germany’s Energiewende promotes a systematic shift from fossil fuels to renewable energy while encouraging energy efficiency and innovation.</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France’s National Low-Carbon Strategy establishes sector-specific decarbonization targets and investment incentives for green technologies.</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Italy’s National Energy and Climate Plan (NECP) outlines strategies for renewable energy deployment, energy efficiency, and greenhouse gas reduction, creating opportunities for skilled technicians and energy managers.</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EB2F8BB1-42EE-0510-1726-38976B1B5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5C0758DC-8E3E-DF47-354C-1411E94DC2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EEC989C8-5943-F2B3-4F15-B429563A1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AE679A2B-F5E2-2481-71FB-295EF46F1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7544C992-4E6D-0595-69AB-4D112B2E3656}"/>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chelsea-WvusC5M-TM8-unsplash</a:t>
            </a:r>
          </a:p>
        </p:txBody>
      </p:sp>
    </p:spTree>
    <p:extLst>
      <p:ext uri="{BB962C8B-B14F-4D97-AF65-F5344CB8AC3E}">
        <p14:creationId xmlns:p14="http://schemas.microsoft.com/office/powerpoint/2010/main" val="156861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3090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Industrial revolutions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European industries part of the industrial revolutions</a:t>
            </a:r>
          </a:p>
          <a:p>
            <a:pPr marL="457200" indent="-457200">
              <a:lnSpc>
                <a:spcPct val="90000"/>
              </a:lnSpc>
              <a:spcBef>
                <a:spcPct val="0"/>
              </a:spcBef>
              <a:buFont typeface="Arial" panose="020B0604020202020204" pitchFamily="34" charset="0"/>
              <a:buChar char="•"/>
            </a:pP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2.2: Impact on industries</a:t>
            </a: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C8B62-6A8C-51A7-00A1-EEB62D249426}"/>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420487D1-9C23-DF17-51C8-21A101C197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4DE7EE19-1C12-84CB-F33D-ED03A7256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AE2254B7-DDC1-9565-0F59-5EAB42CE08E8}"/>
              </a:ext>
            </a:extLst>
          </p:cNvPr>
          <p:cNvSpPr txBox="1">
            <a:spLocks/>
          </p:cNvSpPr>
          <p:nvPr/>
        </p:nvSpPr>
        <p:spPr>
          <a:xfrm>
            <a:off x="5886746" y="2217163"/>
            <a:ext cx="53810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First Industrial Revolution - Steam power and mechanized production created urban labour </a:t>
            </a:r>
            <a:r>
              <a:rPr lang="en-GB" sz="2000" noProof="0" dirty="0" err="1">
                <a:solidFill>
                  <a:srgbClr val="303D68"/>
                </a:solidFill>
                <a:latin typeface="DejaVu Math TeX Gyre" panose="02000503000000000000" pitchFamily="2" charset="0"/>
              </a:rPr>
              <a:t>centers</a:t>
            </a:r>
            <a:r>
              <a:rPr lang="en-GB" sz="2000" noProof="0" dirty="0">
                <a:solidFill>
                  <a:srgbClr val="303D68"/>
                </a:solidFill>
                <a:latin typeface="DejaVu Math TeX Gyre" panose="02000503000000000000" pitchFamily="2" charset="0"/>
              </a:rPr>
              <a:t>.</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Second Industrial Revolution - Mass production and electrification fuelled productivity and consumer markets.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Third Industrial Revolution - Digitalization and automation enabled efficient, data-driven manufacturing.</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Fourth Industrial Revolution - AI, IoT, and smart technologies transform production in real time.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C960394-6478-6ED3-E746-6889447F820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Industrial revolutions</a:t>
            </a:r>
          </a:p>
        </p:txBody>
      </p:sp>
      <p:sp>
        <p:nvSpPr>
          <p:cNvPr id="12" name="TextBox 11">
            <a:extLst>
              <a:ext uri="{FF2B5EF4-FFF2-40B4-BE49-F238E27FC236}">
                <a16:creationId xmlns:a16="http://schemas.microsoft.com/office/drawing/2014/main" id="{AF005E0C-FD01-D32F-86D2-FB9CC9BD5D8E}"/>
              </a:ext>
            </a:extLst>
          </p:cNvPr>
          <p:cNvSpPr txBox="1"/>
          <p:nvPr/>
        </p:nvSpPr>
        <p:spPr>
          <a:xfrm>
            <a:off x="610508" y="4774709"/>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a:t>
            </a:r>
            <a:r>
              <a:rPr lang="en-GB" sz="800" noProof="0" dirty="0" err="1">
                <a:solidFill>
                  <a:srgbClr val="303D68"/>
                </a:solidFill>
                <a:latin typeface="DejaVu Math TeX Gyre" panose="02000503000000000000"/>
              </a:rPr>
              <a:t>KFactory</a:t>
            </a:r>
            <a:endParaRPr lang="en-GB" sz="800" noProof="0" dirty="0">
              <a:solidFill>
                <a:srgbClr val="303D68"/>
              </a:solidFill>
              <a:latin typeface="DejaVu Math TeX Gyre" panose="02000503000000000000"/>
            </a:endParaRPr>
          </a:p>
        </p:txBody>
      </p:sp>
      <p:pic>
        <p:nvPicPr>
          <p:cNvPr id="14" name="Picture 13">
            <a:extLst>
              <a:ext uri="{FF2B5EF4-FFF2-40B4-BE49-F238E27FC236}">
                <a16:creationId xmlns:a16="http://schemas.microsoft.com/office/drawing/2014/main" id="{3C6E8BD6-3081-8082-0704-3E33AAE9C3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2934" y="2003898"/>
            <a:ext cx="5273812" cy="2770811"/>
          </a:xfrm>
          <a:prstGeom prst="rect">
            <a:avLst/>
          </a:prstGeom>
        </p:spPr>
      </p:pic>
    </p:spTree>
    <p:extLst>
      <p:ext uri="{BB962C8B-B14F-4D97-AF65-F5344CB8AC3E}">
        <p14:creationId xmlns:p14="http://schemas.microsoft.com/office/powerpoint/2010/main" val="2597090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6DD9D-7872-43BF-BFA2-4145DB37F260}"/>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7D1808F1-316E-E02F-8304-E758C1A27C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27FD9241-D3F0-F330-EB10-F83BE538D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49B32845-F4AA-A04B-CE50-4C16097CACA5}"/>
              </a:ext>
            </a:extLst>
          </p:cNvPr>
          <p:cNvSpPr txBox="1">
            <a:spLocks/>
          </p:cNvSpPr>
          <p:nvPr/>
        </p:nvSpPr>
        <p:spPr>
          <a:xfrm>
            <a:off x="5867290" y="2447544"/>
            <a:ext cx="53810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Human-centric approach - integrates human creativity with advanced technologies for a more people-focused industry.</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Collaboration with machines - AI and automation handle repetitive tasks, freeing humans for innovation and problem-solving.</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Sustainability - prioritizes environmental responsibility and long-term industrial resilience.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Focuses not just on efficiency, but also on social well-being and ethical impact.</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5BD3E9B0-18E7-B7F0-8821-4627E4A226EB}"/>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Industrial revolutions</a:t>
            </a:r>
          </a:p>
        </p:txBody>
      </p:sp>
      <p:sp>
        <p:nvSpPr>
          <p:cNvPr id="12" name="TextBox 11">
            <a:extLst>
              <a:ext uri="{FF2B5EF4-FFF2-40B4-BE49-F238E27FC236}">
                <a16:creationId xmlns:a16="http://schemas.microsoft.com/office/drawing/2014/main" id="{C6A9B288-9937-50AD-5AB8-E4F416D163F4}"/>
              </a:ext>
            </a:extLst>
          </p:cNvPr>
          <p:cNvSpPr txBox="1"/>
          <p:nvPr/>
        </p:nvSpPr>
        <p:spPr>
          <a:xfrm>
            <a:off x="610508" y="527152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Frost and Sullivan</a:t>
            </a:r>
          </a:p>
        </p:txBody>
      </p:sp>
      <p:pic>
        <p:nvPicPr>
          <p:cNvPr id="14" name="Picture 13">
            <a:extLst>
              <a:ext uri="{FF2B5EF4-FFF2-40B4-BE49-F238E27FC236}">
                <a16:creationId xmlns:a16="http://schemas.microsoft.com/office/drawing/2014/main" id="{27FC6DE3-4A0C-D79A-C5A0-8933C2E3C1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4117" y="1738872"/>
            <a:ext cx="4947820" cy="3478936"/>
          </a:xfrm>
          <a:prstGeom prst="rect">
            <a:avLst/>
          </a:prstGeom>
        </p:spPr>
      </p:pic>
    </p:spTree>
    <p:extLst>
      <p:ext uri="{BB962C8B-B14F-4D97-AF65-F5344CB8AC3E}">
        <p14:creationId xmlns:p14="http://schemas.microsoft.com/office/powerpoint/2010/main" val="2432087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2EB3BF-D4FF-6CE0-24D7-736B96CF61D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a:extLst>
              <a:ext uri="{FF2B5EF4-FFF2-40B4-BE49-F238E27FC236}">
                <a16:creationId xmlns:a16="http://schemas.microsoft.com/office/drawing/2014/main" id="{5B6E198F-3511-37F0-56C3-5B9BCB645558}"/>
              </a:ext>
            </a:extLst>
          </p:cNvPr>
          <p:cNvPicPr>
            <a:picLocks noChangeAspect="1"/>
          </p:cNvPicPr>
          <p:nvPr/>
        </p:nvPicPr>
        <p:blipFill>
          <a:blip r:embed="rId2" cstate="print">
            <a:extLst>
              <a:ext uri="{28A0092B-C50C-407E-A947-70E740481C1C}">
                <a14:useLocalDpi xmlns:a14="http://schemas.microsoft.com/office/drawing/2010/main" val="0"/>
              </a:ext>
            </a:extLst>
          </a:blip>
          <a:srcRect l="20256" r="2025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Title 1">
            <a:extLst>
              <a:ext uri="{FF2B5EF4-FFF2-40B4-BE49-F238E27FC236}">
                <a16:creationId xmlns:a16="http://schemas.microsoft.com/office/drawing/2014/main" id="{3B3744E1-E287-4EE9-4959-ED76B9C1A7CF}"/>
              </a:ext>
            </a:extLst>
          </p:cNvPr>
          <p:cNvSpPr txBox="1">
            <a:spLocks/>
          </p:cNvSpPr>
          <p:nvPr/>
        </p:nvSpPr>
        <p:spPr>
          <a:xfrm>
            <a:off x="6803923" y="2547306"/>
            <a:ext cx="4840010" cy="3843666"/>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Energy</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Transport and mobility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Manufacturing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Construction and infrastructure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Agriculture and food industry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Waste management and recycling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Water and environmental services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Digital and ICT</a:t>
            </a:r>
          </a:p>
          <a:p>
            <a:pPr marL="285750" indent="-285750" algn="just">
              <a:spcAft>
                <a:spcPts val="600"/>
              </a:spcAft>
              <a:buFont typeface="Arial" panose="020B0604020202020204" pitchFamily="34" charset="0"/>
              <a:buChar char="•"/>
            </a:pPr>
            <a:endParaRPr lang="en-GB" sz="1800" noProof="0" dirty="0">
              <a:solidFill>
                <a:srgbClr val="303D68"/>
              </a:solidFill>
              <a:latin typeface="DejaVu Math TeX Gyre" panose="02000503000000000000" pitchFamily="2" charset="0"/>
            </a:endParaRPr>
          </a:p>
        </p:txBody>
      </p:sp>
      <p:pic>
        <p:nvPicPr>
          <p:cNvPr id="10" name="Picture 9" descr="Blue text on a black background&#10;&#10;Description automatically generated">
            <a:extLst>
              <a:ext uri="{FF2B5EF4-FFF2-40B4-BE49-F238E27FC236}">
                <a16:creationId xmlns:a16="http://schemas.microsoft.com/office/drawing/2014/main" id="{D4E0CF9D-14AF-3E6C-D46F-063705AAF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777C061-2245-FBFC-EBFA-1FF1BB920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E4607D27-8B95-D1C3-9E55-13AA1F239074}"/>
              </a:ext>
            </a:extLst>
          </p:cNvPr>
          <p:cNvSpPr txBox="1"/>
          <p:nvPr/>
        </p:nvSpPr>
        <p:spPr>
          <a:xfrm>
            <a:off x="0" y="6642556"/>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homa-appliances-</a:t>
            </a:r>
            <a:r>
              <a:rPr lang="en-GB" sz="800" noProof="0" dirty="0" err="1">
                <a:solidFill>
                  <a:schemeClr val="bg1"/>
                </a:solidFill>
                <a:latin typeface="DejaVu Math TeX Gyre" panose="02000503000000000000"/>
              </a:rPr>
              <a:t>pWUyHVJgLhg</a:t>
            </a:r>
            <a:r>
              <a:rPr lang="en-GB" sz="800" noProof="0" dirty="0">
                <a:solidFill>
                  <a:schemeClr val="bg1"/>
                </a:solidFill>
                <a:latin typeface="DejaVu Math TeX Gyre" panose="02000503000000000000"/>
              </a:rPr>
              <a:t>-</a:t>
            </a:r>
            <a:r>
              <a:rPr lang="en-GB" sz="800" noProof="0" dirty="0" err="1">
                <a:solidFill>
                  <a:schemeClr val="bg1"/>
                </a:solidFill>
                <a:latin typeface="DejaVu Math TeX Gyre" panose="02000503000000000000"/>
              </a:rPr>
              <a:t>unsplash</a:t>
            </a:r>
            <a:endParaRPr lang="en-GB" sz="800" noProof="0" dirty="0">
              <a:solidFill>
                <a:schemeClr val="bg1"/>
              </a:solidFill>
              <a:latin typeface="DejaVu Math TeX Gyre" panose="02000503000000000000"/>
            </a:endParaRPr>
          </a:p>
        </p:txBody>
      </p:sp>
      <p:sp>
        <p:nvSpPr>
          <p:cNvPr id="14" name="Title 1">
            <a:extLst>
              <a:ext uri="{FF2B5EF4-FFF2-40B4-BE49-F238E27FC236}">
                <a16:creationId xmlns:a16="http://schemas.microsoft.com/office/drawing/2014/main" id="{4AC38906-3F73-57FE-B87B-C387355F9DED}"/>
              </a:ext>
            </a:extLst>
          </p:cNvPr>
          <p:cNvSpPr txBox="1">
            <a:spLocks/>
          </p:cNvSpPr>
          <p:nvPr/>
        </p:nvSpPr>
        <p:spPr>
          <a:xfrm>
            <a:off x="6803923" y="892637"/>
            <a:ext cx="4125373"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European industries part of the industrial revolutions</a:t>
            </a:r>
          </a:p>
        </p:txBody>
      </p:sp>
    </p:spTree>
    <p:extLst>
      <p:ext uri="{BB962C8B-B14F-4D97-AF65-F5344CB8AC3E}">
        <p14:creationId xmlns:p14="http://schemas.microsoft.com/office/powerpoint/2010/main" val="3189040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Course overview</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3456872803"/>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225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Labour market in numbers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Labour market transformation</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2.3: Labour market transformation</a:t>
            </a: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05682-1677-32F7-9763-F65326843529}"/>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947E9C41-BCC3-BF54-A04D-1EC245408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66323019-C553-E441-1D8A-68FA63AAF8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33F9E82-873D-080D-EBD9-FBC064EF70A8}"/>
              </a:ext>
            </a:extLst>
          </p:cNvPr>
          <p:cNvSpPr txBox="1">
            <a:spLocks/>
          </p:cNvSpPr>
          <p:nvPr/>
        </p:nvSpPr>
        <p:spPr>
          <a:xfrm>
            <a:off x="6296891" y="2411214"/>
            <a:ext cx="498719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Transforming labour market - green and digital transitions are reshaping skills, jobs, and industries.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Employment Statistics (2024/2025):</a:t>
            </a:r>
          </a:p>
          <a:p>
            <a:pPr marL="342900" indent="-342900" algn="just">
              <a:buFont typeface="Courier New" panose="02070309020205020404" pitchFamily="49" charset="0"/>
              <a:buChar char="o"/>
            </a:pPr>
            <a:r>
              <a:rPr lang="en-GB" sz="2000" noProof="0" dirty="0">
                <a:solidFill>
                  <a:srgbClr val="303D68"/>
                </a:solidFill>
                <a:latin typeface="DejaVu Math TeX Gyre" panose="02000503000000000000" pitchFamily="2" charset="0"/>
              </a:rPr>
              <a:t>Overall unemployment: 5.9 %</a:t>
            </a:r>
          </a:p>
          <a:p>
            <a:pPr marL="342900" indent="-342900" algn="just">
              <a:buFont typeface="Courier New" panose="02070309020205020404" pitchFamily="49" charset="0"/>
              <a:buChar char="o"/>
            </a:pPr>
            <a:r>
              <a:rPr lang="en-GB" sz="2000" noProof="0" dirty="0">
                <a:solidFill>
                  <a:srgbClr val="303D68"/>
                </a:solidFill>
                <a:latin typeface="DejaVu Math TeX Gyre" panose="02000503000000000000" pitchFamily="2" charset="0"/>
              </a:rPr>
              <a:t>Youth unemployment (15–24): 14.8 %</a:t>
            </a:r>
          </a:p>
          <a:p>
            <a:pPr algn="just"/>
            <a:endParaRPr lang="en-GB" sz="2000" noProof="0" dirty="0">
              <a:solidFill>
                <a:srgbClr val="303D68"/>
              </a:solidFill>
              <a:latin typeface="DejaVu Math TeX Gyre" panose="02000503000000000000" pitchFamily="2" charset="0"/>
            </a:endParaRPr>
          </a:p>
          <a:p>
            <a:pPr marL="342900"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Job market is relatively tight, but skill mismatches emerge as industries evolve.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5627395A-B261-660B-A57F-A8FFC61044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1089" y="1753717"/>
            <a:ext cx="5020828" cy="3350565"/>
          </a:xfrm>
          <a:prstGeom prst="rect">
            <a:avLst/>
          </a:prstGeom>
        </p:spPr>
      </p:pic>
      <p:sp>
        <p:nvSpPr>
          <p:cNvPr id="11" name="Title 1">
            <a:extLst>
              <a:ext uri="{FF2B5EF4-FFF2-40B4-BE49-F238E27FC236}">
                <a16:creationId xmlns:a16="http://schemas.microsoft.com/office/drawing/2014/main" id="{C6E57936-1460-9BF6-7138-64B52C3EC9F2}"/>
              </a:ext>
            </a:extLst>
          </p:cNvPr>
          <p:cNvSpPr txBox="1">
            <a:spLocks/>
          </p:cNvSpPr>
          <p:nvPr/>
        </p:nvSpPr>
        <p:spPr>
          <a:xfrm>
            <a:off x="514117" y="472739"/>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Labour market in numbers</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Trends</a:t>
            </a:r>
          </a:p>
        </p:txBody>
      </p:sp>
      <p:sp>
        <p:nvSpPr>
          <p:cNvPr id="12" name="TextBox 11">
            <a:extLst>
              <a:ext uri="{FF2B5EF4-FFF2-40B4-BE49-F238E27FC236}">
                <a16:creationId xmlns:a16="http://schemas.microsoft.com/office/drawing/2014/main" id="{C437D82D-2FAC-D92E-0719-2D73354FABB3}"/>
              </a:ext>
            </a:extLst>
          </p:cNvPr>
          <p:cNvSpPr txBox="1"/>
          <p:nvPr/>
        </p:nvSpPr>
        <p:spPr>
          <a:xfrm>
            <a:off x="619656" y="5127474"/>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arlington-research-kN_kViDchA0-unsplash</a:t>
            </a:r>
          </a:p>
        </p:txBody>
      </p:sp>
    </p:spTree>
    <p:extLst>
      <p:ext uri="{BB962C8B-B14F-4D97-AF65-F5344CB8AC3E}">
        <p14:creationId xmlns:p14="http://schemas.microsoft.com/office/powerpoint/2010/main" val="2092215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92179-3E95-AAE4-B713-1166DECBB2C7}"/>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415FECC-3C96-58E0-0C9F-00DDEB809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8DDFF0F7-40AF-E75F-AA4A-BBADEE1979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C6BDB4F7-4082-88D1-1EAE-D4B1D84C8BEE}"/>
              </a:ext>
            </a:extLst>
          </p:cNvPr>
          <p:cNvSpPr txBox="1">
            <a:spLocks/>
          </p:cNvSpPr>
          <p:nvPr/>
        </p:nvSpPr>
        <p:spPr>
          <a:xfrm>
            <a:off x="5330757" y="2411213"/>
            <a:ext cx="5953327" cy="3055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Rising demand for green skills - approximately  40 % of EU jobs require high/medium green transition skill intensity.</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Global trends - job postings requiring green skills rose from 7.3 % (2023) to 7.7 % (2024).</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Hiring gap - demand growing faster (11.6 %) than supply (5.6 %) of green-skilled workers.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Top green skills - Environmental engineering, renewable energy design, CSR, sustainable supply chains, ESG, green-digital data analysis.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Emerging professions - renewable-energy technicians, energy auditors, circular-economy managers, waste-to-resource engineers, sustainable-materials specialists, green policy planners, energy-market analysts, battery-algorithm engineers</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B4F945BC-87D2-97B3-0024-D0083D538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9656" y="1964612"/>
            <a:ext cx="4393164" cy="2928776"/>
          </a:xfrm>
          <a:prstGeom prst="rect">
            <a:avLst/>
          </a:prstGeom>
        </p:spPr>
      </p:pic>
      <p:sp>
        <p:nvSpPr>
          <p:cNvPr id="11" name="Title 1">
            <a:extLst>
              <a:ext uri="{FF2B5EF4-FFF2-40B4-BE49-F238E27FC236}">
                <a16:creationId xmlns:a16="http://schemas.microsoft.com/office/drawing/2014/main" id="{298D5169-AD66-2EDC-0624-FDBA4BBD3D4F}"/>
              </a:ext>
            </a:extLst>
          </p:cNvPr>
          <p:cNvSpPr txBox="1">
            <a:spLocks/>
          </p:cNvSpPr>
          <p:nvPr/>
        </p:nvSpPr>
        <p:spPr>
          <a:xfrm>
            <a:off x="514117" y="472739"/>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Labour market in numbers</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Green skills and emerging trends</a:t>
            </a:r>
          </a:p>
        </p:txBody>
      </p:sp>
      <p:sp>
        <p:nvSpPr>
          <p:cNvPr id="12" name="TextBox 11">
            <a:extLst>
              <a:ext uri="{FF2B5EF4-FFF2-40B4-BE49-F238E27FC236}">
                <a16:creationId xmlns:a16="http://schemas.microsoft.com/office/drawing/2014/main" id="{AFF5288C-1F1F-DE62-63A5-C8F2CC1FDCEC}"/>
              </a:ext>
            </a:extLst>
          </p:cNvPr>
          <p:cNvSpPr txBox="1"/>
          <p:nvPr/>
        </p:nvSpPr>
        <p:spPr>
          <a:xfrm>
            <a:off x="566161" y="489338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eric-prouzet-B3UFXwcVbc4-unsplash</a:t>
            </a:r>
          </a:p>
        </p:txBody>
      </p:sp>
    </p:spTree>
    <p:extLst>
      <p:ext uri="{BB962C8B-B14F-4D97-AF65-F5344CB8AC3E}">
        <p14:creationId xmlns:p14="http://schemas.microsoft.com/office/powerpoint/2010/main" val="4114583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1B614-E8CF-931A-E118-1178E4E1FEBA}"/>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F0EF55E-D31B-600B-2F7E-EFDA8EA88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AF676A82-CE0B-4615-6EA5-055B99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A5320B99-0E07-A214-C70E-351C2D87363B}"/>
              </a:ext>
            </a:extLst>
          </p:cNvPr>
          <p:cNvSpPr txBox="1">
            <a:spLocks/>
          </p:cNvSpPr>
          <p:nvPr/>
        </p:nvSpPr>
        <p:spPr>
          <a:xfrm>
            <a:off x="489712"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Labour market transformation</a:t>
            </a:r>
          </a:p>
        </p:txBody>
      </p:sp>
      <p:pic>
        <p:nvPicPr>
          <p:cNvPr id="9" name="Picture 8" descr="Blue text on a black background&#10;&#10;Description automatically generated">
            <a:extLst>
              <a:ext uri="{FF2B5EF4-FFF2-40B4-BE49-F238E27FC236}">
                <a16:creationId xmlns:a16="http://schemas.microsoft.com/office/drawing/2014/main" id="{3D12F827-44EA-EA77-06DC-171C81F28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78C6A01-B097-55FA-6E8B-CD8279417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8DA5257B-1240-57CC-F1F7-75275802042E}"/>
              </a:ext>
            </a:extLst>
          </p:cNvPr>
          <p:cNvSpPr txBox="1">
            <a:spLocks/>
          </p:cNvSpPr>
          <p:nvPr/>
        </p:nvSpPr>
        <p:spPr>
          <a:xfrm>
            <a:off x="291830" y="1713454"/>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noProof="0" dirty="0">
                <a:solidFill>
                  <a:srgbClr val="303D68"/>
                </a:solidFill>
                <a:latin typeface="DejaVu Math TeX Gyre" panose="02000503000000000000" pitchFamily="2" charset="0"/>
              </a:rPr>
              <a:t>VET institutions must focus on cross-sectoral green skills, hands-on experience, industry collaboration, and lifelong learning to prepare workers for emerging green jobs.</a:t>
            </a:r>
          </a:p>
        </p:txBody>
      </p:sp>
      <p:pic>
        <p:nvPicPr>
          <p:cNvPr id="4" name="Picture 3" descr="A chart of different stages of production&#10;&#10;AI-generated content may be incorrect.">
            <a:extLst>
              <a:ext uri="{FF2B5EF4-FFF2-40B4-BE49-F238E27FC236}">
                <a16:creationId xmlns:a16="http://schemas.microsoft.com/office/drawing/2014/main" id="{9C7597A1-01E4-630B-9669-9DDC5CBBB7ED}"/>
              </a:ext>
            </a:extLst>
          </p:cNvPr>
          <p:cNvPicPr>
            <a:picLocks noChangeAspect="1"/>
          </p:cNvPicPr>
          <p:nvPr/>
        </p:nvPicPr>
        <p:blipFill>
          <a:blip r:embed="rId4">
            <a:extLst>
              <a:ext uri="{28A0092B-C50C-407E-A947-70E740481C1C}">
                <a14:useLocalDpi xmlns:a14="http://schemas.microsoft.com/office/drawing/2010/main" val="0"/>
              </a:ext>
            </a:extLst>
          </a:blip>
          <a:srcRect t="13477"/>
          <a:stretch>
            <a:fillRect/>
          </a:stretch>
        </p:blipFill>
        <p:spPr>
          <a:xfrm>
            <a:off x="5835014" y="298979"/>
            <a:ext cx="6311348" cy="5933768"/>
          </a:xfrm>
          <a:prstGeom prst="rect">
            <a:avLst/>
          </a:prstGeom>
        </p:spPr>
      </p:pic>
    </p:spTree>
    <p:extLst>
      <p:ext uri="{BB962C8B-B14F-4D97-AF65-F5344CB8AC3E}">
        <p14:creationId xmlns:p14="http://schemas.microsoft.com/office/powerpoint/2010/main" val="1743446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05638" y="2649515"/>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3: Circular economy and resource efficiency</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Subtitle 3.1: Basics of circular economy, acquaintance with the main documents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3.2: Resource efficiency in practice and the link to circular economy</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3.3: Good examples of circular economy and resource efficiency implementation</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272568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84331" y="402332"/>
            <a:ext cx="8111062" cy="320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Circular economy</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“multi-R” approach</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Circular economy – main documents</a:t>
            </a:r>
          </a:p>
          <a:p>
            <a:pPr marL="457200" indent="-457200">
              <a:lnSpc>
                <a:spcPct val="90000"/>
              </a:lnSpc>
              <a:spcBef>
                <a:spcPct val="0"/>
              </a:spcBef>
              <a:buFont typeface="Arial" panose="020B0604020202020204" pitchFamily="34" charset="0"/>
              <a:buChar char="•"/>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3.1: Basics of circular economy, acquaintance with the main documents</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32A638BF-49D8-6A28-5956-41FF2CF42E0D}"/>
              </a:ext>
            </a:extLst>
          </p:cNvPr>
          <p:cNvSpPr txBox="1">
            <a:spLocks/>
          </p:cNvSpPr>
          <p:nvPr/>
        </p:nvSpPr>
        <p:spPr>
          <a:xfrm>
            <a:off x="514117" y="1507167"/>
            <a:ext cx="4619621" cy="384366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GB" sz="2000" noProof="0" dirty="0">
                <a:solidFill>
                  <a:srgbClr val="303D68"/>
                </a:solidFill>
                <a:latin typeface="DejaVu Math TeX Gyre" panose="02000503000000000000" pitchFamily="2" charset="0"/>
              </a:rPr>
              <a:t>European commission - “The circular economy is a model of production and consumption, which involves sharing, leasing, reusing, repairing, refurbishing and recycling existing materials and products as long as possible. In this way, the life cycle of products is extended.”</a:t>
            </a:r>
          </a:p>
          <a:p>
            <a:pPr marL="285750" indent="-285750" algn="just">
              <a:spcAft>
                <a:spcPts val="600"/>
              </a:spcAf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algn="just">
              <a:spcAft>
                <a:spcPts val="600"/>
              </a:spcAft>
            </a:pPr>
            <a:endParaRPr lang="en-GB" sz="1900" noProof="0" dirty="0"/>
          </a:p>
        </p:txBody>
      </p:sp>
      <p:pic>
        <p:nvPicPr>
          <p:cNvPr id="6" name="Picture 5">
            <a:extLst>
              <a:ext uri="{FF2B5EF4-FFF2-40B4-BE49-F238E27FC236}">
                <a16:creationId xmlns:a16="http://schemas.microsoft.com/office/drawing/2014/main" id="{E84D76B3-AD9A-A5FE-90A3-AFA8B402835E}"/>
              </a:ext>
            </a:extLst>
          </p:cNvPr>
          <p:cNvPicPr>
            <a:picLocks noChangeAspect="1"/>
          </p:cNvPicPr>
          <p:nvPr/>
        </p:nvPicPr>
        <p:blipFill>
          <a:blip r:embed="rId2" cstate="print">
            <a:extLst>
              <a:ext uri="{28A0092B-C50C-407E-A947-70E740481C1C}">
                <a14:useLocalDpi xmlns:a14="http://schemas.microsoft.com/office/drawing/2010/main" val="0"/>
              </a:ext>
            </a:extLst>
          </a:blip>
          <a:srcRect l="21014" r="2101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Circular economy</a:t>
            </a: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mathieu-stern-1zO4O3Z0UJA-unsplash</a:t>
            </a:r>
          </a:p>
        </p:txBody>
      </p:sp>
    </p:spTree>
    <p:extLst>
      <p:ext uri="{BB962C8B-B14F-4D97-AF65-F5344CB8AC3E}">
        <p14:creationId xmlns:p14="http://schemas.microsoft.com/office/powerpoint/2010/main" val="189305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8874" y="2103637"/>
            <a:ext cx="7963379" cy="4068563"/>
          </a:xfrm>
          <a:custGeom>
            <a:avLst/>
            <a:gdLst/>
            <a:ahLst/>
            <a:cxnLst/>
            <a:rect l="l" t="t" r="r" b="b"/>
            <a:pathLst>
              <a:path w="11945068" h="6102844">
                <a:moveTo>
                  <a:pt x="0" y="0"/>
                </a:moveTo>
                <a:lnTo>
                  <a:pt x="11945068" y="0"/>
                </a:lnTo>
                <a:lnTo>
                  <a:pt x="11945068" y="6102844"/>
                </a:lnTo>
                <a:lnTo>
                  <a:pt x="0" y="6102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noProof="0" dirty="0">
              <a:latin typeface="DejaVu Math TeX Gyre"/>
            </a:endParaRPr>
          </a:p>
        </p:txBody>
      </p:sp>
      <p:sp>
        <p:nvSpPr>
          <p:cNvPr id="3" name="Freeform 3"/>
          <p:cNvSpPr/>
          <p:nvPr/>
        </p:nvSpPr>
        <p:spPr>
          <a:xfrm>
            <a:off x="1382735" y="5093865"/>
            <a:ext cx="421809" cy="541649"/>
          </a:xfrm>
          <a:custGeom>
            <a:avLst/>
            <a:gdLst/>
            <a:ahLst/>
            <a:cxnLst/>
            <a:rect l="l" t="t" r="r" b="b"/>
            <a:pathLst>
              <a:path w="632714" h="812473">
                <a:moveTo>
                  <a:pt x="0" y="0"/>
                </a:moveTo>
                <a:lnTo>
                  <a:pt x="632714" y="0"/>
                </a:lnTo>
                <a:lnTo>
                  <a:pt x="632714" y="812473"/>
                </a:lnTo>
                <a:lnTo>
                  <a:pt x="0" y="812473"/>
                </a:lnTo>
                <a:lnTo>
                  <a:pt x="0" y="0"/>
                </a:lnTo>
                <a:close/>
              </a:path>
            </a:pathLst>
          </a:custGeom>
          <a:blipFill>
            <a:blip r:embed="rId5">
              <a:extLst>
                <a:ext uri="{96DAC541-7B7A-43D3-8B79-37D633B846F1}">
                  <asvg:svgBlip xmlns:asvg="http://schemas.microsoft.com/office/drawing/2016/SVG/main" r:embed="rId6"/>
                </a:ext>
              </a:extLst>
            </a:blip>
            <a:stretch>
              <a:fillRect l="-20" r="-20"/>
            </a:stretch>
          </a:blipFill>
        </p:spPr>
        <p:txBody>
          <a:bodyPr/>
          <a:lstStyle/>
          <a:p>
            <a:endParaRPr lang="en-GB" sz="1200" noProof="0" dirty="0">
              <a:latin typeface="DejaVu Math TeX Gyre"/>
            </a:endParaRPr>
          </a:p>
        </p:txBody>
      </p:sp>
      <p:sp>
        <p:nvSpPr>
          <p:cNvPr id="4" name="Freeform 4"/>
          <p:cNvSpPr/>
          <p:nvPr/>
        </p:nvSpPr>
        <p:spPr>
          <a:xfrm>
            <a:off x="1707577" y="4250714"/>
            <a:ext cx="481201" cy="481201"/>
          </a:xfrm>
          <a:custGeom>
            <a:avLst/>
            <a:gdLst/>
            <a:ahLst/>
            <a:cxnLst/>
            <a:rect l="l" t="t" r="r" b="b"/>
            <a:pathLst>
              <a:path w="721801" h="721801">
                <a:moveTo>
                  <a:pt x="0" y="0"/>
                </a:moveTo>
                <a:lnTo>
                  <a:pt x="721801" y="0"/>
                </a:lnTo>
                <a:lnTo>
                  <a:pt x="721801" y="721801"/>
                </a:lnTo>
                <a:lnTo>
                  <a:pt x="0" y="721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noProof="0" dirty="0">
              <a:latin typeface="DejaVu Math TeX Gyre"/>
            </a:endParaRPr>
          </a:p>
        </p:txBody>
      </p:sp>
      <p:sp>
        <p:nvSpPr>
          <p:cNvPr id="5" name="Freeform 5"/>
          <p:cNvSpPr/>
          <p:nvPr/>
        </p:nvSpPr>
        <p:spPr>
          <a:xfrm rot="-2586000">
            <a:off x="1195100" y="467014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6" name="Freeform 6"/>
          <p:cNvSpPr/>
          <p:nvPr/>
        </p:nvSpPr>
        <p:spPr>
          <a:xfrm rot="-2481233">
            <a:off x="1635575" y="3791689"/>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7" name="Freeform 7"/>
          <p:cNvSpPr/>
          <p:nvPr/>
        </p:nvSpPr>
        <p:spPr>
          <a:xfrm rot="-2044228">
            <a:off x="2098149" y="29787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8" name="Freeform 8"/>
          <p:cNvSpPr/>
          <p:nvPr/>
        </p:nvSpPr>
        <p:spPr>
          <a:xfrm rot="-1517410">
            <a:off x="2813895" y="22634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9" name="Freeform 9"/>
          <p:cNvSpPr/>
          <p:nvPr/>
        </p:nvSpPr>
        <p:spPr>
          <a:xfrm>
            <a:off x="2647494" y="2748843"/>
            <a:ext cx="568063" cy="554636"/>
          </a:xfrm>
          <a:custGeom>
            <a:avLst/>
            <a:gdLst/>
            <a:ahLst/>
            <a:cxnLst/>
            <a:rect l="l" t="t" r="r" b="b"/>
            <a:pathLst>
              <a:path w="852094" h="831954">
                <a:moveTo>
                  <a:pt x="0" y="0"/>
                </a:moveTo>
                <a:lnTo>
                  <a:pt x="852095" y="0"/>
                </a:lnTo>
                <a:lnTo>
                  <a:pt x="852095" y="831954"/>
                </a:lnTo>
                <a:lnTo>
                  <a:pt x="0" y="831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noProof="0" dirty="0">
              <a:latin typeface="DejaVu Math TeX Gyre"/>
            </a:endParaRPr>
          </a:p>
        </p:txBody>
      </p:sp>
      <p:sp>
        <p:nvSpPr>
          <p:cNvPr id="10" name="Freeform 10"/>
          <p:cNvSpPr/>
          <p:nvPr/>
        </p:nvSpPr>
        <p:spPr>
          <a:xfrm>
            <a:off x="3215558" y="2097842"/>
            <a:ext cx="701662" cy="409515"/>
          </a:xfrm>
          <a:custGeom>
            <a:avLst/>
            <a:gdLst/>
            <a:ahLst/>
            <a:cxnLst/>
            <a:rect l="l" t="t" r="r" b="b"/>
            <a:pathLst>
              <a:path w="1052493" h="614273">
                <a:moveTo>
                  <a:pt x="0" y="0"/>
                </a:moveTo>
                <a:lnTo>
                  <a:pt x="1052492" y="0"/>
                </a:lnTo>
                <a:lnTo>
                  <a:pt x="1052492" y="614272"/>
                </a:lnTo>
                <a:lnTo>
                  <a:pt x="0" y="614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noProof="0" dirty="0">
              <a:latin typeface="DejaVu Math TeX Gyre"/>
            </a:endParaRPr>
          </a:p>
        </p:txBody>
      </p:sp>
      <p:sp>
        <p:nvSpPr>
          <p:cNvPr id="11" name="Freeform 11"/>
          <p:cNvSpPr/>
          <p:nvPr/>
        </p:nvSpPr>
        <p:spPr>
          <a:xfrm>
            <a:off x="2188741" y="3445084"/>
            <a:ext cx="547618" cy="551630"/>
          </a:xfrm>
          <a:custGeom>
            <a:avLst/>
            <a:gdLst/>
            <a:ahLst/>
            <a:cxnLst/>
            <a:rect l="l" t="t" r="r" b="b"/>
            <a:pathLst>
              <a:path w="821427" h="827445">
                <a:moveTo>
                  <a:pt x="0" y="0"/>
                </a:moveTo>
                <a:lnTo>
                  <a:pt x="821427" y="0"/>
                </a:lnTo>
                <a:lnTo>
                  <a:pt x="821427" y="827445"/>
                </a:lnTo>
                <a:lnTo>
                  <a:pt x="0" y="8274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noProof="0" dirty="0">
              <a:latin typeface="DejaVu Math TeX Gyre"/>
            </a:endParaRPr>
          </a:p>
        </p:txBody>
      </p:sp>
      <p:sp>
        <p:nvSpPr>
          <p:cNvPr id="12" name="Freeform 12"/>
          <p:cNvSpPr/>
          <p:nvPr/>
        </p:nvSpPr>
        <p:spPr>
          <a:xfrm>
            <a:off x="5564051" y="1478662"/>
            <a:ext cx="613026" cy="646993"/>
          </a:xfrm>
          <a:custGeom>
            <a:avLst/>
            <a:gdLst/>
            <a:ahLst/>
            <a:cxnLst/>
            <a:rect l="l" t="t" r="r" b="b"/>
            <a:pathLst>
              <a:path w="919539" h="970490">
                <a:moveTo>
                  <a:pt x="0" y="0"/>
                </a:moveTo>
                <a:lnTo>
                  <a:pt x="919539" y="0"/>
                </a:lnTo>
                <a:lnTo>
                  <a:pt x="919539" y="970490"/>
                </a:lnTo>
                <a:lnTo>
                  <a:pt x="0" y="970490"/>
                </a:lnTo>
                <a:lnTo>
                  <a:pt x="0" y="0"/>
                </a:lnTo>
                <a:close/>
              </a:path>
            </a:pathLst>
          </a:custGeom>
          <a:blipFill>
            <a:blip r:embed="rId17">
              <a:extLst>
                <a:ext uri="{96DAC541-7B7A-43D3-8B79-37D633B846F1}">
                  <asvg:svgBlip xmlns:asvg="http://schemas.microsoft.com/office/drawing/2016/SVG/main" r:embed="rId18"/>
                </a:ext>
              </a:extLst>
            </a:blip>
            <a:stretch>
              <a:fillRect l="-183" r="-183"/>
            </a:stretch>
          </a:blipFill>
        </p:spPr>
        <p:txBody>
          <a:bodyPr/>
          <a:lstStyle/>
          <a:p>
            <a:endParaRPr lang="en-GB" sz="1200" noProof="0" dirty="0">
              <a:latin typeface="DejaVu Math TeX Gyre"/>
            </a:endParaRPr>
          </a:p>
        </p:txBody>
      </p:sp>
      <p:sp>
        <p:nvSpPr>
          <p:cNvPr id="13" name="Freeform 13"/>
          <p:cNvSpPr/>
          <p:nvPr/>
        </p:nvSpPr>
        <p:spPr>
          <a:xfrm>
            <a:off x="6744565" y="1269373"/>
            <a:ext cx="5210403" cy="5210403"/>
          </a:xfrm>
          <a:custGeom>
            <a:avLst/>
            <a:gdLst/>
            <a:ahLst/>
            <a:cxnLst/>
            <a:rect l="l" t="t" r="r" b="b"/>
            <a:pathLst>
              <a:path w="7815604" h="7815604">
                <a:moveTo>
                  <a:pt x="0" y="0"/>
                </a:moveTo>
                <a:lnTo>
                  <a:pt x="7815604" y="0"/>
                </a:lnTo>
                <a:lnTo>
                  <a:pt x="7815604" y="7815605"/>
                </a:lnTo>
                <a:lnTo>
                  <a:pt x="0" y="78156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grpSp>
        <p:nvGrpSpPr>
          <p:cNvPr id="14" name="Group 14"/>
          <p:cNvGrpSpPr/>
          <p:nvPr/>
        </p:nvGrpSpPr>
        <p:grpSpPr>
          <a:xfrm>
            <a:off x="9302978" y="2215828"/>
            <a:ext cx="63500" cy="2833001"/>
            <a:chOff x="0" y="0"/>
            <a:chExt cx="127000" cy="5666001"/>
          </a:xfrm>
        </p:grpSpPr>
        <p:sp>
          <p:nvSpPr>
            <p:cNvPr id="15" name="Freeform 15"/>
            <p:cNvSpPr/>
            <p:nvPr/>
          </p:nvSpPr>
          <p:spPr>
            <a:xfrm>
              <a:off x="0" y="63500"/>
              <a:ext cx="127000" cy="5538978"/>
            </a:xfrm>
            <a:custGeom>
              <a:avLst/>
              <a:gdLst/>
              <a:ahLst/>
              <a:cxnLst/>
              <a:rect l="l" t="t" r="r" b="b"/>
              <a:pathLst>
                <a:path w="127000" h="5538978">
                  <a:moveTo>
                    <a:pt x="127000" y="0"/>
                  </a:moveTo>
                  <a:lnTo>
                    <a:pt x="127000" y="5538978"/>
                  </a:lnTo>
                  <a:lnTo>
                    <a:pt x="0" y="5538978"/>
                  </a:lnTo>
                  <a:lnTo>
                    <a:pt x="0" y="0"/>
                  </a:lnTo>
                  <a:close/>
                </a:path>
              </a:pathLst>
            </a:custGeom>
            <a:solidFill>
              <a:srgbClr val="FF0000"/>
            </a:solidFill>
            <a:ln w="12700">
              <a:solidFill>
                <a:srgbClr val="000000"/>
              </a:solidFill>
            </a:ln>
          </p:spPr>
          <p:txBody>
            <a:bodyPr/>
            <a:lstStyle/>
            <a:p>
              <a:endParaRPr lang="en-GB" sz="1200" noProof="0" dirty="0">
                <a:latin typeface="DejaVu Math TeX Gyre"/>
              </a:endParaRPr>
            </a:p>
          </p:txBody>
        </p:sp>
      </p:grpSp>
      <p:sp>
        <p:nvSpPr>
          <p:cNvPr id="16" name="Freeform 16"/>
          <p:cNvSpPr/>
          <p:nvPr/>
        </p:nvSpPr>
        <p:spPr>
          <a:xfrm>
            <a:off x="9001568" y="2902658"/>
            <a:ext cx="729821" cy="971917"/>
          </a:xfrm>
          <a:custGeom>
            <a:avLst/>
            <a:gdLst/>
            <a:ahLst/>
            <a:cxnLst/>
            <a:rect l="l" t="t" r="r" b="b"/>
            <a:pathLst>
              <a:path w="1094732" h="1457876">
                <a:moveTo>
                  <a:pt x="0" y="0"/>
                </a:moveTo>
                <a:lnTo>
                  <a:pt x="1094732" y="0"/>
                </a:lnTo>
                <a:lnTo>
                  <a:pt x="1094732" y="1457875"/>
                </a:lnTo>
                <a:lnTo>
                  <a:pt x="0" y="145787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sz="1200" noProof="0" dirty="0">
              <a:latin typeface="DejaVu Math TeX Gyre"/>
            </a:endParaRPr>
          </a:p>
        </p:txBody>
      </p:sp>
      <p:sp>
        <p:nvSpPr>
          <p:cNvPr id="18" name="TextBox 18"/>
          <p:cNvSpPr txBox="1"/>
          <p:nvPr/>
        </p:nvSpPr>
        <p:spPr>
          <a:xfrm>
            <a:off x="2073907" y="5946767"/>
            <a:ext cx="2283301"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BEFORE</a:t>
            </a:r>
          </a:p>
          <a:p>
            <a:pPr algn="ctr">
              <a:lnSpc>
                <a:spcPts val="2799"/>
              </a:lnSpc>
            </a:pPr>
            <a:r>
              <a:rPr lang="en-GB" sz="1999" b="1" noProof="0" dirty="0">
                <a:solidFill>
                  <a:srgbClr val="303D69"/>
                </a:solidFill>
                <a:latin typeface="DejaVu Math TeX Gyre"/>
                <a:ea typeface="Poppins Bold"/>
                <a:cs typeface="Poppins Bold"/>
                <a:sym typeface="Poppins Bold"/>
              </a:rPr>
              <a:t>USAGE</a:t>
            </a:r>
          </a:p>
        </p:txBody>
      </p:sp>
      <p:sp>
        <p:nvSpPr>
          <p:cNvPr id="19" name="TextBox 19"/>
          <p:cNvSpPr txBox="1"/>
          <p:nvPr/>
        </p:nvSpPr>
        <p:spPr>
          <a:xfrm>
            <a:off x="47232" y="1042431"/>
            <a:ext cx="330414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ADDING</a:t>
            </a:r>
          </a:p>
          <a:p>
            <a:pPr algn="ctr">
              <a:lnSpc>
                <a:spcPts val="2799"/>
              </a:lnSpc>
            </a:pPr>
            <a:r>
              <a:rPr lang="en-GB" sz="1999" b="1" noProof="0" dirty="0">
                <a:solidFill>
                  <a:srgbClr val="303D69"/>
                </a:solidFill>
                <a:latin typeface="DejaVu Math TeX Gyre"/>
                <a:ea typeface="Poppins Bold"/>
                <a:cs typeface="Poppins Bold"/>
                <a:sym typeface="Poppins Bold"/>
              </a:rPr>
              <a:t>VALUE</a:t>
            </a:r>
          </a:p>
        </p:txBody>
      </p:sp>
      <p:sp>
        <p:nvSpPr>
          <p:cNvPr id="20" name="TextBox 20"/>
          <p:cNvSpPr txBox="1"/>
          <p:nvPr/>
        </p:nvSpPr>
        <p:spPr>
          <a:xfrm>
            <a:off x="85994" y="4605599"/>
            <a:ext cx="1296741" cy="547842"/>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Raw material extraction</a:t>
            </a:r>
          </a:p>
        </p:txBody>
      </p:sp>
      <p:sp>
        <p:nvSpPr>
          <p:cNvPr id="21" name="TextBox 21"/>
          <p:cNvSpPr txBox="1"/>
          <p:nvPr/>
        </p:nvSpPr>
        <p:spPr>
          <a:xfrm>
            <a:off x="161940" y="4036638"/>
            <a:ext cx="1220795"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Processing</a:t>
            </a:r>
          </a:p>
        </p:txBody>
      </p:sp>
      <p:sp>
        <p:nvSpPr>
          <p:cNvPr id="22" name="TextBox 22"/>
          <p:cNvSpPr txBox="1"/>
          <p:nvPr/>
        </p:nvSpPr>
        <p:spPr>
          <a:xfrm>
            <a:off x="123592" y="3467594"/>
            <a:ext cx="168095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Manufacturing</a:t>
            </a:r>
          </a:p>
        </p:txBody>
      </p:sp>
      <p:sp>
        <p:nvSpPr>
          <p:cNvPr id="23" name="TextBox 23"/>
          <p:cNvSpPr txBox="1"/>
          <p:nvPr/>
        </p:nvSpPr>
        <p:spPr>
          <a:xfrm>
            <a:off x="672217" y="2898634"/>
            <a:ext cx="1323907"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Assembly</a:t>
            </a:r>
          </a:p>
        </p:txBody>
      </p:sp>
      <p:sp>
        <p:nvSpPr>
          <p:cNvPr id="24" name="TextBox 24"/>
          <p:cNvSpPr txBox="1"/>
          <p:nvPr/>
        </p:nvSpPr>
        <p:spPr>
          <a:xfrm>
            <a:off x="1233473" y="2329674"/>
            <a:ext cx="131080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Packaging</a:t>
            </a:r>
          </a:p>
        </p:txBody>
      </p:sp>
      <p:sp>
        <p:nvSpPr>
          <p:cNvPr id="25" name="TextBox 25"/>
          <p:cNvSpPr txBox="1"/>
          <p:nvPr/>
        </p:nvSpPr>
        <p:spPr>
          <a:xfrm>
            <a:off x="1699304" y="1757709"/>
            <a:ext cx="1200498"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Transport</a:t>
            </a:r>
          </a:p>
        </p:txBody>
      </p:sp>
      <p:sp>
        <p:nvSpPr>
          <p:cNvPr id="26" name="TextBox 26"/>
          <p:cNvSpPr txBox="1"/>
          <p:nvPr/>
        </p:nvSpPr>
        <p:spPr>
          <a:xfrm>
            <a:off x="4728913" y="6121400"/>
            <a:ext cx="2283301" cy="337015"/>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USAGE</a:t>
            </a:r>
          </a:p>
        </p:txBody>
      </p:sp>
      <p:sp>
        <p:nvSpPr>
          <p:cNvPr id="27" name="TextBox 27"/>
          <p:cNvSpPr txBox="1"/>
          <p:nvPr/>
        </p:nvSpPr>
        <p:spPr>
          <a:xfrm>
            <a:off x="7925187" y="1191656"/>
            <a:ext cx="288258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VALUE IS </a:t>
            </a:r>
          </a:p>
          <a:p>
            <a:pPr algn="ctr">
              <a:lnSpc>
                <a:spcPts val="2799"/>
              </a:lnSpc>
            </a:pPr>
            <a:r>
              <a:rPr lang="en-GB" sz="1999" b="1" noProof="0" dirty="0">
                <a:solidFill>
                  <a:srgbClr val="303D69"/>
                </a:solidFill>
                <a:latin typeface="DejaVu Math TeX Gyre"/>
                <a:ea typeface="Poppins Bold"/>
                <a:cs typeface="Poppins Bold"/>
                <a:sym typeface="Poppins Bold"/>
              </a:rPr>
              <a:t>LOST</a:t>
            </a:r>
          </a:p>
        </p:txBody>
      </p:sp>
      <p:sp>
        <p:nvSpPr>
          <p:cNvPr id="28" name="TextBox 28"/>
          <p:cNvSpPr txBox="1"/>
          <p:nvPr/>
        </p:nvSpPr>
        <p:spPr>
          <a:xfrm>
            <a:off x="8196966" y="4199914"/>
            <a:ext cx="2737661" cy="277640"/>
          </a:xfrm>
          <a:prstGeom prst="rect">
            <a:avLst/>
          </a:prstGeom>
        </p:spPr>
        <p:txBody>
          <a:bodyPr lIns="0" tIns="0" rIns="0" bIns="0" rtlCol="0" anchor="t">
            <a:spAutoFit/>
          </a:bodyPr>
          <a:lstStyle/>
          <a:p>
            <a:pPr>
              <a:lnSpc>
                <a:spcPts val="2333"/>
              </a:lnSpc>
            </a:pPr>
            <a:r>
              <a:rPr lang="en-GB" sz="1666" b="1" noProof="0" dirty="0">
                <a:solidFill>
                  <a:srgbClr val="303D69"/>
                </a:solidFill>
                <a:latin typeface="DejaVu Math TeX Gyre"/>
                <a:ea typeface="Poppins Bold"/>
                <a:cs typeface="Poppins Bold"/>
                <a:sym typeface="Poppins Bold"/>
              </a:rPr>
              <a:t>value collapses or is lost</a:t>
            </a:r>
          </a:p>
        </p:txBody>
      </p:sp>
      <p:sp>
        <p:nvSpPr>
          <p:cNvPr id="29" name="TextBox 29"/>
          <p:cNvSpPr txBox="1"/>
          <p:nvPr/>
        </p:nvSpPr>
        <p:spPr>
          <a:xfrm>
            <a:off x="7883789" y="5223476"/>
            <a:ext cx="3126862" cy="760273"/>
          </a:xfrm>
          <a:prstGeom prst="rect">
            <a:avLst/>
          </a:prstGeom>
        </p:spPr>
        <p:txBody>
          <a:bodyPr lIns="0" tIns="0" rIns="0" bIns="0" rtlCol="0" anchor="t">
            <a:spAutoFit/>
          </a:bodyPr>
          <a:lstStyle/>
          <a:p>
            <a:pPr algn="ctr">
              <a:lnSpc>
                <a:spcPts val="2333"/>
              </a:lnSpc>
            </a:pPr>
            <a:r>
              <a:rPr lang="en-GB" sz="1666" b="1" noProof="0" dirty="0">
                <a:solidFill>
                  <a:srgbClr val="303D69"/>
                </a:solidFill>
                <a:latin typeface="DejaVu Math TeX Gyre"/>
                <a:ea typeface="Poppins Bold"/>
                <a:cs typeface="Poppins Bold"/>
                <a:sym typeface="Poppins Bold"/>
              </a:rPr>
              <a:t>"Negative value"</a:t>
            </a:r>
          </a:p>
          <a:p>
            <a:pPr algn="ctr">
              <a:lnSpc>
                <a:spcPts val="1867"/>
              </a:lnSpc>
            </a:pPr>
            <a:r>
              <a:rPr lang="en-GB" sz="1333" b="1" noProof="0" dirty="0">
                <a:solidFill>
                  <a:srgbClr val="303D69"/>
                </a:solidFill>
                <a:latin typeface="DejaVu Math TeX Gyre"/>
                <a:ea typeface="Poppins Bold"/>
                <a:cs typeface="Poppins Bold"/>
                <a:sym typeface="Poppins Bold"/>
              </a:rPr>
              <a:t>leading to disposal costs, pollution, and the need for replacement</a:t>
            </a:r>
          </a:p>
        </p:txBody>
      </p:sp>
      <p:sp>
        <p:nvSpPr>
          <p:cNvPr id="30" name="Title 1">
            <a:extLst>
              <a:ext uri="{FF2B5EF4-FFF2-40B4-BE49-F238E27FC236}">
                <a16:creationId xmlns:a16="http://schemas.microsoft.com/office/drawing/2014/main" id="{DBBEF3B8-8CF8-D610-4B7B-39C33FECAB14}"/>
              </a:ext>
            </a:extLst>
          </p:cNvPr>
          <p:cNvSpPr txBox="1">
            <a:spLocks/>
          </p:cNvSpPr>
          <p:nvPr/>
        </p:nvSpPr>
        <p:spPr>
          <a:xfrm>
            <a:off x="506089" y="250629"/>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Linear economy</a:t>
            </a:r>
            <a:endParaRPr lang="en-GB" sz="3000" b="1" noProof="0" dirty="0">
              <a:solidFill>
                <a:srgbClr val="399884"/>
              </a:solidFill>
            </a:endParaRPr>
          </a:p>
        </p:txBody>
      </p:sp>
      <p:pic>
        <p:nvPicPr>
          <p:cNvPr id="31" name="Picture 30" descr="Blue text on a black background&#10;&#10;Description automatically generated">
            <a:extLst>
              <a:ext uri="{FF2B5EF4-FFF2-40B4-BE49-F238E27FC236}">
                <a16:creationId xmlns:a16="http://schemas.microsoft.com/office/drawing/2014/main" id="{153ACCEC-3399-ED41-8D85-1DE3AC319E9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20433" y="6090123"/>
            <a:ext cx="2496021" cy="522342"/>
          </a:xfrm>
          <a:prstGeom prst="rect">
            <a:avLst/>
          </a:prstGeom>
        </p:spPr>
      </p:pic>
      <p:pic>
        <p:nvPicPr>
          <p:cNvPr id="32" name="Picture 31" descr="A logo with text on it&#10;&#10;Description automatically generated">
            <a:extLst>
              <a:ext uri="{FF2B5EF4-FFF2-40B4-BE49-F238E27FC236}">
                <a16:creationId xmlns:a16="http://schemas.microsoft.com/office/drawing/2014/main" id="{01205474-D111-F41C-FF6C-D9028A17D1E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05404" y="6012181"/>
            <a:ext cx="1647764" cy="65910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8874" y="2103637"/>
            <a:ext cx="7963379" cy="4068563"/>
          </a:xfrm>
          <a:custGeom>
            <a:avLst/>
            <a:gdLst/>
            <a:ahLst/>
            <a:cxnLst/>
            <a:rect l="l" t="t" r="r" b="b"/>
            <a:pathLst>
              <a:path w="11945068" h="6102844">
                <a:moveTo>
                  <a:pt x="0" y="0"/>
                </a:moveTo>
                <a:lnTo>
                  <a:pt x="11945068" y="0"/>
                </a:lnTo>
                <a:lnTo>
                  <a:pt x="11945068" y="6102844"/>
                </a:lnTo>
                <a:lnTo>
                  <a:pt x="0" y="6102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noProof="0" dirty="0">
              <a:latin typeface="DejaVu Math TeX Gyre"/>
            </a:endParaRPr>
          </a:p>
        </p:txBody>
      </p:sp>
      <p:sp>
        <p:nvSpPr>
          <p:cNvPr id="3" name="Freeform 3"/>
          <p:cNvSpPr/>
          <p:nvPr/>
        </p:nvSpPr>
        <p:spPr>
          <a:xfrm>
            <a:off x="1382735" y="5093865"/>
            <a:ext cx="421809" cy="541649"/>
          </a:xfrm>
          <a:custGeom>
            <a:avLst/>
            <a:gdLst/>
            <a:ahLst/>
            <a:cxnLst/>
            <a:rect l="l" t="t" r="r" b="b"/>
            <a:pathLst>
              <a:path w="632714" h="812473">
                <a:moveTo>
                  <a:pt x="0" y="0"/>
                </a:moveTo>
                <a:lnTo>
                  <a:pt x="632714" y="0"/>
                </a:lnTo>
                <a:lnTo>
                  <a:pt x="632714" y="812473"/>
                </a:lnTo>
                <a:lnTo>
                  <a:pt x="0" y="812473"/>
                </a:lnTo>
                <a:lnTo>
                  <a:pt x="0" y="0"/>
                </a:lnTo>
                <a:close/>
              </a:path>
            </a:pathLst>
          </a:custGeom>
          <a:blipFill>
            <a:blip r:embed="rId5">
              <a:extLst>
                <a:ext uri="{96DAC541-7B7A-43D3-8B79-37D633B846F1}">
                  <asvg:svgBlip xmlns:asvg="http://schemas.microsoft.com/office/drawing/2016/SVG/main" r:embed="rId6"/>
                </a:ext>
              </a:extLst>
            </a:blip>
            <a:stretch>
              <a:fillRect l="-20" r="-20"/>
            </a:stretch>
          </a:blipFill>
        </p:spPr>
        <p:txBody>
          <a:bodyPr/>
          <a:lstStyle/>
          <a:p>
            <a:endParaRPr lang="en-GB" sz="1200" noProof="0" dirty="0">
              <a:latin typeface="DejaVu Math TeX Gyre"/>
            </a:endParaRPr>
          </a:p>
        </p:txBody>
      </p:sp>
      <p:sp>
        <p:nvSpPr>
          <p:cNvPr id="4" name="Freeform 4"/>
          <p:cNvSpPr/>
          <p:nvPr/>
        </p:nvSpPr>
        <p:spPr>
          <a:xfrm>
            <a:off x="1707577" y="4250714"/>
            <a:ext cx="481201" cy="481201"/>
          </a:xfrm>
          <a:custGeom>
            <a:avLst/>
            <a:gdLst/>
            <a:ahLst/>
            <a:cxnLst/>
            <a:rect l="l" t="t" r="r" b="b"/>
            <a:pathLst>
              <a:path w="721801" h="721801">
                <a:moveTo>
                  <a:pt x="0" y="0"/>
                </a:moveTo>
                <a:lnTo>
                  <a:pt x="721801" y="0"/>
                </a:lnTo>
                <a:lnTo>
                  <a:pt x="721801" y="721801"/>
                </a:lnTo>
                <a:lnTo>
                  <a:pt x="0" y="721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noProof="0" dirty="0">
              <a:latin typeface="DejaVu Math TeX Gyre"/>
            </a:endParaRPr>
          </a:p>
        </p:txBody>
      </p:sp>
      <p:sp>
        <p:nvSpPr>
          <p:cNvPr id="5" name="Freeform 5"/>
          <p:cNvSpPr/>
          <p:nvPr/>
        </p:nvSpPr>
        <p:spPr>
          <a:xfrm rot="-2586000">
            <a:off x="1195100" y="467014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6" name="Freeform 6"/>
          <p:cNvSpPr/>
          <p:nvPr/>
        </p:nvSpPr>
        <p:spPr>
          <a:xfrm rot="-2481233">
            <a:off x="1635575" y="3791689"/>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7" name="Freeform 7"/>
          <p:cNvSpPr/>
          <p:nvPr/>
        </p:nvSpPr>
        <p:spPr>
          <a:xfrm rot="-2044228">
            <a:off x="2098149" y="29787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8" name="Freeform 8"/>
          <p:cNvSpPr/>
          <p:nvPr/>
        </p:nvSpPr>
        <p:spPr>
          <a:xfrm rot="-1517410">
            <a:off x="2813895" y="22634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9" name="Freeform 9"/>
          <p:cNvSpPr/>
          <p:nvPr/>
        </p:nvSpPr>
        <p:spPr>
          <a:xfrm>
            <a:off x="2647494" y="2748843"/>
            <a:ext cx="568063" cy="554636"/>
          </a:xfrm>
          <a:custGeom>
            <a:avLst/>
            <a:gdLst/>
            <a:ahLst/>
            <a:cxnLst/>
            <a:rect l="l" t="t" r="r" b="b"/>
            <a:pathLst>
              <a:path w="852094" h="831954">
                <a:moveTo>
                  <a:pt x="0" y="0"/>
                </a:moveTo>
                <a:lnTo>
                  <a:pt x="852095" y="0"/>
                </a:lnTo>
                <a:lnTo>
                  <a:pt x="852095" y="831954"/>
                </a:lnTo>
                <a:lnTo>
                  <a:pt x="0" y="831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noProof="0" dirty="0">
              <a:latin typeface="DejaVu Math TeX Gyre"/>
            </a:endParaRPr>
          </a:p>
        </p:txBody>
      </p:sp>
      <p:sp>
        <p:nvSpPr>
          <p:cNvPr id="10" name="Freeform 10"/>
          <p:cNvSpPr/>
          <p:nvPr/>
        </p:nvSpPr>
        <p:spPr>
          <a:xfrm>
            <a:off x="3215558" y="2097842"/>
            <a:ext cx="701662" cy="409515"/>
          </a:xfrm>
          <a:custGeom>
            <a:avLst/>
            <a:gdLst/>
            <a:ahLst/>
            <a:cxnLst/>
            <a:rect l="l" t="t" r="r" b="b"/>
            <a:pathLst>
              <a:path w="1052493" h="614273">
                <a:moveTo>
                  <a:pt x="0" y="0"/>
                </a:moveTo>
                <a:lnTo>
                  <a:pt x="1052492" y="0"/>
                </a:lnTo>
                <a:lnTo>
                  <a:pt x="1052492" y="614272"/>
                </a:lnTo>
                <a:lnTo>
                  <a:pt x="0" y="614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noProof="0" dirty="0">
              <a:latin typeface="DejaVu Math TeX Gyre"/>
            </a:endParaRPr>
          </a:p>
        </p:txBody>
      </p:sp>
      <p:sp>
        <p:nvSpPr>
          <p:cNvPr id="11" name="Freeform 11"/>
          <p:cNvSpPr/>
          <p:nvPr/>
        </p:nvSpPr>
        <p:spPr>
          <a:xfrm>
            <a:off x="2188741" y="3445084"/>
            <a:ext cx="547618" cy="551630"/>
          </a:xfrm>
          <a:custGeom>
            <a:avLst/>
            <a:gdLst/>
            <a:ahLst/>
            <a:cxnLst/>
            <a:rect l="l" t="t" r="r" b="b"/>
            <a:pathLst>
              <a:path w="821427" h="827445">
                <a:moveTo>
                  <a:pt x="0" y="0"/>
                </a:moveTo>
                <a:lnTo>
                  <a:pt x="821427" y="0"/>
                </a:lnTo>
                <a:lnTo>
                  <a:pt x="821427" y="827445"/>
                </a:lnTo>
                <a:lnTo>
                  <a:pt x="0" y="8274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noProof="0" dirty="0">
              <a:latin typeface="DejaVu Math TeX Gyre"/>
            </a:endParaRPr>
          </a:p>
        </p:txBody>
      </p:sp>
      <p:sp>
        <p:nvSpPr>
          <p:cNvPr id="12" name="Freeform 12"/>
          <p:cNvSpPr/>
          <p:nvPr/>
        </p:nvSpPr>
        <p:spPr>
          <a:xfrm>
            <a:off x="5602237" y="1506977"/>
            <a:ext cx="563086" cy="541971"/>
          </a:xfrm>
          <a:custGeom>
            <a:avLst/>
            <a:gdLst/>
            <a:ahLst/>
            <a:cxnLst/>
            <a:rect l="l" t="t" r="r" b="b"/>
            <a:pathLst>
              <a:path w="844629" h="812956">
                <a:moveTo>
                  <a:pt x="0" y="0"/>
                </a:moveTo>
                <a:lnTo>
                  <a:pt x="844629" y="0"/>
                </a:lnTo>
                <a:lnTo>
                  <a:pt x="844629" y="812956"/>
                </a:lnTo>
                <a:lnTo>
                  <a:pt x="0" y="812956"/>
                </a:lnTo>
                <a:lnTo>
                  <a:pt x="0" y="0"/>
                </a:lnTo>
                <a:close/>
              </a:path>
            </a:pathLst>
          </a:custGeom>
          <a:blipFill>
            <a:blip r:embed="rId17">
              <a:extLst>
                <a:ext uri="{96DAC541-7B7A-43D3-8B79-37D633B846F1}">
                  <asvg:svgBlip xmlns:asvg="http://schemas.microsoft.com/office/drawing/2016/SVG/main" r:embed="rId18"/>
                </a:ext>
              </a:extLst>
            </a:blip>
            <a:stretch>
              <a:fillRect t="-196" b="-196"/>
            </a:stretch>
          </a:blipFill>
        </p:spPr>
        <p:txBody>
          <a:bodyPr/>
          <a:lstStyle/>
          <a:p>
            <a:endParaRPr lang="en-GB" sz="1200" noProof="0" dirty="0">
              <a:latin typeface="DejaVu Math TeX Gyre"/>
            </a:endParaRPr>
          </a:p>
        </p:txBody>
      </p:sp>
      <p:sp>
        <p:nvSpPr>
          <p:cNvPr id="13" name="Freeform 13"/>
          <p:cNvSpPr/>
          <p:nvPr/>
        </p:nvSpPr>
        <p:spPr>
          <a:xfrm rot="4927315">
            <a:off x="4910669" y="1345654"/>
            <a:ext cx="1476370" cy="4631749"/>
          </a:xfrm>
          <a:custGeom>
            <a:avLst/>
            <a:gdLst/>
            <a:ahLst/>
            <a:cxnLst/>
            <a:rect l="l" t="t" r="r" b="b"/>
            <a:pathLst>
              <a:path w="2214555" h="6947624">
                <a:moveTo>
                  <a:pt x="0" y="0"/>
                </a:moveTo>
                <a:lnTo>
                  <a:pt x="2214555" y="0"/>
                </a:lnTo>
                <a:lnTo>
                  <a:pt x="2214555" y="6947624"/>
                </a:lnTo>
                <a:lnTo>
                  <a:pt x="0" y="694762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15" name="TextBox 15"/>
          <p:cNvSpPr txBox="1"/>
          <p:nvPr/>
        </p:nvSpPr>
        <p:spPr>
          <a:xfrm>
            <a:off x="1948177" y="5957465"/>
            <a:ext cx="2283301"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BEFORE</a:t>
            </a:r>
          </a:p>
          <a:p>
            <a:pPr algn="ctr">
              <a:lnSpc>
                <a:spcPts val="2799"/>
              </a:lnSpc>
            </a:pPr>
            <a:r>
              <a:rPr lang="en-GB" sz="1999" b="1" noProof="0" dirty="0">
                <a:solidFill>
                  <a:srgbClr val="303D69"/>
                </a:solidFill>
                <a:latin typeface="DejaVu Math TeX Gyre"/>
                <a:ea typeface="Poppins Bold"/>
                <a:cs typeface="Poppins Bold"/>
                <a:sym typeface="Poppins Bold"/>
              </a:rPr>
              <a:t>USAGE</a:t>
            </a:r>
          </a:p>
        </p:txBody>
      </p:sp>
      <p:sp>
        <p:nvSpPr>
          <p:cNvPr id="16" name="TextBox 16"/>
          <p:cNvSpPr txBox="1"/>
          <p:nvPr/>
        </p:nvSpPr>
        <p:spPr>
          <a:xfrm>
            <a:off x="47232" y="1042431"/>
            <a:ext cx="330414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ADDING</a:t>
            </a:r>
          </a:p>
          <a:p>
            <a:pPr algn="ctr">
              <a:lnSpc>
                <a:spcPts val="2799"/>
              </a:lnSpc>
            </a:pPr>
            <a:r>
              <a:rPr lang="en-GB" sz="1999" b="1" noProof="0" dirty="0">
                <a:solidFill>
                  <a:srgbClr val="303D69"/>
                </a:solidFill>
                <a:latin typeface="DejaVu Math TeX Gyre"/>
                <a:ea typeface="Poppins Bold"/>
                <a:cs typeface="Poppins Bold"/>
                <a:sym typeface="Poppins Bold"/>
              </a:rPr>
              <a:t>VALUE</a:t>
            </a:r>
          </a:p>
        </p:txBody>
      </p:sp>
      <p:sp>
        <p:nvSpPr>
          <p:cNvPr id="17" name="TextBox 17"/>
          <p:cNvSpPr txBox="1"/>
          <p:nvPr/>
        </p:nvSpPr>
        <p:spPr>
          <a:xfrm>
            <a:off x="85994" y="4605599"/>
            <a:ext cx="1296741" cy="547842"/>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Raw material extraction</a:t>
            </a:r>
          </a:p>
        </p:txBody>
      </p:sp>
      <p:sp>
        <p:nvSpPr>
          <p:cNvPr id="18" name="TextBox 18"/>
          <p:cNvSpPr txBox="1"/>
          <p:nvPr/>
        </p:nvSpPr>
        <p:spPr>
          <a:xfrm>
            <a:off x="161940" y="4036638"/>
            <a:ext cx="1220795"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Processing</a:t>
            </a:r>
          </a:p>
        </p:txBody>
      </p:sp>
      <p:sp>
        <p:nvSpPr>
          <p:cNvPr id="19" name="TextBox 19"/>
          <p:cNvSpPr txBox="1"/>
          <p:nvPr/>
        </p:nvSpPr>
        <p:spPr>
          <a:xfrm>
            <a:off x="123592" y="3467594"/>
            <a:ext cx="168095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Manufacturing</a:t>
            </a:r>
          </a:p>
        </p:txBody>
      </p:sp>
      <p:sp>
        <p:nvSpPr>
          <p:cNvPr id="20" name="TextBox 20"/>
          <p:cNvSpPr txBox="1"/>
          <p:nvPr/>
        </p:nvSpPr>
        <p:spPr>
          <a:xfrm>
            <a:off x="672217" y="2898634"/>
            <a:ext cx="1323907"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Assembly</a:t>
            </a:r>
          </a:p>
        </p:txBody>
      </p:sp>
      <p:sp>
        <p:nvSpPr>
          <p:cNvPr id="21" name="TextBox 21"/>
          <p:cNvSpPr txBox="1"/>
          <p:nvPr/>
        </p:nvSpPr>
        <p:spPr>
          <a:xfrm>
            <a:off x="1233473" y="2329674"/>
            <a:ext cx="131080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Packaging</a:t>
            </a:r>
          </a:p>
        </p:txBody>
      </p:sp>
      <p:sp>
        <p:nvSpPr>
          <p:cNvPr id="22" name="TextBox 22"/>
          <p:cNvSpPr txBox="1"/>
          <p:nvPr/>
        </p:nvSpPr>
        <p:spPr>
          <a:xfrm>
            <a:off x="1699304" y="1757709"/>
            <a:ext cx="1200498"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Transport</a:t>
            </a:r>
          </a:p>
        </p:txBody>
      </p:sp>
      <p:sp>
        <p:nvSpPr>
          <p:cNvPr id="23" name="TextBox 23"/>
          <p:cNvSpPr txBox="1"/>
          <p:nvPr/>
        </p:nvSpPr>
        <p:spPr>
          <a:xfrm>
            <a:off x="4728913" y="6121400"/>
            <a:ext cx="2283301" cy="337015"/>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USAGE</a:t>
            </a:r>
          </a:p>
        </p:txBody>
      </p:sp>
      <p:sp>
        <p:nvSpPr>
          <p:cNvPr id="24" name="TextBox 24"/>
          <p:cNvSpPr txBox="1"/>
          <p:nvPr/>
        </p:nvSpPr>
        <p:spPr>
          <a:xfrm>
            <a:off x="3917219" y="873799"/>
            <a:ext cx="3750786"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MULTI - R </a:t>
            </a:r>
          </a:p>
          <a:p>
            <a:pPr algn="ctr">
              <a:lnSpc>
                <a:spcPts val="2427"/>
              </a:lnSpc>
            </a:pPr>
            <a:r>
              <a:rPr lang="en-GB" sz="1733" b="1" noProof="0" dirty="0">
                <a:solidFill>
                  <a:srgbClr val="303D69"/>
                </a:solidFill>
                <a:latin typeface="DejaVu Math TeX Gyre"/>
                <a:ea typeface="Poppins Bold"/>
                <a:cs typeface="Poppins Bold"/>
                <a:sym typeface="Poppins Bold"/>
              </a:rPr>
              <a:t>APPROACH</a:t>
            </a:r>
          </a:p>
        </p:txBody>
      </p:sp>
      <p:sp>
        <p:nvSpPr>
          <p:cNvPr id="25" name="TextBox 25"/>
          <p:cNvSpPr txBox="1"/>
          <p:nvPr/>
        </p:nvSpPr>
        <p:spPr>
          <a:xfrm>
            <a:off x="7795597" y="1048781"/>
            <a:ext cx="3917123"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RECOVERY OF</a:t>
            </a:r>
          </a:p>
          <a:p>
            <a:pPr algn="ctr">
              <a:lnSpc>
                <a:spcPts val="2427"/>
              </a:lnSpc>
            </a:pPr>
            <a:r>
              <a:rPr lang="en-GB" sz="1733" b="1" noProof="0" dirty="0">
                <a:solidFill>
                  <a:srgbClr val="303D69"/>
                </a:solidFill>
                <a:latin typeface="DejaVu Math TeX Gyre"/>
                <a:ea typeface="Poppins Bold"/>
                <a:cs typeface="Poppins Bold"/>
                <a:sym typeface="Poppins Bold"/>
              </a:rPr>
              <a:t>VALUE</a:t>
            </a:r>
          </a:p>
        </p:txBody>
      </p:sp>
      <p:sp>
        <p:nvSpPr>
          <p:cNvPr id="26" name="TextBox 26"/>
          <p:cNvSpPr txBox="1"/>
          <p:nvPr/>
        </p:nvSpPr>
        <p:spPr>
          <a:xfrm>
            <a:off x="8484396" y="2659874"/>
            <a:ext cx="1595444"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Reduce</a:t>
            </a:r>
          </a:p>
        </p:txBody>
      </p:sp>
      <p:sp>
        <p:nvSpPr>
          <p:cNvPr id="27" name="TextBox 27"/>
          <p:cNvSpPr txBox="1"/>
          <p:nvPr/>
        </p:nvSpPr>
        <p:spPr>
          <a:xfrm>
            <a:off x="9065608" y="3467678"/>
            <a:ext cx="2301482"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Reuse</a:t>
            </a:r>
          </a:p>
        </p:txBody>
      </p:sp>
      <p:sp>
        <p:nvSpPr>
          <p:cNvPr id="28" name="TextBox 28"/>
          <p:cNvSpPr txBox="1"/>
          <p:nvPr/>
        </p:nvSpPr>
        <p:spPr>
          <a:xfrm>
            <a:off x="9614882" y="4216200"/>
            <a:ext cx="1795248"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Repair</a:t>
            </a:r>
          </a:p>
        </p:txBody>
      </p:sp>
      <p:sp>
        <p:nvSpPr>
          <p:cNvPr id="29" name="TextBox 29"/>
          <p:cNvSpPr txBox="1"/>
          <p:nvPr/>
        </p:nvSpPr>
        <p:spPr>
          <a:xfrm>
            <a:off x="9934803" y="4994710"/>
            <a:ext cx="1432287"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Recycle</a:t>
            </a:r>
          </a:p>
        </p:txBody>
      </p:sp>
      <p:sp>
        <p:nvSpPr>
          <p:cNvPr id="30" name="Freeform 30"/>
          <p:cNvSpPr/>
          <p:nvPr/>
        </p:nvSpPr>
        <p:spPr>
          <a:xfrm rot="4927315">
            <a:off x="4863549" y="1631617"/>
            <a:ext cx="2076562" cy="6514704"/>
          </a:xfrm>
          <a:custGeom>
            <a:avLst/>
            <a:gdLst/>
            <a:ahLst/>
            <a:cxnLst/>
            <a:rect l="l" t="t" r="r" b="b"/>
            <a:pathLst>
              <a:path w="3114843" h="9772056">
                <a:moveTo>
                  <a:pt x="0" y="0"/>
                </a:moveTo>
                <a:lnTo>
                  <a:pt x="3114843" y="0"/>
                </a:lnTo>
                <a:lnTo>
                  <a:pt x="3114843" y="9772056"/>
                </a:lnTo>
                <a:lnTo>
                  <a:pt x="0" y="977205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31" name="Title 1">
            <a:extLst>
              <a:ext uri="{FF2B5EF4-FFF2-40B4-BE49-F238E27FC236}">
                <a16:creationId xmlns:a16="http://schemas.microsoft.com/office/drawing/2014/main" id="{FD994843-CFCB-EF62-779A-B0620B7609AE}"/>
              </a:ext>
            </a:extLst>
          </p:cNvPr>
          <p:cNvSpPr txBox="1">
            <a:spLocks/>
          </p:cNvSpPr>
          <p:nvPr/>
        </p:nvSpPr>
        <p:spPr>
          <a:xfrm>
            <a:off x="506089" y="250629"/>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Circular economy</a:t>
            </a:r>
            <a:endParaRPr lang="en-GB" sz="3000" b="1" noProof="0" dirty="0">
              <a:solidFill>
                <a:srgbClr val="399884"/>
              </a:solidFill>
            </a:endParaRPr>
          </a:p>
        </p:txBody>
      </p:sp>
      <p:pic>
        <p:nvPicPr>
          <p:cNvPr id="32" name="Picture 31" descr="Blue text on a black background&#10;&#10;Description automatically generated">
            <a:extLst>
              <a:ext uri="{FF2B5EF4-FFF2-40B4-BE49-F238E27FC236}">
                <a16:creationId xmlns:a16="http://schemas.microsoft.com/office/drawing/2014/main" id="{817BDE7C-2E35-A9D5-4179-254FD464740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0433" y="6090123"/>
            <a:ext cx="2496021" cy="522342"/>
          </a:xfrm>
          <a:prstGeom prst="rect">
            <a:avLst/>
          </a:prstGeom>
        </p:spPr>
      </p:pic>
      <p:pic>
        <p:nvPicPr>
          <p:cNvPr id="33" name="Picture 32" descr="A logo with text on it&#10;&#10;Description automatically generated">
            <a:extLst>
              <a:ext uri="{FF2B5EF4-FFF2-40B4-BE49-F238E27FC236}">
                <a16:creationId xmlns:a16="http://schemas.microsoft.com/office/drawing/2014/main" id="{9E2318A4-7278-2D05-B8FD-D5982488220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05404" y="6012181"/>
            <a:ext cx="1647764" cy="65910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E02E1B-3751-CB9A-C3B7-F0C779A89BC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8DC3DA-15E6-2E6B-8D62-265CC28E1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9C2D22C2-5555-7A65-CA98-E9AA68356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07EF8F9F-36D1-AA16-2774-12ACCFEE576F}"/>
              </a:ext>
            </a:extLst>
          </p:cNvPr>
          <p:cNvSpPr txBox="1">
            <a:spLocks/>
          </p:cNvSpPr>
          <p:nvPr/>
        </p:nvSpPr>
        <p:spPr>
          <a:xfrm>
            <a:off x="489712"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“multi-R” approach </a:t>
            </a:r>
          </a:p>
        </p:txBody>
      </p:sp>
      <p:pic>
        <p:nvPicPr>
          <p:cNvPr id="9" name="Picture 8" descr="Blue text on a black background&#10;&#10;Description automatically generated">
            <a:extLst>
              <a:ext uri="{FF2B5EF4-FFF2-40B4-BE49-F238E27FC236}">
                <a16:creationId xmlns:a16="http://schemas.microsoft.com/office/drawing/2014/main" id="{22F58B62-AA30-B165-B33F-753EA6EB2B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1E110DC-7CCE-B2F5-E9BF-348E8F64AD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41F222DE-BAA4-459A-67C9-1792A800AA3A}"/>
              </a:ext>
            </a:extLst>
          </p:cNvPr>
          <p:cNvSpPr txBox="1">
            <a:spLocks/>
          </p:cNvSpPr>
          <p:nvPr/>
        </p:nvSpPr>
        <p:spPr>
          <a:xfrm>
            <a:off x="291830" y="1713454"/>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Refuse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Reduce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Reuse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Repair</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Recycle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Rethink</a:t>
            </a:r>
          </a:p>
          <a:p>
            <a:pPr marL="800100" lvl="1" indent="-342900" algn="jus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lvl="1" algn="just"/>
            <a:r>
              <a:rPr lang="en-GB" sz="2000" noProof="0" dirty="0">
                <a:solidFill>
                  <a:srgbClr val="373365"/>
                </a:solidFill>
                <a:latin typeface="DejaVu Math TeX Gyre" panose="02000503000000000000"/>
              </a:rPr>
              <a:t>Case study: explore how each principle applies in daily life or professional contexts—from reducing material waste in manufacturing to maintaining tools and equipment for longer use.</a:t>
            </a:r>
          </a:p>
        </p:txBody>
      </p:sp>
      <p:pic>
        <p:nvPicPr>
          <p:cNvPr id="3" name="Picture 2" descr="A diagram of a multi-step process&#10;&#10;AI-generated content may be incorrect.">
            <a:extLst>
              <a:ext uri="{FF2B5EF4-FFF2-40B4-BE49-F238E27FC236}">
                <a16:creationId xmlns:a16="http://schemas.microsoft.com/office/drawing/2014/main" id="{6B26DACE-EA8D-BD9B-F05B-77E90409A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984" y="-53001"/>
            <a:ext cx="7036130" cy="6858000"/>
          </a:xfrm>
          <a:prstGeom prst="rect">
            <a:avLst/>
          </a:prstGeom>
        </p:spPr>
      </p:pic>
    </p:spTree>
    <p:extLst>
      <p:ext uri="{BB962C8B-B14F-4D97-AF65-F5344CB8AC3E}">
        <p14:creationId xmlns:p14="http://schemas.microsoft.com/office/powerpoint/2010/main" val="1136720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1: Introduction to the green economy</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Subtitle 1.1: Defining the green economy </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1.2: Dimensions of the green economy – economic</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1.3: Dimensions of the green economy - social and environmental</a:t>
            </a: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40ED7-1778-FC84-ABB6-5211DF5DFF4E}"/>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1F55C5D-1648-4BE3-932D-8CADBF3F6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itle 1">
            <a:extLst>
              <a:ext uri="{FF2B5EF4-FFF2-40B4-BE49-F238E27FC236}">
                <a16:creationId xmlns:a16="http://schemas.microsoft.com/office/drawing/2014/main" id="{3A4E9FDE-EC45-30B5-37D8-E6B7E0DFA0D7}"/>
              </a:ext>
            </a:extLst>
          </p:cNvPr>
          <p:cNvSpPr txBox="1">
            <a:spLocks/>
          </p:cNvSpPr>
          <p:nvPr/>
        </p:nvSpPr>
        <p:spPr>
          <a:xfrm>
            <a:off x="640080" y="667512"/>
            <a:ext cx="10908792" cy="10698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Circular economy</a:t>
            </a:r>
          </a:p>
          <a:p>
            <a:pPr>
              <a:spcAft>
                <a:spcPts val="600"/>
              </a:spcAft>
            </a:pPr>
            <a:r>
              <a:rPr lang="en-GB" sz="3000" b="1" noProof="0" dirty="0">
                <a:solidFill>
                  <a:srgbClr val="399884"/>
                </a:solidFill>
                <a:latin typeface="DejaVu Sans" panose="020B0603030804020204" pitchFamily="34" charset="0"/>
              </a:rPr>
              <a:t>Main documents</a:t>
            </a:r>
          </a:p>
        </p:txBody>
      </p:sp>
      <p:sp>
        <p:nvSpPr>
          <p:cNvPr id="33" name="sketch line">
            <a:extLst>
              <a:ext uri="{FF2B5EF4-FFF2-40B4-BE49-F238E27FC236}">
                <a16:creationId xmlns:a16="http://schemas.microsoft.com/office/drawing/2014/main" id="{A38E1331-B5A6-44BE-BF4E-EE6C2FD2A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18288"/>
          </a:xfrm>
          <a:custGeom>
            <a:avLst/>
            <a:gdLst>
              <a:gd name="csX0" fmla="*/ 0 w 4572000"/>
              <a:gd name="csY0" fmla="*/ 0 h 18288"/>
              <a:gd name="csX1" fmla="*/ 744583 w 4572000"/>
              <a:gd name="csY1" fmla="*/ 0 h 18288"/>
              <a:gd name="csX2" fmla="*/ 1352006 w 4572000"/>
              <a:gd name="csY2" fmla="*/ 0 h 18288"/>
              <a:gd name="csX3" fmla="*/ 2050869 w 4572000"/>
              <a:gd name="csY3" fmla="*/ 0 h 18288"/>
              <a:gd name="csX4" fmla="*/ 2612571 w 4572000"/>
              <a:gd name="csY4" fmla="*/ 0 h 18288"/>
              <a:gd name="csX5" fmla="*/ 3357154 w 4572000"/>
              <a:gd name="csY5" fmla="*/ 0 h 18288"/>
              <a:gd name="csX6" fmla="*/ 4010297 w 4572000"/>
              <a:gd name="csY6" fmla="*/ 0 h 18288"/>
              <a:gd name="csX7" fmla="*/ 4572000 w 4572000"/>
              <a:gd name="csY7" fmla="*/ 0 h 18288"/>
              <a:gd name="csX8" fmla="*/ 4572000 w 4572000"/>
              <a:gd name="csY8" fmla="*/ 18288 h 18288"/>
              <a:gd name="csX9" fmla="*/ 3873137 w 4572000"/>
              <a:gd name="csY9" fmla="*/ 18288 h 18288"/>
              <a:gd name="csX10" fmla="*/ 3265714 w 4572000"/>
              <a:gd name="csY10" fmla="*/ 18288 h 18288"/>
              <a:gd name="csX11" fmla="*/ 2521131 w 4572000"/>
              <a:gd name="csY11" fmla="*/ 18288 h 18288"/>
              <a:gd name="csX12" fmla="*/ 1867989 w 4572000"/>
              <a:gd name="csY12" fmla="*/ 18288 h 18288"/>
              <a:gd name="csX13" fmla="*/ 1352006 w 4572000"/>
              <a:gd name="csY13" fmla="*/ 18288 h 18288"/>
              <a:gd name="csX14" fmla="*/ 83602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335213" y="-5275"/>
                  <a:pt x="446637" y="2749"/>
                  <a:pt x="744583" y="0"/>
                </a:cubicBezTo>
                <a:cubicBezTo>
                  <a:pt x="1042529" y="-2749"/>
                  <a:pt x="1223095" y="8165"/>
                  <a:pt x="1352006" y="0"/>
                </a:cubicBezTo>
                <a:cubicBezTo>
                  <a:pt x="1480917" y="-8165"/>
                  <a:pt x="1803308" y="16240"/>
                  <a:pt x="2050869" y="0"/>
                </a:cubicBezTo>
                <a:cubicBezTo>
                  <a:pt x="2298430" y="-16240"/>
                  <a:pt x="2464656" y="-22054"/>
                  <a:pt x="2612571" y="0"/>
                </a:cubicBezTo>
                <a:cubicBezTo>
                  <a:pt x="2760486" y="22054"/>
                  <a:pt x="3034874" y="11895"/>
                  <a:pt x="3357154" y="0"/>
                </a:cubicBezTo>
                <a:cubicBezTo>
                  <a:pt x="3679434" y="-11895"/>
                  <a:pt x="3778145" y="-10841"/>
                  <a:pt x="4010297" y="0"/>
                </a:cubicBezTo>
                <a:cubicBezTo>
                  <a:pt x="4242449" y="10841"/>
                  <a:pt x="4385860" y="17261"/>
                  <a:pt x="4572000" y="0"/>
                </a:cubicBezTo>
                <a:cubicBezTo>
                  <a:pt x="4571443" y="8172"/>
                  <a:pt x="4571244" y="10948"/>
                  <a:pt x="4572000" y="18288"/>
                </a:cubicBezTo>
                <a:cubicBezTo>
                  <a:pt x="4352099" y="1269"/>
                  <a:pt x="4065933" y="40755"/>
                  <a:pt x="3873137" y="18288"/>
                </a:cubicBezTo>
                <a:cubicBezTo>
                  <a:pt x="3680341" y="-4179"/>
                  <a:pt x="3486903" y="33471"/>
                  <a:pt x="3265714" y="18288"/>
                </a:cubicBezTo>
                <a:cubicBezTo>
                  <a:pt x="3044525" y="3105"/>
                  <a:pt x="2683548" y="-1073"/>
                  <a:pt x="2521131" y="18288"/>
                </a:cubicBezTo>
                <a:cubicBezTo>
                  <a:pt x="2358714" y="37649"/>
                  <a:pt x="2132855" y="34593"/>
                  <a:pt x="1867989" y="18288"/>
                </a:cubicBezTo>
                <a:cubicBezTo>
                  <a:pt x="1603123" y="1983"/>
                  <a:pt x="1605373" y="2886"/>
                  <a:pt x="1352006" y="18288"/>
                </a:cubicBezTo>
                <a:cubicBezTo>
                  <a:pt x="1098639" y="33690"/>
                  <a:pt x="962100" y="16241"/>
                  <a:pt x="836023" y="18288"/>
                </a:cubicBezTo>
                <a:cubicBezTo>
                  <a:pt x="709946" y="20335"/>
                  <a:pt x="193668" y="-307"/>
                  <a:pt x="0" y="18288"/>
                </a:cubicBezTo>
                <a:cubicBezTo>
                  <a:pt x="-277" y="11188"/>
                  <a:pt x="-244" y="5848"/>
                  <a:pt x="0" y="0"/>
                </a:cubicBezTo>
                <a:close/>
              </a:path>
              <a:path w="4572000" h="18288" stroke="0" extrusionOk="0">
                <a:moveTo>
                  <a:pt x="0" y="0"/>
                </a:moveTo>
                <a:cubicBezTo>
                  <a:pt x="158188" y="7508"/>
                  <a:pt x="361578" y="-27091"/>
                  <a:pt x="561703" y="0"/>
                </a:cubicBezTo>
                <a:cubicBezTo>
                  <a:pt x="761828" y="27091"/>
                  <a:pt x="1133811" y="14547"/>
                  <a:pt x="1306286" y="0"/>
                </a:cubicBezTo>
                <a:cubicBezTo>
                  <a:pt x="1478761" y="-14547"/>
                  <a:pt x="1809594" y="13320"/>
                  <a:pt x="2050869" y="0"/>
                </a:cubicBezTo>
                <a:cubicBezTo>
                  <a:pt x="2292144" y="-13320"/>
                  <a:pt x="2409269" y="-14334"/>
                  <a:pt x="2612571" y="0"/>
                </a:cubicBezTo>
                <a:cubicBezTo>
                  <a:pt x="2815873" y="14334"/>
                  <a:pt x="3025009" y="33536"/>
                  <a:pt x="3311434" y="0"/>
                </a:cubicBezTo>
                <a:cubicBezTo>
                  <a:pt x="3597859" y="-33536"/>
                  <a:pt x="3695431" y="-13462"/>
                  <a:pt x="3827417" y="0"/>
                </a:cubicBezTo>
                <a:cubicBezTo>
                  <a:pt x="3959403" y="13462"/>
                  <a:pt x="4360180" y="899"/>
                  <a:pt x="4572000" y="0"/>
                </a:cubicBezTo>
                <a:cubicBezTo>
                  <a:pt x="4572481" y="8890"/>
                  <a:pt x="4572898" y="10033"/>
                  <a:pt x="4572000" y="18288"/>
                </a:cubicBezTo>
                <a:cubicBezTo>
                  <a:pt x="4356830" y="5817"/>
                  <a:pt x="4021942" y="41441"/>
                  <a:pt x="3873137" y="18288"/>
                </a:cubicBezTo>
                <a:cubicBezTo>
                  <a:pt x="3724332" y="-4865"/>
                  <a:pt x="3494019" y="36771"/>
                  <a:pt x="3174274" y="18288"/>
                </a:cubicBezTo>
                <a:cubicBezTo>
                  <a:pt x="2854529" y="-195"/>
                  <a:pt x="2861023" y="5963"/>
                  <a:pt x="2658291" y="18288"/>
                </a:cubicBezTo>
                <a:cubicBezTo>
                  <a:pt x="2455559" y="30613"/>
                  <a:pt x="2309968" y="11711"/>
                  <a:pt x="2050869" y="18288"/>
                </a:cubicBezTo>
                <a:cubicBezTo>
                  <a:pt x="1791770" y="24865"/>
                  <a:pt x="1671115" y="-4587"/>
                  <a:pt x="1306286" y="18288"/>
                </a:cubicBezTo>
                <a:cubicBezTo>
                  <a:pt x="941457" y="41163"/>
                  <a:pt x="838619" y="-9452"/>
                  <a:pt x="653143" y="18288"/>
                </a:cubicBezTo>
                <a:cubicBezTo>
                  <a:pt x="467667" y="46028"/>
                  <a:pt x="308702" y="9245"/>
                  <a:pt x="0" y="18288"/>
                </a:cubicBezTo>
                <a:cubicBezTo>
                  <a:pt x="-4" y="10872"/>
                  <a:pt x="388" y="674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9591507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descr="A colorful bird and a circle&#10;&#10;AI-generated content may be incorrect.">
            <a:extLst>
              <a:ext uri="{FF2B5EF4-FFF2-40B4-BE49-F238E27FC236}">
                <a16:creationId xmlns:a16="http://schemas.microsoft.com/office/drawing/2014/main" id="{8F377377-62C7-B7BF-B2BC-EFF94B516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66" y="3093956"/>
            <a:ext cx="2832069" cy="1890406"/>
          </a:xfrm>
          <a:prstGeom prst="rect">
            <a:avLst/>
          </a:prstGeom>
        </p:spPr>
      </p:pic>
      <p:pic>
        <p:nvPicPr>
          <p:cNvPr id="13" name="Picture 12" descr="A diagram of a green and blue scheme&#10;&#10;AI-generated content may be incorrect.">
            <a:extLst>
              <a:ext uri="{FF2B5EF4-FFF2-40B4-BE49-F238E27FC236}">
                <a16:creationId xmlns:a16="http://schemas.microsoft.com/office/drawing/2014/main" id="{34C1825E-95DE-BA01-AD4C-CA7B86F8F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0981" y="3037315"/>
            <a:ext cx="2832069" cy="2003688"/>
          </a:xfrm>
          <a:prstGeom prst="rect">
            <a:avLst/>
          </a:prstGeom>
        </p:spPr>
      </p:pic>
      <p:pic>
        <p:nvPicPr>
          <p:cNvPr id="4" name="Google Shape;183;p4">
            <a:hlinkClick r:id="rId4"/>
            <a:extLst>
              <a:ext uri="{FF2B5EF4-FFF2-40B4-BE49-F238E27FC236}">
                <a16:creationId xmlns:a16="http://schemas.microsoft.com/office/drawing/2014/main" id="{20F3C7EB-C5D0-8E65-0BAF-53BC08EB866A}"/>
              </a:ext>
            </a:extLst>
          </p:cNvPr>
          <p:cNvPicPr preferRelativeResize="0"/>
          <p:nvPr/>
        </p:nvPicPr>
        <p:blipFill rotWithShape="1">
          <a:blip r:embed="rId5"/>
          <a:stretch/>
        </p:blipFill>
        <p:spPr>
          <a:xfrm>
            <a:off x="6310206" y="2241009"/>
            <a:ext cx="2526494" cy="3609279"/>
          </a:xfrm>
          <a:prstGeom prst="rect">
            <a:avLst/>
          </a:prstGeom>
          <a:noFill/>
        </p:spPr>
      </p:pic>
      <p:pic>
        <p:nvPicPr>
          <p:cNvPr id="5" name="Google Shape;190;p5">
            <a:hlinkClick r:id="rId6"/>
            <a:extLst>
              <a:ext uri="{FF2B5EF4-FFF2-40B4-BE49-F238E27FC236}">
                <a16:creationId xmlns:a16="http://schemas.microsoft.com/office/drawing/2014/main" id="{6AF6A2F9-11D7-8781-026F-E16E48EE3618}"/>
              </a:ext>
            </a:extLst>
          </p:cNvPr>
          <p:cNvPicPr preferRelativeResize="0">
            <a:picLocks/>
          </p:cNvPicPr>
          <p:nvPr/>
        </p:nvPicPr>
        <p:blipFill rotWithShape="1">
          <a:blip r:embed="rId7"/>
          <a:stretch/>
        </p:blipFill>
        <p:spPr>
          <a:xfrm>
            <a:off x="9291011" y="2282073"/>
            <a:ext cx="2562588" cy="3609279"/>
          </a:xfrm>
          <a:prstGeom prst="rect">
            <a:avLst/>
          </a:prstGeom>
          <a:noFill/>
        </p:spPr>
      </p:pic>
      <p:pic>
        <p:nvPicPr>
          <p:cNvPr id="15" name="Picture 14" descr="Blue text on a black background&#10;&#10;Description automatically generated">
            <a:extLst>
              <a:ext uri="{FF2B5EF4-FFF2-40B4-BE49-F238E27FC236}">
                <a16:creationId xmlns:a16="http://schemas.microsoft.com/office/drawing/2014/main" id="{BCE3FC11-6097-9655-4D8C-3D928AC652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6" name="Picture 15" descr="A logo with text on it&#10;&#10;Description automatically generated">
            <a:extLst>
              <a:ext uri="{FF2B5EF4-FFF2-40B4-BE49-F238E27FC236}">
                <a16:creationId xmlns:a16="http://schemas.microsoft.com/office/drawing/2014/main" id="{8705F6D7-3AB4-5F97-4B67-D41AE10924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7" name="TextBox 16">
            <a:extLst>
              <a:ext uri="{FF2B5EF4-FFF2-40B4-BE49-F238E27FC236}">
                <a16:creationId xmlns:a16="http://schemas.microsoft.com/office/drawing/2014/main" id="{90C3774E-A877-0856-14AB-DC9C3A6D8CDC}"/>
              </a:ext>
            </a:extLst>
          </p:cNvPr>
          <p:cNvSpPr txBox="1"/>
          <p:nvPr/>
        </p:nvSpPr>
        <p:spPr>
          <a:xfrm>
            <a:off x="10205835" y="6546612"/>
            <a:ext cx="3348636" cy="215444"/>
          </a:xfrm>
          <a:prstGeom prst="rect">
            <a:avLst/>
          </a:prstGeom>
          <a:noFill/>
        </p:spPr>
        <p:txBody>
          <a:bodyPr wrap="square" rtlCol="0">
            <a:spAutoFit/>
          </a:bodyPr>
          <a:lstStyle/>
          <a:p>
            <a:r>
              <a:rPr lang="en-GB" sz="800" noProof="0" dirty="0">
                <a:solidFill>
                  <a:srgbClr val="373365"/>
                </a:solidFill>
                <a:latin typeface="DejaVu Math TeX Gyre" panose="02000503000000000000"/>
              </a:rPr>
              <a:t>Images by European Commission</a:t>
            </a:r>
          </a:p>
        </p:txBody>
      </p:sp>
    </p:spTree>
    <p:extLst>
      <p:ext uri="{BB962C8B-B14F-4D97-AF65-F5344CB8AC3E}">
        <p14:creationId xmlns:p14="http://schemas.microsoft.com/office/powerpoint/2010/main" val="1534079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0AE-D738-E3D3-CBF3-6E1EF57400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7E989A-C2DA-172C-FF4E-A00F1AA940EF}"/>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DDF65AB5-CBF5-B088-D5CD-AC81ACA36D83}"/>
              </a:ext>
            </a:extLst>
          </p:cNvPr>
          <p:cNvSpPr txBox="1"/>
          <p:nvPr/>
        </p:nvSpPr>
        <p:spPr>
          <a:xfrm>
            <a:off x="3984331" y="402332"/>
            <a:ext cx="8111062" cy="3146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Resource efficiency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Documents and resource efficiency</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Link to circular economy</a:t>
            </a:r>
            <a:endParaRPr lang="en-GB" sz="3200" noProof="0" dirty="0">
              <a:solidFill>
                <a:srgbClr val="303D68"/>
              </a:solidFill>
              <a:latin typeface="DejaVu Math TeX Gyre" panose="02000503000000000000" pitchFamily="2" charset="0"/>
              <a:ea typeface="+mj-ea"/>
              <a:cs typeface="+mj-cs"/>
            </a:endParaRPr>
          </a:p>
          <a:p>
            <a:pPr>
              <a:lnSpc>
                <a:spcPct val="90000"/>
              </a:lnSpc>
              <a:spcBef>
                <a:spcPct val="0"/>
              </a:spcBef>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96EE9032-C5BC-4535-2EF8-E19B4EC20E10}"/>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3.2: Resource efficiency in practice and the link to circular economy</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145F98CC-36EF-2132-282A-05BC20281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668A9FD-8B2D-4903-3F50-C354EFC80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676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3EF9EC-4FF5-0587-CE2A-905ED33440F6}"/>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FBFAB-C4C8-F4CE-2499-BE9DA1E4A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56F9DF32-5CAE-2DB4-CF7E-DD74B2AB6265}"/>
              </a:ext>
            </a:extLst>
          </p:cNvPr>
          <p:cNvPicPr>
            <a:picLocks noChangeAspect="1"/>
          </p:cNvPicPr>
          <p:nvPr/>
        </p:nvPicPr>
        <p:blipFill>
          <a:blip r:embed="rId2" cstate="print">
            <a:extLst>
              <a:ext uri="{28A0092B-C50C-407E-A947-70E740481C1C}">
                <a14:useLocalDpi xmlns:a14="http://schemas.microsoft.com/office/drawing/2010/main" val="0"/>
              </a:ext>
            </a:extLst>
          </a:blip>
          <a:srcRect t="23336" b="23336"/>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8B75FCE2-E15E-0B5A-3ECE-7A49DD888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8AAD6A6B-3740-CF2E-FD62-DDF640107FE2}"/>
              </a:ext>
            </a:extLst>
          </p:cNvPr>
          <p:cNvSpPr txBox="1">
            <a:spLocks/>
          </p:cNvSpPr>
          <p:nvPr/>
        </p:nvSpPr>
        <p:spPr>
          <a:xfrm>
            <a:off x="7464913" y="1848255"/>
            <a:ext cx="3924900" cy="4222908"/>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Resources - all the materials available in our environment which are technologically accessible, economically feasible and culturally sustainable and help us to satisfy our needs and wants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Resource efficiency - using natural resources in a way that maximizes their value throughout their life cycle while minimizing environmental impact</a:t>
            </a:r>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CC3BF8E0-EA25-8702-1B07-063F77980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1CD5BE0E-5A51-9C8F-EF11-4C67BE658E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7E82E778-28E1-DD31-E3AC-E8CEA2648358}"/>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Resource efficiency</a:t>
            </a:r>
          </a:p>
        </p:txBody>
      </p:sp>
      <p:sp>
        <p:nvSpPr>
          <p:cNvPr id="15" name="TextBox 14">
            <a:extLst>
              <a:ext uri="{FF2B5EF4-FFF2-40B4-BE49-F238E27FC236}">
                <a16:creationId xmlns:a16="http://schemas.microsoft.com/office/drawing/2014/main" id="{BFE637B9-6304-D7C6-C92C-14A764C8E670}"/>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ashley-_ZRWgz-a60Q-unsplash</a:t>
            </a:r>
          </a:p>
        </p:txBody>
      </p:sp>
    </p:spTree>
    <p:extLst>
      <p:ext uri="{BB962C8B-B14F-4D97-AF65-F5344CB8AC3E}">
        <p14:creationId xmlns:p14="http://schemas.microsoft.com/office/powerpoint/2010/main" val="1048172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199F48-F449-C71E-3549-361593C6D947}"/>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useBgFill="1">
        <p:nvSpPr>
          <p:cNvPr id="40" name="Freeform: Shape 39">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42" name="Freeform: Shape 41">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27F0057A-66D6-F768-6C1E-68D2DC318461}"/>
              </a:ext>
            </a:extLst>
          </p:cNvPr>
          <p:cNvSpPr txBox="1">
            <a:spLocks/>
          </p:cNvSpPr>
          <p:nvPr/>
        </p:nvSpPr>
        <p:spPr>
          <a:xfrm>
            <a:off x="475488" y="1124712"/>
            <a:ext cx="4023360" cy="3200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Documents and resource efficiency</a:t>
            </a:r>
          </a:p>
        </p:txBody>
      </p:sp>
      <p:sp>
        <p:nvSpPr>
          <p:cNvPr id="44" name="Rectangle 43">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oogle Shape;197;p5" descr="European Commission presents new action plan on Critical Raw Materials">
            <a:extLst>
              <a:ext uri="{FF2B5EF4-FFF2-40B4-BE49-F238E27FC236}">
                <a16:creationId xmlns:a16="http://schemas.microsoft.com/office/drawing/2014/main" id="{8A0EB7E5-A34E-D415-8450-8A86D44B3931}"/>
              </a:ext>
            </a:extLst>
          </p:cNvPr>
          <p:cNvPicPr preferRelativeResize="0"/>
          <p:nvPr/>
        </p:nvPicPr>
        <p:blipFill rotWithShape="1">
          <a:blip r:embed="rId2"/>
          <a:stretch/>
        </p:blipFill>
        <p:spPr>
          <a:xfrm>
            <a:off x="5546903" y="1100992"/>
            <a:ext cx="5989326" cy="1991450"/>
          </a:xfrm>
          <a:prstGeom prst="rect">
            <a:avLst/>
          </a:prstGeom>
          <a:noFill/>
        </p:spPr>
      </p:pic>
      <p:sp>
        <p:nvSpPr>
          <p:cNvPr id="46" name="Rectangle 45">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oogle Shape;239;p10" descr="Image of EU's waste hierarchy">
            <a:extLst>
              <a:ext uri="{FF2B5EF4-FFF2-40B4-BE49-F238E27FC236}">
                <a16:creationId xmlns:a16="http://schemas.microsoft.com/office/drawing/2014/main" id="{82CE733A-4070-6594-5743-487036D3A3C9}"/>
              </a:ext>
            </a:extLst>
          </p:cNvPr>
          <p:cNvPicPr preferRelativeResize="0"/>
          <p:nvPr/>
        </p:nvPicPr>
        <p:blipFill rotWithShape="1">
          <a:blip r:embed="rId3"/>
          <a:stretch/>
        </p:blipFill>
        <p:spPr>
          <a:xfrm>
            <a:off x="5549354" y="4205009"/>
            <a:ext cx="2871216" cy="1586346"/>
          </a:xfrm>
          <a:prstGeom prst="rect">
            <a:avLst/>
          </a:prstGeom>
          <a:noFill/>
        </p:spPr>
      </p:pic>
      <p:pic>
        <p:nvPicPr>
          <p:cNvPr id="3" name="Google Shape;212;p7" descr="Critical raw materials">
            <a:extLst>
              <a:ext uri="{FF2B5EF4-FFF2-40B4-BE49-F238E27FC236}">
                <a16:creationId xmlns:a16="http://schemas.microsoft.com/office/drawing/2014/main" id="{FD96A258-3828-A9F9-D91F-209C9B08E6E3}"/>
              </a:ext>
            </a:extLst>
          </p:cNvPr>
          <p:cNvPicPr preferRelativeResize="0"/>
          <p:nvPr/>
        </p:nvPicPr>
        <p:blipFill rotWithShape="1">
          <a:blip r:embed="rId4"/>
          <a:stretch/>
        </p:blipFill>
        <p:spPr>
          <a:xfrm>
            <a:off x="8665013" y="4255255"/>
            <a:ext cx="2871216" cy="1485854"/>
          </a:xfrm>
          <a:prstGeom prst="rect">
            <a:avLst/>
          </a:prstGeom>
          <a:noFill/>
        </p:spPr>
      </p:pic>
      <p:sp>
        <p:nvSpPr>
          <p:cNvPr id="7" name="TextBox 6">
            <a:extLst>
              <a:ext uri="{FF2B5EF4-FFF2-40B4-BE49-F238E27FC236}">
                <a16:creationId xmlns:a16="http://schemas.microsoft.com/office/drawing/2014/main" id="{CF1975D7-504D-57D2-4A3E-00266A328C8B}"/>
              </a:ext>
            </a:extLst>
          </p:cNvPr>
          <p:cNvSpPr txBox="1"/>
          <p:nvPr/>
        </p:nvSpPr>
        <p:spPr>
          <a:xfrm>
            <a:off x="10237622" y="6546612"/>
            <a:ext cx="3348636" cy="215444"/>
          </a:xfrm>
          <a:prstGeom prst="rect">
            <a:avLst/>
          </a:prstGeom>
          <a:noFill/>
        </p:spPr>
        <p:txBody>
          <a:bodyPr wrap="square" rtlCol="0">
            <a:spAutoFit/>
          </a:bodyPr>
          <a:lstStyle/>
          <a:p>
            <a:r>
              <a:rPr lang="en-GB" sz="800" noProof="0" dirty="0">
                <a:solidFill>
                  <a:srgbClr val="373365"/>
                </a:solidFill>
                <a:latin typeface="DejaVu Math TeX Gyre" panose="02000503000000000000"/>
              </a:rPr>
              <a:t>Images by European Commission</a:t>
            </a:r>
          </a:p>
        </p:txBody>
      </p:sp>
      <p:pic>
        <p:nvPicPr>
          <p:cNvPr id="9" name="Picture 8" descr="Blue text on a black background&#10;&#10;Description automatically generated">
            <a:extLst>
              <a:ext uri="{FF2B5EF4-FFF2-40B4-BE49-F238E27FC236}">
                <a16:creationId xmlns:a16="http://schemas.microsoft.com/office/drawing/2014/main" id="{5440C32D-83D1-802F-9923-56B1813D21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3B2082F8-BC4C-EB3D-85E1-98BB6E3BBF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Tree>
    <p:extLst>
      <p:ext uri="{BB962C8B-B14F-4D97-AF65-F5344CB8AC3E}">
        <p14:creationId xmlns:p14="http://schemas.microsoft.com/office/powerpoint/2010/main" val="1990527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4280-CD54-3423-0BFD-06E8D10FD0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A4D90F-A664-2FDE-4004-3CB4537B9A76}"/>
              </a:ext>
            </a:extLst>
          </p:cNvPr>
          <p:cNvSpPr/>
          <p:nvPr/>
        </p:nvSpPr>
        <p:spPr>
          <a:xfrm>
            <a:off x="1888874" y="2103637"/>
            <a:ext cx="7963379" cy="4068563"/>
          </a:xfrm>
          <a:custGeom>
            <a:avLst/>
            <a:gdLst/>
            <a:ahLst/>
            <a:cxnLst/>
            <a:rect l="l" t="t" r="r" b="b"/>
            <a:pathLst>
              <a:path w="11945068" h="6102844">
                <a:moveTo>
                  <a:pt x="0" y="0"/>
                </a:moveTo>
                <a:lnTo>
                  <a:pt x="11945068" y="0"/>
                </a:lnTo>
                <a:lnTo>
                  <a:pt x="11945068" y="6102844"/>
                </a:lnTo>
                <a:lnTo>
                  <a:pt x="0" y="6102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noProof="0" dirty="0">
              <a:latin typeface="DejaVu Math TeX Gyre"/>
            </a:endParaRPr>
          </a:p>
        </p:txBody>
      </p:sp>
      <p:sp>
        <p:nvSpPr>
          <p:cNvPr id="3" name="Freeform 3">
            <a:extLst>
              <a:ext uri="{FF2B5EF4-FFF2-40B4-BE49-F238E27FC236}">
                <a16:creationId xmlns:a16="http://schemas.microsoft.com/office/drawing/2014/main" id="{7BA546F7-8BF3-D771-3F87-284258434DCD}"/>
              </a:ext>
            </a:extLst>
          </p:cNvPr>
          <p:cNvSpPr/>
          <p:nvPr/>
        </p:nvSpPr>
        <p:spPr>
          <a:xfrm>
            <a:off x="1382735" y="5093865"/>
            <a:ext cx="421809" cy="541649"/>
          </a:xfrm>
          <a:custGeom>
            <a:avLst/>
            <a:gdLst/>
            <a:ahLst/>
            <a:cxnLst/>
            <a:rect l="l" t="t" r="r" b="b"/>
            <a:pathLst>
              <a:path w="632714" h="812473">
                <a:moveTo>
                  <a:pt x="0" y="0"/>
                </a:moveTo>
                <a:lnTo>
                  <a:pt x="632714" y="0"/>
                </a:lnTo>
                <a:lnTo>
                  <a:pt x="632714" y="812473"/>
                </a:lnTo>
                <a:lnTo>
                  <a:pt x="0" y="812473"/>
                </a:lnTo>
                <a:lnTo>
                  <a:pt x="0" y="0"/>
                </a:lnTo>
                <a:close/>
              </a:path>
            </a:pathLst>
          </a:custGeom>
          <a:blipFill>
            <a:blip r:embed="rId5">
              <a:extLst>
                <a:ext uri="{96DAC541-7B7A-43D3-8B79-37D633B846F1}">
                  <asvg:svgBlip xmlns:asvg="http://schemas.microsoft.com/office/drawing/2016/SVG/main" r:embed="rId6"/>
                </a:ext>
              </a:extLst>
            </a:blip>
            <a:stretch>
              <a:fillRect l="-20" r="-20"/>
            </a:stretch>
          </a:blipFill>
        </p:spPr>
        <p:txBody>
          <a:bodyPr/>
          <a:lstStyle/>
          <a:p>
            <a:endParaRPr lang="en-GB" sz="1200" noProof="0" dirty="0">
              <a:latin typeface="DejaVu Math TeX Gyre"/>
            </a:endParaRPr>
          </a:p>
        </p:txBody>
      </p:sp>
      <p:sp>
        <p:nvSpPr>
          <p:cNvPr id="4" name="Freeform 4">
            <a:extLst>
              <a:ext uri="{FF2B5EF4-FFF2-40B4-BE49-F238E27FC236}">
                <a16:creationId xmlns:a16="http://schemas.microsoft.com/office/drawing/2014/main" id="{E88EA527-C5F1-A3E1-0B37-FD3C75D79EAD}"/>
              </a:ext>
            </a:extLst>
          </p:cNvPr>
          <p:cNvSpPr/>
          <p:nvPr/>
        </p:nvSpPr>
        <p:spPr>
          <a:xfrm>
            <a:off x="1707577" y="4250714"/>
            <a:ext cx="481201" cy="481201"/>
          </a:xfrm>
          <a:custGeom>
            <a:avLst/>
            <a:gdLst/>
            <a:ahLst/>
            <a:cxnLst/>
            <a:rect l="l" t="t" r="r" b="b"/>
            <a:pathLst>
              <a:path w="721801" h="721801">
                <a:moveTo>
                  <a:pt x="0" y="0"/>
                </a:moveTo>
                <a:lnTo>
                  <a:pt x="721801" y="0"/>
                </a:lnTo>
                <a:lnTo>
                  <a:pt x="721801" y="721801"/>
                </a:lnTo>
                <a:lnTo>
                  <a:pt x="0" y="721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noProof="0" dirty="0">
              <a:latin typeface="DejaVu Math TeX Gyre"/>
            </a:endParaRPr>
          </a:p>
        </p:txBody>
      </p:sp>
      <p:sp>
        <p:nvSpPr>
          <p:cNvPr id="5" name="Freeform 5">
            <a:extLst>
              <a:ext uri="{FF2B5EF4-FFF2-40B4-BE49-F238E27FC236}">
                <a16:creationId xmlns:a16="http://schemas.microsoft.com/office/drawing/2014/main" id="{882600FF-AB79-20BA-2A79-E9B7E3E80EF6}"/>
              </a:ext>
            </a:extLst>
          </p:cNvPr>
          <p:cNvSpPr/>
          <p:nvPr/>
        </p:nvSpPr>
        <p:spPr>
          <a:xfrm rot="-2586000">
            <a:off x="1195100" y="467014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6" name="Freeform 6">
            <a:extLst>
              <a:ext uri="{FF2B5EF4-FFF2-40B4-BE49-F238E27FC236}">
                <a16:creationId xmlns:a16="http://schemas.microsoft.com/office/drawing/2014/main" id="{E9E821C1-986E-FB37-E00C-398EF9958C7F}"/>
              </a:ext>
            </a:extLst>
          </p:cNvPr>
          <p:cNvSpPr/>
          <p:nvPr/>
        </p:nvSpPr>
        <p:spPr>
          <a:xfrm rot="-2481233">
            <a:off x="1635575" y="3791689"/>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7" name="Freeform 7">
            <a:extLst>
              <a:ext uri="{FF2B5EF4-FFF2-40B4-BE49-F238E27FC236}">
                <a16:creationId xmlns:a16="http://schemas.microsoft.com/office/drawing/2014/main" id="{D3B220BA-4314-4967-358D-0A7FBC71E13E}"/>
              </a:ext>
            </a:extLst>
          </p:cNvPr>
          <p:cNvSpPr/>
          <p:nvPr/>
        </p:nvSpPr>
        <p:spPr>
          <a:xfrm rot="-2044228">
            <a:off x="2098149" y="29787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8" name="Freeform 8">
            <a:extLst>
              <a:ext uri="{FF2B5EF4-FFF2-40B4-BE49-F238E27FC236}">
                <a16:creationId xmlns:a16="http://schemas.microsoft.com/office/drawing/2014/main" id="{C6E14FC7-7E23-136A-A4EB-35CFEF3F8DDA}"/>
              </a:ext>
            </a:extLst>
          </p:cNvPr>
          <p:cNvSpPr/>
          <p:nvPr/>
        </p:nvSpPr>
        <p:spPr>
          <a:xfrm rot="-1517410">
            <a:off x="2813895" y="22634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9" name="Freeform 9">
            <a:extLst>
              <a:ext uri="{FF2B5EF4-FFF2-40B4-BE49-F238E27FC236}">
                <a16:creationId xmlns:a16="http://schemas.microsoft.com/office/drawing/2014/main" id="{2E3CBD39-3282-99C1-CD31-1014A2DCA245}"/>
              </a:ext>
            </a:extLst>
          </p:cNvPr>
          <p:cNvSpPr/>
          <p:nvPr/>
        </p:nvSpPr>
        <p:spPr>
          <a:xfrm>
            <a:off x="2647494" y="2748843"/>
            <a:ext cx="568063" cy="554636"/>
          </a:xfrm>
          <a:custGeom>
            <a:avLst/>
            <a:gdLst/>
            <a:ahLst/>
            <a:cxnLst/>
            <a:rect l="l" t="t" r="r" b="b"/>
            <a:pathLst>
              <a:path w="852094" h="831954">
                <a:moveTo>
                  <a:pt x="0" y="0"/>
                </a:moveTo>
                <a:lnTo>
                  <a:pt x="852095" y="0"/>
                </a:lnTo>
                <a:lnTo>
                  <a:pt x="852095" y="831954"/>
                </a:lnTo>
                <a:lnTo>
                  <a:pt x="0" y="831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noProof="0" dirty="0">
              <a:latin typeface="DejaVu Math TeX Gyre"/>
            </a:endParaRPr>
          </a:p>
        </p:txBody>
      </p:sp>
      <p:sp>
        <p:nvSpPr>
          <p:cNvPr id="10" name="Freeform 10">
            <a:extLst>
              <a:ext uri="{FF2B5EF4-FFF2-40B4-BE49-F238E27FC236}">
                <a16:creationId xmlns:a16="http://schemas.microsoft.com/office/drawing/2014/main" id="{26F5B55E-40BB-1CA9-13BA-0E6BE511EF85}"/>
              </a:ext>
            </a:extLst>
          </p:cNvPr>
          <p:cNvSpPr/>
          <p:nvPr/>
        </p:nvSpPr>
        <p:spPr>
          <a:xfrm>
            <a:off x="3215558" y="2097842"/>
            <a:ext cx="701662" cy="409515"/>
          </a:xfrm>
          <a:custGeom>
            <a:avLst/>
            <a:gdLst/>
            <a:ahLst/>
            <a:cxnLst/>
            <a:rect l="l" t="t" r="r" b="b"/>
            <a:pathLst>
              <a:path w="1052493" h="614273">
                <a:moveTo>
                  <a:pt x="0" y="0"/>
                </a:moveTo>
                <a:lnTo>
                  <a:pt x="1052492" y="0"/>
                </a:lnTo>
                <a:lnTo>
                  <a:pt x="1052492" y="614272"/>
                </a:lnTo>
                <a:lnTo>
                  <a:pt x="0" y="614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noProof="0" dirty="0">
              <a:latin typeface="DejaVu Math TeX Gyre"/>
            </a:endParaRPr>
          </a:p>
        </p:txBody>
      </p:sp>
      <p:sp>
        <p:nvSpPr>
          <p:cNvPr id="11" name="Freeform 11">
            <a:extLst>
              <a:ext uri="{FF2B5EF4-FFF2-40B4-BE49-F238E27FC236}">
                <a16:creationId xmlns:a16="http://schemas.microsoft.com/office/drawing/2014/main" id="{BBE43E5D-7165-C50B-BEFF-A5029F09A254}"/>
              </a:ext>
            </a:extLst>
          </p:cNvPr>
          <p:cNvSpPr/>
          <p:nvPr/>
        </p:nvSpPr>
        <p:spPr>
          <a:xfrm>
            <a:off x="2188741" y="3445084"/>
            <a:ext cx="547618" cy="551630"/>
          </a:xfrm>
          <a:custGeom>
            <a:avLst/>
            <a:gdLst/>
            <a:ahLst/>
            <a:cxnLst/>
            <a:rect l="l" t="t" r="r" b="b"/>
            <a:pathLst>
              <a:path w="821427" h="827445">
                <a:moveTo>
                  <a:pt x="0" y="0"/>
                </a:moveTo>
                <a:lnTo>
                  <a:pt x="821427" y="0"/>
                </a:lnTo>
                <a:lnTo>
                  <a:pt x="821427" y="827445"/>
                </a:lnTo>
                <a:lnTo>
                  <a:pt x="0" y="8274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noProof="0" dirty="0">
              <a:latin typeface="DejaVu Math TeX Gyre"/>
            </a:endParaRPr>
          </a:p>
        </p:txBody>
      </p:sp>
      <p:sp>
        <p:nvSpPr>
          <p:cNvPr id="12" name="Freeform 12">
            <a:extLst>
              <a:ext uri="{FF2B5EF4-FFF2-40B4-BE49-F238E27FC236}">
                <a16:creationId xmlns:a16="http://schemas.microsoft.com/office/drawing/2014/main" id="{CAE79A34-4A3D-828A-6ECE-8D20F11D0AC7}"/>
              </a:ext>
            </a:extLst>
          </p:cNvPr>
          <p:cNvSpPr/>
          <p:nvPr/>
        </p:nvSpPr>
        <p:spPr>
          <a:xfrm>
            <a:off x="5602237" y="1506977"/>
            <a:ext cx="563086" cy="541971"/>
          </a:xfrm>
          <a:custGeom>
            <a:avLst/>
            <a:gdLst/>
            <a:ahLst/>
            <a:cxnLst/>
            <a:rect l="l" t="t" r="r" b="b"/>
            <a:pathLst>
              <a:path w="844629" h="812956">
                <a:moveTo>
                  <a:pt x="0" y="0"/>
                </a:moveTo>
                <a:lnTo>
                  <a:pt x="844629" y="0"/>
                </a:lnTo>
                <a:lnTo>
                  <a:pt x="844629" y="812956"/>
                </a:lnTo>
                <a:lnTo>
                  <a:pt x="0" y="812956"/>
                </a:lnTo>
                <a:lnTo>
                  <a:pt x="0" y="0"/>
                </a:lnTo>
                <a:close/>
              </a:path>
            </a:pathLst>
          </a:custGeom>
          <a:blipFill>
            <a:blip r:embed="rId17">
              <a:extLst>
                <a:ext uri="{96DAC541-7B7A-43D3-8B79-37D633B846F1}">
                  <asvg:svgBlip xmlns:asvg="http://schemas.microsoft.com/office/drawing/2016/SVG/main" r:embed="rId18"/>
                </a:ext>
              </a:extLst>
            </a:blip>
            <a:stretch>
              <a:fillRect t="-196" b="-196"/>
            </a:stretch>
          </a:blipFill>
        </p:spPr>
        <p:txBody>
          <a:bodyPr/>
          <a:lstStyle/>
          <a:p>
            <a:endParaRPr lang="en-GB" sz="1200" noProof="0" dirty="0">
              <a:latin typeface="DejaVu Math TeX Gyre"/>
            </a:endParaRPr>
          </a:p>
        </p:txBody>
      </p:sp>
      <p:sp>
        <p:nvSpPr>
          <p:cNvPr id="13" name="Freeform 13">
            <a:extLst>
              <a:ext uri="{FF2B5EF4-FFF2-40B4-BE49-F238E27FC236}">
                <a16:creationId xmlns:a16="http://schemas.microsoft.com/office/drawing/2014/main" id="{F1721680-4025-C1DB-73A2-8642693C18E5}"/>
              </a:ext>
            </a:extLst>
          </p:cNvPr>
          <p:cNvSpPr/>
          <p:nvPr/>
        </p:nvSpPr>
        <p:spPr>
          <a:xfrm rot="4927315">
            <a:off x="4910669" y="1345654"/>
            <a:ext cx="1476370" cy="4631749"/>
          </a:xfrm>
          <a:custGeom>
            <a:avLst/>
            <a:gdLst/>
            <a:ahLst/>
            <a:cxnLst/>
            <a:rect l="l" t="t" r="r" b="b"/>
            <a:pathLst>
              <a:path w="2214555" h="6947624">
                <a:moveTo>
                  <a:pt x="0" y="0"/>
                </a:moveTo>
                <a:lnTo>
                  <a:pt x="2214555" y="0"/>
                </a:lnTo>
                <a:lnTo>
                  <a:pt x="2214555" y="6947624"/>
                </a:lnTo>
                <a:lnTo>
                  <a:pt x="0" y="694762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15" name="TextBox 15">
            <a:extLst>
              <a:ext uri="{FF2B5EF4-FFF2-40B4-BE49-F238E27FC236}">
                <a16:creationId xmlns:a16="http://schemas.microsoft.com/office/drawing/2014/main" id="{B28B09EB-C38C-8CCE-BE74-E0BEEB77DE87}"/>
              </a:ext>
            </a:extLst>
          </p:cNvPr>
          <p:cNvSpPr txBox="1"/>
          <p:nvPr/>
        </p:nvSpPr>
        <p:spPr>
          <a:xfrm>
            <a:off x="1948177" y="5957465"/>
            <a:ext cx="2283301"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BEFORE</a:t>
            </a:r>
          </a:p>
          <a:p>
            <a:pPr algn="ctr">
              <a:lnSpc>
                <a:spcPts val="2799"/>
              </a:lnSpc>
            </a:pPr>
            <a:r>
              <a:rPr lang="en-GB" sz="1999" b="1" noProof="0" dirty="0">
                <a:solidFill>
                  <a:srgbClr val="303D69"/>
                </a:solidFill>
                <a:latin typeface="DejaVu Math TeX Gyre"/>
                <a:ea typeface="Poppins Bold"/>
                <a:cs typeface="Poppins Bold"/>
                <a:sym typeface="Poppins Bold"/>
              </a:rPr>
              <a:t>USAGE</a:t>
            </a:r>
          </a:p>
        </p:txBody>
      </p:sp>
      <p:sp>
        <p:nvSpPr>
          <p:cNvPr id="16" name="TextBox 16">
            <a:extLst>
              <a:ext uri="{FF2B5EF4-FFF2-40B4-BE49-F238E27FC236}">
                <a16:creationId xmlns:a16="http://schemas.microsoft.com/office/drawing/2014/main" id="{48642373-8409-722E-0694-F372DD8FF9B3}"/>
              </a:ext>
            </a:extLst>
          </p:cNvPr>
          <p:cNvSpPr txBox="1"/>
          <p:nvPr/>
        </p:nvSpPr>
        <p:spPr>
          <a:xfrm>
            <a:off x="47232" y="1042431"/>
            <a:ext cx="330414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ADDING</a:t>
            </a:r>
          </a:p>
          <a:p>
            <a:pPr algn="ctr">
              <a:lnSpc>
                <a:spcPts val="2799"/>
              </a:lnSpc>
            </a:pPr>
            <a:r>
              <a:rPr lang="en-GB" sz="1999" b="1" noProof="0" dirty="0">
                <a:solidFill>
                  <a:srgbClr val="303D69"/>
                </a:solidFill>
                <a:latin typeface="DejaVu Math TeX Gyre"/>
                <a:ea typeface="Poppins Bold"/>
                <a:cs typeface="Poppins Bold"/>
                <a:sym typeface="Poppins Bold"/>
              </a:rPr>
              <a:t>VALUE</a:t>
            </a:r>
          </a:p>
        </p:txBody>
      </p:sp>
      <p:sp>
        <p:nvSpPr>
          <p:cNvPr id="17" name="TextBox 17">
            <a:extLst>
              <a:ext uri="{FF2B5EF4-FFF2-40B4-BE49-F238E27FC236}">
                <a16:creationId xmlns:a16="http://schemas.microsoft.com/office/drawing/2014/main" id="{426B559F-BD4A-0997-AA33-96307105D9C8}"/>
              </a:ext>
            </a:extLst>
          </p:cNvPr>
          <p:cNvSpPr txBox="1"/>
          <p:nvPr/>
        </p:nvSpPr>
        <p:spPr>
          <a:xfrm>
            <a:off x="85994" y="4605599"/>
            <a:ext cx="1296741" cy="547842"/>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Raw material extraction</a:t>
            </a:r>
          </a:p>
        </p:txBody>
      </p:sp>
      <p:sp>
        <p:nvSpPr>
          <p:cNvPr id="18" name="TextBox 18">
            <a:extLst>
              <a:ext uri="{FF2B5EF4-FFF2-40B4-BE49-F238E27FC236}">
                <a16:creationId xmlns:a16="http://schemas.microsoft.com/office/drawing/2014/main" id="{F69B6B4A-6AD5-8108-3312-66D5515298FE}"/>
              </a:ext>
            </a:extLst>
          </p:cNvPr>
          <p:cNvSpPr txBox="1"/>
          <p:nvPr/>
        </p:nvSpPr>
        <p:spPr>
          <a:xfrm>
            <a:off x="161940" y="4036638"/>
            <a:ext cx="1220795"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Processing</a:t>
            </a:r>
          </a:p>
        </p:txBody>
      </p:sp>
      <p:sp>
        <p:nvSpPr>
          <p:cNvPr id="19" name="TextBox 19">
            <a:extLst>
              <a:ext uri="{FF2B5EF4-FFF2-40B4-BE49-F238E27FC236}">
                <a16:creationId xmlns:a16="http://schemas.microsoft.com/office/drawing/2014/main" id="{E15001A9-D99C-680D-F482-BF7DCA519646}"/>
              </a:ext>
            </a:extLst>
          </p:cNvPr>
          <p:cNvSpPr txBox="1"/>
          <p:nvPr/>
        </p:nvSpPr>
        <p:spPr>
          <a:xfrm>
            <a:off x="123592" y="3467594"/>
            <a:ext cx="168095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Manufacturing</a:t>
            </a:r>
          </a:p>
        </p:txBody>
      </p:sp>
      <p:sp>
        <p:nvSpPr>
          <p:cNvPr id="20" name="TextBox 20">
            <a:extLst>
              <a:ext uri="{FF2B5EF4-FFF2-40B4-BE49-F238E27FC236}">
                <a16:creationId xmlns:a16="http://schemas.microsoft.com/office/drawing/2014/main" id="{1EDA5E2B-3A60-D157-6A56-F289A955E069}"/>
              </a:ext>
            </a:extLst>
          </p:cNvPr>
          <p:cNvSpPr txBox="1"/>
          <p:nvPr/>
        </p:nvSpPr>
        <p:spPr>
          <a:xfrm>
            <a:off x="672217" y="2898634"/>
            <a:ext cx="1323907"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Assembly</a:t>
            </a:r>
          </a:p>
        </p:txBody>
      </p:sp>
      <p:sp>
        <p:nvSpPr>
          <p:cNvPr id="21" name="TextBox 21">
            <a:extLst>
              <a:ext uri="{FF2B5EF4-FFF2-40B4-BE49-F238E27FC236}">
                <a16:creationId xmlns:a16="http://schemas.microsoft.com/office/drawing/2014/main" id="{4A99E3F5-217D-702C-FCF5-2BB7F8BC030C}"/>
              </a:ext>
            </a:extLst>
          </p:cNvPr>
          <p:cNvSpPr txBox="1"/>
          <p:nvPr/>
        </p:nvSpPr>
        <p:spPr>
          <a:xfrm>
            <a:off x="1233473" y="2329674"/>
            <a:ext cx="131080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Packaging</a:t>
            </a:r>
          </a:p>
        </p:txBody>
      </p:sp>
      <p:sp>
        <p:nvSpPr>
          <p:cNvPr id="22" name="TextBox 22">
            <a:extLst>
              <a:ext uri="{FF2B5EF4-FFF2-40B4-BE49-F238E27FC236}">
                <a16:creationId xmlns:a16="http://schemas.microsoft.com/office/drawing/2014/main" id="{19EBBB25-35BB-B33D-EFCA-A7ED5A3D48EB}"/>
              </a:ext>
            </a:extLst>
          </p:cNvPr>
          <p:cNvSpPr txBox="1"/>
          <p:nvPr/>
        </p:nvSpPr>
        <p:spPr>
          <a:xfrm>
            <a:off x="1699304" y="1757709"/>
            <a:ext cx="1200498"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Transport</a:t>
            </a:r>
          </a:p>
        </p:txBody>
      </p:sp>
      <p:sp>
        <p:nvSpPr>
          <p:cNvPr id="23" name="TextBox 23">
            <a:extLst>
              <a:ext uri="{FF2B5EF4-FFF2-40B4-BE49-F238E27FC236}">
                <a16:creationId xmlns:a16="http://schemas.microsoft.com/office/drawing/2014/main" id="{E56618B7-7A26-CECC-E970-D39007E449F8}"/>
              </a:ext>
            </a:extLst>
          </p:cNvPr>
          <p:cNvSpPr txBox="1"/>
          <p:nvPr/>
        </p:nvSpPr>
        <p:spPr>
          <a:xfrm>
            <a:off x="4728913" y="6121400"/>
            <a:ext cx="2283301" cy="337015"/>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USAGE</a:t>
            </a:r>
          </a:p>
        </p:txBody>
      </p:sp>
      <p:sp>
        <p:nvSpPr>
          <p:cNvPr id="24" name="TextBox 24">
            <a:extLst>
              <a:ext uri="{FF2B5EF4-FFF2-40B4-BE49-F238E27FC236}">
                <a16:creationId xmlns:a16="http://schemas.microsoft.com/office/drawing/2014/main" id="{7A2C3AD5-C834-41A8-614E-8D1BB0EDB9F4}"/>
              </a:ext>
            </a:extLst>
          </p:cNvPr>
          <p:cNvSpPr txBox="1"/>
          <p:nvPr/>
        </p:nvSpPr>
        <p:spPr>
          <a:xfrm>
            <a:off x="3917219" y="873799"/>
            <a:ext cx="3750786"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MULTI - R </a:t>
            </a:r>
          </a:p>
          <a:p>
            <a:pPr algn="ctr">
              <a:lnSpc>
                <a:spcPts val="2427"/>
              </a:lnSpc>
            </a:pPr>
            <a:r>
              <a:rPr lang="en-GB" sz="1733" b="1" noProof="0" dirty="0">
                <a:solidFill>
                  <a:srgbClr val="303D69"/>
                </a:solidFill>
                <a:latin typeface="DejaVu Math TeX Gyre"/>
                <a:ea typeface="Poppins Bold"/>
                <a:cs typeface="Poppins Bold"/>
                <a:sym typeface="Poppins Bold"/>
              </a:rPr>
              <a:t>APPROACH</a:t>
            </a:r>
          </a:p>
        </p:txBody>
      </p:sp>
      <p:sp>
        <p:nvSpPr>
          <p:cNvPr id="25" name="TextBox 25">
            <a:extLst>
              <a:ext uri="{FF2B5EF4-FFF2-40B4-BE49-F238E27FC236}">
                <a16:creationId xmlns:a16="http://schemas.microsoft.com/office/drawing/2014/main" id="{7EE9AA20-EA50-3CB3-3234-7F5A216DC9AB}"/>
              </a:ext>
            </a:extLst>
          </p:cNvPr>
          <p:cNvSpPr txBox="1"/>
          <p:nvPr/>
        </p:nvSpPr>
        <p:spPr>
          <a:xfrm>
            <a:off x="7795597" y="1048781"/>
            <a:ext cx="3917123"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RECOVERY OF</a:t>
            </a:r>
          </a:p>
          <a:p>
            <a:pPr algn="ctr">
              <a:lnSpc>
                <a:spcPts val="2427"/>
              </a:lnSpc>
            </a:pPr>
            <a:r>
              <a:rPr lang="en-GB" sz="1733" b="1" noProof="0" dirty="0">
                <a:solidFill>
                  <a:srgbClr val="303D69"/>
                </a:solidFill>
                <a:latin typeface="DejaVu Math TeX Gyre"/>
                <a:ea typeface="Poppins Bold"/>
                <a:cs typeface="Poppins Bold"/>
                <a:sym typeface="Poppins Bold"/>
              </a:rPr>
              <a:t>VALUE</a:t>
            </a:r>
          </a:p>
        </p:txBody>
      </p:sp>
      <p:sp>
        <p:nvSpPr>
          <p:cNvPr id="26" name="TextBox 26">
            <a:extLst>
              <a:ext uri="{FF2B5EF4-FFF2-40B4-BE49-F238E27FC236}">
                <a16:creationId xmlns:a16="http://schemas.microsoft.com/office/drawing/2014/main" id="{91E5E77B-F340-06C8-EDD2-182FDE88527A}"/>
              </a:ext>
            </a:extLst>
          </p:cNvPr>
          <p:cNvSpPr txBox="1"/>
          <p:nvPr/>
        </p:nvSpPr>
        <p:spPr>
          <a:xfrm>
            <a:off x="8484396" y="2659874"/>
            <a:ext cx="1595444"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Reduce</a:t>
            </a:r>
          </a:p>
        </p:txBody>
      </p:sp>
      <p:sp>
        <p:nvSpPr>
          <p:cNvPr id="27" name="TextBox 27">
            <a:extLst>
              <a:ext uri="{FF2B5EF4-FFF2-40B4-BE49-F238E27FC236}">
                <a16:creationId xmlns:a16="http://schemas.microsoft.com/office/drawing/2014/main" id="{68A7DCBF-7684-A776-4166-67AA7F9BF325}"/>
              </a:ext>
            </a:extLst>
          </p:cNvPr>
          <p:cNvSpPr txBox="1"/>
          <p:nvPr/>
        </p:nvSpPr>
        <p:spPr>
          <a:xfrm>
            <a:off x="9065608" y="3467678"/>
            <a:ext cx="2301482"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Reuse</a:t>
            </a:r>
          </a:p>
        </p:txBody>
      </p:sp>
      <p:sp>
        <p:nvSpPr>
          <p:cNvPr id="28" name="TextBox 28">
            <a:extLst>
              <a:ext uri="{FF2B5EF4-FFF2-40B4-BE49-F238E27FC236}">
                <a16:creationId xmlns:a16="http://schemas.microsoft.com/office/drawing/2014/main" id="{8E402F3D-265E-8E7A-E82D-CD06CDA17F9D}"/>
              </a:ext>
            </a:extLst>
          </p:cNvPr>
          <p:cNvSpPr txBox="1"/>
          <p:nvPr/>
        </p:nvSpPr>
        <p:spPr>
          <a:xfrm>
            <a:off x="9614882" y="4216200"/>
            <a:ext cx="1795248"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Repair</a:t>
            </a:r>
          </a:p>
        </p:txBody>
      </p:sp>
      <p:sp>
        <p:nvSpPr>
          <p:cNvPr id="29" name="TextBox 29">
            <a:extLst>
              <a:ext uri="{FF2B5EF4-FFF2-40B4-BE49-F238E27FC236}">
                <a16:creationId xmlns:a16="http://schemas.microsoft.com/office/drawing/2014/main" id="{20EA4BA9-3BA8-DB78-500D-A9087929FE64}"/>
              </a:ext>
            </a:extLst>
          </p:cNvPr>
          <p:cNvSpPr txBox="1"/>
          <p:nvPr/>
        </p:nvSpPr>
        <p:spPr>
          <a:xfrm>
            <a:off x="9934803" y="4994710"/>
            <a:ext cx="1432287"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Recycle</a:t>
            </a:r>
          </a:p>
        </p:txBody>
      </p:sp>
      <p:sp>
        <p:nvSpPr>
          <p:cNvPr id="30" name="Freeform 30">
            <a:extLst>
              <a:ext uri="{FF2B5EF4-FFF2-40B4-BE49-F238E27FC236}">
                <a16:creationId xmlns:a16="http://schemas.microsoft.com/office/drawing/2014/main" id="{F20A1B64-6D7F-25E5-3E50-2D50B5C958D0}"/>
              </a:ext>
            </a:extLst>
          </p:cNvPr>
          <p:cNvSpPr/>
          <p:nvPr/>
        </p:nvSpPr>
        <p:spPr>
          <a:xfrm rot="4927315">
            <a:off x="4863549" y="1631617"/>
            <a:ext cx="2076562" cy="6514704"/>
          </a:xfrm>
          <a:custGeom>
            <a:avLst/>
            <a:gdLst/>
            <a:ahLst/>
            <a:cxnLst/>
            <a:rect l="l" t="t" r="r" b="b"/>
            <a:pathLst>
              <a:path w="3114843" h="9772056">
                <a:moveTo>
                  <a:pt x="0" y="0"/>
                </a:moveTo>
                <a:lnTo>
                  <a:pt x="3114843" y="0"/>
                </a:lnTo>
                <a:lnTo>
                  <a:pt x="3114843" y="9772056"/>
                </a:lnTo>
                <a:lnTo>
                  <a:pt x="0" y="977205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31" name="Title 1">
            <a:extLst>
              <a:ext uri="{FF2B5EF4-FFF2-40B4-BE49-F238E27FC236}">
                <a16:creationId xmlns:a16="http://schemas.microsoft.com/office/drawing/2014/main" id="{74AFB5F7-7D81-DC02-0D00-AD4792A944BB}"/>
              </a:ext>
            </a:extLst>
          </p:cNvPr>
          <p:cNvSpPr txBox="1">
            <a:spLocks/>
          </p:cNvSpPr>
          <p:nvPr/>
        </p:nvSpPr>
        <p:spPr>
          <a:xfrm>
            <a:off x="506089" y="250629"/>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Link to circular economy</a:t>
            </a:r>
            <a:endParaRPr lang="en-GB" sz="3000" b="1" noProof="0" dirty="0">
              <a:solidFill>
                <a:srgbClr val="399884"/>
              </a:solidFill>
            </a:endParaRPr>
          </a:p>
        </p:txBody>
      </p:sp>
      <p:pic>
        <p:nvPicPr>
          <p:cNvPr id="32" name="Picture 31" descr="Blue text on a black background&#10;&#10;Description automatically generated">
            <a:extLst>
              <a:ext uri="{FF2B5EF4-FFF2-40B4-BE49-F238E27FC236}">
                <a16:creationId xmlns:a16="http://schemas.microsoft.com/office/drawing/2014/main" id="{BB03EDC2-2C20-A3E6-30A4-26B963985DE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0433" y="6090123"/>
            <a:ext cx="2496021" cy="522342"/>
          </a:xfrm>
          <a:prstGeom prst="rect">
            <a:avLst/>
          </a:prstGeom>
        </p:spPr>
      </p:pic>
      <p:pic>
        <p:nvPicPr>
          <p:cNvPr id="33" name="Picture 32" descr="A logo with text on it&#10;&#10;Description automatically generated">
            <a:extLst>
              <a:ext uri="{FF2B5EF4-FFF2-40B4-BE49-F238E27FC236}">
                <a16:creationId xmlns:a16="http://schemas.microsoft.com/office/drawing/2014/main" id="{09EB0245-BB34-71F3-2751-24A63D540BA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05404" y="6012181"/>
            <a:ext cx="1647764" cy="659106"/>
          </a:xfrm>
          <a:prstGeom prst="rect">
            <a:avLst/>
          </a:prstGeom>
        </p:spPr>
      </p:pic>
    </p:spTree>
    <p:extLst>
      <p:ext uri="{BB962C8B-B14F-4D97-AF65-F5344CB8AC3E}">
        <p14:creationId xmlns:p14="http://schemas.microsoft.com/office/powerpoint/2010/main" val="2885347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5D60-B437-4093-0D42-DFD3551EC0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E91825-975B-E971-92AF-2B89DEE87C59}"/>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DA1E61F-2F76-C3DA-90C3-430712585860}"/>
              </a:ext>
            </a:extLst>
          </p:cNvPr>
          <p:cNvSpPr txBox="1"/>
          <p:nvPr/>
        </p:nvSpPr>
        <p:spPr>
          <a:xfrm>
            <a:off x="3984331" y="402332"/>
            <a:ext cx="8111062" cy="2287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Energy communities</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The Food Think Tank Foundation (FTT) </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ED7B1A0-5E9A-E58C-0AE1-D7BF97733642}"/>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3.3: Good examples of circular economy and resource efficiency implementation</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5A6EAA7A-F97A-E4A2-BBCC-88816A23B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231A156-49F0-8083-C292-73469DCE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5453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5AB3AA-765F-F670-2416-708B447F22B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446C54-D1AB-C384-AB9C-E211BA130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descr="A light trails on a roof&#10;&#10;AI-generated content may be incorrect.">
            <a:extLst>
              <a:ext uri="{FF2B5EF4-FFF2-40B4-BE49-F238E27FC236}">
                <a16:creationId xmlns:a16="http://schemas.microsoft.com/office/drawing/2014/main" id="{800A9797-F97C-123D-09B9-670ADB1A0CCA}"/>
              </a:ext>
            </a:extLst>
          </p:cNvPr>
          <p:cNvPicPr>
            <a:picLocks noChangeAspect="1"/>
          </p:cNvPicPr>
          <p:nvPr/>
        </p:nvPicPr>
        <p:blipFill>
          <a:blip r:embed="rId2" cstate="print">
            <a:extLst>
              <a:ext uri="{28A0092B-C50C-407E-A947-70E740481C1C}">
                <a14:useLocalDpi xmlns:a14="http://schemas.microsoft.com/office/drawing/2010/main" val="0"/>
              </a:ext>
            </a:extLst>
          </a:blip>
          <a:srcRect l="21010" r="2101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1F24BCDC-4601-FE6D-97D4-CB8B8D5592AD}"/>
              </a:ext>
            </a:extLst>
          </p:cNvPr>
          <p:cNvSpPr txBox="1">
            <a:spLocks/>
          </p:cNvSpPr>
          <p:nvPr/>
        </p:nvSpPr>
        <p:spPr>
          <a:xfrm>
            <a:off x="511069"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Energy communities</a:t>
            </a:r>
          </a:p>
        </p:txBody>
      </p:sp>
      <p:pic>
        <p:nvPicPr>
          <p:cNvPr id="10" name="Picture 9" descr="Blue text on a black background&#10;&#10;Description automatically generated">
            <a:extLst>
              <a:ext uri="{FF2B5EF4-FFF2-40B4-BE49-F238E27FC236}">
                <a16:creationId xmlns:a16="http://schemas.microsoft.com/office/drawing/2014/main" id="{13D8A84A-1B4C-2278-E760-BF1C3814D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B16DCF8B-18A8-3874-A3AD-1FD60A196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A1A4074-1F45-8587-EE3A-6D2A1E33C59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federico-beccari-ahi73ZN5P0Y-unsplash</a:t>
            </a:r>
          </a:p>
        </p:txBody>
      </p:sp>
      <p:graphicFrame>
        <p:nvGraphicFramePr>
          <p:cNvPr id="18" name="Title 1">
            <a:extLst>
              <a:ext uri="{FF2B5EF4-FFF2-40B4-BE49-F238E27FC236}">
                <a16:creationId xmlns:a16="http://schemas.microsoft.com/office/drawing/2014/main" id="{04FDE570-36AD-6693-9608-E87C1FC6D27C}"/>
              </a:ext>
            </a:extLst>
          </p:cNvPr>
          <p:cNvGraphicFramePr/>
          <p:nvPr>
            <p:extLst>
              <p:ext uri="{D42A27DB-BD31-4B8C-83A1-F6EECF244321}">
                <p14:modId xmlns:p14="http://schemas.microsoft.com/office/powerpoint/2010/main" val="3353658310"/>
              </p:ext>
            </p:extLst>
          </p:nvPr>
        </p:nvGraphicFramePr>
        <p:xfrm>
          <a:off x="511069" y="1562075"/>
          <a:ext cx="5715098" cy="4241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93571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8DE09-531E-8656-57C7-9EA6D8F59400}"/>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64996F43-1DA2-B069-75A8-9D1B489140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13AE939E-CDAB-C303-E4B3-D128C42D3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C1EB3952-D982-3CD3-4A2C-C63AE2212689}"/>
              </a:ext>
            </a:extLst>
          </p:cNvPr>
          <p:cNvSpPr txBox="1">
            <a:spLocks/>
          </p:cNvSpPr>
          <p:nvPr/>
        </p:nvSpPr>
        <p:spPr>
          <a:xfrm>
            <a:off x="5350213" y="2053101"/>
            <a:ext cx="5953327" cy="3055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Unites chefs, designers, scientists, and artisans to apply sustainability and resource-efficiency principles in daily operations.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Surplus ingredients are transformed into pickles, ferments, jams, and vinegars; customers return jars for reuse, and neighbours share excess garden produce.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Unsellable food is redistributed through the </a:t>
            </a:r>
            <a:r>
              <a:rPr lang="en-GB" sz="2000" noProof="0" dirty="0" err="1">
                <a:solidFill>
                  <a:srgbClr val="303D68"/>
                </a:solidFill>
                <a:latin typeface="DejaVu Math TeX Gyre" panose="02000503000000000000" pitchFamily="2" charset="0"/>
              </a:rPr>
              <a:t>Foodsi</a:t>
            </a:r>
            <a:r>
              <a:rPr lang="en-GB" sz="2000" noProof="0" dirty="0">
                <a:solidFill>
                  <a:srgbClr val="303D68"/>
                </a:solidFill>
                <a:latin typeface="DejaVu Math TeX Gyre" panose="02000503000000000000" pitchFamily="2" charset="0"/>
              </a:rPr>
              <a:t> app, demonstrating how SMEs can turn waste into value while fostering local collaboration and responsible resource use.</a:t>
            </a: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BCBFA582-A415-1F7E-7013-B18BE8ACDA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984410"/>
            <a:ext cx="4393164" cy="2928776"/>
          </a:xfrm>
          <a:prstGeom prst="rect">
            <a:avLst/>
          </a:prstGeom>
        </p:spPr>
      </p:pic>
      <p:sp>
        <p:nvSpPr>
          <p:cNvPr id="11" name="Title 1">
            <a:extLst>
              <a:ext uri="{FF2B5EF4-FFF2-40B4-BE49-F238E27FC236}">
                <a16:creationId xmlns:a16="http://schemas.microsoft.com/office/drawing/2014/main" id="{606899E8-BC89-2F87-0FE7-F08A6F86B654}"/>
              </a:ext>
            </a:extLst>
          </p:cNvPr>
          <p:cNvSpPr txBox="1">
            <a:spLocks/>
          </p:cNvSpPr>
          <p:nvPr/>
        </p:nvSpPr>
        <p:spPr>
          <a:xfrm>
            <a:off x="514117" y="472739"/>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The Food Think Tank Foundation (FTT) </a:t>
            </a:r>
          </a:p>
        </p:txBody>
      </p:sp>
      <p:sp>
        <p:nvSpPr>
          <p:cNvPr id="12" name="TextBox 11">
            <a:extLst>
              <a:ext uri="{FF2B5EF4-FFF2-40B4-BE49-F238E27FC236}">
                <a16:creationId xmlns:a16="http://schemas.microsoft.com/office/drawing/2014/main" id="{7084241A-DCFE-D373-4C9E-A66EC19CA265}"/>
              </a:ext>
            </a:extLst>
          </p:cNvPr>
          <p:cNvSpPr txBox="1"/>
          <p:nvPr/>
        </p:nvSpPr>
        <p:spPr>
          <a:xfrm>
            <a:off x="566161" y="489338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anna-pelzer-IGfIGP5ONV0-unsplash</a:t>
            </a:r>
          </a:p>
        </p:txBody>
      </p:sp>
    </p:spTree>
    <p:extLst>
      <p:ext uri="{BB962C8B-B14F-4D97-AF65-F5344CB8AC3E}">
        <p14:creationId xmlns:p14="http://schemas.microsoft.com/office/powerpoint/2010/main" val="578901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CBA98A9-F787-1BA8-945C-B1DFEC1003A4}"/>
              </a:ext>
            </a:extLst>
          </p:cNvPr>
          <p:cNvSpPr>
            <a:spLocks noGrp="1"/>
          </p:cNvSpPr>
          <p:nvPr>
            <p:ph type="title"/>
          </p:nvPr>
        </p:nvSpPr>
        <p:spPr>
          <a:xfrm>
            <a:off x="497051" y="3025847"/>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Reflective activity</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2000" noProof="0" dirty="0">
                <a:solidFill>
                  <a:srgbClr val="373365"/>
                </a:solidFill>
                <a:latin typeface="DejaVu Math TeX Gyre" panose="02000503000000000000"/>
              </a:rPr>
            </a:br>
            <a:r>
              <a:rPr lang="en-GB" sz="1800" noProof="0" dirty="0">
                <a:solidFill>
                  <a:srgbClr val="373365"/>
                </a:solidFill>
                <a:latin typeface="DejaVu Math TeX Gyre" panose="02000503000000000000"/>
              </a:rPr>
              <a:t>Can you think of one process, system, or activity in your community or organization where applying green economy principles could create measurable social, economic, or environmental benefits? What would be the first small step you could take to make that process more sustainable? Who in your community or workplace could you collaborate with to make this change more effective?</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GB" sz="1800" noProof="0" dirty="0">
                <a:solidFill>
                  <a:srgbClr val="373365"/>
                </a:solidFill>
                <a:latin typeface="DejaVu Math TeX Gyre" panose="02000503000000000000"/>
              </a:rPr>
              <a:t>Can you identify a resource-intensive activity in your daily life or workplace where applying the six R principles (Refuse, Reduce, Reuse, Repair, Recycle, Rethink) could significantly improve efficiency and sustainability? Which of the six R’s could be implemented immediately? Which would require more planning or redesign? Are there materials or products in your context that could be repurposed or circulated locally rather than discarded? How could you encourage others to participate in closing these material loops?</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GB" sz="1800" noProof="0" dirty="0">
                <a:solidFill>
                  <a:srgbClr val="373365"/>
                </a:solidFill>
                <a:latin typeface="DejaVu Math TeX Gyre" panose="02000503000000000000"/>
              </a:rPr>
              <a:t>Can you think of a company, organization, or local initiative in your country that successfully applies circular economy practices or resource-efficiency strategies? What specific practices do they use that could inspire improvements in your own work, organization, or community? How could similar food-sharing or waste-prevention efforts be introduced where you live or work? What social benefits—such as community building or reduced inequality—might emerge from such initiatives?</a:t>
            </a:r>
            <a:br>
              <a:rPr lang="en-GB" sz="16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1880753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en-GB" sz="6000" b="1" noProof="0" dirty="0">
                <a:solidFill>
                  <a:srgbClr val="4DB9A1"/>
                </a:solidFill>
                <a:latin typeface="DejaVu Sans" panose="020B0603030804020204" pitchFamily="34" charset="0"/>
                <a:ea typeface="DejaVu Sans" panose="020B0603030804020204" pitchFamily="34" charset="0"/>
                <a:cs typeface="DejaVu Sans" panose="020B0603030804020204" pitchFamily="34" charset="0"/>
              </a:rPr>
              <a:t>Thank you!</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GB" sz="2000" b="1"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Cleantech Bulgaria</a:t>
            </a: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31186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Green economy</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“brown” economy and “blue” economy</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Principles for the green economy </a:t>
            </a:r>
          </a:p>
          <a:p>
            <a:pPr marL="457200" indent="-457200">
              <a:lnSpc>
                <a:spcPct val="90000"/>
              </a:lnSpc>
              <a:spcBef>
                <a:spcPct val="0"/>
              </a:spcBef>
              <a:buFont typeface="Arial" panose="020B0604020202020204" pitchFamily="34" charset="0"/>
              <a:buChar char="•"/>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1.1: Defining the green economy </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690EDC-D2DA-1442-EAA1-7C44BA2C34C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CAF954E-407C-8F9A-C0B9-F6701C122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4F1207E9-2073-E000-D8E9-4B1FBCC98F2A}"/>
              </a:ext>
            </a:extLst>
          </p:cNvPr>
          <p:cNvPicPr>
            <a:picLocks noChangeAspect="1"/>
          </p:cNvPicPr>
          <p:nvPr/>
        </p:nvPicPr>
        <p:blipFill>
          <a:blip r:embed="rId2" cstate="print">
            <a:extLst>
              <a:ext uri="{28A0092B-C50C-407E-A947-70E740481C1C}">
                <a14:useLocalDpi xmlns:a14="http://schemas.microsoft.com/office/drawing/2010/main" val="0"/>
              </a:ext>
            </a:extLst>
          </a:blip>
          <a:srcRect l="2960" r="2960"/>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C162D212-10D9-7314-8BA6-06161CBBD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EF55C02-3D3B-4966-8A1B-D8ECDBD4B153}"/>
              </a:ext>
            </a:extLst>
          </p:cNvPr>
          <p:cNvSpPr txBox="1">
            <a:spLocks/>
          </p:cNvSpPr>
          <p:nvPr/>
        </p:nvSpPr>
        <p:spPr>
          <a:xfrm>
            <a:off x="7464913" y="2328401"/>
            <a:ext cx="3822189" cy="374276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Addresses global challenges like climate change, biodiversity loss, and resource scarcity.</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Aims to improve human well-being and social equity while reducing environmental risks.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Promotes sustainable development by balancing economic growth, social inclusion, and environmental protection.</a:t>
            </a: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FC3294B1-F58E-4146-C01E-7903CCA21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53FF5FD6-42E0-C0A8-36D5-1B64ED964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FCBBB038-2385-00AB-ED43-3B7F86DEAC91}"/>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Green economy</a:t>
            </a:r>
          </a:p>
        </p:txBody>
      </p:sp>
      <p:sp>
        <p:nvSpPr>
          <p:cNvPr id="15" name="TextBox 14">
            <a:extLst>
              <a:ext uri="{FF2B5EF4-FFF2-40B4-BE49-F238E27FC236}">
                <a16:creationId xmlns:a16="http://schemas.microsoft.com/office/drawing/2014/main" id="{A2FA43D0-1689-AD24-B8EE-56328069BF5C}"/>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towfiqu-barbhuiya-joqWSI9u_XM-unsplash</a:t>
            </a:r>
          </a:p>
        </p:txBody>
      </p:sp>
    </p:spTree>
    <p:extLst>
      <p:ext uri="{BB962C8B-B14F-4D97-AF65-F5344CB8AC3E}">
        <p14:creationId xmlns:p14="http://schemas.microsoft.com/office/powerpoint/2010/main" val="82169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26FB82-354D-C1C7-6A87-38B5118792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6B20D99-D78F-675A-3814-37C0DF37F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26F2D482-CD12-7175-B5B5-23B4091BC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510B776B-1F43-AB96-9D33-89583EEAC5C3}"/>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“brown” economy and “blue” economy</a:t>
            </a:r>
          </a:p>
        </p:txBody>
      </p:sp>
      <p:pic>
        <p:nvPicPr>
          <p:cNvPr id="9" name="Picture 8" descr="Blue text on a black background&#10;&#10;Description automatically generated">
            <a:extLst>
              <a:ext uri="{FF2B5EF4-FFF2-40B4-BE49-F238E27FC236}">
                <a16:creationId xmlns:a16="http://schemas.microsoft.com/office/drawing/2014/main" id="{A2310362-4A6F-A485-C62F-A6FCDD69A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9C2E02C-8DDB-5206-D847-904B2E3D8A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DCDF3AB4-193C-DD9F-CD02-23B75A7ABB76}"/>
              </a:ext>
            </a:extLst>
          </p:cNvPr>
          <p:cNvSpPr txBox="1">
            <a:spLocks/>
          </p:cNvSpPr>
          <p:nvPr/>
        </p:nvSpPr>
        <p:spPr>
          <a:xfrm>
            <a:off x="115283" y="2217163"/>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“brown” economy</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Based on industrial-era models focused on fossil fuels, linear production, and resource-intensive growth.</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Priorities short-term profit and GDP expansion over long-term sustainability.</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Leads to environmental degradation - air and water pollution, loss of biodiversity, and rising greenhouse gas emissions</a:t>
            </a: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2" name="Title 1">
            <a:extLst>
              <a:ext uri="{FF2B5EF4-FFF2-40B4-BE49-F238E27FC236}">
                <a16:creationId xmlns:a16="http://schemas.microsoft.com/office/drawing/2014/main" id="{47B8773C-D1D8-8CC3-A805-4395EA7A8794}"/>
              </a:ext>
            </a:extLst>
          </p:cNvPr>
          <p:cNvSpPr txBox="1">
            <a:spLocks/>
          </p:cNvSpPr>
          <p:nvPr/>
        </p:nvSpPr>
        <p:spPr>
          <a:xfrm>
            <a:off x="5917793" y="2217163"/>
            <a:ext cx="559512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“blue” economy</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Focuses on the sustainable use of ocean and freshwater resources for economic growth and ecological health.</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Aims to balance economic growth in marine and aquatic sectors such as fisheries, tourism, offshore renewable energy, and maritime transport, with the protection of marine ecosystems.</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Promotes practices that conserve marine biodiversity, reduce pollution, and enhance coastal resilience—contrasting with the historic exploitation seen in brown-economy practices.</a:t>
            </a:r>
          </a:p>
          <a:p>
            <a:pPr marL="800100" lvl="1" indent="-342900" algn="just">
              <a:buFont typeface="Arial" panose="020B0604020202020204" pitchFamily="34" charset="0"/>
              <a:buChar char="•"/>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35587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056EE0-DE47-0471-2D38-E9F7273905D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574FE7B-744A-E4FF-5604-96019817A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0AB87549-FB97-6680-D819-EA1E10965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BA2291DF-B316-7357-CEE1-DEAF74E40BC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Principles for the green economy </a:t>
            </a:r>
          </a:p>
        </p:txBody>
      </p:sp>
      <p:pic>
        <p:nvPicPr>
          <p:cNvPr id="9" name="Picture 8" descr="Blue text on a black background&#10;&#10;Description automatically generated">
            <a:extLst>
              <a:ext uri="{FF2B5EF4-FFF2-40B4-BE49-F238E27FC236}">
                <a16:creationId xmlns:a16="http://schemas.microsoft.com/office/drawing/2014/main" id="{87273BB3-A62C-CD75-80AE-118D68B39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D339E76-EAB2-A776-E136-E050FF17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3227CDA-E2DF-3BB6-952A-60B1CA5EB453}"/>
              </a:ext>
            </a:extLst>
          </p:cNvPr>
          <p:cNvSpPr txBox="1">
            <a:spLocks/>
          </p:cNvSpPr>
          <p:nvPr/>
        </p:nvSpPr>
        <p:spPr>
          <a:xfrm>
            <a:off x="0" y="1797461"/>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endParaRPr lang="en-GB" sz="2000" noProof="0"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Sustainable development </a:t>
            </a:r>
            <a:r>
              <a:rPr lang="en-GB" sz="2000" noProof="0" dirty="0">
                <a:solidFill>
                  <a:srgbClr val="303D68"/>
                </a:solidFill>
                <a:latin typeface="DejaVu Math TeX Gyre" panose="02000503000000000000" pitchFamily="2" charset="0"/>
              </a:rPr>
              <a:t>- Promotes growth that supports social equity and environmental protection. </a:t>
            </a:r>
          </a:p>
          <a:p>
            <a:pPr marL="742950" lvl="1"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Decent work and green jobs </a:t>
            </a:r>
            <a:r>
              <a:rPr lang="en-GB" sz="2000" noProof="0" dirty="0">
                <a:solidFill>
                  <a:srgbClr val="303D68"/>
                </a:solidFill>
                <a:latin typeface="DejaVu Math TeX Gyre" panose="02000503000000000000" pitchFamily="2" charset="0"/>
              </a:rPr>
              <a:t>- Creates safe, fair, meaningful jobs in sectors like renewable energy, eco-tourism, and sustainable agriculture.</a:t>
            </a:r>
          </a:p>
          <a:p>
            <a:pPr marL="742950" lvl="1"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Resource and energy efficiency </a:t>
            </a:r>
            <a:r>
              <a:rPr lang="en-GB" sz="2000" noProof="0" dirty="0">
                <a:solidFill>
                  <a:srgbClr val="303D68"/>
                </a:solidFill>
                <a:latin typeface="DejaVu Math TeX Gyre" panose="02000503000000000000" pitchFamily="2" charset="0"/>
              </a:rPr>
              <a:t>- Maximizes productivity while reducing energy, water, and material use. </a:t>
            </a:r>
          </a:p>
        </p:txBody>
      </p:sp>
      <p:pic>
        <p:nvPicPr>
          <p:cNvPr id="4" name="Picture 3" descr="A diagram of a circular chart&#10;&#10;AI-generated content may be incorrect.">
            <a:extLst>
              <a:ext uri="{FF2B5EF4-FFF2-40B4-BE49-F238E27FC236}">
                <a16:creationId xmlns:a16="http://schemas.microsoft.com/office/drawing/2014/main" id="{99CF8D72-97E4-7884-A9E5-7B24927F8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02" y="1026425"/>
            <a:ext cx="5414252" cy="4805149"/>
          </a:xfrm>
          <a:prstGeom prst="rect">
            <a:avLst/>
          </a:prstGeom>
        </p:spPr>
      </p:pic>
    </p:spTree>
    <p:extLst>
      <p:ext uri="{BB962C8B-B14F-4D97-AF65-F5344CB8AC3E}">
        <p14:creationId xmlns:p14="http://schemas.microsoft.com/office/powerpoint/2010/main" val="1293847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6998FE-C934-78CB-D650-D4B63AED659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444B388-0026-5662-67EF-36BA581C4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035CE2C4-59CB-6922-3DCA-D3D4F3346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F474D759-70DC-872A-2828-AD92AF30ACFB}"/>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Principles for the green economy </a:t>
            </a:r>
          </a:p>
        </p:txBody>
      </p:sp>
      <p:pic>
        <p:nvPicPr>
          <p:cNvPr id="9" name="Picture 8" descr="Blue text on a black background&#10;&#10;Description automatically generated">
            <a:extLst>
              <a:ext uri="{FF2B5EF4-FFF2-40B4-BE49-F238E27FC236}">
                <a16:creationId xmlns:a16="http://schemas.microsoft.com/office/drawing/2014/main" id="{9213D469-2724-A536-B8A8-C14748EDE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CB92B31-FE8B-38AA-F995-CE6891DDF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43690F0C-F7B5-2470-238C-F95DE76F6A71}"/>
              </a:ext>
            </a:extLst>
          </p:cNvPr>
          <p:cNvSpPr txBox="1">
            <a:spLocks/>
          </p:cNvSpPr>
          <p:nvPr/>
        </p:nvSpPr>
        <p:spPr>
          <a:xfrm>
            <a:off x="68094" y="1972559"/>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Arial" panose="020B0604020202020204" pitchFamily="34" charset="0"/>
              <a:buChar char="•"/>
            </a:pPr>
            <a:r>
              <a:rPr lang="en-GB" b="1" noProof="0" dirty="0">
                <a:solidFill>
                  <a:srgbClr val="303D68"/>
                </a:solidFill>
                <a:latin typeface="DejaVu Math TeX Gyre" panose="02000503000000000000" pitchFamily="2" charset="0"/>
              </a:rPr>
              <a:t>Respect for ecological limits </a:t>
            </a:r>
            <a:r>
              <a:rPr lang="en-GB" noProof="0" dirty="0">
                <a:solidFill>
                  <a:srgbClr val="303D68"/>
                </a:solidFill>
                <a:latin typeface="DejaVu Math TeX Gyre" panose="02000503000000000000" pitchFamily="2" charset="0"/>
              </a:rPr>
              <a:t>– Operates within planetary boundaries, avoiding overuse of land, water, and biodiversity.</a:t>
            </a:r>
          </a:p>
          <a:p>
            <a:pPr marL="742950" lvl="1" indent="-285750" algn="just">
              <a:buFont typeface="Arial" panose="020B0604020202020204" pitchFamily="34" charset="0"/>
              <a:buChar char="•"/>
            </a:pPr>
            <a:r>
              <a:rPr lang="en-GB" b="1" noProof="0" dirty="0">
                <a:solidFill>
                  <a:srgbClr val="303D68"/>
                </a:solidFill>
                <a:latin typeface="DejaVu Math TeX Gyre" panose="02000503000000000000" pitchFamily="2" charset="0"/>
              </a:rPr>
              <a:t>Equity and social inclusion </a:t>
            </a:r>
            <a:r>
              <a:rPr lang="en-GB" noProof="0" dirty="0">
                <a:solidFill>
                  <a:srgbClr val="303D68"/>
                </a:solidFill>
                <a:latin typeface="DejaVu Math TeX Gyre" panose="02000503000000000000" pitchFamily="2" charset="0"/>
              </a:rPr>
              <a:t>– Ensures economic benefits are shared fairly and vulnerable groups are supported. </a:t>
            </a:r>
          </a:p>
          <a:p>
            <a:pPr marL="742950" lvl="1" indent="-285750" algn="just">
              <a:buFont typeface="Arial" panose="020B0604020202020204" pitchFamily="34" charset="0"/>
              <a:buChar char="•"/>
            </a:pPr>
            <a:r>
              <a:rPr lang="en-GB" b="1" noProof="0" dirty="0">
                <a:solidFill>
                  <a:srgbClr val="303D68"/>
                </a:solidFill>
                <a:latin typeface="DejaVu Math TeX Gyre" panose="02000503000000000000" pitchFamily="2" charset="0"/>
              </a:rPr>
              <a:t>Good governance and accountability </a:t>
            </a:r>
            <a:r>
              <a:rPr lang="en-GB" noProof="0" dirty="0">
                <a:solidFill>
                  <a:srgbClr val="303D68"/>
                </a:solidFill>
                <a:latin typeface="DejaVu Math TeX Gyre" panose="02000503000000000000" pitchFamily="2" charset="0"/>
              </a:rPr>
              <a:t>-Relies on transparent, participatory, and accountable institutions.. </a:t>
            </a:r>
          </a:p>
        </p:txBody>
      </p:sp>
      <p:pic>
        <p:nvPicPr>
          <p:cNvPr id="4" name="Picture 3" descr="A diagram of a circular chart&#10;&#10;AI-generated content may be incorrect.">
            <a:extLst>
              <a:ext uri="{FF2B5EF4-FFF2-40B4-BE49-F238E27FC236}">
                <a16:creationId xmlns:a16="http://schemas.microsoft.com/office/drawing/2014/main" id="{CF91E427-C04B-1AA3-9F1C-A9130F262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02" y="1026425"/>
            <a:ext cx="5414252" cy="4805149"/>
          </a:xfrm>
          <a:prstGeom prst="rect">
            <a:avLst/>
          </a:prstGeom>
        </p:spPr>
      </p:pic>
    </p:spTree>
    <p:extLst>
      <p:ext uri="{BB962C8B-B14F-4D97-AF65-F5344CB8AC3E}">
        <p14:creationId xmlns:p14="http://schemas.microsoft.com/office/powerpoint/2010/main" val="763805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customXml/itemProps2.xml><?xml version="1.0" encoding="utf-8"?>
<ds:datastoreItem xmlns:ds="http://schemas.openxmlformats.org/officeDocument/2006/customXml" ds:itemID="{67C1A7F8-C700-49E7-A86F-23C12E4BC1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87855-32f0-4335-8088-0170441fcb23"/>
    <ds:schemaRef ds:uri="e76d9c07-0b06-4929-817e-fe7084f9c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903E13-71B6-4BFD-AF44-0150E2E43C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1079</TotalTime>
  <Words>3368</Words>
  <Application>Microsoft Office PowerPoint</Application>
  <PresentationFormat>Widescreen</PresentationFormat>
  <Paragraphs>377</Paragraphs>
  <Slides>49</Slides>
  <Notes>13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Green Skills – 1.2 Key Elements of the Green Economy</vt:lpstr>
      <vt:lpstr>PowerPoint Presentation</vt:lpstr>
      <vt:lpstr>PowerPoint Presentation</vt:lpstr>
      <vt:lpstr>Module 1: Introduction to the green economy  Subtitle 1.1: Defining the green economy   Subtitle 1.2: Dimensions of the green economy – economic  Subtitle 1.3: Dimensions of the green economy - social and environmental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2: Green policies, industries, and labour market  Subtitle 2.1: Overview of green policies  Subtitle 2.2: Impact on industries  Subtitle 2.3: Labor market transformation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3: Circular economy and resource efficiency  Subtitle 3.1: Basics of circular economy, acquaintance with the main documents  Subtitle 3.2: Resource efficiency in practice and the link to circular economy  Subtitle 3.3: Good examples of circular economy and resource efficiency implementation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Reflective activity  Can you think of one process, system, or activity in your community or organization where applying green economy principles could create measurable social, economic, or environmental benefits? What would be the first small step you could take to make that process more sustainable? Who in your community or workplace could you collaborate with to make this change more effective?  Can you identify a resource-intensive activity in your daily life or workplace where applying the six R principles (Refuse, Reduce, Reuse, Repair, Recycle, Rethink) could significantly improve efficiency and sustainability? Which of the six R’s could be implemented immediately? Which would require more planning or redesign? Are there materials or products in your context that could be repurposed or circulated locally rather than discarded? How could you encourage others to participate in closing these material loops?  Can you think of a company, organization, or local initiative in your country that successfully applies circular economy practices or resource-efficiency strategies? What specific practices do they use that could inspire improvements in your own work, organization, or community? How could similar food-sharing or waste-prevention efforts be introduced where you live or work? What social benefits—such as community building or reduced inequality—might emerge from such initiatives?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lastModifiedBy>Veliana Zlateva</cp:lastModifiedBy>
  <cp:revision>152</cp:revision>
  <dcterms:created xsi:type="dcterms:W3CDTF">2024-12-20T10:35:29Z</dcterms:created>
  <dcterms:modified xsi:type="dcterms:W3CDTF">2026-01-08T17:56:02Z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