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5"/>
  </p:notesMasterIdLst>
  <p:sldIdLst>
    <p:sldId id="271" r:id="rId5"/>
    <p:sldId id="265" r:id="rId6"/>
    <p:sldId id="533" r:id="rId7"/>
    <p:sldId id="566" r:id="rId8"/>
    <p:sldId id="514" r:id="rId9"/>
    <p:sldId id="535" r:id="rId10"/>
    <p:sldId id="536" r:id="rId11"/>
    <p:sldId id="537" r:id="rId12"/>
    <p:sldId id="538" r:id="rId13"/>
    <p:sldId id="539" r:id="rId14"/>
    <p:sldId id="542" r:id="rId15"/>
    <p:sldId id="544" r:id="rId16"/>
    <p:sldId id="545" r:id="rId17"/>
    <p:sldId id="546" r:id="rId18"/>
    <p:sldId id="547" r:id="rId19"/>
    <p:sldId id="548" r:id="rId20"/>
    <p:sldId id="549" r:id="rId21"/>
    <p:sldId id="550" r:id="rId22"/>
    <p:sldId id="551" r:id="rId23"/>
    <p:sldId id="552" r:id="rId24"/>
    <p:sldId id="558" r:id="rId25"/>
    <p:sldId id="554" r:id="rId26"/>
    <p:sldId id="555" r:id="rId27"/>
    <p:sldId id="556" r:id="rId28"/>
    <p:sldId id="557" r:id="rId29"/>
    <p:sldId id="559" r:id="rId30"/>
    <p:sldId id="560" r:id="rId31"/>
    <p:sldId id="561" r:id="rId32"/>
    <p:sldId id="553" r:id="rId33"/>
    <p:sldId id="562" r:id="rId34"/>
    <p:sldId id="563" r:id="rId35"/>
    <p:sldId id="564" r:id="rId36"/>
    <p:sldId id="565" r:id="rId37"/>
    <p:sldId id="534" r:id="rId38"/>
    <p:sldId id="567" r:id="rId39"/>
    <p:sldId id="570" r:id="rId40"/>
    <p:sldId id="571" r:id="rId41"/>
    <p:sldId id="573" r:id="rId42"/>
    <p:sldId id="574" r:id="rId43"/>
    <p:sldId id="575" r:id="rId44"/>
    <p:sldId id="568" r:id="rId45"/>
    <p:sldId id="576" r:id="rId46"/>
    <p:sldId id="577" r:id="rId47"/>
    <p:sldId id="569" r:id="rId48"/>
    <p:sldId id="578" r:id="rId49"/>
    <p:sldId id="579" r:id="rId50"/>
    <p:sldId id="580" r:id="rId51"/>
    <p:sldId id="581" r:id="rId52"/>
    <p:sldId id="582" r:id="rId53"/>
    <p:sldId id="27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9" userDrawn="1">
          <p15:clr>
            <a:srgbClr val="A4A3A4"/>
          </p15:clr>
        </p15:guide>
        <p15:guide id="2" pos="5133" userDrawn="1">
          <p15:clr>
            <a:srgbClr val="A4A3A4"/>
          </p15:clr>
        </p15:guide>
        <p15:guide id="3" pos="2547" userDrawn="1">
          <p15:clr>
            <a:srgbClr val="A4A3A4"/>
          </p15:clr>
        </p15:guide>
        <p15:guide id="4" orient="horz" pos="299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D68"/>
    <a:srgbClr val="373365"/>
    <a:srgbClr val="399884"/>
    <a:srgbClr val="4DB9A1"/>
    <a:srgbClr val="74D3BD"/>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214E47-596B-991D-3893-DE1DE40F376D}" v="2" dt="2025-06-19T14:15:23.6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4660"/>
  </p:normalViewPr>
  <p:slideViewPr>
    <p:cSldViewPr snapToGrid="0">
      <p:cViewPr varScale="1">
        <p:scale>
          <a:sx n="79" d="100"/>
          <a:sy n="79" d="100"/>
        </p:scale>
        <p:origin x="773" y="72"/>
      </p:cViewPr>
      <p:guideLst>
        <p:guide orient="horz" pos="1729"/>
        <p:guide pos="5133"/>
        <p:guide pos="2547"/>
        <p:guide orient="horz" pos="299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5AA4AE-1DE7-457B-8895-B3712A218543}"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GB"/>
        </a:p>
      </dgm:t>
    </dgm:pt>
    <dgm:pt modelId="{0AF321AB-7B36-421A-A0B9-D2933B4536CF}">
      <dgm:prSet phldrT="[Text]" custT="1"/>
      <dgm:spPr>
        <a:solidFill>
          <a:srgbClr val="399884"/>
        </a:solidFill>
      </dgm:spPr>
      <dgm:t>
        <a:bodyPr/>
        <a:lstStyle/>
        <a:p>
          <a:r>
            <a:rPr lang="en-GB" sz="2200" b="1" noProof="0" dirty="0">
              <a:solidFill>
                <a:srgbClr val="373365"/>
              </a:solidFill>
              <a:latin typeface="DejaVu Math TeX Gyre" panose="02000503000000000000"/>
            </a:rPr>
            <a:t>Module 1: Foundations of sustainability </a:t>
          </a:r>
        </a:p>
      </dgm:t>
    </dgm:pt>
    <dgm:pt modelId="{31BC75A9-8FE5-48D5-B0CD-6449FC1C4310}" type="parTrans" cxnId="{4A3FCDEA-2801-4C93-98C9-E2085BB927D0}">
      <dgm:prSet/>
      <dgm:spPr/>
      <dgm:t>
        <a:bodyPr/>
        <a:lstStyle/>
        <a:p>
          <a:endParaRPr lang="en-GB"/>
        </a:p>
      </dgm:t>
    </dgm:pt>
    <dgm:pt modelId="{67F7E916-E4BC-4387-B6D9-419ED1F543BB}" type="sibTrans" cxnId="{4A3FCDEA-2801-4C93-98C9-E2085BB927D0}">
      <dgm:prSet/>
      <dgm:spPr/>
      <dgm:t>
        <a:bodyPr/>
        <a:lstStyle/>
        <a:p>
          <a:endParaRPr lang="en-GB"/>
        </a:p>
      </dgm:t>
    </dgm:pt>
    <dgm:pt modelId="{B77B0499-EC21-4AE5-A6A1-2CBF83F93E96}">
      <dgm:prSet phldrT="[Text]" custT="1"/>
      <dgm:spPr>
        <a:solidFill>
          <a:srgbClr val="399884"/>
        </a:solidFill>
      </dgm:spPr>
      <dgm:t>
        <a:bodyPr/>
        <a:lstStyle/>
        <a:p>
          <a:r>
            <a:rPr lang="en-GB" sz="1600" noProof="0" dirty="0">
              <a:latin typeface="DejaVu Math TeX Gyre" panose="02000503000000000000"/>
            </a:rPr>
            <a:t>Subtitle 1.1: Introduction to sustainability and sustainable development</a:t>
          </a:r>
        </a:p>
      </dgm:t>
    </dgm:pt>
    <dgm:pt modelId="{1EA819BB-A286-4BD2-B2F1-EE657B11ADCD}" type="parTrans" cxnId="{220A945B-B9DD-4E91-86E9-DACCC54ADBAB}">
      <dgm:prSet/>
      <dgm:spPr/>
      <dgm:t>
        <a:bodyPr/>
        <a:lstStyle/>
        <a:p>
          <a:endParaRPr lang="en-GB"/>
        </a:p>
      </dgm:t>
    </dgm:pt>
    <dgm:pt modelId="{C2B4E3F4-DBB1-4898-9E89-5CDDE9EBC57B}" type="sibTrans" cxnId="{220A945B-B9DD-4E91-86E9-DACCC54ADBAB}">
      <dgm:prSet/>
      <dgm:spPr/>
      <dgm:t>
        <a:bodyPr/>
        <a:lstStyle/>
        <a:p>
          <a:endParaRPr lang="en-GB"/>
        </a:p>
      </dgm:t>
    </dgm:pt>
    <dgm:pt modelId="{05FDD8DA-AA0A-4C3B-946B-56604277E9DE}">
      <dgm:prSet phldrT="[Text]" phldr="0" custT="1"/>
      <dgm:spPr>
        <a:solidFill>
          <a:srgbClr val="399884"/>
        </a:solidFill>
      </dgm:spPr>
      <dgm:t>
        <a:bodyPr/>
        <a:lstStyle/>
        <a:p>
          <a:r>
            <a:rPr lang="en-GB" sz="1600" noProof="0" dirty="0">
              <a:latin typeface="DejaVu Math TeX Gyre" panose="02000503000000000000"/>
            </a:rPr>
            <a:t>Subtitle 1.2: Connection between sustainability, circular economy, and SMEs</a:t>
          </a:r>
        </a:p>
      </dgm:t>
    </dgm:pt>
    <dgm:pt modelId="{C523BCD6-0B0D-413B-A114-E21AB13489D3}" type="parTrans" cxnId="{299A0CAF-D060-487C-B193-3A0CD71473F6}">
      <dgm:prSet/>
      <dgm:spPr/>
      <dgm:t>
        <a:bodyPr/>
        <a:lstStyle/>
        <a:p>
          <a:endParaRPr lang="en-GB"/>
        </a:p>
      </dgm:t>
    </dgm:pt>
    <dgm:pt modelId="{83436793-6585-43A3-A965-0CF20DF912F6}" type="sibTrans" cxnId="{299A0CAF-D060-487C-B193-3A0CD71473F6}">
      <dgm:prSet/>
      <dgm:spPr/>
      <dgm:t>
        <a:bodyPr/>
        <a:lstStyle/>
        <a:p>
          <a:endParaRPr lang="en-GB"/>
        </a:p>
      </dgm:t>
    </dgm:pt>
    <dgm:pt modelId="{E364DC40-2D6E-4364-9D6F-3F6D3C0B6CA0}">
      <dgm:prSet phldrT="[Text]" custT="1"/>
      <dgm:spPr>
        <a:solidFill>
          <a:srgbClr val="4DB9A1"/>
        </a:solidFill>
      </dgm:spPr>
      <dgm: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Module 2: Environmental ethics – principles and practices</a:t>
          </a:r>
        </a:p>
      </dgm:t>
    </dgm:pt>
    <dgm:pt modelId="{7F0E1405-6E88-490D-94C4-48D428165B31}" type="parTrans" cxnId="{1AB33C3A-5C4D-4979-B463-872BD2315003}">
      <dgm:prSet/>
      <dgm:spPr/>
      <dgm:t>
        <a:bodyPr/>
        <a:lstStyle/>
        <a:p>
          <a:endParaRPr lang="en-GB"/>
        </a:p>
      </dgm:t>
    </dgm:pt>
    <dgm:pt modelId="{ED40E0DC-12C5-41B0-87C8-7741C3BB85D9}" type="sibTrans" cxnId="{1AB33C3A-5C4D-4979-B463-872BD2315003}">
      <dgm:prSet/>
      <dgm:spPr/>
      <dgm:t>
        <a:bodyPr/>
        <a:lstStyle/>
        <a:p>
          <a:endParaRPr lang="en-GB"/>
        </a:p>
      </dgm:t>
    </dgm:pt>
    <dgm:pt modelId="{5F904E51-97C7-4B67-A13B-A0921D93C8F8}">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Subtitle 2.1: Introduction to environmental ethics and key principles</a:t>
          </a:r>
        </a:p>
      </dgm:t>
    </dgm:pt>
    <dgm:pt modelId="{3F8447A2-0172-4B26-A541-D7EB23DFB7E9}" type="parTrans" cxnId="{47586AC4-5F68-44F7-A3DA-C03EBA9BEA0C}">
      <dgm:prSet/>
      <dgm:spPr/>
      <dgm:t>
        <a:bodyPr/>
        <a:lstStyle/>
        <a:p>
          <a:endParaRPr lang="en-GB"/>
        </a:p>
      </dgm:t>
    </dgm:pt>
    <dgm:pt modelId="{4EC900AF-2F81-4778-951A-646767D8C24D}" type="sibTrans" cxnId="{47586AC4-5F68-44F7-A3DA-C03EBA9BEA0C}">
      <dgm:prSet/>
      <dgm:spPr/>
      <dgm:t>
        <a:bodyPr/>
        <a:lstStyle/>
        <a:p>
          <a:endParaRPr lang="en-GB"/>
        </a:p>
      </dgm:t>
    </dgm:pt>
    <dgm:pt modelId="{CDE6993B-1B3C-48B1-9577-62D5713753C2}">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Subtitle 2.2: Practices of environmental ethics - actions, policies, and lifestyles choices</a:t>
          </a:r>
        </a:p>
      </dgm:t>
    </dgm:pt>
    <dgm:pt modelId="{4245FB99-CE81-4C73-8291-A6C522E6BC3E}" type="parTrans" cxnId="{1DE1FB07-3974-417E-9018-2B3CAF3687A1}">
      <dgm:prSet/>
      <dgm:spPr/>
      <dgm:t>
        <a:bodyPr/>
        <a:lstStyle/>
        <a:p>
          <a:endParaRPr lang="en-GB"/>
        </a:p>
      </dgm:t>
    </dgm:pt>
    <dgm:pt modelId="{4698DFE4-835C-4C22-9F35-2062098012E3}" type="sibTrans" cxnId="{1DE1FB07-3974-417E-9018-2B3CAF3687A1}">
      <dgm:prSet/>
      <dgm:spPr/>
      <dgm:t>
        <a:bodyPr/>
        <a:lstStyle/>
        <a:p>
          <a:endParaRPr lang="en-GB"/>
        </a:p>
      </dgm:t>
    </dgm:pt>
    <dgm:pt modelId="{37D074DA-7B98-4142-A990-56111AFBA890}">
      <dgm:prSet phldrT="[Text]" custT="1"/>
      <dgm:spPr>
        <a:solidFill>
          <a:srgbClr val="74D3BD"/>
        </a:solidFill>
      </dgm:spPr>
      <dgm: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Module 3: Education for sustainability and environmental ethics – pedagogy and practice</a:t>
          </a:r>
        </a:p>
      </dgm:t>
    </dgm:pt>
    <dgm:pt modelId="{C0E09891-1B53-479E-BEE2-6201465A1A58}" type="parTrans" cxnId="{556E045D-5316-4D9C-8FE4-CE43CD3DE0CB}">
      <dgm:prSet/>
      <dgm:spPr/>
      <dgm:t>
        <a:bodyPr/>
        <a:lstStyle/>
        <a:p>
          <a:endParaRPr lang="en-GB"/>
        </a:p>
      </dgm:t>
    </dgm:pt>
    <dgm:pt modelId="{D45A07B0-7A0F-438B-BDA9-33169241F928}" type="sibTrans" cxnId="{556E045D-5316-4D9C-8FE4-CE43CD3DE0CB}">
      <dgm:prSet/>
      <dgm:spPr/>
      <dgm:t>
        <a:bodyPr/>
        <a:lstStyle/>
        <a:p>
          <a:endParaRPr lang="en-GB"/>
        </a:p>
      </dgm:t>
    </dgm:pt>
    <dgm:pt modelId="{FD85481C-BCD7-49A8-A423-F0CA1CE85844}">
      <dgm:prSet phldrT="[Text]" custT="1"/>
      <dgm:spPr>
        <a:solidFill>
          <a:srgbClr val="74D3BD"/>
        </a:solidFill>
      </dgm:spPr>
      <dgm:t>
        <a:bodyPr/>
        <a:lstStyle/>
        <a:p>
          <a:pPr marL="228600" lvl="1" indent="0" algn="l" defTabSz="933450">
            <a:lnSpc>
              <a:spcPct val="90000"/>
            </a:lnSpc>
            <a:spcBef>
              <a:spcPct val="0"/>
            </a:spcBef>
            <a:spcAft>
              <a:spcPct val="15000"/>
            </a:spcAft>
          </a:pPr>
          <a:r>
            <a:rPr lang="en-GB" sz="1600" kern="1200" noProof="0" dirty="0">
              <a:latin typeface="DejaVu Math TeX Gyre" panose="02000503000000000000"/>
            </a:rPr>
            <a:t>Subtitle 3.1: Active learning for sustainability and environmental ethics</a:t>
          </a:r>
        </a:p>
      </dgm:t>
    </dgm:pt>
    <dgm:pt modelId="{B89DBDC9-0CF0-4342-ADE2-37B3B5B2AABD}" type="parTrans" cxnId="{DDAB41CB-1E0E-4F1D-A97B-E201BE4317E3}">
      <dgm:prSet/>
      <dgm:spPr/>
      <dgm:t>
        <a:bodyPr/>
        <a:lstStyle/>
        <a:p>
          <a:endParaRPr lang="en-GB"/>
        </a:p>
      </dgm:t>
    </dgm:pt>
    <dgm:pt modelId="{205ECCB7-9139-48D8-9010-F5E0043F5346}" type="sibTrans" cxnId="{DDAB41CB-1E0E-4F1D-A97B-E201BE4317E3}">
      <dgm:prSet/>
      <dgm:spPr/>
      <dgm:t>
        <a:bodyPr/>
        <a:lstStyle/>
        <a:p>
          <a:endParaRPr lang="en-GB"/>
        </a:p>
      </dgm:t>
    </dgm:pt>
    <dgm:pt modelId="{F8A3C8B2-A706-4732-8773-DCEF5306F043}">
      <dgm:prSet phldrT="[Text]" custT="1"/>
      <dgm:spPr>
        <a:solidFill>
          <a:srgbClr val="74D3BD"/>
        </a:solidFill>
      </dgm:spPr>
      <dgm:t>
        <a:bodyPr/>
        <a:lstStyle/>
        <a:p>
          <a:pPr marL="228600" lvl="1" indent="0" algn="l" defTabSz="933450">
            <a:lnSpc>
              <a:spcPct val="90000"/>
            </a:lnSpc>
            <a:spcBef>
              <a:spcPct val="0"/>
            </a:spcBef>
            <a:spcAft>
              <a:spcPct val="15000"/>
            </a:spcAft>
          </a:pPr>
          <a:r>
            <a:rPr lang="en-GB" sz="1600" kern="1200" noProof="0" dirty="0">
              <a:latin typeface="DejaVu Math TeX Gyre" panose="02000503000000000000"/>
            </a:rPr>
            <a:t>Subtitle 3.2: Visual and digital tools for teaching sustainability and environmental ethics</a:t>
          </a:r>
        </a:p>
      </dgm:t>
    </dgm:pt>
    <dgm:pt modelId="{00DD99A9-1B93-4E6F-B3E0-584BD04BEFF4}" type="parTrans" cxnId="{C23069DA-2E73-41BD-B15C-83C5F47DA4C6}">
      <dgm:prSet/>
      <dgm:spPr/>
      <dgm:t>
        <a:bodyPr/>
        <a:lstStyle/>
        <a:p>
          <a:endParaRPr lang="en-GB"/>
        </a:p>
      </dgm:t>
    </dgm:pt>
    <dgm:pt modelId="{11D32E10-FBA4-426B-B597-1F2CC9286642}" type="sibTrans" cxnId="{C23069DA-2E73-41BD-B15C-83C5F47DA4C6}">
      <dgm:prSet/>
      <dgm:spPr/>
      <dgm:t>
        <a:bodyPr/>
        <a:lstStyle/>
        <a:p>
          <a:endParaRPr lang="en-GB"/>
        </a:p>
      </dgm:t>
    </dgm:pt>
    <dgm:pt modelId="{ED510E3E-EC21-4689-8D58-6F56F7CDF800}">
      <dgm:prSet phldrT="[Text]" phldr="0" custT="1"/>
      <dgm:spPr>
        <a:solidFill>
          <a:srgbClr val="399884"/>
        </a:solidFill>
      </dgm:spPr>
      <dgm:t>
        <a:bodyPr/>
        <a:lstStyle/>
        <a:p>
          <a:r>
            <a:rPr lang="en-GB" sz="1600" noProof="0" dirty="0">
              <a:latin typeface="DejaVu Math TeX Gyre" panose="02000503000000000000"/>
            </a:rPr>
            <a:t>Subtitle 1.3: Good examples of sustainability practices implementation in companies</a:t>
          </a:r>
        </a:p>
      </dgm:t>
    </dgm:pt>
    <dgm:pt modelId="{31D66B2A-D6C0-488B-9AF4-C492A451FC6B}" type="parTrans" cxnId="{31F26BA2-C39B-4C0C-8803-C7B1751B415D}">
      <dgm:prSet/>
      <dgm:spPr/>
      <dgm:t>
        <a:bodyPr/>
        <a:lstStyle/>
        <a:p>
          <a:endParaRPr lang="en-GB"/>
        </a:p>
      </dgm:t>
    </dgm:pt>
    <dgm:pt modelId="{AAFD95A5-51BA-42A3-B5A5-5A9AA7FA0A91}" type="sibTrans" cxnId="{31F26BA2-C39B-4C0C-8803-C7B1751B415D}">
      <dgm:prSet/>
      <dgm:spPr/>
      <dgm:t>
        <a:bodyPr/>
        <a:lstStyle/>
        <a:p>
          <a:endParaRPr lang="en-GB"/>
        </a:p>
      </dgm:t>
    </dgm:pt>
    <dgm:pt modelId="{30AF77A3-119C-45EA-B4EE-33F9F088192D}">
      <dgm:prSet phldrT="[Text]" custT="1"/>
      <dgm:spPr>
        <a:solidFill>
          <a:srgbClr val="4DB9A1"/>
        </a:solidFill>
      </dgm:spPr>
      <dgm:t>
        <a:bodyPr/>
        <a:lstStyle/>
        <a:p>
          <a:pPr marL="228600" lvl="1" indent="0" algn="l" defTabSz="1066800">
            <a:lnSpc>
              <a:spcPct val="90000"/>
            </a:lnSpc>
            <a:spcBef>
              <a:spcPct val="0"/>
            </a:spcBef>
            <a:spcAft>
              <a:spcPct val="15000"/>
            </a:spcAft>
          </a:pPr>
          <a:endParaRPr lang="en-GB" sz="1600" kern="1200" noProof="0" dirty="0">
            <a:latin typeface="DejaVu Math TeX Gyre" panose="02000503000000000000"/>
          </a:endParaRPr>
        </a:p>
      </dgm:t>
    </dgm:pt>
    <dgm:pt modelId="{3137220D-98C6-493D-B511-C4A4CF27F71D}" type="parTrans" cxnId="{70019B68-7D40-44AF-83D3-A7394F9FBCEF}">
      <dgm:prSet/>
      <dgm:spPr/>
      <dgm:t>
        <a:bodyPr/>
        <a:lstStyle/>
        <a:p>
          <a:endParaRPr lang="en-GB"/>
        </a:p>
      </dgm:t>
    </dgm:pt>
    <dgm:pt modelId="{D0C65C6E-F3C0-4EDA-8BD8-04B5AC7C15C4}" type="sibTrans" cxnId="{70019B68-7D40-44AF-83D3-A7394F9FBCEF}">
      <dgm:prSet/>
      <dgm:spPr/>
      <dgm:t>
        <a:bodyPr/>
        <a:lstStyle/>
        <a:p>
          <a:endParaRPr lang="en-GB"/>
        </a:p>
      </dgm:t>
    </dgm:pt>
    <dgm:pt modelId="{A6849B1E-31E5-4F9B-845F-7E5A76D2F7D8}">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 Subtitle 2.3: Good examples of integration of environmental   ethics principles </a:t>
          </a:r>
        </a:p>
      </dgm:t>
    </dgm:pt>
    <dgm:pt modelId="{5692FA9C-3FD9-400D-9D91-2AEF5F283A9C}" type="parTrans" cxnId="{80D67314-805C-45FA-9D52-BFF23EF47EB6}">
      <dgm:prSet/>
      <dgm:spPr/>
      <dgm:t>
        <a:bodyPr/>
        <a:lstStyle/>
        <a:p>
          <a:endParaRPr lang="en-GB"/>
        </a:p>
      </dgm:t>
    </dgm:pt>
    <dgm:pt modelId="{B09B1D13-D69C-4476-8051-58ABE75130C4}" type="sibTrans" cxnId="{80D67314-805C-45FA-9D52-BFF23EF47EB6}">
      <dgm:prSet/>
      <dgm:spPr/>
      <dgm:t>
        <a:bodyPr/>
        <a:lstStyle/>
        <a:p>
          <a:endParaRPr lang="en-GB"/>
        </a:p>
      </dgm:t>
    </dgm:pt>
    <dgm:pt modelId="{40FA8B4F-1754-4136-98D6-9D31F9550555}">
      <dgm:prSet phldrT="[Text]" custT="1"/>
      <dgm:spPr>
        <a:solidFill>
          <a:srgbClr val="74D3BD"/>
        </a:solidFill>
      </dgm:spPr>
      <dgm:t>
        <a:bodyPr/>
        <a:lstStyle/>
        <a:p>
          <a:pPr marL="228600" lvl="1" indent="0" algn="l" defTabSz="933450">
            <a:lnSpc>
              <a:spcPct val="90000"/>
            </a:lnSpc>
            <a:spcBef>
              <a:spcPct val="0"/>
            </a:spcBef>
            <a:spcAft>
              <a:spcPct val="15000"/>
            </a:spcAft>
          </a:pPr>
          <a:r>
            <a:rPr lang="en-GB" sz="1600" kern="1200" noProof="0" dirty="0">
              <a:latin typeface="DejaVu Math TeX Gyre" panose="02000503000000000000"/>
            </a:rPr>
            <a:t>Subtitle 3.3: Student-led projects and action plans</a:t>
          </a:r>
        </a:p>
      </dgm:t>
    </dgm:pt>
    <dgm:pt modelId="{EB24302A-CCBA-488D-AB63-F7D8208ED489}" type="parTrans" cxnId="{1FB50BE7-609E-4664-A37B-B754FC22869F}">
      <dgm:prSet/>
      <dgm:spPr/>
      <dgm:t>
        <a:bodyPr/>
        <a:lstStyle/>
        <a:p>
          <a:endParaRPr lang="en-GB"/>
        </a:p>
      </dgm:t>
    </dgm:pt>
    <dgm:pt modelId="{B56353F9-C30D-41A9-9480-C5A4AA014DFA}" type="sibTrans" cxnId="{1FB50BE7-609E-4664-A37B-B754FC22869F}">
      <dgm:prSet/>
      <dgm:spPr/>
      <dgm:t>
        <a:bodyPr/>
        <a:lstStyle/>
        <a:p>
          <a:endParaRPr lang="en-GB"/>
        </a:p>
      </dgm:t>
    </dgm:pt>
    <dgm:pt modelId="{499D7117-9361-49B2-9E7A-0E723ECF01C8}" type="pres">
      <dgm:prSet presAssocID="{E75AA4AE-1DE7-457B-8895-B3712A218543}" presName="Name0" presStyleCnt="0">
        <dgm:presLayoutVars>
          <dgm:dir/>
          <dgm:resizeHandles val="exact"/>
        </dgm:presLayoutVars>
      </dgm:prSet>
      <dgm:spPr/>
    </dgm:pt>
    <dgm:pt modelId="{549F071B-AA45-4164-AEAF-06781EA662C1}" type="pres">
      <dgm:prSet presAssocID="{0AF321AB-7B36-421A-A0B9-D2933B4536CF}" presName="node" presStyleLbl="node1" presStyleIdx="0" presStyleCnt="3" custLinFactNeighborX="-513" custLinFactNeighborY="-311">
        <dgm:presLayoutVars>
          <dgm:bulletEnabled val="1"/>
        </dgm:presLayoutVars>
      </dgm:prSet>
      <dgm:spPr/>
    </dgm:pt>
    <dgm:pt modelId="{7D8517DF-54FB-40B1-9AED-2DE8C43A8F62}" type="pres">
      <dgm:prSet presAssocID="{67F7E916-E4BC-4387-B6D9-419ED1F543BB}" presName="sibTrans" presStyleCnt="0"/>
      <dgm:spPr/>
    </dgm:pt>
    <dgm:pt modelId="{2AE3CB7E-C9A4-44F4-85BC-8C6922025EF9}" type="pres">
      <dgm:prSet presAssocID="{E364DC40-2D6E-4364-9D6F-3F6D3C0B6CA0}" presName="node" presStyleLbl="node1" presStyleIdx="1" presStyleCnt="3">
        <dgm:presLayoutVars>
          <dgm:bulletEnabled val="1"/>
        </dgm:presLayoutVars>
      </dgm:prSet>
      <dgm:spPr/>
    </dgm:pt>
    <dgm:pt modelId="{86D41A16-92D5-4DE8-B346-6E9A3E90C141}" type="pres">
      <dgm:prSet presAssocID="{ED40E0DC-12C5-41B0-87C8-7741C3BB85D9}" presName="sibTrans" presStyleCnt="0"/>
      <dgm:spPr/>
    </dgm:pt>
    <dgm:pt modelId="{0AB60A20-99D7-4B5C-A386-998DAAD1AA4B}" type="pres">
      <dgm:prSet presAssocID="{37D074DA-7B98-4142-A990-56111AFBA890}" presName="node" presStyleLbl="node1" presStyleIdx="2" presStyleCnt="3">
        <dgm:presLayoutVars>
          <dgm:bulletEnabled val="1"/>
        </dgm:presLayoutVars>
      </dgm:prSet>
      <dgm:spPr/>
    </dgm:pt>
  </dgm:ptLst>
  <dgm:cxnLst>
    <dgm:cxn modelId="{1DE1FB07-3974-417E-9018-2B3CAF3687A1}" srcId="{E364DC40-2D6E-4364-9D6F-3F6D3C0B6CA0}" destId="{CDE6993B-1B3C-48B1-9577-62D5713753C2}" srcOrd="1" destOrd="0" parTransId="{4245FB99-CE81-4C73-8291-A6C522E6BC3E}" sibTransId="{4698DFE4-835C-4C22-9F35-2062098012E3}"/>
    <dgm:cxn modelId="{80D67314-805C-45FA-9D52-BFF23EF47EB6}" srcId="{E364DC40-2D6E-4364-9D6F-3F6D3C0B6CA0}" destId="{A6849B1E-31E5-4F9B-845F-7E5A76D2F7D8}" srcOrd="2" destOrd="0" parTransId="{5692FA9C-3FD9-400D-9D91-2AEF5F283A9C}" sibTransId="{B09B1D13-D69C-4476-8051-58ABE75130C4}"/>
    <dgm:cxn modelId="{6AB12237-09B4-45D0-B820-4661E0564465}" type="presOf" srcId="{30AF77A3-119C-45EA-B4EE-33F9F088192D}" destId="{2AE3CB7E-C9A4-44F4-85BC-8C6922025EF9}" srcOrd="0" destOrd="4" presId="urn:microsoft.com/office/officeart/2005/8/layout/hList6"/>
    <dgm:cxn modelId="{1AB33C3A-5C4D-4979-B463-872BD2315003}" srcId="{E75AA4AE-1DE7-457B-8895-B3712A218543}" destId="{E364DC40-2D6E-4364-9D6F-3F6D3C0B6CA0}" srcOrd="1" destOrd="0" parTransId="{7F0E1405-6E88-490D-94C4-48D428165B31}" sibTransId="{ED40E0DC-12C5-41B0-87C8-7741C3BB85D9}"/>
    <dgm:cxn modelId="{220A945B-B9DD-4E91-86E9-DACCC54ADBAB}" srcId="{0AF321AB-7B36-421A-A0B9-D2933B4536CF}" destId="{B77B0499-EC21-4AE5-A6A1-2CBF83F93E96}" srcOrd="0" destOrd="0" parTransId="{1EA819BB-A286-4BD2-B2F1-EE657B11ADCD}" sibTransId="{C2B4E3F4-DBB1-4898-9E89-5CDDE9EBC57B}"/>
    <dgm:cxn modelId="{556E045D-5316-4D9C-8FE4-CE43CD3DE0CB}" srcId="{E75AA4AE-1DE7-457B-8895-B3712A218543}" destId="{37D074DA-7B98-4142-A990-56111AFBA890}" srcOrd="2" destOrd="0" parTransId="{C0E09891-1B53-479E-BEE2-6201465A1A58}" sibTransId="{D45A07B0-7A0F-438B-BDA9-33169241F928}"/>
    <dgm:cxn modelId="{70019B68-7D40-44AF-83D3-A7394F9FBCEF}" srcId="{E364DC40-2D6E-4364-9D6F-3F6D3C0B6CA0}" destId="{30AF77A3-119C-45EA-B4EE-33F9F088192D}" srcOrd="3" destOrd="0" parTransId="{3137220D-98C6-493D-B511-C4A4CF27F71D}" sibTransId="{D0C65C6E-F3C0-4EDA-8BD8-04B5AC7C15C4}"/>
    <dgm:cxn modelId="{CA84D949-C08E-43D4-A8B0-136DF368BDFD}" type="presOf" srcId="{E364DC40-2D6E-4364-9D6F-3F6D3C0B6CA0}" destId="{2AE3CB7E-C9A4-44F4-85BC-8C6922025EF9}" srcOrd="0" destOrd="0" presId="urn:microsoft.com/office/officeart/2005/8/layout/hList6"/>
    <dgm:cxn modelId="{37E2E05A-7084-4073-8AC8-4FE2C4B6783B}" type="presOf" srcId="{05FDD8DA-AA0A-4C3B-946B-56604277E9DE}" destId="{549F071B-AA45-4164-AEAF-06781EA662C1}" srcOrd="0" destOrd="2" presId="urn:microsoft.com/office/officeart/2005/8/layout/hList6"/>
    <dgm:cxn modelId="{C567BE7E-CC4B-495C-8CB2-E2A4859FCAB4}" type="presOf" srcId="{0AF321AB-7B36-421A-A0B9-D2933B4536CF}" destId="{549F071B-AA45-4164-AEAF-06781EA662C1}" srcOrd="0" destOrd="0" presId="urn:microsoft.com/office/officeart/2005/8/layout/hList6"/>
    <dgm:cxn modelId="{85BF9C84-F28C-4B6A-8F3C-1C53DE66D68F}" type="presOf" srcId="{5F904E51-97C7-4B67-A13B-A0921D93C8F8}" destId="{2AE3CB7E-C9A4-44F4-85BC-8C6922025EF9}" srcOrd="0" destOrd="1" presId="urn:microsoft.com/office/officeart/2005/8/layout/hList6"/>
    <dgm:cxn modelId="{62036C8B-FCAA-4A71-807E-46C799209589}" type="presOf" srcId="{40FA8B4F-1754-4136-98D6-9D31F9550555}" destId="{0AB60A20-99D7-4B5C-A386-998DAAD1AA4B}" srcOrd="0" destOrd="3" presId="urn:microsoft.com/office/officeart/2005/8/layout/hList6"/>
    <dgm:cxn modelId="{0B1AA691-93E0-4F0D-9E0B-CA3ECDC74D73}" type="presOf" srcId="{ED510E3E-EC21-4689-8D58-6F56F7CDF800}" destId="{549F071B-AA45-4164-AEAF-06781EA662C1}" srcOrd="0" destOrd="3" presId="urn:microsoft.com/office/officeart/2005/8/layout/hList6"/>
    <dgm:cxn modelId="{C03E3B93-FDE2-4357-AA4F-F079832887EF}" type="presOf" srcId="{E75AA4AE-1DE7-457B-8895-B3712A218543}" destId="{499D7117-9361-49B2-9E7A-0E723ECF01C8}" srcOrd="0" destOrd="0" presId="urn:microsoft.com/office/officeart/2005/8/layout/hList6"/>
    <dgm:cxn modelId="{0E60E696-7F44-410F-8274-5FF1EA497A72}" type="presOf" srcId="{A6849B1E-31E5-4F9B-845F-7E5A76D2F7D8}" destId="{2AE3CB7E-C9A4-44F4-85BC-8C6922025EF9}" srcOrd="0" destOrd="3" presId="urn:microsoft.com/office/officeart/2005/8/layout/hList6"/>
    <dgm:cxn modelId="{31F26BA2-C39B-4C0C-8803-C7B1751B415D}" srcId="{0AF321AB-7B36-421A-A0B9-D2933B4536CF}" destId="{ED510E3E-EC21-4689-8D58-6F56F7CDF800}" srcOrd="2" destOrd="0" parTransId="{31D66B2A-D6C0-488B-9AF4-C492A451FC6B}" sibTransId="{AAFD95A5-51BA-42A3-B5A5-5A9AA7FA0A91}"/>
    <dgm:cxn modelId="{299A0CAF-D060-487C-B193-3A0CD71473F6}" srcId="{0AF321AB-7B36-421A-A0B9-D2933B4536CF}" destId="{05FDD8DA-AA0A-4C3B-946B-56604277E9DE}" srcOrd="1" destOrd="0" parTransId="{C523BCD6-0B0D-413B-A114-E21AB13489D3}" sibTransId="{83436793-6585-43A3-A965-0CF20DF912F6}"/>
    <dgm:cxn modelId="{B1F652BC-57E5-4B70-9385-E5BCBD913614}" type="presOf" srcId="{37D074DA-7B98-4142-A990-56111AFBA890}" destId="{0AB60A20-99D7-4B5C-A386-998DAAD1AA4B}" srcOrd="0" destOrd="0" presId="urn:microsoft.com/office/officeart/2005/8/layout/hList6"/>
    <dgm:cxn modelId="{47586AC4-5F68-44F7-A3DA-C03EBA9BEA0C}" srcId="{E364DC40-2D6E-4364-9D6F-3F6D3C0B6CA0}" destId="{5F904E51-97C7-4B67-A13B-A0921D93C8F8}" srcOrd="0" destOrd="0" parTransId="{3F8447A2-0172-4B26-A541-D7EB23DFB7E9}" sibTransId="{4EC900AF-2F81-4778-951A-646767D8C24D}"/>
    <dgm:cxn modelId="{DDAB41CB-1E0E-4F1D-A97B-E201BE4317E3}" srcId="{37D074DA-7B98-4142-A990-56111AFBA890}" destId="{FD85481C-BCD7-49A8-A423-F0CA1CE85844}" srcOrd="0" destOrd="0" parTransId="{B89DBDC9-0CF0-4342-ADE2-37B3B5B2AABD}" sibTransId="{205ECCB7-9139-48D8-9010-F5E0043F5346}"/>
    <dgm:cxn modelId="{72916BD2-791B-46E0-814D-060929EB57BC}" type="presOf" srcId="{F8A3C8B2-A706-4732-8773-DCEF5306F043}" destId="{0AB60A20-99D7-4B5C-A386-998DAAD1AA4B}" srcOrd="0" destOrd="2" presId="urn:microsoft.com/office/officeart/2005/8/layout/hList6"/>
    <dgm:cxn modelId="{C23069DA-2E73-41BD-B15C-83C5F47DA4C6}" srcId="{37D074DA-7B98-4142-A990-56111AFBA890}" destId="{F8A3C8B2-A706-4732-8773-DCEF5306F043}" srcOrd="1" destOrd="0" parTransId="{00DD99A9-1B93-4E6F-B3E0-584BD04BEFF4}" sibTransId="{11D32E10-FBA4-426B-B597-1F2CC9286642}"/>
    <dgm:cxn modelId="{D74123DF-15E5-46D7-B8C1-D2892AA52A88}" type="presOf" srcId="{B77B0499-EC21-4AE5-A6A1-2CBF83F93E96}" destId="{549F071B-AA45-4164-AEAF-06781EA662C1}" srcOrd="0" destOrd="1" presId="urn:microsoft.com/office/officeart/2005/8/layout/hList6"/>
    <dgm:cxn modelId="{1FB50BE7-609E-4664-A37B-B754FC22869F}" srcId="{37D074DA-7B98-4142-A990-56111AFBA890}" destId="{40FA8B4F-1754-4136-98D6-9D31F9550555}" srcOrd="2" destOrd="0" parTransId="{EB24302A-CCBA-488D-AB63-F7D8208ED489}" sibTransId="{B56353F9-C30D-41A9-9480-C5A4AA014DFA}"/>
    <dgm:cxn modelId="{4A3FCDEA-2801-4C93-98C9-E2085BB927D0}" srcId="{E75AA4AE-1DE7-457B-8895-B3712A218543}" destId="{0AF321AB-7B36-421A-A0B9-D2933B4536CF}" srcOrd="0" destOrd="0" parTransId="{31BC75A9-8FE5-48D5-B0CD-6449FC1C4310}" sibTransId="{67F7E916-E4BC-4387-B6D9-419ED1F543BB}"/>
    <dgm:cxn modelId="{A0D36FF2-F2D4-4294-A82F-AE14ED670087}" type="presOf" srcId="{CDE6993B-1B3C-48B1-9577-62D5713753C2}" destId="{2AE3CB7E-C9A4-44F4-85BC-8C6922025EF9}" srcOrd="0" destOrd="2" presId="urn:microsoft.com/office/officeart/2005/8/layout/hList6"/>
    <dgm:cxn modelId="{531DF2F5-E127-4FD6-82F2-C3E9646DEF55}" type="presOf" srcId="{FD85481C-BCD7-49A8-A423-F0CA1CE85844}" destId="{0AB60A20-99D7-4B5C-A386-998DAAD1AA4B}" srcOrd="0" destOrd="1" presId="urn:microsoft.com/office/officeart/2005/8/layout/hList6"/>
    <dgm:cxn modelId="{D5BDAEAF-857A-4A43-8EAF-2C0890511585}" type="presParOf" srcId="{499D7117-9361-49B2-9E7A-0E723ECF01C8}" destId="{549F071B-AA45-4164-AEAF-06781EA662C1}" srcOrd="0" destOrd="0" presId="urn:microsoft.com/office/officeart/2005/8/layout/hList6"/>
    <dgm:cxn modelId="{7C099000-E7BB-488C-B0A5-6657A31EFEFA}" type="presParOf" srcId="{499D7117-9361-49B2-9E7A-0E723ECF01C8}" destId="{7D8517DF-54FB-40B1-9AED-2DE8C43A8F62}" srcOrd="1" destOrd="0" presId="urn:microsoft.com/office/officeart/2005/8/layout/hList6"/>
    <dgm:cxn modelId="{E16E2665-4F2C-4804-8AD4-8033465ACE60}" type="presParOf" srcId="{499D7117-9361-49B2-9E7A-0E723ECF01C8}" destId="{2AE3CB7E-C9A4-44F4-85BC-8C6922025EF9}" srcOrd="2" destOrd="0" presId="urn:microsoft.com/office/officeart/2005/8/layout/hList6"/>
    <dgm:cxn modelId="{52016F05-5E86-46C1-B12B-8F20755B61CD}" type="presParOf" srcId="{499D7117-9361-49B2-9E7A-0E723ECF01C8}" destId="{86D41A16-92D5-4DE8-B346-6E9A3E90C141}" srcOrd="3" destOrd="0" presId="urn:microsoft.com/office/officeart/2005/8/layout/hList6"/>
    <dgm:cxn modelId="{2FC14BA8-A800-4EE5-8524-4A5248E6A748}" type="presParOf" srcId="{499D7117-9361-49B2-9E7A-0E723ECF01C8}" destId="{0AB60A20-99D7-4B5C-A386-998DAAD1AA4B}"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E472F2-9D79-4DC2-AC77-1D5842AD26DC}"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GB"/>
        </a:p>
      </dgm:t>
    </dgm:pt>
    <dgm:pt modelId="{3757BEF4-74B3-4143-BB60-B6684B82CF6E}">
      <dgm:prSet phldrT="[Text]" phldr="0"/>
      <dgm:spPr>
        <a:solidFill>
          <a:srgbClr val="74D3BD">
            <a:alpha val="50000"/>
          </a:srgbClr>
        </a:solidFill>
      </dgm:spPr>
      <dgm:t>
        <a:bodyPr/>
        <a:lstStyle/>
        <a:p>
          <a:r>
            <a:rPr lang="en-GB" b="1" noProof="0" dirty="0">
              <a:solidFill>
                <a:srgbClr val="373365"/>
              </a:solidFill>
              <a:latin typeface="DejaVu Math TeX Gyre" panose="02000503000000000000"/>
            </a:rPr>
            <a:t>Social</a:t>
          </a:r>
        </a:p>
      </dgm:t>
    </dgm:pt>
    <dgm:pt modelId="{07F8443A-7F24-48BA-9971-22E501DB2160}" type="parTrans" cxnId="{16B20E56-37FA-4E37-9725-38401772A11D}">
      <dgm:prSet/>
      <dgm:spPr/>
      <dgm:t>
        <a:bodyPr/>
        <a:lstStyle/>
        <a:p>
          <a:endParaRPr lang="en-GB"/>
        </a:p>
      </dgm:t>
    </dgm:pt>
    <dgm:pt modelId="{22A78F8F-8075-4B3C-9A65-04218A9C5189}" type="sibTrans" cxnId="{16B20E56-37FA-4E37-9725-38401772A11D}">
      <dgm:prSet/>
      <dgm:spPr/>
      <dgm:t>
        <a:bodyPr/>
        <a:lstStyle/>
        <a:p>
          <a:endParaRPr lang="en-GB"/>
        </a:p>
      </dgm:t>
    </dgm:pt>
    <dgm:pt modelId="{E424029A-567A-48A2-850D-A033A8F8B976}">
      <dgm:prSet phldrT="[Text]" phldr="0"/>
      <dgm:spPr>
        <a:solidFill>
          <a:srgbClr val="399884">
            <a:alpha val="50000"/>
          </a:srgbClr>
        </a:solidFill>
      </dgm:spPr>
      <dgm:t>
        <a:bodyPr/>
        <a:lstStyle/>
        <a:p>
          <a:r>
            <a:rPr lang="en-GB" b="1" noProof="0" dirty="0">
              <a:solidFill>
                <a:srgbClr val="373365"/>
              </a:solidFill>
              <a:latin typeface="DejaVu Math TeX Gyre" panose="02000503000000000000"/>
            </a:rPr>
            <a:t>Economic</a:t>
          </a:r>
        </a:p>
      </dgm:t>
    </dgm:pt>
    <dgm:pt modelId="{119B58B9-BB2D-43FE-B3F2-E145C7DB5E8F}" type="parTrans" cxnId="{5B2BEB2F-871A-4C0B-8555-B32C2AEA9476}">
      <dgm:prSet/>
      <dgm:spPr/>
      <dgm:t>
        <a:bodyPr/>
        <a:lstStyle/>
        <a:p>
          <a:endParaRPr lang="en-GB"/>
        </a:p>
      </dgm:t>
    </dgm:pt>
    <dgm:pt modelId="{2604EE4B-CBA1-4483-81DA-5B6B0BA26B5F}" type="sibTrans" cxnId="{5B2BEB2F-871A-4C0B-8555-B32C2AEA9476}">
      <dgm:prSet/>
      <dgm:spPr/>
      <dgm:t>
        <a:bodyPr/>
        <a:lstStyle/>
        <a:p>
          <a:endParaRPr lang="en-GB"/>
        </a:p>
      </dgm:t>
    </dgm:pt>
    <dgm:pt modelId="{61F79566-85E2-4220-BA8F-14B108801818}">
      <dgm:prSet phldrT="[Text]"/>
      <dgm:spPr>
        <a:solidFill>
          <a:srgbClr val="4DB9A1">
            <a:alpha val="50000"/>
          </a:srgbClr>
        </a:solidFill>
      </dgm:spPr>
      <dgm:t>
        <a:bodyPr/>
        <a:lstStyle/>
        <a:p>
          <a:pPr>
            <a:buNone/>
          </a:pPr>
          <a:r>
            <a:rPr lang="en-GB" b="1" noProof="0" dirty="0">
              <a:solidFill>
                <a:srgbClr val="373365"/>
              </a:solidFill>
              <a:latin typeface="DejaVu Math TeX Gyre" panose="02000503000000000000"/>
            </a:rPr>
            <a:t>Environmental </a:t>
          </a:r>
        </a:p>
      </dgm:t>
    </dgm:pt>
    <dgm:pt modelId="{752F5944-45B6-45F5-BB2F-E3D1C45CA625}" type="parTrans" cxnId="{C0B52957-8A49-43F4-94F5-C70DB38FC89B}">
      <dgm:prSet/>
      <dgm:spPr/>
      <dgm:t>
        <a:bodyPr/>
        <a:lstStyle/>
        <a:p>
          <a:endParaRPr lang="en-GB"/>
        </a:p>
      </dgm:t>
    </dgm:pt>
    <dgm:pt modelId="{406E9853-07DD-47C0-8273-8DA0DE54AED9}" type="sibTrans" cxnId="{C0B52957-8A49-43F4-94F5-C70DB38FC89B}">
      <dgm:prSet/>
      <dgm:spPr/>
      <dgm:t>
        <a:bodyPr/>
        <a:lstStyle/>
        <a:p>
          <a:endParaRPr lang="en-GB"/>
        </a:p>
      </dgm:t>
    </dgm:pt>
    <dgm:pt modelId="{A2637E6D-9EA3-4947-963B-6E370E62BE1D}" type="pres">
      <dgm:prSet presAssocID="{D5E472F2-9D79-4DC2-AC77-1D5842AD26DC}" presName="compositeShape" presStyleCnt="0">
        <dgm:presLayoutVars>
          <dgm:chMax val="7"/>
          <dgm:dir/>
          <dgm:resizeHandles val="exact"/>
        </dgm:presLayoutVars>
      </dgm:prSet>
      <dgm:spPr/>
    </dgm:pt>
    <dgm:pt modelId="{2657B164-F25E-409B-800D-7BE19004E8D2}" type="pres">
      <dgm:prSet presAssocID="{3757BEF4-74B3-4143-BB60-B6684B82CF6E}" presName="circ1" presStyleLbl="vennNode1" presStyleIdx="0" presStyleCnt="3" custLinFactNeighborX="7699" custLinFactNeighborY="9944"/>
      <dgm:spPr/>
    </dgm:pt>
    <dgm:pt modelId="{3F23C1CE-F24C-4CB5-BF87-82C6EE516F95}" type="pres">
      <dgm:prSet presAssocID="{3757BEF4-74B3-4143-BB60-B6684B82CF6E}" presName="circ1Tx" presStyleLbl="revTx" presStyleIdx="0" presStyleCnt="0">
        <dgm:presLayoutVars>
          <dgm:chMax val="0"/>
          <dgm:chPref val="0"/>
          <dgm:bulletEnabled val="1"/>
        </dgm:presLayoutVars>
      </dgm:prSet>
      <dgm:spPr/>
    </dgm:pt>
    <dgm:pt modelId="{7AF85209-0344-443A-B8A2-F7C12ADE0920}" type="pres">
      <dgm:prSet presAssocID="{E424029A-567A-48A2-850D-A033A8F8B976}" presName="circ2" presStyleLbl="vennNode1" presStyleIdx="1" presStyleCnt="3" custLinFactNeighborX="-402" custLinFactNeighborY="-3609"/>
      <dgm:spPr/>
    </dgm:pt>
    <dgm:pt modelId="{AD86D13A-A67E-4CE6-A6CE-5416B7F47E51}" type="pres">
      <dgm:prSet presAssocID="{E424029A-567A-48A2-850D-A033A8F8B976}" presName="circ2Tx" presStyleLbl="revTx" presStyleIdx="0" presStyleCnt="0">
        <dgm:presLayoutVars>
          <dgm:chMax val="0"/>
          <dgm:chPref val="0"/>
          <dgm:bulletEnabled val="1"/>
        </dgm:presLayoutVars>
      </dgm:prSet>
      <dgm:spPr/>
    </dgm:pt>
    <dgm:pt modelId="{6C58E5CC-D81B-4BD4-B254-5702510423E8}" type="pres">
      <dgm:prSet presAssocID="{61F79566-85E2-4220-BA8F-14B108801818}" presName="circ3" presStyleLbl="vennNode1" presStyleIdx="2" presStyleCnt="3" custLinFactNeighborX="11225" custLinFactNeighborY="-7216"/>
      <dgm:spPr/>
    </dgm:pt>
    <dgm:pt modelId="{1B56E362-5BC9-4496-9860-9BE59B87CC88}" type="pres">
      <dgm:prSet presAssocID="{61F79566-85E2-4220-BA8F-14B108801818}" presName="circ3Tx" presStyleLbl="revTx" presStyleIdx="0" presStyleCnt="0">
        <dgm:presLayoutVars>
          <dgm:chMax val="0"/>
          <dgm:chPref val="0"/>
          <dgm:bulletEnabled val="1"/>
        </dgm:presLayoutVars>
      </dgm:prSet>
      <dgm:spPr/>
    </dgm:pt>
  </dgm:ptLst>
  <dgm:cxnLst>
    <dgm:cxn modelId="{42A8C41D-8368-4F0D-9E8C-FEAF595E7E27}" type="presOf" srcId="{3757BEF4-74B3-4143-BB60-B6684B82CF6E}" destId="{3F23C1CE-F24C-4CB5-BF87-82C6EE516F95}" srcOrd="1" destOrd="0" presId="urn:microsoft.com/office/officeart/2005/8/layout/venn1"/>
    <dgm:cxn modelId="{5B2BEB2F-871A-4C0B-8555-B32C2AEA9476}" srcId="{D5E472F2-9D79-4DC2-AC77-1D5842AD26DC}" destId="{E424029A-567A-48A2-850D-A033A8F8B976}" srcOrd="1" destOrd="0" parTransId="{119B58B9-BB2D-43FE-B3F2-E145C7DB5E8F}" sibTransId="{2604EE4B-CBA1-4483-81DA-5B6B0BA26B5F}"/>
    <dgm:cxn modelId="{0C645645-BC85-4D7F-B3CE-71F9B4B346DB}" type="presOf" srcId="{E424029A-567A-48A2-850D-A033A8F8B976}" destId="{AD86D13A-A67E-4CE6-A6CE-5416B7F47E51}" srcOrd="1" destOrd="0" presId="urn:microsoft.com/office/officeart/2005/8/layout/venn1"/>
    <dgm:cxn modelId="{57397866-DEF0-4565-AC82-E8614B6D48FC}" type="presOf" srcId="{3757BEF4-74B3-4143-BB60-B6684B82CF6E}" destId="{2657B164-F25E-409B-800D-7BE19004E8D2}" srcOrd="0" destOrd="0" presId="urn:microsoft.com/office/officeart/2005/8/layout/venn1"/>
    <dgm:cxn modelId="{06DF3354-B7C1-4622-B191-5B6A7E46334A}" type="presOf" srcId="{61F79566-85E2-4220-BA8F-14B108801818}" destId="{1B56E362-5BC9-4496-9860-9BE59B87CC88}" srcOrd="1" destOrd="0" presId="urn:microsoft.com/office/officeart/2005/8/layout/venn1"/>
    <dgm:cxn modelId="{16B20E56-37FA-4E37-9725-38401772A11D}" srcId="{D5E472F2-9D79-4DC2-AC77-1D5842AD26DC}" destId="{3757BEF4-74B3-4143-BB60-B6684B82CF6E}" srcOrd="0" destOrd="0" parTransId="{07F8443A-7F24-48BA-9971-22E501DB2160}" sibTransId="{22A78F8F-8075-4B3C-9A65-04218A9C5189}"/>
    <dgm:cxn modelId="{C0B52957-8A49-43F4-94F5-C70DB38FC89B}" srcId="{D5E472F2-9D79-4DC2-AC77-1D5842AD26DC}" destId="{61F79566-85E2-4220-BA8F-14B108801818}" srcOrd="2" destOrd="0" parTransId="{752F5944-45B6-45F5-BB2F-E3D1C45CA625}" sibTransId="{406E9853-07DD-47C0-8273-8DA0DE54AED9}"/>
    <dgm:cxn modelId="{3B66F889-A84D-44AC-B77C-3089C0557667}" type="presOf" srcId="{E424029A-567A-48A2-850D-A033A8F8B976}" destId="{7AF85209-0344-443A-B8A2-F7C12ADE0920}" srcOrd="0" destOrd="0" presId="urn:microsoft.com/office/officeart/2005/8/layout/venn1"/>
    <dgm:cxn modelId="{0E926D8B-8C41-452F-859B-CB914FE36DEE}" type="presOf" srcId="{61F79566-85E2-4220-BA8F-14B108801818}" destId="{6C58E5CC-D81B-4BD4-B254-5702510423E8}" srcOrd="0" destOrd="0" presId="urn:microsoft.com/office/officeart/2005/8/layout/venn1"/>
    <dgm:cxn modelId="{ABDE15AC-47FF-4486-9C0D-EFC232F90964}" type="presOf" srcId="{D5E472F2-9D79-4DC2-AC77-1D5842AD26DC}" destId="{A2637E6D-9EA3-4947-963B-6E370E62BE1D}" srcOrd="0" destOrd="0" presId="urn:microsoft.com/office/officeart/2005/8/layout/venn1"/>
    <dgm:cxn modelId="{E21601DE-392C-4170-9B64-4690DB86EBD1}" type="presParOf" srcId="{A2637E6D-9EA3-4947-963B-6E370E62BE1D}" destId="{2657B164-F25E-409B-800D-7BE19004E8D2}" srcOrd="0" destOrd="0" presId="urn:microsoft.com/office/officeart/2005/8/layout/venn1"/>
    <dgm:cxn modelId="{910EF225-8B2E-4D11-81FD-6F90059EE868}" type="presParOf" srcId="{A2637E6D-9EA3-4947-963B-6E370E62BE1D}" destId="{3F23C1CE-F24C-4CB5-BF87-82C6EE516F95}" srcOrd="1" destOrd="0" presId="urn:microsoft.com/office/officeart/2005/8/layout/venn1"/>
    <dgm:cxn modelId="{2591CAB5-1157-40D5-8274-2BF2492BCC7B}" type="presParOf" srcId="{A2637E6D-9EA3-4947-963B-6E370E62BE1D}" destId="{7AF85209-0344-443A-B8A2-F7C12ADE0920}" srcOrd="2" destOrd="0" presId="urn:microsoft.com/office/officeart/2005/8/layout/venn1"/>
    <dgm:cxn modelId="{F782B94B-E5AB-47A8-AB2E-97AF03821615}" type="presParOf" srcId="{A2637E6D-9EA3-4947-963B-6E370E62BE1D}" destId="{AD86D13A-A67E-4CE6-A6CE-5416B7F47E51}" srcOrd="3" destOrd="0" presId="urn:microsoft.com/office/officeart/2005/8/layout/venn1"/>
    <dgm:cxn modelId="{25ADBD81-C020-4D17-B291-72F41BA97E1E}" type="presParOf" srcId="{A2637E6D-9EA3-4947-963B-6E370E62BE1D}" destId="{6C58E5CC-D81B-4BD4-B254-5702510423E8}" srcOrd="4" destOrd="0" presId="urn:microsoft.com/office/officeart/2005/8/layout/venn1"/>
    <dgm:cxn modelId="{393D38E3-C5AA-410D-938C-428836E5A636}" type="presParOf" srcId="{A2637E6D-9EA3-4947-963B-6E370E62BE1D}" destId="{1B56E362-5BC9-4496-9860-9BE59B87CC88}"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E7843A-7DA6-42F2-AD62-6890309F417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7170BA0-E8AE-41D3-94A8-DABA0199BBCA}">
      <dgm:prSet custT="1"/>
      <dgm:spPr/>
      <dgm:t>
        <a:bodyPr/>
        <a:lstStyle/>
        <a:p>
          <a:pPr>
            <a:lnSpc>
              <a:spcPct val="100000"/>
            </a:lnSpc>
          </a:pPr>
          <a:r>
            <a:rPr lang="en-GB" sz="1800" noProof="0" dirty="0">
              <a:solidFill>
                <a:srgbClr val="303D68"/>
              </a:solidFill>
              <a:latin typeface="DejaVu Math TeX Gyre" panose="02000503000000000000"/>
            </a:rPr>
            <a:t>Bridging theory and action - turns abstract ethical concepts into tangible results while developing creativity, engagement, and practical skills.</a:t>
          </a:r>
        </a:p>
      </dgm:t>
    </dgm:pt>
    <dgm:pt modelId="{4CCDE154-8543-44B2-9B73-2C37B789C770}" type="parTrans" cxnId="{7742EE72-5CCF-4D6E-B0F9-6A67BC27E237}">
      <dgm:prSet/>
      <dgm:spPr/>
      <dgm:t>
        <a:bodyPr/>
        <a:lstStyle/>
        <a:p>
          <a:endParaRPr lang="en-US" sz="1800">
            <a:solidFill>
              <a:srgbClr val="303D68"/>
            </a:solidFill>
            <a:latin typeface="DejaVu Math TeX Gyre" panose="02000503000000000000"/>
          </a:endParaRPr>
        </a:p>
      </dgm:t>
    </dgm:pt>
    <dgm:pt modelId="{2039DB87-D48A-41FB-9086-B6D48BC81561}" type="sibTrans" cxnId="{7742EE72-5CCF-4D6E-B0F9-6A67BC27E237}">
      <dgm:prSet/>
      <dgm:spPr/>
      <dgm:t>
        <a:bodyPr/>
        <a:lstStyle/>
        <a:p>
          <a:endParaRPr lang="en-US" sz="1800">
            <a:solidFill>
              <a:srgbClr val="303D68"/>
            </a:solidFill>
            <a:latin typeface="DejaVu Math TeX Gyre" panose="02000503000000000000"/>
          </a:endParaRPr>
        </a:p>
      </dgm:t>
    </dgm:pt>
    <dgm:pt modelId="{E01DDBC8-E645-49EC-B4D6-85C6B02F89DC}">
      <dgm:prSet custT="1"/>
      <dgm:spPr>
        <a:noFill/>
        <a:ln>
          <a:noFill/>
        </a:ln>
        <a:effectLst/>
      </dgm:spPr>
      <dgm:t>
        <a:bodyPr spcFirstLastPara="0" vert="horz" wrap="square" lIns="0" tIns="0" rIns="0" bIns="0" numCol="1" spcCol="1270" anchor="t" anchorCtr="0"/>
        <a:lstStyle/>
        <a:p>
          <a:pPr>
            <a:lnSpc>
              <a:spcPct val="100000"/>
            </a:lnSpc>
          </a:pPr>
          <a:r>
            <a:rPr lang="en-GB" sz="1800" noProof="0" dirty="0">
              <a:solidFill>
                <a:srgbClr val="303D68"/>
              </a:solidFill>
              <a:latin typeface="DejaVu Math TeX Gyre" panose="02000503000000000000"/>
            </a:rPr>
            <a:t>Focus on ethics and sustainability - projects emphasize environmental impacts, ethical trade-offs, and innovative, practical solutions.</a:t>
          </a:r>
        </a:p>
      </dgm:t>
    </dgm:pt>
    <dgm:pt modelId="{02CD669E-D3CB-4945-A285-6D7FDE559D25}" type="parTrans" cxnId="{BA81DF2A-38A5-4C98-9C9D-CB4BA9DBC726}">
      <dgm:prSet/>
      <dgm:spPr/>
      <dgm:t>
        <a:bodyPr/>
        <a:lstStyle/>
        <a:p>
          <a:endParaRPr lang="en-US" sz="1800">
            <a:solidFill>
              <a:srgbClr val="303D68"/>
            </a:solidFill>
            <a:latin typeface="DejaVu Math TeX Gyre" panose="02000503000000000000"/>
          </a:endParaRPr>
        </a:p>
      </dgm:t>
    </dgm:pt>
    <dgm:pt modelId="{6DDFF7FC-325A-48D1-B873-6C09B8808373}" type="sibTrans" cxnId="{BA81DF2A-38A5-4C98-9C9D-CB4BA9DBC726}">
      <dgm:prSet/>
      <dgm:spPr/>
      <dgm:t>
        <a:bodyPr/>
        <a:lstStyle/>
        <a:p>
          <a:endParaRPr lang="en-US" sz="1800">
            <a:solidFill>
              <a:srgbClr val="303D68"/>
            </a:solidFill>
            <a:latin typeface="DejaVu Math TeX Gyre" panose="02000503000000000000"/>
          </a:endParaRPr>
        </a:p>
      </dgm:t>
    </dgm:pt>
    <dgm:pt modelId="{EE7378D3-3084-44A3-BC93-4B31DBE523B7}">
      <dgm:prSet custT="1"/>
      <dgm:spPr/>
      <dgm:t>
        <a:bodyPr/>
        <a:lstStyle/>
        <a:p>
          <a:pPr>
            <a:lnSpc>
              <a:spcPct val="100000"/>
            </a:lnSpc>
          </a:pPr>
          <a:r>
            <a:rPr lang="en-GB" sz="1800" noProof="0" dirty="0">
              <a:solidFill>
                <a:srgbClr val="303D68"/>
              </a:solidFill>
              <a:latin typeface="DejaVu Math TeX Gyre" panose="02000503000000000000"/>
            </a:rPr>
            <a:t>Student-led ownership - learners identify real-world challenges, research solutions, and present or implement their findings.</a:t>
          </a:r>
        </a:p>
      </dgm:t>
    </dgm:pt>
    <dgm:pt modelId="{8DF45E18-6AF6-45AA-B6F8-77AD23BEB885}" type="parTrans" cxnId="{8CFE051F-13A5-47A2-A857-9604B04B904B}">
      <dgm:prSet/>
      <dgm:spPr/>
      <dgm:t>
        <a:bodyPr/>
        <a:lstStyle/>
        <a:p>
          <a:endParaRPr lang="en-US" sz="1800">
            <a:solidFill>
              <a:srgbClr val="303D68"/>
            </a:solidFill>
            <a:latin typeface="DejaVu Math TeX Gyre" panose="02000503000000000000"/>
          </a:endParaRPr>
        </a:p>
      </dgm:t>
    </dgm:pt>
    <dgm:pt modelId="{38E80F5C-066A-4D7E-B287-5F520964EE13}" type="sibTrans" cxnId="{8CFE051F-13A5-47A2-A857-9604B04B904B}">
      <dgm:prSet/>
      <dgm:spPr/>
      <dgm:t>
        <a:bodyPr/>
        <a:lstStyle/>
        <a:p>
          <a:endParaRPr lang="en-US" sz="1800">
            <a:solidFill>
              <a:srgbClr val="303D68"/>
            </a:solidFill>
            <a:latin typeface="DejaVu Math TeX Gyre" panose="02000503000000000000"/>
          </a:endParaRPr>
        </a:p>
      </dgm:t>
    </dgm:pt>
    <dgm:pt modelId="{F05A2874-7AF2-4DCA-8BD3-ABF6A6E1FC7D}" type="pres">
      <dgm:prSet presAssocID="{CCE7843A-7DA6-42F2-AD62-6890309F417B}" presName="root" presStyleCnt="0">
        <dgm:presLayoutVars>
          <dgm:dir/>
          <dgm:resizeHandles val="exact"/>
        </dgm:presLayoutVars>
      </dgm:prSet>
      <dgm:spPr/>
    </dgm:pt>
    <dgm:pt modelId="{7A2C02DB-D60F-4827-A6E3-B6BF681291A5}" type="pres">
      <dgm:prSet presAssocID="{57170BA0-E8AE-41D3-94A8-DABA0199BBCA}" presName="compNode" presStyleCnt="0"/>
      <dgm:spPr/>
    </dgm:pt>
    <dgm:pt modelId="{EB9A885C-AE97-441F-9416-89E2623AF709}" type="pres">
      <dgm:prSet presAssocID="{57170BA0-E8AE-41D3-94A8-DABA0199BBC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A688086D-0666-408D-B771-98182F262ECC}" type="pres">
      <dgm:prSet presAssocID="{57170BA0-E8AE-41D3-94A8-DABA0199BBCA}" presName="spaceRect" presStyleCnt="0"/>
      <dgm:spPr/>
    </dgm:pt>
    <dgm:pt modelId="{F1E64809-6814-47DC-BC94-8233322BF3C4}" type="pres">
      <dgm:prSet presAssocID="{57170BA0-E8AE-41D3-94A8-DABA0199BBCA}" presName="textRect" presStyleLbl="revTx" presStyleIdx="0" presStyleCnt="3">
        <dgm:presLayoutVars>
          <dgm:chMax val="1"/>
          <dgm:chPref val="1"/>
        </dgm:presLayoutVars>
      </dgm:prSet>
      <dgm:spPr/>
    </dgm:pt>
    <dgm:pt modelId="{81B859B4-0B7A-46F2-A2CC-374109739BF2}" type="pres">
      <dgm:prSet presAssocID="{2039DB87-D48A-41FB-9086-B6D48BC81561}" presName="sibTrans" presStyleCnt="0"/>
      <dgm:spPr/>
    </dgm:pt>
    <dgm:pt modelId="{62225C86-C9B7-443A-872E-EE89F93F279C}" type="pres">
      <dgm:prSet presAssocID="{E01DDBC8-E645-49EC-B4D6-85C6B02F89DC}" presName="compNode" presStyleCnt="0"/>
      <dgm:spPr/>
    </dgm:pt>
    <dgm:pt modelId="{1E4201D1-4FB2-49E3-BA72-00510C579B82}" type="pres">
      <dgm:prSet presAssocID="{E01DDBC8-E645-49EC-B4D6-85C6B02F89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ales of Justice"/>
        </a:ext>
      </dgm:extLst>
    </dgm:pt>
    <dgm:pt modelId="{D70E32FD-5184-4E8A-A54A-EAC81D7BFFF7}" type="pres">
      <dgm:prSet presAssocID="{E01DDBC8-E645-49EC-B4D6-85C6B02F89DC}" presName="spaceRect" presStyleCnt="0"/>
      <dgm:spPr/>
    </dgm:pt>
    <dgm:pt modelId="{32F0D2E6-779C-4CCB-ABC3-02464EF4977E}" type="pres">
      <dgm:prSet presAssocID="{E01DDBC8-E645-49EC-B4D6-85C6B02F89DC}" presName="textRect" presStyleLbl="revTx" presStyleIdx="1" presStyleCnt="3">
        <dgm:presLayoutVars>
          <dgm:chMax val="1"/>
          <dgm:chPref val="1"/>
        </dgm:presLayoutVars>
      </dgm:prSet>
      <dgm:spPr>
        <a:xfrm>
          <a:off x="2005009" y="1882311"/>
          <a:ext cx="1705078" cy="1675772"/>
        </a:xfrm>
        <a:prstGeom prst="rect">
          <a:avLst/>
        </a:prstGeom>
      </dgm:spPr>
    </dgm:pt>
    <dgm:pt modelId="{6F32D965-950F-41DB-85D9-2660B0CF4030}" type="pres">
      <dgm:prSet presAssocID="{6DDFF7FC-325A-48D1-B873-6C09B8808373}" presName="sibTrans" presStyleCnt="0"/>
      <dgm:spPr/>
    </dgm:pt>
    <dgm:pt modelId="{7D42C2E5-6566-493A-A841-1CF85BB1C66A}" type="pres">
      <dgm:prSet presAssocID="{EE7378D3-3084-44A3-BC93-4B31DBE523B7}" presName="compNode" presStyleCnt="0"/>
      <dgm:spPr/>
    </dgm:pt>
    <dgm:pt modelId="{1D71A624-66F4-42D4-82E1-409FEA1797C1}" type="pres">
      <dgm:prSet presAssocID="{EE7378D3-3084-44A3-BC93-4B31DBE523B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assroom"/>
        </a:ext>
      </dgm:extLst>
    </dgm:pt>
    <dgm:pt modelId="{ED34F539-8899-462F-8C79-874BCB05B393}" type="pres">
      <dgm:prSet presAssocID="{EE7378D3-3084-44A3-BC93-4B31DBE523B7}" presName="spaceRect" presStyleCnt="0"/>
      <dgm:spPr/>
    </dgm:pt>
    <dgm:pt modelId="{5C449398-8232-49DE-9470-8CB4FE604D85}" type="pres">
      <dgm:prSet presAssocID="{EE7378D3-3084-44A3-BC93-4B31DBE523B7}" presName="textRect" presStyleLbl="revTx" presStyleIdx="2" presStyleCnt="3">
        <dgm:presLayoutVars>
          <dgm:chMax val="1"/>
          <dgm:chPref val="1"/>
        </dgm:presLayoutVars>
      </dgm:prSet>
      <dgm:spPr/>
    </dgm:pt>
  </dgm:ptLst>
  <dgm:cxnLst>
    <dgm:cxn modelId="{8CFE051F-13A5-47A2-A857-9604B04B904B}" srcId="{CCE7843A-7DA6-42F2-AD62-6890309F417B}" destId="{EE7378D3-3084-44A3-BC93-4B31DBE523B7}" srcOrd="2" destOrd="0" parTransId="{8DF45E18-6AF6-45AA-B6F8-77AD23BEB885}" sibTransId="{38E80F5C-066A-4D7E-B287-5F520964EE13}"/>
    <dgm:cxn modelId="{BA81DF2A-38A5-4C98-9C9D-CB4BA9DBC726}" srcId="{CCE7843A-7DA6-42F2-AD62-6890309F417B}" destId="{E01DDBC8-E645-49EC-B4D6-85C6B02F89DC}" srcOrd="1" destOrd="0" parTransId="{02CD669E-D3CB-4945-A285-6D7FDE559D25}" sibTransId="{6DDFF7FC-325A-48D1-B873-6C09B8808373}"/>
    <dgm:cxn modelId="{BEE21251-9C92-470C-BE57-E3767EAEC859}" type="presOf" srcId="{CCE7843A-7DA6-42F2-AD62-6890309F417B}" destId="{F05A2874-7AF2-4DCA-8BD3-ABF6A6E1FC7D}" srcOrd="0" destOrd="0" presId="urn:microsoft.com/office/officeart/2018/2/layout/IconLabelList"/>
    <dgm:cxn modelId="{7742EE72-5CCF-4D6E-B0F9-6A67BC27E237}" srcId="{CCE7843A-7DA6-42F2-AD62-6890309F417B}" destId="{57170BA0-E8AE-41D3-94A8-DABA0199BBCA}" srcOrd="0" destOrd="0" parTransId="{4CCDE154-8543-44B2-9B73-2C37B789C770}" sibTransId="{2039DB87-D48A-41FB-9086-B6D48BC81561}"/>
    <dgm:cxn modelId="{17867458-46C5-478E-BEEB-6F89BCFC5E0C}" type="presOf" srcId="{57170BA0-E8AE-41D3-94A8-DABA0199BBCA}" destId="{F1E64809-6814-47DC-BC94-8233322BF3C4}" srcOrd="0" destOrd="0" presId="urn:microsoft.com/office/officeart/2018/2/layout/IconLabelList"/>
    <dgm:cxn modelId="{EF556AA6-3969-43C3-831F-E471482A55CE}" type="presOf" srcId="{E01DDBC8-E645-49EC-B4D6-85C6B02F89DC}" destId="{32F0D2E6-779C-4CCB-ABC3-02464EF4977E}" srcOrd="0" destOrd="0" presId="urn:microsoft.com/office/officeart/2018/2/layout/IconLabelList"/>
    <dgm:cxn modelId="{DC4F59B4-1AB1-4091-BC7D-E417E3656747}" type="presOf" srcId="{EE7378D3-3084-44A3-BC93-4B31DBE523B7}" destId="{5C449398-8232-49DE-9470-8CB4FE604D85}" srcOrd="0" destOrd="0" presId="urn:microsoft.com/office/officeart/2018/2/layout/IconLabelList"/>
    <dgm:cxn modelId="{B98AE4DC-3191-494B-A1F1-B3C53DBF14C9}" type="presParOf" srcId="{F05A2874-7AF2-4DCA-8BD3-ABF6A6E1FC7D}" destId="{7A2C02DB-D60F-4827-A6E3-B6BF681291A5}" srcOrd="0" destOrd="0" presId="urn:microsoft.com/office/officeart/2018/2/layout/IconLabelList"/>
    <dgm:cxn modelId="{54B1ED36-95C0-4D51-9326-D5FB70A55202}" type="presParOf" srcId="{7A2C02DB-D60F-4827-A6E3-B6BF681291A5}" destId="{EB9A885C-AE97-441F-9416-89E2623AF709}" srcOrd="0" destOrd="0" presId="urn:microsoft.com/office/officeart/2018/2/layout/IconLabelList"/>
    <dgm:cxn modelId="{7234E950-63B2-4476-B967-66B4C24C7CDE}" type="presParOf" srcId="{7A2C02DB-D60F-4827-A6E3-B6BF681291A5}" destId="{A688086D-0666-408D-B771-98182F262ECC}" srcOrd="1" destOrd="0" presId="urn:microsoft.com/office/officeart/2018/2/layout/IconLabelList"/>
    <dgm:cxn modelId="{B1FF8E65-C60F-4D37-B5A1-C837524C9528}" type="presParOf" srcId="{7A2C02DB-D60F-4827-A6E3-B6BF681291A5}" destId="{F1E64809-6814-47DC-BC94-8233322BF3C4}" srcOrd="2" destOrd="0" presId="urn:microsoft.com/office/officeart/2018/2/layout/IconLabelList"/>
    <dgm:cxn modelId="{AB1808E9-9C3B-436A-90AC-995968306E63}" type="presParOf" srcId="{F05A2874-7AF2-4DCA-8BD3-ABF6A6E1FC7D}" destId="{81B859B4-0B7A-46F2-A2CC-374109739BF2}" srcOrd="1" destOrd="0" presId="urn:microsoft.com/office/officeart/2018/2/layout/IconLabelList"/>
    <dgm:cxn modelId="{CDE4E327-1F95-4675-90A3-CA2C29094D47}" type="presParOf" srcId="{F05A2874-7AF2-4DCA-8BD3-ABF6A6E1FC7D}" destId="{62225C86-C9B7-443A-872E-EE89F93F279C}" srcOrd="2" destOrd="0" presId="urn:microsoft.com/office/officeart/2018/2/layout/IconLabelList"/>
    <dgm:cxn modelId="{48487C04-035B-4FCC-8ED2-D7D6618E3D34}" type="presParOf" srcId="{62225C86-C9B7-443A-872E-EE89F93F279C}" destId="{1E4201D1-4FB2-49E3-BA72-00510C579B82}" srcOrd="0" destOrd="0" presId="urn:microsoft.com/office/officeart/2018/2/layout/IconLabelList"/>
    <dgm:cxn modelId="{F116DB56-202F-43EE-AA4B-2992922CCBB4}" type="presParOf" srcId="{62225C86-C9B7-443A-872E-EE89F93F279C}" destId="{D70E32FD-5184-4E8A-A54A-EAC81D7BFFF7}" srcOrd="1" destOrd="0" presId="urn:microsoft.com/office/officeart/2018/2/layout/IconLabelList"/>
    <dgm:cxn modelId="{94827944-709D-4F19-A387-3D309E2B625C}" type="presParOf" srcId="{62225C86-C9B7-443A-872E-EE89F93F279C}" destId="{32F0D2E6-779C-4CCB-ABC3-02464EF4977E}" srcOrd="2" destOrd="0" presId="urn:microsoft.com/office/officeart/2018/2/layout/IconLabelList"/>
    <dgm:cxn modelId="{C8E95DC8-1764-4C0C-B76C-07AFF14D3EBD}" type="presParOf" srcId="{F05A2874-7AF2-4DCA-8BD3-ABF6A6E1FC7D}" destId="{6F32D965-950F-41DB-85D9-2660B0CF4030}" srcOrd="3" destOrd="0" presId="urn:microsoft.com/office/officeart/2018/2/layout/IconLabelList"/>
    <dgm:cxn modelId="{D0932ED9-FEC2-4835-8EFB-F5D1302FE5CD}" type="presParOf" srcId="{F05A2874-7AF2-4DCA-8BD3-ABF6A6E1FC7D}" destId="{7D42C2E5-6566-493A-A841-1CF85BB1C66A}" srcOrd="4" destOrd="0" presId="urn:microsoft.com/office/officeart/2018/2/layout/IconLabelList"/>
    <dgm:cxn modelId="{A42A8C8A-017A-4464-9D73-28E238A83EBF}" type="presParOf" srcId="{7D42C2E5-6566-493A-A841-1CF85BB1C66A}" destId="{1D71A624-66F4-42D4-82E1-409FEA1797C1}" srcOrd="0" destOrd="0" presId="urn:microsoft.com/office/officeart/2018/2/layout/IconLabelList"/>
    <dgm:cxn modelId="{A3A53E80-767C-4910-973C-521B74BA31BE}" type="presParOf" srcId="{7D42C2E5-6566-493A-A841-1CF85BB1C66A}" destId="{ED34F539-8899-462F-8C79-874BCB05B393}" srcOrd="1" destOrd="0" presId="urn:microsoft.com/office/officeart/2018/2/layout/IconLabelList"/>
    <dgm:cxn modelId="{7C9614AF-5EB0-41FD-94FE-DED34E94C63A}" type="presParOf" srcId="{7D42C2E5-6566-493A-A841-1CF85BB1C66A}" destId="{5C449398-8232-49DE-9470-8CB4FE604D85}"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F071B-AA45-4164-AEAF-06781EA662C1}">
      <dsp:nvSpPr>
        <dsp:cNvPr id="0" name=""/>
        <dsp:cNvSpPr/>
      </dsp:nvSpPr>
      <dsp:spPr>
        <a:xfrm rot="16200000">
          <a:off x="-544989" y="544989"/>
          <a:ext cx="4658342" cy="3568363"/>
        </a:xfrm>
        <a:prstGeom prst="flowChartManualOperation">
          <a:avLst/>
        </a:prstGeom>
        <a:solidFill>
          <a:srgbClr val="39988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977900">
            <a:lnSpc>
              <a:spcPct val="90000"/>
            </a:lnSpc>
            <a:spcBef>
              <a:spcPct val="0"/>
            </a:spcBef>
            <a:spcAft>
              <a:spcPct val="35000"/>
            </a:spcAft>
            <a:buNone/>
          </a:pPr>
          <a:r>
            <a:rPr lang="en-GB" sz="2200" b="1" kern="1200" noProof="0" dirty="0">
              <a:solidFill>
                <a:srgbClr val="373365"/>
              </a:solidFill>
              <a:latin typeface="DejaVu Math TeX Gyre" panose="02000503000000000000"/>
            </a:rPr>
            <a:t>Module 1: Foundations of sustainability </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Subtitle 1.1: Introduction to sustainability and sustainable development</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Subtitle 1.2: Connection between sustainability, circular economy, and SMEs</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Subtitle 1.3: Good examples of sustainability practices implementation in companies</a:t>
          </a:r>
        </a:p>
      </dsp:txBody>
      <dsp:txXfrm rot="5400000">
        <a:off x="1" y="931667"/>
        <a:ext cx="3568363" cy="2795006"/>
      </dsp:txXfrm>
    </dsp:sp>
    <dsp:sp modelId="{2AE3CB7E-C9A4-44F4-85BC-8C6922025EF9}">
      <dsp:nvSpPr>
        <dsp:cNvPr id="0" name=""/>
        <dsp:cNvSpPr/>
      </dsp:nvSpPr>
      <dsp:spPr>
        <a:xfrm rot="16200000">
          <a:off x="3292374" y="544989"/>
          <a:ext cx="4658342" cy="3568363"/>
        </a:xfrm>
        <a:prstGeom prst="flowChartManualOperation">
          <a:avLst/>
        </a:prstGeom>
        <a:solidFill>
          <a:srgbClr val="4DB9A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Module 2: Environmental ethics – principles and practices</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Subtitle 2.1: Introduction to environmental ethics and key principles</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Subtitle 2.2: Practices of environmental ethics - actions, policies, and lifestyles choices</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 Subtitle 2.3: Good examples of integration of environmental   ethics principles </a:t>
          </a:r>
        </a:p>
        <a:p>
          <a:pPr marL="228600" lvl="1" indent="0" algn="l" defTabSz="1066800">
            <a:lnSpc>
              <a:spcPct val="90000"/>
            </a:lnSpc>
            <a:spcBef>
              <a:spcPct val="0"/>
            </a:spcBef>
            <a:spcAft>
              <a:spcPct val="15000"/>
            </a:spcAft>
            <a:buChar char="•"/>
          </a:pPr>
          <a:endParaRPr lang="en-GB" sz="1600" kern="1200" noProof="0" dirty="0">
            <a:latin typeface="DejaVu Math TeX Gyre" panose="02000503000000000000"/>
          </a:endParaRPr>
        </a:p>
      </dsp:txBody>
      <dsp:txXfrm rot="5400000">
        <a:off x="3837364" y="931667"/>
        <a:ext cx="3568363" cy="2795006"/>
      </dsp:txXfrm>
    </dsp:sp>
    <dsp:sp modelId="{0AB60A20-99D7-4B5C-A386-998DAAD1AA4B}">
      <dsp:nvSpPr>
        <dsp:cNvPr id="0" name=""/>
        <dsp:cNvSpPr/>
      </dsp:nvSpPr>
      <dsp:spPr>
        <a:xfrm rot="16200000">
          <a:off x="7128365" y="544989"/>
          <a:ext cx="4658342" cy="3568363"/>
        </a:xfrm>
        <a:prstGeom prst="flowChartManualOperation">
          <a:avLst/>
        </a:prstGeom>
        <a:solidFill>
          <a:srgbClr val="74D3B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Module 3: Education for sustainability and environmental ethics – pedagogy and practice</a:t>
          </a:r>
        </a:p>
        <a:p>
          <a:pPr marL="228600" lvl="1" indent="0" algn="l" defTabSz="933450">
            <a:lnSpc>
              <a:spcPct val="90000"/>
            </a:lnSpc>
            <a:spcBef>
              <a:spcPct val="0"/>
            </a:spcBef>
            <a:spcAft>
              <a:spcPct val="15000"/>
            </a:spcAft>
            <a:buChar char="•"/>
          </a:pPr>
          <a:r>
            <a:rPr lang="en-GB" sz="1600" kern="1200" noProof="0" dirty="0">
              <a:latin typeface="DejaVu Math TeX Gyre" panose="02000503000000000000"/>
            </a:rPr>
            <a:t>Subtitle 3.1: Active learning for sustainability and environmental ethics</a:t>
          </a:r>
        </a:p>
        <a:p>
          <a:pPr marL="228600" lvl="1" indent="0" algn="l" defTabSz="933450">
            <a:lnSpc>
              <a:spcPct val="90000"/>
            </a:lnSpc>
            <a:spcBef>
              <a:spcPct val="0"/>
            </a:spcBef>
            <a:spcAft>
              <a:spcPct val="15000"/>
            </a:spcAft>
            <a:buChar char="•"/>
          </a:pPr>
          <a:r>
            <a:rPr lang="en-GB" sz="1600" kern="1200" noProof="0" dirty="0">
              <a:latin typeface="DejaVu Math TeX Gyre" panose="02000503000000000000"/>
            </a:rPr>
            <a:t>Subtitle 3.2: Visual and digital tools for teaching sustainability and environmental ethics</a:t>
          </a:r>
        </a:p>
        <a:p>
          <a:pPr marL="228600" lvl="1" indent="0" algn="l" defTabSz="933450">
            <a:lnSpc>
              <a:spcPct val="90000"/>
            </a:lnSpc>
            <a:spcBef>
              <a:spcPct val="0"/>
            </a:spcBef>
            <a:spcAft>
              <a:spcPct val="15000"/>
            </a:spcAft>
            <a:buChar char="•"/>
          </a:pPr>
          <a:r>
            <a:rPr lang="en-GB" sz="1600" kern="1200" noProof="0" dirty="0">
              <a:latin typeface="DejaVu Math TeX Gyre" panose="02000503000000000000"/>
            </a:rPr>
            <a:t>Subtitle 3.3: Student-led projects and action plans</a:t>
          </a:r>
        </a:p>
      </dsp:txBody>
      <dsp:txXfrm rot="5400000">
        <a:off x="7673355" y="931667"/>
        <a:ext cx="3568363" cy="27950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7B164-F25E-409B-800D-7BE19004E8D2}">
      <dsp:nvSpPr>
        <dsp:cNvPr id="0" name=""/>
        <dsp:cNvSpPr/>
      </dsp:nvSpPr>
      <dsp:spPr>
        <a:xfrm>
          <a:off x="1967514" y="291835"/>
          <a:ext cx="2426437" cy="2426437"/>
        </a:xfrm>
        <a:prstGeom prst="ellipse">
          <a:avLst/>
        </a:prstGeom>
        <a:solidFill>
          <a:srgbClr val="74D3BD">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b="1" kern="1200" noProof="0" dirty="0">
              <a:solidFill>
                <a:srgbClr val="373365"/>
              </a:solidFill>
              <a:latin typeface="DejaVu Math TeX Gyre" panose="02000503000000000000"/>
            </a:rPr>
            <a:t>Social</a:t>
          </a:r>
        </a:p>
      </dsp:txBody>
      <dsp:txXfrm>
        <a:off x="2291039" y="716462"/>
        <a:ext cx="1779387" cy="1091896"/>
      </dsp:txXfrm>
    </dsp:sp>
    <dsp:sp modelId="{7AF85209-0344-443A-B8A2-F7C12ADE0920}">
      <dsp:nvSpPr>
        <dsp:cNvPr id="0" name=""/>
        <dsp:cNvSpPr/>
      </dsp:nvSpPr>
      <dsp:spPr>
        <a:xfrm>
          <a:off x="2646488" y="1479503"/>
          <a:ext cx="2426437" cy="2426437"/>
        </a:xfrm>
        <a:prstGeom prst="ellipse">
          <a:avLst/>
        </a:prstGeom>
        <a:solidFill>
          <a:srgbClr val="399884">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b="1" kern="1200" noProof="0" dirty="0">
              <a:solidFill>
                <a:srgbClr val="373365"/>
              </a:solidFill>
              <a:latin typeface="DejaVu Math TeX Gyre" panose="02000503000000000000"/>
            </a:rPr>
            <a:t>Economic</a:t>
          </a:r>
        </a:p>
      </dsp:txBody>
      <dsp:txXfrm>
        <a:off x="3388573" y="2106333"/>
        <a:ext cx="1455862" cy="1334540"/>
      </dsp:txXfrm>
    </dsp:sp>
    <dsp:sp modelId="{6C58E5CC-D81B-4BD4-B254-5702510423E8}">
      <dsp:nvSpPr>
        <dsp:cNvPr id="0" name=""/>
        <dsp:cNvSpPr/>
      </dsp:nvSpPr>
      <dsp:spPr>
        <a:xfrm>
          <a:off x="1177531" y="1391982"/>
          <a:ext cx="2426437" cy="2426437"/>
        </a:xfrm>
        <a:prstGeom prst="ellipse">
          <a:avLst/>
        </a:prstGeom>
        <a:solidFill>
          <a:srgbClr val="4DB9A1">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b="1" kern="1200" noProof="0" dirty="0">
              <a:solidFill>
                <a:srgbClr val="373365"/>
              </a:solidFill>
              <a:latin typeface="DejaVu Math TeX Gyre" panose="02000503000000000000"/>
            </a:rPr>
            <a:t>Environmental </a:t>
          </a:r>
        </a:p>
      </dsp:txBody>
      <dsp:txXfrm>
        <a:off x="1406021" y="2018811"/>
        <a:ext cx="1455862" cy="13345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9A885C-AE97-441F-9416-89E2623AF709}">
      <dsp:nvSpPr>
        <dsp:cNvPr id="0" name=""/>
        <dsp:cNvSpPr/>
      </dsp:nvSpPr>
      <dsp:spPr>
        <a:xfrm>
          <a:off x="470439" y="240327"/>
          <a:ext cx="767285" cy="7672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E64809-6814-47DC-BC94-8233322BF3C4}">
      <dsp:nvSpPr>
        <dsp:cNvPr id="0" name=""/>
        <dsp:cNvSpPr/>
      </dsp:nvSpPr>
      <dsp:spPr>
        <a:xfrm>
          <a:off x="1543" y="1571816"/>
          <a:ext cx="1705078" cy="2429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noProof="0" dirty="0">
              <a:solidFill>
                <a:srgbClr val="303D68"/>
              </a:solidFill>
              <a:latin typeface="DejaVu Math TeX Gyre" panose="02000503000000000000"/>
            </a:rPr>
            <a:t>Bridging theory and action - turns abstract ethical concepts into tangible results while developing creativity, engagement, and practical skills.</a:t>
          </a:r>
        </a:p>
      </dsp:txBody>
      <dsp:txXfrm>
        <a:off x="1543" y="1571816"/>
        <a:ext cx="1705078" cy="2429736"/>
      </dsp:txXfrm>
    </dsp:sp>
    <dsp:sp modelId="{1E4201D1-4FB2-49E3-BA72-00510C579B82}">
      <dsp:nvSpPr>
        <dsp:cNvPr id="0" name=""/>
        <dsp:cNvSpPr/>
      </dsp:nvSpPr>
      <dsp:spPr>
        <a:xfrm>
          <a:off x="2473906" y="240327"/>
          <a:ext cx="767285" cy="7672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F0D2E6-779C-4CCB-ABC3-02464EF4977E}">
      <dsp:nvSpPr>
        <dsp:cNvPr id="0" name=""/>
        <dsp:cNvSpPr/>
      </dsp:nvSpPr>
      <dsp:spPr>
        <a:xfrm>
          <a:off x="2005009" y="1571816"/>
          <a:ext cx="1705078" cy="2429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noProof="0" dirty="0">
              <a:solidFill>
                <a:srgbClr val="303D68"/>
              </a:solidFill>
              <a:latin typeface="DejaVu Math TeX Gyre" panose="02000503000000000000"/>
            </a:rPr>
            <a:t>Focus on ethics and sustainability - projects emphasize environmental impacts, ethical trade-offs, and innovative, practical solutions.</a:t>
          </a:r>
        </a:p>
      </dsp:txBody>
      <dsp:txXfrm>
        <a:off x="2005009" y="1571816"/>
        <a:ext cx="1705078" cy="2429736"/>
      </dsp:txXfrm>
    </dsp:sp>
    <dsp:sp modelId="{1D71A624-66F4-42D4-82E1-409FEA1797C1}">
      <dsp:nvSpPr>
        <dsp:cNvPr id="0" name=""/>
        <dsp:cNvSpPr/>
      </dsp:nvSpPr>
      <dsp:spPr>
        <a:xfrm>
          <a:off x="4477373" y="240327"/>
          <a:ext cx="767285" cy="7672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449398-8232-49DE-9470-8CB4FE604D85}">
      <dsp:nvSpPr>
        <dsp:cNvPr id="0" name=""/>
        <dsp:cNvSpPr/>
      </dsp:nvSpPr>
      <dsp:spPr>
        <a:xfrm>
          <a:off x="4008476" y="1571816"/>
          <a:ext cx="1705078" cy="2429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noProof="0" dirty="0">
              <a:solidFill>
                <a:srgbClr val="303D68"/>
              </a:solidFill>
              <a:latin typeface="DejaVu Math TeX Gyre" panose="02000503000000000000"/>
            </a:rPr>
            <a:t>Student-led ownership - learners identify real-world challenges, research solutions, and present or implement their findings.</a:t>
          </a:r>
        </a:p>
      </dsp:txBody>
      <dsp:txXfrm>
        <a:off x="4008476" y="1571816"/>
        <a:ext cx="1705078" cy="2429736"/>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s-Latn-B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E4258-EC8D-408A-8E26-0CE5EF9AE627}" type="datetimeFigureOut">
              <a:rPr lang="bs-Latn-BA" smtClean="0"/>
              <a:t>22. 11. 2025.</a:t>
            </a:fld>
            <a:endParaRPr lang="bs-Latn-B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s-Latn-B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s-Latn-B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s-Latn-B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699EA-306C-4C1A-8956-C60AB1A9D867}" type="slidenum">
              <a:rPr lang="bs-Latn-BA" smtClean="0"/>
              <a:t>‹#›</a:t>
            </a:fld>
            <a:endParaRPr lang="bs-Latn-BA"/>
          </a:p>
        </p:txBody>
      </p:sp>
    </p:spTree>
    <p:extLst>
      <p:ext uri="{BB962C8B-B14F-4D97-AF65-F5344CB8AC3E}">
        <p14:creationId xmlns:p14="http://schemas.microsoft.com/office/powerpoint/2010/main" val="1468593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CA46F-1E4F-F6D6-C95C-FDD3848A8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B274E-DE77-1845-2E22-2152CCB72B5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171C15B-E4DB-51B8-F7ED-CD5EEB22004A}"/>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799B41E5-918D-8C67-3AE4-E3E236C59784}"/>
              </a:ext>
            </a:extLst>
          </p:cNvPr>
          <p:cNvSpPr>
            <a:spLocks noGrp="1"/>
          </p:cNvSpPr>
          <p:nvPr>
            <p:ph type="sldNum" sz="quarter" idx="5"/>
          </p:nvPr>
        </p:nvSpPr>
        <p:spPr/>
        <p:txBody>
          <a:bodyPr/>
          <a:lstStyle/>
          <a:p>
            <a:fld id="{4150423F-27F2-4476-B57B-FED15DC68BB4}" type="slidenum">
              <a:rPr lang="en-US"/>
              <a:t>5</a:t>
            </a:fld>
            <a:endParaRPr lang="en-US"/>
          </a:p>
        </p:txBody>
      </p:sp>
    </p:spTree>
    <p:extLst>
      <p:ext uri="{BB962C8B-B14F-4D97-AF65-F5344CB8AC3E}">
        <p14:creationId xmlns:p14="http://schemas.microsoft.com/office/powerpoint/2010/main" val="4112404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bs-Latn-BA"/>
          </a:p>
        </p:txBody>
      </p:sp>
      <p:sp>
        <p:nvSpPr>
          <p:cNvPr id="4" name="Slide Number Placeholder 3"/>
          <p:cNvSpPr>
            <a:spLocks noGrp="1"/>
          </p:cNvSpPr>
          <p:nvPr>
            <p:ph type="sldNum" sz="quarter" idx="5"/>
          </p:nvPr>
        </p:nvSpPr>
        <p:spPr/>
        <p:txBody>
          <a:bodyPr/>
          <a:lstStyle/>
          <a:p>
            <a:fld id="{2BD699EA-306C-4C1A-8956-C60AB1A9D867}" type="slidenum">
              <a:rPr lang="bs-Latn-BA" smtClean="0"/>
              <a:t>50</a:t>
            </a:fld>
            <a:endParaRPr lang="bs-Latn-BA"/>
          </a:p>
        </p:txBody>
      </p:sp>
    </p:spTree>
    <p:extLst>
      <p:ext uri="{BB962C8B-B14F-4D97-AF65-F5344CB8AC3E}">
        <p14:creationId xmlns:p14="http://schemas.microsoft.com/office/powerpoint/2010/main" val="549579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1CB72-07D2-B394-A61D-C90DF83A0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8D4F3-62AF-BA50-CEE7-57DB02FF1E9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7235FE0-ECB4-9D07-AA4D-6E5F94EE271B}"/>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AEE103F4-5D8B-437D-1C9C-0FC862843288}"/>
              </a:ext>
            </a:extLst>
          </p:cNvPr>
          <p:cNvSpPr>
            <a:spLocks noGrp="1"/>
          </p:cNvSpPr>
          <p:nvPr>
            <p:ph type="sldNum" sz="quarter" idx="5"/>
          </p:nvPr>
        </p:nvSpPr>
        <p:spPr/>
        <p:txBody>
          <a:bodyPr/>
          <a:lstStyle/>
          <a:p>
            <a:fld id="{4150423F-27F2-4476-B57B-FED15DC68BB4}" type="slidenum">
              <a:rPr lang="en-US"/>
              <a:t>12</a:t>
            </a:fld>
            <a:endParaRPr lang="en-US"/>
          </a:p>
        </p:txBody>
      </p:sp>
    </p:spTree>
    <p:extLst>
      <p:ext uri="{BB962C8B-B14F-4D97-AF65-F5344CB8AC3E}">
        <p14:creationId xmlns:p14="http://schemas.microsoft.com/office/powerpoint/2010/main" val="2830060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84803-87EA-37D1-F96B-77F1DCDB1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9C5E2-38A0-0056-26D1-3A405837762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305EBB3-9D53-74A5-E1F3-B7EA24C982E6}"/>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62B0AFC-C874-83E0-33C9-9E6D008A7908}"/>
              </a:ext>
            </a:extLst>
          </p:cNvPr>
          <p:cNvSpPr>
            <a:spLocks noGrp="1"/>
          </p:cNvSpPr>
          <p:nvPr>
            <p:ph type="sldNum" sz="quarter" idx="5"/>
          </p:nvPr>
        </p:nvSpPr>
        <p:spPr/>
        <p:txBody>
          <a:bodyPr/>
          <a:lstStyle/>
          <a:p>
            <a:fld id="{4150423F-27F2-4476-B57B-FED15DC68BB4}" type="slidenum">
              <a:rPr lang="en-US"/>
              <a:t>16</a:t>
            </a:fld>
            <a:endParaRPr lang="en-US"/>
          </a:p>
        </p:txBody>
      </p:sp>
    </p:spTree>
    <p:extLst>
      <p:ext uri="{BB962C8B-B14F-4D97-AF65-F5344CB8AC3E}">
        <p14:creationId xmlns:p14="http://schemas.microsoft.com/office/powerpoint/2010/main" val="3498125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16433-D666-9E5F-D610-5A9E290B8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EB3BA-1D1F-61FE-8259-51F12D8F914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4B09F29-FA3F-B821-6ACA-F00B899EB2C6}"/>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854129FF-6B6B-A59D-E16D-E4582C2A9945}"/>
              </a:ext>
            </a:extLst>
          </p:cNvPr>
          <p:cNvSpPr>
            <a:spLocks noGrp="1"/>
          </p:cNvSpPr>
          <p:nvPr>
            <p:ph type="sldNum" sz="quarter" idx="5"/>
          </p:nvPr>
        </p:nvSpPr>
        <p:spPr/>
        <p:txBody>
          <a:bodyPr/>
          <a:lstStyle/>
          <a:p>
            <a:fld id="{4150423F-27F2-4476-B57B-FED15DC68BB4}" type="slidenum">
              <a:rPr lang="en-US"/>
              <a:t>21</a:t>
            </a:fld>
            <a:endParaRPr lang="en-US"/>
          </a:p>
        </p:txBody>
      </p:sp>
    </p:spTree>
    <p:extLst>
      <p:ext uri="{BB962C8B-B14F-4D97-AF65-F5344CB8AC3E}">
        <p14:creationId xmlns:p14="http://schemas.microsoft.com/office/powerpoint/2010/main" val="298245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13795-A91C-5B0A-2B2E-A0D93C760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B0980-49B9-40E1-21CD-53E50AA3902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ABE7752-15D2-888C-BB3B-80F692B82B8E}"/>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B194109-BC26-CA14-2D8A-C970EB3F7E55}"/>
              </a:ext>
            </a:extLst>
          </p:cNvPr>
          <p:cNvSpPr>
            <a:spLocks noGrp="1"/>
          </p:cNvSpPr>
          <p:nvPr>
            <p:ph type="sldNum" sz="quarter" idx="5"/>
          </p:nvPr>
        </p:nvSpPr>
        <p:spPr/>
        <p:txBody>
          <a:bodyPr/>
          <a:lstStyle/>
          <a:p>
            <a:fld id="{4150423F-27F2-4476-B57B-FED15DC68BB4}" type="slidenum">
              <a:rPr lang="en-US"/>
              <a:t>25</a:t>
            </a:fld>
            <a:endParaRPr lang="en-US"/>
          </a:p>
        </p:txBody>
      </p:sp>
    </p:spTree>
    <p:extLst>
      <p:ext uri="{BB962C8B-B14F-4D97-AF65-F5344CB8AC3E}">
        <p14:creationId xmlns:p14="http://schemas.microsoft.com/office/powerpoint/2010/main" val="3785175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BA9FA-76CC-B769-A33F-29F02EF01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1EA36D-104B-B7A7-C565-1A2E1EA2447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D755916-C597-CE8F-48BF-D79628A9B624}"/>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2127104-BA53-CE79-D299-9819F5A54365}"/>
              </a:ext>
            </a:extLst>
          </p:cNvPr>
          <p:cNvSpPr>
            <a:spLocks noGrp="1"/>
          </p:cNvSpPr>
          <p:nvPr>
            <p:ph type="sldNum" sz="quarter" idx="5"/>
          </p:nvPr>
        </p:nvSpPr>
        <p:spPr/>
        <p:txBody>
          <a:bodyPr/>
          <a:lstStyle/>
          <a:p>
            <a:fld id="{4150423F-27F2-4476-B57B-FED15DC68BB4}" type="slidenum">
              <a:rPr lang="en-US"/>
              <a:t>29</a:t>
            </a:fld>
            <a:endParaRPr lang="en-US"/>
          </a:p>
        </p:txBody>
      </p:sp>
    </p:spTree>
    <p:extLst>
      <p:ext uri="{BB962C8B-B14F-4D97-AF65-F5344CB8AC3E}">
        <p14:creationId xmlns:p14="http://schemas.microsoft.com/office/powerpoint/2010/main" val="461592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70FD8-EC28-E8D0-528E-EB806BCE1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78A23-473E-89E8-DD14-7A5A547F6E7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ADE06D7-C15D-E7F1-C4F6-91431B12CAA5}"/>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1B2636F-23DB-DDD4-AE02-505BD0174584}"/>
              </a:ext>
            </a:extLst>
          </p:cNvPr>
          <p:cNvSpPr>
            <a:spLocks noGrp="1"/>
          </p:cNvSpPr>
          <p:nvPr>
            <p:ph type="sldNum" sz="quarter" idx="5"/>
          </p:nvPr>
        </p:nvSpPr>
        <p:spPr/>
        <p:txBody>
          <a:bodyPr/>
          <a:lstStyle/>
          <a:p>
            <a:fld id="{4150423F-27F2-4476-B57B-FED15DC68BB4}" type="slidenum">
              <a:rPr lang="en-US"/>
              <a:t>35</a:t>
            </a:fld>
            <a:endParaRPr lang="en-US"/>
          </a:p>
        </p:txBody>
      </p:sp>
    </p:spTree>
    <p:extLst>
      <p:ext uri="{BB962C8B-B14F-4D97-AF65-F5344CB8AC3E}">
        <p14:creationId xmlns:p14="http://schemas.microsoft.com/office/powerpoint/2010/main" val="2383165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80DBD-ED38-784F-7D59-D431D812B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8BD88-F306-2163-BE97-54B510B086B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576254A-8F32-7287-8DBC-6801F95FDB49}"/>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A4A87D8-38C9-00FB-A0AB-01345872859F}"/>
              </a:ext>
            </a:extLst>
          </p:cNvPr>
          <p:cNvSpPr>
            <a:spLocks noGrp="1"/>
          </p:cNvSpPr>
          <p:nvPr>
            <p:ph type="sldNum" sz="quarter" idx="5"/>
          </p:nvPr>
        </p:nvSpPr>
        <p:spPr/>
        <p:txBody>
          <a:bodyPr/>
          <a:lstStyle/>
          <a:p>
            <a:fld id="{4150423F-27F2-4476-B57B-FED15DC68BB4}" type="slidenum">
              <a:rPr lang="en-US"/>
              <a:t>41</a:t>
            </a:fld>
            <a:endParaRPr lang="en-US"/>
          </a:p>
        </p:txBody>
      </p:sp>
    </p:spTree>
    <p:extLst>
      <p:ext uri="{BB962C8B-B14F-4D97-AF65-F5344CB8AC3E}">
        <p14:creationId xmlns:p14="http://schemas.microsoft.com/office/powerpoint/2010/main" val="1106354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595D4-BC14-CC57-1334-739FC0B0A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2AFD9-71F1-2851-15F8-00DE56891C5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61821D2-B5D9-93B5-6284-134952F15942}"/>
              </a:ext>
            </a:extLst>
          </p:cNvPr>
          <p:cNvSpPr>
            <a:spLocks noGrp="1"/>
          </p:cNvSpPr>
          <p:nvPr>
            <p:ph type="body" idx="1"/>
          </p:nvPr>
        </p:nvSpPr>
        <p:spPr/>
        <p:txBody>
          <a:bodyPr/>
          <a:lstStyle/>
          <a:p>
            <a:r>
              <a:rPr lang="en-US">
                <a:ea typeface="Calibri"/>
                <a:cs typeface="Calibri"/>
              </a:rPr>
              <a:t>Question : do you already have ideas on your abstract subject ?</a:t>
            </a:r>
            <a:endParaRPr lang="en-US"/>
          </a:p>
          <a:p>
            <a:endParaRPr lang="en-US">
              <a:ea typeface="Calibri"/>
              <a:cs typeface="Calibri"/>
            </a:endParaRPr>
          </a:p>
          <a:p>
            <a:r>
              <a:rPr lang="en-US">
                <a:ea typeface="Calibri"/>
                <a:cs typeface="Calibri"/>
              </a:rPr>
              <a:t>Prefer meeting before (OCs to </a:t>
            </a:r>
            <a:r>
              <a:rPr lang="en-US" err="1">
                <a:ea typeface="Calibri"/>
                <a:cs typeface="Calibri"/>
              </a:rPr>
              <a:t>brainstorm+each</a:t>
            </a:r>
            <a:r>
              <a:rPr lang="en-US">
                <a:ea typeface="Calibri"/>
                <a:cs typeface="Calibri"/>
              </a:rPr>
              <a:t> with subjects) or during CM ?</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F24C6EB0-7AB1-4FE7-5699-A46543FD71E6}"/>
              </a:ext>
            </a:extLst>
          </p:cNvPr>
          <p:cNvSpPr>
            <a:spLocks noGrp="1"/>
          </p:cNvSpPr>
          <p:nvPr>
            <p:ph type="sldNum" sz="quarter" idx="5"/>
          </p:nvPr>
        </p:nvSpPr>
        <p:spPr/>
        <p:txBody>
          <a:bodyPr/>
          <a:lstStyle/>
          <a:p>
            <a:fld id="{4150423F-27F2-4476-B57B-FED15DC68BB4}" type="slidenum">
              <a:rPr lang="en-US"/>
              <a:t>44</a:t>
            </a:fld>
            <a:endParaRPr lang="en-US"/>
          </a:p>
        </p:txBody>
      </p:sp>
    </p:spTree>
    <p:extLst>
      <p:ext uri="{BB962C8B-B14F-4D97-AF65-F5344CB8AC3E}">
        <p14:creationId xmlns:p14="http://schemas.microsoft.com/office/powerpoint/2010/main" val="4294410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Image Layou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136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11/22/2025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ec.europa.eu/environment/pdf/circular-economy/new_circular_economy_action_plan.pdf" TargetMode="External"/><Relationship Id="rId4" Type="http://schemas.openxmlformats.org/officeDocument/2006/relationships/hyperlink" Target="https://ec.europa.eu/commission/presscorner/detail/en/ip_20_42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environment.ec.europa.eu/strategy/environment-action-programme-2030_e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f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png"/><Relationship Id="rId7" Type="http://schemas.openxmlformats.org/officeDocument/2006/relationships/diagramQuickStyle" Target="../diagrams/quickStyle3.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png"/><Relationship Id="rId9" Type="http://schemas.microsoft.com/office/2007/relationships/diagramDrawing" Target="../diagrams/drawing3.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hyperlink" Target="https://www.un.org/sustainabledevelopment/sustainable-development-goals/" TargetMode="Externa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hyperlink" Target="https://commission.europa.eu/strategy-and-policy/priorities-2019-2024/european-green-deal_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A323D-06A4-48A0-FC5B-88A2A7BDEB5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8D94A087-2200-6020-4C51-96C323C5830A}"/>
              </a:ext>
            </a:extLst>
          </p:cNvPr>
          <p:cNvPicPr>
            <a:picLocks noGrp="1" noRot="1" noChangeAspect="1" noMove="1" noResize="1" noEditPoints="1" noAdjustHandles="1" noChangeArrowheads="1" noChangeShapeType="1" noCrop="1"/>
          </p:cNvPicPr>
          <p:nvPr/>
        </p:nvPicPr>
        <p:blipFill>
          <a:blip r:embed="rId2">
            <a:alphaModFix amt="85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ACB9A657-3501-1492-DBBF-4B1CA483061A}"/>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E76AB82A-AC1A-0576-9F5F-E6A9FC91E772}"/>
              </a:ext>
            </a:extLst>
          </p:cNvPr>
          <p:cNvSpPr>
            <a:spLocks noGrp="1"/>
          </p:cNvSpPr>
          <p:nvPr>
            <p:ph type="title"/>
          </p:nvPr>
        </p:nvSpPr>
        <p:spPr>
          <a:xfrm>
            <a:off x="283093" y="4442279"/>
            <a:ext cx="10610482" cy="857864"/>
          </a:xfrm>
        </p:spPr>
        <p:txBody>
          <a:bodyPr>
            <a:noAutofit/>
          </a:bodyPr>
          <a:lstStyle/>
          <a:p>
            <a:r>
              <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Green Skills – 1.1 Introduction to Sustainability and Environmental Ethics</a:t>
            </a:r>
          </a:p>
        </p:txBody>
      </p:sp>
      <p:sp>
        <p:nvSpPr>
          <p:cNvPr id="8" name="Title 1">
            <a:extLst>
              <a:ext uri="{FF2B5EF4-FFF2-40B4-BE49-F238E27FC236}">
                <a16:creationId xmlns:a16="http://schemas.microsoft.com/office/drawing/2014/main" id="{72516657-60C6-1250-3C2B-F902C217885F}"/>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Enhance the quality of vocational education and training (VET) in the Western Balkans for sustainable development.</a:t>
            </a:r>
          </a:p>
        </p:txBody>
      </p:sp>
      <p:pic>
        <p:nvPicPr>
          <p:cNvPr id="13" name="Picture 12" descr="A white text on a black background&#10;&#10;Description automatically generated">
            <a:extLst>
              <a:ext uri="{FF2B5EF4-FFF2-40B4-BE49-F238E27FC236}">
                <a16:creationId xmlns:a16="http://schemas.microsoft.com/office/drawing/2014/main" id="{A42CE34F-3951-38BF-EF98-7F51CAEEB6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D13529C3-C9E5-7B87-98F9-4B1F8214C1DA}"/>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9DF56D3A-F890-E7BC-9365-E290F30DD9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5D424D5D-C13D-E452-88C0-521E872C8BDA}"/>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Bridging the Green &amp; Digital Divide</a:t>
            </a:r>
          </a:p>
        </p:txBody>
      </p:sp>
    </p:spTree>
    <p:extLst>
      <p:ext uri="{BB962C8B-B14F-4D97-AF65-F5344CB8AC3E}">
        <p14:creationId xmlns:p14="http://schemas.microsoft.com/office/powerpoint/2010/main" val="3774500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81C541-332C-D7AE-84BD-22D9B5001CD0}"/>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194A132-321C-3635-1A10-F27130D1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67A1EDF6-C25B-8F4A-8E80-4F43E0E62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F39E5102-212E-C214-2021-7CF7F22AC6B6}"/>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Policy framework</a:t>
            </a: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European Union Circular Economy Action Plan </a:t>
            </a:r>
          </a:p>
        </p:txBody>
      </p:sp>
      <p:pic>
        <p:nvPicPr>
          <p:cNvPr id="9" name="Picture 8" descr="Blue text on a black background&#10;&#10;Description automatically generated">
            <a:extLst>
              <a:ext uri="{FF2B5EF4-FFF2-40B4-BE49-F238E27FC236}">
                <a16:creationId xmlns:a16="http://schemas.microsoft.com/office/drawing/2014/main" id="{2F1B2DF8-41CB-8828-0B40-5DB634617D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D8358A1B-70E3-B030-EC75-2FA3C6C932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AE64572E-51CE-7015-DF79-85D16468FCCB}"/>
              </a:ext>
            </a:extLst>
          </p:cNvPr>
          <p:cNvSpPr txBox="1">
            <a:spLocks/>
          </p:cNvSpPr>
          <p:nvPr/>
        </p:nvSpPr>
        <p:spPr>
          <a:xfrm>
            <a:off x="592150" y="2817087"/>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spcBef>
                <a:spcPts val="0"/>
              </a:spcBef>
            </a:pPr>
            <a:r>
              <a:rPr lang="en-GB" sz="1800" noProof="0" dirty="0">
                <a:solidFill>
                  <a:srgbClr val="303D68"/>
                </a:solidFill>
                <a:latin typeface="DejaVu Math TeX Gyre" panose="02000503000000000000"/>
                <a:ea typeface="Arial"/>
                <a:cs typeface="Arial"/>
                <a:sym typeface="Arial"/>
              </a:rPr>
              <a:t>The four core themes of the </a:t>
            </a:r>
            <a:r>
              <a:rPr lang="en-GB" sz="1800" b="1" noProof="0" dirty="0">
                <a:solidFill>
                  <a:srgbClr val="303D68"/>
                </a:solidFill>
                <a:latin typeface="DejaVu Math TeX Gyre" panose="02000503000000000000"/>
                <a:ea typeface="Arial"/>
                <a:cs typeface="Arial"/>
                <a:sym typeface="Arial"/>
                <a:hlinkClick r:id="rId4"/>
              </a:rPr>
              <a:t>Circular Economy Action Plan </a:t>
            </a:r>
            <a:r>
              <a:rPr lang="en-GB" sz="1800" noProof="0" dirty="0">
                <a:solidFill>
                  <a:srgbClr val="303D68"/>
                </a:solidFill>
                <a:latin typeface="DejaVu Math TeX Gyre" panose="02000503000000000000"/>
                <a:ea typeface="Arial"/>
                <a:cs typeface="Arial"/>
                <a:sym typeface="Arial"/>
              </a:rPr>
              <a:t>2020 are: </a:t>
            </a:r>
            <a:endParaRPr lang="en-GB" sz="1800" noProof="0" dirty="0">
              <a:solidFill>
                <a:srgbClr val="303D68"/>
              </a:solidFill>
              <a:latin typeface="DejaVu Math TeX Gyre" panose="02000503000000000000"/>
            </a:endParaRPr>
          </a:p>
          <a:p>
            <a:pPr lvl="0" algn="just">
              <a:spcBef>
                <a:spcPts val="600"/>
              </a:spcBef>
            </a:pPr>
            <a:endParaRPr lang="en-GB" sz="1800" noProof="0" dirty="0">
              <a:solidFill>
                <a:srgbClr val="303D68"/>
              </a:solidFill>
              <a:latin typeface="DejaVu Math TeX Gyre" panose="02000503000000000000"/>
              <a:ea typeface="Arial"/>
              <a:cs typeface="Arial"/>
              <a:sym typeface="Arial"/>
            </a:endParaRPr>
          </a:p>
          <a:p>
            <a:pPr marL="342900" lvl="0" indent="-342900" algn="just">
              <a:spcBef>
                <a:spcPts val="16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a:ea typeface="Arial"/>
                <a:cs typeface="Arial"/>
                <a:sym typeface="Arial"/>
              </a:rPr>
              <a:t>Ensure less waste</a:t>
            </a:r>
          </a:p>
          <a:p>
            <a:pPr marL="342900" lvl="0" indent="-342900" algn="just">
              <a:spcBef>
                <a:spcPts val="10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a:ea typeface="Arial"/>
                <a:cs typeface="Arial"/>
                <a:sym typeface="Arial"/>
              </a:rPr>
              <a:t>Make sustainable products the norm in the EU</a:t>
            </a:r>
          </a:p>
          <a:p>
            <a:pPr marL="342900" lvl="0" indent="-342900" algn="just">
              <a:spcBef>
                <a:spcPts val="10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a:ea typeface="Arial"/>
                <a:cs typeface="Arial"/>
                <a:sym typeface="Arial"/>
              </a:rPr>
              <a:t>Empower consumers </a:t>
            </a:r>
          </a:p>
          <a:p>
            <a:pPr marL="342900" lvl="0" indent="-342900" algn="just">
              <a:spcBef>
                <a:spcPts val="10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a:ea typeface="Arial"/>
                <a:cs typeface="Arial"/>
                <a:sym typeface="Arial"/>
              </a:rPr>
              <a:t>Focus on the lifetime of products through a sectoral lens </a:t>
            </a: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5" name="TextBox 14">
            <a:extLst>
              <a:ext uri="{FF2B5EF4-FFF2-40B4-BE49-F238E27FC236}">
                <a16:creationId xmlns:a16="http://schemas.microsoft.com/office/drawing/2014/main" id="{A7DB8849-8BB6-ADAD-76F5-6976E312A089}"/>
              </a:ext>
            </a:extLst>
          </p:cNvPr>
          <p:cNvSpPr txBox="1"/>
          <p:nvPr/>
        </p:nvSpPr>
        <p:spPr>
          <a:xfrm>
            <a:off x="6736984" y="6313803"/>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 by European Commission</a:t>
            </a:r>
          </a:p>
        </p:txBody>
      </p:sp>
      <p:pic>
        <p:nvPicPr>
          <p:cNvPr id="2" name="Google Shape;183;p4">
            <a:hlinkClick r:id="rId5"/>
            <a:extLst>
              <a:ext uri="{FF2B5EF4-FFF2-40B4-BE49-F238E27FC236}">
                <a16:creationId xmlns:a16="http://schemas.microsoft.com/office/drawing/2014/main" id="{07C364C1-4421-89B9-FF4A-093C318BA8E8}"/>
              </a:ext>
            </a:extLst>
          </p:cNvPr>
          <p:cNvPicPr preferRelativeResize="0"/>
          <p:nvPr/>
        </p:nvPicPr>
        <p:blipFill rotWithShape="1">
          <a:blip r:embed="rId6">
            <a:alphaModFix/>
          </a:blip>
          <a:srcRect/>
          <a:stretch/>
        </p:blipFill>
        <p:spPr>
          <a:xfrm>
            <a:off x="6736984" y="1545769"/>
            <a:ext cx="3281360" cy="4687659"/>
          </a:xfrm>
          <a:prstGeom prst="rect">
            <a:avLst/>
          </a:prstGeom>
          <a:noFill/>
          <a:ln>
            <a:noFill/>
          </a:ln>
        </p:spPr>
      </p:pic>
    </p:spTree>
    <p:extLst>
      <p:ext uri="{BB962C8B-B14F-4D97-AF65-F5344CB8AC3E}">
        <p14:creationId xmlns:p14="http://schemas.microsoft.com/office/powerpoint/2010/main" val="4108346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DF3950-3166-D4E1-1839-89D9D15520D5}"/>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F15AA08-C0BA-279E-EF95-B2B205A2A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5EB38527-8857-18A9-8AAD-AA7E0100F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41840AE9-5BF7-4822-544E-D9E7ADED54BE}"/>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Policy framework</a:t>
            </a: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8th Environment Action Programme (EAP) </a:t>
            </a:r>
          </a:p>
        </p:txBody>
      </p:sp>
      <p:pic>
        <p:nvPicPr>
          <p:cNvPr id="9" name="Picture 8" descr="Blue text on a black background&#10;&#10;Description automatically generated">
            <a:extLst>
              <a:ext uri="{FF2B5EF4-FFF2-40B4-BE49-F238E27FC236}">
                <a16:creationId xmlns:a16="http://schemas.microsoft.com/office/drawing/2014/main" id="{FC7010B1-BE0B-825D-2751-521286B8A1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21E87131-A2A3-3829-E9F1-CDD090A97D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DD44CBD4-A5EE-D369-55E7-6AFE2868FB45}"/>
              </a:ext>
            </a:extLst>
          </p:cNvPr>
          <p:cNvSpPr txBox="1">
            <a:spLocks/>
          </p:cNvSpPr>
          <p:nvPr/>
        </p:nvSpPr>
        <p:spPr>
          <a:xfrm>
            <a:off x="514116" y="2554440"/>
            <a:ext cx="11197985"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spcBef>
                <a:spcPts val="1000"/>
              </a:spcBef>
              <a:buClr>
                <a:schemeClr val="accent1"/>
              </a:buClr>
              <a:buSzPts val="1440"/>
            </a:pPr>
            <a:r>
              <a:rPr lang="en-GB" sz="1800" noProof="0" dirty="0">
                <a:solidFill>
                  <a:srgbClr val="303D68"/>
                </a:solidFill>
                <a:latin typeface="DejaVu Math TeX Gyre" panose="02000503000000000000" pitchFamily="2" charset="0"/>
              </a:rPr>
              <a:t>There are six priority objectives of the </a:t>
            </a:r>
            <a:r>
              <a:rPr lang="en-GB" sz="1800" noProof="0" dirty="0">
                <a:solidFill>
                  <a:srgbClr val="303D68"/>
                </a:solidFill>
                <a:latin typeface="DejaVu Math TeX Gyre" panose="02000503000000000000" pitchFamily="2" charset="0"/>
                <a:hlinkClick r:id="rId4"/>
              </a:rPr>
              <a:t>8th Environment Action Programme (EAP) </a:t>
            </a:r>
            <a:r>
              <a:rPr lang="en-GB" sz="1800" noProof="0" dirty="0">
                <a:solidFill>
                  <a:srgbClr val="303D68"/>
                </a:solidFill>
                <a:latin typeface="DejaVu Math TeX Gyre" panose="02000503000000000000" pitchFamily="2" charset="0"/>
              </a:rPr>
              <a:t>to 2030:</a:t>
            </a:r>
          </a:p>
          <a:p>
            <a:pPr marL="342900" lvl="0" indent="-342900" algn="just">
              <a:spcBef>
                <a:spcPts val="10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achieving the 2030 greenhouse gas emission reduction target and climate neutrality by 2050</a:t>
            </a:r>
          </a:p>
          <a:p>
            <a:pPr marL="342900" lvl="0" indent="-342900" algn="just">
              <a:spcBef>
                <a:spcPts val="10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enhancing adaptive capacity, strengthening resilience and reducing vulnerability to climate change</a:t>
            </a:r>
          </a:p>
          <a:p>
            <a:pPr marL="342900" lvl="0" indent="-342900" algn="just">
              <a:spcBef>
                <a:spcPts val="10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advancing towards a regenerative growth model, decoupling economic growth from resource use and environmental degradation, and accelerating the transition to a circular economy</a:t>
            </a:r>
          </a:p>
          <a:p>
            <a:pPr marL="342900" lvl="0" indent="-342900" algn="just">
              <a:spcBef>
                <a:spcPts val="10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pursuing a zero-pollution ambition, including for air, water and soil and protecting the health and well-being of Europeans</a:t>
            </a:r>
          </a:p>
          <a:p>
            <a:pPr marL="342900" lvl="0" indent="-342900" algn="just">
              <a:spcBef>
                <a:spcPts val="10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protecting, preserving and restoring biodiversity, and enhancing natural capital</a:t>
            </a:r>
          </a:p>
          <a:p>
            <a:pPr marL="342900" lvl="0" indent="-342900" algn="just">
              <a:spcBef>
                <a:spcPts val="10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reducing environmental and climate pressures related to production and consumption (particularly in the areas of energy, industry, buildings and infrastructure, mobility, tourism, international trade and the food system)</a:t>
            </a: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5" name="TextBox 14">
            <a:extLst>
              <a:ext uri="{FF2B5EF4-FFF2-40B4-BE49-F238E27FC236}">
                <a16:creationId xmlns:a16="http://schemas.microsoft.com/office/drawing/2014/main" id="{DC826164-37C9-51F4-D693-D3D6744CF223}"/>
              </a:ext>
            </a:extLst>
          </p:cNvPr>
          <p:cNvSpPr txBox="1"/>
          <p:nvPr/>
        </p:nvSpPr>
        <p:spPr>
          <a:xfrm>
            <a:off x="6736984" y="6313803"/>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 by European Commission</a:t>
            </a:r>
          </a:p>
        </p:txBody>
      </p:sp>
    </p:spTree>
    <p:extLst>
      <p:ext uri="{BB962C8B-B14F-4D97-AF65-F5344CB8AC3E}">
        <p14:creationId xmlns:p14="http://schemas.microsoft.com/office/powerpoint/2010/main" val="2285203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4A74F-7BB7-24A6-304C-1DF72AD31A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42E050E-08B7-071E-B1AE-ADDDD57C6195}"/>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5D586DB9-683B-5539-682B-F9416AF3EA16}"/>
              </a:ext>
            </a:extLst>
          </p:cNvPr>
          <p:cNvSpPr txBox="1"/>
          <p:nvPr/>
        </p:nvSpPr>
        <p:spPr>
          <a:xfrm>
            <a:off x="3984331" y="402332"/>
            <a:ext cx="8111062" cy="225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Linear and circular economy</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Sustainability, circular economy, SMEs</a:t>
            </a: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766D7C5A-3D9E-D5C7-A750-73688EFF1774}"/>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1.2: Connection between sustainability, circular economy, and SMEs</a:t>
            </a:r>
          </a:p>
        </p:txBody>
      </p:sp>
      <p:pic>
        <p:nvPicPr>
          <p:cNvPr id="2" name="Picture 1" descr="A logo with text on it&#10;&#10;Description automatically generated">
            <a:extLst>
              <a:ext uri="{FF2B5EF4-FFF2-40B4-BE49-F238E27FC236}">
                <a16:creationId xmlns:a16="http://schemas.microsoft.com/office/drawing/2014/main" id="{900CAC38-6028-896E-95F3-CCC6F34E99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AD797F7C-FA5A-E8D4-4363-77A8C0384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193832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3AB88-8792-0D83-10E4-F4EC503AF5E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611E2FA-AA65-DCEA-D492-CDEAB7377A67}"/>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Linear and circular economy</a:t>
            </a:r>
          </a:p>
        </p:txBody>
      </p:sp>
      <p:pic>
        <p:nvPicPr>
          <p:cNvPr id="2" name="Picture 1" descr="A logo with text on it&#10;&#10;Description automatically generated">
            <a:extLst>
              <a:ext uri="{FF2B5EF4-FFF2-40B4-BE49-F238E27FC236}">
                <a16:creationId xmlns:a16="http://schemas.microsoft.com/office/drawing/2014/main" id="{B4D3CC41-9890-550A-8265-60A884D6DB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962E8321-0CEF-A023-67C1-0508919102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73BB8D1A-C3D1-C1EB-4565-257293D40D74}"/>
              </a:ext>
            </a:extLst>
          </p:cNvPr>
          <p:cNvSpPr txBox="1">
            <a:spLocks/>
          </p:cNvSpPr>
          <p:nvPr/>
        </p:nvSpPr>
        <p:spPr>
          <a:xfrm>
            <a:off x="6028808" y="3039872"/>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b="1" noProof="0" dirty="0">
                <a:solidFill>
                  <a:srgbClr val="303D68"/>
                </a:solidFill>
                <a:latin typeface="DejaVu Math TeX Gyre" panose="02000503000000000000" pitchFamily="2" charset="0"/>
              </a:rPr>
              <a:t>Circular economy</a:t>
            </a:r>
            <a:r>
              <a:rPr lang="en-GB" sz="2000" noProof="0" dirty="0">
                <a:solidFill>
                  <a:srgbClr val="303D68"/>
                </a:solidFill>
                <a:latin typeface="DejaVu Math TeX Gyre" panose="02000503000000000000" pitchFamily="2" charset="0"/>
              </a:rPr>
              <a:t>: definition, importance and benefits (European Parliament, 2021) - “The circular economy is a model of production and consumption, which involves sharing, leasing, reusing, repairing, refurbishing and recycling existing materials and products as long as possible. In this way, the life cycle of products is extended.” </a:t>
            </a:r>
          </a:p>
          <a:p>
            <a:pPr marL="285750" indent="-285750" algn="just">
              <a:buFont typeface="Arial" panose="020B0604020202020204" pitchFamily="34" charset="0"/>
              <a:buChar char="•"/>
            </a:pPr>
            <a:r>
              <a:rPr lang="en-GB" sz="2000" b="1" noProof="0" dirty="0">
                <a:solidFill>
                  <a:srgbClr val="303D68"/>
                </a:solidFill>
                <a:latin typeface="DejaVu Math TeX Gyre" panose="02000503000000000000" pitchFamily="2" charset="0"/>
              </a:rPr>
              <a:t>Linear economy </a:t>
            </a:r>
            <a:r>
              <a:rPr lang="en-GB" sz="2000" noProof="0" dirty="0">
                <a:solidFill>
                  <a:srgbClr val="303D68"/>
                </a:solidFill>
                <a:latin typeface="DejaVu Math TeX Gyre" panose="02000503000000000000" pitchFamily="2" charset="0"/>
              </a:rPr>
              <a:t>- resources are extracted, used, and then discarded, following the traditional “take–make–dispose” model</a:t>
            </a:r>
          </a:p>
          <a:p>
            <a:pPr algn="just"/>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9" name="Picture 8" descr="A diagram of circular economy&#10;&#10;AI-generated content may be incorrect.">
            <a:extLst>
              <a:ext uri="{FF2B5EF4-FFF2-40B4-BE49-F238E27FC236}">
                <a16:creationId xmlns:a16="http://schemas.microsoft.com/office/drawing/2014/main" id="{C6E83780-51DC-1C3D-BABC-F48A98D2E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710" y="1842874"/>
            <a:ext cx="5532098" cy="3172252"/>
          </a:xfrm>
          <a:prstGeom prst="rect">
            <a:avLst/>
          </a:prstGeom>
        </p:spPr>
      </p:pic>
    </p:spTree>
    <p:extLst>
      <p:ext uri="{BB962C8B-B14F-4D97-AF65-F5344CB8AC3E}">
        <p14:creationId xmlns:p14="http://schemas.microsoft.com/office/powerpoint/2010/main" val="906533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89CF89-A256-4F13-651D-C41B54781F51}"/>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28EBE81-6293-12EE-1108-85F2AA968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38743747-4B0F-5A64-9381-169504768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98639BB6-BAD1-86BD-1E9C-B632F91B7799}"/>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Sustainability, circular economy, SMEs</a:t>
            </a:r>
          </a:p>
        </p:txBody>
      </p:sp>
      <p:pic>
        <p:nvPicPr>
          <p:cNvPr id="9" name="Picture 8" descr="Blue text on a black background&#10;&#10;Description automatically generated">
            <a:extLst>
              <a:ext uri="{FF2B5EF4-FFF2-40B4-BE49-F238E27FC236}">
                <a16:creationId xmlns:a16="http://schemas.microsoft.com/office/drawing/2014/main" id="{692989FC-25B0-D83D-14BF-FD3871013C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AF1B521C-F7C9-239F-CCDC-B187127851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AD23AE18-C32E-E1AA-DA40-135015F3E921}"/>
              </a:ext>
            </a:extLst>
          </p:cNvPr>
          <p:cNvSpPr txBox="1">
            <a:spLocks/>
          </p:cNvSpPr>
          <p:nvPr/>
        </p:nvSpPr>
        <p:spPr>
          <a:xfrm>
            <a:off x="514116" y="2554440"/>
            <a:ext cx="11197985"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spcBef>
                <a:spcPts val="1000"/>
              </a:spcBef>
              <a:buClr>
                <a:schemeClr val="accent1"/>
              </a:buClr>
              <a:buSzPts val="1440"/>
            </a:pPr>
            <a:r>
              <a:rPr lang="en-GB" sz="2000" noProof="0" dirty="0">
                <a:solidFill>
                  <a:srgbClr val="303D68"/>
                </a:solidFill>
                <a:latin typeface="DejaVu Math TeX Gyre" panose="02000503000000000000" pitchFamily="2" charset="0"/>
              </a:rPr>
              <a:t>Sustainability and circular economy:</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Sustainability gives us the why, and the circular economy gives us the how</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The circular economy tries to benefit the environment by focusing on improving economic systems, obtaining implicit benefits for social aspects. Sustainability, conversely, works so that the economy, the environment, and society develop in a safe and stable way, if it favours the protection and preservation of the environment.</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The perception of responsibilities that both present is different, since the responsibility derived from the transformation to a circular system falls on private companies and those responsible for formulating policies, while sustainability tries to share responsibilities between entities or individuals that make it up or carry it out.</a:t>
            </a:r>
          </a:p>
          <a:p>
            <a:pPr marL="342900" lvl="0" indent="-342900" algn="just">
              <a:spcBef>
                <a:spcPts val="1000"/>
              </a:spcBef>
              <a:buClr>
                <a:schemeClr val="accent1"/>
              </a:buClr>
              <a:buSzPts val="144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342900" lvl="0" indent="-342900" algn="just">
              <a:spcBef>
                <a:spcPts val="1000"/>
              </a:spcBef>
              <a:buClr>
                <a:schemeClr val="accent1"/>
              </a:buClr>
              <a:buSzPts val="144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1144703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10042F-12C3-EA21-1770-D4CC50380ED2}"/>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531F1E6-C460-9FAF-1FB8-6433D4D2A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6BE50982-EEC8-C297-C84D-4A860D2A9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E7DF019F-7960-0BFE-2B66-791DE58F509C}"/>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Sustainability, circular economy, SMEs</a:t>
            </a:r>
          </a:p>
        </p:txBody>
      </p:sp>
      <p:pic>
        <p:nvPicPr>
          <p:cNvPr id="9" name="Picture 8" descr="Blue text on a black background&#10;&#10;Description automatically generated">
            <a:extLst>
              <a:ext uri="{FF2B5EF4-FFF2-40B4-BE49-F238E27FC236}">
                <a16:creationId xmlns:a16="http://schemas.microsoft.com/office/drawing/2014/main" id="{C2C9D409-CF2A-2397-E73B-0435233241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59C7B6B7-8915-5D0F-D3BC-39235A980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F4659A06-888D-B792-F979-A83F3A51DCDE}"/>
              </a:ext>
            </a:extLst>
          </p:cNvPr>
          <p:cNvSpPr txBox="1">
            <a:spLocks/>
          </p:cNvSpPr>
          <p:nvPr/>
        </p:nvSpPr>
        <p:spPr>
          <a:xfrm>
            <a:off x="514116" y="2554440"/>
            <a:ext cx="11197985"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Small and medium-sized enterprises (SMEs) make up about 99% of all European businesses</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Many SMEs face significant challenges like limited budgets, tight margins, lack of expertise in sustainability, and uncertainty about the tangible benefits of adopting green practices</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Strategic documents supporting this transformation - United Nations Sustainable Development Goals (SDGs), Circular Economy Action Plan, </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Governments, local authorities, and educational institutions play a critical role in enabling this transformation</a:t>
            </a:r>
          </a:p>
          <a:p>
            <a:pPr marL="342900" lvl="0" indent="-342900" algn="just">
              <a:spcBef>
                <a:spcPts val="1000"/>
              </a:spcBef>
              <a:buClr>
                <a:schemeClr val="accent1"/>
              </a:buClr>
              <a:buSzPts val="144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342900" lvl="0" indent="-342900" algn="just">
              <a:spcBef>
                <a:spcPts val="1000"/>
              </a:spcBef>
              <a:buClr>
                <a:schemeClr val="accent1"/>
              </a:buClr>
              <a:buSzPts val="144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2733065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33885-F348-E486-1D61-2348D1AAC1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81FC957-17FB-E200-2743-41232B76DFE8}"/>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FEAD0587-3585-BDDB-3A7A-D496114D96AD}"/>
              </a:ext>
            </a:extLst>
          </p:cNvPr>
          <p:cNvSpPr txBox="1"/>
          <p:nvPr/>
        </p:nvSpPr>
        <p:spPr>
          <a:xfrm>
            <a:off x="3984331" y="402332"/>
            <a:ext cx="8111062" cy="35064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Botanic Lab – Sofia, Bulgaria</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Kramp &amp; Kramp GmbH + Co. KG – Lemgo, Germany</a:t>
            </a:r>
          </a:p>
          <a:p>
            <a:pPr marL="457200" indent="-457200">
              <a:lnSpc>
                <a:spcPct val="90000"/>
              </a:lnSpc>
              <a:spcBef>
                <a:spcPct val="0"/>
              </a:spcBef>
              <a:buFont typeface="Arial" panose="020B0604020202020204" pitchFamily="34" charset="0"/>
              <a:buChar char="•"/>
            </a:pPr>
            <a:r>
              <a:rPr lang="en-GB" sz="3000" noProof="0" dirty="0" err="1">
                <a:solidFill>
                  <a:srgbClr val="303D68"/>
                </a:solidFill>
                <a:latin typeface="DejaVu Math TeX Gyre" panose="02000503000000000000" pitchFamily="2" charset="0"/>
                <a:ea typeface="+mj-ea"/>
                <a:cs typeface="+mj-cs"/>
              </a:rPr>
              <a:t>Koter</a:t>
            </a:r>
            <a:r>
              <a:rPr lang="en-GB" sz="3000" noProof="0" dirty="0">
                <a:solidFill>
                  <a:srgbClr val="303D68"/>
                </a:solidFill>
                <a:latin typeface="DejaVu Math TeX Gyre" panose="02000503000000000000" pitchFamily="2" charset="0"/>
                <a:ea typeface="+mj-ea"/>
                <a:cs typeface="+mj-cs"/>
              </a:rPr>
              <a:t> </a:t>
            </a:r>
            <a:r>
              <a:rPr lang="en-GB" sz="3000" noProof="0" dirty="0" err="1">
                <a:solidFill>
                  <a:srgbClr val="303D68"/>
                </a:solidFill>
                <a:latin typeface="DejaVu Math TeX Gyre" panose="02000503000000000000" pitchFamily="2" charset="0"/>
                <a:ea typeface="+mj-ea"/>
                <a:cs typeface="+mj-cs"/>
              </a:rPr>
              <a:t>Szkółka</a:t>
            </a:r>
            <a:r>
              <a:rPr lang="en-GB" sz="3000" noProof="0" dirty="0">
                <a:solidFill>
                  <a:srgbClr val="303D68"/>
                </a:solidFill>
                <a:latin typeface="DejaVu Math TeX Gyre" panose="02000503000000000000" pitchFamily="2" charset="0"/>
                <a:ea typeface="+mj-ea"/>
                <a:cs typeface="+mj-cs"/>
              </a:rPr>
              <a:t> </a:t>
            </a:r>
            <a:r>
              <a:rPr lang="en-GB" sz="3000" noProof="0" dirty="0" err="1">
                <a:solidFill>
                  <a:srgbClr val="303D68"/>
                </a:solidFill>
                <a:latin typeface="DejaVu Math TeX Gyre" panose="02000503000000000000" pitchFamily="2" charset="0"/>
                <a:ea typeface="+mj-ea"/>
                <a:cs typeface="+mj-cs"/>
              </a:rPr>
              <a:t>Krzewów</a:t>
            </a:r>
            <a:r>
              <a:rPr lang="en-GB" sz="3000" noProof="0" dirty="0">
                <a:solidFill>
                  <a:srgbClr val="303D68"/>
                </a:solidFill>
                <a:latin typeface="DejaVu Math TeX Gyre" panose="02000503000000000000" pitchFamily="2" charset="0"/>
                <a:ea typeface="+mj-ea"/>
                <a:cs typeface="+mj-cs"/>
              </a:rPr>
              <a:t> </a:t>
            </a:r>
            <a:r>
              <a:rPr lang="en-GB" sz="3000" noProof="0" dirty="0" err="1">
                <a:solidFill>
                  <a:srgbClr val="303D68"/>
                </a:solidFill>
                <a:latin typeface="DejaVu Math TeX Gyre" panose="02000503000000000000" pitchFamily="2" charset="0"/>
                <a:ea typeface="+mj-ea"/>
                <a:cs typeface="+mj-cs"/>
              </a:rPr>
              <a:t>Jagodowych</a:t>
            </a:r>
            <a:r>
              <a:rPr lang="en-GB" sz="3000" noProof="0" dirty="0">
                <a:solidFill>
                  <a:srgbClr val="303D68"/>
                </a:solidFill>
                <a:latin typeface="DejaVu Math TeX Gyre" panose="02000503000000000000" pitchFamily="2" charset="0"/>
                <a:ea typeface="+mj-ea"/>
                <a:cs typeface="+mj-cs"/>
              </a:rPr>
              <a:t> – </a:t>
            </a:r>
            <a:r>
              <a:rPr lang="en-GB" sz="3000" noProof="0" dirty="0" err="1">
                <a:solidFill>
                  <a:srgbClr val="303D68"/>
                </a:solidFill>
                <a:latin typeface="DejaVu Math TeX Gyre" panose="02000503000000000000" pitchFamily="2" charset="0"/>
                <a:ea typeface="+mj-ea"/>
                <a:cs typeface="+mj-cs"/>
              </a:rPr>
              <a:t>Dąbrowica</a:t>
            </a:r>
            <a:r>
              <a:rPr lang="en-GB" sz="3000" noProof="0" dirty="0">
                <a:solidFill>
                  <a:srgbClr val="303D68"/>
                </a:solidFill>
                <a:latin typeface="DejaVu Math TeX Gyre" panose="02000503000000000000" pitchFamily="2" charset="0"/>
                <a:ea typeface="+mj-ea"/>
                <a:cs typeface="+mj-cs"/>
              </a:rPr>
              <a:t>, Poland</a:t>
            </a: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A610A473-0F90-5EFC-B011-EDA3BAEA6586}"/>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1.3: Good examples of sustainability practices implementation in companies</a:t>
            </a:r>
          </a:p>
        </p:txBody>
      </p:sp>
      <p:pic>
        <p:nvPicPr>
          <p:cNvPr id="2" name="Picture 1" descr="A logo with text on it&#10;&#10;Description automatically generated">
            <a:extLst>
              <a:ext uri="{FF2B5EF4-FFF2-40B4-BE49-F238E27FC236}">
                <a16:creationId xmlns:a16="http://schemas.microsoft.com/office/drawing/2014/main" id="{1024C7AE-AD74-DA17-35B7-BC8E334C9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1D48B80-A5CB-A395-D1C6-A860403C19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00942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33A6D-D8CA-8D07-A5ED-A6ECF55591F1}"/>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24DD56B0-0439-FE10-7334-F5F2963BA4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0988EE0A-10B0-9824-9F34-1600F098E2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6ABC8B95-0B5D-5673-3CB3-A46704B41D9D}"/>
              </a:ext>
            </a:extLst>
          </p:cNvPr>
          <p:cNvSpPr txBox="1">
            <a:spLocks/>
          </p:cNvSpPr>
          <p:nvPr/>
        </p:nvSpPr>
        <p:spPr>
          <a:xfrm>
            <a:off x="5498008" y="3039872"/>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Botanic Lab (est. 2018) delivers interior/exterior landscaping and plant décor, completing 300+ projects across ~200,000 m², mainly for office environments.</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Created the Botanic Wall – a smart vertical garden improving air quality, humidity, noise levels, and EM wave mitigation, boosting employee well-being (reduce fatigue by 25% and increase focus by nearly 20%).</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Supported by green-innovation programs (e.g., Norwegian Financial Mechanism), developing solutions like the Botanic Room, a modular multifunctional green space for offices.</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6" name="Picture 5" descr="A white sign with black text and green leaf&#10;&#10;AI-generated content may be incorrect.">
            <a:extLst>
              <a:ext uri="{FF2B5EF4-FFF2-40B4-BE49-F238E27FC236}">
                <a16:creationId xmlns:a16="http://schemas.microsoft.com/office/drawing/2014/main" id="{BF9E20F8-9BFB-53B1-35F5-DF210D768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4783" y="119553"/>
            <a:ext cx="1459149" cy="1838528"/>
          </a:xfrm>
          <a:prstGeom prst="rect">
            <a:avLst/>
          </a:prstGeom>
        </p:spPr>
      </p:pic>
      <p:pic>
        <p:nvPicPr>
          <p:cNvPr id="10" name="Picture 9" descr="A person standing in front of a green wall&#10;&#10;AI-generated content may be incorrect.">
            <a:extLst>
              <a:ext uri="{FF2B5EF4-FFF2-40B4-BE49-F238E27FC236}">
                <a16:creationId xmlns:a16="http://schemas.microsoft.com/office/drawing/2014/main" id="{544831BB-2322-340C-A737-8A3D0177B3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508" y="1958081"/>
            <a:ext cx="4692064" cy="3377778"/>
          </a:xfrm>
          <a:prstGeom prst="rect">
            <a:avLst/>
          </a:prstGeom>
        </p:spPr>
      </p:pic>
      <p:sp>
        <p:nvSpPr>
          <p:cNvPr id="11" name="Title 1">
            <a:extLst>
              <a:ext uri="{FF2B5EF4-FFF2-40B4-BE49-F238E27FC236}">
                <a16:creationId xmlns:a16="http://schemas.microsoft.com/office/drawing/2014/main" id="{B12227D6-6A33-3FF4-CE28-E27F72E0C66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Botanic Lab – Sofia, Bulgaria</a:t>
            </a:r>
          </a:p>
        </p:txBody>
      </p:sp>
      <p:sp>
        <p:nvSpPr>
          <p:cNvPr id="12" name="TextBox 11">
            <a:extLst>
              <a:ext uri="{FF2B5EF4-FFF2-40B4-BE49-F238E27FC236}">
                <a16:creationId xmlns:a16="http://schemas.microsoft.com/office/drawing/2014/main" id="{14EB5845-99EF-2B28-8FAB-BE11506C6D38}"/>
              </a:ext>
            </a:extLst>
          </p:cNvPr>
          <p:cNvSpPr txBox="1"/>
          <p:nvPr/>
        </p:nvSpPr>
        <p:spPr>
          <a:xfrm>
            <a:off x="610508" y="5438273"/>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Images by BotanicLab website</a:t>
            </a:r>
          </a:p>
        </p:txBody>
      </p:sp>
    </p:spTree>
    <p:extLst>
      <p:ext uri="{BB962C8B-B14F-4D97-AF65-F5344CB8AC3E}">
        <p14:creationId xmlns:p14="http://schemas.microsoft.com/office/powerpoint/2010/main" val="1878151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02FCB-9B33-2E1A-82DE-D4D9DC5CADDA}"/>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AAFDAB0F-4B56-C246-2811-ABFC2FAF95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BE8836A0-5189-665A-7FC0-BCAC5925B7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82652F1B-B3BF-2C0F-0F72-F0FE73F817FE}"/>
              </a:ext>
            </a:extLst>
          </p:cNvPr>
          <p:cNvSpPr txBox="1">
            <a:spLocks/>
          </p:cNvSpPr>
          <p:nvPr/>
        </p:nvSpPr>
        <p:spPr>
          <a:xfrm>
            <a:off x="5498008" y="3039872"/>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Kramp &amp; Kramp (est. 1964) specializes in preserving and restoring historic buildings, blending traditional craftsmanship with modern sustainable practices and ecological materials.</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Operates with renewable energy and circular systems — </a:t>
            </a:r>
            <a:r>
              <a:rPr lang="en-GB" sz="2000" noProof="0" dirty="0" err="1">
                <a:solidFill>
                  <a:srgbClr val="303D68"/>
                </a:solidFill>
                <a:latin typeface="DejaVu Math TeX Gyre" panose="02000503000000000000" pitchFamily="2" charset="0"/>
              </a:rPr>
              <a:t>bioheating</a:t>
            </a:r>
            <a:r>
              <a:rPr lang="en-GB" sz="2000" noProof="0" dirty="0">
                <a:solidFill>
                  <a:srgbClr val="303D68"/>
                </a:solidFill>
                <a:latin typeface="DejaVu Math TeX Gyre" panose="02000503000000000000" pitchFamily="2" charset="0"/>
              </a:rPr>
              <a:t> from wood waste, photovoltaics, wastewater treatment, advanced waste management, and biodiversity support (nest boxes, insect hotels).</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Embeds sustainability in company culture through employee training, suggestion schemes, local partnerships, and participation in regional environmental projects.</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600E59BF-80C0-D5B5-69A3-375F6912CAD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Kramp &amp; Kramp GmbH + Co. KG – Lemgo, Germany</a:t>
            </a:r>
          </a:p>
        </p:txBody>
      </p:sp>
      <p:sp>
        <p:nvSpPr>
          <p:cNvPr id="12" name="TextBox 11">
            <a:extLst>
              <a:ext uri="{FF2B5EF4-FFF2-40B4-BE49-F238E27FC236}">
                <a16:creationId xmlns:a16="http://schemas.microsoft.com/office/drawing/2014/main" id="{162377BD-DB66-650E-A42C-993A18E0D02B}"/>
              </a:ext>
            </a:extLst>
          </p:cNvPr>
          <p:cNvSpPr txBox="1"/>
          <p:nvPr/>
        </p:nvSpPr>
        <p:spPr>
          <a:xfrm>
            <a:off x="514117" y="4000500"/>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 by Kramp &amp; Kramp GmbH + Co. KG website </a:t>
            </a:r>
          </a:p>
        </p:txBody>
      </p:sp>
      <p:pic>
        <p:nvPicPr>
          <p:cNvPr id="5" name="Picture 4" descr="A logo for a restaurant&#10;&#10;AI-generated content may be incorrect.">
            <a:extLst>
              <a:ext uri="{FF2B5EF4-FFF2-40B4-BE49-F238E27FC236}">
                <a16:creationId xmlns:a16="http://schemas.microsoft.com/office/drawing/2014/main" id="{4F5B16C4-C458-21BA-C159-D73651C208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117" y="2857500"/>
            <a:ext cx="3981450" cy="1143000"/>
          </a:xfrm>
          <a:prstGeom prst="rect">
            <a:avLst/>
          </a:prstGeom>
        </p:spPr>
      </p:pic>
    </p:spTree>
    <p:extLst>
      <p:ext uri="{BB962C8B-B14F-4D97-AF65-F5344CB8AC3E}">
        <p14:creationId xmlns:p14="http://schemas.microsoft.com/office/powerpoint/2010/main" val="237154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40264-D8B3-5058-24D9-45DA3F4DF606}"/>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F86471B5-09CE-9036-6757-3114FA96DC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4679A6D6-DA1E-A77E-86D7-C1EEDDF0D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45E020AA-1073-24AE-767F-74F74DCC743B}"/>
              </a:ext>
            </a:extLst>
          </p:cNvPr>
          <p:cNvSpPr txBox="1">
            <a:spLocks/>
          </p:cNvSpPr>
          <p:nvPr/>
        </p:nvSpPr>
        <p:spPr>
          <a:xfrm>
            <a:off x="5498008" y="3039872"/>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err="1">
                <a:solidFill>
                  <a:srgbClr val="303D68"/>
                </a:solidFill>
                <a:latin typeface="DejaVu Math TeX Gyre" panose="02000503000000000000" pitchFamily="2" charset="0"/>
              </a:rPr>
              <a:t>Koter</a:t>
            </a:r>
            <a:r>
              <a:rPr lang="en-GB" sz="2000" noProof="0" dirty="0">
                <a:solidFill>
                  <a:srgbClr val="303D68"/>
                </a:solidFill>
                <a:latin typeface="DejaVu Math TeX Gyre" panose="02000503000000000000" pitchFamily="2" charset="0"/>
              </a:rPr>
              <a:t> (est. 2017) is a family-run nursery producing high-quality fruit shrubs (blueberries, </a:t>
            </a:r>
            <a:r>
              <a:rPr lang="en-GB" sz="2000" noProof="0" dirty="0" err="1">
                <a:solidFill>
                  <a:srgbClr val="303D68"/>
                </a:solidFill>
                <a:latin typeface="DejaVu Math TeX Gyre" panose="02000503000000000000" pitchFamily="2" charset="0"/>
              </a:rPr>
              <a:t>haskap</a:t>
            </a:r>
            <a:r>
              <a:rPr lang="en-GB" sz="2000" noProof="0" dirty="0">
                <a:solidFill>
                  <a:srgbClr val="303D68"/>
                </a:solidFill>
                <a:latin typeface="DejaVu Math TeX Gyre" panose="02000503000000000000" pitchFamily="2" charset="0"/>
              </a:rPr>
              <a:t>, thornless blackberries) and ornamental plants (azaleas, rhododendrons).</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Implements sustainable and efficient operations — photovoltaic energy, closed-loop water reuse, precision farming, and soil testing to reduce pesticides and fertilizers.</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Despite challenges, actively adopts green practices supported by subsidies/loans, showing how small agricultural businesses can boost resilience and cut environmental impact.</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03011DCF-1AB2-6BD3-D063-9099D5FC2268}"/>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Koter</a:t>
            </a:r>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a:t>
            </a:r>
            <a:r>
              <a:rPr lang="en-GB"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Szkółka</a:t>
            </a:r>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a:t>
            </a:r>
            <a:r>
              <a:rPr lang="en-GB"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Krzewów</a:t>
            </a:r>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a:t>
            </a:r>
            <a:r>
              <a:rPr lang="en-GB"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Jagodowych</a:t>
            </a:r>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 </a:t>
            </a:r>
            <a:r>
              <a:rPr lang="en-GB"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Dąbrowica</a:t>
            </a:r>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Poland</a:t>
            </a:r>
          </a:p>
        </p:txBody>
      </p:sp>
      <p:sp>
        <p:nvSpPr>
          <p:cNvPr id="12" name="TextBox 11">
            <a:extLst>
              <a:ext uri="{FF2B5EF4-FFF2-40B4-BE49-F238E27FC236}">
                <a16:creationId xmlns:a16="http://schemas.microsoft.com/office/drawing/2014/main" id="{F7ACD974-382F-13FE-3534-8CE7172CAA70}"/>
              </a:ext>
            </a:extLst>
          </p:cNvPr>
          <p:cNvSpPr txBox="1"/>
          <p:nvPr/>
        </p:nvSpPr>
        <p:spPr>
          <a:xfrm>
            <a:off x="610508" y="5430858"/>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Images by </a:t>
            </a:r>
            <a:r>
              <a:rPr lang="en-GB" sz="800" noProof="0" dirty="0" err="1">
                <a:solidFill>
                  <a:srgbClr val="303D68"/>
                </a:solidFill>
                <a:latin typeface="DejaVu Math TeX Gyre" panose="02000503000000000000"/>
              </a:rPr>
              <a:t>Koter</a:t>
            </a:r>
            <a:r>
              <a:rPr lang="en-GB" sz="800" noProof="0" dirty="0">
                <a:solidFill>
                  <a:srgbClr val="303D68"/>
                </a:solidFill>
                <a:latin typeface="DejaVu Math TeX Gyre" panose="02000503000000000000"/>
              </a:rPr>
              <a:t> </a:t>
            </a:r>
            <a:r>
              <a:rPr lang="en-GB" sz="800" noProof="0" dirty="0" err="1">
                <a:solidFill>
                  <a:srgbClr val="303D68"/>
                </a:solidFill>
                <a:latin typeface="DejaVu Math TeX Gyre" panose="02000503000000000000"/>
              </a:rPr>
              <a:t>Szkółka</a:t>
            </a:r>
            <a:r>
              <a:rPr lang="en-GB" sz="800" noProof="0" dirty="0">
                <a:solidFill>
                  <a:srgbClr val="303D68"/>
                </a:solidFill>
                <a:latin typeface="DejaVu Math TeX Gyre" panose="02000503000000000000"/>
              </a:rPr>
              <a:t> </a:t>
            </a:r>
            <a:r>
              <a:rPr lang="en-GB" sz="800" noProof="0" dirty="0" err="1">
                <a:solidFill>
                  <a:srgbClr val="303D68"/>
                </a:solidFill>
                <a:latin typeface="DejaVu Math TeX Gyre" panose="02000503000000000000"/>
              </a:rPr>
              <a:t>Krzewów</a:t>
            </a:r>
            <a:r>
              <a:rPr lang="en-GB" sz="800" noProof="0" dirty="0">
                <a:solidFill>
                  <a:srgbClr val="303D68"/>
                </a:solidFill>
                <a:latin typeface="DejaVu Math TeX Gyre" panose="02000503000000000000"/>
              </a:rPr>
              <a:t> </a:t>
            </a:r>
            <a:r>
              <a:rPr lang="en-GB" sz="800" noProof="0" dirty="0" err="1">
                <a:solidFill>
                  <a:srgbClr val="303D68"/>
                </a:solidFill>
                <a:latin typeface="DejaVu Math TeX Gyre" panose="02000503000000000000"/>
              </a:rPr>
              <a:t>Jagodowych</a:t>
            </a:r>
            <a:r>
              <a:rPr lang="en-GB" sz="800" noProof="0" dirty="0">
                <a:solidFill>
                  <a:srgbClr val="303D68"/>
                </a:solidFill>
                <a:latin typeface="DejaVu Math TeX Gyre" panose="02000503000000000000"/>
              </a:rPr>
              <a:t> – </a:t>
            </a:r>
            <a:r>
              <a:rPr lang="en-GB" sz="800" noProof="0" dirty="0" err="1">
                <a:solidFill>
                  <a:srgbClr val="303D68"/>
                </a:solidFill>
                <a:latin typeface="DejaVu Math TeX Gyre" panose="02000503000000000000"/>
              </a:rPr>
              <a:t>Dąbrowica</a:t>
            </a:r>
            <a:r>
              <a:rPr lang="en-GB" sz="800" noProof="0" dirty="0">
                <a:solidFill>
                  <a:srgbClr val="303D68"/>
                </a:solidFill>
                <a:latin typeface="DejaVu Math TeX Gyre" panose="02000503000000000000"/>
              </a:rPr>
              <a:t> website</a:t>
            </a:r>
          </a:p>
        </p:txBody>
      </p:sp>
      <p:pic>
        <p:nvPicPr>
          <p:cNvPr id="5" name="Picture 4" descr="A green circle with a letter k&#10;&#10;AI-generated content may be incorrect.">
            <a:extLst>
              <a:ext uri="{FF2B5EF4-FFF2-40B4-BE49-F238E27FC236}">
                <a16:creationId xmlns:a16="http://schemas.microsoft.com/office/drawing/2014/main" id="{AC035837-93EE-07FB-CB6F-BD911243C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9413" y="25491"/>
            <a:ext cx="1721866" cy="1721866"/>
          </a:xfrm>
          <a:prstGeom prst="rect">
            <a:avLst/>
          </a:prstGeom>
        </p:spPr>
      </p:pic>
      <p:pic>
        <p:nvPicPr>
          <p:cNvPr id="9" name="Picture 8" descr="Close-up of blueberries on a plant&#10;&#10;AI-generated content may be incorrect.">
            <a:extLst>
              <a:ext uri="{FF2B5EF4-FFF2-40B4-BE49-F238E27FC236}">
                <a16:creationId xmlns:a16="http://schemas.microsoft.com/office/drawing/2014/main" id="{9AFB7DD0-15FD-784E-747F-AD890C1E9C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508" y="1932156"/>
            <a:ext cx="4518497" cy="3388873"/>
          </a:xfrm>
          <a:prstGeom prst="rect">
            <a:avLst/>
          </a:prstGeom>
        </p:spPr>
      </p:pic>
    </p:spTree>
    <p:extLst>
      <p:ext uri="{BB962C8B-B14F-4D97-AF65-F5344CB8AC3E}">
        <p14:creationId xmlns:p14="http://schemas.microsoft.com/office/powerpoint/2010/main" val="3590427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9239C-1E3D-C9DD-CE72-E2E004053C6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12C363F-4286-E670-459C-229FAF5D93F9}"/>
              </a:ext>
            </a:extLst>
          </p:cNvPr>
          <p:cNvSpPr txBox="1">
            <a:spLocks/>
          </p:cNvSpPr>
          <p:nvPr/>
        </p:nvSpPr>
        <p:spPr>
          <a:xfrm>
            <a:off x="514117" y="745527"/>
            <a:ext cx="10515600" cy="64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Learning outcomes</a:t>
            </a:r>
          </a:p>
        </p:txBody>
      </p:sp>
      <p:sp>
        <p:nvSpPr>
          <p:cNvPr id="7" name="Title 1">
            <a:extLst>
              <a:ext uri="{FF2B5EF4-FFF2-40B4-BE49-F238E27FC236}">
                <a16:creationId xmlns:a16="http://schemas.microsoft.com/office/drawing/2014/main" id="{4674A1F7-E83A-277B-63BF-AA540B4DDD60}"/>
              </a:ext>
            </a:extLst>
          </p:cNvPr>
          <p:cNvSpPr txBox="1">
            <a:spLocks/>
          </p:cNvSpPr>
          <p:nvPr/>
        </p:nvSpPr>
        <p:spPr>
          <a:xfrm>
            <a:off x="514117" y="1668091"/>
            <a:ext cx="10633781" cy="243698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Understand the concept of sustainability and its significance in vocational education and labour market.</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Explain environmental ethics principles and translate them into classroom teaching.</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Integrate sustainability concepts into subject-specific curricula in practical, accessible ways.</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Apply interactive and learner-</a:t>
            </a:r>
            <a:r>
              <a:rPr lang="en-GB" sz="2000" noProof="0" dirty="0" err="1">
                <a:solidFill>
                  <a:srgbClr val="303D68"/>
                </a:solidFill>
                <a:latin typeface="DejaVu Math TeX Gyre" panose="02000503000000000000" pitchFamily="2" charset="0"/>
              </a:rPr>
              <a:t>centered</a:t>
            </a:r>
            <a:r>
              <a:rPr lang="en-GB" sz="2000" noProof="0" dirty="0">
                <a:solidFill>
                  <a:srgbClr val="303D68"/>
                </a:solidFill>
                <a:latin typeface="DejaVu Math TeX Gyre" panose="02000503000000000000" pitchFamily="2" charset="0"/>
              </a:rPr>
              <a:t> teaching methods to foster awareness, reflection, and action among VET learners.</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Ability to embed and use teaching resources that increase student confidence in adopting sustainable practices.</a:t>
            </a:r>
          </a:p>
          <a:p>
            <a:pPr marL="285750"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GB" sz="100" noProof="0" dirty="0">
                <a:solidFill>
                  <a:srgbClr val="303D68"/>
                </a:solidFill>
                <a:latin typeface="DejaVu Math TeX Gyre" panose="02000503000000000000" pitchFamily="2" charset="0"/>
              </a:rPr>
              <a:t> </a:t>
            </a: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GB" sz="100" noProof="0" dirty="0">
                <a:solidFill>
                  <a:srgbClr val="303D68"/>
                </a:solidFill>
                <a:latin typeface="DejaVu Math TeX Gyre" panose="02000503000000000000" pitchFamily="2" charset="0"/>
              </a:rPr>
              <a:t> </a:t>
            </a: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1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2" name="Picture 1" descr="A logo with text on it&#10;&#10;Description automatically generated">
            <a:extLst>
              <a:ext uri="{FF2B5EF4-FFF2-40B4-BE49-F238E27FC236}">
                <a16:creationId xmlns:a16="http://schemas.microsoft.com/office/drawing/2014/main" id="{0A516863-2B40-650E-A526-AEC83EE9EF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53CE4FCB-F5D6-3A9A-4081-3BDCA0AA8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41448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06E3D-590D-5CCE-6C9D-DAC9DDDFD9C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656F0A9-912F-AFE2-E10B-0FE3AC922F27}"/>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A1ED7FF6-0128-A436-08CC-AB162CF440EF}"/>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77E8D83A-3C4A-86B1-A834-747AC90B8821}"/>
              </a:ext>
            </a:extLst>
          </p:cNvPr>
          <p:cNvSpPr>
            <a:spLocks noGrp="1"/>
          </p:cNvSpPr>
          <p:nvPr>
            <p:ph type="title"/>
          </p:nvPr>
        </p:nvSpPr>
        <p:spPr>
          <a:xfrm>
            <a:off x="558396" y="2571136"/>
            <a:ext cx="10610482" cy="857864"/>
          </a:xfrm>
        </p:spPr>
        <p:txBody>
          <a:bodyPr>
            <a:noAutofit/>
          </a:bodyPr>
          <a:lstStyle/>
          <a:p>
            <a:pPr lvl="0"/>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Module 2: Environmental ethics – principles and practices</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r>
              <a:rPr lang="en-GB" sz="3000" noProof="0" dirty="0">
                <a:solidFill>
                  <a:srgbClr val="373365"/>
                </a:solidFill>
                <a:latin typeface="DejaVu Math TeX Gyre" panose="02000503000000000000"/>
              </a:rPr>
              <a:t>Subtitle 2.1: Introduction to environmental ethics and key principles</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Subtitle 2.2: Practices of environmental ethics - actions, policies, and lifestyles choices</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Subtitle 2.3: Good examples of integration of environmental   ethics principles </a:t>
            </a: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7177423B-F784-7DD2-62E5-82AF2D4E41C7}"/>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Enhance the quality of vocational education and training (VET) in the Western Balkans for sustainable development.</a:t>
            </a:r>
          </a:p>
        </p:txBody>
      </p:sp>
      <p:pic>
        <p:nvPicPr>
          <p:cNvPr id="13" name="Picture 12" descr="A white text on a black background&#10;&#10;Description automatically generated">
            <a:extLst>
              <a:ext uri="{FF2B5EF4-FFF2-40B4-BE49-F238E27FC236}">
                <a16:creationId xmlns:a16="http://schemas.microsoft.com/office/drawing/2014/main" id="{1D15E25A-BE65-C69E-F643-574D2E6B61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3E9C2CBC-90EE-68AB-A40D-72C69EDD3F7C}"/>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ABC6D258-D251-6ADD-F91F-374C6F3334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E2C71962-DC56-D279-65E4-D68B81A506D9}"/>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Bridging the Green &amp; Digital Divide</a:t>
            </a:r>
          </a:p>
        </p:txBody>
      </p:sp>
    </p:spTree>
    <p:extLst>
      <p:ext uri="{BB962C8B-B14F-4D97-AF65-F5344CB8AC3E}">
        <p14:creationId xmlns:p14="http://schemas.microsoft.com/office/powerpoint/2010/main" val="3812429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4AF8D-2757-0E5D-7F15-51B5AF85701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D034F69-8A61-869E-D774-FE594BC77343}"/>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EF228CB3-145F-057F-3A05-D5B198A36E0F}"/>
              </a:ext>
            </a:extLst>
          </p:cNvPr>
          <p:cNvSpPr txBox="1"/>
          <p:nvPr/>
        </p:nvSpPr>
        <p:spPr>
          <a:xfrm>
            <a:off x="3984331" y="402332"/>
            <a:ext cx="8111062" cy="39219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Environmental ethics definition</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Four key principles – sustainability, justice, environmental responsibility, intrinsic value beyond human needs </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rPr>
              <a:t>Environmental ethics – philosophical outlook</a:t>
            </a:r>
            <a:endParaRPr lang="en-GB" sz="3000" noProof="0" dirty="0">
              <a:solidFill>
                <a:srgbClr val="303D68"/>
              </a:solidFill>
              <a:latin typeface="DejaVu Math TeX Gyre" panose="02000503000000000000" pitchFamily="2" charset="0"/>
              <a:ea typeface="+mj-ea"/>
              <a:cs typeface="+mj-cs"/>
            </a:endParaRPr>
          </a:p>
          <a:p>
            <a:pPr marL="457200" indent="-457200">
              <a:lnSpc>
                <a:spcPct val="90000"/>
              </a:lnSpc>
              <a:spcBef>
                <a:spcPct val="0"/>
              </a:spcBef>
              <a:buFont typeface="Arial" panose="020B0604020202020204" pitchFamily="34" charset="0"/>
              <a:buChar char="•"/>
            </a:pPr>
            <a:endParaRPr lang="en-GB" sz="30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B6877EDD-BF4D-2192-6C7E-777AC4C7364B}"/>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2.1: Introduction to environmental ethics and key principles</a:t>
            </a:r>
          </a:p>
        </p:txBody>
      </p:sp>
      <p:pic>
        <p:nvPicPr>
          <p:cNvPr id="2" name="Picture 1" descr="A logo with text on it&#10;&#10;Description automatically generated">
            <a:extLst>
              <a:ext uri="{FF2B5EF4-FFF2-40B4-BE49-F238E27FC236}">
                <a16:creationId xmlns:a16="http://schemas.microsoft.com/office/drawing/2014/main" id="{E8B4E403-9074-DE29-8183-F1AED79E97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B0151D1-7F83-79C3-4616-2A159B15A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19304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8392EC-8B65-76A2-CF3A-E248B9770301}"/>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descr="Hands holding a plant in the ground&#10;&#10;AI-generated content may be incorrect.">
            <a:extLst>
              <a:ext uri="{FF2B5EF4-FFF2-40B4-BE49-F238E27FC236}">
                <a16:creationId xmlns:a16="http://schemas.microsoft.com/office/drawing/2014/main" id="{55E67EA1-B0D8-0A3D-0B81-A1D04A8322F5}"/>
              </a:ext>
            </a:extLst>
          </p:cNvPr>
          <p:cNvPicPr>
            <a:picLocks noChangeAspect="1"/>
          </p:cNvPicPr>
          <p:nvPr/>
        </p:nvPicPr>
        <p:blipFill>
          <a:blip r:embed="rId2" cstate="print">
            <a:extLst>
              <a:ext uri="{28A0092B-C50C-407E-A947-70E740481C1C}">
                <a14:useLocalDpi xmlns:a14="http://schemas.microsoft.com/office/drawing/2010/main" val="0"/>
              </a:ext>
            </a:extLst>
          </a:blip>
          <a:srcRect l="12539" r="6741" b="1"/>
          <a:stretch>
            <a:fillRect/>
          </a:stretch>
        </p:blipFill>
        <p:spPr>
          <a:xfrm>
            <a:off x="0"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FD14F940-5CC9-2B24-1CD1-20B7FD10E074}"/>
              </a:ext>
            </a:extLst>
          </p:cNvPr>
          <p:cNvSpPr txBox="1">
            <a:spLocks/>
          </p:cNvSpPr>
          <p:nvPr/>
        </p:nvSpPr>
        <p:spPr>
          <a:xfrm>
            <a:off x="7464913" y="2328401"/>
            <a:ext cx="3822189" cy="3742762"/>
          </a:xfrm>
          <a:prstGeom prst="rect">
            <a:avLst/>
          </a:prstGeom>
        </p:spPr>
        <p:txBody>
          <a:bodyPr vert="horz" lIns="91440" tIns="45720" rIns="91440" bIns="45720" rtlCol="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In philosophical terms, environmental ethics is the branch of philosophy that examines the moral relationship between humans and the natural world, including not only our responsibilities toward nature but also the moral standing of nonhuman entities.</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Challenges anthropocentrism, which treats human interests as the only morally relevant ones.</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Argues that nonhuman entities (plants, animals, ecosystems) may hold intrinsic value independent of their usefulness to humans.</a:t>
            </a:r>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p:txBody>
      </p:sp>
      <p:pic>
        <p:nvPicPr>
          <p:cNvPr id="10" name="Picture 9" descr="Blue text on a black background&#10;&#10;Description automatically generated">
            <a:extLst>
              <a:ext uri="{FF2B5EF4-FFF2-40B4-BE49-F238E27FC236}">
                <a16:creationId xmlns:a16="http://schemas.microsoft.com/office/drawing/2014/main" id="{ECE1745C-EF3C-D65B-3875-465D4B0711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F581996D-A674-F0E2-9D0A-D63ABFE29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2" name="Title 1">
            <a:extLst>
              <a:ext uri="{FF2B5EF4-FFF2-40B4-BE49-F238E27FC236}">
                <a16:creationId xmlns:a16="http://schemas.microsoft.com/office/drawing/2014/main" id="{19BCC933-6D26-87BB-45A1-752E659831B9}"/>
              </a:ext>
            </a:extLst>
          </p:cNvPr>
          <p:cNvSpPr txBox="1">
            <a:spLocks/>
          </p:cNvSpPr>
          <p:nvPr/>
        </p:nvSpPr>
        <p:spPr>
          <a:xfrm>
            <a:off x="7557679" y="892637"/>
            <a:ext cx="3371617"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Environmental ethics definition</a:t>
            </a:r>
          </a:p>
        </p:txBody>
      </p:sp>
      <p:sp>
        <p:nvSpPr>
          <p:cNvPr id="15" name="TextBox 14">
            <a:extLst>
              <a:ext uri="{FF2B5EF4-FFF2-40B4-BE49-F238E27FC236}">
                <a16:creationId xmlns:a16="http://schemas.microsoft.com/office/drawing/2014/main" id="{92F56CFF-4B83-F775-C092-2703ED89EE64}"/>
              </a:ext>
            </a:extLst>
          </p:cNvPr>
          <p:cNvSpPr txBox="1"/>
          <p:nvPr/>
        </p:nvSpPr>
        <p:spPr>
          <a:xfrm>
            <a:off x="-3047" y="6642546"/>
            <a:ext cx="3404849"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noah-buscher-x8ZStukS2PM-unsplash</a:t>
            </a:r>
          </a:p>
        </p:txBody>
      </p:sp>
    </p:spTree>
    <p:extLst>
      <p:ext uri="{BB962C8B-B14F-4D97-AF65-F5344CB8AC3E}">
        <p14:creationId xmlns:p14="http://schemas.microsoft.com/office/powerpoint/2010/main" val="748374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B8D524-C928-FF4F-48C6-35EE6E86BF07}"/>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A66A931-4004-9A57-EBAA-E3ED98BB0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3E485B4F-8618-5918-4182-5EB6003D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79E0DED5-BB77-D90C-03E6-69CA239B6D08}"/>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Four key principles of the environmental ethics</a:t>
            </a:r>
          </a:p>
        </p:txBody>
      </p:sp>
      <p:pic>
        <p:nvPicPr>
          <p:cNvPr id="9" name="Picture 8" descr="Blue text on a black background&#10;&#10;Description automatically generated">
            <a:extLst>
              <a:ext uri="{FF2B5EF4-FFF2-40B4-BE49-F238E27FC236}">
                <a16:creationId xmlns:a16="http://schemas.microsoft.com/office/drawing/2014/main" id="{C3CA4C1B-B35B-7062-B213-840C141547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6965C465-9B25-48AC-C3CB-B468ED41FA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5EE01716-E137-4159-3716-7E64C13D8EF3}"/>
              </a:ext>
            </a:extLst>
          </p:cNvPr>
          <p:cNvSpPr txBox="1">
            <a:spLocks/>
          </p:cNvSpPr>
          <p:nvPr/>
        </p:nvSpPr>
        <p:spPr>
          <a:xfrm>
            <a:off x="514117" y="2590782"/>
            <a:ext cx="448910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buFont typeface="Arial" panose="020B0604020202020204" pitchFamily="34" charset="0"/>
              <a:buChar char="•"/>
            </a:pPr>
            <a:r>
              <a:rPr lang="en-GB" sz="2000" noProof="0" dirty="0">
                <a:solidFill>
                  <a:srgbClr val="303D68"/>
                </a:solidFill>
                <a:latin typeface="DejaVu Math TeX Gyre" panose="02000503000000000000" pitchFamily="2" charset="0"/>
              </a:rPr>
              <a:t>Sustainability</a:t>
            </a:r>
          </a:p>
          <a:p>
            <a:pPr lvl="1"/>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GB" sz="2000" noProof="0" dirty="0">
                <a:solidFill>
                  <a:srgbClr val="303D68"/>
                </a:solidFill>
                <a:latin typeface="DejaVu Math TeX Gyre" panose="02000503000000000000" pitchFamily="2" charset="0"/>
              </a:rPr>
              <a:t>Justice</a:t>
            </a:r>
          </a:p>
          <a:p>
            <a:pPr lvl="1"/>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GB" sz="2000" noProof="0" dirty="0">
                <a:solidFill>
                  <a:srgbClr val="303D68"/>
                </a:solidFill>
                <a:latin typeface="DejaVu Math TeX Gyre" panose="02000503000000000000" pitchFamily="2" charset="0"/>
              </a:rPr>
              <a:t>Environmental responsibility</a:t>
            </a:r>
          </a:p>
          <a:p>
            <a:pPr lvl="1"/>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GB" sz="2000" noProof="0" dirty="0">
                <a:solidFill>
                  <a:srgbClr val="303D68"/>
                </a:solidFill>
                <a:latin typeface="DejaVu Math TeX Gyre" panose="02000503000000000000" pitchFamily="2" charset="0"/>
              </a:rPr>
              <a:t>Intrinsic value beyond human needs</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4" name="Picture 3" descr="A diagram of a building with columns&#10;&#10;AI-generated content may be incorrect.">
            <a:extLst>
              <a:ext uri="{FF2B5EF4-FFF2-40B4-BE49-F238E27FC236}">
                <a16:creationId xmlns:a16="http://schemas.microsoft.com/office/drawing/2014/main" id="{A185C79D-543D-6663-ED4E-3FFB2B1782E0}"/>
              </a:ext>
            </a:extLst>
          </p:cNvPr>
          <p:cNvPicPr>
            <a:picLocks noChangeAspect="1"/>
          </p:cNvPicPr>
          <p:nvPr/>
        </p:nvPicPr>
        <p:blipFill>
          <a:blip r:embed="rId4">
            <a:extLst>
              <a:ext uri="{28A0092B-C50C-407E-A947-70E740481C1C}">
                <a14:useLocalDpi xmlns:a14="http://schemas.microsoft.com/office/drawing/2010/main" val="0"/>
              </a:ext>
            </a:extLst>
          </a:blip>
          <a:srcRect t="15600"/>
          <a:stretch>
            <a:fillRect/>
          </a:stretch>
        </p:blipFill>
        <p:spPr>
          <a:xfrm>
            <a:off x="5847971" y="1655130"/>
            <a:ext cx="6005628" cy="3987387"/>
          </a:xfrm>
          <a:prstGeom prst="rect">
            <a:avLst/>
          </a:prstGeom>
        </p:spPr>
      </p:pic>
    </p:spTree>
    <p:extLst>
      <p:ext uri="{BB962C8B-B14F-4D97-AF65-F5344CB8AC3E}">
        <p14:creationId xmlns:p14="http://schemas.microsoft.com/office/powerpoint/2010/main" val="1988453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0030A2-3480-5BB5-8F7B-4DC986E98C88}"/>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65796CC-29B6-D336-F370-20A798BD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F6446875-468A-2A6C-CC1E-DCF9D3AD4E89}"/>
              </a:ext>
            </a:extLst>
          </p:cNvPr>
          <p:cNvPicPr>
            <a:picLocks noChangeAspect="1"/>
          </p:cNvPicPr>
          <p:nvPr/>
        </p:nvPicPr>
        <p:blipFill>
          <a:blip r:embed="rId2" cstate="print">
            <a:extLst>
              <a:ext uri="{28A0092B-C50C-407E-A947-70E740481C1C}">
                <a14:useLocalDpi xmlns:a14="http://schemas.microsoft.com/office/drawing/2010/main" val="0"/>
              </a:ext>
            </a:extLst>
          </a:blip>
          <a:srcRect t="26369" b="26369"/>
          <a:stretch/>
        </p:blipFill>
        <p:spPr>
          <a:xfrm>
            <a:off x="3049" y="10"/>
            <a:ext cx="9669642" cy="6857990"/>
          </a:xfrm>
          <a:prstGeom prst="rect">
            <a:avLst/>
          </a:prstGeom>
        </p:spPr>
      </p:pic>
      <p:sp>
        <p:nvSpPr>
          <p:cNvPr id="16" name="Rectangle 15">
            <a:extLst>
              <a:ext uri="{FF2B5EF4-FFF2-40B4-BE49-F238E27FC236}">
                <a16:creationId xmlns:a16="http://schemas.microsoft.com/office/drawing/2014/main" id="{F5237563-DF9C-0597-4F19-D8FBD2AA8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E94FA83F-BC47-89E9-AFDC-C651FFD64146}"/>
              </a:ext>
            </a:extLst>
          </p:cNvPr>
          <p:cNvSpPr txBox="1">
            <a:spLocks/>
          </p:cNvSpPr>
          <p:nvPr/>
        </p:nvSpPr>
        <p:spPr>
          <a:xfrm>
            <a:off x="7557679" y="2160432"/>
            <a:ext cx="3822189" cy="3742762"/>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1600" b="1" noProof="0" dirty="0">
                <a:solidFill>
                  <a:srgbClr val="303D68"/>
                </a:solidFill>
                <a:latin typeface="DejaVu Math TeX Gyre" panose="02000503000000000000" pitchFamily="2" charset="0"/>
              </a:rPr>
              <a:t>Philosophical foundations </a:t>
            </a:r>
            <a:r>
              <a:rPr lang="en-GB" sz="1600" noProof="0" dirty="0">
                <a:solidFill>
                  <a:srgbClr val="303D68"/>
                </a:solidFill>
                <a:latin typeface="DejaVu Math TeX Gyre" panose="02000503000000000000" pitchFamily="2" charset="0"/>
              </a:rPr>
              <a:t>- biocentrism (all life has moral standing) and ecocentrism (value ecosystems and ecological wholes).</a:t>
            </a:r>
          </a:p>
          <a:p>
            <a:pPr marL="285750" indent="-285750" algn="just">
              <a:spcAft>
                <a:spcPts val="600"/>
              </a:spcAft>
              <a:buFont typeface="Arial" panose="020B0604020202020204" pitchFamily="34" charset="0"/>
              <a:buChar char="•"/>
            </a:pPr>
            <a:r>
              <a:rPr lang="en-GB" sz="1600" b="1" noProof="0" dirty="0">
                <a:solidFill>
                  <a:srgbClr val="303D68"/>
                </a:solidFill>
                <a:latin typeface="DejaVu Math TeX Gyre" panose="02000503000000000000" pitchFamily="2" charset="0"/>
              </a:rPr>
              <a:t>Land ethic </a:t>
            </a:r>
            <a:r>
              <a:rPr lang="en-GB" sz="1600" noProof="0" dirty="0">
                <a:solidFill>
                  <a:srgbClr val="303D68"/>
                </a:solidFill>
                <a:latin typeface="DejaVu Math TeX Gyre" panose="02000503000000000000" pitchFamily="2" charset="0"/>
              </a:rPr>
              <a:t>- humans as part of a biotic community; act to preserve ecological integrity, stability, and beauty (Aldo Leopold).</a:t>
            </a:r>
          </a:p>
          <a:p>
            <a:pPr marL="285750" indent="-285750" algn="just">
              <a:spcAft>
                <a:spcPts val="600"/>
              </a:spcAft>
              <a:buFont typeface="Arial" panose="020B0604020202020204" pitchFamily="34" charset="0"/>
              <a:buChar char="•"/>
            </a:pPr>
            <a:r>
              <a:rPr lang="en-GB" sz="1600" b="1" noProof="0" dirty="0">
                <a:solidFill>
                  <a:srgbClr val="303D68"/>
                </a:solidFill>
                <a:latin typeface="DejaVu Math TeX Gyre" panose="02000503000000000000" pitchFamily="2" charset="0"/>
              </a:rPr>
              <a:t>Ethical dilemmas </a:t>
            </a:r>
            <a:r>
              <a:rPr lang="en-GB" sz="1600" noProof="0" dirty="0">
                <a:solidFill>
                  <a:srgbClr val="303D68"/>
                </a:solidFill>
                <a:latin typeface="DejaVu Math TeX Gyre" panose="02000503000000000000" pitchFamily="2" charset="0"/>
              </a:rPr>
              <a:t>- obligations to future generations, conflicts between harming and protecting life, practical tensions in applying principles.</a:t>
            </a:r>
          </a:p>
          <a:p>
            <a:pPr marL="285750" indent="-285750" algn="just">
              <a:spcAft>
                <a:spcPts val="600"/>
              </a:spcAft>
              <a:buFont typeface="Arial" panose="020B0604020202020204" pitchFamily="34" charset="0"/>
              <a:buChar char="•"/>
            </a:pPr>
            <a:r>
              <a:rPr lang="en-GB" sz="1600" b="1" noProof="0" dirty="0">
                <a:solidFill>
                  <a:srgbClr val="303D68"/>
                </a:solidFill>
                <a:latin typeface="DejaVu Math TeX Gyre" panose="02000503000000000000" pitchFamily="2" charset="0"/>
              </a:rPr>
              <a:t>Paradigm shift </a:t>
            </a:r>
            <a:r>
              <a:rPr lang="en-GB" sz="1600" noProof="0" dirty="0">
                <a:solidFill>
                  <a:srgbClr val="303D68"/>
                </a:solidFill>
                <a:latin typeface="DejaVu Math TeX Gyre" panose="02000503000000000000" pitchFamily="2" charset="0"/>
              </a:rPr>
              <a:t>- move from “How does nature serve us?” → “How should we relate to nature ethically?” guiding actions, policies, and lifestyle choices.</a:t>
            </a:r>
            <a:endParaRPr lang="en-GB" sz="1600" noProof="0" dirty="0"/>
          </a:p>
          <a:p>
            <a:pPr marL="742950" lvl="1" indent="-228600">
              <a:lnSpc>
                <a:spcPct val="90000"/>
              </a:lnSpc>
              <a:spcAft>
                <a:spcPts val="600"/>
              </a:spcAft>
              <a:buFont typeface="Arial" panose="020B0604020202020204" pitchFamily="34" charset="0"/>
              <a:buChar char="•"/>
            </a:pPr>
            <a:endParaRPr lang="en-GB" sz="1600" noProof="0" dirty="0"/>
          </a:p>
          <a:p>
            <a:pPr marL="742950" lvl="1" indent="-228600">
              <a:lnSpc>
                <a:spcPct val="90000"/>
              </a:lnSpc>
              <a:spcAft>
                <a:spcPts val="600"/>
              </a:spcAft>
              <a:buFont typeface="Arial" panose="020B0604020202020204" pitchFamily="34" charset="0"/>
              <a:buChar char="•"/>
            </a:pPr>
            <a:endParaRPr lang="en-GB" sz="1600" noProof="0" dirty="0"/>
          </a:p>
          <a:p>
            <a:pPr marL="742950" lvl="1" indent="-228600">
              <a:lnSpc>
                <a:spcPct val="90000"/>
              </a:lnSpc>
              <a:spcAft>
                <a:spcPts val="600"/>
              </a:spcAft>
              <a:buFont typeface="Arial" panose="020B0604020202020204" pitchFamily="34" charset="0"/>
              <a:buChar char="•"/>
            </a:pPr>
            <a:endParaRPr lang="en-GB" sz="1600" noProof="0" dirty="0"/>
          </a:p>
          <a:p>
            <a:pPr marL="742950" lvl="1" indent="-228600">
              <a:lnSpc>
                <a:spcPct val="90000"/>
              </a:lnSpc>
              <a:spcAft>
                <a:spcPts val="600"/>
              </a:spcAft>
              <a:buFont typeface="Arial" panose="020B0604020202020204" pitchFamily="34" charset="0"/>
              <a:buChar char="•"/>
            </a:pPr>
            <a:endParaRPr lang="en-GB" sz="1600" noProof="0" dirty="0"/>
          </a:p>
        </p:txBody>
      </p:sp>
      <p:pic>
        <p:nvPicPr>
          <p:cNvPr id="10" name="Picture 9" descr="Blue text on a black background&#10;&#10;Description automatically generated">
            <a:extLst>
              <a:ext uri="{FF2B5EF4-FFF2-40B4-BE49-F238E27FC236}">
                <a16:creationId xmlns:a16="http://schemas.microsoft.com/office/drawing/2014/main" id="{0DF28AE1-4210-DD4E-1381-D5DF834FD5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E2B653D2-06FD-3212-7C8D-734C25067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7732" y="5903194"/>
            <a:ext cx="1647764" cy="659106"/>
          </a:xfrm>
          <a:prstGeom prst="rect">
            <a:avLst/>
          </a:prstGeom>
        </p:spPr>
      </p:pic>
      <p:sp>
        <p:nvSpPr>
          <p:cNvPr id="12" name="Title 1">
            <a:extLst>
              <a:ext uri="{FF2B5EF4-FFF2-40B4-BE49-F238E27FC236}">
                <a16:creationId xmlns:a16="http://schemas.microsoft.com/office/drawing/2014/main" id="{E535B994-E9C9-F7D0-7D65-69810982BC91}"/>
              </a:ext>
            </a:extLst>
          </p:cNvPr>
          <p:cNvSpPr txBox="1">
            <a:spLocks/>
          </p:cNvSpPr>
          <p:nvPr/>
        </p:nvSpPr>
        <p:spPr>
          <a:xfrm>
            <a:off x="7557679" y="892637"/>
            <a:ext cx="3371617"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Environmental ethics – philosophical outlook</a:t>
            </a:r>
          </a:p>
        </p:txBody>
      </p:sp>
      <p:sp>
        <p:nvSpPr>
          <p:cNvPr id="15" name="TextBox 14">
            <a:extLst>
              <a:ext uri="{FF2B5EF4-FFF2-40B4-BE49-F238E27FC236}">
                <a16:creationId xmlns:a16="http://schemas.microsoft.com/office/drawing/2014/main" id="{EC237F5A-D185-BF03-7D91-41CAB7A9987A}"/>
              </a:ext>
            </a:extLst>
          </p:cNvPr>
          <p:cNvSpPr txBox="1"/>
          <p:nvPr/>
        </p:nvSpPr>
        <p:spPr>
          <a:xfrm>
            <a:off x="-3047" y="6642546"/>
            <a:ext cx="3404849"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artem-balashevsky-Ld-5Lu-eU6A-unsplash</a:t>
            </a:r>
          </a:p>
        </p:txBody>
      </p:sp>
    </p:spTree>
    <p:extLst>
      <p:ext uri="{BB962C8B-B14F-4D97-AF65-F5344CB8AC3E}">
        <p14:creationId xmlns:p14="http://schemas.microsoft.com/office/powerpoint/2010/main" val="1570624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FCFE8-287A-80DE-4245-2D87EDF4CC3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6723355-084E-6EEF-342B-6FEB3799F1EC}"/>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0E071CD3-CC0E-91A0-F0F1-15A4DAAE4862}"/>
              </a:ext>
            </a:extLst>
          </p:cNvPr>
          <p:cNvSpPr txBox="1"/>
          <p:nvPr/>
        </p:nvSpPr>
        <p:spPr>
          <a:xfrm>
            <a:off x="3984331" y="402332"/>
            <a:ext cx="8111062" cy="30909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Lifestyle choices </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Policies and collective measures</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Systemic actions </a:t>
            </a:r>
          </a:p>
          <a:p>
            <a:pPr marL="457200" indent="-457200">
              <a:lnSpc>
                <a:spcPct val="90000"/>
              </a:lnSpc>
              <a:spcBef>
                <a:spcPct val="0"/>
              </a:spcBef>
              <a:buFont typeface="Arial" panose="020B0604020202020204" pitchFamily="34" charset="0"/>
              <a:buChar char="•"/>
            </a:pPr>
            <a:endParaRPr lang="en-GB" sz="30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A5B8A364-CA3E-515E-D1B6-6479C025A879}"/>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2.2: Practices of environmental ethics - actions, policies, and lifestyles choices</a:t>
            </a:r>
          </a:p>
        </p:txBody>
      </p:sp>
      <p:pic>
        <p:nvPicPr>
          <p:cNvPr id="2" name="Picture 1" descr="A logo with text on it&#10;&#10;Description automatically generated">
            <a:extLst>
              <a:ext uri="{FF2B5EF4-FFF2-40B4-BE49-F238E27FC236}">
                <a16:creationId xmlns:a16="http://schemas.microsoft.com/office/drawing/2014/main" id="{4C737077-5149-8ED6-A613-7DA9F5A40F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932A86E-9FAD-3DF5-7808-58051A2533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701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168717-7953-7280-F520-8AF280B1E830}"/>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FDD889E1-B6C5-CDFC-C32F-8C602F172F8E}"/>
              </a:ext>
            </a:extLst>
          </p:cNvPr>
          <p:cNvSpPr txBox="1">
            <a:spLocks/>
          </p:cNvSpPr>
          <p:nvPr/>
        </p:nvSpPr>
        <p:spPr>
          <a:xfrm>
            <a:off x="6747145" y="-879159"/>
            <a:ext cx="4195674"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Lifestyle choices</a:t>
            </a:r>
          </a:p>
        </p:txBody>
      </p:sp>
      <p:sp>
        <p:nvSpPr>
          <p:cNvPr id="49" name="Oval 48">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descr="A group of fruit on display&#10;&#10;AI-generated content may be incorrect.">
            <a:extLst>
              <a:ext uri="{FF2B5EF4-FFF2-40B4-BE49-F238E27FC236}">
                <a16:creationId xmlns:a16="http://schemas.microsoft.com/office/drawing/2014/main" id="{3080BEE0-BCAA-A6E3-033F-13D5611E498B}"/>
              </a:ext>
            </a:extLst>
          </p:cNvPr>
          <p:cNvPicPr>
            <a:picLocks noChangeAspect="1"/>
          </p:cNvPicPr>
          <p:nvPr/>
        </p:nvPicPr>
        <p:blipFill>
          <a:blip r:embed="rId2" cstate="print">
            <a:extLst>
              <a:ext uri="{28A0092B-C50C-407E-A947-70E740481C1C}">
                <a14:useLocalDpi xmlns:a14="http://schemas.microsoft.com/office/drawing/2010/main" val="0"/>
              </a:ext>
            </a:extLst>
          </a:blip>
          <a:srcRect l="12166" r="21083" b="-2"/>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9FB9C204-EBB7-4A27-241B-78BC16D5E5E9}"/>
              </a:ext>
            </a:extLst>
          </p:cNvPr>
          <p:cNvSpPr txBox="1">
            <a:spLocks/>
          </p:cNvSpPr>
          <p:nvPr/>
        </p:nvSpPr>
        <p:spPr>
          <a:xfrm>
            <a:off x="6747146" y="1562696"/>
            <a:ext cx="4195673"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b="1" noProof="0" dirty="0">
                <a:solidFill>
                  <a:srgbClr val="303D68"/>
                </a:solidFill>
                <a:latin typeface="DejaVu Math TeX Gyre" panose="02000503000000000000" pitchFamily="2" charset="0"/>
              </a:rPr>
              <a:t>Consumption</a:t>
            </a:r>
            <a:r>
              <a:rPr lang="en-GB" sz="2000" noProof="0" dirty="0">
                <a:solidFill>
                  <a:srgbClr val="303D68"/>
                </a:solidFill>
                <a:latin typeface="DejaVu Math TeX Gyre" panose="02000503000000000000" pitchFamily="2" charset="0"/>
              </a:rPr>
              <a:t> - buy less, choose durable/repairable products, avoid single-use items.</a:t>
            </a:r>
          </a:p>
          <a:p>
            <a:pPr marL="285750" indent="-285750" algn="just">
              <a:spcAft>
                <a:spcPts val="600"/>
              </a:spcAft>
              <a:buFont typeface="Arial" panose="020B0604020202020204" pitchFamily="34" charset="0"/>
              <a:buChar char="•"/>
            </a:pPr>
            <a:r>
              <a:rPr lang="en-GB" sz="2000" b="1" noProof="0" dirty="0">
                <a:solidFill>
                  <a:srgbClr val="303D68"/>
                </a:solidFill>
                <a:latin typeface="DejaVu Math TeX Gyre" panose="02000503000000000000" pitchFamily="2" charset="0"/>
              </a:rPr>
              <a:t>Food</a:t>
            </a:r>
            <a:r>
              <a:rPr lang="en-GB" sz="2000" noProof="0" dirty="0">
                <a:solidFill>
                  <a:srgbClr val="303D68"/>
                </a:solidFill>
                <a:latin typeface="DejaVu Math TeX Gyre" panose="02000503000000000000" pitchFamily="2" charset="0"/>
              </a:rPr>
              <a:t> - prefer plant-based, local, or sustainably produced foods to lower carbon footprint.</a:t>
            </a:r>
          </a:p>
          <a:p>
            <a:pPr marL="285750" indent="-285750" algn="just">
              <a:spcAft>
                <a:spcPts val="600"/>
              </a:spcAft>
              <a:buFont typeface="Arial" panose="020B0604020202020204" pitchFamily="34" charset="0"/>
              <a:buChar char="•"/>
            </a:pPr>
            <a:r>
              <a:rPr lang="en-GB" sz="2000" b="1" noProof="0" dirty="0">
                <a:solidFill>
                  <a:srgbClr val="303D68"/>
                </a:solidFill>
                <a:latin typeface="DejaVu Math TeX Gyre" panose="02000503000000000000" pitchFamily="2" charset="0"/>
              </a:rPr>
              <a:t>Transportation</a:t>
            </a:r>
            <a:r>
              <a:rPr lang="en-GB" sz="2000" noProof="0" dirty="0">
                <a:solidFill>
                  <a:srgbClr val="303D68"/>
                </a:solidFill>
                <a:latin typeface="DejaVu Math TeX Gyre" panose="02000503000000000000" pitchFamily="2" charset="0"/>
              </a:rPr>
              <a:t> - walk, cycle, use public transport, or fuel-efficient vehicles.</a:t>
            </a:r>
          </a:p>
          <a:p>
            <a:pPr marL="285750" indent="-285750" algn="just">
              <a:spcAft>
                <a:spcPts val="600"/>
              </a:spcAft>
              <a:buFont typeface="Arial" panose="020B0604020202020204" pitchFamily="34" charset="0"/>
              <a:buChar char="•"/>
            </a:pPr>
            <a:r>
              <a:rPr lang="en-GB" sz="2000" b="1" noProof="0" dirty="0">
                <a:solidFill>
                  <a:srgbClr val="303D68"/>
                </a:solidFill>
                <a:latin typeface="DejaVu Math TeX Gyre" panose="02000503000000000000" pitchFamily="2" charset="0"/>
              </a:rPr>
              <a:t>Waste management </a:t>
            </a:r>
            <a:r>
              <a:rPr lang="en-GB" sz="2000" noProof="0" dirty="0">
                <a:solidFill>
                  <a:srgbClr val="303D68"/>
                </a:solidFill>
                <a:latin typeface="DejaVu Math TeX Gyre" panose="02000503000000000000" pitchFamily="2" charset="0"/>
              </a:rPr>
              <a:t>- reduce, reuse, recycle to conserve resources and minimize harm.</a:t>
            </a:r>
          </a:p>
          <a:p>
            <a:pPr marL="742950" lvl="1" indent="-228600">
              <a:lnSpc>
                <a:spcPct val="90000"/>
              </a:lnSpc>
              <a:spcAft>
                <a:spcPts val="600"/>
              </a:spcAft>
              <a:buFont typeface="Arial" panose="020B0604020202020204" pitchFamily="34" charset="0"/>
              <a:buChar char="•"/>
            </a:pPr>
            <a:endParaRPr lang="en-GB" sz="2000" noProof="0" dirty="0">
              <a:solidFill>
                <a:schemeClr val="tx1">
                  <a:alpha val="80000"/>
                </a:schemeClr>
              </a:solidFill>
            </a:endParaRPr>
          </a:p>
          <a:p>
            <a:pPr marL="742950" lvl="1" indent="-228600">
              <a:lnSpc>
                <a:spcPct val="90000"/>
              </a:lnSpc>
              <a:spcAft>
                <a:spcPts val="600"/>
              </a:spcAft>
              <a:buFont typeface="Arial" panose="020B0604020202020204" pitchFamily="34" charset="0"/>
              <a:buChar char="•"/>
            </a:pPr>
            <a:endParaRPr lang="en-GB" sz="2000" noProof="0" dirty="0">
              <a:solidFill>
                <a:schemeClr val="tx1">
                  <a:alpha val="80000"/>
                </a:schemeClr>
              </a:solidFill>
            </a:endParaRPr>
          </a:p>
          <a:p>
            <a:pPr marL="742950" lvl="1" indent="-228600">
              <a:lnSpc>
                <a:spcPct val="90000"/>
              </a:lnSpc>
              <a:spcAft>
                <a:spcPts val="600"/>
              </a:spcAft>
              <a:buFont typeface="Arial" panose="020B0604020202020204" pitchFamily="34" charset="0"/>
              <a:buChar char="•"/>
            </a:pPr>
            <a:endParaRPr lang="en-GB" sz="2000" noProof="0" dirty="0">
              <a:solidFill>
                <a:schemeClr val="tx1">
                  <a:alpha val="80000"/>
                </a:schemeClr>
              </a:solidFill>
            </a:endParaRPr>
          </a:p>
        </p:txBody>
      </p:sp>
      <p:sp>
        <p:nvSpPr>
          <p:cNvPr id="55"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80604180-02E2-3171-5E48-AF435F0084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4CCC5BA4-C671-B904-5751-F9D7E3D1DF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AEA9CAAE-E014-1F8B-7A06-68987F2E9005}"/>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dimitris-asproloupos-8r2HToR-dtc-unsplash</a:t>
            </a:r>
          </a:p>
        </p:txBody>
      </p:sp>
    </p:spTree>
    <p:extLst>
      <p:ext uri="{BB962C8B-B14F-4D97-AF65-F5344CB8AC3E}">
        <p14:creationId xmlns:p14="http://schemas.microsoft.com/office/powerpoint/2010/main" val="3487692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15E4A9-3ACD-509E-810B-D576833E1E3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D1E03A98-F0DE-B72E-CB11-5B763E5DF2CD}"/>
              </a:ext>
            </a:extLst>
          </p:cNvPr>
          <p:cNvSpPr txBox="1">
            <a:spLocks/>
          </p:cNvSpPr>
          <p:nvPr/>
        </p:nvSpPr>
        <p:spPr>
          <a:xfrm>
            <a:off x="610508" y="1763827"/>
            <a:ext cx="5485492" cy="3988043"/>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Environmental laws -EU directives (Habitats, Birds, Water Framework, Industrial Emissions) protect ecosystems, biodiversity, and resources.</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Environmental justice - ensures fair distribution of risks and benefits; includes Green Deal, Just Transition Mechanism, and Zero Pollution Plan.</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Economic incentives - subsidies, tax breaks, and programs (e.g., Common Agricultural Policy) promote sustainable practices.</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International agreements - Paris Agreement, Convention on Biological Diversity, and other treaties coordinate global environmental responsibility</a:t>
            </a:r>
          </a:p>
        </p:txBody>
      </p:sp>
      <p:pic>
        <p:nvPicPr>
          <p:cNvPr id="6" name="Picture 5" descr="A chess board with chess pieces on it&#10;&#10;AI-generated content may be incorrect.">
            <a:extLst>
              <a:ext uri="{FF2B5EF4-FFF2-40B4-BE49-F238E27FC236}">
                <a16:creationId xmlns:a16="http://schemas.microsoft.com/office/drawing/2014/main" id="{4265557B-AE55-C789-67D3-75F610534949}"/>
              </a:ext>
            </a:extLst>
          </p:cNvPr>
          <p:cNvPicPr>
            <a:picLocks noChangeAspect="1"/>
          </p:cNvPicPr>
          <p:nvPr/>
        </p:nvPicPr>
        <p:blipFill>
          <a:blip r:embed="rId2" cstate="print">
            <a:extLst>
              <a:ext uri="{28A0092B-C50C-407E-A947-70E740481C1C}">
                <a14:useLocalDpi xmlns:a14="http://schemas.microsoft.com/office/drawing/2010/main" val="0"/>
              </a:ext>
            </a:extLst>
          </a:blip>
          <a:srcRect t="6559" b="718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8" name="Picture 7" descr="A logo with text on it&#10;&#10;Description automatically generated">
            <a:extLst>
              <a:ext uri="{FF2B5EF4-FFF2-40B4-BE49-F238E27FC236}">
                <a16:creationId xmlns:a16="http://schemas.microsoft.com/office/drawing/2014/main" id="{BF9ECE02-5CA0-F45A-2FD3-A932B92300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7732" y="5903194"/>
            <a:ext cx="1647764" cy="659106"/>
          </a:xfrm>
          <a:prstGeom prst="rect">
            <a:avLst/>
          </a:prstGeom>
        </p:spPr>
      </p:pic>
      <p:pic>
        <p:nvPicPr>
          <p:cNvPr id="10" name="Picture 9" descr="Blue text on a black background&#10;&#10;Description automatically generated">
            <a:extLst>
              <a:ext uri="{FF2B5EF4-FFF2-40B4-BE49-F238E27FC236}">
                <a16:creationId xmlns:a16="http://schemas.microsoft.com/office/drawing/2014/main" id="{AB23CBF3-0B2E-5306-32CE-231FFF5095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11" name="Title 1">
            <a:extLst>
              <a:ext uri="{FF2B5EF4-FFF2-40B4-BE49-F238E27FC236}">
                <a16:creationId xmlns:a16="http://schemas.microsoft.com/office/drawing/2014/main" id="{7B03B462-D4D8-0033-08DA-6ABB1A4112FC}"/>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Policies and collective measures</a:t>
            </a:r>
          </a:p>
        </p:txBody>
      </p:sp>
      <p:sp>
        <p:nvSpPr>
          <p:cNvPr id="13" name="TextBox 12">
            <a:extLst>
              <a:ext uri="{FF2B5EF4-FFF2-40B4-BE49-F238E27FC236}">
                <a16:creationId xmlns:a16="http://schemas.microsoft.com/office/drawing/2014/main" id="{636BAF9F-2F51-9221-9936-9E3BB0DB26D0}"/>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annie-spratt-a3mXEG8AEx8-unsplash</a:t>
            </a:r>
          </a:p>
        </p:txBody>
      </p:sp>
    </p:spTree>
    <p:extLst>
      <p:ext uri="{BB962C8B-B14F-4D97-AF65-F5344CB8AC3E}">
        <p14:creationId xmlns:p14="http://schemas.microsoft.com/office/powerpoint/2010/main" val="306103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2EB3BF-D4FF-6CE0-24D7-736B96CF61DC}"/>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8" name="Picture 7" descr="A close-up of a white and black pattern&#10;&#10;AI-generated content may be incorrect.">
            <a:extLst>
              <a:ext uri="{FF2B5EF4-FFF2-40B4-BE49-F238E27FC236}">
                <a16:creationId xmlns:a16="http://schemas.microsoft.com/office/drawing/2014/main" id="{5B6E198F-3511-37F0-56C3-5B9BCB645558}"/>
              </a:ext>
            </a:extLst>
          </p:cNvPr>
          <p:cNvPicPr>
            <a:picLocks noChangeAspect="1"/>
          </p:cNvPicPr>
          <p:nvPr/>
        </p:nvPicPr>
        <p:blipFill>
          <a:blip r:embed="rId2" cstate="print">
            <a:extLst>
              <a:ext uri="{28A0092B-C50C-407E-A947-70E740481C1C}">
                <a14:useLocalDpi xmlns:a14="http://schemas.microsoft.com/office/drawing/2010/main" val="0"/>
              </a:ext>
            </a:extLst>
          </a:blip>
          <a:srcRect l="23457" r="16341"/>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7" name="Title 1">
            <a:extLst>
              <a:ext uri="{FF2B5EF4-FFF2-40B4-BE49-F238E27FC236}">
                <a16:creationId xmlns:a16="http://schemas.microsoft.com/office/drawing/2014/main" id="{3B3744E1-E287-4EE9-4959-ED76B9C1A7CF}"/>
              </a:ext>
            </a:extLst>
          </p:cNvPr>
          <p:cNvSpPr txBox="1">
            <a:spLocks/>
          </p:cNvSpPr>
          <p:nvPr/>
        </p:nvSpPr>
        <p:spPr>
          <a:xfrm>
            <a:off x="6513788" y="2333297"/>
            <a:ext cx="4840010" cy="384366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b="1" noProof="0" dirty="0">
                <a:solidFill>
                  <a:srgbClr val="303D68"/>
                </a:solidFill>
                <a:latin typeface="DejaVu Math TeX Gyre" panose="02000503000000000000" pitchFamily="2" charset="0"/>
              </a:rPr>
              <a:t>Circular economy </a:t>
            </a:r>
            <a:r>
              <a:rPr lang="en-GB" sz="2000" noProof="0" dirty="0">
                <a:solidFill>
                  <a:srgbClr val="303D68"/>
                </a:solidFill>
                <a:latin typeface="DejaVu Math TeX Gyre" panose="02000503000000000000" pitchFamily="2" charset="0"/>
              </a:rPr>
              <a:t>- shift from “take-make-dispose” to reuse, repair, recycle, and efficient resource use.</a:t>
            </a:r>
          </a:p>
          <a:p>
            <a:pPr marL="285750" indent="-285750" algn="just">
              <a:spcAft>
                <a:spcPts val="600"/>
              </a:spcAft>
              <a:buFont typeface="Arial" panose="020B0604020202020204" pitchFamily="34" charset="0"/>
              <a:buChar char="•"/>
            </a:pPr>
            <a:r>
              <a:rPr lang="en-GB" sz="2000" b="1" noProof="0" dirty="0">
                <a:solidFill>
                  <a:srgbClr val="303D68"/>
                </a:solidFill>
                <a:latin typeface="DejaVu Math TeX Gyre" panose="02000503000000000000" pitchFamily="2" charset="0"/>
              </a:rPr>
              <a:t>Ethical decision-making </a:t>
            </a:r>
            <a:r>
              <a:rPr lang="en-GB" sz="2000" noProof="0" dirty="0">
                <a:solidFill>
                  <a:srgbClr val="303D68"/>
                </a:solidFill>
                <a:latin typeface="DejaVu Math TeX Gyre" panose="02000503000000000000" pitchFamily="2" charset="0"/>
              </a:rPr>
              <a:t>- balance human needs with ecosystem integrity for present and future impacts.</a:t>
            </a:r>
          </a:p>
          <a:p>
            <a:pPr marL="285750" indent="-285750" algn="just">
              <a:spcAft>
                <a:spcPts val="600"/>
              </a:spcAft>
              <a:buFont typeface="Arial" panose="020B0604020202020204" pitchFamily="34" charset="0"/>
              <a:buChar char="•"/>
            </a:pPr>
            <a:r>
              <a:rPr lang="en-GB" sz="2000" b="1" noProof="0" dirty="0">
                <a:solidFill>
                  <a:srgbClr val="303D68"/>
                </a:solidFill>
                <a:latin typeface="DejaVu Math TeX Gyre" panose="02000503000000000000" pitchFamily="2" charset="0"/>
              </a:rPr>
              <a:t>Education and advocacy </a:t>
            </a:r>
            <a:r>
              <a:rPr lang="en-GB" sz="2000" noProof="0" dirty="0">
                <a:solidFill>
                  <a:srgbClr val="303D68"/>
                </a:solidFill>
                <a:latin typeface="DejaVu Math TeX Gyre" panose="02000503000000000000" pitchFamily="2" charset="0"/>
              </a:rPr>
              <a:t>- raise awareness, shape values, and inspire sustainable actions across society.</a:t>
            </a:r>
          </a:p>
          <a:p>
            <a:pPr marL="742950" lvl="1" indent="-228600">
              <a:lnSpc>
                <a:spcPct val="90000"/>
              </a:lnSpc>
              <a:spcAft>
                <a:spcPts val="600"/>
              </a:spcAft>
              <a:buFont typeface="Arial" panose="020B0604020202020204" pitchFamily="34" charset="0"/>
              <a:buChar char="•"/>
            </a:pPr>
            <a:endParaRPr lang="en-GB" sz="2000" noProof="0" dirty="0"/>
          </a:p>
        </p:txBody>
      </p:sp>
      <p:pic>
        <p:nvPicPr>
          <p:cNvPr id="10" name="Picture 9" descr="Blue text on a black background&#10;&#10;Description automatically generated">
            <a:extLst>
              <a:ext uri="{FF2B5EF4-FFF2-40B4-BE49-F238E27FC236}">
                <a16:creationId xmlns:a16="http://schemas.microsoft.com/office/drawing/2014/main" id="{D4E0CF9D-14AF-3E6C-D46F-063705AAF3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C777C061-2245-FBFC-EBFA-1FF1BB920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7732" y="5903194"/>
            <a:ext cx="1647764" cy="659106"/>
          </a:xfrm>
          <a:prstGeom prst="rect">
            <a:avLst/>
          </a:prstGeom>
        </p:spPr>
      </p:pic>
      <p:sp>
        <p:nvSpPr>
          <p:cNvPr id="12" name="TextBox 11">
            <a:extLst>
              <a:ext uri="{FF2B5EF4-FFF2-40B4-BE49-F238E27FC236}">
                <a16:creationId xmlns:a16="http://schemas.microsoft.com/office/drawing/2014/main" id="{E4607D27-8B95-D1C3-9E55-13AA1F239074}"/>
              </a:ext>
            </a:extLst>
          </p:cNvPr>
          <p:cNvSpPr txBox="1"/>
          <p:nvPr/>
        </p:nvSpPr>
        <p:spPr>
          <a:xfrm>
            <a:off x="0" y="6642556"/>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bogdan-karlenko-36b7JBzhfF4-unsplash</a:t>
            </a:r>
          </a:p>
        </p:txBody>
      </p:sp>
      <p:sp>
        <p:nvSpPr>
          <p:cNvPr id="14" name="Title 1">
            <a:extLst>
              <a:ext uri="{FF2B5EF4-FFF2-40B4-BE49-F238E27FC236}">
                <a16:creationId xmlns:a16="http://schemas.microsoft.com/office/drawing/2014/main" id="{4AC38906-3F73-57FE-B87B-C387355F9DED}"/>
              </a:ext>
            </a:extLst>
          </p:cNvPr>
          <p:cNvSpPr txBox="1">
            <a:spLocks/>
          </p:cNvSpPr>
          <p:nvPr/>
        </p:nvSpPr>
        <p:spPr>
          <a:xfrm>
            <a:off x="6803923" y="892637"/>
            <a:ext cx="4125373"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Systemic actions</a:t>
            </a:r>
          </a:p>
        </p:txBody>
      </p:sp>
    </p:spTree>
    <p:extLst>
      <p:ext uri="{BB962C8B-B14F-4D97-AF65-F5344CB8AC3E}">
        <p14:creationId xmlns:p14="http://schemas.microsoft.com/office/powerpoint/2010/main" val="3189040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D6140-2A53-FCE9-C45F-BCC94B969ED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975D1D0-5EC9-2E86-B2C0-C05CA016D87E}"/>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62CC711B-F75B-302C-C0A6-807423D29E91}"/>
              </a:ext>
            </a:extLst>
          </p:cNvPr>
          <p:cNvSpPr txBox="1"/>
          <p:nvPr/>
        </p:nvSpPr>
        <p:spPr>
          <a:xfrm>
            <a:off x="3984331" y="402332"/>
            <a:ext cx="8111062" cy="30909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LEGO (Denmark)</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IKEA (Sweden)</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rPr>
              <a:t>Volvo (Sweden/Belgium)</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Werner &amp; Mertz – Frosch (Germany)</a:t>
            </a: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1D1117B7-3785-EB63-5A42-961A783F91FE}"/>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2.3: Good examples of integration of environmental   ethics principles </a:t>
            </a:r>
          </a:p>
        </p:txBody>
      </p:sp>
      <p:pic>
        <p:nvPicPr>
          <p:cNvPr id="2" name="Picture 1" descr="A logo with text on it&#10;&#10;Description automatically generated">
            <a:extLst>
              <a:ext uri="{FF2B5EF4-FFF2-40B4-BE49-F238E27FC236}">
                <a16:creationId xmlns:a16="http://schemas.microsoft.com/office/drawing/2014/main" id="{C81FD5F7-2C62-6176-0F5C-C31809B4F7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55D84D80-CDAA-5F8C-C16C-7979577FE8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24191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06544-3C05-C33D-5F5C-13CD1E9CD52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13A4426-139F-FBA4-F2C6-0E1FBD7F0346}"/>
              </a:ext>
            </a:extLst>
          </p:cNvPr>
          <p:cNvSpPr txBox="1">
            <a:spLocks/>
          </p:cNvSpPr>
          <p:nvPr/>
        </p:nvSpPr>
        <p:spPr>
          <a:xfrm>
            <a:off x="514117" y="745527"/>
            <a:ext cx="10515600" cy="64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Course overview</a:t>
            </a:r>
          </a:p>
        </p:txBody>
      </p:sp>
      <p:pic>
        <p:nvPicPr>
          <p:cNvPr id="2" name="Picture 1" descr="A logo with text on it&#10;&#10;Description automatically generated">
            <a:extLst>
              <a:ext uri="{FF2B5EF4-FFF2-40B4-BE49-F238E27FC236}">
                <a16:creationId xmlns:a16="http://schemas.microsoft.com/office/drawing/2014/main" id="{0550F964-C5F3-4FFB-2840-1B68AF6C71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ED6DFD7B-6245-ABDA-4A7A-EE7D3F7402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graphicFrame>
        <p:nvGraphicFramePr>
          <p:cNvPr id="8" name="Diagram 7">
            <a:extLst>
              <a:ext uri="{FF2B5EF4-FFF2-40B4-BE49-F238E27FC236}">
                <a16:creationId xmlns:a16="http://schemas.microsoft.com/office/drawing/2014/main" id="{934C6D51-A5C7-D102-A1B5-7368DEFB15F5}"/>
              </a:ext>
            </a:extLst>
          </p:cNvPr>
          <p:cNvGraphicFramePr/>
          <p:nvPr>
            <p:extLst>
              <p:ext uri="{D42A27DB-BD31-4B8C-83A1-F6EECF244321}">
                <p14:modId xmlns:p14="http://schemas.microsoft.com/office/powerpoint/2010/main" val="2064532709"/>
              </p:ext>
            </p:extLst>
          </p:nvPr>
        </p:nvGraphicFramePr>
        <p:xfrm>
          <a:off x="610508" y="1313235"/>
          <a:ext cx="11243091" cy="4658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0094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0D523-8306-12DC-1E1A-AE50AAFADDDE}"/>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834CB5D7-3636-1316-FB58-DADF004D8F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CCB880DC-5E5C-6C4C-E39A-B04B9E1E73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EDA721AB-AFD9-CF16-02C8-DE3E573E0075}"/>
              </a:ext>
            </a:extLst>
          </p:cNvPr>
          <p:cNvSpPr txBox="1">
            <a:spLocks/>
          </p:cNvSpPr>
          <p:nvPr/>
        </p:nvSpPr>
        <p:spPr>
          <a:xfrm>
            <a:off x="5751667" y="2506569"/>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Circular, sustainable, responsible materials - bricks are durable, reusable across generations, and increasingly made from renewable or recycled materials (~1/3 by 2024).</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Environmental targets - committed to 37% GHG reduction by 2032 and net zero by 2050.</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Reuse and circular economy - initiatives like Replay promote pre-loved brick reuse, embedding sustainability into products and business models.</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F86C72DF-6828-5AA4-B749-5F5DDE7477BF}"/>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LEGO</a:t>
            </a:r>
          </a:p>
        </p:txBody>
      </p:sp>
      <p:sp>
        <p:nvSpPr>
          <p:cNvPr id="12" name="TextBox 11">
            <a:extLst>
              <a:ext uri="{FF2B5EF4-FFF2-40B4-BE49-F238E27FC236}">
                <a16:creationId xmlns:a16="http://schemas.microsoft.com/office/drawing/2014/main" id="{DF8F9EE4-AB63-EC2F-1F5D-DEE097C18EC3}"/>
              </a:ext>
            </a:extLst>
          </p:cNvPr>
          <p:cNvSpPr txBox="1"/>
          <p:nvPr/>
        </p:nvSpPr>
        <p:spPr>
          <a:xfrm>
            <a:off x="610508" y="5222829"/>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Images by Lego website and </a:t>
            </a:r>
            <a:r>
              <a:rPr lang="en-GB" sz="800" noProof="0" dirty="0" err="1">
                <a:solidFill>
                  <a:srgbClr val="303D68"/>
                </a:solidFill>
                <a:latin typeface="DejaVu Math TeX Gyre" panose="02000503000000000000"/>
              </a:rPr>
              <a:t>xavi-cabrera-kn-UmDZQDjM-unsplash</a:t>
            </a:r>
            <a:r>
              <a:rPr lang="en-GB" sz="800" noProof="0" dirty="0">
                <a:solidFill>
                  <a:srgbClr val="303D68"/>
                </a:solidFill>
                <a:latin typeface="DejaVu Math TeX Gyre" panose="02000503000000000000"/>
              </a:rPr>
              <a:t> </a:t>
            </a:r>
          </a:p>
        </p:txBody>
      </p:sp>
      <p:pic>
        <p:nvPicPr>
          <p:cNvPr id="5" name="Picture 4" descr="A red and white logo&#10;&#10;AI-generated content may be incorrect.">
            <a:extLst>
              <a:ext uri="{FF2B5EF4-FFF2-40B4-BE49-F238E27FC236}">
                <a16:creationId xmlns:a16="http://schemas.microsoft.com/office/drawing/2014/main" id="{532EF369-EF50-2B27-6DC8-A83BC388C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6677" y="72862"/>
            <a:ext cx="1535349" cy="1535349"/>
          </a:xfrm>
          <a:prstGeom prst="rect">
            <a:avLst/>
          </a:prstGeom>
        </p:spPr>
      </p:pic>
      <p:pic>
        <p:nvPicPr>
          <p:cNvPr id="14" name="Picture 13" descr="A pile of colorful lego blocks&#10;&#10;AI-generated content may be incorrect.">
            <a:extLst>
              <a:ext uri="{FF2B5EF4-FFF2-40B4-BE49-F238E27FC236}">
                <a16:creationId xmlns:a16="http://schemas.microsoft.com/office/drawing/2014/main" id="{6ABDCD98-B33C-0FF6-1F8F-3E2F6DE52D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508" y="1870851"/>
            <a:ext cx="4873905" cy="3249563"/>
          </a:xfrm>
          <a:prstGeom prst="rect">
            <a:avLst/>
          </a:prstGeom>
        </p:spPr>
      </p:pic>
    </p:spTree>
    <p:extLst>
      <p:ext uri="{BB962C8B-B14F-4D97-AF65-F5344CB8AC3E}">
        <p14:creationId xmlns:p14="http://schemas.microsoft.com/office/powerpoint/2010/main" val="46635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22B5E-7D74-EF11-FCCE-0181CEA79638}"/>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9542F5A2-D77E-4001-6705-B420F662A3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A4737B8F-3C0E-7D62-5A3E-149566B47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9E64A6DA-590D-8D1B-DB59-7F038CE97798}"/>
              </a:ext>
            </a:extLst>
          </p:cNvPr>
          <p:cNvSpPr txBox="1">
            <a:spLocks/>
          </p:cNvSpPr>
          <p:nvPr/>
        </p:nvSpPr>
        <p:spPr>
          <a:xfrm>
            <a:off x="3735421" y="2217163"/>
            <a:ext cx="7452198"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Sustainability and justice - “People &amp; Planet Positive” agenda and WWF partnership to protect nearly 400,000 hectares of old-growth forest in Central and Eastern Europe</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Renewable and resource efficiency - investments in renewable energy and its goal to eliminate dependency on virgin non-renewable materials.</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Circular economy in practice - pre-owned marketplace extends product lifecycles, reduces waste, and promotes responsible consumption.</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9C3A7AFB-AF2E-93B4-597E-0A0611663C0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IKEA</a:t>
            </a:r>
          </a:p>
        </p:txBody>
      </p:sp>
      <p:sp>
        <p:nvSpPr>
          <p:cNvPr id="12" name="TextBox 11">
            <a:extLst>
              <a:ext uri="{FF2B5EF4-FFF2-40B4-BE49-F238E27FC236}">
                <a16:creationId xmlns:a16="http://schemas.microsoft.com/office/drawing/2014/main" id="{F534A53F-A879-B09C-5476-A869CD5325FE}"/>
              </a:ext>
            </a:extLst>
          </p:cNvPr>
          <p:cNvSpPr txBox="1"/>
          <p:nvPr/>
        </p:nvSpPr>
        <p:spPr>
          <a:xfrm>
            <a:off x="610508" y="5659078"/>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Images by IKEA website and stacie-ong-4gR08BYCnSA-unsplash </a:t>
            </a:r>
          </a:p>
        </p:txBody>
      </p:sp>
      <p:pic>
        <p:nvPicPr>
          <p:cNvPr id="14" name="Picture 13">
            <a:extLst>
              <a:ext uri="{FF2B5EF4-FFF2-40B4-BE49-F238E27FC236}">
                <a16:creationId xmlns:a16="http://schemas.microsoft.com/office/drawing/2014/main" id="{774953A7-E170-0502-9D7B-CC0E4BF3644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0508" y="1334228"/>
            <a:ext cx="2793287" cy="4189544"/>
          </a:xfrm>
          <a:prstGeom prst="rect">
            <a:avLst/>
          </a:prstGeom>
        </p:spPr>
      </p:pic>
      <p:pic>
        <p:nvPicPr>
          <p:cNvPr id="6" name="Picture 5" descr="A yellow and blue logo&#10;&#10;AI-generated content may be incorrect.">
            <a:extLst>
              <a:ext uri="{FF2B5EF4-FFF2-40B4-BE49-F238E27FC236}">
                <a16:creationId xmlns:a16="http://schemas.microsoft.com/office/drawing/2014/main" id="{14CA6100-4C1F-3B6E-7812-8F10C76870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3923" y="159984"/>
            <a:ext cx="2444885" cy="977954"/>
          </a:xfrm>
          <a:prstGeom prst="rect">
            <a:avLst/>
          </a:prstGeom>
        </p:spPr>
      </p:pic>
    </p:spTree>
    <p:extLst>
      <p:ext uri="{BB962C8B-B14F-4D97-AF65-F5344CB8AC3E}">
        <p14:creationId xmlns:p14="http://schemas.microsoft.com/office/powerpoint/2010/main" val="1143317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A96D7-FCEB-74E9-0F43-0B40CDF1ABD4}"/>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FE58CB70-2E95-E351-B31D-22DEFE89D6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AE8E3133-0ECD-5000-57A7-332477D40F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13E1F04A-9395-18A5-3EB8-CDBDCAB748C6}"/>
              </a:ext>
            </a:extLst>
          </p:cNvPr>
          <p:cNvSpPr txBox="1">
            <a:spLocks/>
          </p:cNvSpPr>
          <p:nvPr/>
        </p:nvSpPr>
        <p:spPr>
          <a:xfrm>
            <a:off x="3482502" y="2506569"/>
            <a:ext cx="7821849"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Ethical and sustainable leadership - Volvo integrates environmental ethics into its core identity and is recognized globally as one of the “World’s Most Ethical Companies,” with a firm commitment to a fully electric vehicle lineup by 2030.</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Transparency and responsibility - the introduction of a battery “passport” enhances transparency around materials, recycling, and carbon footprint, reinforcing Volvo’s accountability throughout its supply chain.</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Justice - by reducing pollution burdens on communities and future generations, while intrinsic value beyond human needs is reflected in the company’s treatment of materials, ecosystems, and living beings as more than mere resources</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AC7FAE69-7B7F-AEB6-2FB3-EC944FF0F174}"/>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VOLVO</a:t>
            </a:r>
          </a:p>
        </p:txBody>
      </p:sp>
      <p:sp>
        <p:nvSpPr>
          <p:cNvPr id="12" name="TextBox 11">
            <a:extLst>
              <a:ext uri="{FF2B5EF4-FFF2-40B4-BE49-F238E27FC236}">
                <a16:creationId xmlns:a16="http://schemas.microsoft.com/office/drawing/2014/main" id="{BD69156F-5EB1-9E6A-AAEA-399E0D05D328}"/>
              </a:ext>
            </a:extLst>
          </p:cNvPr>
          <p:cNvSpPr txBox="1"/>
          <p:nvPr/>
        </p:nvSpPr>
        <p:spPr>
          <a:xfrm>
            <a:off x="514117" y="5617376"/>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Images by VOLVO website and remy-lovesy-hn9PnGuVy9s-unsplash</a:t>
            </a:r>
          </a:p>
        </p:txBody>
      </p:sp>
      <p:pic>
        <p:nvPicPr>
          <p:cNvPr id="6" name="Picture 5" descr="A black circle with a black arrow&#10;&#10;AI-generated content may be incorrect.">
            <a:extLst>
              <a:ext uri="{FF2B5EF4-FFF2-40B4-BE49-F238E27FC236}">
                <a16:creationId xmlns:a16="http://schemas.microsoft.com/office/drawing/2014/main" id="{393409CF-0503-69C9-8010-957DA01D6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7234" y="180238"/>
            <a:ext cx="1396365" cy="1396365"/>
          </a:xfrm>
          <a:prstGeom prst="rect">
            <a:avLst/>
          </a:prstGeom>
        </p:spPr>
      </p:pic>
      <p:pic>
        <p:nvPicPr>
          <p:cNvPr id="9" name="Picture 8" descr="A blue car parked in a field&#10;&#10;AI-generated content may be incorrect.">
            <a:extLst>
              <a:ext uri="{FF2B5EF4-FFF2-40B4-BE49-F238E27FC236}">
                <a16:creationId xmlns:a16="http://schemas.microsoft.com/office/drawing/2014/main" id="{951D076F-C0C2-7C00-502B-41CF3AF885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508" y="1299809"/>
            <a:ext cx="2395339" cy="4258381"/>
          </a:xfrm>
          <a:prstGeom prst="rect">
            <a:avLst/>
          </a:prstGeom>
        </p:spPr>
      </p:pic>
    </p:spTree>
    <p:extLst>
      <p:ext uri="{BB962C8B-B14F-4D97-AF65-F5344CB8AC3E}">
        <p14:creationId xmlns:p14="http://schemas.microsoft.com/office/powerpoint/2010/main" val="2822319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7A7B1-1D43-DF92-E0D1-06D39A7A093D}"/>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505CF514-78F3-B136-9042-DAFEA001B9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143BCF07-3E8B-23C0-1F7F-48C9036EDB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86856552-8B2E-3658-8019-C47B56247F4E}"/>
              </a:ext>
            </a:extLst>
          </p:cNvPr>
          <p:cNvSpPr txBox="1">
            <a:spLocks/>
          </p:cNvSpPr>
          <p:nvPr/>
        </p:nvSpPr>
        <p:spPr>
          <a:xfrm>
            <a:off x="5477033" y="2629679"/>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1800" noProof="0" dirty="0">
                <a:solidFill>
                  <a:srgbClr val="303D68"/>
                </a:solidFill>
                <a:latin typeface="DejaVu Math TeX Gyre" panose="02000503000000000000" pitchFamily="2" charset="0"/>
              </a:rPr>
              <a:t>Sustainable materials and production - Frosch uses plant-based ingredients—such as orange oil—in place of synthetic chemicals, demonstrating long-term respect for ecosystems and a commitment to environmentally responsible manufacturing.</a:t>
            </a:r>
          </a:p>
          <a:p>
            <a:pPr marL="285750" indent="-285750" algn="just">
              <a:buFont typeface="Arial" panose="020B0604020202020204" pitchFamily="34" charset="0"/>
              <a:buChar char="•"/>
            </a:pPr>
            <a:r>
              <a:rPr lang="en-GB" sz="1800" noProof="0" dirty="0">
                <a:solidFill>
                  <a:srgbClr val="303D68"/>
                </a:solidFill>
                <a:latin typeface="DejaVu Math TeX Gyre" panose="02000503000000000000" pitchFamily="2" charset="0"/>
              </a:rPr>
              <a:t>Circular packaging and resource responsibility - through recycled-plastic packaging and the Recyclat Initiative, the company closes material loops and embodies circular economy principles.</a:t>
            </a:r>
          </a:p>
          <a:p>
            <a:pPr marL="285750" indent="-285750" algn="just">
              <a:buFont typeface="Arial" panose="020B0604020202020204" pitchFamily="34" charset="0"/>
              <a:buChar char="•"/>
            </a:pPr>
            <a:r>
              <a:rPr lang="en-GB" sz="1800" noProof="0" dirty="0">
                <a:solidFill>
                  <a:srgbClr val="303D68"/>
                </a:solidFill>
                <a:latin typeface="DejaVu Math TeX Gyre" panose="02000503000000000000" pitchFamily="2" charset="0"/>
              </a:rPr>
              <a:t>Transparency and ethical commitment - with certifications like EMAS and a focus on safe, eco-friendly products, Frosch promotes consumer justice and shows how SMEs can integrate environmental ethics while staying profitable and competitive.</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8C6DA145-CDE8-7C46-8594-95031A950729}"/>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Werner &amp; Mertz – Frosch</a:t>
            </a:r>
          </a:p>
        </p:txBody>
      </p:sp>
      <p:sp>
        <p:nvSpPr>
          <p:cNvPr id="12" name="TextBox 11">
            <a:extLst>
              <a:ext uri="{FF2B5EF4-FFF2-40B4-BE49-F238E27FC236}">
                <a16:creationId xmlns:a16="http://schemas.microsoft.com/office/drawing/2014/main" id="{DA6CC656-AAE4-DC14-5751-FF3C9D7F2385}"/>
              </a:ext>
            </a:extLst>
          </p:cNvPr>
          <p:cNvSpPr txBox="1"/>
          <p:nvPr/>
        </p:nvSpPr>
        <p:spPr>
          <a:xfrm>
            <a:off x="610508" y="5222829"/>
            <a:ext cx="3404849" cy="33855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Images by Werner &amp; Mertz and precious-plastic-melbourne-n5qirFAe6rQ-unsplash</a:t>
            </a:r>
          </a:p>
        </p:txBody>
      </p:sp>
      <p:pic>
        <p:nvPicPr>
          <p:cNvPr id="14" name="Picture 13">
            <a:extLst>
              <a:ext uri="{FF2B5EF4-FFF2-40B4-BE49-F238E27FC236}">
                <a16:creationId xmlns:a16="http://schemas.microsoft.com/office/drawing/2014/main" id="{1BF9D6D5-E9A4-8001-E3DC-0C4E4586AE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0508" y="1700290"/>
            <a:ext cx="4609891" cy="3457419"/>
          </a:xfrm>
          <a:prstGeom prst="rect">
            <a:avLst/>
          </a:prstGeom>
        </p:spPr>
      </p:pic>
      <p:pic>
        <p:nvPicPr>
          <p:cNvPr id="6" name="Picture 5" descr="A green frog logo with red text&#10;&#10;AI-generated content may be incorrect.">
            <a:extLst>
              <a:ext uri="{FF2B5EF4-FFF2-40B4-BE49-F238E27FC236}">
                <a16:creationId xmlns:a16="http://schemas.microsoft.com/office/drawing/2014/main" id="{98E15883-8D6A-16FF-B971-4E16714A9F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0793" y="144627"/>
            <a:ext cx="1817848" cy="1275100"/>
          </a:xfrm>
          <a:prstGeom prst="rect">
            <a:avLst/>
          </a:prstGeom>
        </p:spPr>
      </p:pic>
    </p:spTree>
    <p:extLst>
      <p:ext uri="{BB962C8B-B14F-4D97-AF65-F5344CB8AC3E}">
        <p14:creationId xmlns:p14="http://schemas.microsoft.com/office/powerpoint/2010/main" val="2825900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35BF9-BE2C-F494-917F-A6B8EA13758E}"/>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77390AA-EBFA-E0AC-23BA-8B09B9A2018E}"/>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0E67B35E-7579-42D3-68A7-FC354C731A15}"/>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1B7E248A-261C-CBEE-3A2D-B91E5F5B4CE5}"/>
              </a:ext>
            </a:extLst>
          </p:cNvPr>
          <p:cNvSpPr>
            <a:spLocks noGrp="1"/>
          </p:cNvSpPr>
          <p:nvPr>
            <p:ph type="title"/>
          </p:nvPr>
        </p:nvSpPr>
        <p:spPr>
          <a:xfrm>
            <a:off x="583460" y="2356770"/>
            <a:ext cx="10610482" cy="857864"/>
          </a:xfrm>
        </p:spPr>
        <p:txBody>
          <a:bodyPr>
            <a:noAutofit/>
          </a:bodyPr>
          <a:lstStyle/>
          <a:p>
            <a:pPr lvl="0"/>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Module 3: Education for sustainability and environmental ethics – pedagogy and practice</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r>
              <a:rPr lang="en-GB" sz="3000" noProof="0" dirty="0">
                <a:solidFill>
                  <a:srgbClr val="373365"/>
                </a:solidFill>
                <a:latin typeface="DejaVu Math TeX Gyre" panose="02000503000000000000"/>
              </a:rPr>
              <a:t>Subtitle 3.1: Active learning for sustainability and environmental ethics</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Subtitle 3.2: Visual and digital tools for teaching sustainability and environmental ethics</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Subtitle 3.3: Student-led projects and action plans</a:t>
            </a: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E311B127-47A0-7940-AE08-E6B695726613}"/>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Enhance the quality of vocational education and training (VET) in the Western Balkans for sustainable development.</a:t>
            </a:r>
          </a:p>
        </p:txBody>
      </p:sp>
      <p:pic>
        <p:nvPicPr>
          <p:cNvPr id="13" name="Picture 12" descr="A white text on a black background&#10;&#10;Description automatically generated">
            <a:extLst>
              <a:ext uri="{FF2B5EF4-FFF2-40B4-BE49-F238E27FC236}">
                <a16:creationId xmlns:a16="http://schemas.microsoft.com/office/drawing/2014/main" id="{9185C0CC-9AE7-E6B9-4896-98CA9C9440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9E9B23DE-BD51-77CF-DDF5-68A303C4D0F4}"/>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456D4F50-0ED1-48A6-67A2-731360EFDB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B78C6DA0-6A5F-335E-C1C1-605F7E7BA23E}"/>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Bridging the Green &amp; Digital Divide</a:t>
            </a:r>
          </a:p>
        </p:txBody>
      </p:sp>
    </p:spTree>
    <p:extLst>
      <p:ext uri="{BB962C8B-B14F-4D97-AF65-F5344CB8AC3E}">
        <p14:creationId xmlns:p14="http://schemas.microsoft.com/office/powerpoint/2010/main" val="3272568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6B9A6-055E-684D-41AC-AC06ADD7E7C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839933C-8FBA-846D-73FD-ED12E69BAB5A}"/>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212744BE-0E8F-7B1F-7C38-55982EAE6603}"/>
              </a:ext>
            </a:extLst>
          </p:cNvPr>
          <p:cNvSpPr txBox="1"/>
          <p:nvPr/>
        </p:nvSpPr>
        <p:spPr>
          <a:xfrm>
            <a:off x="3984331" y="402332"/>
            <a:ext cx="8111062" cy="40881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Project-based learning</a:t>
            </a: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Problem-solving tasks </a:t>
            </a: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Design thinking</a:t>
            </a: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Simulations and role-playing</a:t>
            </a: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The role of reflection </a:t>
            </a:r>
          </a:p>
          <a:p>
            <a:pPr marL="457200" indent="-457200">
              <a:lnSpc>
                <a:spcPct val="90000"/>
              </a:lnSpc>
              <a:spcBef>
                <a:spcPct val="0"/>
              </a:spcBef>
              <a:buFont typeface="Arial" panose="020B0604020202020204" pitchFamily="34" charset="0"/>
              <a:buChar char="•"/>
            </a:pP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F6062B20-D397-7A7C-6143-9052B903EB1C}"/>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3.1: Active learning for sustainability and environmental ethics</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29D12DB4-2C43-161A-5C83-0F5B4D384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1305F5E0-161A-CF14-9C17-EEFC7B0C96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419782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294222-AB0D-5AFC-D7E8-D0A615C1712E}"/>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B3867719-AA83-060D-963D-C4F0643EF671}"/>
              </a:ext>
            </a:extLst>
          </p:cNvPr>
          <p:cNvSpPr txBox="1">
            <a:spLocks/>
          </p:cNvSpPr>
          <p:nvPr/>
        </p:nvSpPr>
        <p:spPr>
          <a:xfrm>
            <a:off x="514117" y="1394454"/>
            <a:ext cx="4852702" cy="4298313"/>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Students tackle real sustainability challenges in their field (e.g., food-waste reduction in hospitality, school energy audits, renewable energy proposals, urban recycling and composting plans).</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Hands-on projects reveal ethical dimensions—balancing cost, social impact, environmental responsibility, and long-term consequences.</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Educators support learning with sustainability checklists, impact assessments, and Design Thinking frameworks.</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Students create measurable action plans (energy reduction, waste diversion rates, carbon footprint analysis) that connect ethical reasoning to real, data-driven outcomes.</a:t>
            </a:r>
          </a:p>
          <a:p>
            <a:pPr lvl="1" indent="-228600">
              <a:lnSpc>
                <a:spcPct val="90000"/>
              </a:lnSpc>
              <a:spcAft>
                <a:spcPts val="600"/>
              </a:spcAft>
              <a:buFont typeface="Arial" panose="020B0604020202020204" pitchFamily="34" charset="0"/>
              <a:buChar char="•"/>
            </a:pPr>
            <a:endParaRPr lang="en-GB" noProof="0" dirty="0">
              <a:latin typeface="DejaVu Math TeX Gyre"/>
            </a:endParaRPr>
          </a:p>
        </p:txBody>
      </p:sp>
      <p:pic>
        <p:nvPicPr>
          <p:cNvPr id="14" name="Picture 13" descr="A person's hand pointing at a white board&#10;&#10;AI-generated content may be incorrect.">
            <a:extLst>
              <a:ext uri="{FF2B5EF4-FFF2-40B4-BE49-F238E27FC236}">
                <a16:creationId xmlns:a16="http://schemas.microsoft.com/office/drawing/2014/main" id="{749A3D9A-F737-9BFE-9AFB-F9ED6347BC0B}"/>
              </a:ext>
            </a:extLst>
          </p:cNvPr>
          <p:cNvPicPr>
            <a:picLocks noChangeAspect="1"/>
          </p:cNvPicPr>
          <p:nvPr/>
        </p:nvPicPr>
        <p:blipFill>
          <a:blip r:embed="rId2" cstate="print">
            <a:extLst>
              <a:ext uri="{28A0092B-C50C-407E-A947-70E740481C1C}">
                <a14:useLocalDpi xmlns:a14="http://schemas.microsoft.com/office/drawing/2010/main" val="0"/>
              </a:ext>
            </a:extLst>
          </a:blip>
          <a:srcRect l="14119" r="27843"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Title 1">
            <a:extLst>
              <a:ext uri="{FF2B5EF4-FFF2-40B4-BE49-F238E27FC236}">
                <a16:creationId xmlns:a16="http://schemas.microsoft.com/office/drawing/2014/main" id="{25179873-DFEF-0E18-D084-EBE5B2035113}"/>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Project based learning</a:t>
            </a:r>
          </a:p>
        </p:txBody>
      </p:sp>
      <p:pic>
        <p:nvPicPr>
          <p:cNvPr id="16" name="Picture 15" descr="Blue text on a black background&#10;&#10;Description automatically generated">
            <a:extLst>
              <a:ext uri="{FF2B5EF4-FFF2-40B4-BE49-F238E27FC236}">
                <a16:creationId xmlns:a16="http://schemas.microsoft.com/office/drawing/2014/main" id="{065DC30A-2851-B0DD-FCE1-11B87BB5D2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7" name="Picture 16" descr="A logo with text on it&#10;&#10;Description automatically generated">
            <a:extLst>
              <a:ext uri="{FF2B5EF4-FFF2-40B4-BE49-F238E27FC236}">
                <a16:creationId xmlns:a16="http://schemas.microsoft.com/office/drawing/2014/main" id="{26C8F20A-1381-814A-E9B2-3C37B1825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8" name="TextBox 17">
            <a:extLst>
              <a:ext uri="{FF2B5EF4-FFF2-40B4-BE49-F238E27FC236}">
                <a16:creationId xmlns:a16="http://schemas.microsoft.com/office/drawing/2014/main" id="{895941DF-0632-85FD-3E57-09D1D449670A}"/>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alvaro-reyes-qWwpHwip31M-unsplash</a:t>
            </a:r>
          </a:p>
        </p:txBody>
      </p:sp>
    </p:spTree>
    <p:extLst>
      <p:ext uri="{BB962C8B-B14F-4D97-AF65-F5344CB8AC3E}">
        <p14:creationId xmlns:p14="http://schemas.microsoft.com/office/powerpoint/2010/main" val="4175086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010E8A-645F-07BC-1C07-C72D745B8BA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32A638BF-49D8-6A28-5956-41FF2CF42E0D}"/>
              </a:ext>
            </a:extLst>
          </p:cNvPr>
          <p:cNvSpPr txBox="1">
            <a:spLocks/>
          </p:cNvSpPr>
          <p:nvPr/>
        </p:nvSpPr>
        <p:spPr>
          <a:xfrm>
            <a:off x="514117" y="1507167"/>
            <a:ext cx="4619621" cy="384366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Students tackle real-world dilemmas through case studies (e.g., renewable energy vs. fossil fuels, circular waste management).</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Apply ethical frameworks to evaluate trade-offs, stakeholder impacts, and long-term consequences.</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Use practical tools - decision matrices, cost–benefit analysis, ethical evaluation checklists.</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Encourages systematic analysis and justified, responsible recommendations.</a:t>
            </a:r>
          </a:p>
          <a:p>
            <a:pPr marL="742950" lvl="1" indent="-228600">
              <a:lnSpc>
                <a:spcPct val="90000"/>
              </a:lnSpc>
              <a:spcAft>
                <a:spcPts val="600"/>
              </a:spcAft>
              <a:buFont typeface="Arial" panose="020B0604020202020204" pitchFamily="34" charset="0"/>
              <a:buChar char="•"/>
            </a:pPr>
            <a:endParaRPr lang="en-GB" sz="1900" noProof="0" dirty="0"/>
          </a:p>
        </p:txBody>
      </p:sp>
      <p:pic>
        <p:nvPicPr>
          <p:cNvPr id="6" name="Picture 5" descr="A close-up of a puzzle&#10;&#10;AI-generated content may be incorrect.">
            <a:extLst>
              <a:ext uri="{FF2B5EF4-FFF2-40B4-BE49-F238E27FC236}">
                <a16:creationId xmlns:a16="http://schemas.microsoft.com/office/drawing/2014/main" id="{E84D76B3-AD9A-A5FE-90A3-AFA8B402835E}"/>
              </a:ext>
            </a:extLst>
          </p:cNvPr>
          <p:cNvPicPr>
            <a:picLocks noChangeAspect="1"/>
          </p:cNvPicPr>
          <p:nvPr/>
        </p:nvPicPr>
        <p:blipFill>
          <a:blip r:embed="rId2" cstate="print">
            <a:extLst>
              <a:ext uri="{28A0092B-C50C-407E-A947-70E740481C1C}">
                <a14:useLocalDpi xmlns:a14="http://schemas.microsoft.com/office/drawing/2010/main" val="0"/>
              </a:ext>
            </a:extLst>
          </a:blip>
          <a:srcRect l="21484" r="20479"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2D07CB73-6F11-6AA3-B167-2FDF50156CC0}"/>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Problem-solving tasks</a:t>
            </a:r>
          </a:p>
        </p:txBody>
      </p:sp>
      <p:pic>
        <p:nvPicPr>
          <p:cNvPr id="10" name="Picture 9" descr="Blue text on a black background&#10;&#10;Description automatically generated">
            <a:extLst>
              <a:ext uri="{FF2B5EF4-FFF2-40B4-BE49-F238E27FC236}">
                <a16:creationId xmlns:a16="http://schemas.microsoft.com/office/drawing/2014/main" id="{5663239F-D932-EA3C-8B98-AECE870909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4927BAC4-991C-D669-00A6-6D093DC52F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1F41FE57-5C7D-B5CE-6A9C-6E05F6B17E23}"/>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olav-ahrens-rotne-4Ennrbj1svk-unsplash</a:t>
            </a:r>
          </a:p>
        </p:txBody>
      </p:sp>
    </p:spTree>
    <p:extLst>
      <p:ext uri="{BB962C8B-B14F-4D97-AF65-F5344CB8AC3E}">
        <p14:creationId xmlns:p14="http://schemas.microsoft.com/office/powerpoint/2010/main" val="189305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6AF6C5-90BD-182D-8CC6-3C77D1FE67A3}"/>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82FEEF2-31E7-0496-0CC9-57D4F3BFB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57A3014F-B293-B2F6-03E3-3E0D09B500E3}"/>
              </a:ext>
            </a:extLst>
          </p:cNvPr>
          <p:cNvSpPr txBox="1">
            <a:spLocks/>
          </p:cNvSpPr>
          <p:nvPr/>
        </p:nvSpPr>
        <p:spPr>
          <a:xfrm>
            <a:off x="514117" y="1507167"/>
            <a:ext cx="5715098" cy="4241880"/>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r>
              <a:rPr lang="en-GB" sz="1800" noProof="0" dirty="0">
                <a:solidFill>
                  <a:srgbClr val="303D68"/>
                </a:solidFill>
                <a:latin typeface="DejaVu Math TeX Gyre" panose="02000503000000000000" pitchFamily="2" charset="0"/>
              </a:rPr>
              <a:t>A creative, iterative problem-solving approach fostering empathy, collaboration, and experimentation. Conducted following those steps:</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Empathize – understand users/people affected; gather needs, challenges, and emotions.</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Define – turn observations into a clear, actionable problem statement.</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Ideate – brainstorm many creative solutions without judgment.</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Prototype – build simple, tangible versions of solutions (posters, models, action plans).</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Test – try solutions, collect feedback, refine, and iterate.</a:t>
            </a:r>
          </a:p>
          <a:p>
            <a:pPr algn="just">
              <a:spcAft>
                <a:spcPts val="600"/>
              </a:spcAft>
            </a:pPr>
            <a:endParaRPr lang="en-GB" sz="1800" noProof="0" dirty="0">
              <a:solidFill>
                <a:srgbClr val="303D68"/>
              </a:solidFill>
              <a:latin typeface="DejaVu Math TeX Gyre" panose="02000503000000000000" pitchFamily="2" charset="0"/>
            </a:endParaRPr>
          </a:p>
          <a:p>
            <a:pPr algn="just">
              <a:spcAft>
                <a:spcPts val="600"/>
              </a:spcAft>
            </a:pPr>
            <a:r>
              <a:rPr lang="en-GB" sz="1800" noProof="0" dirty="0">
                <a:solidFill>
                  <a:srgbClr val="303D68"/>
                </a:solidFill>
                <a:latin typeface="DejaVu Math TeX Gyre" panose="02000503000000000000" pitchFamily="2" charset="0"/>
              </a:rPr>
              <a:t>Goal - solve real problems creatively, ethically, and collaboratively.</a:t>
            </a:r>
            <a:endParaRPr lang="en-GB" sz="1800" noProof="0" dirty="0"/>
          </a:p>
        </p:txBody>
      </p:sp>
      <p:pic>
        <p:nvPicPr>
          <p:cNvPr id="6" name="Picture 5">
            <a:extLst>
              <a:ext uri="{FF2B5EF4-FFF2-40B4-BE49-F238E27FC236}">
                <a16:creationId xmlns:a16="http://schemas.microsoft.com/office/drawing/2014/main" id="{3FD93563-F3C2-CD3F-C3C8-4C8FB40C9934}"/>
              </a:ext>
            </a:extLst>
          </p:cNvPr>
          <p:cNvPicPr>
            <a:picLocks noChangeAspect="1"/>
          </p:cNvPicPr>
          <p:nvPr/>
        </p:nvPicPr>
        <p:blipFill>
          <a:blip r:embed="rId2" cstate="print">
            <a:extLst>
              <a:ext uri="{28A0092B-C50C-407E-A947-70E740481C1C}">
                <a14:useLocalDpi xmlns:a14="http://schemas.microsoft.com/office/drawing/2010/main" val="0"/>
              </a:ext>
            </a:extLst>
          </a:blip>
          <a:srcRect l="21021" r="2102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1B386920-A7F1-3DD1-01D2-9A8131F40500}"/>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Design thinking</a:t>
            </a:r>
          </a:p>
        </p:txBody>
      </p:sp>
      <p:pic>
        <p:nvPicPr>
          <p:cNvPr id="10" name="Picture 9" descr="Blue text on a black background&#10;&#10;Description automatically generated">
            <a:extLst>
              <a:ext uri="{FF2B5EF4-FFF2-40B4-BE49-F238E27FC236}">
                <a16:creationId xmlns:a16="http://schemas.microsoft.com/office/drawing/2014/main" id="{2768B84B-D761-502F-12CC-E5AD251A0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F67F2708-5A5B-CA84-BE18-2B43ADB730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72C21C7C-A71A-E6D9-8EDE-802780F34C94}"/>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ux-indonesia-qC2n6RQU4Vw-unsplash</a:t>
            </a:r>
          </a:p>
        </p:txBody>
      </p:sp>
    </p:spTree>
    <p:extLst>
      <p:ext uri="{BB962C8B-B14F-4D97-AF65-F5344CB8AC3E}">
        <p14:creationId xmlns:p14="http://schemas.microsoft.com/office/powerpoint/2010/main" val="854845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C6B168-A78F-FC50-8095-65A9344FEC1E}"/>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E8CA85A-F17D-AA28-33F1-D05F708C7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7DACDD16-3F3C-B2E1-2AB0-009263DCB382}"/>
              </a:ext>
            </a:extLst>
          </p:cNvPr>
          <p:cNvSpPr txBox="1">
            <a:spLocks/>
          </p:cNvSpPr>
          <p:nvPr/>
        </p:nvSpPr>
        <p:spPr>
          <a:xfrm>
            <a:off x="514117" y="1729691"/>
            <a:ext cx="5715098" cy="4241880"/>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Immersive exercises deepen understanding of ethical decision-making.</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Examples - Town council debates on industrial projects or solar farms, Peer Parliament: students adopt stakeholder roles (residents, NGOs, businesses, policymakers), Hackathons: design smart recycling systems, small-scale renewable energy, or eco-innovation projects</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Skills developed - empathy, negotiation, collaboration, and practical problem-solving</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Connects students to real-world ethical and environmental challenges.</a:t>
            </a:r>
            <a:endParaRPr lang="en-GB" sz="2000" noProof="0" dirty="0"/>
          </a:p>
        </p:txBody>
      </p:sp>
      <p:pic>
        <p:nvPicPr>
          <p:cNvPr id="6" name="Picture 5">
            <a:extLst>
              <a:ext uri="{FF2B5EF4-FFF2-40B4-BE49-F238E27FC236}">
                <a16:creationId xmlns:a16="http://schemas.microsoft.com/office/drawing/2014/main" id="{F70CC2B9-37CC-37BB-B0C0-6E7AC17C6DF5}"/>
              </a:ext>
            </a:extLst>
          </p:cNvPr>
          <p:cNvPicPr>
            <a:picLocks noChangeAspect="1"/>
          </p:cNvPicPr>
          <p:nvPr/>
        </p:nvPicPr>
        <p:blipFill>
          <a:blip r:embed="rId2" cstate="print">
            <a:extLst>
              <a:ext uri="{28A0092B-C50C-407E-A947-70E740481C1C}">
                <a14:useLocalDpi xmlns:a14="http://schemas.microsoft.com/office/drawing/2010/main" val="0"/>
              </a:ext>
            </a:extLst>
          </a:blip>
          <a:srcRect l="21002" r="2100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224A3D5C-37CD-4F10-B88C-E7319A1CB7A0}"/>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Simulations and role playing</a:t>
            </a:r>
          </a:p>
        </p:txBody>
      </p:sp>
      <p:pic>
        <p:nvPicPr>
          <p:cNvPr id="10" name="Picture 9" descr="Blue text on a black background&#10;&#10;Description automatically generated">
            <a:extLst>
              <a:ext uri="{FF2B5EF4-FFF2-40B4-BE49-F238E27FC236}">
                <a16:creationId xmlns:a16="http://schemas.microsoft.com/office/drawing/2014/main" id="{F4FDF794-E42B-9B10-FDF4-0E0D32E12D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9A87CA7D-5AC6-DD9E-A126-029602A035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10A270D8-D793-E802-D4DC-F71BD9B24BD9}"/>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a:t>
            </a:r>
            <a:r>
              <a:rPr lang="en-GB" sz="800" noProof="0" dirty="0" err="1">
                <a:solidFill>
                  <a:schemeClr val="bg1"/>
                </a:solidFill>
                <a:latin typeface="DejaVu Math TeX Gyre" panose="02000503000000000000"/>
              </a:rPr>
              <a:t>thisisengineering-jk-vpJaxUxw-unsplash</a:t>
            </a:r>
            <a:endParaRPr lang="en-GB" sz="800" noProof="0" dirty="0">
              <a:solidFill>
                <a:schemeClr val="bg1"/>
              </a:solidFill>
              <a:latin typeface="DejaVu Math TeX Gyre" panose="02000503000000000000"/>
            </a:endParaRPr>
          </a:p>
        </p:txBody>
      </p:sp>
    </p:spTree>
    <p:extLst>
      <p:ext uri="{BB962C8B-B14F-4D97-AF65-F5344CB8AC3E}">
        <p14:creationId xmlns:p14="http://schemas.microsoft.com/office/powerpoint/2010/main" val="2262224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03A55-4463-0B81-F8FA-951800261322}"/>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C40AD813-BF75-90A3-AD53-AA5A6FE245D9}"/>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190BE33A-EF6E-1817-B16A-B3EEA30AEB38}"/>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A24FC31F-9DDF-85FB-277E-FE53ACDCE27E}"/>
              </a:ext>
            </a:extLst>
          </p:cNvPr>
          <p:cNvSpPr>
            <a:spLocks noGrp="1"/>
          </p:cNvSpPr>
          <p:nvPr>
            <p:ph type="title"/>
          </p:nvPr>
        </p:nvSpPr>
        <p:spPr>
          <a:xfrm>
            <a:off x="558396" y="2220583"/>
            <a:ext cx="10610482" cy="857864"/>
          </a:xfrm>
        </p:spPr>
        <p:txBody>
          <a:bodyPr>
            <a:noAutofit/>
          </a:bodyPr>
          <a:lstStyle/>
          <a:p>
            <a:pPr lvl="0"/>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Module 1: Foundations of sustainability </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r>
              <a:rPr lang="en-GB" sz="3000" noProof="0" dirty="0">
                <a:solidFill>
                  <a:srgbClr val="373365"/>
                </a:solidFill>
                <a:latin typeface="DejaVu Math TeX Gyre" panose="02000503000000000000"/>
              </a:rPr>
              <a:t>Subtitle 1.1: Introduction to sustainability and sustainable development</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Subtitle 1.2: Connection between sustainability, circular economy, and SMEs</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Subtitle 1.3: Good examples of sustainability practices implementation in companies</a:t>
            </a: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9D06A378-F1CD-1338-C62A-DBE8CACFC329}"/>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Enhance the quality of vocational education and training (VET) in the Western Balkans for sustainable development.</a:t>
            </a:r>
          </a:p>
        </p:txBody>
      </p:sp>
      <p:pic>
        <p:nvPicPr>
          <p:cNvPr id="13" name="Picture 12" descr="A white text on a black background&#10;&#10;Description automatically generated">
            <a:extLst>
              <a:ext uri="{FF2B5EF4-FFF2-40B4-BE49-F238E27FC236}">
                <a16:creationId xmlns:a16="http://schemas.microsoft.com/office/drawing/2014/main" id="{CB126673-B492-8D8E-9623-107FAB555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879399CC-7A46-4F13-53B2-FC2AE1E0827B}"/>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B3EF742A-6367-D6DE-173F-F1FD201B30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820FC247-744E-3200-802F-09C6CC363520}"/>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Bridging the Green &amp; Digital Divide</a:t>
            </a:r>
          </a:p>
        </p:txBody>
      </p:sp>
    </p:spTree>
    <p:extLst>
      <p:ext uri="{BB962C8B-B14F-4D97-AF65-F5344CB8AC3E}">
        <p14:creationId xmlns:p14="http://schemas.microsoft.com/office/powerpoint/2010/main" val="816150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A61AE9-0EDB-D0F3-9673-8D4F35EEE8E4}"/>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01C25E5-4C1E-7AE5-BEEE-3F17F04401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7D4AD980-8E44-154B-BCE1-59F301FA71E0}"/>
              </a:ext>
            </a:extLst>
          </p:cNvPr>
          <p:cNvSpPr txBox="1">
            <a:spLocks/>
          </p:cNvSpPr>
          <p:nvPr/>
        </p:nvSpPr>
        <p:spPr>
          <a:xfrm>
            <a:off x="511069" y="1394454"/>
            <a:ext cx="5715098" cy="4241880"/>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Structured reflection after projects, simulations, or problem-solving - journals, peer discussions, digital portfolios</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Focus on ethical dilemmas, trade-offs, and impacts on people and the environment</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Reinforces and builds - sustainability, justice, environmental responsibility, critical thinking, lifelong learning</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Key outcome - students gain knowledge, confidence, and practical skills to make meaningful, responsible contributions in their careers and communities</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Role of VET educator: Develop proactive, ethically minded professionals through hands-on, real-world learning experiences</a:t>
            </a:r>
            <a:endParaRPr lang="en-GB" sz="2000" noProof="0" dirty="0"/>
          </a:p>
        </p:txBody>
      </p:sp>
      <p:pic>
        <p:nvPicPr>
          <p:cNvPr id="6" name="Picture 5">
            <a:extLst>
              <a:ext uri="{FF2B5EF4-FFF2-40B4-BE49-F238E27FC236}">
                <a16:creationId xmlns:a16="http://schemas.microsoft.com/office/drawing/2014/main" id="{2E3C612B-D63B-4B9D-E142-EDBE55F8C919}"/>
              </a:ext>
            </a:extLst>
          </p:cNvPr>
          <p:cNvPicPr>
            <a:picLocks noChangeAspect="1"/>
          </p:cNvPicPr>
          <p:nvPr/>
        </p:nvPicPr>
        <p:blipFill>
          <a:blip r:embed="rId2" cstate="print">
            <a:extLst>
              <a:ext uri="{28A0092B-C50C-407E-A947-70E740481C1C}">
                <a14:useLocalDpi xmlns:a14="http://schemas.microsoft.com/office/drawing/2010/main" val="0"/>
              </a:ext>
            </a:extLst>
          </a:blip>
          <a:srcRect l="20983" r="2098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37E26B9C-5C58-82C5-C15D-0AB89AFF94BC}"/>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Role of reflection</a:t>
            </a:r>
          </a:p>
        </p:txBody>
      </p:sp>
      <p:pic>
        <p:nvPicPr>
          <p:cNvPr id="10" name="Picture 9" descr="Blue text on a black background&#10;&#10;Description automatically generated">
            <a:extLst>
              <a:ext uri="{FF2B5EF4-FFF2-40B4-BE49-F238E27FC236}">
                <a16:creationId xmlns:a16="http://schemas.microsoft.com/office/drawing/2014/main" id="{881B1318-81FE-80FD-23DB-773B964B7F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4DDECEF7-2584-C274-AFBF-691B8E5906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ACB5E7CD-4116-A67F-3BD1-365F4117E4B8}"/>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dylan-gillis-KdeqA3aTnBY-unsplash</a:t>
            </a:r>
          </a:p>
        </p:txBody>
      </p:sp>
    </p:spTree>
    <p:extLst>
      <p:ext uri="{BB962C8B-B14F-4D97-AF65-F5344CB8AC3E}">
        <p14:creationId xmlns:p14="http://schemas.microsoft.com/office/powerpoint/2010/main" val="191175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060AE-D738-E3D3-CBF3-6E1EF574006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87E989A-C2DA-172C-FF4E-A00F1AA940EF}"/>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DDF65AB5-CBF5-B088-D5CD-AC81ACA36D83}"/>
              </a:ext>
            </a:extLst>
          </p:cNvPr>
          <p:cNvSpPr txBox="1"/>
          <p:nvPr/>
        </p:nvSpPr>
        <p:spPr>
          <a:xfrm>
            <a:off x="3984331" y="402332"/>
            <a:ext cx="8111062" cy="27308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Overview of tools</a:t>
            </a: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Interactive platforms and apps</a:t>
            </a:r>
          </a:p>
          <a:p>
            <a:pPr>
              <a:lnSpc>
                <a:spcPct val="90000"/>
              </a:lnSpc>
              <a:spcBef>
                <a:spcPct val="0"/>
              </a:spcBef>
            </a:pP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96EE9032-C5BC-4535-2EF8-E19B4EC20E10}"/>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3.2: Visual and digital tools for teaching sustainability and environmental ethics</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145F98CC-36EF-2132-282A-05BC20281A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7668A9FD-8B2D-4903-3F50-C354EFC802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56763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67C3E-A2CA-0008-8BBB-4E0217E5F4B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89C4E78-01E0-1016-8ECC-6869CD1D3AA7}"/>
              </a:ext>
            </a:extLst>
          </p:cNvPr>
          <p:cNvSpPr txBox="1">
            <a:spLocks/>
          </p:cNvSpPr>
          <p:nvPr/>
        </p:nvSpPr>
        <p:spPr>
          <a:xfrm>
            <a:off x="514117" y="295700"/>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Overview of tools</a:t>
            </a:r>
          </a:p>
        </p:txBody>
      </p:sp>
      <p:pic>
        <p:nvPicPr>
          <p:cNvPr id="2" name="Picture 1" descr="A logo with text on it&#10;&#10;Description automatically generated">
            <a:extLst>
              <a:ext uri="{FF2B5EF4-FFF2-40B4-BE49-F238E27FC236}">
                <a16:creationId xmlns:a16="http://schemas.microsoft.com/office/drawing/2014/main" id="{E219C031-B868-20DA-D7DE-6E66387C25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DB955873-15AD-1E82-2847-8393DF1C1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6" name="Picture 5" descr="A diagram of a diagram&#10;&#10;AI-generated content may be incorrect.">
            <a:extLst>
              <a:ext uri="{FF2B5EF4-FFF2-40B4-BE49-F238E27FC236}">
                <a16:creationId xmlns:a16="http://schemas.microsoft.com/office/drawing/2014/main" id="{31104A42-EA75-E594-29B3-EED77912AB20}"/>
              </a:ext>
            </a:extLst>
          </p:cNvPr>
          <p:cNvPicPr>
            <a:picLocks noChangeAspect="1"/>
          </p:cNvPicPr>
          <p:nvPr/>
        </p:nvPicPr>
        <p:blipFill>
          <a:blip r:embed="rId4">
            <a:extLst>
              <a:ext uri="{28A0092B-C50C-407E-A947-70E740481C1C}">
                <a14:useLocalDpi xmlns:a14="http://schemas.microsoft.com/office/drawing/2010/main" val="0"/>
              </a:ext>
            </a:extLst>
          </a:blip>
          <a:srcRect t="22461"/>
          <a:stretch>
            <a:fillRect/>
          </a:stretch>
        </p:blipFill>
        <p:spPr>
          <a:xfrm>
            <a:off x="1361349" y="944627"/>
            <a:ext cx="8821135" cy="5317631"/>
          </a:xfrm>
          <a:prstGeom prst="rect">
            <a:avLst/>
          </a:prstGeom>
        </p:spPr>
      </p:pic>
    </p:spTree>
    <p:extLst>
      <p:ext uri="{BB962C8B-B14F-4D97-AF65-F5344CB8AC3E}">
        <p14:creationId xmlns:p14="http://schemas.microsoft.com/office/powerpoint/2010/main" val="1748326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FBCA88-ABD0-EB28-7883-648B967EE046}"/>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DDE337E-4B72-8488-F156-1274888EC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FC6D7807-6065-5182-D8B0-36CC816CF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0267D439-357C-4CD3-4EB6-669847BF4F62}"/>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Interactive platforms and apps </a:t>
            </a:r>
          </a:p>
        </p:txBody>
      </p:sp>
      <p:pic>
        <p:nvPicPr>
          <p:cNvPr id="9" name="Picture 8" descr="Blue text on a black background&#10;&#10;Description automatically generated">
            <a:extLst>
              <a:ext uri="{FF2B5EF4-FFF2-40B4-BE49-F238E27FC236}">
                <a16:creationId xmlns:a16="http://schemas.microsoft.com/office/drawing/2014/main" id="{637EDC76-D55F-BEF3-F8EC-2414D7E78A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546B8F96-E8ED-9725-B05F-F5DEA9FB01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962AEB75-B282-C555-7FE4-9B91D955651F}"/>
              </a:ext>
            </a:extLst>
          </p:cNvPr>
          <p:cNvSpPr txBox="1">
            <a:spLocks/>
          </p:cNvSpPr>
          <p:nvPr/>
        </p:nvSpPr>
        <p:spPr>
          <a:xfrm>
            <a:off x="115283" y="2217163"/>
            <a:ext cx="448910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GB" sz="2000" b="1" noProof="0" dirty="0">
                <a:solidFill>
                  <a:srgbClr val="303D68"/>
                </a:solidFill>
                <a:latin typeface="DejaVu Math TeX Gyre" panose="02000503000000000000" pitchFamily="2" charset="0"/>
              </a:rPr>
              <a:t>Examples of tools:</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Kahoot! &amp; </a:t>
            </a:r>
            <a:r>
              <a:rPr lang="en-GB" sz="2000" noProof="0" dirty="0" err="1">
                <a:solidFill>
                  <a:srgbClr val="303D68"/>
                </a:solidFill>
                <a:latin typeface="DejaVu Math TeX Gyre" panose="02000503000000000000" pitchFamily="2" charset="0"/>
              </a:rPr>
              <a:t>Mentimeter</a:t>
            </a:r>
            <a:r>
              <a:rPr lang="en-GB" sz="2000" noProof="0" dirty="0">
                <a:solidFill>
                  <a:srgbClr val="303D68"/>
                </a:solidFill>
                <a:latin typeface="DejaVu Math TeX Gyre" panose="02000503000000000000" pitchFamily="2" charset="0"/>
              </a:rPr>
              <a:t> – quizzes, polls, and discussions on sustainability topics</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Miro &amp; </a:t>
            </a:r>
            <a:r>
              <a:rPr lang="en-GB" sz="2000" noProof="0" dirty="0" err="1">
                <a:solidFill>
                  <a:srgbClr val="303D68"/>
                </a:solidFill>
                <a:latin typeface="DejaVu Math TeX Gyre" panose="02000503000000000000" pitchFamily="2" charset="0"/>
              </a:rPr>
              <a:t>Klaxoon</a:t>
            </a:r>
            <a:r>
              <a:rPr lang="en-GB" sz="2000" noProof="0" dirty="0">
                <a:solidFill>
                  <a:srgbClr val="303D68"/>
                </a:solidFill>
                <a:latin typeface="DejaVu Math TeX Gyre" panose="02000503000000000000" pitchFamily="2" charset="0"/>
              </a:rPr>
              <a:t> – collaborative whiteboards for mapping challenges, designing circular solutions, planning climate action</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WWF Footprint Calculator – measure and analyse environmental impact, linking ethical choices to outcomes</a:t>
            </a:r>
          </a:p>
          <a:p>
            <a:pPr marL="742950" lvl="1" indent="-285750" algn="just">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lgn="just">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2" name="Title 1">
            <a:extLst>
              <a:ext uri="{FF2B5EF4-FFF2-40B4-BE49-F238E27FC236}">
                <a16:creationId xmlns:a16="http://schemas.microsoft.com/office/drawing/2014/main" id="{CF8F7F44-712F-E6A9-C6EB-54F25CB75E47}"/>
              </a:ext>
            </a:extLst>
          </p:cNvPr>
          <p:cNvSpPr txBox="1">
            <a:spLocks/>
          </p:cNvSpPr>
          <p:nvPr/>
        </p:nvSpPr>
        <p:spPr>
          <a:xfrm>
            <a:off x="5962785" y="1963148"/>
            <a:ext cx="5595123"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GB" sz="2000" b="1" noProof="0" dirty="0">
                <a:solidFill>
                  <a:srgbClr val="303D68"/>
                </a:solidFill>
                <a:latin typeface="DejaVu Math TeX Gyre" panose="02000503000000000000" pitchFamily="2" charset="0"/>
              </a:rPr>
              <a:t>Learning benefits for students:</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Make ideas tangible – visualize complex environmental systems and human impacts</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Active engagement – gamified quizzes and collaborative boards turn learners into participants</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Critical thinking &amp; reflection – analyse data, make ethical decisions, reflect on consequences</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Collaboration &amp; creativity – brainstorm, prototype, and iterate solutions like real-world projects</a:t>
            </a:r>
          </a:p>
          <a:p>
            <a:pPr marL="742950" lvl="1" indent="-285750" algn="just">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63148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D5D60-B437-4093-0D42-DFD3551EC07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BE91825-975B-E971-92AF-2B89DEE87C59}"/>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0DA1E61F-2F76-C3DA-90C3-430712585860}"/>
              </a:ext>
            </a:extLst>
          </p:cNvPr>
          <p:cNvSpPr txBox="1"/>
          <p:nvPr/>
        </p:nvSpPr>
        <p:spPr>
          <a:xfrm>
            <a:off x="3984331" y="402332"/>
            <a:ext cx="8111062" cy="22876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Student-led projects</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Steps of a student-led project</a:t>
            </a: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1ED7B1A0-5E9A-E58C-0AE1-D7BF97733642}"/>
              </a:ext>
            </a:extLst>
          </p:cNvPr>
          <p:cNvSpPr txBox="1">
            <a:spLocks noChangeArrowheads="1"/>
          </p:cNvSpPr>
          <p:nvPr/>
        </p:nvSpPr>
        <p:spPr bwMode="auto">
          <a:xfrm>
            <a:off x="96607" y="402332"/>
            <a:ext cx="3824186" cy="1785104"/>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3.3: Student-led projects and action plans</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5A6EAA7A-F97A-E4A2-BBCC-88816A23B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231A156-49F0-8083-C292-73469DCE5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154530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5AB3AA-765F-F670-2416-708B447F22BB}"/>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2446C54-D1AB-C384-AB9C-E211BA130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800A9797-F97C-123D-09B9-670ADB1A0CCA}"/>
              </a:ext>
            </a:extLst>
          </p:cNvPr>
          <p:cNvPicPr>
            <a:picLocks noChangeAspect="1"/>
          </p:cNvPicPr>
          <p:nvPr/>
        </p:nvPicPr>
        <p:blipFill>
          <a:blip r:embed="rId2" cstate="print">
            <a:extLst>
              <a:ext uri="{28A0092B-C50C-407E-A947-70E740481C1C}">
                <a14:useLocalDpi xmlns:a14="http://schemas.microsoft.com/office/drawing/2010/main" val="0"/>
              </a:ext>
            </a:extLst>
          </a:blip>
          <a:srcRect l="21002" r="2100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1F24BCDC-4601-FE6D-97D4-CB8B8D5592AD}"/>
              </a:ext>
            </a:extLst>
          </p:cNvPr>
          <p:cNvSpPr txBox="1">
            <a:spLocks/>
          </p:cNvSpPr>
          <p:nvPr/>
        </p:nvSpPr>
        <p:spPr>
          <a:xfrm>
            <a:off x="511069"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Student-led projects</a:t>
            </a:r>
          </a:p>
        </p:txBody>
      </p:sp>
      <p:pic>
        <p:nvPicPr>
          <p:cNvPr id="10" name="Picture 9" descr="Blue text on a black background&#10;&#10;Description automatically generated">
            <a:extLst>
              <a:ext uri="{FF2B5EF4-FFF2-40B4-BE49-F238E27FC236}">
                <a16:creationId xmlns:a16="http://schemas.microsoft.com/office/drawing/2014/main" id="{13D8A84A-1B4C-2278-E760-BF1C3814D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B16DCF8B-18A8-3874-A3AD-1FD60A1965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AA1A4074-1F45-8587-EE3A-6D2A1E33C598}"/>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Image by </a:t>
            </a:r>
            <a:r>
              <a:rPr lang="en-GB" sz="800" noProof="0" dirty="0" err="1">
                <a:solidFill>
                  <a:schemeClr val="bg1"/>
                </a:solidFill>
                <a:latin typeface="DejaVu Math TeX Gyre" panose="02000503000000000000"/>
              </a:rPr>
              <a:t>annie-spratt-QckxruozjRg-unsplash</a:t>
            </a:r>
            <a:endParaRPr lang="en-GB" sz="800" noProof="0" dirty="0">
              <a:solidFill>
                <a:schemeClr val="bg1"/>
              </a:solidFill>
              <a:latin typeface="DejaVu Math TeX Gyre" panose="02000503000000000000"/>
            </a:endParaRPr>
          </a:p>
        </p:txBody>
      </p:sp>
      <p:graphicFrame>
        <p:nvGraphicFramePr>
          <p:cNvPr id="18" name="Title 1">
            <a:extLst>
              <a:ext uri="{FF2B5EF4-FFF2-40B4-BE49-F238E27FC236}">
                <a16:creationId xmlns:a16="http://schemas.microsoft.com/office/drawing/2014/main" id="{04FDE570-36AD-6693-9608-E87C1FC6D27C}"/>
              </a:ext>
            </a:extLst>
          </p:cNvPr>
          <p:cNvGraphicFramePr/>
          <p:nvPr>
            <p:extLst>
              <p:ext uri="{D42A27DB-BD31-4B8C-83A1-F6EECF244321}">
                <p14:modId xmlns:p14="http://schemas.microsoft.com/office/powerpoint/2010/main" val="1495378697"/>
              </p:ext>
            </p:extLst>
          </p:nvPr>
        </p:nvGraphicFramePr>
        <p:xfrm>
          <a:off x="511069" y="1562075"/>
          <a:ext cx="5715098" cy="42418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93571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056EE0-DE47-0471-2D38-E9F7273905D6}"/>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574FE7B-744A-E4FF-5604-96019817A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0AB87549-FB97-6680-D819-EA1E10965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BA2291DF-B316-7357-CEE1-DEAF74E40BC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Steps of a student-led projects</a:t>
            </a:r>
          </a:p>
        </p:txBody>
      </p:sp>
      <p:pic>
        <p:nvPicPr>
          <p:cNvPr id="9" name="Picture 8" descr="Blue text on a black background&#10;&#10;Description automatically generated">
            <a:extLst>
              <a:ext uri="{FF2B5EF4-FFF2-40B4-BE49-F238E27FC236}">
                <a16:creationId xmlns:a16="http://schemas.microsoft.com/office/drawing/2014/main" id="{87273BB3-A62C-CD75-80AE-118D68B395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9D339E76-EAB2-A776-E136-E050FF174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23227CDA-E2DF-3BB6-952A-60B1CA5EB453}"/>
              </a:ext>
            </a:extLst>
          </p:cNvPr>
          <p:cNvSpPr txBox="1">
            <a:spLocks/>
          </p:cNvSpPr>
          <p:nvPr/>
        </p:nvSpPr>
        <p:spPr>
          <a:xfrm>
            <a:off x="0" y="1972559"/>
            <a:ext cx="4893013" cy="3420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endParaRPr lang="en-GB" sz="16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GB" sz="1600" b="1" noProof="0" dirty="0">
                <a:solidFill>
                  <a:srgbClr val="303D68"/>
                </a:solidFill>
                <a:latin typeface="DejaVu Math TeX Gyre" panose="02000503000000000000" pitchFamily="2" charset="0"/>
              </a:rPr>
              <a:t>Week 1: Form teams and identify focus areas </a:t>
            </a:r>
            <a:r>
              <a:rPr lang="en-GB" sz="1600" noProof="0" dirty="0">
                <a:solidFill>
                  <a:srgbClr val="303D68"/>
                </a:solidFill>
                <a:latin typeface="DejaVu Math TeX Gyre" panose="02000503000000000000" pitchFamily="2" charset="0"/>
              </a:rPr>
              <a:t>- students work in small teams to select a sustainability or ethical challenge relevant to their field or community, fostering collaboration, creativity, and peer learning.</a:t>
            </a:r>
          </a:p>
          <a:p>
            <a:pPr marL="742950" lvl="1" indent="-285750">
              <a:buFont typeface="Arial" panose="020B0604020202020204" pitchFamily="34" charset="0"/>
              <a:buChar char="•"/>
            </a:pPr>
            <a:r>
              <a:rPr lang="en-GB" sz="1600" b="1" noProof="0" dirty="0">
                <a:solidFill>
                  <a:srgbClr val="303D68"/>
                </a:solidFill>
                <a:latin typeface="DejaVu Math TeX Gyre" panose="02000503000000000000" pitchFamily="2" charset="0"/>
              </a:rPr>
              <a:t>Weeks 1–2: Define problem and goals (SMART Objectives) </a:t>
            </a:r>
            <a:r>
              <a:rPr lang="en-GB" sz="1600" noProof="0" dirty="0">
                <a:solidFill>
                  <a:srgbClr val="303D68"/>
                </a:solidFill>
                <a:latin typeface="DejaVu Math TeX Gyre" panose="02000503000000000000" pitchFamily="2" charset="0"/>
              </a:rPr>
              <a:t>- teams create Specific, Measurable, Achievable, Relevant, and Time-bound problem statements, ensuring clarity and achievable milestones for the project period.</a:t>
            </a:r>
          </a:p>
          <a:p>
            <a:pPr marL="742950" lvl="1" indent="-285750">
              <a:buFont typeface="Arial" panose="020B0604020202020204" pitchFamily="34" charset="0"/>
              <a:buChar char="•"/>
            </a:pPr>
            <a:r>
              <a:rPr lang="en-GB" sz="1600" b="1" noProof="0" dirty="0">
                <a:solidFill>
                  <a:srgbClr val="303D68"/>
                </a:solidFill>
                <a:latin typeface="DejaVu Math TeX Gyre" panose="02000503000000000000" pitchFamily="2" charset="0"/>
              </a:rPr>
              <a:t>Weeks 2–3: Research and data collection </a:t>
            </a:r>
            <a:r>
              <a:rPr lang="en-GB" sz="1600" noProof="0" dirty="0">
                <a:solidFill>
                  <a:srgbClr val="303D68"/>
                </a:solidFill>
                <a:latin typeface="DejaVu Math TeX Gyre" panose="02000503000000000000" pitchFamily="2" charset="0"/>
              </a:rPr>
              <a:t>- teams gather information on current practices, environmental metrics, and ethical considerations, with educators providing guidance and progress check-ins.</a:t>
            </a:r>
          </a:p>
          <a:p>
            <a:pPr marL="742950" lvl="1" indent="-285750">
              <a:buFont typeface="Courier New" panose="02070309020205020404" pitchFamily="49" charset="0"/>
              <a:buChar char="o"/>
            </a:pPr>
            <a:endParaRPr lang="en-GB" sz="16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3" name="Picture 2" descr="A diagram of a project timeline&#10;&#10;AI-generated content may be incorrect.">
            <a:extLst>
              <a:ext uri="{FF2B5EF4-FFF2-40B4-BE49-F238E27FC236}">
                <a16:creationId xmlns:a16="http://schemas.microsoft.com/office/drawing/2014/main" id="{83C445CB-2DD8-B4DB-1F07-949D282F1777}"/>
              </a:ext>
            </a:extLst>
          </p:cNvPr>
          <p:cNvPicPr>
            <a:picLocks noChangeAspect="1"/>
          </p:cNvPicPr>
          <p:nvPr/>
        </p:nvPicPr>
        <p:blipFill>
          <a:blip r:embed="rId4">
            <a:extLst>
              <a:ext uri="{28A0092B-C50C-407E-A947-70E740481C1C}">
                <a14:useLocalDpi xmlns:a14="http://schemas.microsoft.com/office/drawing/2010/main" val="0"/>
              </a:ext>
            </a:extLst>
          </a:blip>
          <a:srcRect t="17058"/>
          <a:stretch>
            <a:fillRect/>
          </a:stretch>
        </p:blipFill>
        <p:spPr>
          <a:xfrm>
            <a:off x="5781538" y="1591747"/>
            <a:ext cx="6072061" cy="4114154"/>
          </a:xfrm>
          <a:prstGeom prst="rect">
            <a:avLst/>
          </a:prstGeom>
        </p:spPr>
      </p:pic>
    </p:spTree>
    <p:extLst>
      <p:ext uri="{BB962C8B-B14F-4D97-AF65-F5344CB8AC3E}">
        <p14:creationId xmlns:p14="http://schemas.microsoft.com/office/powerpoint/2010/main" val="12938472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AC83DB-F23A-D47B-566D-76967AF64002}"/>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D62EA4F-E084-9566-CFAD-C2E5949CA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93758EC7-D3DA-D2E2-FB8F-01A637F1C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BDA370F8-29DA-ABD3-5355-4E6E3F4B85FE}"/>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Steps of a student-led projects</a:t>
            </a:r>
          </a:p>
        </p:txBody>
      </p:sp>
      <p:pic>
        <p:nvPicPr>
          <p:cNvPr id="9" name="Picture 8" descr="Blue text on a black background&#10;&#10;Description automatically generated">
            <a:extLst>
              <a:ext uri="{FF2B5EF4-FFF2-40B4-BE49-F238E27FC236}">
                <a16:creationId xmlns:a16="http://schemas.microsoft.com/office/drawing/2014/main" id="{B7D049CD-322B-C711-9B31-360E1795CC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BDB91609-A3E0-D223-2F1F-F2CB619511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6D11620B-A666-734D-8196-4110E736C7D8}"/>
              </a:ext>
            </a:extLst>
          </p:cNvPr>
          <p:cNvSpPr txBox="1">
            <a:spLocks/>
          </p:cNvSpPr>
          <p:nvPr/>
        </p:nvSpPr>
        <p:spPr>
          <a:xfrm>
            <a:off x="0" y="1963148"/>
            <a:ext cx="4680453"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endParaRPr lang="en-GB" sz="16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r>
              <a:rPr lang="en-GB" sz="1600" b="1" noProof="0" dirty="0">
                <a:solidFill>
                  <a:srgbClr val="303D68"/>
                </a:solidFill>
                <a:latin typeface="DejaVu Math TeX Gyre" panose="02000503000000000000" pitchFamily="2" charset="0"/>
              </a:rPr>
              <a:t>Weeks 3–4: Ideate, prototype and plan actions </a:t>
            </a:r>
            <a:r>
              <a:rPr lang="en-GB" sz="1600" noProof="0" dirty="0">
                <a:solidFill>
                  <a:srgbClr val="303D68"/>
                </a:solidFill>
                <a:latin typeface="DejaVu Math TeX Gyre" panose="02000503000000000000" pitchFamily="2" charset="0"/>
              </a:rPr>
              <a:t>- teams generate solutions, create prototypes, and organize ideas visually, receiving feedback through workshops and peer review.</a:t>
            </a:r>
          </a:p>
          <a:p>
            <a:pPr marL="742950" lvl="1" indent="-285750">
              <a:buFont typeface="Arial" panose="020B0604020202020204" pitchFamily="34" charset="0"/>
              <a:buChar char="•"/>
            </a:pPr>
            <a:r>
              <a:rPr lang="en-GB" sz="1600" b="1" noProof="0" dirty="0">
                <a:solidFill>
                  <a:srgbClr val="303D68"/>
                </a:solidFill>
                <a:latin typeface="DejaVu Math TeX Gyre" panose="02000503000000000000" pitchFamily="2" charset="0"/>
              </a:rPr>
              <a:t>Weeks 4–6: Implementation </a:t>
            </a:r>
            <a:r>
              <a:rPr lang="en-GB" sz="1600" noProof="0" dirty="0">
                <a:solidFill>
                  <a:srgbClr val="303D68"/>
                </a:solidFill>
                <a:latin typeface="DejaVu Math TeX Gyre" panose="02000503000000000000" pitchFamily="2" charset="0"/>
              </a:rPr>
              <a:t>- teams implement or simulate their solutions, tracking progress, addressing challenges, and reinforcing ethical considerations.</a:t>
            </a:r>
          </a:p>
          <a:p>
            <a:pPr marL="742950" lvl="1" indent="-285750">
              <a:buFont typeface="Courier New" panose="02070309020205020404" pitchFamily="49" charset="0"/>
              <a:buChar char="o"/>
            </a:pPr>
            <a:endParaRPr lang="en-GB" sz="16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3" name="Picture 2" descr="A diagram of a project timeline&#10;&#10;AI-generated content may be incorrect.">
            <a:extLst>
              <a:ext uri="{FF2B5EF4-FFF2-40B4-BE49-F238E27FC236}">
                <a16:creationId xmlns:a16="http://schemas.microsoft.com/office/drawing/2014/main" id="{FE382024-58AB-4448-D415-FC14C1E9E0A2}"/>
              </a:ext>
            </a:extLst>
          </p:cNvPr>
          <p:cNvPicPr>
            <a:picLocks noChangeAspect="1"/>
          </p:cNvPicPr>
          <p:nvPr/>
        </p:nvPicPr>
        <p:blipFill>
          <a:blip r:embed="rId4">
            <a:extLst>
              <a:ext uri="{28A0092B-C50C-407E-A947-70E740481C1C}">
                <a14:useLocalDpi xmlns:a14="http://schemas.microsoft.com/office/drawing/2010/main" val="0"/>
              </a:ext>
            </a:extLst>
          </a:blip>
          <a:srcRect t="17058"/>
          <a:stretch>
            <a:fillRect/>
          </a:stretch>
        </p:blipFill>
        <p:spPr>
          <a:xfrm>
            <a:off x="5781538" y="1591747"/>
            <a:ext cx="6072061" cy="4114154"/>
          </a:xfrm>
          <a:prstGeom prst="rect">
            <a:avLst/>
          </a:prstGeom>
        </p:spPr>
      </p:pic>
    </p:spTree>
    <p:extLst>
      <p:ext uri="{BB962C8B-B14F-4D97-AF65-F5344CB8AC3E}">
        <p14:creationId xmlns:p14="http://schemas.microsoft.com/office/powerpoint/2010/main" val="2953568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77321E-DEF4-DA6F-0085-7C353C240A6E}"/>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82A1718-4F65-76CA-9718-A4E52AAB9F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6A7FEAB5-1AA4-C168-0086-F76D652E6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2AEF0A0B-0CEB-1DA8-BD1F-7A7A2D6A4E9D}"/>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Steps of a student-led projects</a:t>
            </a:r>
          </a:p>
        </p:txBody>
      </p:sp>
      <p:pic>
        <p:nvPicPr>
          <p:cNvPr id="9" name="Picture 8" descr="Blue text on a black background&#10;&#10;Description automatically generated">
            <a:extLst>
              <a:ext uri="{FF2B5EF4-FFF2-40B4-BE49-F238E27FC236}">
                <a16:creationId xmlns:a16="http://schemas.microsoft.com/office/drawing/2014/main" id="{E05BBCAC-CD45-149B-C723-3D05D1396D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1081F412-E4BE-BFA5-1F51-5D152FE1A7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2D2033F0-947A-9707-A617-43B9C55D10F8}"/>
              </a:ext>
            </a:extLst>
          </p:cNvPr>
          <p:cNvSpPr txBox="1">
            <a:spLocks/>
          </p:cNvSpPr>
          <p:nvPr/>
        </p:nvSpPr>
        <p:spPr>
          <a:xfrm>
            <a:off x="338401" y="2139981"/>
            <a:ext cx="4680453"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buFont typeface="Arial" panose="020B0604020202020204" pitchFamily="34" charset="0"/>
              <a:buChar char="•"/>
            </a:pPr>
            <a:r>
              <a:rPr lang="en-GB" sz="1600" b="1" noProof="0" dirty="0">
                <a:solidFill>
                  <a:srgbClr val="303D68"/>
                </a:solidFill>
                <a:latin typeface="DejaVu Math TeX Gyre" panose="02000503000000000000" pitchFamily="2" charset="0"/>
              </a:rPr>
              <a:t>Weeks 6–7: Reflection and outcomes </a:t>
            </a:r>
            <a:r>
              <a:rPr lang="en-GB" sz="1600" noProof="0" dirty="0">
                <a:solidFill>
                  <a:srgbClr val="303D68"/>
                </a:solidFill>
                <a:latin typeface="DejaVu Math TeX Gyre" panose="02000503000000000000" pitchFamily="2" charset="0"/>
              </a:rPr>
              <a:t>- students reflect on ethical dilemmas, trade-offs, and lessons learned, presenting their work through various formats and engaging in classroom discussion.</a:t>
            </a:r>
          </a:p>
          <a:p>
            <a:pPr marL="742950" lvl="1" indent="-285750">
              <a:buFont typeface="Arial" panose="020B0604020202020204" pitchFamily="34" charset="0"/>
              <a:buChar char="•"/>
            </a:pPr>
            <a:r>
              <a:rPr lang="en-GB" sz="1600" b="1" noProof="0" dirty="0">
                <a:solidFill>
                  <a:srgbClr val="303D68"/>
                </a:solidFill>
                <a:latin typeface="DejaVu Math TeX Gyre" panose="02000503000000000000" pitchFamily="2" charset="0"/>
              </a:rPr>
              <a:t>Weeks 7–8: Evaluation and key learnings </a:t>
            </a:r>
            <a:r>
              <a:rPr lang="en-GB" sz="1600" noProof="0" dirty="0">
                <a:solidFill>
                  <a:srgbClr val="303D68"/>
                </a:solidFill>
                <a:latin typeface="DejaVu Math TeX Gyre" panose="02000503000000000000" pitchFamily="2" charset="0"/>
              </a:rPr>
              <a:t>- teachers assess teams on ethical reasoning, sustainability impact, creativity, and problem-solving. Teams iterate solutions based on feedback, while peer evaluation fosters accountability and collaboration.</a:t>
            </a:r>
          </a:p>
          <a:p>
            <a:pPr marL="742950" lvl="1" indent="-285750">
              <a:buFont typeface="Arial" panose="020B0604020202020204" pitchFamily="34" charset="0"/>
              <a:buChar char="•"/>
            </a:pPr>
            <a:endParaRPr lang="en-GB" sz="16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16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3" name="Picture 2" descr="A diagram of a project timeline&#10;&#10;AI-generated content may be incorrect.">
            <a:extLst>
              <a:ext uri="{FF2B5EF4-FFF2-40B4-BE49-F238E27FC236}">
                <a16:creationId xmlns:a16="http://schemas.microsoft.com/office/drawing/2014/main" id="{11428D15-0D99-D040-5EE9-F810BE6311B0}"/>
              </a:ext>
            </a:extLst>
          </p:cNvPr>
          <p:cNvPicPr>
            <a:picLocks noChangeAspect="1"/>
          </p:cNvPicPr>
          <p:nvPr/>
        </p:nvPicPr>
        <p:blipFill>
          <a:blip r:embed="rId4">
            <a:extLst>
              <a:ext uri="{28A0092B-C50C-407E-A947-70E740481C1C}">
                <a14:useLocalDpi xmlns:a14="http://schemas.microsoft.com/office/drawing/2010/main" val="0"/>
              </a:ext>
            </a:extLst>
          </a:blip>
          <a:srcRect t="17058"/>
          <a:stretch>
            <a:fillRect/>
          </a:stretch>
        </p:blipFill>
        <p:spPr>
          <a:xfrm>
            <a:off x="5781538" y="1591747"/>
            <a:ext cx="6072061" cy="4114154"/>
          </a:xfrm>
          <a:prstGeom prst="rect">
            <a:avLst/>
          </a:prstGeom>
        </p:spPr>
      </p:pic>
    </p:spTree>
    <p:extLst>
      <p:ext uri="{BB962C8B-B14F-4D97-AF65-F5344CB8AC3E}">
        <p14:creationId xmlns:p14="http://schemas.microsoft.com/office/powerpoint/2010/main" val="11114607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34A8E-C8F6-82DE-EBDC-A62A1FBA774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EBF7134-D668-48D3-566B-68D739583FEF}"/>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2DEEA371-DD11-7A8C-D2D9-5390E6D1325E}"/>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1CBA98A9-F787-1BA8-945C-B1DFEC1003A4}"/>
              </a:ext>
            </a:extLst>
          </p:cNvPr>
          <p:cNvSpPr>
            <a:spLocks noGrp="1"/>
          </p:cNvSpPr>
          <p:nvPr>
            <p:ph type="title"/>
          </p:nvPr>
        </p:nvSpPr>
        <p:spPr>
          <a:xfrm>
            <a:off x="497051" y="3025847"/>
            <a:ext cx="10610482" cy="857864"/>
          </a:xfrm>
        </p:spPr>
        <p:txBody>
          <a:bodyPr>
            <a:noAutofit/>
          </a:bodyPr>
          <a:lstStyle/>
          <a:p>
            <a:pPr lvl="0"/>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Reflective activity</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2000" noProof="0" dirty="0">
                <a:solidFill>
                  <a:srgbClr val="373365"/>
                </a:solidFill>
                <a:latin typeface="DejaVu Math TeX Gyre" panose="02000503000000000000"/>
              </a:rPr>
            </a:br>
            <a:r>
              <a:rPr lang="en-US" sz="1800" noProof="0" dirty="0">
                <a:solidFill>
                  <a:srgbClr val="373365"/>
                </a:solidFill>
                <a:latin typeface="DejaVu Math TeX Gyre" panose="02000503000000000000"/>
              </a:rPr>
              <a:t>Can you think of one daily action or workplace practice you engage in that has a clear environmental impact? How could applying environmental ethics principles improve this practice? What motivates this action—habit, convenience, cost, or necessity—and how might ethical reflection shift your choices? Which ethical principles (e.g., responsibility, sustainability, care for future generations) are most relevant to improving this practice?</a:t>
            </a:r>
            <a:br>
              <a:rPr lang="en-GB" sz="1800" noProof="0" dirty="0">
                <a:solidFill>
                  <a:srgbClr val="373365"/>
                </a:solidFill>
                <a:latin typeface="DejaVu Math TeX Gyre" panose="02000503000000000000"/>
              </a:rPr>
            </a:br>
            <a:br>
              <a:rPr lang="en-GB" sz="1800" noProof="0" dirty="0">
                <a:solidFill>
                  <a:srgbClr val="373365"/>
                </a:solidFill>
                <a:latin typeface="DejaVu Math TeX Gyre" panose="02000503000000000000"/>
              </a:rPr>
            </a:br>
            <a:r>
              <a:rPr lang="en-US" sz="1800" noProof="0" dirty="0">
                <a:solidFill>
                  <a:srgbClr val="373365"/>
                </a:solidFill>
                <a:latin typeface="DejaVu Math TeX Gyre" panose="02000503000000000000"/>
              </a:rPr>
              <a:t>Can you think of a sustainability-related project you are involved in—or might design—where an ethical dilemma could arise (e.g., cost vs. environmental impact, profit vs. social equity)? How would you address this dilemma using environmental ethics principles? Which values—justice, fairness, transparency, responsibility—should guide decision-making in this scenario? </a:t>
            </a:r>
            <a:br>
              <a:rPr lang="en-GB" sz="1800" noProof="0" dirty="0">
                <a:solidFill>
                  <a:srgbClr val="373365"/>
                </a:solidFill>
                <a:latin typeface="DejaVu Math TeX Gyre" panose="02000503000000000000"/>
              </a:rPr>
            </a:br>
            <a:br>
              <a:rPr lang="en-GB" sz="1800" noProof="0" dirty="0">
                <a:solidFill>
                  <a:srgbClr val="373365"/>
                </a:solidFill>
                <a:latin typeface="DejaVu Math TeX Gyre" panose="02000503000000000000"/>
              </a:rPr>
            </a:br>
            <a:r>
              <a:rPr lang="en-US" sz="1800" noProof="0" dirty="0">
                <a:solidFill>
                  <a:srgbClr val="373365"/>
                </a:solidFill>
                <a:latin typeface="DejaVu Math TeX Gyre" panose="02000503000000000000"/>
              </a:rPr>
              <a:t>Can you think of one initiative—at home, at work, or in your community—where you could introduce a sustainability-focused change? What steps would you take to make it happen? Which environmental ethics principles guide your approach (e.g., stewardship, respect for nature, long-term responsibility)? Who would need to be involved to ensure the success of this initiative? What outcomes—environmental, social, or economic—do you expect if your plan is implemented?</a:t>
            </a:r>
            <a:br>
              <a:rPr lang="en-GB" sz="1800" noProof="0" dirty="0">
                <a:solidFill>
                  <a:srgbClr val="373365"/>
                </a:solidFill>
                <a:latin typeface="DejaVu Math TeX Gyre" panose="02000503000000000000"/>
              </a:rPr>
            </a:br>
            <a:br>
              <a:rPr lang="en-GB" sz="18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1E7D40F4-68D1-6A6D-3670-C2DA3D43D016}"/>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Enhance the quality of vocational education and training (VET) in the Western Balkans for sustainable development.</a:t>
            </a:r>
          </a:p>
        </p:txBody>
      </p:sp>
      <p:pic>
        <p:nvPicPr>
          <p:cNvPr id="13" name="Picture 12" descr="A white text on a black background&#10;&#10;Description automatically generated">
            <a:extLst>
              <a:ext uri="{FF2B5EF4-FFF2-40B4-BE49-F238E27FC236}">
                <a16:creationId xmlns:a16="http://schemas.microsoft.com/office/drawing/2014/main" id="{58DA715E-2265-7080-C56C-3D978A48B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D34BA32F-715B-6AEF-0E07-9F6F4C9A670B}"/>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97647617-E3F9-8578-6ED1-E215F4D6E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6550F3C3-F820-592C-CDD6-2AA9A7864150}"/>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Bridging the Green &amp; Digital Divide</a:t>
            </a:r>
          </a:p>
        </p:txBody>
      </p:sp>
    </p:spTree>
    <p:extLst>
      <p:ext uri="{BB962C8B-B14F-4D97-AF65-F5344CB8AC3E}">
        <p14:creationId xmlns:p14="http://schemas.microsoft.com/office/powerpoint/2010/main" val="1880753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72CCD-DA40-ECF7-D8C5-A0622ABA29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194A68D-2BDC-A201-9856-4E6A0BDE4AC5}"/>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9B8922E9-B2A6-BF2C-2490-1D9AD6FEC6A8}"/>
              </a:ext>
            </a:extLst>
          </p:cNvPr>
          <p:cNvSpPr txBox="1"/>
          <p:nvPr/>
        </p:nvSpPr>
        <p:spPr>
          <a:xfrm>
            <a:off x="3984331" y="402332"/>
            <a:ext cx="8111062" cy="43374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Key aspects:</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Sustainability and sustainable development</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Three pillars of sustainability — environmental, social, and economic</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Policy framework - United Nations Sustainable Development Goals (SDGs), the European Green Deal, the EU Circular Economy Action Plan, and the 8th Environment Action Programme</a:t>
            </a: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275FCA6A-2173-63AB-7712-D15B4675B4DA}"/>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Subtitle 1.1: Introduction to sustainability and sustainable development</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DB658871-ED5E-6892-D01A-0D8B68943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7719F2D-D2E8-FD2D-7B90-2806E27921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62746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BC7B3-BE3B-42C9-8623-406DFF2085D1}"/>
            </a:ext>
          </a:extLst>
        </p:cNvPr>
        <p:cNvGrpSpPr/>
        <p:nvPr/>
      </p:nvGrpSpPr>
      <p:grpSpPr>
        <a:xfrm>
          <a:off x="0" y="0"/>
          <a:ext cx="0" cy="0"/>
          <a:chOff x="0" y="0"/>
          <a:chExt cx="0" cy="0"/>
        </a:xfrm>
      </p:grpSpPr>
      <p:pic>
        <p:nvPicPr>
          <p:cNvPr id="11" name="Picture 10" descr="Business people shaking hands">
            <a:extLst>
              <a:ext uri="{FF2B5EF4-FFF2-40B4-BE49-F238E27FC236}">
                <a16:creationId xmlns:a16="http://schemas.microsoft.com/office/drawing/2014/main" id="{353C131C-1FE4-915C-8AC8-70BCEF8734F5}"/>
              </a:ext>
            </a:extLst>
          </p:cNvPr>
          <p:cNvPicPr>
            <a:picLocks noGrp="1" noRot="1" noChangeAspect="1" noMove="1" noResize="1" noEditPoints="1" noAdjustHandles="1" noChangeArrowheads="1" noChangeShapeType="1" noCrop="1"/>
          </p:cNvPicPr>
          <p:nvPr/>
        </p:nvPicPr>
        <p:blipFill>
          <a:blip r:embed="rId3">
            <a:alphaModFix amt="20000"/>
            <a:extLst>
              <a:ext uri="{28A0092B-C50C-407E-A947-70E740481C1C}">
                <a14:useLocalDpi xmlns:a14="http://schemas.microsoft.com/office/drawing/2010/main" val="0"/>
              </a:ext>
            </a:extLst>
          </a:blip>
          <a:srcRect l="5312" t="19863"/>
          <a:stretch/>
        </p:blipFill>
        <p:spPr>
          <a:xfrm>
            <a:off x="-7880" y="0"/>
            <a:ext cx="12199880" cy="6891849"/>
          </a:xfrm>
          <a:prstGeom prst="rect">
            <a:avLst/>
          </a:prstGeom>
        </p:spPr>
      </p:pic>
      <p:sp>
        <p:nvSpPr>
          <p:cNvPr id="2" name="Title 1">
            <a:extLst>
              <a:ext uri="{FF2B5EF4-FFF2-40B4-BE49-F238E27FC236}">
                <a16:creationId xmlns:a16="http://schemas.microsoft.com/office/drawing/2014/main" id="{A0DD77EA-30B7-5596-BC7E-0B72D36354EA}"/>
              </a:ext>
            </a:extLst>
          </p:cNvPr>
          <p:cNvSpPr>
            <a:spLocks noGrp="1"/>
          </p:cNvSpPr>
          <p:nvPr>
            <p:ph type="title"/>
          </p:nvPr>
        </p:nvSpPr>
        <p:spPr>
          <a:xfrm>
            <a:off x="2587120" y="3000068"/>
            <a:ext cx="7025640" cy="857864"/>
          </a:xfrm>
        </p:spPr>
        <p:txBody>
          <a:bodyPr>
            <a:noAutofit/>
          </a:bodyPr>
          <a:lstStyle/>
          <a:p>
            <a:pPr algn="ctr"/>
            <a:r>
              <a:rPr lang="en-GB" sz="6000" b="1" noProof="0" dirty="0">
                <a:solidFill>
                  <a:srgbClr val="4DB9A1"/>
                </a:solidFill>
                <a:latin typeface="DejaVu Sans" panose="020B0603030804020204" pitchFamily="34" charset="0"/>
                <a:ea typeface="DejaVu Sans" panose="020B0603030804020204" pitchFamily="34" charset="0"/>
                <a:cs typeface="DejaVu Sans" panose="020B0603030804020204" pitchFamily="34" charset="0"/>
              </a:rPr>
              <a:t>Thank you!</a:t>
            </a:r>
          </a:p>
        </p:txBody>
      </p:sp>
      <p:sp>
        <p:nvSpPr>
          <p:cNvPr id="4" name="Rectangle 2">
            <a:extLst>
              <a:ext uri="{FF2B5EF4-FFF2-40B4-BE49-F238E27FC236}">
                <a16:creationId xmlns:a16="http://schemas.microsoft.com/office/drawing/2014/main" id="{B77DFBFF-5126-062E-05E9-031F96874DFE}"/>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sp>
        <p:nvSpPr>
          <p:cNvPr id="3" name="Title 1">
            <a:extLst>
              <a:ext uri="{FF2B5EF4-FFF2-40B4-BE49-F238E27FC236}">
                <a16:creationId xmlns:a16="http://schemas.microsoft.com/office/drawing/2014/main" id="{DEEC1FFE-33F2-F6D3-EE8A-4AB41164C339}"/>
              </a:ext>
            </a:extLst>
          </p:cNvPr>
          <p:cNvSpPr txBox="1">
            <a:spLocks/>
          </p:cNvSpPr>
          <p:nvPr/>
        </p:nvSpPr>
        <p:spPr>
          <a:xfrm>
            <a:off x="2308059" y="4357398"/>
            <a:ext cx="7389857" cy="4057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5" name="Title 1">
            <a:extLst>
              <a:ext uri="{FF2B5EF4-FFF2-40B4-BE49-F238E27FC236}">
                <a16:creationId xmlns:a16="http://schemas.microsoft.com/office/drawing/2014/main" id="{F597848C-F37D-5FDA-43D7-22F3A5A9FC10}"/>
              </a:ext>
            </a:extLst>
          </p:cNvPr>
          <p:cNvSpPr txBox="1">
            <a:spLocks/>
          </p:cNvSpPr>
          <p:nvPr/>
        </p:nvSpPr>
        <p:spPr>
          <a:xfrm>
            <a:off x="2308059" y="2142609"/>
            <a:ext cx="7389857" cy="715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r>
              <a:rPr lang="en-GB" sz="2000" b="1"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Cleantech Bulgaria</a:t>
            </a:r>
          </a:p>
        </p:txBody>
      </p:sp>
      <p:grpSp>
        <p:nvGrpSpPr>
          <p:cNvPr id="6" name="Group 5">
            <a:extLst>
              <a:ext uri="{FF2B5EF4-FFF2-40B4-BE49-F238E27FC236}">
                <a16:creationId xmlns:a16="http://schemas.microsoft.com/office/drawing/2014/main" id="{5381120A-CFF2-DBF3-FD1E-47ED1F905D9B}"/>
              </a:ext>
            </a:extLst>
          </p:cNvPr>
          <p:cNvGrpSpPr/>
          <p:nvPr/>
        </p:nvGrpSpPr>
        <p:grpSpPr>
          <a:xfrm>
            <a:off x="-7880" y="5779801"/>
            <a:ext cx="12199880" cy="1115889"/>
            <a:chOff x="0" y="5742109"/>
            <a:chExt cx="12199880" cy="1115889"/>
          </a:xfrm>
        </p:grpSpPr>
        <p:sp>
          <p:nvSpPr>
            <p:cNvPr id="10" name="Rectangle 9">
              <a:extLst>
                <a:ext uri="{FF2B5EF4-FFF2-40B4-BE49-F238E27FC236}">
                  <a16:creationId xmlns:a16="http://schemas.microsoft.com/office/drawing/2014/main" id="{DEEDB35B-167E-D805-E805-7A42279F2784}"/>
                </a:ext>
              </a:extLst>
            </p:cNvPr>
            <p:cNvSpPr>
              <a:spLocks/>
            </p:cNvSpPr>
            <p:nvPr/>
          </p:nvSpPr>
          <p:spPr>
            <a:xfrm flipV="1">
              <a:off x="0" y="5742109"/>
              <a:ext cx="12199880" cy="11158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6" name="Picture 15" descr="A blue and gold logo&#10;&#10;Description automatically generated">
              <a:extLst>
                <a:ext uri="{FF2B5EF4-FFF2-40B4-BE49-F238E27FC236}">
                  <a16:creationId xmlns:a16="http://schemas.microsoft.com/office/drawing/2014/main" id="{F4AEE9FB-8105-9F53-4BD1-A8500503A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818" y="6076008"/>
              <a:ext cx="988452" cy="401110"/>
            </a:xfrm>
            <a:prstGeom prst="rect">
              <a:avLst/>
            </a:prstGeom>
          </p:spPr>
        </p:pic>
        <p:pic>
          <p:nvPicPr>
            <p:cNvPr id="18" name="Picture 17" descr="A logo with a circle and a circle with a letter b&#10;&#10;Description automatically generated">
              <a:extLst>
                <a:ext uri="{FF2B5EF4-FFF2-40B4-BE49-F238E27FC236}">
                  <a16:creationId xmlns:a16="http://schemas.microsoft.com/office/drawing/2014/main" id="{0B0D8A18-9093-176C-B4CE-9EE9052ABE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4581" y="6083411"/>
              <a:ext cx="974895" cy="428106"/>
            </a:xfrm>
            <a:prstGeom prst="rect">
              <a:avLst/>
            </a:prstGeom>
          </p:spPr>
        </p:pic>
        <p:pic>
          <p:nvPicPr>
            <p:cNvPr id="20" name="Picture 19" descr="A green and blue text on a black background&#10;&#10;Description automatically generated">
              <a:extLst>
                <a:ext uri="{FF2B5EF4-FFF2-40B4-BE49-F238E27FC236}">
                  <a16:creationId xmlns:a16="http://schemas.microsoft.com/office/drawing/2014/main" id="{7E25FFE1-B1CB-3A46-3E8C-FDA9B92546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9" y="6088687"/>
              <a:ext cx="1732222" cy="430944"/>
            </a:xfrm>
            <a:prstGeom prst="rect">
              <a:avLst/>
            </a:prstGeom>
          </p:spPr>
        </p:pic>
        <p:pic>
          <p:nvPicPr>
            <p:cNvPr id="21" name="Picture 20" descr="A yellow and blue circle with a white bird and stars&#10;&#10;Description automatically generated">
              <a:extLst>
                <a:ext uri="{FF2B5EF4-FFF2-40B4-BE49-F238E27FC236}">
                  <a16:creationId xmlns:a16="http://schemas.microsoft.com/office/drawing/2014/main" id="{62B07B95-9682-B75F-645C-E2842BE1C7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4655" y="5997328"/>
              <a:ext cx="581236" cy="581236"/>
            </a:xfrm>
            <a:prstGeom prst="rect">
              <a:avLst/>
            </a:prstGeom>
          </p:spPr>
        </p:pic>
        <p:pic>
          <p:nvPicPr>
            <p:cNvPr id="22" name="Picture 21" descr="A logo with text on it&#10;&#10;Description automatically generated">
              <a:extLst>
                <a:ext uri="{FF2B5EF4-FFF2-40B4-BE49-F238E27FC236}">
                  <a16:creationId xmlns:a16="http://schemas.microsoft.com/office/drawing/2014/main" id="{10E1F949-FA54-EB97-9B0D-75D239FFC3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1374" y="5972113"/>
              <a:ext cx="1647764" cy="659106"/>
            </a:xfrm>
            <a:prstGeom prst="rect">
              <a:avLst/>
            </a:prstGeom>
          </p:spPr>
        </p:pic>
        <p:pic>
          <p:nvPicPr>
            <p:cNvPr id="23" name="Picture 22" descr="Blue text on a black background&#10;&#10;Description automatically generated">
              <a:extLst>
                <a:ext uri="{FF2B5EF4-FFF2-40B4-BE49-F238E27FC236}">
                  <a16:creationId xmlns:a16="http://schemas.microsoft.com/office/drawing/2014/main" id="{0BBF9D4F-A4BD-7D54-2E3C-5D7976FB92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81373" y="6049983"/>
              <a:ext cx="2392256" cy="500627"/>
            </a:xfrm>
            <a:prstGeom prst="rect">
              <a:avLst/>
            </a:prstGeom>
          </p:spPr>
        </p:pic>
      </p:grpSp>
      <p:pic>
        <p:nvPicPr>
          <p:cNvPr id="8" name="Picture 7" descr="A logo with text on it&#10;&#10;AI-generated content may be incorrect.">
            <a:extLst>
              <a:ext uri="{FF2B5EF4-FFF2-40B4-BE49-F238E27FC236}">
                <a16:creationId xmlns:a16="http://schemas.microsoft.com/office/drawing/2014/main" id="{16442515-2FEA-9A3E-2D58-3592B3FA15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84732" y="6115925"/>
            <a:ext cx="929084" cy="433284"/>
          </a:xfrm>
          <a:prstGeom prst="rect">
            <a:avLst/>
          </a:prstGeom>
        </p:spPr>
      </p:pic>
      <p:pic>
        <p:nvPicPr>
          <p:cNvPr id="13" name="Picture 12" descr="A blue and black logo&#10;&#10;AI-generated content may be incorrect.">
            <a:extLst>
              <a:ext uri="{FF2B5EF4-FFF2-40B4-BE49-F238E27FC236}">
                <a16:creationId xmlns:a16="http://schemas.microsoft.com/office/drawing/2014/main" id="{00E7A72B-4826-B1D2-7703-D4FC82C1BB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96131" y="6164344"/>
            <a:ext cx="1552832" cy="341623"/>
          </a:xfrm>
          <a:prstGeom prst="rect">
            <a:avLst/>
          </a:prstGeom>
        </p:spPr>
      </p:pic>
    </p:spTree>
    <p:extLst>
      <p:ext uri="{BB962C8B-B14F-4D97-AF65-F5344CB8AC3E}">
        <p14:creationId xmlns:p14="http://schemas.microsoft.com/office/powerpoint/2010/main" val="1189446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77917-7535-0E14-646A-38FECB5317D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3570A6E-A305-3030-7430-1D6738778B7F}"/>
              </a:ext>
            </a:extLst>
          </p:cNvPr>
          <p:cNvSpPr txBox="1">
            <a:spLocks/>
          </p:cNvSpPr>
          <p:nvPr/>
        </p:nvSpPr>
        <p:spPr>
          <a:xfrm>
            <a:off x="4933507" y="745527"/>
            <a:ext cx="609621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Sustainability and sustainable development</a:t>
            </a:r>
          </a:p>
        </p:txBody>
      </p:sp>
      <p:sp>
        <p:nvSpPr>
          <p:cNvPr id="7" name="Title 1">
            <a:extLst>
              <a:ext uri="{FF2B5EF4-FFF2-40B4-BE49-F238E27FC236}">
                <a16:creationId xmlns:a16="http://schemas.microsoft.com/office/drawing/2014/main" id="{AB9C895C-89F8-AC54-FB5D-74F8EA80853F}"/>
              </a:ext>
            </a:extLst>
          </p:cNvPr>
          <p:cNvSpPr txBox="1">
            <a:spLocks/>
          </p:cNvSpPr>
          <p:nvPr/>
        </p:nvSpPr>
        <p:spPr>
          <a:xfrm>
            <a:off x="4816549" y="2231617"/>
            <a:ext cx="6310084" cy="3238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1800" noProof="0" dirty="0">
                <a:solidFill>
                  <a:srgbClr val="303D68"/>
                </a:solidFill>
                <a:latin typeface="DejaVu Math TeX Gyre" panose="02000503000000000000" pitchFamily="2" charset="0"/>
              </a:rPr>
              <a:t>Sustainability — a way of living and working that meets today’s needs without harming tomorrow’s possibilities</a:t>
            </a:r>
          </a:p>
          <a:p>
            <a:pPr marL="285750" indent="-285750" algn="just">
              <a:buFont typeface="Arial" panose="020B0604020202020204" pitchFamily="34" charset="0"/>
              <a:buChar char="•"/>
            </a:pPr>
            <a:r>
              <a:rPr lang="en-GB" sz="1800" noProof="0" dirty="0">
                <a:solidFill>
                  <a:srgbClr val="303D68"/>
                </a:solidFill>
                <a:latin typeface="DejaVu Math TeX Gyre" panose="02000503000000000000" pitchFamily="2" charset="0"/>
              </a:rPr>
              <a:t>Sustainable development (UN) - “Sustainable development is not a fixed state of harmony, but rather a process of change in which the exploitation of resources, the direction of investments, the orientation of technological development, and institutional change are made consistent with future as well as present needs.” (</a:t>
            </a:r>
            <a:r>
              <a:rPr lang="en-GB" sz="1800" noProof="0" dirty="0" err="1">
                <a:solidFill>
                  <a:srgbClr val="303D68"/>
                </a:solidFill>
                <a:latin typeface="DejaVu Math TeX Gyre" panose="02000503000000000000" pitchFamily="2" charset="0"/>
              </a:rPr>
              <a:t>Bruntland</a:t>
            </a:r>
            <a:r>
              <a:rPr lang="en-GB" sz="1800" noProof="0" dirty="0">
                <a:solidFill>
                  <a:srgbClr val="303D68"/>
                </a:solidFill>
                <a:latin typeface="DejaVu Math TeX Gyre" panose="02000503000000000000" pitchFamily="2" charset="0"/>
              </a:rPr>
              <a:t>, 1987)</a:t>
            </a:r>
          </a:p>
          <a:p>
            <a:pPr marL="285750" indent="-285750" algn="just">
              <a:buFont typeface="Arial" panose="020B0604020202020204" pitchFamily="34" charset="0"/>
              <a:buChar char="•"/>
            </a:pPr>
            <a:r>
              <a:rPr lang="en-GB" sz="1800" noProof="0" dirty="0">
                <a:solidFill>
                  <a:srgbClr val="303D68"/>
                </a:solidFill>
                <a:latin typeface="DejaVu Math TeX Gyre" panose="02000503000000000000" pitchFamily="2" charset="0"/>
              </a:rPr>
              <a:t>UNESCO formulated a distinction between sustainability and sustainable development as follows: "Sustainability is often thought of as a long-term goal (i.e. a more sustainable world), while sustainable development refers to the many processes and pathways to achieve it.” </a:t>
            </a:r>
          </a:p>
          <a:p>
            <a:pPr marL="742950" lvl="1" indent="-285750">
              <a:buFont typeface="Arial" panose="020B0604020202020204" pitchFamily="34" charset="0"/>
              <a:buChar char="•"/>
            </a:pPr>
            <a:endParaRPr lang="en-GB" sz="14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4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4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14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14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2" name="Picture 1" descr="A logo with text on it&#10;&#10;Description automatically generated">
            <a:extLst>
              <a:ext uri="{FF2B5EF4-FFF2-40B4-BE49-F238E27FC236}">
                <a16:creationId xmlns:a16="http://schemas.microsoft.com/office/drawing/2014/main" id="{7DEF0F74-C1BA-4A48-265F-F2B220B690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C34D509F-500D-852D-756A-D414AD7FCE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4" name="Google Shape;286;p16" descr="Immagine che contiene testo, bigliettodavisita, screenshot&#10;&#10;Descrizione generata automaticamente">
            <a:extLst>
              <a:ext uri="{FF2B5EF4-FFF2-40B4-BE49-F238E27FC236}">
                <a16:creationId xmlns:a16="http://schemas.microsoft.com/office/drawing/2014/main" id="{E24B5B63-E180-9A7A-BB13-47158B1E6277}"/>
              </a:ext>
            </a:extLst>
          </p:cNvPr>
          <p:cNvPicPr preferRelativeResize="0"/>
          <p:nvPr/>
        </p:nvPicPr>
        <p:blipFill rotWithShape="1">
          <a:blip r:embed="rId4">
            <a:alphaModFix/>
          </a:blip>
          <a:srcRect l="2906" r="1105"/>
          <a:stretch/>
        </p:blipFill>
        <p:spPr>
          <a:xfrm>
            <a:off x="460955" y="149927"/>
            <a:ext cx="3896282" cy="5737318"/>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2476959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16CF7-5E0B-3328-BD9E-797ED6D139C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399BBE9-4FB8-3E3C-2395-B8B29C92B86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Three pillars of sustainability</a:t>
            </a: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Environmental, social and economic</a:t>
            </a:r>
          </a:p>
        </p:txBody>
      </p:sp>
      <p:pic>
        <p:nvPicPr>
          <p:cNvPr id="2" name="Picture 1" descr="A logo with text on it&#10;&#10;Description automatically generated">
            <a:extLst>
              <a:ext uri="{FF2B5EF4-FFF2-40B4-BE49-F238E27FC236}">
                <a16:creationId xmlns:a16="http://schemas.microsoft.com/office/drawing/2014/main" id="{A7D859B0-0A22-7400-4CE3-C74D5B7474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C3194FDE-F075-778B-F12E-B840669F9C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graphicFrame>
        <p:nvGraphicFramePr>
          <p:cNvPr id="4" name="Diagram 3">
            <a:extLst>
              <a:ext uri="{FF2B5EF4-FFF2-40B4-BE49-F238E27FC236}">
                <a16:creationId xmlns:a16="http://schemas.microsoft.com/office/drawing/2014/main" id="{05CD180A-89D0-8639-DC1F-798D9D9B8A83}"/>
              </a:ext>
            </a:extLst>
          </p:cNvPr>
          <p:cNvGraphicFramePr/>
          <p:nvPr>
            <p:extLst>
              <p:ext uri="{D42A27DB-BD31-4B8C-83A1-F6EECF244321}">
                <p14:modId xmlns:p14="http://schemas.microsoft.com/office/powerpoint/2010/main" val="3561518937"/>
              </p:ext>
            </p:extLst>
          </p:nvPr>
        </p:nvGraphicFramePr>
        <p:xfrm>
          <a:off x="0" y="1626793"/>
          <a:ext cx="5987844" cy="40440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CDC9C7E5-82CC-B90D-7EDD-FB2FF688A5E4}"/>
              </a:ext>
            </a:extLst>
          </p:cNvPr>
          <p:cNvSpPr txBox="1"/>
          <p:nvPr/>
        </p:nvSpPr>
        <p:spPr>
          <a:xfrm>
            <a:off x="2466328" y="3648824"/>
            <a:ext cx="1492830" cy="369332"/>
          </a:xfrm>
          <a:prstGeom prst="rect">
            <a:avLst/>
          </a:prstGeom>
          <a:noFill/>
        </p:spPr>
        <p:txBody>
          <a:bodyPr wrap="square" rtlCol="0">
            <a:spAutoFit/>
          </a:bodyPr>
          <a:lstStyle/>
          <a:p>
            <a:r>
              <a:rPr lang="en-GB" b="1" noProof="0" dirty="0">
                <a:solidFill>
                  <a:srgbClr val="303D68"/>
                </a:solidFill>
                <a:latin typeface="DejaVu Math TeX Gyre" panose="02000503000000000000"/>
              </a:rPr>
              <a:t>Sustainability</a:t>
            </a:r>
          </a:p>
        </p:txBody>
      </p:sp>
      <p:sp>
        <p:nvSpPr>
          <p:cNvPr id="7" name="Title 1">
            <a:extLst>
              <a:ext uri="{FF2B5EF4-FFF2-40B4-BE49-F238E27FC236}">
                <a16:creationId xmlns:a16="http://schemas.microsoft.com/office/drawing/2014/main" id="{17063DE3-CB83-854C-3EA7-0CFE70ED958D}"/>
              </a:ext>
            </a:extLst>
          </p:cNvPr>
          <p:cNvSpPr txBox="1">
            <a:spLocks/>
          </p:cNvSpPr>
          <p:nvPr/>
        </p:nvSpPr>
        <p:spPr>
          <a:xfrm>
            <a:off x="5677830" y="3180769"/>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Environmental sustainability focuses on protecting natural systems </a:t>
            </a:r>
          </a:p>
          <a:p>
            <a:pPr algn="just"/>
            <a:endParaRPr lang="en-GB" sz="2000" noProof="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Social sustainability is about people focusing on the human effects of economic systems</a:t>
            </a:r>
          </a:p>
          <a:p>
            <a:pPr algn="just"/>
            <a:endParaRPr lang="en-GB" sz="2000" noProof="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Economic sustainability means building stable economies that create jobs and prosperity while using resources efficiently</a:t>
            </a:r>
          </a:p>
          <a:p>
            <a:pPr marL="285750" indent="-285750" algn="just">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3315338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51FE7B-576B-2336-4930-4D8905D1F4A9}"/>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pic>
        <p:nvPicPr>
          <p:cNvPr id="6" name="Picture 5" descr="A group of colorful squares with icons&#10;&#10;AI-generated content may be incorrect.">
            <a:extLst>
              <a:ext uri="{FF2B5EF4-FFF2-40B4-BE49-F238E27FC236}">
                <a16:creationId xmlns:a16="http://schemas.microsoft.com/office/drawing/2014/main" id="{F6D0C999-98BD-DF08-857F-7EB4913002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0986" y="2291892"/>
            <a:ext cx="4747547" cy="2302560"/>
          </a:xfrm>
          <a:prstGeom prst="rect">
            <a:avLst/>
          </a:prstGeom>
        </p:spPr>
      </p:pic>
      <p:sp>
        <p:nvSpPr>
          <p:cNvPr id="8" name="Title 1">
            <a:extLst>
              <a:ext uri="{FF2B5EF4-FFF2-40B4-BE49-F238E27FC236}">
                <a16:creationId xmlns:a16="http://schemas.microsoft.com/office/drawing/2014/main" id="{0E00E60C-8EDB-0819-CFC9-C39559C13ED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Policy framework</a:t>
            </a: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United Nations Sustainable Development Goals (SDGs)</a:t>
            </a:r>
          </a:p>
        </p:txBody>
      </p:sp>
      <p:pic>
        <p:nvPicPr>
          <p:cNvPr id="9" name="Picture 8" descr="Blue text on a black background&#10;&#10;Description automatically generated">
            <a:extLst>
              <a:ext uri="{FF2B5EF4-FFF2-40B4-BE49-F238E27FC236}">
                <a16:creationId xmlns:a16="http://schemas.microsoft.com/office/drawing/2014/main" id="{4E866FA1-85F0-DEC3-5F03-209D8DEC06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8F951B8B-28C6-F587-7672-82206D786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BB486454-CB70-534D-4805-851EA9324CA0}"/>
              </a:ext>
            </a:extLst>
          </p:cNvPr>
          <p:cNvSpPr txBox="1">
            <a:spLocks/>
          </p:cNvSpPr>
          <p:nvPr/>
        </p:nvSpPr>
        <p:spPr>
          <a:xfrm>
            <a:off x="592150" y="2817087"/>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buSzPct val="79999"/>
            </a:pPr>
            <a:r>
              <a:rPr lang="en-GB" sz="1800" noProof="0" dirty="0">
                <a:solidFill>
                  <a:srgbClr val="303D68"/>
                </a:solidFill>
                <a:latin typeface="DejaVu Math TeX Gyre" panose="02000503000000000000" pitchFamily="2" charset="0"/>
              </a:rPr>
              <a:t>The </a:t>
            </a:r>
            <a:r>
              <a:rPr lang="en-GB" sz="1800" noProof="0" dirty="0">
                <a:solidFill>
                  <a:srgbClr val="303D68"/>
                </a:solidFill>
                <a:latin typeface="DejaVu Math TeX Gyre" panose="02000503000000000000" pitchFamily="2" charset="0"/>
                <a:hlinkClick r:id="rId5">
                  <a:extLst>
                    <a:ext uri="{A12FA001-AC4F-418D-AE19-62706E023703}">
                      <ahyp:hlinkClr xmlns:ahyp="http://schemas.microsoft.com/office/drawing/2018/hyperlinkcolor" val="tx"/>
                    </a:ext>
                  </a:extLst>
                </a:hlinkClick>
              </a:rPr>
              <a:t>Sustainable Development Goals (UN) </a:t>
            </a:r>
            <a:r>
              <a:rPr lang="en-GB" sz="1800" noProof="0" dirty="0">
                <a:solidFill>
                  <a:srgbClr val="303D68"/>
                </a:solidFill>
                <a:latin typeface="DejaVu Math TeX Gyre" panose="02000503000000000000" pitchFamily="2" charset="0"/>
              </a:rPr>
              <a:t>are a call for action by all countries – poor, rich and middle-income – to promote prosperity while protecting the planet. They recognize that ending poverty must go hand-in-hand with strategies that build economic growth and address a range of social needs including education, health, social protection, and job opportunities, while tackling climate change and environmental protection. </a:t>
            </a:r>
            <a:endParaRPr lang="en-GB" sz="1800" noProof="0" dirty="0">
              <a:solidFill>
                <a:srgbClr val="303D68"/>
              </a:solidFill>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5" name="TextBox 14">
            <a:extLst>
              <a:ext uri="{FF2B5EF4-FFF2-40B4-BE49-F238E27FC236}">
                <a16:creationId xmlns:a16="http://schemas.microsoft.com/office/drawing/2014/main" id="{16F7376B-B4F4-2673-32B8-E4BE63340FDC}"/>
              </a:ext>
            </a:extLst>
          </p:cNvPr>
          <p:cNvSpPr txBox="1"/>
          <p:nvPr/>
        </p:nvSpPr>
        <p:spPr>
          <a:xfrm>
            <a:off x="6800986" y="4611154"/>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Image by United Nations</a:t>
            </a:r>
          </a:p>
        </p:txBody>
      </p:sp>
    </p:spTree>
    <p:extLst>
      <p:ext uri="{BB962C8B-B14F-4D97-AF65-F5344CB8AC3E}">
        <p14:creationId xmlns:p14="http://schemas.microsoft.com/office/powerpoint/2010/main" val="2652208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A8CA11-632C-FBEE-DD18-705A8B247047}"/>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E8B7D7B-579B-9DD9-0A07-B3D6F9670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8BDDFC13-F9DD-C504-D153-46802ABF9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6FD4EF2E-C760-7639-683D-78F8BDDD9CD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Policy framework</a:t>
            </a: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European Green Deal</a:t>
            </a:r>
          </a:p>
        </p:txBody>
      </p:sp>
      <p:pic>
        <p:nvPicPr>
          <p:cNvPr id="9" name="Picture 8" descr="Blue text on a black background&#10;&#10;Description automatically generated">
            <a:extLst>
              <a:ext uri="{FF2B5EF4-FFF2-40B4-BE49-F238E27FC236}">
                <a16:creationId xmlns:a16="http://schemas.microsoft.com/office/drawing/2014/main" id="{7696B331-4049-8E9C-2698-CFF1FC9AE3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2BDE48A2-559E-E52E-F2F5-7DA5557391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2516272E-455A-0BDF-8B75-BDFABC9A6394}"/>
              </a:ext>
            </a:extLst>
          </p:cNvPr>
          <p:cNvSpPr txBox="1">
            <a:spLocks/>
          </p:cNvSpPr>
          <p:nvPr/>
        </p:nvSpPr>
        <p:spPr>
          <a:xfrm>
            <a:off x="592150" y="2817087"/>
            <a:ext cx="448910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buSzPct val="79999"/>
            </a:pPr>
            <a:r>
              <a:rPr lang="en-GB" sz="1800" noProof="0" dirty="0">
                <a:solidFill>
                  <a:srgbClr val="303D68"/>
                </a:solidFill>
                <a:latin typeface="DejaVu Math TeX Gyre" panose="02000503000000000000"/>
              </a:rPr>
              <a:t>The </a:t>
            </a:r>
            <a:r>
              <a:rPr lang="en-GB" sz="1800" noProof="0" dirty="0">
                <a:solidFill>
                  <a:srgbClr val="303D68"/>
                </a:solidFill>
                <a:latin typeface="DejaVu Math TeX Gyre" panose="02000503000000000000"/>
                <a:hlinkClick r:id="rId4"/>
              </a:rPr>
              <a:t>European Green Deal </a:t>
            </a:r>
            <a:r>
              <a:rPr lang="en-GB" sz="1800" noProof="0" dirty="0">
                <a:solidFill>
                  <a:srgbClr val="303D68"/>
                </a:solidFill>
                <a:latin typeface="DejaVu Math TeX Gyre" panose="02000503000000000000"/>
              </a:rPr>
              <a:t>is the European Union’s flagship strategy to transform the European economy by 2050 into a climate-neutral system. It aims to reduce greenhouse gas emissions, decouple economic growth from resource use, and foster clean energy, sustainable transport, and biodiversity protection. By integrating environmental goals into every sector, it emphasizes that climate action, economic prosperity, and social equity are interconnected and mutually reinforcing.</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5" name="TextBox 14">
            <a:extLst>
              <a:ext uri="{FF2B5EF4-FFF2-40B4-BE49-F238E27FC236}">
                <a16:creationId xmlns:a16="http://schemas.microsoft.com/office/drawing/2014/main" id="{8FE54402-5AB5-D852-9B04-456321EDBD02}"/>
              </a:ext>
            </a:extLst>
          </p:cNvPr>
          <p:cNvSpPr txBox="1"/>
          <p:nvPr/>
        </p:nvSpPr>
        <p:spPr>
          <a:xfrm>
            <a:off x="6229217" y="5253851"/>
            <a:ext cx="5716349" cy="523220"/>
          </a:xfrm>
          <a:prstGeom prst="rect">
            <a:avLst/>
          </a:prstGeom>
          <a:noFill/>
        </p:spPr>
        <p:txBody>
          <a:bodyPr wrap="square" rtlCol="0">
            <a:spAutoFit/>
          </a:bodyPr>
          <a:lstStyle/>
          <a:p>
            <a:r>
              <a:rPr lang="en-GB" sz="800" noProof="0" dirty="0">
                <a:solidFill>
                  <a:srgbClr val="303D68"/>
                </a:solidFill>
                <a:latin typeface="DejaVu Math TeX Gyre" panose="02000503000000000000"/>
              </a:rPr>
              <a:t>Image by COMMUNICATION FROM THE COMMISSION TO THE EUROPEAN PARLIAMENT, THE EUROPEAN COUNCIL, THE COUNCIL, THE EUROPEAN ECONOMIC AND SOCIAL COMMITTEE AND THE COMMITTEE OF THE REGIONS</a:t>
            </a:r>
          </a:p>
          <a:p>
            <a:endParaRPr lang="en-GB" sz="1200" noProof="0" dirty="0">
              <a:solidFill>
                <a:srgbClr val="303D68"/>
              </a:solidFill>
              <a:latin typeface="DejaVu Math TeX Gyre" panose="02000503000000000000"/>
            </a:endParaRPr>
          </a:p>
        </p:txBody>
      </p:sp>
      <p:pic>
        <p:nvPicPr>
          <p:cNvPr id="3" name="Picture 2" descr="A diagram of a green and blue scheme&#10;&#10;AI-generated content may be incorrect.">
            <a:extLst>
              <a:ext uri="{FF2B5EF4-FFF2-40B4-BE49-F238E27FC236}">
                <a16:creationId xmlns:a16="http://schemas.microsoft.com/office/drawing/2014/main" id="{9343EB37-D992-54DF-0CC0-0915D9605CBD}"/>
              </a:ext>
            </a:extLst>
          </p:cNvPr>
          <p:cNvPicPr>
            <a:picLocks noChangeAspect="1"/>
          </p:cNvPicPr>
          <p:nvPr/>
        </p:nvPicPr>
        <p:blipFill>
          <a:blip r:embed="rId5">
            <a:extLst>
              <a:ext uri="{28A0092B-C50C-407E-A947-70E740481C1C}">
                <a14:useLocalDpi xmlns:a14="http://schemas.microsoft.com/office/drawing/2010/main" val="0"/>
              </a:ext>
            </a:extLst>
          </a:blip>
          <a:srcRect t="11773" b="1702"/>
          <a:stretch>
            <a:fillRect/>
          </a:stretch>
        </p:blipFill>
        <p:spPr>
          <a:xfrm>
            <a:off x="6094476" y="1604148"/>
            <a:ext cx="5962785" cy="3649703"/>
          </a:xfrm>
          <a:prstGeom prst="rect">
            <a:avLst/>
          </a:prstGeom>
        </p:spPr>
      </p:pic>
    </p:spTree>
    <p:extLst>
      <p:ext uri="{BB962C8B-B14F-4D97-AF65-F5344CB8AC3E}">
        <p14:creationId xmlns:p14="http://schemas.microsoft.com/office/powerpoint/2010/main" val="3689498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DCFDD1B45B5F4B806800968C84CFE3" ma:contentTypeVersion="12" ma:contentTypeDescription="Create a new document." ma:contentTypeScope="" ma:versionID="4d61de73b3b87f79cae4fa1f41b902f6">
  <xsd:schema xmlns:xsd="http://www.w3.org/2001/XMLSchema" xmlns:xs="http://www.w3.org/2001/XMLSchema" xmlns:p="http://schemas.microsoft.com/office/2006/metadata/properties" xmlns:ns2="43a87855-32f0-4335-8088-0170441fcb23" xmlns:ns3="e76d9c07-0b06-4929-817e-fe7084f9c9c7" targetNamespace="http://schemas.microsoft.com/office/2006/metadata/properties" ma:root="true" ma:fieldsID="8d0478d3cad81f7456b84e76306d72d5" ns2:_="" ns3:_="">
    <xsd:import namespace="43a87855-32f0-4335-8088-0170441fcb23"/>
    <xsd:import namespace="e76d9c07-0b06-4929-817e-fe7084f9c9c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a87855-32f0-4335-8088-0170441fcb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c9995d2-e2c0-43d6-89d2-2fe60944384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6d9c07-0b06-4929-817e-fe7084f9c9c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6b0b466-1a09-4668-8578-52451da5a6f1}" ma:internalName="TaxCatchAll" ma:showField="CatchAllData" ma:web="e76d9c07-0b06-4929-817e-fe7084f9c9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a87855-32f0-4335-8088-0170441fcb23">
      <Terms xmlns="http://schemas.microsoft.com/office/infopath/2007/PartnerControls"/>
    </lcf76f155ced4ddcb4097134ff3c332f>
    <TaxCatchAll xmlns="e76d9c07-0b06-4929-817e-fe7084f9c9c7" xsi:nil="true"/>
  </documentManagement>
</p:properties>
</file>

<file path=customXml/itemProps1.xml><?xml version="1.0" encoding="utf-8"?>
<ds:datastoreItem xmlns:ds="http://schemas.openxmlformats.org/officeDocument/2006/customXml" ds:itemID="{BC7C740F-8E12-4C53-8E61-59FBDE9B1270}"/>
</file>

<file path=customXml/itemProps2.xml><?xml version="1.0" encoding="utf-8"?>
<ds:datastoreItem xmlns:ds="http://schemas.openxmlformats.org/officeDocument/2006/customXml" ds:itemID="{91903E13-71B6-4BFD-AF44-0150E2E43CAD}">
  <ds:schemaRefs>
    <ds:schemaRef ds:uri="http://schemas.microsoft.com/sharepoint/v3/contenttype/forms"/>
  </ds:schemaRefs>
</ds:datastoreItem>
</file>

<file path=customXml/itemProps3.xml><?xml version="1.0" encoding="utf-8"?>
<ds:datastoreItem xmlns:ds="http://schemas.openxmlformats.org/officeDocument/2006/customXml" ds:itemID="{4AD10664-19B9-45F0-971F-00B5EE8EE9CE}">
  <ds:schemaRefs>
    <ds:schemaRef ds:uri="260d0452-9355-4de6-b189-e15d53161495"/>
    <ds:schemaRef ds:uri="702470db-a566-4540-b13a-d1af6dbd22e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3a87855-32f0-4335-8088-0170441fcb23"/>
    <ds:schemaRef ds:uri="e76d9c07-0b06-4929-817e-fe7084f9c9c7"/>
  </ds:schemaRefs>
</ds:datastoreItem>
</file>

<file path=docProps/app.xml><?xml version="1.0" encoding="utf-8"?>
<Properties xmlns="http://schemas.openxmlformats.org/officeDocument/2006/extended-properties" xmlns:vt="http://schemas.openxmlformats.org/officeDocument/2006/docPropsVTypes">
  <Template>office theme</Template>
  <TotalTime>899</TotalTime>
  <Words>4123</Words>
  <Application>Microsoft Office PowerPoint</Application>
  <PresentationFormat>Widescreen</PresentationFormat>
  <Paragraphs>371</Paragraphs>
  <Slides>50</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Aptos</vt:lpstr>
      <vt:lpstr>Aptos Display</vt:lpstr>
      <vt:lpstr>Arial</vt:lpstr>
      <vt:lpstr>Calibri</vt:lpstr>
      <vt:lpstr>Cambria</vt:lpstr>
      <vt:lpstr>Courier New</vt:lpstr>
      <vt:lpstr>DejaVu Math TeX Gyre</vt:lpstr>
      <vt:lpstr>DejaVu Sans</vt:lpstr>
      <vt:lpstr>office theme</vt:lpstr>
      <vt:lpstr>Green Skills – 1.1 Introduction to Sustainability and Environmental Ethics</vt:lpstr>
      <vt:lpstr>PowerPoint Presentation</vt:lpstr>
      <vt:lpstr>PowerPoint Presentation</vt:lpstr>
      <vt:lpstr>Module 1: Foundations of sustainability   Subtitle 1.1: Introduction to sustainability and sustainable development  Subtitle 1.2: Connection between sustainability, circular economy, and SMEs  Subtitle 1.3: Good examples of sustainability practices implementation in companies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2: Environmental ethics – principles and practices  Subtitle 2.1: Introduction to environmental ethics and key principles  Subtitle 2.2: Practices of environmental ethics - actions, policies, and lifestyles choices  Subtitle 2.3: Good examples of integration of environmental   ethics principles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3: Education for sustainability and environmental ethics – pedagogy and practice  Subtitle 3.1: Active learning for sustainability and environmental ethics  Subtitle 3.2: Visual and digital tools for teaching sustainability and environmental ethics  Subtitle 3.3: Student-led projects and action plans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Reflective activity  Can you think of one daily action or workplace practice you engage in that has a clear environmental impact? How could applying environmental ethics principles improve this practice? What motivates this action—habit, convenience, cost, or necessity—and how might ethical reflection shift your choices? Which ethical principles (e.g., responsibility, sustainability, care for future generations) are most relevant to improving this practice?  Can you think of a sustainability-related project you are involved in—or might design—where an ethical dilemma could arise (e.g., cost vs. environmental impact, profit vs. social equity)? How would you address this dilemma using environmental ethics principles? Which values—justice, fairness, transparency, responsibility—should guide decision-making in this scenario?   Can you think of one initiative—at home, at work, or in your community—where you could introduce a sustainability-focused change? What steps would you take to make it happen? Which environmental ethics principles guide your approach (e.g., stewardship, respect for nature, long-term responsibility)? Who would need to be involved to ensure the success of this initiative? What outcomes—environmental, social, or economic—do you expect if your plan is implemented?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Gost</dc:creator>
  <cp:lastModifiedBy>Veliana Zlateva</cp:lastModifiedBy>
  <cp:revision>107</cp:revision>
  <dcterms:created xsi:type="dcterms:W3CDTF">2024-12-20T10:35:29Z</dcterms:created>
  <dcterms:modified xsi:type="dcterms:W3CDTF">2025-11-22T08:32:35Z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0x010100AFDCFDD1B45B5F4B806800968C84CFE3</vt:lpwstr>
  </property>
  <property fmtid="{D5CDD505-2E9C-101B-9397-08002B2CF9AE}" pid="3" name="MediaServiceImageTags">
    <vt:lpwstr/>
  </property>
</Properties>
</file>