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sldIdLst>
    <p:sldId id="271" r:id="rId5"/>
    <p:sldId id="265" r:id="rId6"/>
    <p:sldId id="533" r:id="rId7"/>
    <p:sldId id="566" r:id="rId8"/>
    <p:sldId id="514" r:id="rId9"/>
    <p:sldId id="535" r:id="rId10"/>
    <p:sldId id="536" r:id="rId11"/>
    <p:sldId id="537" r:id="rId12"/>
    <p:sldId id="544" r:id="rId13"/>
    <p:sldId id="545" r:id="rId14"/>
    <p:sldId id="546" r:id="rId15"/>
    <p:sldId id="589" r:id="rId16"/>
    <p:sldId id="547" r:id="rId17"/>
    <p:sldId id="548" r:id="rId18"/>
    <p:sldId id="549" r:id="rId19"/>
    <p:sldId id="550" r:id="rId20"/>
    <p:sldId id="551" r:id="rId21"/>
    <p:sldId id="552" r:id="rId22"/>
    <p:sldId id="558" r:id="rId23"/>
    <p:sldId id="554" r:id="rId24"/>
    <p:sldId id="555" r:id="rId25"/>
    <p:sldId id="556" r:id="rId26"/>
    <p:sldId id="557" r:id="rId27"/>
    <p:sldId id="560" r:id="rId28"/>
    <p:sldId id="561" r:id="rId29"/>
    <p:sldId id="583" r:id="rId30"/>
    <p:sldId id="553" r:id="rId31"/>
    <p:sldId id="562" r:id="rId32"/>
    <p:sldId id="563" r:id="rId33"/>
    <p:sldId id="564" r:id="rId34"/>
    <p:sldId id="534" r:id="rId35"/>
    <p:sldId id="567" r:id="rId36"/>
    <p:sldId id="570" r:id="rId37"/>
    <p:sldId id="571" r:id="rId38"/>
    <p:sldId id="573" r:id="rId39"/>
    <p:sldId id="568" r:id="rId40"/>
    <p:sldId id="576" r:id="rId41"/>
    <p:sldId id="584" r:id="rId42"/>
    <p:sldId id="577" r:id="rId43"/>
    <p:sldId id="569" r:id="rId44"/>
    <p:sldId id="578" r:id="rId45"/>
    <p:sldId id="579" r:id="rId46"/>
    <p:sldId id="580" r:id="rId47"/>
    <p:sldId id="585" r:id="rId48"/>
    <p:sldId id="586" r:id="rId49"/>
    <p:sldId id="587" r:id="rId50"/>
    <p:sldId id="588" r:id="rId51"/>
    <p:sldId id="582" r:id="rId52"/>
    <p:sldId id="27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5133" userDrawn="1">
          <p15:clr>
            <a:srgbClr val="A4A3A4"/>
          </p15:clr>
        </p15:guide>
        <p15:guide id="3" pos="2547" userDrawn="1">
          <p15:clr>
            <a:srgbClr val="A4A3A4"/>
          </p15:clr>
        </p15:guide>
        <p15:guide id="4" orient="horz" pos="299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D68"/>
    <a:srgbClr val="373365"/>
    <a:srgbClr val="399884"/>
    <a:srgbClr val="4DB9A1"/>
    <a:srgbClr val="74D3BD"/>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60"/>
  </p:normalViewPr>
  <p:slideViewPr>
    <p:cSldViewPr snapToGrid="0">
      <p:cViewPr varScale="1">
        <p:scale>
          <a:sx n="78" d="100"/>
          <a:sy n="78" d="100"/>
        </p:scale>
        <p:origin x="802" y="62"/>
      </p:cViewPr>
      <p:guideLst>
        <p:guide orient="horz" pos="1729"/>
        <p:guide pos="5133"/>
        <p:guide pos="2547"/>
        <p:guide orient="horz" pos="299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AA4AE-1DE7-457B-8895-B3712A21854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0AF321AB-7B36-421A-A0B9-D2933B4536CF}">
      <dgm:prSet phldrT="[Text]" custT="1"/>
      <dgm:spPr>
        <a:solidFill>
          <a:srgbClr val="399884"/>
        </a:solidFill>
      </dgm:spPr>
      <dgm:t>
        <a:bodyPr/>
        <a:lstStyle/>
        <a:p>
          <a:r>
            <a:rPr lang="en-GB" sz="2200" b="1" noProof="0" dirty="0">
              <a:solidFill>
                <a:srgbClr val="373365"/>
              </a:solidFill>
              <a:latin typeface="DejaVu Math TeX Gyre" panose="02000503000000000000"/>
            </a:rPr>
            <a:t>Module 1: Skills intelligence and DigComp mapping</a:t>
          </a:r>
        </a:p>
      </dgm:t>
    </dgm:pt>
    <dgm:pt modelId="{31BC75A9-8FE5-48D5-B0CD-6449FC1C4310}" type="parTrans" cxnId="{4A3FCDEA-2801-4C93-98C9-E2085BB927D0}">
      <dgm:prSet/>
      <dgm:spPr/>
      <dgm:t>
        <a:bodyPr/>
        <a:lstStyle/>
        <a:p>
          <a:endParaRPr lang="en-GB"/>
        </a:p>
      </dgm:t>
    </dgm:pt>
    <dgm:pt modelId="{67F7E916-E4BC-4387-B6D9-419ED1F543BB}" type="sibTrans" cxnId="{4A3FCDEA-2801-4C93-98C9-E2085BB927D0}">
      <dgm:prSet/>
      <dgm:spPr/>
      <dgm:t>
        <a:bodyPr/>
        <a:lstStyle/>
        <a:p>
          <a:endParaRPr lang="en-GB"/>
        </a:p>
      </dgm:t>
    </dgm:pt>
    <dgm:pt modelId="{B77B0499-EC21-4AE5-A6A1-2CBF83F93E96}">
      <dgm:prSet phldrT="[Text]" custT="1"/>
      <dgm:spPr>
        <a:solidFill>
          <a:srgbClr val="399884"/>
        </a:solidFill>
      </dgm:spPr>
      <dgm:t>
        <a:bodyPr/>
        <a:lstStyle/>
        <a:p>
          <a:r>
            <a:rPr lang="en-US" sz="1600" dirty="0">
              <a:latin typeface="DejaVu Math TeX Gyre" panose="02000503000000000000"/>
            </a:rPr>
            <a:t>Subtitle 1.1: </a:t>
          </a:r>
          <a:r>
            <a:rPr lang="en-US" sz="1600" b="0" dirty="0">
              <a:latin typeface="DejaVu Math TeX Gyre" panose="02000503000000000000"/>
            </a:rPr>
            <a:t>Gathering intelligence on current and emerging digital skills </a:t>
          </a:r>
          <a:endParaRPr lang="en-GB" sz="1600" b="0" dirty="0">
            <a:latin typeface="DejaVu Math TeX Gyre" panose="02000503000000000000"/>
          </a:endParaRPr>
        </a:p>
      </dgm:t>
    </dgm:pt>
    <dgm:pt modelId="{1EA819BB-A286-4BD2-B2F1-EE657B11ADCD}" type="parTrans" cxnId="{220A945B-B9DD-4E91-86E9-DACCC54ADBAB}">
      <dgm:prSet/>
      <dgm:spPr/>
      <dgm:t>
        <a:bodyPr/>
        <a:lstStyle/>
        <a:p>
          <a:endParaRPr lang="en-GB"/>
        </a:p>
      </dgm:t>
    </dgm:pt>
    <dgm:pt modelId="{C2B4E3F4-DBB1-4898-9E89-5CDDE9EBC57B}" type="sibTrans" cxnId="{220A945B-B9DD-4E91-86E9-DACCC54ADBAB}">
      <dgm:prSet/>
      <dgm:spPr/>
      <dgm:t>
        <a:bodyPr/>
        <a:lstStyle/>
        <a:p>
          <a:endParaRPr lang="en-GB"/>
        </a:p>
      </dgm:t>
    </dgm:pt>
    <dgm:pt modelId="{05FDD8DA-AA0A-4C3B-946B-56604277E9DE}">
      <dgm:prSet phldrT="[Text]" phldr="0" custT="1"/>
      <dgm:spPr>
        <a:solidFill>
          <a:srgbClr val="399884"/>
        </a:solidFill>
      </dgm:spPr>
      <dgm:t>
        <a:bodyPr/>
        <a:lstStyle/>
        <a:p>
          <a:r>
            <a:rPr lang="en-US" sz="1600" b="0" dirty="0">
              <a:latin typeface="DejaVu Math TeX Gyre" panose="02000503000000000000"/>
            </a:rPr>
            <a:t>Subtitle 1.2: </a:t>
          </a:r>
          <a:r>
            <a:rPr lang="en-US" sz="1600" b="0" dirty="0"/>
            <a:t>Mapping competences to </a:t>
          </a:r>
          <a:r>
            <a:rPr lang="en-US" sz="1600" b="0" dirty="0" err="1"/>
            <a:t>DigComp</a:t>
          </a:r>
          <a:r>
            <a:rPr lang="en-US" sz="1600" b="0" dirty="0"/>
            <a:t> 2.2</a:t>
          </a:r>
          <a:endParaRPr lang="en-GB" sz="1600" b="0" dirty="0">
            <a:latin typeface="DejaVu Math TeX Gyre" panose="02000503000000000000"/>
          </a:endParaRPr>
        </a:p>
      </dgm:t>
    </dgm:pt>
    <dgm:pt modelId="{C523BCD6-0B0D-413B-A114-E21AB13489D3}" type="parTrans" cxnId="{299A0CAF-D060-487C-B193-3A0CD71473F6}">
      <dgm:prSet/>
      <dgm:spPr/>
      <dgm:t>
        <a:bodyPr/>
        <a:lstStyle/>
        <a:p>
          <a:endParaRPr lang="en-GB"/>
        </a:p>
      </dgm:t>
    </dgm:pt>
    <dgm:pt modelId="{83436793-6585-43A3-A965-0CF20DF912F6}" type="sibTrans" cxnId="{299A0CAF-D060-487C-B193-3A0CD71473F6}">
      <dgm:prSet/>
      <dgm:spPr/>
      <dgm:t>
        <a:bodyPr/>
        <a:lstStyle/>
        <a:p>
          <a:endParaRPr lang="en-GB"/>
        </a:p>
      </dgm:t>
    </dgm:pt>
    <dgm:pt modelId="{E364DC40-2D6E-4364-9D6F-3F6D3C0B6CA0}">
      <dgm:prSet phldrT="[Text]" custT="1"/>
      <dgm:spPr>
        <a:solidFill>
          <a:srgbClr val="4DB9A1"/>
        </a:solidFill>
      </dgm:spPr>
      <dgm:t>
        <a:bodyPr/>
        <a:lstStyle/>
        <a:p>
          <a:pPr marL="0" lvl="0" indent="0" algn="l" defTabSz="1066800">
            <a:lnSpc>
              <a:spcPct val="90000"/>
            </a:lnSpc>
            <a:spcBef>
              <a:spcPct val="0"/>
            </a:spcBef>
            <a:spcAft>
              <a:spcPct val="35000"/>
            </a:spcAft>
            <a:buNone/>
          </a:pPr>
          <a:r>
            <a:rPr lang="en-GB" sz="2200" b="1" kern="1200" dirty="0">
              <a:solidFill>
                <a:srgbClr val="373365"/>
              </a:solidFill>
              <a:latin typeface="DejaVu Math TeX Gyre" panose="02000503000000000000"/>
              <a:ea typeface="+mn-ea"/>
              <a:cs typeface="+mn-cs"/>
            </a:rPr>
            <a:t>Module 2: </a:t>
          </a:r>
          <a:r>
            <a:rPr lang="en-US" sz="2200" b="1" kern="1200" dirty="0">
              <a:solidFill>
                <a:srgbClr val="373365"/>
              </a:solidFill>
              <a:latin typeface="DejaVu Math TeX Gyre" panose="02000503000000000000"/>
              <a:ea typeface="+mn-ea"/>
              <a:cs typeface="+mn-cs"/>
            </a:rPr>
            <a:t>Developing a CPD Plan for VET Providers</a:t>
          </a:r>
          <a:endParaRPr lang="en-GB" sz="2200" b="1" kern="1200" dirty="0">
            <a:solidFill>
              <a:srgbClr val="373365"/>
            </a:solidFill>
            <a:latin typeface="DejaVu Math TeX Gyre" panose="02000503000000000000"/>
            <a:ea typeface="+mn-ea"/>
            <a:cs typeface="+mn-cs"/>
          </a:endParaRPr>
        </a:p>
      </dgm:t>
    </dgm:pt>
    <dgm:pt modelId="{7F0E1405-6E88-490D-94C4-48D428165B31}" type="parTrans" cxnId="{1AB33C3A-5C4D-4979-B463-872BD2315003}">
      <dgm:prSet/>
      <dgm:spPr/>
      <dgm:t>
        <a:bodyPr/>
        <a:lstStyle/>
        <a:p>
          <a:endParaRPr lang="en-GB"/>
        </a:p>
      </dgm:t>
    </dgm:pt>
    <dgm:pt modelId="{ED40E0DC-12C5-41B0-87C8-7741C3BB85D9}" type="sibTrans" cxnId="{1AB33C3A-5C4D-4979-B463-872BD2315003}">
      <dgm:prSet/>
      <dgm:spPr/>
      <dgm:t>
        <a:bodyPr/>
        <a:lstStyle/>
        <a:p>
          <a:endParaRPr lang="en-GB"/>
        </a:p>
      </dgm:t>
    </dgm:pt>
    <dgm:pt modelId="{5F904E51-97C7-4B67-A13B-A0921D93C8F8}">
      <dgm:prSet phldrT="[Text]" custT="1"/>
      <dgm:spPr>
        <a:solidFill>
          <a:srgbClr val="4DB9A1"/>
        </a:solidFill>
      </dgm:spPr>
      <dgm:t>
        <a:bodyPr/>
        <a:lstStyle/>
        <a:p>
          <a:pPr marL="171450" lvl="1" indent="-171450" algn="l" defTabSz="711200">
            <a:lnSpc>
              <a:spcPct val="90000"/>
            </a:lnSpc>
            <a:spcBef>
              <a:spcPct val="0"/>
            </a:spcBef>
            <a:spcAft>
              <a:spcPct val="15000"/>
            </a:spcAft>
            <a:buChar char="•"/>
          </a:pPr>
          <a:r>
            <a:rPr lang="en-US" sz="1600" b="0" kern="1200" dirty="0">
              <a:solidFill>
                <a:prstClr val="white"/>
              </a:solidFill>
              <a:latin typeface="DejaVu Math TeX Gyre" panose="02000503000000000000"/>
              <a:ea typeface="+mn-ea"/>
              <a:cs typeface="+mn-cs"/>
            </a:rPr>
            <a:t>Subtitle 2.1: </a:t>
          </a:r>
          <a:r>
            <a:rPr lang="en-US" sz="1600" b="0" kern="1200" dirty="0"/>
            <a:t>Defining the CPD Purpose and Target Group</a:t>
          </a:r>
          <a:endParaRPr lang="en-GB" sz="1600" b="0" kern="1200" dirty="0">
            <a:solidFill>
              <a:prstClr val="white"/>
            </a:solidFill>
            <a:latin typeface="DejaVu Math TeX Gyre" panose="02000503000000000000"/>
            <a:ea typeface="+mn-ea"/>
            <a:cs typeface="+mn-cs"/>
          </a:endParaRPr>
        </a:p>
      </dgm:t>
    </dgm:pt>
    <dgm:pt modelId="{3F8447A2-0172-4B26-A541-D7EB23DFB7E9}" type="parTrans" cxnId="{47586AC4-5F68-44F7-A3DA-C03EBA9BEA0C}">
      <dgm:prSet/>
      <dgm:spPr/>
      <dgm:t>
        <a:bodyPr/>
        <a:lstStyle/>
        <a:p>
          <a:endParaRPr lang="en-GB"/>
        </a:p>
      </dgm:t>
    </dgm:pt>
    <dgm:pt modelId="{4EC900AF-2F81-4778-951A-646767D8C24D}" type="sibTrans" cxnId="{47586AC4-5F68-44F7-A3DA-C03EBA9BEA0C}">
      <dgm:prSet/>
      <dgm:spPr/>
      <dgm:t>
        <a:bodyPr/>
        <a:lstStyle/>
        <a:p>
          <a:endParaRPr lang="en-GB"/>
        </a:p>
      </dgm:t>
    </dgm:pt>
    <dgm:pt modelId="{CDE6993B-1B3C-48B1-9577-62D5713753C2}">
      <dgm:prSet phldrT="[Text]" custT="1"/>
      <dgm:spPr>
        <a:solidFill>
          <a:srgbClr val="4DB9A1"/>
        </a:solidFill>
      </dgm:spPr>
      <dgm:t>
        <a:bodyPr/>
        <a:lstStyle/>
        <a:p>
          <a:pPr marL="171450" lvl="1" indent="-171450" algn="l" defTabSz="711200">
            <a:lnSpc>
              <a:spcPct val="90000"/>
            </a:lnSpc>
            <a:spcBef>
              <a:spcPct val="0"/>
            </a:spcBef>
            <a:spcAft>
              <a:spcPct val="15000"/>
            </a:spcAft>
            <a:buChar char="•"/>
          </a:pPr>
          <a:r>
            <a:rPr lang="en-US" sz="1600" b="0" kern="1200" dirty="0">
              <a:solidFill>
                <a:prstClr val="white"/>
              </a:solidFill>
              <a:latin typeface="DejaVu Math TeX Gyre" panose="02000503000000000000"/>
              <a:ea typeface="+mn-ea"/>
              <a:cs typeface="+mn-cs"/>
            </a:rPr>
            <a:t>Subtitle 2.2: </a:t>
          </a:r>
          <a:r>
            <a:rPr lang="en-US" sz="1600" b="0" kern="1200" dirty="0"/>
            <a:t>Writing Measurable Learning Outcomes</a:t>
          </a:r>
          <a:endParaRPr lang="en-GB" sz="1600" b="0" kern="1200" dirty="0">
            <a:solidFill>
              <a:prstClr val="white"/>
            </a:solidFill>
            <a:latin typeface="DejaVu Math TeX Gyre" panose="02000503000000000000"/>
            <a:ea typeface="+mn-ea"/>
            <a:cs typeface="+mn-cs"/>
          </a:endParaRPr>
        </a:p>
      </dgm:t>
    </dgm:pt>
    <dgm:pt modelId="{4245FB99-CE81-4C73-8291-A6C522E6BC3E}" type="parTrans" cxnId="{1DE1FB07-3974-417E-9018-2B3CAF3687A1}">
      <dgm:prSet/>
      <dgm:spPr/>
      <dgm:t>
        <a:bodyPr/>
        <a:lstStyle/>
        <a:p>
          <a:endParaRPr lang="en-GB"/>
        </a:p>
      </dgm:t>
    </dgm:pt>
    <dgm:pt modelId="{4698DFE4-835C-4C22-9F35-2062098012E3}" type="sibTrans" cxnId="{1DE1FB07-3974-417E-9018-2B3CAF3687A1}">
      <dgm:prSet/>
      <dgm:spPr/>
      <dgm:t>
        <a:bodyPr/>
        <a:lstStyle/>
        <a:p>
          <a:endParaRPr lang="en-GB"/>
        </a:p>
      </dgm:t>
    </dgm:pt>
    <dgm:pt modelId="{37D074DA-7B98-4142-A990-56111AFBA890}">
      <dgm:prSet phldrT="[Text]" custT="1"/>
      <dgm:spPr>
        <a:solidFill>
          <a:srgbClr val="74D3BD"/>
        </a:solidFill>
      </dgm:spPr>
      <dgm:t>
        <a:bodyPr/>
        <a:lstStyle/>
        <a:p>
          <a:pPr marL="0" lvl="0" indent="0" algn="l" defTabSz="1066800">
            <a:lnSpc>
              <a:spcPct val="90000"/>
            </a:lnSpc>
            <a:spcBef>
              <a:spcPct val="0"/>
            </a:spcBef>
            <a:spcAft>
              <a:spcPct val="35000"/>
            </a:spcAft>
            <a:buNone/>
          </a:pPr>
          <a:r>
            <a:rPr lang="en-US" sz="2200" b="1" kern="1200" dirty="0">
              <a:solidFill>
                <a:srgbClr val="373365"/>
              </a:solidFill>
              <a:latin typeface="DejaVu Math TeX Gyre" panose="02000503000000000000"/>
              <a:ea typeface="+mn-ea"/>
              <a:cs typeface="+mn-cs"/>
            </a:rPr>
            <a:t>Module 3: </a:t>
          </a:r>
          <a:r>
            <a:rPr lang="pt-PT" sz="2200" b="1" kern="1200" dirty="0" err="1">
              <a:solidFill>
                <a:srgbClr val="373365"/>
              </a:solidFill>
              <a:latin typeface="DejaVu Math TeX Gyre" panose="02000503000000000000"/>
              <a:ea typeface="+mn-ea"/>
              <a:cs typeface="+mn-cs"/>
            </a:rPr>
            <a:t>Cultivating</a:t>
          </a:r>
          <a:r>
            <a:rPr lang="pt-PT" sz="2200" b="1" kern="1200" dirty="0">
              <a:solidFill>
                <a:srgbClr val="373365"/>
              </a:solidFill>
              <a:latin typeface="DejaVu Math TeX Gyre" panose="02000503000000000000"/>
              <a:ea typeface="+mn-ea"/>
              <a:cs typeface="+mn-cs"/>
            </a:rPr>
            <a:t> a </a:t>
          </a:r>
          <a:r>
            <a:rPr lang="pt-PT" sz="2200" b="1" kern="1200" dirty="0" err="1">
              <a:solidFill>
                <a:srgbClr val="373365"/>
              </a:solidFill>
              <a:latin typeface="DejaVu Math TeX Gyre" panose="02000503000000000000"/>
              <a:ea typeface="+mn-ea"/>
              <a:cs typeface="+mn-cs"/>
            </a:rPr>
            <a:t>Responsive</a:t>
          </a:r>
          <a:r>
            <a:rPr lang="pt-PT" sz="2200" b="1" kern="1200" dirty="0">
              <a:solidFill>
                <a:srgbClr val="373365"/>
              </a:solidFill>
              <a:latin typeface="DejaVu Math TeX Gyre" panose="02000503000000000000"/>
              <a:ea typeface="+mn-ea"/>
              <a:cs typeface="+mn-cs"/>
            </a:rPr>
            <a:t> Digital </a:t>
          </a:r>
          <a:r>
            <a:rPr lang="pt-PT" sz="2200" b="1" kern="1200" dirty="0" err="1">
              <a:solidFill>
                <a:srgbClr val="373365"/>
              </a:solidFill>
              <a:latin typeface="DejaVu Math TeX Gyre" panose="02000503000000000000"/>
              <a:ea typeface="+mn-ea"/>
              <a:cs typeface="+mn-cs"/>
            </a:rPr>
            <a:t>Culture</a:t>
          </a:r>
          <a:endParaRPr lang="en-GB" sz="2200" b="1" kern="1200" dirty="0">
            <a:solidFill>
              <a:srgbClr val="373365"/>
            </a:solidFill>
            <a:latin typeface="DejaVu Math TeX Gyre" panose="02000503000000000000"/>
            <a:ea typeface="+mn-ea"/>
            <a:cs typeface="+mn-cs"/>
          </a:endParaRPr>
        </a:p>
      </dgm:t>
    </dgm:pt>
    <dgm:pt modelId="{C0E09891-1B53-479E-BEE2-6201465A1A58}" type="parTrans" cxnId="{556E045D-5316-4D9C-8FE4-CE43CD3DE0CB}">
      <dgm:prSet/>
      <dgm:spPr/>
      <dgm:t>
        <a:bodyPr/>
        <a:lstStyle/>
        <a:p>
          <a:endParaRPr lang="en-GB"/>
        </a:p>
      </dgm:t>
    </dgm:pt>
    <dgm:pt modelId="{D45A07B0-7A0F-438B-BDA9-33169241F928}" type="sibTrans" cxnId="{556E045D-5316-4D9C-8FE4-CE43CD3DE0CB}">
      <dgm:prSet/>
      <dgm:spPr/>
      <dgm:t>
        <a:bodyPr/>
        <a:lstStyle/>
        <a:p>
          <a:endParaRPr lang="en-GB"/>
        </a:p>
      </dgm:t>
    </dgm:pt>
    <dgm:pt modelId="{FD85481C-BCD7-49A8-A423-F0CA1CE85844}">
      <dgm:prSet phldrT="[Text]" custT="1"/>
      <dgm:spPr>
        <a:solidFill>
          <a:srgbClr val="74D3BD"/>
        </a:solidFill>
      </dgm:spPr>
      <dgm:t>
        <a:bodyPr/>
        <a:lstStyle/>
        <a:p>
          <a:pPr marL="228600" lvl="1" indent="0" algn="l" defTabSz="933450">
            <a:lnSpc>
              <a:spcPct val="90000"/>
            </a:lnSpc>
            <a:spcBef>
              <a:spcPct val="0"/>
            </a:spcBef>
            <a:spcAft>
              <a:spcPct val="15000"/>
            </a:spcAft>
          </a:pPr>
          <a:r>
            <a:rPr lang="en-US" sz="1600" b="0" kern="1200" dirty="0">
              <a:latin typeface="DejaVu Math TeX Gyre" panose="02000503000000000000"/>
            </a:rPr>
            <a:t>Subtitle 3.1: </a:t>
          </a:r>
          <a:r>
            <a:rPr lang="en-US" sz="1600" b="0" kern="1200" dirty="0"/>
            <a:t>Models for Digital Upskilling</a:t>
          </a:r>
          <a:endParaRPr lang="en-GB" sz="1600" b="0" kern="1200" dirty="0">
            <a:latin typeface="DejaVu Math TeX Gyre" panose="02000503000000000000"/>
          </a:endParaRPr>
        </a:p>
      </dgm:t>
    </dgm:pt>
    <dgm:pt modelId="{B89DBDC9-0CF0-4342-ADE2-37B3B5B2AABD}" type="parTrans" cxnId="{DDAB41CB-1E0E-4F1D-A97B-E201BE4317E3}">
      <dgm:prSet/>
      <dgm:spPr/>
      <dgm:t>
        <a:bodyPr/>
        <a:lstStyle/>
        <a:p>
          <a:endParaRPr lang="en-GB"/>
        </a:p>
      </dgm:t>
    </dgm:pt>
    <dgm:pt modelId="{205ECCB7-9139-48D8-9010-F5E0043F5346}" type="sibTrans" cxnId="{DDAB41CB-1E0E-4F1D-A97B-E201BE4317E3}">
      <dgm:prSet/>
      <dgm:spPr/>
      <dgm:t>
        <a:bodyPr/>
        <a:lstStyle/>
        <a:p>
          <a:endParaRPr lang="en-GB"/>
        </a:p>
      </dgm:t>
    </dgm:pt>
    <dgm:pt modelId="{F8A3C8B2-A706-4732-8773-DCEF5306F043}">
      <dgm:prSet phldrT="[Text]" custT="1"/>
      <dgm:spPr>
        <a:solidFill>
          <a:srgbClr val="74D3BD"/>
        </a:solidFill>
      </dgm:spPr>
      <dgm:t>
        <a:bodyPr/>
        <a:lstStyle/>
        <a:p>
          <a:pPr marL="228600" lvl="1" indent="0" algn="l" defTabSz="933450">
            <a:lnSpc>
              <a:spcPct val="90000"/>
            </a:lnSpc>
            <a:spcBef>
              <a:spcPct val="0"/>
            </a:spcBef>
            <a:spcAft>
              <a:spcPct val="15000"/>
            </a:spcAft>
          </a:pPr>
          <a:r>
            <a:rPr lang="en-US" sz="1600" b="0" kern="1200" dirty="0">
              <a:latin typeface="DejaVu Math TeX Gyre" panose="02000503000000000000"/>
            </a:rPr>
            <a:t>Subtitle 3.2: </a:t>
          </a:r>
          <a:r>
            <a:rPr lang="en-US" sz="1600" b="0" kern="1200" dirty="0"/>
            <a:t>Designing Inclusive Digital Learning Materials</a:t>
          </a:r>
          <a:endParaRPr lang="en-GB" sz="1600" b="0" kern="1200" dirty="0">
            <a:latin typeface="DejaVu Math TeX Gyre" panose="02000503000000000000"/>
          </a:endParaRPr>
        </a:p>
      </dgm:t>
    </dgm:pt>
    <dgm:pt modelId="{00DD99A9-1B93-4E6F-B3E0-584BD04BEFF4}" type="parTrans" cxnId="{C23069DA-2E73-41BD-B15C-83C5F47DA4C6}">
      <dgm:prSet/>
      <dgm:spPr/>
      <dgm:t>
        <a:bodyPr/>
        <a:lstStyle/>
        <a:p>
          <a:endParaRPr lang="en-GB"/>
        </a:p>
      </dgm:t>
    </dgm:pt>
    <dgm:pt modelId="{11D32E10-FBA4-426B-B597-1F2CC9286642}" type="sibTrans" cxnId="{C23069DA-2E73-41BD-B15C-83C5F47DA4C6}">
      <dgm:prSet/>
      <dgm:spPr/>
      <dgm:t>
        <a:bodyPr/>
        <a:lstStyle/>
        <a:p>
          <a:endParaRPr lang="en-GB"/>
        </a:p>
      </dgm:t>
    </dgm:pt>
    <dgm:pt modelId="{ED510E3E-EC21-4689-8D58-6F56F7CDF800}">
      <dgm:prSet phldrT="[Text]" phldr="0" custT="1"/>
      <dgm:spPr>
        <a:solidFill>
          <a:srgbClr val="399884"/>
        </a:solidFill>
      </dgm:spPr>
      <dgm:t>
        <a:bodyPr/>
        <a:lstStyle/>
        <a:p>
          <a:r>
            <a:rPr lang="en-US" sz="1600" b="0" dirty="0">
              <a:latin typeface="DejaVu Math TeX Gyre" panose="02000503000000000000"/>
            </a:rPr>
            <a:t>Subtitle 1.3: </a:t>
          </a:r>
          <a:r>
            <a:rPr lang="en-US" sz="1600" b="0" dirty="0"/>
            <a:t>Gap and overlap Analysis</a:t>
          </a:r>
          <a:endParaRPr lang="en-GB" sz="1600" b="0" dirty="0">
            <a:latin typeface="DejaVu Math TeX Gyre" panose="02000503000000000000"/>
          </a:endParaRPr>
        </a:p>
      </dgm:t>
    </dgm:pt>
    <dgm:pt modelId="{31D66B2A-D6C0-488B-9AF4-C492A451FC6B}" type="parTrans" cxnId="{31F26BA2-C39B-4C0C-8803-C7B1751B415D}">
      <dgm:prSet/>
      <dgm:spPr/>
      <dgm:t>
        <a:bodyPr/>
        <a:lstStyle/>
        <a:p>
          <a:endParaRPr lang="en-GB"/>
        </a:p>
      </dgm:t>
    </dgm:pt>
    <dgm:pt modelId="{AAFD95A5-51BA-42A3-B5A5-5A9AA7FA0A91}" type="sibTrans" cxnId="{31F26BA2-C39B-4C0C-8803-C7B1751B415D}">
      <dgm:prSet/>
      <dgm:spPr/>
      <dgm:t>
        <a:bodyPr/>
        <a:lstStyle/>
        <a:p>
          <a:endParaRPr lang="en-GB"/>
        </a:p>
      </dgm:t>
    </dgm:pt>
    <dgm:pt modelId="{A6849B1E-31E5-4F9B-845F-7E5A76D2F7D8}">
      <dgm:prSet phldrT="[Text]" custT="1"/>
      <dgm:spPr>
        <a:solidFill>
          <a:srgbClr val="4DB9A1"/>
        </a:solidFill>
      </dgm:spPr>
      <dgm:t>
        <a:bodyPr/>
        <a:lstStyle/>
        <a:p>
          <a:pPr marL="171450" lvl="1" indent="-171450" algn="l" defTabSz="711200">
            <a:lnSpc>
              <a:spcPct val="90000"/>
            </a:lnSpc>
            <a:spcBef>
              <a:spcPct val="0"/>
            </a:spcBef>
            <a:spcAft>
              <a:spcPct val="15000"/>
            </a:spcAft>
            <a:buChar char="•"/>
          </a:pPr>
          <a:r>
            <a:rPr lang="en-US" sz="1600" b="0" kern="1200" dirty="0">
              <a:solidFill>
                <a:prstClr val="white"/>
              </a:solidFill>
              <a:latin typeface="DejaVu Math TeX Gyre" panose="02000503000000000000"/>
              <a:ea typeface="+mn-ea"/>
              <a:cs typeface="+mn-cs"/>
            </a:rPr>
            <a:t> Subtitle 2.3: </a:t>
          </a:r>
          <a:r>
            <a:rPr lang="en-US" sz="1600" b="0" kern="1200" dirty="0"/>
            <a:t>Selecting Training Modes and Resources</a:t>
          </a:r>
          <a:r>
            <a:rPr lang="en-US" sz="1600" b="0" kern="1200" dirty="0">
              <a:solidFill>
                <a:prstClr val="white"/>
              </a:solidFill>
              <a:latin typeface="DejaVu Math TeX Gyre" panose="02000503000000000000"/>
              <a:ea typeface="+mn-ea"/>
              <a:cs typeface="+mn-cs"/>
            </a:rPr>
            <a:t> </a:t>
          </a:r>
          <a:endParaRPr lang="en-GB" sz="1600" b="0" kern="1200" dirty="0">
            <a:solidFill>
              <a:prstClr val="white"/>
            </a:solidFill>
            <a:latin typeface="DejaVu Math TeX Gyre" panose="02000503000000000000"/>
            <a:ea typeface="+mn-ea"/>
            <a:cs typeface="+mn-cs"/>
          </a:endParaRPr>
        </a:p>
      </dgm:t>
    </dgm:pt>
    <dgm:pt modelId="{5692FA9C-3FD9-400D-9D91-2AEF5F283A9C}" type="parTrans" cxnId="{80D67314-805C-45FA-9D52-BFF23EF47EB6}">
      <dgm:prSet/>
      <dgm:spPr/>
      <dgm:t>
        <a:bodyPr/>
        <a:lstStyle/>
        <a:p>
          <a:endParaRPr lang="en-GB"/>
        </a:p>
      </dgm:t>
    </dgm:pt>
    <dgm:pt modelId="{B09B1D13-D69C-4476-8051-58ABE75130C4}" type="sibTrans" cxnId="{80D67314-805C-45FA-9D52-BFF23EF47EB6}">
      <dgm:prSet/>
      <dgm:spPr/>
      <dgm:t>
        <a:bodyPr/>
        <a:lstStyle/>
        <a:p>
          <a:endParaRPr lang="en-GB"/>
        </a:p>
      </dgm:t>
    </dgm:pt>
    <dgm:pt modelId="{40FA8B4F-1754-4136-98D6-9D31F9550555}">
      <dgm:prSet phldrT="[Text]" custT="1"/>
      <dgm:spPr>
        <a:solidFill>
          <a:srgbClr val="74D3BD"/>
        </a:solidFill>
      </dgm:spPr>
      <dgm:t>
        <a:bodyPr/>
        <a:lstStyle/>
        <a:p>
          <a:pPr marL="228600" lvl="1" indent="0" algn="l" defTabSz="933450">
            <a:lnSpc>
              <a:spcPct val="90000"/>
            </a:lnSpc>
            <a:spcBef>
              <a:spcPct val="0"/>
            </a:spcBef>
            <a:spcAft>
              <a:spcPct val="15000"/>
            </a:spcAft>
          </a:pPr>
          <a:r>
            <a:rPr lang="en-US" sz="1600" b="0" kern="1200" dirty="0">
              <a:latin typeface="DejaVu Math TeX Gyre" panose="02000503000000000000"/>
            </a:rPr>
            <a:t>Subtitle 3.3: </a:t>
          </a:r>
          <a:r>
            <a:rPr lang="en-US" sz="1600" b="0" kern="1200" dirty="0"/>
            <a:t>Creating a Central Resource Repository</a:t>
          </a:r>
          <a:endParaRPr lang="en-GB" sz="1600" b="0" kern="1200" dirty="0">
            <a:latin typeface="DejaVu Math TeX Gyre" panose="02000503000000000000"/>
          </a:endParaRPr>
        </a:p>
      </dgm:t>
    </dgm:pt>
    <dgm:pt modelId="{EB24302A-CCBA-488D-AB63-F7D8208ED489}" type="parTrans" cxnId="{6BA267DA-40D2-4F5F-8818-2730F4223902}">
      <dgm:prSet/>
      <dgm:spPr/>
      <dgm:t>
        <a:bodyPr/>
        <a:lstStyle/>
        <a:p>
          <a:endParaRPr lang="en-GB"/>
        </a:p>
      </dgm:t>
    </dgm:pt>
    <dgm:pt modelId="{B56353F9-C30D-41A9-9480-C5A4AA014DFA}" type="sibTrans" cxnId="{6BA267DA-40D2-4F5F-8818-2730F4223902}">
      <dgm:prSet/>
      <dgm:spPr/>
      <dgm:t>
        <a:bodyPr/>
        <a:lstStyle/>
        <a:p>
          <a:endParaRPr lang="en-GB"/>
        </a:p>
      </dgm:t>
    </dgm:pt>
    <dgm:pt modelId="{D4684D48-45FB-419F-8D16-2C57A85D983E}">
      <dgm:prSet phldrT="[Text]" custT="1"/>
      <dgm:spPr>
        <a:solidFill>
          <a:srgbClr val="74D3BD"/>
        </a:solidFill>
      </dgm:spPr>
      <dgm:t>
        <a:bodyPr/>
        <a:lstStyle/>
        <a:p>
          <a:pPr marL="228600" lvl="1" indent="0" algn="l" defTabSz="933450">
            <a:lnSpc>
              <a:spcPct val="90000"/>
            </a:lnSpc>
            <a:spcBef>
              <a:spcPct val="0"/>
            </a:spcBef>
            <a:spcAft>
              <a:spcPct val="15000"/>
            </a:spcAft>
          </a:pPr>
          <a:r>
            <a:rPr lang="en-GB" sz="1600" b="0" kern="1200" noProof="0" dirty="0">
              <a:solidFill>
                <a:schemeClr val="bg1"/>
              </a:solidFill>
              <a:latin typeface="DejaVu Math TeX Gyre" panose="02000503000000000000"/>
            </a:rPr>
            <a:t>Subtitle 3.4: </a:t>
          </a:r>
          <a:r>
            <a:rPr lang="en-GB" sz="1600" kern="1200" noProof="0" dirty="0">
              <a:solidFill>
                <a:schemeClr val="bg1"/>
              </a:solidFill>
              <a:latin typeface="DejaVu Math TeX Gyre" panose="02000503000000000000"/>
            </a:rPr>
            <a:t>Gathering intelligence on current and emerging digital skills</a:t>
          </a:r>
          <a:endParaRPr lang="en-GB" sz="1600" b="0" kern="1200" noProof="0" dirty="0">
            <a:solidFill>
              <a:schemeClr val="bg1"/>
            </a:solidFill>
            <a:latin typeface="DejaVu Math TeX Gyre" panose="02000503000000000000"/>
          </a:endParaRPr>
        </a:p>
      </dgm:t>
    </dgm:pt>
    <dgm:pt modelId="{78AB5981-D631-42D2-9D77-53EA2348624D}" type="parTrans" cxnId="{4DE900BA-BC99-46B9-83A4-D47DDEE70944}">
      <dgm:prSet/>
      <dgm:spPr/>
      <dgm:t>
        <a:bodyPr/>
        <a:lstStyle/>
        <a:p>
          <a:endParaRPr lang="pt-PT"/>
        </a:p>
      </dgm:t>
    </dgm:pt>
    <dgm:pt modelId="{47E46EAD-B76C-4D4E-B54A-5B844D18D040}" type="sibTrans" cxnId="{4DE900BA-BC99-46B9-83A4-D47DDEE70944}">
      <dgm:prSet/>
      <dgm:spPr/>
      <dgm:t>
        <a:bodyPr/>
        <a:lstStyle/>
        <a:p>
          <a:endParaRPr lang="pt-PT"/>
        </a:p>
      </dgm:t>
    </dgm:pt>
    <dgm:pt modelId="{499D7117-9361-49B2-9E7A-0E723ECF01C8}" type="pres">
      <dgm:prSet presAssocID="{E75AA4AE-1DE7-457B-8895-B3712A218543}" presName="Name0" presStyleCnt="0">
        <dgm:presLayoutVars>
          <dgm:dir/>
          <dgm:resizeHandles val="exact"/>
        </dgm:presLayoutVars>
      </dgm:prSet>
      <dgm:spPr/>
    </dgm:pt>
    <dgm:pt modelId="{549F071B-AA45-4164-AEAF-06781EA662C1}" type="pres">
      <dgm:prSet presAssocID="{0AF321AB-7B36-421A-A0B9-D2933B4536CF}" presName="node" presStyleLbl="node1" presStyleIdx="0" presStyleCnt="3" custLinFactNeighborX="-513" custLinFactNeighborY="-311">
        <dgm:presLayoutVars>
          <dgm:bulletEnabled val="1"/>
        </dgm:presLayoutVars>
      </dgm:prSet>
      <dgm:spPr/>
    </dgm:pt>
    <dgm:pt modelId="{7D8517DF-54FB-40B1-9AED-2DE8C43A8F62}" type="pres">
      <dgm:prSet presAssocID="{67F7E916-E4BC-4387-B6D9-419ED1F543BB}" presName="sibTrans" presStyleCnt="0"/>
      <dgm:spPr/>
    </dgm:pt>
    <dgm:pt modelId="{2AE3CB7E-C9A4-44F4-85BC-8C6922025EF9}" type="pres">
      <dgm:prSet presAssocID="{E364DC40-2D6E-4364-9D6F-3F6D3C0B6CA0}" presName="node" presStyleLbl="node1" presStyleIdx="1" presStyleCnt="3">
        <dgm:presLayoutVars>
          <dgm:bulletEnabled val="1"/>
        </dgm:presLayoutVars>
      </dgm:prSet>
      <dgm:spPr/>
    </dgm:pt>
    <dgm:pt modelId="{86D41A16-92D5-4DE8-B346-6E9A3E90C141}" type="pres">
      <dgm:prSet presAssocID="{ED40E0DC-12C5-41B0-87C8-7741C3BB85D9}" presName="sibTrans" presStyleCnt="0"/>
      <dgm:spPr/>
    </dgm:pt>
    <dgm:pt modelId="{0AB60A20-99D7-4B5C-A386-998DAAD1AA4B}" type="pres">
      <dgm:prSet presAssocID="{37D074DA-7B98-4142-A990-56111AFBA890}" presName="node" presStyleLbl="node1" presStyleIdx="2" presStyleCnt="3">
        <dgm:presLayoutVars>
          <dgm:bulletEnabled val="1"/>
        </dgm:presLayoutVars>
      </dgm:prSet>
      <dgm:spPr/>
    </dgm:pt>
  </dgm:ptLst>
  <dgm:cxnLst>
    <dgm:cxn modelId="{1DE1FB07-3974-417E-9018-2B3CAF3687A1}" srcId="{E364DC40-2D6E-4364-9D6F-3F6D3C0B6CA0}" destId="{CDE6993B-1B3C-48B1-9577-62D5713753C2}" srcOrd="1" destOrd="0" parTransId="{4245FB99-CE81-4C73-8291-A6C522E6BC3E}" sibTransId="{4698DFE4-835C-4C22-9F35-2062098012E3}"/>
    <dgm:cxn modelId="{9F701B14-A80A-447E-9705-CF32EAA40DA7}" type="presOf" srcId="{05FDD8DA-AA0A-4C3B-946B-56604277E9DE}" destId="{549F071B-AA45-4164-AEAF-06781EA662C1}" srcOrd="0" destOrd="2" presId="urn:microsoft.com/office/officeart/2005/8/layout/hList6"/>
    <dgm:cxn modelId="{80D67314-805C-45FA-9D52-BFF23EF47EB6}" srcId="{E364DC40-2D6E-4364-9D6F-3F6D3C0B6CA0}" destId="{A6849B1E-31E5-4F9B-845F-7E5A76D2F7D8}" srcOrd="2" destOrd="0" parTransId="{5692FA9C-3FD9-400D-9D91-2AEF5F283A9C}" sibTransId="{B09B1D13-D69C-4476-8051-58ABE75130C4}"/>
    <dgm:cxn modelId="{A3739718-81A2-4CC9-ACC6-E9113BE7433D}" type="presOf" srcId="{FD85481C-BCD7-49A8-A423-F0CA1CE85844}" destId="{0AB60A20-99D7-4B5C-A386-998DAAD1AA4B}" srcOrd="0" destOrd="1" presId="urn:microsoft.com/office/officeart/2005/8/layout/hList6"/>
    <dgm:cxn modelId="{1AB33C3A-5C4D-4979-B463-872BD2315003}" srcId="{E75AA4AE-1DE7-457B-8895-B3712A218543}" destId="{E364DC40-2D6E-4364-9D6F-3F6D3C0B6CA0}" srcOrd="1" destOrd="0" parTransId="{7F0E1405-6E88-490D-94C4-48D428165B31}" sibTransId="{ED40E0DC-12C5-41B0-87C8-7741C3BB85D9}"/>
    <dgm:cxn modelId="{707A9F3B-9D31-4894-8B47-92AA2E839A50}" type="presOf" srcId="{37D074DA-7B98-4142-A990-56111AFBA890}" destId="{0AB60A20-99D7-4B5C-A386-998DAAD1AA4B}" srcOrd="0" destOrd="0" presId="urn:microsoft.com/office/officeart/2005/8/layout/hList6"/>
    <dgm:cxn modelId="{220A945B-B9DD-4E91-86E9-DACCC54ADBAB}" srcId="{0AF321AB-7B36-421A-A0B9-D2933B4536CF}" destId="{B77B0499-EC21-4AE5-A6A1-2CBF83F93E96}" srcOrd="0" destOrd="0" parTransId="{1EA819BB-A286-4BD2-B2F1-EE657B11ADCD}" sibTransId="{C2B4E3F4-DBB1-4898-9E89-5CDDE9EBC57B}"/>
    <dgm:cxn modelId="{556E045D-5316-4D9C-8FE4-CE43CD3DE0CB}" srcId="{E75AA4AE-1DE7-457B-8895-B3712A218543}" destId="{37D074DA-7B98-4142-A990-56111AFBA890}" srcOrd="2" destOrd="0" parTransId="{C0E09891-1B53-479E-BEE2-6201465A1A58}" sibTransId="{D45A07B0-7A0F-438B-BDA9-33169241F928}"/>
    <dgm:cxn modelId="{AE2E7162-48C2-47A4-936A-066B2AF119F6}" type="presOf" srcId="{ED510E3E-EC21-4689-8D58-6F56F7CDF800}" destId="{549F071B-AA45-4164-AEAF-06781EA662C1}" srcOrd="0" destOrd="3" presId="urn:microsoft.com/office/officeart/2005/8/layout/hList6"/>
    <dgm:cxn modelId="{0D3B4347-85C0-4908-AB68-521C0EEB7A70}" type="presOf" srcId="{F8A3C8B2-A706-4732-8773-DCEF5306F043}" destId="{0AB60A20-99D7-4B5C-A386-998DAAD1AA4B}" srcOrd="0" destOrd="2" presId="urn:microsoft.com/office/officeart/2005/8/layout/hList6"/>
    <dgm:cxn modelId="{D60EA46C-636C-4F98-AC1C-D47A0B9470CB}" type="presOf" srcId="{A6849B1E-31E5-4F9B-845F-7E5A76D2F7D8}" destId="{2AE3CB7E-C9A4-44F4-85BC-8C6922025EF9}" srcOrd="0" destOrd="3" presId="urn:microsoft.com/office/officeart/2005/8/layout/hList6"/>
    <dgm:cxn modelId="{5FB6774D-0100-41D8-8FC2-EE85517B325F}" type="presOf" srcId="{D4684D48-45FB-419F-8D16-2C57A85D983E}" destId="{0AB60A20-99D7-4B5C-A386-998DAAD1AA4B}" srcOrd="0" destOrd="4" presId="urn:microsoft.com/office/officeart/2005/8/layout/hList6"/>
    <dgm:cxn modelId="{F07D4B82-4757-405E-BC83-C75DC88B34DE}" type="presOf" srcId="{CDE6993B-1B3C-48B1-9577-62D5713753C2}" destId="{2AE3CB7E-C9A4-44F4-85BC-8C6922025EF9}" srcOrd="0" destOrd="2" presId="urn:microsoft.com/office/officeart/2005/8/layout/hList6"/>
    <dgm:cxn modelId="{C03E3B93-FDE2-4357-AA4F-F079832887EF}" type="presOf" srcId="{E75AA4AE-1DE7-457B-8895-B3712A218543}" destId="{499D7117-9361-49B2-9E7A-0E723ECF01C8}" srcOrd="0" destOrd="0" presId="urn:microsoft.com/office/officeart/2005/8/layout/hList6"/>
    <dgm:cxn modelId="{31F26BA2-C39B-4C0C-8803-C7B1751B415D}" srcId="{0AF321AB-7B36-421A-A0B9-D2933B4536CF}" destId="{ED510E3E-EC21-4689-8D58-6F56F7CDF800}" srcOrd="2" destOrd="0" parTransId="{31D66B2A-D6C0-488B-9AF4-C492A451FC6B}" sibTransId="{AAFD95A5-51BA-42A3-B5A5-5A9AA7FA0A91}"/>
    <dgm:cxn modelId="{9E3545AA-BEA1-4C67-9ADE-D1468ED4275D}" type="presOf" srcId="{0AF321AB-7B36-421A-A0B9-D2933B4536CF}" destId="{549F071B-AA45-4164-AEAF-06781EA662C1}" srcOrd="0" destOrd="0" presId="urn:microsoft.com/office/officeart/2005/8/layout/hList6"/>
    <dgm:cxn modelId="{299A0CAF-D060-487C-B193-3A0CD71473F6}" srcId="{0AF321AB-7B36-421A-A0B9-D2933B4536CF}" destId="{05FDD8DA-AA0A-4C3B-946B-56604277E9DE}" srcOrd="1" destOrd="0" parTransId="{C523BCD6-0B0D-413B-A114-E21AB13489D3}" sibTransId="{83436793-6585-43A3-A965-0CF20DF912F6}"/>
    <dgm:cxn modelId="{4DE900BA-BC99-46B9-83A4-D47DDEE70944}" srcId="{37D074DA-7B98-4142-A990-56111AFBA890}" destId="{D4684D48-45FB-419F-8D16-2C57A85D983E}" srcOrd="3" destOrd="0" parTransId="{78AB5981-D631-42D2-9D77-53EA2348624D}" sibTransId="{47E46EAD-B76C-4D4E-B54A-5B844D18D040}"/>
    <dgm:cxn modelId="{463B6FBE-4EF5-44A5-A570-5D00DC3D4564}" type="presOf" srcId="{B77B0499-EC21-4AE5-A6A1-2CBF83F93E96}" destId="{549F071B-AA45-4164-AEAF-06781EA662C1}" srcOrd="0" destOrd="1" presId="urn:microsoft.com/office/officeart/2005/8/layout/hList6"/>
    <dgm:cxn modelId="{47586AC4-5F68-44F7-A3DA-C03EBA9BEA0C}" srcId="{E364DC40-2D6E-4364-9D6F-3F6D3C0B6CA0}" destId="{5F904E51-97C7-4B67-A13B-A0921D93C8F8}" srcOrd="0" destOrd="0" parTransId="{3F8447A2-0172-4B26-A541-D7EB23DFB7E9}" sibTransId="{4EC900AF-2F81-4778-951A-646767D8C24D}"/>
    <dgm:cxn modelId="{FFEF28CA-0C55-4FDE-9410-E3EA77742D5F}" type="presOf" srcId="{E364DC40-2D6E-4364-9D6F-3F6D3C0B6CA0}" destId="{2AE3CB7E-C9A4-44F4-85BC-8C6922025EF9}" srcOrd="0" destOrd="0" presId="urn:microsoft.com/office/officeart/2005/8/layout/hList6"/>
    <dgm:cxn modelId="{DDAB41CB-1E0E-4F1D-A97B-E201BE4317E3}" srcId="{37D074DA-7B98-4142-A990-56111AFBA890}" destId="{FD85481C-BCD7-49A8-A423-F0CA1CE85844}" srcOrd="0" destOrd="0" parTransId="{B89DBDC9-0CF0-4342-ADE2-37B3B5B2AABD}" sibTransId="{205ECCB7-9139-48D8-9010-F5E0043F5346}"/>
    <dgm:cxn modelId="{DFBF98CF-110D-48E0-A81B-40A50D16F538}" type="presOf" srcId="{5F904E51-97C7-4B67-A13B-A0921D93C8F8}" destId="{2AE3CB7E-C9A4-44F4-85BC-8C6922025EF9}" srcOrd="0" destOrd="1" presId="urn:microsoft.com/office/officeart/2005/8/layout/hList6"/>
    <dgm:cxn modelId="{6BA267DA-40D2-4F5F-8818-2730F4223902}" srcId="{37D074DA-7B98-4142-A990-56111AFBA890}" destId="{40FA8B4F-1754-4136-98D6-9D31F9550555}" srcOrd="2" destOrd="0" parTransId="{EB24302A-CCBA-488D-AB63-F7D8208ED489}" sibTransId="{B56353F9-C30D-41A9-9480-C5A4AA014DFA}"/>
    <dgm:cxn modelId="{C23069DA-2E73-41BD-B15C-83C5F47DA4C6}" srcId="{37D074DA-7B98-4142-A990-56111AFBA890}" destId="{F8A3C8B2-A706-4732-8773-DCEF5306F043}" srcOrd="1" destOrd="0" parTransId="{00DD99A9-1B93-4E6F-B3E0-584BD04BEFF4}" sibTransId="{11D32E10-FBA4-426B-B597-1F2CC9286642}"/>
    <dgm:cxn modelId="{8E9EA2DF-4AB8-4ECF-A19C-9388EC7B3938}" type="presOf" srcId="{40FA8B4F-1754-4136-98D6-9D31F9550555}" destId="{0AB60A20-99D7-4B5C-A386-998DAAD1AA4B}" srcOrd="0" destOrd="3" presId="urn:microsoft.com/office/officeart/2005/8/layout/hList6"/>
    <dgm:cxn modelId="{4A3FCDEA-2801-4C93-98C9-E2085BB927D0}" srcId="{E75AA4AE-1DE7-457B-8895-B3712A218543}" destId="{0AF321AB-7B36-421A-A0B9-D2933B4536CF}" srcOrd="0" destOrd="0" parTransId="{31BC75A9-8FE5-48D5-B0CD-6449FC1C4310}" sibTransId="{67F7E916-E4BC-4387-B6D9-419ED1F543BB}"/>
    <dgm:cxn modelId="{B2B56FFA-C036-45D4-ADBD-1B980565E27F}" type="presParOf" srcId="{499D7117-9361-49B2-9E7A-0E723ECF01C8}" destId="{549F071B-AA45-4164-AEAF-06781EA662C1}" srcOrd="0" destOrd="0" presId="urn:microsoft.com/office/officeart/2005/8/layout/hList6"/>
    <dgm:cxn modelId="{7B06124F-18E6-456C-9D5E-4A5E8AC7FF9F}" type="presParOf" srcId="{499D7117-9361-49B2-9E7A-0E723ECF01C8}" destId="{7D8517DF-54FB-40B1-9AED-2DE8C43A8F62}" srcOrd="1" destOrd="0" presId="urn:microsoft.com/office/officeart/2005/8/layout/hList6"/>
    <dgm:cxn modelId="{8959E2D3-0A82-4773-8D3B-3E18948E1842}" type="presParOf" srcId="{499D7117-9361-49B2-9E7A-0E723ECF01C8}" destId="{2AE3CB7E-C9A4-44F4-85BC-8C6922025EF9}" srcOrd="2" destOrd="0" presId="urn:microsoft.com/office/officeart/2005/8/layout/hList6"/>
    <dgm:cxn modelId="{20749FE5-E125-48ED-A012-3CF785E93FE9}" type="presParOf" srcId="{499D7117-9361-49B2-9E7A-0E723ECF01C8}" destId="{86D41A16-92D5-4DE8-B346-6E9A3E90C141}" srcOrd="3" destOrd="0" presId="urn:microsoft.com/office/officeart/2005/8/layout/hList6"/>
    <dgm:cxn modelId="{D56E76AB-E2D3-4ECC-B743-2BE6E848B7FA}" type="presParOf" srcId="{499D7117-9361-49B2-9E7A-0E723ECF01C8}" destId="{0AB60A20-99D7-4B5C-A386-998DAAD1AA4B}"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F071B-AA45-4164-AEAF-06781EA662C1}">
      <dsp:nvSpPr>
        <dsp:cNvPr id="0" name=""/>
        <dsp:cNvSpPr/>
      </dsp:nvSpPr>
      <dsp:spPr>
        <a:xfrm rot="16200000">
          <a:off x="-544989" y="544989"/>
          <a:ext cx="4658342" cy="3568363"/>
        </a:xfrm>
        <a:prstGeom prst="flowChartManualOperation">
          <a:avLst/>
        </a:prstGeom>
        <a:solidFill>
          <a:srgbClr val="39988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977900">
            <a:lnSpc>
              <a:spcPct val="90000"/>
            </a:lnSpc>
            <a:spcBef>
              <a:spcPct val="0"/>
            </a:spcBef>
            <a:spcAft>
              <a:spcPct val="35000"/>
            </a:spcAft>
            <a:buNone/>
          </a:pPr>
          <a:r>
            <a:rPr lang="en-GB" sz="2200" b="1" kern="1200" noProof="0" dirty="0">
              <a:solidFill>
                <a:srgbClr val="373365"/>
              </a:solidFill>
              <a:latin typeface="DejaVu Math TeX Gyre" panose="02000503000000000000"/>
            </a:rPr>
            <a:t>Module 1: Skills intelligence and DigComp mapping</a:t>
          </a:r>
        </a:p>
        <a:p>
          <a:pPr marL="171450" lvl="1" indent="-171450" algn="l" defTabSz="711200">
            <a:lnSpc>
              <a:spcPct val="90000"/>
            </a:lnSpc>
            <a:spcBef>
              <a:spcPct val="0"/>
            </a:spcBef>
            <a:spcAft>
              <a:spcPct val="15000"/>
            </a:spcAft>
            <a:buChar char="•"/>
          </a:pPr>
          <a:r>
            <a:rPr lang="en-US" sz="1600" kern="1200" dirty="0">
              <a:latin typeface="DejaVu Math TeX Gyre" panose="02000503000000000000"/>
            </a:rPr>
            <a:t>Subtitle 1.1: </a:t>
          </a:r>
          <a:r>
            <a:rPr lang="en-US" sz="1600" b="0" kern="1200" dirty="0">
              <a:latin typeface="DejaVu Math TeX Gyre" panose="02000503000000000000"/>
            </a:rPr>
            <a:t>Gathering intelligence on current and emerging digital skills </a:t>
          </a:r>
          <a:endParaRPr lang="en-GB" sz="1600" b="0" kern="1200" dirty="0">
            <a:latin typeface="DejaVu Math TeX Gyre" panose="02000503000000000000"/>
          </a:endParaRPr>
        </a:p>
        <a:p>
          <a:pPr marL="171450" lvl="1" indent="-171450" algn="l" defTabSz="711200">
            <a:lnSpc>
              <a:spcPct val="90000"/>
            </a:lnSpc>
            <a:spcBef>
              <a:spcPct val="0"/>
            </a:spcBef>
            <a:spcAft>
              <a:spcPct val="15000"/>
            </a:spcAft>
            <a:buChar char="•"/>
          </a:pPr>
          <a:r>
            <a:rPr lang="en-US" sz="1600" b="0" kern="1200" dirty="0">
              <a:latin typeface="DejaVu Math TeX Gyre" panose="02000503000000000000"/>
            </a:rPr>
            <a:t>Subtitle 1.2: </a:t>
          </a:r>
          <a:r>
            <a:rPr lang="en-US" sz="1600" b="0" kern="1200" dirty="0"/>
            <a:t>Mapping competences to </a:t>
          </a:r>
          <a:r>
            <a:rPr lang="en-US" sz="1600" b="0" kern="1200" dirty="0" err="1"/>
            <a:t>DigComp</a:t>
          </a:r>
          <a:r>
            <a:rPr lang="en-US" sz="1600" b="0" kern="1200" dirty="0"/>
            <a:t> 2.2</a:t>
          </a:r>
          <a:endParaRPr lang="en-GB" sz="1600" b="0" kern="1200" dirty="0">
            <a:latin typeface="DejaVu Math TeX Gyre" panose="02000503000000000000"/>
          </a:endParaRPr>
        </a:p>
        <a:p>
          <a:pPr marL="171450" lvl="1" indent="-171450" algn="l" defTabSz="711200">
            <a:lnSpc>
              <a:spcPct val="90000"/>
            </a:lnSpc>
            <a:spcBef>
              <a:spcPct val="0"/>
            </a:spcBef>
            <a:spcAft>
              <a:spcPct val="15000"/>
            </a:spcAft>
            <a:buChar char="•"/>
          </a:pPr>
          <a:r>
            <a:rPr lang="en-US" sz="1600" b="0" kern="1200" dirty="0">
              <a:latin typeface="DejaVu Math TeX Gyre" panose="02000503000000000000"/>
            </a:rPr>
            <a:t>Subtitle 1.3: </a:t>
          </a:r>
          <a:r>
            <a:rPr lang="en-US" sz="1600" b="0" kern="1200" dirty="0"/>
            <a:t>Gap and overlap Analysis</a:t>
          </a:r>
          <a:endParaRPr lang="en-GB" sz="1600" b="0" kern="1200" dirty="0">
            <a:latin typeface="DejaVu Math TeX Gyre" panose="02000503000000000000"/>
          </a:endParaRPr>
        </a:p>
      </dsp:txBody>
      <dsp:txXfrm rot="5400000">
        <a:off x="1" y="931667"/>
        <a:ext cx="3568363" cy="2795006"/>
      </dsp:txXfrm>
    </dsp:sp>
    <dsp:sp modelId="{2AE3CB7E-C9A4-44F4-85BC-8C6922025EF9}">
      <dsp:nvSpPr>
        <dsp:cNvPr id="0" name=""/>
        <dsp:cNvSpPr/>
      </dsp:nvSpPr>
      <dsp:spPr>
        <a:xfrm rot="16200000">
          <a:off x="3292374" y="544989"/>
          <a:ext cx="4658342" cy="3568363"/>
        </a:xfrm>
        <a:prstGeom prst="flowChartManualOperation">
          <a:avLst/>
        </a:prstGeom>
        <a:solidFill>
          <a:srgbClr val="4DB9A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1066800">
            <a:lnSpc>
              <a:spcPct val="90000"/>
            </a:lnSpc>
            <a:spcBef>
              <a:spcPct val="0"/>
            </a:spcBef>
            <a:spcAft>
              <a:spcPct val="35000"/>
            </a:spcAft>
            <a:buNone/>
          </a:pPr>
          <a:r>
            <a:rPr lang="en-GB" sz="2200" b="1" kern="1200" dirty="0">
              <a:solidFill>
                <a:srgbClr val="373365"/>
              </a:solidFill>
              <a:latin typeface="DejaVu Math TeX Gyre" panose="02000503000000000000"/>
              <a:ea typeface="+mn-ea"/>
              <a:cs typeface="+mn-cs"/>
            </a:rPr>
            <a:t>Module 2: </a:t>
          </a:r>
          <a:r>
            <a:rPr lang="en-US" sz="2200" b="1" kern="1200" dirty="0">
              <a:solidFill>
                <a:srgbClr val="373365"/>
              </a:solidFill>
              <a:latin typeface="DejaVu Math TeX Gyre" panose="02000503000000000000"/>
              <a:ea typeface="+mn-ea"/>
              <a:cs typeface="+mn-cs"/>
            </a:rPr>
            <a:t>Developing a CPD Plan for VET Providers</a:t>
          </a:r>
          <a:endParaRPr lang="en-GB" sz="2200" b="1" kern="1200" dirty="0">
            <a:solidFill>
              <a:srgbClr val="373365"/>
            </a:solidFill>
            <a:latin typeface="DejaVu Math TeX Gyre" panose="02000503000000000000"/>
            <a:ea typeface="+mn-ea"/>
            <a:cs typeface="+mn-cs"/>
          </a:endParaRPr>
        </a:p>
        <a:p>
          <a:pPr marL="171450" lvl="1" indent="-171450" algn="l" defTabSz="711200">
            <a:lnSpc>
              <a:spcPct val="90000"/>
            </a:lnSpc>
            <a:spcBef>
              <a:spcPct val="0"/>
            </a:spcBef>
            <a:spcAft>
              <a:spcPct val="15000"/>
            </a:spcAft>
            <a:buChar char="•"/>
          </a:pPr>
          <a:r>
            <a:rPr lang="en-US" sz="1600" b="0" kern="1200" dirty="0">
              <a:solidFill>
                <a:prstClr val="white"/>
              </a:solidFill>
              <a:latin typeface="DejaVu Math TeX Gyre" panose="02000503000000000000"/>
              <a:ea typeface="+mn-ea"/>
              <a:cs typeface="+mn-cs"/>
            </a:rPr>
            <a:t>Subtitle 2.1: </a:t>
          </a:r>
          <a:r>
            <a:rPr lang="en-US" sz="1600" b="0" kern="1200" dirty="0"/>
            <a:t>Defining the CPD Purpose and Target Group</a:t>
          </a:r>
          <a:endParaRPr lang="en-GB" sz="1600" b="0" kern="1200" dirty="0">
            <a:solidFill>
              <a:prstClr val="white"/>
            </a:solidFill>
            <a:latin typeface="DejaVu Math TeX Gyre" panose="02000503000000000000"/>
            <a:ea typeface="+mn-ea"/>
            <a:cs typeface="+mn-cs"/>
          </a:endParaRPr>
        </a:p>
        <a:p>
          <a:pPr marL="171450" lvl="1" indent="-171450" algn="l" defTabSz="711200">
            <a:lnSpc>
              <a:spcPct val="90000"/>
            </a:lnSpc>
            <a:spcBef>
              <a:spcPct val="0"/>
            </a:spcBef>
            <a:spcAft>
              <a:spcPct val="15000"/>
            </a:spcAft>
            <a:buChar char="•"/>
          </a:pPr>
          <a:r>
            <a:rPr lang="en-US" sz="1600" b="0" kern="1200" dirty="0">
              <a:solidFill>
                <a:prstClr val="white"/>
              </a:solidFill>
              <a:latin typeface="DejaVu Math TeX Gyre" panose="02000503000000000000"/>
              <a:ea typeface="+mn-ea"/>
              <a:cs typeface="+mn-cs"/>
            </a:rPr>
            <a:t>Subtitle 2.2: </a:t>
          </a:r>
          <a:r>
            <a:rPr lang="en-US" sz="1600" b="0" kern="1200" dirty="0"/>
            <a:t>Writing Measurable Learning Outcomes</a:t>
          </a:r>
          <a:endParaRPr lang="en-GB" sz="1600" b="0" kern="1200" dirty="0">
            <a:solidFill>
              <a:prstClr val="white"/>
            </a:solidFill>
            <a:latin typeface="DejaVu Math TeX Gyre" panose="02000503000000000000"/>
            <a:ea typeface="+mn-ea"/>
            <a:cs typeface="+mn-cs"/>
          </a:endParaRPr>
        </a:p>
        <a:p>
          <a:pPr marL="171450" lvl="1" indent="-171450" algn="l" defTabSz="711200">
            <a:lnSpc>
              <a:spcPct val="90000"/>
            </a:lnSpc>
            <a:spcBef>
              <a:spcPct val="0"/>
            </a:spcBef>
            <a:spcAft>
              <a:spcPct val="15000"/>
            </a:spcAft>
            <a:buChar char="•"/>
          </a:pPr>
          <a:r>
            <a:rPr lang="en-US" sz="1600" b="0" kern="1200" dirty="0">
              <a:solidFill>
                <a:prstClr val="white"/>
              </a:solidFill>
              <a:latin typeface="DejaVu Math TeX Gyre" panose="02000503000000000000"/>
              <a:ea typeface="+mn-ea"/>
              <a:cs typeface="+mn-cs"/>
            </a:rPr>
            <a:t> Subtitle 2.3: </a:t>
          </a:r>
          <a:r>
            <a:rPr lang="en-US" sz="1600" b="0" kern="1200" dirty="0"/>
            <a:t>Selecting Training Modes and Resources</a:t>
          </a:r>
          <a:r>
            <a:rPr lang="en-US" sz="1600" b="0" kern="1200" dirty="0">
              <a:solidFill>
                <a:prstClr val="white"/>
              </a:solidFill>
              <a:latin typeface="DejaVu Math TeX Gyre" panose="02000503000000000000"/>
              <a:ea typeface="+mn-ea"/>
              <a:cs typeface="+mn-cs"/>
            </a:rPr>
            <a:t> </a:t>
          </a:r>
          <a:endParaRPr lang="en-GB" sz="1600" b="0" kern="1200" dirty="0">
            <a:solidFill>
              <a:prstClr val="white"/>
            </a:solidFill>
            <a:latin typeface="DejaVu Math TeX Gyre" panose="02000503000000000000"/>
            <a:ea typeface="+mn-ea"/>
            <a:cs typeface="+mn-cs"/>
          </a:endParaRPr>
        </a:p>
      </dsp:txBody>
      <dsp:txXfrm rot="5400000">
        <a:off x="3837364" y="931667"/>
        <a:ext cx="3568363" cy="2795006"/>
      </dsp:txXfrm>
    </dsp:sp>
    <dsp:sp modelId="{0AB60A20-99D7-4B5C-A386-998DAAD1AA4B}">
      <dsp:nvSpPr>
        <dsp:cNvPr id="0" name=""/>
        <dsp:cNvSpPr/>
      </dsp:nvSpPr>
      <dsp:spPr>
        <a:xfrm rot="16200000">
          <a:off x="7128365" y="544989"/>
          <a:ext cx="4658342" cy="3568363"/>
        </a:xfrm>
        <a:prstGeom prst="flowChartManualOperation">
          <a:avLst/>
        </a:prstGeom>
        <a:solidFill>
          <a:srgbClr val="74D3B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1066800">
            <a:lnSpc>
              <a:spcPct val="90000"/>
            </a:lnSpc>
            <a:spcBef>
              <a:spcPct val="0"/>
            </a:spcBef>
            <a:spcAft>
              <a:spcPct val="35000"/>
            </a:spcAft>
            <a:buNone/>
          </a:pPr>
          <a:r>
            <a:rPr lang="en-US" sz="2200" b="1" kern="1200" dirty="0">
              <a:solidFill>
                <a:srgbClr val="373365"/>
              </a:solidFill>
              <a:latin typeface="DejaVu Math TeX Gyre" panose="02000503000000000000"/>
              <a:ea typeface="+mn-ea"/>
              <a:cs typeface="+mn-cs"/>
            </a:rPr>
            <a:t>Module 3: </a:t>
          </a:r>
          <a:r>
            <a:rPr lang="pt-PT" sz="2200" b="1" kern="1200" dirty="0" err="1">
              <a:solidFill>
                <a:srgbClr val="373365"/>
              </a:solidFill>
              <a:latin typeface="DejaVu Math TeX Gyre" panose="02000503000000000000"/>
              <a:ea typeface="+mn-ea"/>
              <a:cs typeface="+mn-cs"/>
            </a:rPr>
            <a:t>Cultivating</a:t>
          </a:r>
          <a:r>
            <a:rPr lang="pt-PT" sz="2200" b="1" kern="1200" dirty="0">
              <a:solidFill>
                <a:srgbClr val="373365"/>
              </a:solidFill>
              <a:latin typeface="DejaVu Math TeX Gyre" panose="02000503000000000000"/>
              <a:ea typeface="+mn-ea"/>
              <a:cs typeface="+mn-cs"/>
            </a:rPr>
            <a:t> a </a:t>
          </a:r>
          <a:r>
            <a:rPr lang="pt-PT" sz="2200" b="1" kern="1200" dirty="0" err="1">
              <a:solidFill>
                <a:srgbClr val="373365"/>
              </a:solidFill>
              <a:latin typeface="DejaVu Math TeX Gyre" panose="02000503000000000000"/>
              <a:ea typeface="+mn-ea"/>
              <a:cs typeface="+mn-cs"/>
            </a:rPr>
            <a:t>Responsive</a:t>
          </a:r>
          <a:r>
            <a:rPr lang="pt-PT" sz="2200" b="1" kern="1200" dirty="0">
              <a:solidFill>
                <a:srgbClr val="373365"/>
              </a:solidFill>
              <a:latin typeface="DejaVu Math TeX Gyre" panose="02000503000000000000"/>
              <a:ea typeface="+mn-ea"/>
              <a:cs typeface="+mn-cs"/>
            </a:rPr>
            <a:t> Digital </a:t>
          </a:r>
          <a:r>
            <a:rPr lang="pt-PT" sz="2200" b="1" kern="1200" dirty="0" err="1">
              <a:solidFill>
                <a:srgbClr val="373365"/>
              </a:solidFill>
              <a:latin typeface="DejaVu Math TeX Gyre" panose="02000503000000000000"/>
              <a:ea typeface="+mn-ea"/>
              <a:cs typeface="+mn-cs"/>
            </a:rPr>
            <a:t>Culture</a:t>
          </a:r>
          <a:endParaRPr lang="en-GB" sz="2200" b="1" kern="1200" dirty="0">
            <a:solidFill>
              <a:srgbClr val="373365"/>
            </a:solidFill>
            <a:latin typeface="DejaVu Math TeX Gyre" panose="02000503000000000000"/>
            <a:ea typeface="+mn-ea"/>
            <a:cs typeface="+mn-cs"/>
          </a:endParaRPr>
        </a:p>
        <a:p>
          <a:pPr marL="228600" lvl="1" indent="0" algn="l" defTabSz="933450">
            <a:lnSpc>
              <a:spcPct val="90000"/>
            </a:lnSpc>
            <a:spcBef>
              <a:spcPct val="0"/>
            </a:spcBef>
            <a:spcAft>
              <a:spcPct val="15000"/>
            </a:spcAft>
            <a:buChar char="•"/>
          </a:pPr>
          <a:r>
            <a:rPr lang="en-US" sz="1600" b="0" kern="1200" dirty="0">
              <a:latin typeface="DejaVu Math TeX Gyre" panose="02000503000000000000"/>
            </a:rPr>
            <a:t>Subtitle 3.1: </a:t>
          </a:r>
          <a:r>
            <a:rPr lang="en-US" sz="1600" b="0" kern="1200" dirty="0"/>
            <a:t>Models for Digital Upskilling</a:t>
          </a:r>
          <a:endParaRPr lang="en-GB" sz="1600" b="0" kern="1200" dirty="0">
            <a:latin typeface="DejaVu Math TeX Gyre" panose="02000503000000000000"/>
          </a:endParaRPr>
        </a:p>
        <a:p>
          <a:pPr marL="228600" lvl="1" indent="0" algn="l" defTabSz="933450">
            <a:lnSpc>
              <a:spcPct val="90000"/>
            </a:lnSpc>
            <a:spcBef>
              <a:spcPct val="0"/>
            </a:spcBef>
            <a:spcAft>
              <a:spcPct val="15000"/>
            </a:spcAft>
            <a:buChar char="•"/>
          </a:pPr>
          <a:r>
            <a:rPr lang="en-US" sz="1600" b="0" kern="1200" dirty="0">
              <a:latin typeface="DejaVu Math TeX Gyre" panose="02000503000000000000"/>
            </a:rPr>
            <a:t>Subtitle 3.2: </a:t>
          </a:r>
          <a:r>
            <a:rPr lang="en-US" sz="1600" b="0" kern="1200" dirty="0"/>
            <a:t>Designing Inclusive Digital Learning Materials</a:t>
          </a:r>
          <a:endParaRPr lang="en-GB" sz="1600" b="0" kern="1200" dirty="0">
            <a:latin typeface="DejaVu Math TeX Gyre" panose="02000503000000000000"/>
          </a:endParaRPr>
        </a:p>
        <a:p>
          <a:pPr marL="228600" lvl="1" indent="0" algn="l" defTabSz="933450">
            <a:lnSpc>
              <a:spcPct val="90000"/>
            </a:lnSpc>
            <a:spcBef>
              <a:spcPct val="0"/>
            </a:spcBef>
            <a:spcAft>
              <a:spcPct val="15000"/>
            </a:spcAft>
            <a:buChar char="•"/>
          </a:pPr>
          <a:r>
            <a:rPr lang="en-US" sz="1600" b="0" kern="1200" dirty="0">
              <a:latin typeface="DejaVu Math TeX Gyre" panose="02000503000000000000"/>
            </a:rPr>
            <a:t>Subtitle 3.3: </a:t>
          </a:r>
          <a:r>
            <a:rPr lang="en-US" sz="1600" b="0" kern="1200" dirty="0"/>
            <a:t>Creating a Central Resource Repository</a:t>
          </a:r>
          <a:endParaRPr lang="en-GB" sz="1600" b="0" kern="1200" dirty="0">
            <a:latin typeface="DejaVu Math TeX Gyre" panose="02000503000000000000"/>
          </a:endParaRPr>
        </a:p>
        <a:p>
          <a:pPr marL="228600" lvl="1" indent="0" algn="l" defTabSz="933450">
            <a:lnSpc>
              <a:spcPct val="90000"/>
            </a:lnSpc>
            <a:spcBef>
              <a:spcPct val="0"/>
            </a:spcBef>
            <a:spcAft>
              <a:spcPct val="15000"/>
            </a:spcAft>
            <a:buChar char="•"/>
          </a:pPr>
          <a:r>
            <a:rPr lang="en-GB" sz="1600" b="0" kern="1200" noProof="0" dirty="0">
              <a:solidFill>
                <a:schemeClr val="bg1"/>
              </a:solidFill>
              <a:latin typeface="DejaVu Math TeX Gyre" panose="02000503000000000000"/>
            </a:rPr>
            <a:t>Subtitle 3.4: </a:t>
          </a:r>
          <a:r>
            <a:rPr lang="en-GB" sz="1600" kern="1200" noProof="0" dirty="0">
              <a:solidFill>
                <a:schemeClr val="bg1"/>
              </a:solidFill>
              <a:latin typeface="DejaVu Math TeX Gyre" panose="02000503000000000000"/>
            </a:rPr>
            <a:t>Gathering intelligence on current and emerging digital skills</a:t>
          </a:r>
          <a:endParaRPr lang="en-GB" sz="1600" b="0" kern="1200" noProof="0" dirty="0">
            <a:solidFill>
              <a:schemeClr val="bg1"/>
            </a:solidFill>
            <a:latin typeface="DejaVu Math TeX Gyre" panose="02000503000000000000"/>
          </a:endParaRPr>
        </a:p>
      </dsp:txBody>
      <dsp:txXfrm rot="5400000">
        <a:off x="7673355" y="931667"/>
        <a:ext cx="3568363" cy="279500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E4258-EC8D-408A-8E26-0CE5EF9AE627}" type="datetimeFigureOut">
              <a:rPr lang="bs-Latn-BA" smtClean="0"/>
              <a:t>8. 1. 2026.</a:t>
            </a:fld>
            <a:endParaRPr lang="bs-Latn-B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699EA-306C-4C1A-8956-C60AB1A9D867}" type="slidenum">
              <a:rPr lang="bs-Latn-BA" smtClean="0"/>
              <a:t>‹#›</a:t>
            </a:fld>
            <a:endParaRPr lang="bs-Latn-BA"/>
          </a:p>
        </p:txBody>
      </p:sp>
    </p:spTree>
    <p:extLst>
      <p:ext uri="{BB962C8B-B14F-4D97-AF65-F5344CB8AC3E}">
        <p14:creationId xmlns:p14="http://schemas.microsoft.com/office/powerpoint/2010/main" val="146859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CA46F-1E4F-F6D6-C95C-FDD3848A8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B274E-DE77-1845-2E22-2152CCB72B5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171C15B-E4DB-51B8-F7ED-CD5EEB22004A}"/>
              </a:ext>
            </a:extLst>
          </p:cNvPr>
          <p:cNvSpPr>
            <a:spLocks noGrp="1"/>
          </p:cNvSpPr>
          <p:nvPr>
            <p:ph type="body" idx="1"/>
          </p:nvPr>
        </p:nvSpPr>
        <p:spPr/>
        <p:txBody>
          <a:bodyPr/>
          <a:lstStyle/>
          <a:p>
            <a:r>
              <a:rPr lang="en-US">
                <a:ea typeface="Calibri"/>
                <a:cs typeface="Calibri"/>
              </a:rPr>
              <a:t>Question : do you already have ideas on your abstract subject ?</a:t>
            </a:r>
            <a:endParaRPr lang="en-US"/>
          </a:p>
          <a:p>
            <a:endParaRPr lang="en-US">
              <a:ea typeface="Calibri"/>
              <a:cs typeface="Calibri"/>
            </a:endParaRPr>
          </a:p>
          <a:p>
            <a:r>
              <a:rPr lang="en-US">
                <a:ea typeface="Calibri"/>
                <a:cs typeface="Calibri"/>
              </a:rPr>
              <a:t>Prefer meeting before (OCs to </a:t>
            </a:r>
            <a:r>
              <a:rPr lang="en-US" err="1">
                <a:ea typeface="Calibri"/>
                <a:cs typeface="Calibri"/>
              </a:rPr>
              <a:t>brainstorm+each</a:t>
            </a:r>
            <a:r>
              <a:rPr lang="en-US">
                <a:ea typeface="Calibri"/>
                <a:cs typeface="Calibri"/>
              </a:rPr>
              <a:t> with subjects) or during CM ?</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799B41E5-918D-8C67-3AE4-E3E236C59784}"/>
              </a:ext>
            </a:extLst>
          </p:cNvPr>
          <p:cNvSpPr>
            <a:spLocks noGrp="1"/>
          </p:cNvSpPr>
          <p:nvPr>
            <p:ph type="sldNum" sz="quarter" idx="5"/>
          </p:nvPr>
        </p:nvSpPr>
        <p:spPr/>
        <p:txBody>
          <a:bodyPr/>
          <a:lstStyle/>
          <a:p>
            <a:fld id="{4150423F-27F2-4476-B57B-FED15DC68BB4}" type="slidenum">
              <a:rPr lang="en-US"/>
              <a:t>5</a:t>
            </a:fld>
            <a:endParaRPr lang="en-US"/>
          </a:p>
        </p:txBody>
      </p:sp>
    </p:spTree>
    <p:extLst>
      <p:ext uri="{BB962C8B-B14F-4D97-AF65-F5344CB8AC3E}">
        <p14:creationId xmlns:p14="http://schemas.microsoft.com/office/powerpoint/2010/main" val="4112404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0C2D5-6C46-349D-0AF3-A13020575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3CAEB-DB3E-0400-28CD-34CBBC67369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29C5994-D90A-FE8B-0E08-9BA4817A2AF6}"/>
              </a:ext>
            </a:extLst>
          </p:cNvPr>
          <p:cNvSpPr>
            <a:spLocks noGrp="1"/>
          </p:cNvSpPr>
          <p:nvPr>
            <p:ph type="body" idx="1"/>
          </p:nvPr>
        </p:nvSpPr>
        <p:spPr/>
        <p:txBody>
          <a:bodyPr/>
          <a:lstStyle/>
          <a:p>
            <a:r>
              <a:rPr lang="en-US">
                <a:ea typeface="Calibri"/>
                <a:cs typeface="Calibri"/>
              </a:rPr>
              <a:t>Question : do you already have ideas on your abstract subject ?</a:t>
            </a:r>
            <a:endParaRPr lang="en-US"/>
          </a:p>
          <a:p>
            <a:endParaRPr lang="en-US">
              <a:ea typeface="Calibri"/>
              <a:cs typeface="Calibri"/>
            </a:endParaRPr>
          </a:p>
          <a:p>
            <a:r>
              <a:rPr lang="en-US">
                <a:ea typeface="Calibri"/>
                <a:cs typeface="Calibri"/>
              </a:rPr>
              <a:t>Prefer meeting before (OCs to </a:t>
            </a:r>
            <a:r>
              <a:rPr lang="en-US" err="1">
                <a:ea typeface="Calibri"/>
                <a:cs typeface="Calibri"/>
              </a:rPr>
              <a:t>brainstorm+each</a:t>
            </a:r>
            <a:r>
              <a:rPr lang="en-US">
                <a:ea typeface="Calibri"/>
                <a:cs typeface="Calibri"/>
              </a:rPr>
              <a:t> with subjects) or during CM ?</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614812D3-6BEF-F932-6C9F-95724BDAC787}"/>
              </a:ext>
            </a:extLst>
          </p:cNvPr>
          <p:cNvSpPr>
            <a:spLocks noGrp="1"/>
          </p:cNvSpPr>
          <p:nvPr>
            <p:ph type="sldNum" sz="quarter" idx="5"/>
          </p:nvPr>
        </p:nvSpPr>
        <p:spPr/>
        <p:txBody>
          <a:bodyPr/>
          <a:lstStyle/>
          <a:p>
            <a:fld id="{4150423F-27F2-4476-B57B-FED15DC68BB4}" type="slidenum">
              <a:rPr lang="en-US"/>
              <a:t>44</a:t>
            </a:fld>
            <a:endParaRPr lang="en-US"/>
          </a:p>
        </p:txBody>
      </p:sp>
    </p:spTree>
    <p:extLst>
      <p:ext uri="{BB962C8B-B14F-4D97-AF65-F5344CB8AC3E}">
        <p14:creationId xmlns:p14="http://schemas.microsoft.com/office/powerpoint/2010/main" val="3640587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bs-Latn-BA"/>
          </a:p>
        </p:txBody>
      </p:sp>
      <p:sp>
        <p:nvSpPr>
          <p:cNvPr id="4" name="Slide Number Placeholder 3"/>
          <p:cNvSpPr>
            <a:spLocks noGrp="1"/>
          </p:cNvSpPr>
          <p:nvPr>
            <p:ph type="sldNum" sz="quarter" idx="5"/>
          </p:nvPr>
        </p:nvSpPr>
        <p:spPr/>
        <p:txBody>
          <a:bodyPr/>
          <a:lstStyle/>
          <a:p>
            <a:fld id="{2BD699EA-306C-4C1A-8956-C60AB1A9D867}" type="slidenum">
              <a:rPr lang="bs-Latn-BA" smtClean="0"/>
              <a:t>49</a:t>
            </a:fld>
            <a:endParaRPr lang="bs-Latn-BA"/>
          </a:p>
        </p:txBody>
      </p:sp>
    </p:spTree>
    <p:extLst>
      <p:ext uri="{BB962C8B-B14F-4D97-AF65-F5344CB8AC3E}">
        <p14:creationId xmlns:p14="http://schemas.microsoft.com/office/powerpoint/2010/main" val="54957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1CB72-07D2-B394-A61D-C90DF83A0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8D4F3-62AF-BA50-CEE7-57DB02FF1E9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7235FE0-ECB4-9D07-AA4D-6E5F94EE271B}"/>
              </a:ext>
            </a:extLst>
          </p:cNvPr>
          <p:cNvSpPr>
            <a:spLocks noGrp="1"/>
          </p:cNvSpPr>
          <p:nvPr>
            <p:ph type="body" idx="1"/>
          </p:nvPr>
        </p:nvSpPr>
        <p:spPr/>
        <p:txBody>
          <a:bodyPr/>
          <a:lstStyle/>
          <a:p>
            <a:r>
              <a:rPr lang="en-US">
                <a:ea typeface="Calibri"/>
                <a:cs typeface="Calibri"/>
              </a:rPr>
              <a:t>Question : do you already have ideas on your abstract subject ?</a:t>
            </a:r>
            <a:endParaRPr lang="en-US"/>
          </a:p>
          <a:p>
            <a:endParaRPr lang="en-US">
              <a:ea typeface="Calibri"/>
              <a:cs typeface="Calibri"/>
            </a:endParaRPr>
          </a:p>
          <a:p>
            <a:r>
              <a:rPr lang="en-US">
                <a:ea typeface="Calibri"/>
                <a:cs typeface="Calibri"/>
              </a:rPr>
              <a:t>Prefer meeting before (OCs to </a:t>
            </a:r>
            <a:r>
              <a:rPr lang="en-US" err="1">
                <a:ea typeface="Calibri"/>
                <a:cs typeface="Calibri"/>
              </a:rPr>
              <a:t>brainstorm+each</a:t>
            </a:r>
            <a:r>
              <a:rPr lang="en-US">
                <a:ea typeface="Calibri"/>
                <a:cs typeface="Calibri"/>
              </a:rPr>
              <a:t> with subjects) or during CM ?</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AEE103F4-5D8B-437D-1C9C-0FC862843288}"/>
              </a:ext>
            </a:extLst>
          </p:cNvPr>
          <p:cNvSpPr>
            <a:spLocks noGrp="1"/>
          </p:cNvSpPr>
          <p:nvPr>
            <p:ph type="sldNum" sz="quarter" idx="5"/>
          </p:nvPr>
        </p:nvSpPr>
        <p:spPr/>
        <p:txBody>
          <a:bodyPr/>
          <a:lstStyle/>
          <a:p>
            <a:fld id="{4150423F-27F2-4476-B57B-FED15DC68BB4}" type="slidenum">
              <a:rPr lang="en-US"/>
              <a:t>9</a:t>
            </a:fld>
            <a:endParaRPr lang="en-US"/>
          </a:p>
        </p:txBody>
      </p:sp>
    </p:spTree>
    <p:extLst>
      <p:ext uri="{BB962C8B-B14F-4D97-AF65-F5344CB8AC3E}">
        <p14:creationId xmlns:p14="http://schemas.microsoft.com/office/powerpoint/2010/main" val="283006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84803-87EA-37D1-F96B-77F1DCDB1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9C5E2-38A0-0056-26D1-3A40583776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305EBB3-9D53-74A5-E1F3-B7EA24C982E6}"/>
              </a:ext>
            </a:extLst>
          </p:cNvPr>
          <p:cNvSpPr>
            <a:spLocks noGrp="1"/>
          </p:cNvSpPr>
          <p:nvPr>
            <p:ph type="body" idx="1"/>
          </p:nvPr>
        </p:nvSpPr>
        <p:spPr/>
        <p:txBody>
          <a:bodyPr/>
          <a:lstStyle/>
          <a:p>
            <a:r>
              <a:rPr lang="en-US">
                <a:ea typeface="Calibri"/>
                <a:cs typeface="Calibri"/>
              </a:rPr>
              <a:t>Question : do you already have ideas on your abstract subject ?</a:t>
            </a:r>
            <a:endParaRPr lang="en-US"/>
          </a:p>
          <a:p>
            <a:endParaRPr lang="en-US">
              <a:ea typeface="Calibri"/>
              <a:cs typeface="Calibri"/>
            </a:endParaRPr>
          </a:p>
          <a:p>
            <a:r>
              <a:rPr lang="en-US">
                <a:ea typeface="Calibri"/>
                <a:cs typeface="Calibri"/>
              </a:rPr>
              <a:t>Prefer meeting before (OCs to </a:t>
            </a:r>
            <a:r>
              <a:rPr lang="en-US" err="1">
                <a:ea typeface="Calibri"/>
                <a:cs typeface="Calibri"/>
              </a:rPr>
              <a:t>brainstorm+each</a:t>
            </a:r>
            <a:r>
              <a:rPr lang="en-US">
                <a:ea typeface="Calibri"/>
                <a:cs typeface="Calibri"/>
              </a:rPr>
              <a:t> with subjects) or during CM ?</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162B0AFC-C874-83E0-33C9-9E6D008A7908}"/>
              </a:ext>
            </a:extLst>
          </p:cNvPr>
          <p:cNvSpPr>
            <a:spLocks noGrp="1"/>
          </p:cNvSpPr>
          <p:nvPr>
            <p:ph type="sldNum" sz="quarter" idx="5"/>
          </p:nvPr>
        </p:nvSpPr>
        <p:spPr/>
        <p:txBody>
          <a:bodyPr/>
          <a:lstStyle/>
          <a:p>
            <a:fld id="{4150423F-27F2-4476-B57B-FED15DC68BB4}" type="slidenum">
              <a:rPr lang="en-US"/>
              <a:t>14</a:t>
            </a:fld>
            <a:endParaRPr lang="en-US"/>
          </a:p>
        </p:txBody>
      </p:sp>
    </p:spTree>
    <p:extLst>
      <p:ext uri="{BB962C8B-B14F-4D97-AF65-F5344CB8AC3E}">
        <p14:creationId xmlns:p14="http://schemas.microsoft.com/office/powerpoint/2010/main" val="349812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16433-D666-9E5F-D610-5A9E290B8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EB3BA-1D1F-61FE-8259-51F12D8F914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4B09F29-FA3F-B821-6ACA-F00B899EB2C6}"/>
              </a:ext>
            </a:extLst>
          </p:cNvPr>
          <p:cNvSpPr>
            <a:spLocks noGrp="1"/>
          </p:cNvSpPr>
          <p:nvPr>
            <p:ph type="body" idx="1"/>
          </p:nvPr>
        </p:nvSpPr>
        <p:spPr/>
        <p:txBody>
          <a:bodyPr/>
          <a:lstStyle/>
          <a:p>
            <a:r>
              <a:rPr lang="en-US">
                <a:ea typeface="Calibri"/>
                <a:cs typeface="Calibri"/>
              </a:rPr>
              <a:t>Question : do you already have ideas on your abstract subject ?</a:t>
            </a:r>
            <a:endParaRPr lang="en-US"/>
          </a:p>
          <a:p>
            <a:endParaRPr lang="en-US">
              <a:ea typeface="Calibri"/>
              <a:cs typeface="Calibri"/>
            </a:endParaRPr>
          </a:p>
          <a:p>
            <a:r>
              <a:rPr lang="en-US">
                <a:ea typeface="Calibri"/>
                <a:cs typeface="Calibri"/>
              </a:rPr>
              <a:t>Prefer meeting before (OCs to </a:t>
            </a:r>
            <a:r>
              <a:rPr lang="en-US" err="1">
                <a:ea typeface="Calibri"/>
                <a:cs typeface="Calibri"/>
              </a:rPr>
              <a:t>brainstorm+each</a:t>
            </a:r>
            <a:r>
              <a:rPr lang="en-US">
                <a:ea typeface="Calibri"/>
                <a:cs typeface="Calibri"/>
              </a:rPr>
              <a:t> with subjects) or during CM ?</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854129FF-6B6B-A59D-E16D-E4582C2A9945}"/>
              </a:ext>
            </a:extLst>
          </p:cNvPr>
          <p:cNvSpPr>
            <a:spLocks noGrp="1"/>
          </p:cNvSpPr>
          <p:nvPr>
            <p:ph type="sldNum" sz="quarter" idx="5"/>
          </p:nvPr>
        </p:nvSpPr>
        <p:spPr/>
        <p:txBody>
          <a:bodyPr/>
          <a:lstStyle/>
          <a:p>
            <a:fld id="{4150423F-27F2-4476-B57B-FED15DC68BB4}" type="slidenum">
              <a:rPr lang="en-US"/>
              <a:t>19</a:t>
            </a:fld>
            <a:endParaRPr lang="en-US"/>
          </a:p>
        </p:txBody>
      </p:sp>
    </p:spTree>
    <p:extLst>
      <p:ext uri="{BB962C8B-B14F-4D97-AF65-F5344CB8AC3E}">
        <p14:creationId xmlns:p14="http://schemas.microsoft.com/office/powerpoint/2010/main" val="2982455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13795-A91C-5B0A-2B2E-A0D93C760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B0980-49B9-40E1-21CD-53E50AA3902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ABE7752-15D2-888C-BB3B-80F692B82B8E}"/>
              </a:ext>
            </a:extLst>
          </p:cNvPr>
          <p:cNvSpPr>
            <a:spLocks noGrp="1"/>
          </p:cNvSpPr>
          <p:nvPr>
            <p:ph type="body" idx="1"/>
          </p:nvPr>
        </p:nvSpPr>
        <p:spPr/>
        <p:txBody>
          <a:bodyPr/>
          <a:lstStyle/>
          <a:p>
            <a:r>
              <a:rPr lang="en-US">
                <a:ea typeface="Calibri"/>
                <a:cs typeface="Calibri"/>
              </a:rPr>
              <a:t>Question : do you already have ideas on your abstract subject ?</a:t>
            </a:r>
            <a:endParaRPr lang="en-US"/>
          </a:p>
          <a:p>
            <a:endParaRPr lang="en-US">
              <a:ea typeface="Calibri"/>
              <a:cs typeface="Calibri"/>
            </a:endParaRPr>
          </a:p>
          <a:p>
            <a:r>
              <a:rPr lang="en-US">
                <a:ea typeface="Calibri"/>
                <a:cs typeface="Calibri"/>
              </a:rPr>
              <a:t>Prefer meeting before (OCs to </a:t>
            </a:r>
            <a:r>
              <a:rPr lang="en-US" err="1">
                <a:ea typeface="Calibri"/>
                <a:cs typeface="Calibri"/>
              </a:rPr>
              <a:t>brainstorm+each</a:t>
            </a:r>
            <a:r>
              <a:rPr lang="en-US">
                <a:ea typeface="Calibri"/>
                <a:cs typeface="Calibri"/>
              </a:rPr>
              <a:t> with subjects) or during CM ?</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BB194109-BC26-CA14-2D8A-C970EB3F7E55}"/>
              </a:ext>
            </a:extLst>
          </p:cNvPr>
          <p:cNvSpPr>
            <a:spLocks noGrp="1"/>
          </p:cNvSpPr>
          <p:nvPr>
            <p:ph type="sldNum" sz="quarter" idx="5"/>
          </p:nvPr>
        </p:nvSpPr>
        <p:spPr/>
        <p:txBody>
          <a:bodyPr/>
          <a:lstStyle/>
          <a:p>
            <a:fld id="{4150423F-27F2-4476-B57B-FED15DC68BB4}" type="slidenum">
              <a:rPr lang="en-US"/>
              <a:t>23</a:t>
            </a:fld>
            <a:endParaRPr lang="en-US"/>
          </a:p>
        </p:txBody>
      </p:sp>
    </p:spTree>
    <p:extLst>
      <p:ext uri="{BB962C8B-B14F-4D97-AF65-F5344CB8AC3E}">
        <p14:creationId xmlns:p14="http://schemas.microsoft.com/office/powerpoint/2010/main" val="378517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BA9FA-76CC-B769-A33F-29F02EF01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EA36D-104B-B7A7-C565-1A2E1EA2447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D755916-C597-CE8F-48BF-D79628A9B624}"/>
              </a:ext>
            </a:extLst>
          </p:cNvPr>
          <p:cNvSpPr>
            <a:spLocks noGrp="1"/>
          </p:cNvSpPr>
          <p:nvPr>
            <p:ph type="body" idx="1"/>
          </p:nvPr>
        </p:nvSpPr>
        <p:spPr/>
        <p:txBody>
          <a:bodyPr/>
          <a:lstStyle/>
          <a:p>
            <a:r>
              <a:rPr lang="en-US">
                <a:ea typeface="Calibri"/>
                <a:cs typeface="Calibri"/>
              </a:rPr>
              <a:t>Question : do you already have ideas on your abstract subject ?</a:t>
            </a:r>
            <a:endParaRPr lang="en-US"/>
          </a:p>
          <a:p>
            <a:endParaRPr lang="en-US">
              <a:ea typeface="Calibri"/>
              <a:cs typeface="Calibri"/>
            </a:endParaRPr>
          </a:p>
          <a:p>
            <a:r>
              <a:rPr lang="en-US">
                <a:ea typeface="Calibri"/>
                <a:cs typeface="Calibri"/>
              </a:rPr>
              <a:t>Prefer meeting before (OCs to </a:t>
            </a:r>
            <a:r>
              <a:rPr lang="en-US" err="1">
                <a:ea typeface="Calibri"/>
                <a:cs typeface="Calibri"/>
              </a:rPr>
              <a:t>brainstorm+each</a:t>
            </a:r>
            <a:r>
              <a:rPr lang="en-US">
                <a:ea typeface="Calibri"/>
                <a:cs typeface="Calibri"/>
              </a:rPr>
              <a:t> with subjects) or during CM ?</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12127104-BA53-CE79-D299-9819F5A54365}"/>
              </a:ext>
            </a:extLst>
          </p:cNvPr>
          <p:cNvSpPr>
            <a:spLocks noGrp="1"/>
          </p:cNvSpPr>
          <p:nvPr>
            <p:ph type="sldNum" sz="quarter" idx="5"/>
          </p:nvPr>
        </p:nvSpPr>
        <p:spPr/>
        <p:txBody>
          <a:bodyPr/>
          <a:lstStyle/>
          <a:p>
            <a:fld id="{4150423F-27F2-4476-B57B-FED15DC68BB4}" type="slidenum">
              <a:rPr lang="en-US"/>
              <a:t>27</a:t>
            </a:fld>
            <a:endParaRPr lang="en-US"/>
          </a:p>
        </p:txBody>
      </p:sp>
    </p:spTree>
    <p:extLst>
      <p:ext uri="{BB962C8B-B14F-4D97-AF65-F5344CB8AC3E}">
        <p14:creationId xmlns:p14="http://schemas.microsoft.com/office/powerpoint/2010/main" val="46159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70FD8-EC28-E8D0-528E-EB806BCE1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78A23-473E-89E8-DD14-7A5A547F6E7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ADE06D7-C15D-E7F1-C4F6-91431B12CAA5}"/>
              </a:ext>
            </a:extLst>
          </p:cNvPr>
          <p:cNvSpPr>
            <a:spLocks noGrp="1"/>
          </p:cNvSpPr>
          <p:nvPr>
            <p:ph type="body" idx="1"/>
          </p:nvPr>
        </p:nvSpPr>
        <p:spPr/>
        <p:txBody>
          <a:bodyPr/>
          <a:lstStyle/>
          <a:p>
            <a:r>
              <a:rPr lang="en-US">
                <a:ea typeface="Calibri"/>
                <a:cs typeface="Calibri"/>
              </a:rPr>
              <a:t>Question : do you already have ideas on your abstract subject ?</a:t>
            </a:r>
            <a:endParaRPr lang="en-US"/>
          </a:p>
          <a:p>
            <a:endParaRPr lang="en-US">
              <a:ea typeface="Calibri"/>
              <a:cs typeface="Calibri"/>
            </a:endParaRPr>
          </a:p>
          <a:p>
            <a:r>
              <a:rPr lang="en-US">
                <a:ea typeface="Calibri"/>
                <a:cs typeface="Calibri"/>
              </a:rPr>
              <a:t>Prefer meeting before (OCs to </a:t>
            </a:r>
            <a:r>
              <a:rPr lang="en-US" err="1">
                <a:ea typeface="Calibri"/>
                <a:cs typeface="Calibri"/>
              </a:rPr>
              <a:t>brainstorm+each</a:t>
            </a:r>
            <a:r>
              <a:rPr lang="en-US">
                <a:ea typeface="Calibri"/>
                <a:cs typeface="Calibri"/>
              </a:rPr>
              <a:t> with subjects) or during CM ?</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B1B2636F-23DB-DDD4-AE02-505BD0174584}"/>
              </a:ext>
            </a:extLst>
          </p:cNvPr>
          <p:cNvSpPr>
            <a:spLocks noGrp="1"/>
          </p:cNvSpPr>
          <p:nvPr>
            <p:ph type="sldNum" sz="quarter" idx="5"/>
          </p:nvPr>
        </p:nvSpPr>
        <p:spPr/>
        <p:txBody>
          <a:bodyPr/>
          <a:lstStyle/>
          <a:p>
            <a:fld id="{4150423F-27F2-4476-B57B-FED15DC68BB4}" type="slidenum">
              <a:rPr lang="en-US"/>
              <a:t>32</a:t>
            </a:fld>
            <a:endParaRPr lang="en-US"/>
          </a:p>
        </p:txBody>
      </p:sp>
    </p:spTree>
    <p:extLst>
      <p:ext uri="{BB962C8B-B14F-4D97-AF65-F5344CB8AC3E}">
        <p14:creationId xmlns:p14="http://schemas.microsoft.com/office/powerpoint/2010/main" val="2383165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80DBD-ED38-784F-7D59-D431D812B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8BD88-F306-2163-BE97-54B510B086B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576254A-8F32-7287-8DBC-6801F95FDB49}"/>
              </a:ext>
            </a:extLst>
          </p:cNvPr>
          <p:cNvSpPr>
            <a:spLocks noGrp="1"/>
          </p:cNvSpPr>
          <p:nvPr>
            <p:ph type="body" idx="1"/>
          </p:nvPr>
        </p:nvSpPr>
        <p:spPr/>
        <p:txBody>
          <a:bodyPr/>
          <a:lstStyle/>
          <a:p>
            <a:r>
              <a:rPr lang="en-US">
                <a:ea typeface="Calibri"/>
                <a:cs typeface="Calibri"/>
              </a:rPr>
              <a:t>Question : do you already have ideas on your abstract subject ?</a:t>
            </a:r>
            <a:endParaRPr lang="en-US"/>
          </a:p>
          <a:p>
            <a:endParaRPr lang="en-US">
              <a:ea typeface="Calibri"/>
              <a:cs typeface="Calibri"/>
            </a:endParaRPr>
          </a:p>
          <a:p>
            <a:r>
              <a:rPr lang="en-US">
                <a:ea typeface="Calibri"/>
                <a:cs typeface="Calibri"/>
              </a:rPr>
              <a:t>Prefer meeting before (OCs to </a:t>
            </a:r>
            <a:r>
              <a:rPr lang="en-US" err="1">
                <a:ea typeface="Calibri"/>
                <a:cs typeface="Calibri"/>
              </a:rPr>
              <a:t>brainstorm+each</a:t>
            </a:r>
            <a:r>
              <a:rPr lang="en-US">
                <a:ea typeface="Calibri"/>
                <a:cs typeface="Calibri"/>
              </a:rPr>
              <a:t> with subjects) or during CM ?</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1A4A87D8-38C9-00FB-A0AB-01345872859F}"/>
              </a:ext>
            </a:extLst>
          </p:cNvPr>
          <p:cNvSpPr>
            <a:spLocks noGrp="1"/>
          </p:cNvSpPr>
          <p:nvPr>
            <p:ph type="sldNum" sz="quarter" idx="5"/>
          </p:nvPr>
        </p:nvSpPr>
        <p:spPr/>
        <p:txBody>
          <a:bodyPr/>
          <a:lstStyle/>
          <a:p>
            <a:fld id="{4150423F-27F2-4476-B57B-FED15DC68BB4}" type="slidenum">
              <a:rPr lang="en-US"/>
              <a:t>36</a:t>
            </a:fld>
            <a:endParaRPr lang="en-US"/>
          </a:p>
        </p:txBody>
      </p:sp>
    </p:spTree>
    <p:extLst>
      <p:ext uri="{BB962C8B-B14F-4D97-AF65-F5344CB8AC3E}">
        <p14:creationId xmlns:p14="http://schemas.microsoft.com/office/powerpoint/2010/main" val="1106354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595D4-BC14-CC57-1334-739FC0B0A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2AFD9-71F1-2851-15F8-00DE56891C5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61821D2-B5D9-93B5-6284-134952F15942}"/>
              </a:ext>
            </a:extLst>
          </p:cNvPr>
          <p:cNvSpPr>
            <a:spLocks noGrp="1"/>
          </p:cNvSpPr>
          <p:nvPr>
            <p:ph type="body" idx="1"/>
          </p:nvPr>
        </p:nvSpPr>
        <p:spPr/>
        <p:txBody>
          <a:bodyPr/>
          <a:lstStyle/>
          <a:p>
            <a:r>
              <a:rPr lang="en-US">
                <a:ea typeface="Calibri"/>
                <a:cs typeface="Calibri"/>
              </a:rPr>
              <a:t>Question : do you already have ideas on your abstract subject ?</a:t>
            </a:r>
            <a:endParaRPr lang="en-US"/>
          </a:p>
          <a:p>
            <a:endParaRPr lang="en-US">
              <a:ea typeface="Calibri"/>
              <a:cs typeface="Calibri"/>
            </a:endParaRPr>
          </a:p>
          <a:p>
            <a:r>
              <a:rPr lang="en-US">
                <a:ea typeface="Calibri"/>
                <a:cs typeface="Calibri"/>
              </a:rPr>
              <a:t>Prefer meeting before (OCs to </a:t>
            </a:r>
            <a:r>
              <a:rPr lang="en-US" err="1">
                <a:ea typeface="Calibri"/>
                <a:cs typeface="Calibri"/>
              </a:rPr>
              <a:t>brainstorm+each</a:t>
            </a:r>
            <a:r>
              <a:rPr lang="en-US">
                <a:ea typeface="Calibri"/>
                <a:cs typeface="Calibri"/>
              </a:rPr>
              <a:t> with subjects) or during CM ?</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F24C6EB0-7AB1-4FE7-5699-A46543FD71E6}"/>
              </a:ext>
            </a:extLst>
          </p:cNvPr>
          <p:cNvSpPr>
            <a:spLocks noGrp="1"/>
          </p:cNvSpPr>
          <p:nvPr>
            <p:ph type="sldNum" sz="quarter" idx="5"/>
          </p:nvPr>
        </p:nvSpPr>
        <p:spPr/>
        <p:txBody>
          <a:bodyPr/>
          <a:lstStyle/>
          <a:p>
            <a:fld id="{4150423F-27F2-4476-B57B-FED15DC68BB4}" type="slidenum">
              <a:rPr lang="en-US"/>
              <a:t>40</a:t>
            </a:fld>
            <a:endParaRPr lang="en-US"/>
          </a:p>
        </p:txBody>
      </p:sp>
    </p:spTree>
    <p:extLst>
      <p:ext uri="{BB962C8B-B14F-4D97-AF65-F5344CB8AC3E}">
        <p14:creationId xmlns:p14="http://schemas.microsoft.com/office/powerpoint/2010/main" val="429441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13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A323D-06A4-48A0-FC5B-88A2A7BDEB58}"/>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8D94A087-2200-6020-4C51-96C323C5830A}"/>
              </a:ext>
            </a:extLst>
          </p:cNvPr>
          <p:cNvPicPr>
            <a:picLocks noGrp="1" noRot="1" noChangeAspect="1" noMove="1" noResize="1" noEditPoints="1" noAdjustHandles="1" noChangeArrowheads="1" noChangeShapeType="1" noCrop="1"/>
          </p:cNvPicPr>
          <p:nvPr/>
        </p:nvPicPr>
        <p:blipFill>
          <a:blip r:embed="rId2">
            <a:alphaModFix amt="85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ACB9A657-3501-1492-DBBF-4B1CA483061A}"/>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E76AB82A-AC1A-0576-9F5F-E6A9FC91E772}"/>
              </a:ext>
            </a:extLst>
          </p:cNvPr>
          <p:cNvSpPr>
            <a:spLocks noGrp="1"/>
          </p:cNvSpPr>
          <p:nvPr>
            <p:ph type="title"/>
          </p:nvPr>
        </p:nvSpPr>
        <p:spPr>
          <a:xfrm>
            <a:off x="283093" y="4442279"/>
            <a:ext cx="10610482" cy="857864"/>
          </a:xfrm>
        </p:spPr>
        <p:txBody>
          <a:bodyPr>
            <a:noAutofit/>
          </a:bodyPr>
          <a:lstStyle/>
          <a:p>
            <a:r>
              <a:rPr lang="en-GB" sz="3600" b="1" noProof="0"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Digital Skills – 3.1 Aligning Digital Skills Training with Labour Market Needs</a:t>
            </a:r>
          </a:p>
        </p:txBody>
      </p:sp>
      <p:sp>
        <p:nvSpPr>
          <p:cNvPr id="8" name="Title 1">
            <a:extLst>
              <a:ext uri="{FF2B5EF4-FFF2-40B4-BE49-F238E27FC236}">
                <a16:creationId xmlns:a16="http://schemas.microsoft.com/office/drawing/2014/main" id="{72516657-60C6-1250-3C2B-F902C217885F}"/>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400" b="0" u="none" strike="noStrike" cap="none" normalizeH="0" baseline="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Enhance the quality of vocational education and training (VET) in the Western Balkans for sustainable development.</a:t>
            </a:r>
          </a:p>
        </p:txBody>
      </p:sp>
      <p:pic>
        <p:nvPicPr>
          <p:cNvPr id="13" name="Picture 12" descr="A white text on a black background&#10;&#10;Description automatically generated">
            <a:extLst>
              <a:ext uri="{FF2B5EF4-FFF2-40B4-BE49-F238E27FC236}">
                <a16:creationId xmlns:a16="http://schemas.microsoft.com/office/drawing/2014/main" id="{A42CE34F-3951-38BF-EF98-7F51CAEE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D13529C3-C9E5-7B87-98F9-4B1F8214C1DA}"/>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9DF56D3A-F890-E7BC-9365-E290F30DD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5D424D5D-C13D-E452-88C0-521E872C8BDA}"/>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Bridging the Green &amp; Digital Divide</a:t>
            </a:r>
          </a:p>
        </p:txBody>
      </p:sp>
    </p:spTree>
    <p:extLst>
      <p:ext uri="{BB962C8B-B14F-4D97-AF65-F5344CB8AC3E}">
        <p14:creationId xmlns:p14="http://schemas.microsoft.com/office/powerpoint/2010/main" val="377450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3AB88-8792-0D83-10E4-F4EC503AF5E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611E2FA-AA65-DCEA-D492-CDEAB7377A67}"/>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Seeing Your Program Through </a:t>
            </a:r>
            <a:r>
              <a:rPr lang="en-US" sz="30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rPr>
              <a:t>DigComp</a:t>
            </a:r>
            <a:endPar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2" name="Picture 1" descr="A logo with text on it&#10;&#10;Description automatically generated">
            <a:extLst>
              <a:ext uri="{FF2B5EF4-FFF2-40B4-BE49-F238E27FC236}">
                <a16:creationId xmlns:a16="http://schemas.microsoft.com/office/drawing/2014/main" id="{B4D3CC41-9890-550A-8265-60A884D6DB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962E8321-0CEF-A023-67C1-050891910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73BB8D1A-C3D1-C1EB-4565-257293D40D74}"/>
              </a:ext>
            </a:extLst>
          </p:cNvPr>
          <p:cNvSpPr txBox="1">
            <a:spLocks/>
          </p:cNvSpPr>
          <p:nvPr/>
        </p:nvSpPr>
        <p:spPr>
          <a:xfrm>
            <a:off x="514117" y="1394454"/>
            <a:ext cx="10684825" cy="4577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Mapping competences begins with understanding what your learners already do in your program and how these activities connect to the </a:t>
            </a:r>
            <a:r>
              <a:rPr lang="en-US" sz="2000" dirty="0" err="1">
                <a:solidFill>
                  <a:srgbClr val="303D68"/>
                </a:solidFill>
                <a:latin typeface="DejaVu Math TeX Gyre" panose="02000503000000000000" pitchFamily="2" charset="0"/>
              </a:rPr>
              <a:t>DigComp</a:t>
            </a:r>
            <a:r>
              <a:rPr lang="en-US" sz="2000" dirty="0">
                <a:solidFill>
                  <a:srgbClr val="303D68"/>
                </a:solidFill>
                <a:latin typeface="DejaVu Math TeX Gyre" panose="02000503000000000000" pitchFamily="2" charset="0"/>
              </a:rPr>
              <a:t> 2.2 framework.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err="1">
                <a:solidFill>
                  <a:srgbClr val="303D68"/>
                </a:solidFill>
                <a:latin typeface="DejaVu Math TeX Gyre" panose="02000503000000000000" pitchFamily="2" charset="0"/>
              </a:rPr>
              <a:t>DigComp</a:t>
            </a:r>
            <a:r>
              <a:rPr lang="en-US" sz="2000" dirty="0">
                <a:solidFill>
                  <a:srgbClr val="303D68"/>
                </a:solidFill>
                <a:latin typeface="DejaVu Math TeX Gyre" panose="02000503000000000000" pitchFamily="2" charset="0"/>
              </a:rPr>
              <a:t> offers clear areas that describe digital behavior in everyday tasks, from handling information to creating content or solving problems with technology. When educators use these areas as a reference point, they can look at existing lessons with fresh eyes.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Even simple activities such as using online documents or completing tasks on a learning platform already introduce elements of digital competence.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algn="just"/>
            <a:r>
              <a:rPr lang="en-US" sz="2000" dirty="0">
                <a:solidFill>
                  <a:srgbClr val="303D68"/>
                </a:solidFill>
                <a:latin typeface="DejaVu Math TeX Gyre" panose="02000503000000000000" pitchFamily="2" charset="0"/>
              </a:rPr>
              <a:t>Recognizing these connections helps teachers understand the digital strengths already present in their courses.</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90653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89CF89-A256-4F13-651D-C41B54781F51}"/>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28EBE81-6293-12EE-1108-85F2AA968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743747-4B0F-5A64-9381-169504768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98639BB6-BAD1-86BD-1E9C-B632F91B7799}"/>
              </a:ext>
            </a:extLst>
          </p:cNvPr>
          <p:cNvSpPr txBox="1">
            <a:spLocks/>
          </p:cNvSpPr>
          <p:nvPr/>
        </p:nvSpPr>
        <p:spPr>
          <a:xfrm>
            <a:off x="610507" y="745527"/>
            <a:ext cx="10419209"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Making the First Competence Map</a:t>
            </a:r>
          </a:p>
        </p:txBody>
      </p:sp>
      <p:pic>
        <p:nvPicPr>
          <p:cNvPr id="9" name="Picture 8" descr="Blue text on a black background&#10;&#10;Description automatically generated">
            <a:extLst>
              <a:ext uri="{FF2B5EF4-FFF2-40B4-BE49-F238E27FC236}">
                <a16:creationId xmlns:a16="http://schemas.microsoft.com/office/drawing/2014/main" id="{692989FC-25B0-D83D-14BF-FD3871013C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AF1B521C-F7C9-239F-CCDC-B187127851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AD23AE18-C32E-E1AA-DA40-135015F3E921}"/>
              </a:ext>
            </a:extLst>
          </p:cNvPr>
          <p:cNvSpPr txBox="1">
            <a:spLocks/>
          </p:cNvSpPr>
          <p:nvPr/>
        </p:nvSpPr>
        <p:spPr>
          <a:xfrm>
            <a:off x="610508" y="1394454"/>
            <a:ext cx="10863737" cy="3275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spcBef>
                <a:spcPts val="1000"/>
              </a:spcBef>
              <a:buClr>
                <a:schemeClr val="accent1"/>
              </a:buClr>
              <a:buSzPts val="1440"/>
            </a:pPr>
            <a:r>
              <a:rPr lang="en-US" sz="2000" dirty="0">
                <a:solidFill>
                  <a:srgbClr val="303D68"/>
                </a:solidFill>
                <a:latin typeface="DejaVu Math TeX Gyre" panose="02000503000000000000" pitchFamily="2" charset="0"/>
              </a:rPr>
              <a:t>A first mapping exercise does not need to be complex. </a:t>
            </a: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It can start with a simple table where each course is placed next to the </a:t>
            </a:r>
            <a:r>
              <a:rPr lang="en-US" sz="2000" dirty="0" err="1">
                <a:solidFill>
                  <a:srgbClr val="303D68"/>
                </a:solidFill>
                <a:latin typeface="DejaVu Math TeX Gyre" panose="02000503000000000000" pitchFamily="2" charset="0"/>
              </a:rPr>
              <a:t>DigComp</a:t>
            </a:r>
            <a:r>
              <a:rPr lang="en-US" sz="2000" dirty="0">
                <a:solidFill>
                  <a:srgbClr val="303D68"/>
                </a:solidFill>
                <a:latin typeface="DejaVu Math TeX Gyre" panose="02000503000000000000" pitchFamily="2" charset="0"/>
              </a:rPr>
              <a:t> areas it touches. Teachers can then add notes about what learners actually do in practice and how confident they seem when working with digital tasks. </a:t>
            </a: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This first version does not need perfect detail. Its purpose is to reveal the overall picture of where digital learning already happens and which competences appear most often. </a:t>
            </a: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Once this map exists, educators can compare it with what the </a:t>
            </a:r>
            <a:r>
              <a:rPr lang="en-US" sz="2000" dirty="0" err="1">
                <a:solidFill>
                  <a:srgbClr val="303D68"/>
                </a:solidFill>
                <a:latin typeface="DejaVu Math TeX Gyre" panose="02000503000000000000" pitchFamily="2" charset="0"/>
              </a:rPr>
              <a:t>labour</a:t>
            </a:r>
            <a:r>
              <a:rPr lang="en-US" sz="2000" dirty="0">
                <a:solidFill>
                  <a:srgbClr val="303D68"/>
                </a:solidFill>
                <a:latin typeface="DejaVu Math TeX Gyre" panose="02000503000000000000" pitchFamily="2" charset="0"/>
              </a:rPr>
              <a:t> market expects and begin to see where new or updated content may be needed.</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1144703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0B44CE18-3131-4BA9-91E4-486E79D1AFFE}"/>
              </a:ext>
            </a:extLst>
          </p:cNvPr>
          <p:cNvPicPr>
            <a:picLocks noChangeAspect="1"/>
          </p:cNvPicPr>
          <p:nvPr/>
        </p:nvPicPr>
        <p:blipFill>
          <a:blip r:embed="rId2"/>
          <a:srcRect l="1090" t="1559" r="1107" b="1096"/>
          <a:stretch>
            <a:fillRect/>
          </a:stretch>
        </p:blipFill>
        <p:spPr>
          <a:xfrm>
            <a:off x="1245950" y="0"/>
            <a:ext cx="9700100" cy="6858000"/>
          </a:xfrm>
          <a:prstGeom prst="rect">
            <a:avLst/>
          </a:prstGeom>
        </p:spPr>
      </p:pic>
      <p:sp>
        <p:nvSpPr>
          <p:cNvPr id="6" name="CaixaDeTexto 5">
            <a:extLst>
              <a:ext uri="{FF2B5EF4-FFF2-40B4-BE49-F238E27FC236}">
                <a16:creationId xmlns:a16="http://schemas.microsoft.com/office/drawing/2014/main" id="{4573A4B9-93BB-0236-CB4E-2AFDE42580CB}"/>
              </a:ext>
            </a:extLst>
          </p:cNvPr>
          <p:cNvSpPr txBox="1"/>
          <p:nvPr/>
        </p:nvSpPr>
        <p:spPr>
          <a:xfrm rot="16200000">
            <a:off x="-1132426" y="3421626"/>
            <a:ext cx="4495141" cy="261610"/>
          </a:xfrm>
          <a:prstGeom prst="rect">
            <a:avLst/>
          </a:prstGeom>
          <a:noFill/>
        </p:spPr>
        <p:txBody>
          <a:bodyPr wrap="none" rtlCol="0">
            <a:spAutoFit/>
          </a:bodyPr>
          <a:lstStyle/>
          <a:p>
            <a:r>
              <a:rPr lang="en-GB" sz="1100" dirty="0"/>
              <a:t>Image: joint-research-centre.ec.europa.eu/</a:t>
            </a:r>
            <a:r>
              <a:rPr lang="en-GB" sz="1100" dirty="0" err="1"/>
              <a:t>digcomp</a:t>
            </a:r>
            <a:r>
              <a:rPr lang="en-GB" sz="1100" dirty="0"/>
              <a:t>-framework-poster</a:t>
            </a:r>
          </a:p>
        </p:txBody>
      </p:sp>
    </p:spTree>
    <p:extLst>
      <p:ext uri="{BB962C8B-B14F-4D97-AF65-F5344CB8AC3E}">
        <p14:creationId xmlns:p14="http://schemas.microsoft.com/office/powerpoint/2010/main" val="877772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10042F-12C3-EA21-1770-D4CC50380ED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531F1E6-C460-9FAF-1FB8-6433D4D2A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a:extLst>
              <a:ext uri="{FF2B5EF4-FFF2-40B4-BE49-F238E27FC236}">
                <a16:creationId xmlns:a16="http://schemas.microsoft.com/office/drawing/2014/main" id="{1F6AA89A-AD13-5FBD-8C78-5EED047C9289}"/>
              </a:ext>
            </a:extLst>
          </p:cNvPr>
          <p:cNvPicPr>
            <a:picLocks noChangeAspect="1"/>
          </p:cNvPicPr>
          <p:nvPr/>
        </p:nvPicPr>
        <p:blipFill>
          <a:blip r:embed="rId2"/>
          <a:srcRect l="20972" t="21505" r="22991" b="6523"/>
          <a:stretch>
            <a:fillRect/>
          </a:stretch>
        </p:blipFill>
        <p:spPr>
          <a:xfrm>
            <a:off x="6002031" y="960564"/>
            <a:ext cx="5636606" cy="4090288"/>
          </a:xfrm>
          <a:prstGeom prst="rect">
            <a:avLst/>
          </a:prstGeom>
        </p:spPr>
      </p:pic>
      <p:sp>
        <p:nvSpPr>
          <p:cNvPr id="28" name="Freeform: Shape 27">
            <a:extLst>
              <a:ext uri="{FF2B5EF4-FFF2-40B4-BE49-F238E27FC236}">
                <a16:creationId xmlns:a16="http://schemas.microsoft.com/office/drawing/2014/main" id="{6BE50982-EEC8-C297-C84D-4A860D2A9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E7DF019F-7960-0BFE-2B66-791DE58F509C}"/>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Building a Shared Understanding</a:t>
            </a:r>
          </a:p>
        </p:txBody>
      </p:sp>
      <p:pic>
        <p:nvPicPr>
          <p:cNvPr id="9" name="Picture 8" descr="Blue text on a black background&#10;&#10;Description automatically generated">
            <a:extLst>
              <a:ext uri="{FF2B5EF4-FFF2-40B4-BE49-F238E27FC236}">
                <a16:creationId xmlns:a16="http://schemas.microsoft.com/office/drawing/2014/main" id="{C2C9D409-CF2A-2397-E73B-0435233241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59C7B6B7-8915-5D0F-D3BC-39235A980D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F4659A06-888D-B792-F979-A83F3A51DCDE}"/>
              </a:ext>
            </a:extLst>
          </p:cNvPr>
          <p:cNvSpPr txBox="1">
            <a:spLocks/>
          </p:cNvSpPr>
          <p:nvPr/>
        </p:nvSpPr>
        <p:spPr>
          <a:xfrm>
            <a:off x="514117" y="1465006"/>
            <a:ext cx="4716644" cy="4021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Each educator notices different digital elements in their own subject, and sharing these observations helps create a more accurate overview. </a:t>
            </a: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One teacher may see opportunities to strengthen digital safety, while another recognizes activities linked to communication or collaboration. </a:t>
            </a: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Discussing these layers builds a common language around digital competence and helps teams agree on priorities.</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4" name="CaixaDeTexto 3">
            <a:extLst>
              <a:ext uri="{FF2B5EF4-FFF2-40B4-BE49-F238E27FC236}">
                <a16:creationId xmlns:a16="http://schemas.microsoft.com/office/drawing/2014/main" id="{3BEE14A2-9FB0-47C6-814B-1CB9B8C240C1}"/>
              </a:ext>
            </a:extLst>
          </p:cNvPr>
          <p:cNvSpPr txBox="1"/>
          <p:nvPr/>
        </p:nvSpPr>
        <p:spPr>
          <a:xfrm>
            <a:off x="5962785" y="5186062"/>
            <a:ext cx="5715098" cy="600164"/>
          </a:xfrm>
          <a:prstGeom prst="rect">
            <a:avLst/>
          </a:prstGeom>
          <a:noFill/>
        </p:spPr>
        <p:txBody>
          <a:bodyPr wrap="square">
            <a:spAutoFit/>
          </a:bodyPr>
          <a:lstStyle/>
          <a:p>
            <a:pPr algn="just"/>
            <a:r>
              <a:rPr lang="en-US" sz="1100" b="0" i="0" dirty="0">
                <a:solidFill>
                  <a:srgbClr val="303D68"/>
                </a:solidFill>
                <a:effectLst/>
                <a:latin typeface="Arial" panose="020B0604020202020204" pitchFamily="34" charset="0"/>
              </a:rPr>
              <a:t>DigComp 2.2: The Digital Competence Framework for Citizens - With new examples of knowledge, skills and attitudes, EUR 31006 EN, Publications Office of the European Union, Luxembourg, 2022, ISBN 978-92-76-48882-8, doi:10.2760/115376, JRC128415.</a:t>
            </a:r>
            <a:endParaRPr lang="en-GB" sz="1100" dirty="0">
              <a:solidFill>
                <a:srgbClr val="303D68"/>
              </a:solidFill>
            </a:endParaRPr>
          </a:p>
        </p:txBody>
      </p:sp>
    </p:spTree>
    <p:extLst>
      <p:ext uri="{BB962C8B-B14F-4D97-AF65-F5344CB8AC3E}">
        <p14:creationId xmlns:p14="http://schemas.microsoft.com/office/powerpoint/2010/main" val="2733065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33885-F348-E486-1D61-2348D1AAC17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81FC957-17FB-E200-2743-41232B76DFE8}"/>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FEAD0587-3585-BDDB-3A7A-D496114D96AD}"/>
              </a:ext>
            </a:extLst>
          </p:cNvPr>
          <p:cNvSpPr txBox="1"/>
          <p:nvPr/>
        </p:nvSpPr>
        <p:spPr>
          <a:xfrm>
            <a:off x="3984331" y="402332"/>
            <a:ext cx="8111062"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Key aspects:</a:t>
            </a: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Use the results of the mapping exercise to perform a gap analysis, clearly identifying which digital competences are underdeveloped or missing in the current VET offer.</a:t>
            </a:r>
            <a:endParaRPr lang="en-GB" sz="1800" kern="100" noProof="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A610A473-0F90-5EFC-B011-EDA3BAEA6586}"/>
              </a:ext>
            </a:extLst>
          </p:cNvPr>
          <p:cNvSpPr txBox="1">
            <a:spLocks noChangeArrowheads="1"/>
          </p:cNvSpPr>
          <p:nvPr/>
        </p:nvSpPr>
        <p:spPr bwMode="auto">
          <a:xfrm>
            <a:off x="96607" y="402332"/>
            <a:ext cx="3824186" cy="1354217"/>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Subtitle 1.3: Gap and Overlap Analysis</a:t>
            </a:r>
          </a:p>
        </p:txBody>
      </p:sp>
      <p:pic>
        <p:nvPicPr>
          <p:cNvPr id="2" name="Picture 1" descr="A logo with text on it&#10;&#10;Description automatically generated">
            <a:extLst>
              <a:ext uri="{FF2B5EF4-FFF2-40B4-BE49-F238E27FC236}">
                <a16:creationId xmlns:a16="http://schemas.microsoft.com/office/drawing/2014/main" id="{1024C7AE-AD74-DA17-35B7-BC8E334C9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1D48B80-A5CB-A395-D1C6-A860403C19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200942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33A6D-D8CA-8D07-A5ED-A6ECF55591F1}"/>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24DD56B0-0439-FE10-7334-F5F2963BA4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0988EE0A-10B0-9824-9F34-1600F098E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6ABC8B95-0B5D-5673-3CB3-A46704B41D9D}"/>
              </a:ext>
            </a:extLst>
          </p:cNvPr>
          <p:cNvSpPr txBox="1">
            <a:spLocks/>
          </p:cNvSpPr>
          <p:nvPr/>
        </p:nvSpPr>
        <p:spPr>
          <a:xfrm>
            <a:off x="514117" y="1465006"/>
            <a:ext cx="10536575" cy="45065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Once the mapping is complete, the next step is to look closely at what the results show.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Gaps appear when a competence that employers consider important is not present in the current program. Overlaps appear when the same digital activity is repeated across several courses without adding new value.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These patterns help educators understand how well their program prepares learners for real digital tasks. When teachers interpret gaps and overlaps together, the map becomes more than a document. It becomes a guide for improving digital readiness in a structured and realistic way.</a:t>
            </a:r>
            <a:endParaRPr lang="bg-BG" sz="2000" dirty="0">
              <a:solidFill>
                <a:srgbClr val="303D68"/>
              </a:solidFill>
              <a:latin typeface="DejaVu Math TeX Gyre" panose="02000503000000000000" pitchFamily="2" charset="0"/>
            </a:endParaRPr>
          </a:p>
        </p:txBody>
      </p:sp>
      <p:sp>
        <p:nvSpPr>
          <p:cNvPr id="11" name="Title 1">
            <a:extLst>
              <a:ext uri="{FF2B5EF4-FFF2-40B4-BE49-F238E27FC236}">
                <a16:creationId xmlns:a16="http://schemas.microsoft.com/office/drawing/2014/main" id="{B12227D6-6A33-3FF4-CE28-E27F72E0C66A}"/>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Understanding Gaps and Overlaps</a:t>
            </a:r>
          </a:p>
        </p:txBody>
      </p:sp>
    </p:spTree>
    <p:extLst>
      <p:ext uri="{BB962C8B-B14F-4D97-AF65-F5344CB8AC3E}">
        <p14:creationId xmlns:p14="http://schemas.microsoft.com/office/powerpoint/2010/main" val="1878151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02FCB-9B33-2E1A-82DE-D4D9DC5CADDA}"/>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AAFDAB0F-4B56-C246-2811-ABFC2FAF9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E8836A0-5189-665A-7FC0-BCAC5925B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82652F1B-B3BF-2C0F-0F72-F0FE73F817FE}"/>
              </a:ext>
            </a:extLst>
          </p:cNvPr>
          <p:cNvSpPr txBox="1">
            <a:spLocks/>
          </p:cNvSpPr>
          <p:nvPr/>
        </p:nvSpPr>
        <p:spPr>
          <a:xfrm>
            <a:off x="535092" y="1394454"/>
            <a:ext cx="5118835" cy="4577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The importance of a gap depends on what employers expect from new workers. If companies rely heavily on digital communication tools or data dashboards and these competences are weak in the program, the gap becomes significant.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Overlaps also need attention when they limit space to explore more advanced skills. Reviewing the map alongside sector trends and local employer feedback helps educators identify which areas must be strengthened first.</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11" name="Title 1">
            <a:extLst>
              <a:ext uri="{FF2B5EF4-FFF2-40B4-BE49-F238E27FC236}">
                <a16:creationId xmlns:a16="http://schemas.microsoft.com/office/drawing/2014/main" id="{600E59BF-80C0-D5B5-69A3-375F6912CADA}"/>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Linking Findings to Workplace Expectations</a:t>
            </a:r>
          </a:p>
        </p:txBody>
      </p:sp>
      <p:pic>
        <p:nvPicPr>
          <p:cNvPr id="4" name="Imagem 3">
            <a:extLst>
              <a:ext uri="{FF2B5EF4-FFF2-40B4-BE49-F238E27FC236}">
                <a16:creationId xmlns:a16="http://schemas.microsoft.com/office/drawing/2014/main" id="{F0048FB9-02AA-610D-DA4D-C67C5ADF76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71917" y="1301379"/>
            <a:ext cx="6199672" cy="5556621"/>
          </a:xfrm>
          <a:prstGeom prst="rect">
            <a:avLst/>
          </a:prstGeom>
          <a:noFill/>
          <a:ln>
            <a:noFill/>
          </a:ln>
        </p:spPr>
      </p:pic>
    </p:spTree>
    <p:extLst>
      <p:ext uri="{BB962C8B-B14F-4D97-AF65-F5344CB8AC3E}">
        <p14:creationId xmlns:p14="http://schemas.microsoft.com/office/powerpoint/2010/main" val="237154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40264-D8B3-5058-24D9-45DA3F4DF606}"/>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F86471B5-09CE-9036-6757-3114FA96D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4679A6D6-DA1E-A77E-86D7-C1EEDDF0D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45E020AA-1073-24AE-767F-74F74DCC743B}"/>
              </a:ext>
            </a:extLst>
          </p:cNvPr>
          <p:cNvSpPr txBox="1">
            <a:spLocks/>
          </p:cNvSpPr>
          <p:nvPr/>
        </p:nvSpPr>
        <p:spPr>
          <a:xfrm>
            <a:off x="514117" y="1394454"/>
            <a:ext cx="10536575" cy="41706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000" dirty="0">
                <a:solidFill>
                  <a:srgbClr val="303D68"/>
                </a:solidFill>
                <a:latin typeface="DejaVu Math TeX Gyre" panose="02000503000000000000" pitchFamily="2" charset="0"/>
              </a:rPr>
              <a:t>Gap and overlap analysis becomes valuable when it leads to practical decisions. </a:t>
            </a:r>
          </a:p>
          <a:p>
            <a:pPr algn="just"/>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Educators can use the findings to adjust lessons, integrate new tools, or create activities that address missing competences. Some improvements may require new materials, while others can be introduced through small updates to existing tasks.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Summarizing the results in a simple overview helps teams prioritize and plan the next steps. This clarity supports a more balanced digital offer and prepares the institution for further work in designing a strong and targeted CPD plan.</a:t>
            </a:r>
            <a:endParaRPr lang="bg-BG" sz="2000" dirty="0">
              <a:solidFill>
                <a:srgbClr val="303D68"/>
              </a:solidFill>
              <a:latin typeface="DejaVu Math TeX Gyre" panose="02000503000000000000" pitchFamily="2" charset="0"/>
            </a:endParaRPr>
          </a:p>
          <a:p>
            <a:pPr marL="742950" lvl="1" indent="-285750">
              <a:buFont typeface="Courier New" panose="02070309020205020404" pitchFamily="49" charset="0"/>
              <a:buChar char="o"/>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11" name="Title 1">
            <a:extLst>
              <a:ext uri="{FF2B5EF4-FFF2-40B4-BE49-F238E27FC236}">
                <a16:creationId xmlns:a16="http://schemas.microsoft.com/office/drawing/2014/main" id="{03011DCF-1AB2-6BD3-D063-9099D5FC2268}"/>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Turning Analysis Into Action</a:t>
            </a:r>
          </a:p>
        </p:txBody>
      </p:sp>
    </p:spTree>
    <p:extLst>
      <p:ext uri="{BB962C8B-B14F-4D97-AF65-F5344CB8AC3E}">
        <p14:creationId xmlns:p14="http://schemas.microsoft.com/office/powerpoint/2010/main" val="359042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06E3D-590D-5CCE-6C9D-DAC9DDDFD9C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2656F0A9-912F-AFE2-E10B-0FE3AC922F27}"/>
              </a:ext>
            </a:extLst>
          </p:cNvPr>
          <p:cNvPicPr>
            <a:picLocks noGrp="1" noRot="1" noChangeAspect="1" noMove="1" noResize="1" noEditPoints="1" noAdjustHandles="1" noChangeArrowheads="1" noChangeShapeType="1" noCrop="1"/>
          </p:cNvPicPr>
          <p:nvPr/>
        </p:nvPicPr>
        <p:blipFill>
          <a:blip r:embed="rId2">
            <a:alphaModFix amt="19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A1ED7FF6-0128-A436-08CC-AB162CF440EF}"/>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77E8D83A-3C4A-86B1-A834-747AC90B8821}"/>
              </a:ext>
            </a:extLst>
          </p:cNvPr>
          <p:cNvSpPr>
            <a:spLocks noGrp="1"/>
          </p:cNvSpPr>
          <p:nvPr>
            <p:ph type="title"/>
          </p:nvPr>
        </p:nvSpPr>
        <p:spPr>
          <a:xfrm>
            <a:off x="558396" y="1750142"/>
            <a:ext cx="10610482" cy="1678858"/>
          </a:xfrm>
        </p:spPr>
        <p:txBody>
          <a:bodyPr>
            <a:noAutofit/>
          </a:bodyPr>
          <a:lstStyle/>
          <a:p>
            <a:pPr lvl="0"/>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Module 2: Developing a CPD Plan for VET Providers</a:t>
            </a: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r>
              <a:rPr lang="en-US" sz="3000" dirty="0">
                <a:solidFill>
                  <a:srgbClr val="373365"/>
                </a:solidFill>
                <a:latin typeface="DejaVu Math TeX Gyre" panose="02000503000000000000"/>
              </a:rPr>
              <a:t>Subtitle 2.1: Defining the CPD Purpose and Target Group</a:t>
            </a:r>
            <a:br>
              <a:rPr lang="en-US" sz="3000" dirty="0">
                <a:solidFill>
                  <a:srgbClr val="373365"/>
                </a:solidFill>
                <a:latin typeface="DejaVu Math TeX Gyre" panose="02000503000000000000"/>
              </a:rPr>
            </a:br>
            <a:br>
              <a:rPr lang="en-US" sz="3000" dirty="0">
                <a:solidFill>
                  <a:srgbClr val="373365"/>
                </a:solidFill>
                <a:latin typeface="DejaVu Math TeX Gyre" panose="02000503000000000000"/>
              </a:rPr>
            </a:br>
            <a:r>
              <a:rPr lang="en-US" sz="3000" dirty="0">
                <a:solidFill>
                  <a:srgbClr val="373365"/>
                </a:solidFill>
                <a:latin typeface="DejaVu Math TeX Gyre" panose="02000503000000000000"/>
              </a:rPr>
              <a:t>Subtitle 2.2: Writing Measurable Learning Outcomes</a:t>
            </a:r>
            <a:br>
              <a:rPr lang="en-US" sz="3000" dirty="0">
                <a:solidFill>
                  <a:srgbClr val="373365"/>
                </a:solidFill>
                <a:latin typeface="DejaVu Math TeX Gyre" panose="02000503000000000000"/>
              </a:rPr>
            </a:br>
            <a:br>
              <a:rPr lang="en-US" sz="3000" dirty="0">
                <a:solidFill>
                  <a:srgbClr val="373365"/>
                </a:solidFill>
                <a:latin typeface="DejaVu Math TeX Gyre" panose="02000503000000000000"/>
              </a:rPr>
            </a:br>
            <a:r>
              <a:rPr lang="en-US" sz="3000" dirty="0">
                <a:solidFill>
                  <a:srgbClr val="373365"/>
                </a:solidFill>
                <a:latin typeface="DejaVu Math TeX Gyre" panose="02000503000000000000"/>
              </a:rPr>
              <a:t>Subtitle 2.3: Selecting Training Modes and Resources</a:t>
            </a:r>
            <a:endParaRPr lang="en-US"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itle 1">
            <a:extLst>
              <a:ext uri="{FF2B5EF4-FFF2-40B4-BE49-F238E27FC236}">
                <a16:creationId xmlns:a16="http://schemas.microsoft.com/office/drawing/2014/main" id="{7177423B-F784-7DD2-62E5-82AF2D4E41C7}"/>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Enhance the quality of vocational education and training (VET) in the Western Balkans for sustainable development.</a:t>
            </a:r>
          </a:p>
        </p:txBody>
      </p:sp>
      <p:pic>
        <p:nvPicPr>
          <p:cNvPr id="13" name="Picture 12" descr="A white text on a black background&#10;&#10;Description automatically generated">
            <a:extLst>
              <a:ext uri="{FF2B5EF4-FFF2-40B4-BE49-F238E27FC236}">
                <a16:creationId xmlns:a16="http://schemas.microsoft.com/office/drawing/2014/main" id="{1D15E25A-BE65-C69E-F643-574D2E6B6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3E9C2CBC-90EE-68AB-A40D-72C69EDD3F7C}"/>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ABC6D258-D251-6ADD-F91F-374C6F3334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E2C71962-DC56-D279-65E4-D68B81A506D9}"/>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dirty="0">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Bridging the Green &amp; Digital Divide</a:t>
            </a:r>
          </a:p>
        </p:txBody>
      </p:sp>
    </p:spTree>
    <p:extLst>
      <p:ext uri="{BB962C8B-B14F-4D97-AF65-F5344CB8AC3E}">
        <p14:creationId xmlns:p14="http://schemas.microsoft.com/office/powerpoint/2010/main" val="381242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4AF8D-2757-0E5D-7F15-51B5AF85701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D034F69-8A61-869E-D774-FE594BC77343}"/>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EF228CB3-145F-057F-3A05-D5B198A36E0F}"/>
              </a:ext>
            </a:extLst>
          </p:cNvPr>
          <p:cNvSpPr txBox="1"/>
          <p:nvPr/>
        </p:nvSpPr>
        <p:spPr>
          <a:xfrm>
            <a:off x="3984331" y="402332"/>
            <a:ext cx="8111062" cy="20036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Key aspects:</a:t>
            </a: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Learn to state the context and objectives of a CPD plan based on skills intelligence </a:t>
            </a: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Define the target audience</a:t>
            </a:r>
          </a:p>
          <a:p>
            <a:pPr marL="457200" indent="-457200">
              <a:lnSpc>
                <a:spcPct val="90000"/>
              </a:lnSpc>
              <a:spcBef>
                <a:spcPct val="0"/>
              </a:spcBef>
              <a:buFont typeface="Arial" panose="020B0604020202020204" pitchFamily="34" charset="0"/>
              <a:buChar char="•"/>
            </a:pPr>
            <a:r>
              <a:rPr lang="pt-BR" kern="100" dirty="0">
                <a:solidFill>
                  <a:schemeClr val="bg1"/>
                </a:solidFill>
                <a:latin typeface="Cambria" panose="02040503050406030204" pitchFamily="18" charset="0"/>
                <a:ea typeface="Cambria" panose="02040503050406030204" pitchFamily="18" charset="0"/>
                <a:cs typeface="Arial" panose="020B0604020202020204" pitchFamily="34" charset="0"/>
              </a:rPr>
              <a:t> </a:t>
            </a:r>
            <a:endParaRPr lang="en-US" sz="3000" dirty="0">
              <a:solidFill>
                <a:srgbClr val="303D68"/>
              </a:solidFill>
              <a:latin typeface="DejaVu Math TeX Gyre" panose="02000503000000000000" pitchFamily="2" charset="0"/>
              <a:ea typeface="+mj-ea"/>
              <a:cs typeface="+mj-cs"/>
            </a:endParaRPr>
          </a:p>
        </p:txBody>
      </p:sp>
      <p:sp>
        <p:nvSpPr>
          <p:cNvPr id="9" name="Text Box 10">
            <a:extLst>
              <a:ext uri="{FF2B5EF4-FFF2-40B4-BE49-F238E27FC236}">
                <a16:creationId xmlns:a16="http://schemas.microsoft.com/office/drawing/2014/main" id="{B6877EDD-BF4D-2192-6C7E-777AC4C7364B}"/>
              </a:ext>
            </a:extLst>
          </p:cNvPr>
          <p:cNvSpPr txBox="1">
            <a:spLocks noChangeArrowheads="1"/>
          </p:cNvSpPr>
          <p:nvPr/>
        </p:nvSpPr>
        <p:spPr bwMode="auto">
          <a:xfrm>
            <a:off x="96607" y="402332"/>
            <a:ext cx="3824186" cy="1785104"/>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Subtitle 2.1: Defining the CPD Purpose and Target Group</a:t>
            </a:r>
          </a:p>
        </p:txBody>
      </p:sp>
      <p:pic>
        <p:nvPicPr>
          <p:cNvPr id="2" name="Picture 1" descr="A logo with text on it&#10;&#10;Description automatically generated">
            <a:extLst>
              <a:ext uri="{FF2B5EF4-FFF2-40B4-BE49-F238E27FC236}">
                <a16:creationId xmlns:a16="http://schemas.microsoft.com/office/drawing/2014/main" id="{E8B4E403-9074-DE29-8183-F1AED79E9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B0151D1-7F83-79C3-4616-2A159B15A0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219304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9239C-1E3D-C9DD-CE72-E2E004053C6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12C363F-4286-E670-459C-229FAF5D93F9}"/>
              </a:ext>
            </a:extLst>
          </p:cNvPr>
          <p:cNvSpPr txBox="1">
            <a:spLocks/>
          </p:cNvSpPr>
          <p:nvPr/>
        </p:nvSpPr>
        <p:spPr>
          <a:xfrm>
            <a:off x="514117" y="745527"/>
            <a:ext cx="10515600" cy="648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noProof="0"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Learning outcomes</a:t>
            </a:r>
          </a:p>
        </p:txBody>
      </p:sp>
      <p:sp>
        <p:nvSpPr>
          <p:cNvPr id="7" name="Title 1">
            <a:extLst>
              <a:ext uri="{FF2B5EF4-FFF2-40B4-BE49-F238E27FC236}">
                <a16:creationId xmlns:a16="http://schemas.microsoft.com/office/drawing/2014/main" id="{4674A1F7-E83A-277B-63BF-AA540B4DDD60}"/>
              </a:ext>
            </a:extLst>
          </p:cNvPr>
          <p:cNvSpPr txBox="1">
            <a:spLocks/>
          </p:cNvSpPr>
          <p:nvPr/>
        </p:nvSpPr>
        <p:spPr>
          <a:xfrm>
            <a:off x="514117" y="1668091"/>
            <a:ext cx="10633781" cy="24369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GB" sz="2000" noProof="0" dirty="0">
                <a:solidFill>
                  <a:srgbClr val="303D68"/>
                </a:solidFill>
                <a:latin typeface="DejaVu Math TeX Gyre" panose="02000503000000000000" pitchFamily="2" charset="0"/>
              </a:rPr>
              <a:t>Use skills intelligence from </a:t>
            </a:r>
            <a:r>
              <a:rPr lang="en-GB" sz="2000" noProof="0" dirty="0" err="1">
                <a:solidFill>
                  <a:srgbClr val="303D68"/>
                </a:solidFill>
                <a:latin typeface="DejaVu Math TeX Gyre" panose="02000503000000000000" pitchFamily="2" charset="0"/>
              </a:rPr>
              <a:t>labor</a:t>
            </a:r>
            <a:r>
              <a:rPr lang="en-GB" sz="2000" noProof="0" dirty="0">
                <a:solidFill>
                  <a:srgbClr val="303D68"/>
                </a:solidFill>
                <a:latin typeface="DejaVu Math TeX Gyre" panose="02000503000000000000" pitchFamily="2" charset="0"/>
              </a:rPr>
              <a:t>-market sources to map existing VET competences against the DigComp 2.2 framework, identifying priority gaps and overlaps.</a:t>
            </a:r>
          </a:p>
          <a:p>
            <a:pPr marL="285750" indent="-285750">
              <a:buFont typeface="Arial" panose="020B0604020202020204" pitchFamily="34" charset="0"/>
              <a:buChar char="•"/>
            </a:pPr>
            <a:endParaRPr lang="en-GB" sz="2000" noProof="0" dirty="0">
              <a:solidFill>
                <a:srgbClr val="303D68"/>
              </a:solidFill>
              <a:latin typeface="DejaVu Math TeX Gyre" panose="02000503000000000000" pitchFamily="2" charset="0"/>
            </a:endParaRPr>
          </a:p>
          <a:p>
            <a:pPr marL="285750" indent="-285750">
              <a:buFont typeface="Arial" panose="020B0604020202020204" pitchFamily="34" charset="0"/>
              <a:buChar char="•"/>
            </a:pPr>
            <a:r>
              <a:rPr lang="en-GB" sz="2000" noProof="0" dirty="0">
                <a:solidFill>
                  <a:srgbClr val="303D68"/>
                </a:solidFill>
                <a:latin typeface="DejaVu Math TeX Gyre" panose="02000503000000000000" pitchFamily="2" charset="0"/>
              </a:rPr>
              <a:t>Design a structured Continuous Professional Development (CPD) plan that defines a target group, sets measurable learning outcomes, and selects appropriate training formats and resources.</a:t>
            </a:r>
          </a:p>
          <a:p>
            <a:pPr marL="285750" indent="-285750">
              <a:buFont typeface="Arial" panose="020B0604020202020204" pitchFamily="34" charset="0"/>
              <a:buChar char="•"/>
            </a:pPr>
            <a:endParaRPr lang="en-GB" sz="2000" noProof="0" dirty="0">
              <a:solidFill>
                <a:srgbClr val="303D68"/>
              </a:solidFill>
              <a:latin typeface="DejaVu Math TeX Gyre" panose="02000503000000000000" pitchFamily="2" charset="0"/>
            </a:endParaRPr>
          </a:p>
          <a:p>
            <a:pPr marL="285750" indent="-285750">
              <a:buFont typeface="Arial" panose="020B0604020202020204" pitchFamily="34" charset="0"/>
              <a:buChar char="•"/>
            </a:pPr>
            <a:r>
              <a:rPr lang="en-GB" sz="2000" noProof="0" dirty="0">
                <a:solidFill>
                  <a:srgbClr val="303D68"/>
                </a:solidFill>
                <a:latin typeface="DejaVu Math TeX Gyre" panose="02000503000000000000" pitchFamily="2" charset="0"/>
              </a:rPr>
              <a:t>Develop strategies for cultivating a responsive digital culture, including establishing support structures and creating a shared repository of resources to promote inclusive practices.</a:t>
            </a: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Arial" panose="020B0604020202020204" pitchFamily="34" charset="0"/>
              <a:buChar char="•"/>
            </a:pPr>
            <a:r>
              <a:rPr lang="en-GB" sz="100" noProof="0" dirty="0">
                <a:solidFill>
                  <a:srgbClr val="303D68"/>
                </a:solidFill>
                <a:latin typeface="DejaVu Math TeX Gyre" panose="02000503000000000000" pitchFamily="2" charset="0"/>
              </a:rPr>
              <a:t> </a:t>
            </a: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Arial" panose="020B0604020202020204" pitchFamily="34" charset="0"/>
              <a:buChar char="•"/>
            </a:pPr>
            <a:r>
              <a:rPr lang="en-GB" sz="100" noProof="0" dirty="0">
                <a:solidFill>
                  <a:srgbClr val="303D68"/>
                </a:solidFill>
                <a:latin typeface="DejaVu Math TeX Gyre" panose="02000503000000000000" pitchFamily="2" charset="0"/>
              </a:rPr>
              <a:t> </a:t>
            </a: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Courier New" panose="02070309020205020404" pitchFamily="49" charset="0"/>
              <a:buChar char="o"/>
            </a:pPr>
            <a:endParaRPr lang="en-GB" sz="100" noProof="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pic>
        <p:nvPicPr>
          <p:cNvPr id="2" name="Picture 1" descr="A logo with text on it&#10;&#10;Description automatically generated">
            <a:extLst>
              <a:ext uri="{FF2B5EF4-FFF2-40B4-BE49-F238E27FC236}">
                <a16:creationId xmlns:a16="http://schemas.microsoft.com/office/drawing/2014/main" id="{0A516863-2B40-650E-A526-AEC83EE9E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53CE4FCB-F5D6-3A9A-4081-3BDCA0AA87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24144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8392EC-8B65-76A2-CF3A-E248B9770301}"/>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FD14F940-5CC9-2B24-1CD1-20B7FD10E074}"/>
              </a:ext>
            </a:extLst>
          </p:cNvPr>
          <p:cNvSpPr txBox="1">
            <a:spLocks/>
          </p:cNvSpPr>
          <p:nvPr/>
        </p:nvSpPr>
        <p:spPr>
          <a:xfrm>
            <a:off x="610509" y="1789471"/>
            <a:ext cx="10676594" cy="4281692"/>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A CPD plan only becomes meaningful when it has a clear purpose. </a:t>
            </a:r>
          </a:p>
          <a:p>
            <a:pPr marL="342900" indent="-34290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342900" indent="-34290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This purpose explains what the institution wants to improve and why the improvement matters. It should link directly to the digital gaps identified earlier, so the plan responds to real needs rather than general intentions. </a:t>
            </a:r>
          </a:p>
          <a:p>
            <a:pPr marL="342900" indent="-34290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342900" indent="-34290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When educators understand the purpose, they can see how their participation connects to learner outcomes and </a:t>
            </a:r>
            <a:r>
              <a:rPr lang="en-US" sz="2000" dirty="0" err="1">
                <a:solidFill>
                  <a:srgbClr val="303D68"/>
                </a:solidFill>
                <a:latin typeface="DejaVu Math TeX Gyre" panose="02000503000000000000" pitchFamily="2" charset="0"/>
              </a:rPr>
              <a:t>labour</a:t>
            </a:r>
            <a:r>
              <a:rPr lang="en-US" sz="2000" dirty="0">
                <a:solidFill>
                  <a:srgbClr val="303D68"/>
                </a:solidFill>
                <a:latin typeface="DejaVu Math TeX Gyre" panose="02000503000000000000" pitchFamily="2" charset="0"/>
              </a:rPr>
              <a:t> market expectations. A clear purpose also helps avoid scattered initiatives and brings focus to the development process.</a:t>
            </a:r>
            <a:endParaRPr lang="en-US" sz="1900" dirty="0"/>
          </a:p>
        </p:txBody>
      </p:sp>
      <p:pic>
        <p:nvPicPr>
          <p:cNvPr id="10" name="Picture 9" descr="Blue text on a black background&#10;&#10;Description automatically generated">
            <a:extLst>
              <a:ext uri="{FF2B5EF4-FFF2-40B4-BE49-F238E27FC236}">
                <a16:creationId xmlns:a16="http://schemas.microsoft.com/office/drawing/2014/main" id="{ECE1745C-EF3C-D65B-3875-465D4B0711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F581996D-A674-F0E2-9D0A-D63ABFE29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2" name="Title 1">
            <a:extLst>
              <a:ext uri="{FF2B5EF4-FFF2-40B4-BE49-F238E27FC236}">
                <a16:creationId xmlns:a16="http://schemas.microsoft.com/office/drawing/2014/main" id="{19BCC933-6D26-87BB-45A1-752E659831B9}"/>
              </a:ext>
            </a:extLst>
          </p:cNvPr>
          <p:cNvSpPr txBox="1">
            <a:spLocks/>
          </p:cNvSpPr>
          <p:nvPr/>
        </p:nvSpPr>
        <p:spPr>
          <a:xfrm>
            <a:off x="610509" y="892637"/>
            <a:ext cx="1031878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Setting a Clear Direction for CPD</a:t>
            </a:r>
          </a:p>
        </p:txBody>
      </p:sp>
      <p:sp>
        <p:nvSpPr>
          <p:cNvPr id="15" name="TextBox 14">
            <a:extLst>
              <a:ext uri="{FF2B5EF4-FFF2-40B4-BE49-F238E27FC236}">
                <a16:creationId xmlns:a16="http://schemas.microsoft.com/office/drawing/2014/main" id="{92F56CFF-4B83-F775-C092-2703ED89EE64}"/>
              </a:ext>
            </a:extLst>
          </p:cNvPr>
          <p:cNvSpPr txBox="1"/>
          <p:nvPr/>
        </p:nvSpPr>
        <p:spPr>
          <a:xfrm>
            <a:off x="-3047" y="6642546"/>
            <a:ext cx="3404849" cy="215444"/>
          </a:xfrm>
          <a:prstGeom prst="rect">
            <a:avLst/>
          </a:prstGeom>
          <a:noFill/>
        </p:spPr>
        <p:txBody>
          <a:bodyPr wrap="square" rtlCol="0">
            <a:spAutoFit/>
          </a:bodyPr>
          <a:lstStyle/>
          <a:p>
            <a:r>
              <a:rPr lang="en-GB" sz="800" dirty="0">
                <a:solidFill>
                  <a:schemeClr val="bg1"/>
                </a:solidFill>
                <a:latin typeface="DejaVu Math TeX Gyre" panose="02000503000000000000"/>
              </a:rPr>
              <a:t>Image by noah-buscher-x8ZStukS2PM-unsplash</a:t>
            </a:r>
          </a:p>
        </p:txBody>
      </p:sp>
    </p:spTree>
    <p:extLst>
      <p:ext uri="{BB962C8B-B14F-4D97-AF65-F5344CB8AC3E}">
        <p14:creationId xmlns:p14="http://schemas.microsoft.com/office/powerpoint/2010/main" val="748374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B8D524-C928-FF4F-48C6-35EE6E86BF07}"/>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A66A931-4004-9A57-EBAA-E3ED98BB0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E485B4F-8618-5918-4182-5EB6003D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79E0DED5-BB77-D90C-03E6-69CA239B6D08}"/>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Connecting Purpose With Evidence</a:t>
            </a:r>
          </a:p>
        </p:txBody>
      </p:sp>
      <p:pic>
        <p:nvPicPr>
          <p:cNvPr id="9" name="Picture 8" descr="Blue text on a black background&#10;&#10;Description automatically generated">
            <a:extLst>
              <a:ext uri="{FF2B5EF4-FFF2-40B4-BE49-F238E27FC236}">
                <a16:creationId xmlns:a16="http://schemas.microsoft.com/office/drawing/2014/main" id="{C3CA4C1B-B35B-7062-B213-840C14154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6965C465-9B25-48AC-C3CB-B468ED41F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5EE01716-E137-4159-3716-7E64C13D8EF3}"/>
              </a:ext>
            </a:extLst>
          </p:cNvPr>
          <p:cNvSpPr txBox="1">
            <a:spLocks/>
          </p:cNvSpPr>
          <p:nvPr/>
        </p:nvSpPr>
        <p:spPr>
          <a:xfrm>
            <a:off x="106631" y="745527"/>
            <a:ext cx="11328285" cy="33348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dirty="0">
                <a:solidFill>
                  <a:srgbClr val="303D68"/>
                </a:solidFill>
                <a:latin typeface="DejaVu Math TeX Gyre" panose="02000503000000000000" pitchFamily="2" charset="0"/>
              </a:rPr>
              <a:t>The purpose of a CPD plan should come from what the institution has already observed in its programs. If teams struggle with mapping digital competences, the purpose might focus on strengthening this ability. </a:t>
            </a:r>
          </a:p>
          <a:p>
            <a:pPr lvl="1"/>
            <a:endParaRPr lang="en-US" sz="2000" dirty="0">
              <a:solidFill>
                <a:srgbClr val="303D68"/>
              </a:solidFill>
              <a:latin typeface="DejaVu Math TeX Gyre" panose="02000503000000000000" pitchFamily="2" charset="0"/>
            </a:endParaRPr>
          </a:p>
          <a:p>
            <a:pPr lvl="1"/>
            <a:r>
              <a:rPr lang="en-US" dirty="0">
                <a:solidFill>
                  <a:srgbClr val="303D68"/>
                </a:solidFill>
                <a:latin typeface="DejaVu Math TeX Gyre" panose="02000503000000000000" pitchFamily="2" charset="0"/>
              </a:rPr>
              <a:t>If staff rarely use </a:t>
            </a:r>
            <a:r>
              <a:rPr lang="en-US" dirty="0" err="1">
                <a:solidFill>
                  <a:srgbClr val="303D68"/>
                </a:solidFill>
                <a:latin typeface="DejaVu Math TeX Gyre" panose="02000503000000000000" pitchFamily="2" charset="0"/>
              </a:rPr>
              <a:t>labour</a:t>
            </a:r>
            <a:r>
              <a:rPr lang="en-US" dirty="0">
                <a:solidFill>
                  <a:srgbClr val="303D68"/>
                </a:solidFill>
                <a:latin typeface="DejaVu Math TeX Gyre" panose="02000503000000000000" pitchFamily="2" charset="0"/>
              </a:rPr>
              <a:t> market information, the purpose might aim to build confidence in interpreting data.</a:t>
            </a:r>
          </a:p>
        </p:txBody>
      </p:sp>
      <p:pic>
        <p:nvPicPr>
          <p:cNvPr id="2" name="Imagem 1">
            <a:extLst>
              <a:ext uri="{FF2B5EF4-FFF2-40B4-BE49-F238E27FC236}">
                <a16:creationId xmlns:a16="http://schemas.microsoft.com/office/drawing/2014/main" id="{F4FC84BB-7057-7C13-3A33-ACD74883F5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084" y="2623558"/>
            <a:ext cx="6247418" cy="3348018"/>
          </a:xfrm>
          <a:prstGeom prst="rect">
            <a:avLst/>
          </a:prstGeom>
          <a:noFill/>
          <a:ln>
            <a:noFill/>
          </a:ln>
        </p:spPr>
      </p:pic>
      <p:sp>
        <p:nvSpPr>
          <p:cNvPr id="5" name="CaixaDeTexto 4">
            <a:extLst>
              <a:ext uri="{FF2B5EF4-FFF2-40B4-BE49-F238E27FC236}">
                <a16:creationId xmlns:a16="http://schemas.microsoft.com/office/drawing/2014/main" id="{90132FD4-DF90-B98B-CFE7-FB8E5762FC00}"/>
              </a:ext>
            </a:extLst>
          </p:cNvPr>
          <p:cNvSpPr txBox="1"/>
          <p:nvPr/>
        </p:nvSpPr>
        <p:spPr>
          <a:xfrm>
            <a:off x="7333292" y="3625585"/>
            <a:ext cx="4208255" cy="1200329"/>
          </a:xfrm>
          <a:prstGeom prst="rect">
            <a:avLst/>
          </a:prstGeom>
          <a:noFill/>
        </p:spPr>
        <p:txBody>
          <a:bodyPr wrap="square">
            <a:spAutoFit/>
          </a:bodyPr>
          <a:lstStyle/>
          <a:p>
            <a:pPr lvl="1"/>
            <a:r>
              <a:rPr lang="en-US" sz="1800" dirty="0">
                <a:solidFill>
                  <a:srgbClr val="303D68"/>
                </a:solidFill>
                <a:latin typeface="DejaVu Math TeX Gyre" panose="02000503000000000000" pitchFamily="2" charset="0"/>
              </a:rPr>
              <a:t>When the purpose is grounded in evidence, the CPD plan becomes more achievable and easier to communicate.</a:t>
            </a:r>
            <a:endParaRPr lang="en-US" sz="18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198845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0030A2-3480-5BB5-8F7B-4DC986E98C8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65796CC-29B6-D336-F370-20A798BD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237563-DF9C-0597-4F19-D8FBD2AA8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E94FA83F-BC47-89E9-AFDC-C651FFD64146}"/>
              </a:ext>
            </a:extLst>
          </p:cNvPr>
          <p:cNvSpPr txBox="1">
            <a:spLocks/>
          </p:cNvSpPr>
          <p:nvPr/>
        </p:nvSpPr>
        <p:spPr>
          <a:xfrm>
            <a:off x="610509" y="1789470"/>
            <a:ext cx="10769360" cy="4113723"/>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1800" dirty="0">
                <a:solidFill>
                  <a:srgbClr val="303D68"/>
                </a:solidFill>
                <a:latin typeface="DejaVu Math TeX Gyre" panose="02000503000000000000" pitchFamily="2" charset="0"/>
              </a:rPr>
              <a:t>Once the purpose is defined, the next step is choosing the target group. This group includes the staff who need to develop specific competences in order to meet the CPD goals. It may involve program coordinators, subject teachers, or teams who prepare assessments. </a:t>
            </a:r>
          </a:p>
          <a:p>
            <a:pPr marL="285750" indent="-285750" algn="just">
              <a:spcAft>
                <a:spcPts val="600"/>
              </a:spcAft>
              <a:buFont typeface="Arial" panose="020B0604020202020204" pitchFamily="34" charset="0"/>
              <a:buChar char="•"/>
            </a:pPr>
            <a:endParaRPr lang="en-US" sz="18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1800" dirty="0">
                <a:solidFill>
                  <a:srgbClr val="303D68"/>
                </a:solidFill>
                <a:latin typeface="DejaVu Math TeX Gyre" panose="02000503000000000000" pitchFamily="2" charset="0"/>
              </a:rPr>
              <a:t>Selecting the right participants ensures that the plan leads to visible change. A focused target group also makes it easier to design activities that match their roles and starting points. When participants understand why they were chosen and how their learning contributes to the institution’s strategy, the CPD plan gains stronger engagement and clearer results.</a:t>
            </a:r>
            <a:endParaRPr lang="bg-BG" sz="1800" dirty="0">
              <a:solidFill>
                <a:srgbClr val="303D68"/>
              </a:solidFill>
              <a:latin typeface="DejaVu Math TeX Gyre" panose="02000503000000000000" pitchFamily="2" charset="0"/>
            </a:endParaRPr>
          </a:p>
        </p:txBody>
      </p:sp>
      <p:pic>
        <p:nvPicPr>
          <p:cNvPr id="10" name="Picture 9" descr="Blue text on a black background&#10;&#10;Description automatically generated">
            <a:extLst>
              <a:ext uri="{FF2B5EF4-FFF2-40B4-BE49-F238E27FC236}">
                <a16:creationId xmlns:a16="http://schemas.microsoft.com/office/drawing/2014/main" id="{0DF28AE1-4210-DD4E-1381-D5DF834FD5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E2B653D2-06FD-3212-7C8D-734C250671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sp>
        <p:nvSpPr>
          <p:cNvPr id="12" name="Title 1">
            <a:extLst>
              <a:ext uri="{FF2B5EF4-FFF2-40B4-BE49-F238E27FC236}">
                <a16:creationId xmlns:a16="http://schemas.microsoft.com/office/drawing/2014/main" id="{E535B994-E9C9-F7D0-7D65-69810982BC91}"/>
              </a:ext>
            </a:extLst>
          </p:cNvPr>
          <p:cNvSpPr txBox="1">
            <a:spLocks/>
          </p:cNvSpPr>
          <p:nvPr/>
        </p:nvSpPr>
        <p:spPr>
          <a:xfrm>
            <a:off x="610509" y="892637"/>
            <a:ext cx="1031878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Identifying the Right Participants</a:t>
            </a:r>
          </a:p>
        </p:txBody>
      </p:sp>
      <p:sp>
        <p:nvSpPr>
          <p:cNvPr id="15" name="TextBox 14">
            <a:extLst>
              <a:ext uri="{FF2B5EF4-FFF2-40B4-BE49-F238E27FC236}">
                <a16:creationId xmlns:a16="http://schemas.microsoft.com/office/drawing/2014/main" id="{EC237F5A-D185-BF03-7D91-41CAB7A9987A}"/>
              </a:ext>
            </a:extLst>
          </p:cNvPr>
          <p:cNvSpPr txBox="1"/>
          <p:nvPr/>
        </p:nvSpPr>
        <p:spPr>
          <a:xfrm>
            <a:off x="-3047" y="6642546"/>
            <a:ext cx="3404849" cy="215444"/>
          </a:xfrm>
          <a:prstGeom prst="rect">
            <a:avLst/>
          </a:prstGeom>
          <a:noFill/>
        </p:spPr>
        <p:txBody>
          <a:bodyPr wrap="square" rtlCol="0">
            <a:spAutoFit/>
          </a:bodyPr>
          <a:lstStyle/>
          <a:p>
            <a:r>
              <a:rPr lang="en-GB" sz="800" dirty="0">
                <a:solidFill>
                  <a:schemeClr val="bg1"/>
                </a:solidFill>
                <a:latin typeface="DejaVu Math TeX Gyre" panose="02000503000000000000"/>
              </a:rPr>
              <a:t>Image by artem-balashevsky-Ld-5Lu-eU6A-unsplash</a:t>
            </a:r>
          </a:p>
        </p:txBody>
      </p:sp>
    </p:spTree>
    <p:extLst>
      <p:ext uri="{BB962C8B-B14F-4D97-AF65-F5344CB8AC3E}">
        <p14:creationId xmlns:p14="http://schemas.microsoft.com/office/powerpoint/2010/main" val="1570624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FCFE8-287A-80DE-4245-2D87EDF4CC3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6723355-084E-6EEF-342B-6FEB3799F1EC}"/>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0E071CD3-CC0E-91A0-F0F1-15A4DAAE4862}"/>
              </a:ext>
            </a:extLst>
          </p:cNvPr>
          <p:cNvSpPr txBox="1"/>
          <p:nvPr/>
        </p:nvSpPr>
        <p:spPr>
          <a:xfrm>
            <a:off x="3984331" y="402332"/>
            <a:ext cx="811106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Key aspects:</a:t>
            </a: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Practice creating effective learning outcomes ensuring it is linked to a specific DigComp 2.2 competence area</a:t>
            </a:r>
            <a:endParaRPr lang="en-GB" sz="1800" kern="100" noProof="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A5B8A364-CA3E-515E-D1B6-6479C025A879}"/>
              </a:ext>
            </a:extLst>
          </p:cNvPr>
          <p:cNvSpPr txBox="1">
            <a:spLocks noChangeArrowheads="1"/>
          </p:cNvSpPr>
          <p:nvPr/>
        </p:nvSpPr>
        <p:spPr bwMode="auto">
          <a:xfrm>
            <a:off x="96607" y="402332"/>
            <a:ext cx="3824186" cy="2215991"/>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Subtitle 2.2: Writing Measurable Learning Outcomes</a:t>
            </a:r>
          </a:p>
        </p:txBody>
      </p:sp>
      <p:pic>
        <p:nvPicPr>
          <p:cNvPr id="2" name="Picture 1" descr="A logo with text on it&#10;&#10;Description automatically generated">
            <a:extLst>
              <a:ext uri="{FF2B5EF4-FFF2-40B4-BE49-F238E27FC236}">
                <a16:creationId xmlns:a16="http://schemas.microsoft.com/office/drawing/2014/main" id="{4C737077-5149-8ED6-A613-7DA9F5A40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767" y="33098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932A86E-9FAD-3DF5-7808-58051A2533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3701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15E4A9-3ACD-509E-810B-D576833E1E3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1E03A98-F0DE-B72E-CB11-5B763E5DF2CD}"/>
              </a:ext>
            </a:extLst>
          </p:cNvPr>
          <p:cNvSpPr txBox="1">
            <a:spLocks/>
          </p:cNvSpPr>
          <p:nvPr/>
        </p:nvSpPr>
        <p:spPr>
          <a:xfrm>
            <a:off x="610507" y="1504335"/>
            <a:ext cx="5623145" cy="4247535"/>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Learning outcomes show what participants should be able to do after completing the CPD plan. They make progress visible and help teams understand what the plan is trying to achieve.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When outcomes are written clearly, everyone knows what skills or knowledge will change and how this change supports the wider goal of aligning digital competences with </a:t>
            </a:r>
            <a:r>
              <a:rPr lang="en-US" sz="2000" dirty="0" err="1">
                <a:solidFill>
                  <a:srgbClr val="303D68"/>
                </a:solidFill>
                <a:latin typeface="DejaVu Math TeX Gyre" panose="02000503000000000000" pitchFamily="2" charset="0"/>
              </a:rPr>
              <a:t>labour</a:t>
            </a:r>
            <a:r>
              <a:rPr lang="en-US" sz="2000" dirty="0">
                <a:solidFill>
                  <a:srgbClr val="303D68"/>
                </a:solidFill>
                <a:latin typeface="DejaVu Math TeX Gyre" panose="02000503000000000000" pitchFamily="2" charset="0"/>
              </a:rPr>
              <a:t> market needs.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Clear outcomes also create a shared understanding among staff and make it easier to evaluate the plan later.</a:t>
            </a:r>
          </a:p>
        </p:txBody>
      </p:sp>
      <p:pic>
        <p:nvPicPr>
          <p:cNvPr id="8" name="Picture 7" descr="A logo with text on it&#10;&#10;Description automatically generated">
            <a:extLst>
              <a:ext uri="{FF2B5EF4-FFF2-40B4-BE49-F238E27FC236}">
                <a16:creationId xmlns:a16="http://schemas.microsoft.com/office/drawing/2014/main" id="{BF9ECE02-5CA0-F45A-2FD3-A932B92300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AB23CBF3-0B2E-5306-32CE-231FFF509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11" name="Title 1">
            <a:extLst>
              <a:ext uri="{FF2B5EF4-FFF2-40B4-BE49-F238E27FC236}">
                <a16:creationId xmlns:a16="http://schemas.microsoft.com/office/drawing/2014/main" id="{7B03B462-D4D8-0033-08DA-6ABB1A4112FC}"/>
              </a:ext>
            </a:extLst>
          </p:cNvPr>
          <p:cNvSpPr txBox="1">
            <a:spLocks/>
          </p:cNvSpPr>
          <p:nvPr/>
        </p:nvSpPr>
        <p:spPr>
          <a:xfrm>
            <a:off x="514117" y="745527"/>
            <a:ext cx="10104722"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Why Learning Outcomes Matter</a:t>
            </a:r>
          </a:p>
        </p:txBody>
      </p:sp>
      <p:sp>
        <p:nvSpPr>
          <p:cNvPr id="13" name="TextBox 12">
            <a:extLst>
              <a:ext uri="{FF2B5EF4-FFF2-40B4-BE49-F238E27FC236}">
                <a16:creationId xmlns:a16="http://schemas.microsoft.com/office/drawing/2014/main" id="{636BAF9F-2F51-9221-9936-9E3BB0DB26D0}"/>
              </a:ext>
            </a:extLst>
          </p:cNvPr>
          <p:cNvSpPr txBox="1"/>
          <p:nvPr/>
        </p:nvSpPr>
        <p:spPr>
          <a:xfrm>
            <a:off x="10018448" y="6585024"/>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Image by annie-spratt-a3mXEG8AEx8-unsplash</a:t>
            </a:r>
          </a:p>
        </p:txBody>
      </p:sp>
      <p:pic>
        <p:nvPicPr>
          <p:cNvPr id="3074" name="Picture 2" descr="Digital Competence Framework for Citizens (DigComp) - The ...">
            <a:extLst>
              <a:ext uri="{FF2B5EF4-FFF2-40B4-BE49-F238E27FC236}">
                <a16:creationId xmlns:a16="http://schemas.microsoft.com/office/drawing/2014/main" id="{622C97EF-D35C-D1D3-F565-70EE85520F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3" r="43186"/>
          <a:stretch>
            <a:fillRect/>
          </a:stretch>
        </p:blipFill>
        <p:spPr bwMode="auto">
          <a:xfrm>
            <a:off x="6844159" y="1339242"/>
            <a:ext cx="5344793" cy="450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03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2EB3BF-D4FF-6CE0-24D7-736B96CF61DC}"/>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B3744E1-E287-4EE9-4959-ED76B9C1A7CF}"/>
              </a:ext>
            </a:extLst>
          </p:cNvPr>
          <p:cNvSpPr txBox="1">
            <a:spLocks/>
          </p:cNvSpPr>
          <p:nvPr/>
        </p:nvSpPr>
        <p:spPr>
          <a:xfrm>
            <a:off x="786581" y="1690202"/>
            <a:ext cx="10567217" cy="4486761"/>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To write effective learning outcomes, educators start by looking at the purpose of the CPD plan.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The outcome should describe an action that can be observed, such as identifying digital trends, applying a framework, or analyzing competence gaps. Using simple verbs helps show what participants will actually do in practice.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Outcomes also need to be realistic for the time available. When outcomes are concise and achievable, they guide trainers in selecting the right activities and resources.</a:t>
            </a:r>
            <a:endParaRPr lang="en-US" sz="2000" dirty="0"/>
          </a:p>
        </p:txBody>
      </p:sp>
      <p:pic>
        <p:nvPicPr>
          <p:cNvPr id="10" name="Picture 9" descr="Blue text on a black background&#10;&#10;Description automatically generated">
            <a:extLst>
              <a:ext uri="{FF2B5EF4-FFF2-40B4-BE49-F238E27FC236}">
                <a16:creationId xmlns:a16="http://schemas.microsoft.com/office/drawing/2014/main" id="{D4E0CF9D-14AF-3E6C-D46F-063705AAF3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C777C061-2245-FBFC-EBFA-1FF1BB9201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sp>
        <p:nvSpPr>
          <p:cNvPr id="12" name="TextBox 11">
            <a:extLst>
              <a:ext uri="{FF2B5EF4-FFF2-40B4-BE49-F238E27FC236}">
                <a16:creationId xmlns:a16="http://schemas.microsoft.com/office/drawing/2014/main" id="{E4607D27-8B95-D1C3-9E55-13AA1F239074}"/>
              </a:ext>
            </a:extLst>
          </p:cNvPr>
          <p:cNvSpPr txBox="1"/>
          <p:nvPr/>
        </p:nvSpPr>
        <p:spPr>
          <a:xfrm>
            <a:off x="0" y="6642556"/>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Image by bogdan-karlenko-36b7JBzhfF4-unsplash</a:t>
            </a:r>
          </a:p>
        </p:txBody>
      </p:sp>
      <p:sp>
        <p:nvSpPr>
          <p:cNvPr id="14" name="Title 1">
            <a:extLst>
              <a:ext uri="{FF2B5EF4-FFF2-40B4-BE49-F238E27FC236}">
                <a16:creationId xmlns:a16="http://schemas.microsoft.com/office/drawing/2014/main" id="{4AC38906-3F73-57FE-B87B-C387355F9DED}"/>
              </a:ext>
            </a:extLst>
          </p:cNvPr>
          <p:cNvSpPr txBox="1">
            <a:spLocks/>
          </p:cNvSpPr>
          <p:nvPr/>
        </p:nvSpPr>
        <p:spPr>
          <a:xfrm>
            <a:off x="786581" y="892637"/>
            <a:ext cx="1014271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Turning Purpose Into Concrete Results</a:t>
            </a:r>
          </a:p>
        </p:txBody>
      </p:sp>
    </p:spTree>
    <p:extLst>
      <p:ext uri="{BB962C8B-B14F-4D97-AF65-F5344CB8AC3E}">
        <p14:creationId xmlns:p14="http://schemas.microsoft.com/office/powerpoint/2010/main" val="3189040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029C2A-88F9-A0A0-A1C2-91F1D525ABEB}"/>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5B428F-DB92-999B-6EE7-E7570BA90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6CB0CC5-75C0-789E-F4AE-8B4EEECCA34D}"/>
              </a:ext>
            </a:extLst>
          </p:cNvPr>
          <p:cNvSpPr txBox="1">
            <a:spLocks/>
          </p:cNvSpPr>
          <p:nvPr/>
        </p:nvSpPr>
        <p:spPr>
          <a:xfrm>
            <a:off x="786581" y="1690203"/>
            <a:ext cx="10567217" cy="3324250"/>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To write effective learning outcomes, educators start by looking at the purpose of the CPD plan.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Good learning outcomes are specific, relevant, and connected to real workplace expectations. They focus on abilities that help the institution respond to digital changes rather than general knowledge that is difficult to apply.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When participants can demonstrate what they learned through a task, discussion, or small project, the outcome is measurable. These outcomes make evaluation easier and ensure that the CPD plan leads to meaningful improvements in how digital competences are understood and taught.</a:t>
            </a:r>
            <a:endParaRPr lang="en-US" sz="2000" dirty="0"/>
          </a:p>
        </p:txBody>
      </p:sp>
      <p:pic>
        <p:nvPicPr>
          <p:cNvPr id="10" name="Picture 9" descr="Blue text on a black background&#10;&#10;Description automatically generated">
            <a:extLst>
              <a:ext uri="{FF2B5EF4-FFF2-40B4-BE49-F238E27FC236}">
                <a16:creationId xmlns:a16="http://schemas.microsoft.com/office/drawing/2014/main" id="{8848D943-33EE-17CA-BD14-A0F1AF1EF2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4D356DCD-CAFF-8A0B-3727-905257C36B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sp>
        <p:nvSpPr>
          <p:cNvPr id="12" name="TextBox 11">
            <a:extLst>
              <a:ext uri="{FF2B5EF4-FFF2-40B4-BE49-F238E27FC236}">
                <a16:creationId xmlns:a16="http://schemas.microsoft.com/office/drawing/2014/main" id="{7D273C39-C48C-C760-F4C1-A4A99CE2A1A0}"/>
              </a:ext>
            </a:extLst>
          </p:cNvPr>
          <p:cNvSpPr txBox="1"/>
          <p:nvPr/>
        </p:nvSpPr>
        <p:spPr>
          <a:xfrm>
            <a:off x="0" y="6642556"/>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Image by bogdan-karlenko-36b7JBzhfF4-unsplash</a:t>
            </a:r>
          </a:p>
        </p:txBody>
      </p:sp>
      <p:sp>
        <p:nvSpPr>
          <p:cNvPr id="14" name="Title 1">
            <a:extLst>
              <a:ext uri="{FF2B5EF4-FFF2-40B4-BE49-F238E27FC236}">
                <a16:creationId xmlns:a16="http://schemas.microsoft.com/office/drawing/2014/main" id="{0DBF23AB-30D0-8198-6694-EEB445CDBE44}"/>
              </a:ext>
            </a:extLst>
          </p:cNvPr>
          <p:cNvSpPr txBox="1">
            <a:spLocks/>
          </p:cNvSpPr>
          <p:nvPr/>
        </p:nvSpPr>
        <p:spPr>
          <a:xfrm>
            <a:off x="786581" y="892637"/>
            <a:ext cx="1014271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Creating Outcomes That Support Real Needs</a:t>
            </a:r>
          </a:p>
        </p:txBody>
      </p:sp>
    </p:spTree>
    <p:extLst>
      <p:ext uri="{BB962C8B-B14F-4D97-AF65-F5344CB8AC3E}">
        <p14:creationId xmlns:p14="http://schemas.microsoft.com/office/powerpoint/2010/main" val="4033861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D6140-2A53-FCE9-C45F-BCC94B969ED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975D1D0-5EC9-2E86-B2C0-C05CA016D87E}"/>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62CC711B-F75B-302C-C0A6-807423D29E91}"/>
              </a:ext>
            </a:extLst>
          </p:cNvPr>
          <p:cNvSpPr txBox="1"/>
          <p:nvPr/>
        </p:nvSpPr>
        <p:spPr>
          <a:xfrm>
            <a:off x="3984331" y="402332"/>
            <a:ext cx="811106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Key aspects:</a:t>
            </a: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Review and select appropriate training formats and delivery modes, while identifying necessary resources and accessibility needs.</a:t>
            </a: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1D1117B7-3785-EB63-5A42-961A783F91FE}"/>
              </a:ext>
            </a:extLst>
          </p:cNvPr>
          <p:cNvSpPr txBox="1">
            <a:spLocks noChangeArrowheads="1"/>
          </p:cNvSpPr>
          <p:nvPr/>
        </p:nvSpPr>
        <p:spPr bwMode="auto">
          <a:xfrm>
            <a:off x="96607" y="402332"/>
            <a:ext cx="3824186" cy="1785104"/>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Subtitle 2.3: Selecting Training Modes and Resources</a:t>
            </a:r>
          </a:p>
        </p:txBody>
      </p:sp>
      <p:pic>
        <p:nvPicPr>
          <p:cNvPr id="2" name="Picture 1" descr="A logo with text on it&#10;&#10;Description automatically generated">
            <a:extLst>
              <a:ext uri="{FF2B5EF4-FFF2-40B4-BE49-F238E27FC236}">
                <a16:creationId xmlns:a16="http://schemas.microsoft.com/office/drawing/2014/main" id="{C81FD5F7-2C62-6176-0F5C-C31809B4F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55D84D80-CDAA-5F8C-C16C-7979577FE8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324191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0D523-8306-12DC-1E1A-AE50AAFADDDE}"/>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834CB5D7-3636-1316-FB58-DADF004D8F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CCB880DC-5E5C-6C4C-E39A-B04B9E1E7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EDA721AB-AFD9-CF16-02C8-DE3E573E0075}"/>
              </a:ext>
            </a:extLst>
          </p:cNvPr>
          <p:cNvSpPr txBox="1">
            <a:spLocks/>
          </p:cNvSpPr>
          <p:nvPr/>
        </p:nvSpPr>
        <p:spPr>
          <a:xfrm>
            <a:off x="514117" y="1494503"/>
            <a:ext cx="10790234" cy="39437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Selecting the right training mode is essential for making the CPD plan practical and achievable.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Staff often have limited time, so the mode must fit their routines without reducing the quality of learning.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Short sessions, simple online modules, or blended formats can make participation easier while still supporting meaningful development.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algn="just"/>
            <a:r>
              <a:rPr lang="en-US" sz="2000" dirty="0">
                <a:solidFill>
                  <a:srgbClr val="303D68"/>
                </a:solidFill>
                <a:latin typeface="DejaVu Math TeX Gyre" panose="02000503000000000000" pitchFamily="2" charset="0"/>
              </a:rPr>
              <a:t>The goal is to choose approaches that match the learning outcomes and reflect how digital competences are used in real teaching situations.</a:t>
            </a:r>
            <a:endParaRPr lang="bg-BG" sz="20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bg-BG" sz="2000" dirty="0">
              <a:solidFill>
                <a:srgbClr val="303D68"/>
              </a:solidFill>
              <a:latin typeface="DejaVu Math TeX Gyre" panose="02000503000000000000" pitchFamily="2" charset="0"/>
            </a:endParaRPr>
          </a:p>
          <a:p>
            <a:pPr marL="742950" lvl="1" indent="-285750">
              <a:buFont typeface="Courier New" panose="02070309020205020404" pitchFamily="49" charset="0"/>
              <a:buChar char="o"/>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11" name="Title 1">
            <a:extLst>
              <a:ext uri="{FF2B5EF4-FFF2-40B4-BE49-F238E27FC236}">
                <a16:creationId xmlns:a16="http://schemas.microsoft.com/office/drawing/2014/main" id="{F86C72DF-6828-5AA4-B749-5F5DDE7477BF}"/>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Choosing Training Modes That Fit Your Context</a:t>
            </a:r>
          </a:p>
        </p:txBody>
      </p:sp>
    </p:spTree>
    <p:extLst>
      <p:ext uri="{BB962C8B-B14F-4D97-AF65-F5344CB8AC3E}">
        <p14:creationId xmlns:p14="http://schemas.microsoft.com/office/powerpoint/2010/main" val="46635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22B5E-7D74-EF11-FCCE-0181CEA79638}"/>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9542F5A2-D77E-4001-6705-B420F662A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A4737B8F-3C0E-7D62-5A3E-149566B476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9E64A6DA-590D-8D1B-DB59-7F038CE97798}"/>
              </a:ext>
            </a:extLst>
          </p:cNvPr>
          <p:cNvSpPr txBox="1">
            <a:spLocks/>
          </p:cNvSpPr>
          <p:nvPr/>
        </p:nvSpPr>
        <p:spPr>
          <a:xfrm>
            <a:off x="514117" y="1671484"/>
            <a:ext cx="5788360" cy="3942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000" dirty="0">
                <a:solidFill>
                  <a:srgbClr val="303D68"/>
                </a:solidFill>
                <a:latin typeface="DejaVu Math TeX Gyre" panose="02000503000000000000" pitchFamily="2" charset="0"/>
              </a:rPr>
              <a:t>The most effective CPD activities are those that connect learning to everyday tasks. When staff work with real examples, such as reviewing </a:t>
            </a:r>
            <a:r>
              <a:rPr lang="en-US" sz="2000" dirty="0" err="1">
                <a:solidFill>
                  <a:srgbClr val="303D68"/>
                </a:solidFill>
                <a:latin typeface="DejaVu Math TeX Gyre" panose="02000503000000000000" pitchFamily="2" charset="0"/>
              </a:rPr>
              <a:t>labour</a:t>
            </a:r>
            <a:r>
              <a:rPr lang="en-US" sz="2000" dirty="0">
                <a:solidFill>
                  <a:srgbClr val="303D68"/>
                </a:solidFill>
                <a:latin typeface="DejaVu Math TeX Gyre" panose="02000503000000000000" pitchFamily="2" charset="0"/>
              </a:rPr>
              <a:t> market data or using the DigComp framework during the session, the training becomes immediately relevant.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algn="just"/>
            <a:r>
              <a:rPr lang="en-US" sz="2000" dirty="0">
                <a:solidFill>
                  <a:srgbClr val="303D68"/>
                </a:solidFill>
                <a:latin typeface="DejaVu Math TeX Gyre" panose="02000503000000000000" pitchFamily="2" charset="0"/>
              </a:rPr>
              <a:t>Adults learn best through practical tasks, clear examples, and opportunities to experiment. </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11" name="Title 1">
            <a:extLst>
              <a:ext uri="{FF2B5EF4-FFF2-40B4-BE49-F238E27FC236}">
                <a16:creationId xmlns:a16="http://schemas.microsoft.com/office/drawing/2014/main" id="{9C3A7AFB-AF2E-93B4-597E-0A0611663C0A}"/>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Creating Learning Experiences That Are Useful and Realistic</a:t>
            </a:r>
          </a:p>
        </p:txBody>
      </p:sp>
      <p:pic>
        <p:nvPicPr>
          <p:cNvPr id="4" name="Imagem 3">
            <a:extLst>
              <a:ext uri="{FF2B5EF4-FFF2-40B4-BE49-F238E27FC236}">
                <a16:creationId xmlns:a16="http://schemas.microsoft.com/office/drawing/2014/main" id="{69A3A05C-62C8-D452-0645-9F023C83D1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7510" y="1543664"/>
            <a:ext cx="6274875" cy="4172125"/>
          </a:xfrm>
          <a:prstGeom prst="rect">
            <a:avLst/>
          </a:prstGeom>
          <a:noFill/>
          <a:ln>
            <a:noFill/>
          </a:ln>
        </p:spPr>
      </p:pic>
    </p:spTree>
    <p:extLst>
      <p:ext uri="{BB962C8B-B14F-4D97-AF65-F5344CB8AC3E}">
        <p14:creationId xmlns:p14="http://schemas.microsoft.com/office/powerpoint/2010/main" val="114331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06544-3C05-C33D-5F5C-13CD1E9CD52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13A4426-139F-FBA4-F2C6-0E1FBD7F0346}"/>
              </a:ext>
            </a:extLst>
          </p:cNvPr>
          <p:cNvSpPr txBox="1">
            <a:spLocks/>
          </p:cNvSpPr>
          <p:nvPr/>
        </p:nvSpPr>
        <p:spPr>
          <a:xfrm>
            <a:off x="514117" y="561959"/>
            <a:ext cx="10515600" cy="648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Course overview</a:t>
            </a:r>
            <a:endParaRPr lang="bs-Latn-BA" sz="4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2" name="Picture 1" descr="A logo with text on it&#10;&#10;Description automatically generated">
            <a:extLst>
              <a:ext uri="{FF2B5EF4-FFF2-40B4-BE49-F238E27FC236}">
                <a16:creationId xmlns:a16="http://schemas.microsoft.com/office/drawing/2014/main" id="{0550F964-C5F3-4FFB-2840-1B68AF6C71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ED6DFD7B-6245-ABDA-4A7A-EE7D3F740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graphicFrame>
        <p:nvGraphicFramePr>
          <p:cNvPr id="8" name="Diagram 7">
            <a:extLst>
              <a:ext uri="{FF2B5EF4-FFF2-40B4-BE49-F238E27FC236}">
                <a16:creationId xmlns:a16="http://schemas.microsoft.com/office/drawing/2014/main" id="{934C6D51-A5C7-D102-A1B5-7368DEFB15F5}"/>
              </a:ext>
            </a:extLst>
          </p:cNvPr>
          <p:cNvGraphicFramePr/>
          <p:nvPr>
            <p:extLst>
              <p:ext uri="{D42A27DB-BD31-4B8C-83A1-F6EECF244321}">
                <p14:modId xmlns:p14="http://schemas.microsoft.com/office/powerpoint/2010/main" val="1845820304"/>
              </p:ext>
            </p:extLst>
          </p:nvPr>
        </p:nvGraphicFramePr>
        <p:xfrm>
          <a:off x="610508" y="1313235"/>
          <a:ext cx="11243091" cy="4658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0094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A96D7-FCEB-74E9-0F43-0B40CDF1ABD4}"/>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FE58CB70-2E95-E351-B31D-22DEFE89D6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AE8E3133-0ECD-5000-57A7-332477D40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13E1F04A-9395-18A5-3EB8-CDBDCAB748C6}"/>
              </a:ext>
            </a:extLst>
          </p:cNvPr>
          <p:cNvSpPr txBox="1">
            <a:spLocks/>
          </p:cNvSpPr>
          <p:nvPr/>
        </p:nvSpPr>
        <p:spPr>
          <a:xfrm>
            <a:off x="610508" y="1622323"/>
            <a:ext cx="10693843" cy="38159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Training modes need to be supported by reliable resources. These may include internal guides, shared templates, simple mapping tools, or examples of good practice already used in the institution.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External resources such as </a:t>
            </a:r>
            <a:r>
              <a:rPr lang="en-US" sz="2000" dirty="0" err="1">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DigComp</a:t>
            </a: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 materials or sector reports can also strengthen activities without requiring new content to be created from scratch. When resources are easy to access and well integrated, they help staff continue learning after the session ends and make the CPD plan more sustainable over time.</a:t>
            </a:r>
          </a:p>
        </p:txBody>
      </p:sp>
      <p:sp>
        <p:nvSpPr>
          <p:cNvPr id="11" name="Title 1">
            <a:extLst>
              <a:ext uri="{FF2B5EF4-FFF2-40B4-BE49-F238E27FC236}">
                <a16:creationId xmlns:a16="http://schemas.microsoft.com/office/drawing/2014/main" id="{AC7FAE69-7B7F-AEB6-2FB3-EC944FF0F174}"/>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Using Resources That Support Sustainable Learning</a:t>
            </a:r>
          </a:p>
        </p:txBody>
      </p:sp>
    </p:spTree>
    <p:extLst>
      <p:ext uri="{BB962C8B-B14F-4D97-AF65-F5344CB8AC3E}">
        <p14:creationId xmlns:p14="http://schemas.microsoft.com/office/powerpoint/2010/main" val="2822319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35BF9-BE2C-F494-917F-A6B8EA13758E}"/>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F77390AA-EBFA-E0AC-23BA-8B09B9A2018E}"/>
              </a:ext>
            </a:extLst>
          </p:cNvPr>
          <p:cNvPicPr>
            <a:picLocks noGrp="1" noRot="1" noChangeAspect="1" noMove="1" noResize="1" noEditPoints="1" noAdjustHandles="1" noChangeArrowheads="1" noChangeShapeType="1" noCrop="1"/>
          </p:cNvPicPr>
          <p:nvPr/>
        </p:nvPicPr>
        <p:blipFill>
          <a:blip r:embed="rId2">
            <a:alphaModFix amt="19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0E67B35E-7579-42D3-68A7-FC354C731A15}"/>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1B7E248A-261C-CBEE-3A2D-B91E5F5B4CE5}"/>
              </a:ext>
            </a:extLst>
          </p:cNvPr>
          <p:cNvSpPr>
            <a:spLocks noGrp="1"/>
          </p:cNvSpPr>
          <p:nvPr>
            <p:ph type="title"/>
          </p:nvPr>
        </p:nvSpPr>
        <p:spPr>
          <a:xfrm>
            <a:off x="583460" y="2182761"/>
            <a:ext cx="10610482" cy="1031873"/>
          </a:xfrm>
        </p:spPr>
        <p:txBody>
          <a:bodyPr>
            <a:noAutofit/>
          </a:bodyPr>
          <a:lstStyle/>
          <a:p>
            <a:pPr lvl="0"/>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Module 3: Cultivating a Responsive Digital Culture</a:t>
            </a: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r>
              <a:rPr lang="en-US" sz="3000" dirty="0">
                <a:solidFill>
                  <a:srgbClr val="373365"/>
                </a:solidFill>
                <a:latin typeface="DejaVu Math TeX Gyre" panose="02000503000000000000"/>
              </a:rPr>
              <a:t>Subtitle 3.1: Models for Digital Upskilling</a:t>
            </a:r>
            <a:br>
              <a:rPr lang="en-US" sz="3000" dirty="0">
                <a:solidFill>
                  <a:srgbClr val="373365"/>
                </a:solidFill>
                <a:latin typeface="DejaVu Math TeX Gyre" panose="02000503000000000000"/>
              </a:rPr>
            </a:br>
            <a:br>
              <a:rPr lang="en-US" sz="3000" dirty="0">
                <a:solidFill>
                  <a:srgbClr val="373365"/>
                </a:solidFill>
                <a:latin typeface="DejaVu Math TeX Gyre" panose="02000503000000000000"/>
              </a:rPr>
            </a:br>
            <a:r>
              <a:rPr lang="en-US" sz="3000" dirty="0">
                <a:solidFill>
                  <a:srgbClr val="373365"/>
                </a:solidFill>
                <a:latin typeface="DejaVu Math TeX Gyre" panose="02000503000000000000"/>
              </a:rPr>
              <a:t>Subtitle 3.2: Designing Inclusive Digital Learning Materials</a:t>
            </a:r>
            <a:br>
              <a:rPr lang="en-US" sz="3000" dirty="0">
                <a:solidFill>
                  <a:srgbClr val="373365"/>
                </a:solidFill>
                <a:latin typeface="DejaVu Math TeX Gyre" panose="02000503000000000000"/>
              </a:rPr>
            </a:br>
            <a:br>
              <a:rPr lang="en-US" sz="3000" dirty="0">
                <a:solidFill>
                  <a:srgbClr val="373365"/>
                </a:solidFill>
                <a:latin typeface="DejaVu Math TeX Gyre" panose="02000503000000000000"/>
              </a:rPr>
            </a:br>
            <a:r>
              <a:rPr lang="en-US" sz="3000" dirty="0">
                <a:solidFill>
                  <a:srgbClr val="373365"/>
                </a:solidFill>
                <a:latin typeface="DejaVu Math TeX Gyre" panose="02000503000000000000"/>
              </a:rPr>
              <a:t>Subtitle 3.3: Creating a Central Resource Repository</a:t>
            </a:r>
            <a:br>
              <a:rPr lang="en-US" sz="3000" dirty="0">
                <a:solidFill>
                  <a:srgbClr val="373365"/>
                </a:solidFill>
                <a:latin typeface="DejaVu Math TeX Gyre" panose="02000503000000000000"/>
              </a:rPr>
            </a:br>
            <a:br>
              <a:rPr lang="en-US" sz="3000" dirty="0">
                <a:solidFill>
                  <a:srgbClr val="373365"/>
                </a:solidFill>
                <a:latin typeface="DejaVu Math TeX Gyre" panose="02000503000000000000"/>
              </a:rPr>
            </a:br>
            <a:r>
              <a:rPr lang="en-US" sz="3000" dirty="0">
                <a:solidFill>
                  <a:srgbClr val="373365"/>
                </a:solidFill>
                <a:latin typeface="DejaVu Math TeX Gyre" panose="02000503000000000000"/>
              </a:rPr>
              <a:t>Subtitle 3.4: Strategies for Industry Collaboration</a:t>
            </a:r>
            <a:endParaRPr lang="en-US"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itle 1">
            <a:extLst>
              <a:ext uri="{FF2B5EF4-FFF2-40B4-BE49-F238E27FC236}">
                <a16:creationId xmlns:a16="http://schemas.microsoft.com/office/drawing/2014/main" id="{E311B127-47A0-7940-AE08-E6B695726613}"/>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Enhance the quality of vocational education and training (VET) in the Western Balkans for sustainable development.</a:t>
            </a:r>
          </a:p>
        </p:txBody>
      </p:sp>
      <p:pic>
        <p:nvPicPr>
          <p:cNvPr id="13" name="Picture 12" descr="A white text on a black background&#10;&#10;Description automatically generated">
            <a:extLst>
              <a:ext uri="{FF2B5EF4-FFF2-40B4-BE49-F238E27FC236}">
                <a16:creationId xmlns:a16="http://schemas.microsoft.com/office/drawing/2014/main" id="{9185C0CC-9AE7-E6B9-4896-98CA9C9440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9E9B23DE-BD51-77CF-DDF5-68A303C4D0F4}"/>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456D4F50-0ED1-48A6-67A2-731360EFDB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B78C6DA0-6A5F-335E-C1C1-605F7E7BA23E}"/>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dirty="0">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Bridging the Green &amp; Digital Divide</a:t>
            </a:r>
          </a:p>
        </p:txBody>
      </p:sp>
    </p:spTree>
    <p:extLst>
      <p:ext uri="{BB962C8B-B14F-4D97-AF65-F5344CB8AC3E}">
        <p14:creationId xmlns:p14="http://schemas.microsoft.com/office/powerpoint/2010/main" val="3272568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6B9A6-055E-684D-41AC-AC06ADD7E7C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839933C-8FBA-846D-73FD-ED12E69BAB5A}"/>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212744BE-0E8F-7B1F-7C38-55982EAE6603}"/>
              </a:ext>
            </a:extLst>
          </p:cNvPr>
          <p:cNvSpPr txBox="1"/>
          <p:nvPr/>
        </p:nvSpPr>
        <p:spPr>
          <a:xfrm>
            <a:off x="3984331" y="402332"/>
            <a:ext cx="8111062" cy="22806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Key aspects:</a:t>
            </a:r>
          </a:p>
          <a:p>
            <a:pPr marL="457200" indent="-457200">
              <a:lnSpc>
                <a:spcPct val="90000"/>
              </a:lnSpc>
              <a:spcBef>
                <a:spcPct val="0"/>
              </a:spcBef>
              <a:buFont typeface="Arial" panose="020B0604020202020204" pitchFamily="34" charset="0"/>
              <a:buChar char="•"/>
            </a:pPr>
            <a:r>
              <a:rPr lang="en-US" sz="3200" dirty="0">
                <a:solidFill>
                  <a:srgbClr val="303D68"/>
                </a:solidFill>
                <a:latin typeface="DejaVu Math TeX Gyre" panose="02000503000000000000" pitchFamily="2" charset="0"/>
                <a:ea typeface="+mj-ea"/>
                <a:cs typeface="+mj-cs"/>
              </a:rPr>
              <a:t>Explore and compare few different models for professional development, including short refreshers, formal online courses, peer mentoring, and practical workshops.</a:t>
            </a: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F6062B20-D397-7A7C-6143-9052B903EB1C}"/>
              </a:ext>
            </a:extLst>
          </p:cNvPr>
          <p:cNvSpPr txBox="1">
            <a:spLocks noChangeArrowheads="1"/>
          </p:cNvSpPr>
          <p:nvPr/>
        </p:nvSpPr>
        <p:spPr bwMode="auto">
          <a:xfrm>
            <a:off x="96607" y="402332"/>
            <a:ext cx="3824186" cy="1354217"/>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Subtitle 3.1: Models for Digital Upskilling </a:t>
            </a:r>
            <a:endParaRPr lang="en-US" sz="2800" kern="100" dirty="0">
              <a:solidFill>
                <a:srgbClr val="465A35"/>
              </a:solidFill>
              <a:latin typeface="Cambria"/>
              <a:ea typeface="Cambria"/>
              <a:cs typeface="Arial"/>
            </a:endParaRPr>
          </a:p>
        </p:txBody>
      </p:sp>
      <p:pic>
        <p:nvPicPr>
          <p:cNvPr id="2" name="Picture 1" descr="A logo with text on it&#10;&#10;Description automatically generated">
            <a:extLst>
              <a:ext uri="{FF2B5EF4-FFF2-40B4-BE49-F238E27FC236}">
                <a16:creationId xmlns:a16="http://schemas.microsoft.com/office/drawing/2014/main" id="{29D12DB4-2C43-161A-5C83-0F5B4D384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305F5E0-161A-CF14-9C17-EEFC7B0C96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419782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294222-AB0D-5AFC-D7E8-D0A615C1712E}"/>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3867719-AA83-060D-963D-C4F0643EF671}"/>
              </a:ext>
            </a:extLst>
          </p:cNvPr>
          <p:cNvSpPr txBox="1">
            <a:spLocks/>
          </p:cNvSpPr>
          <p:nvPr/>
        </p:nvSpPr>
        <p:spPr>
          <a:xfrm>
            <a:off x="514116" y="1661652"/>
            <a:ext cx="10448851" cy="4031115"/>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Digital competences change quickly, and a single training session is not enough to keep staff aligned with workplace expectations.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Ongoing upskilling helps institutions stay responsive to new tools and methods. It gives teachers regular opportunities to explore digital practices, reflect on their use, and gradually build confidence.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When upskilling becomes part of everyday routine, digital development feels natural rather than demanding, and staff are better prepared to support learners in a changing </a:t>
            </a:r>
            <a:r>
              <a:rPr lang="en-US" sz="2000" dirty="0" err="1">
                <a:solidFill>
                  <a:srgbClr val="303D68"/>
                </a:solidFill>
                <a:latin typeface="DejaVu Math TeX Gyre" panose="02000503000000000000" pitchFamily="2" charset="0"/>
              </a:rPr>
              <a:t>labour</a:t>
            </a:r>
            <a:r>
              <a:rPr lang="en-US" sz="2000" dirty="0">
                <a:solidFill>
                  <a:srgbClr val="303D68"/>
                </a:solidFill>
                <a:latin typeface="DejaVu Math TeX Gyre" panose="02000503000000000000" pitchFamily="2" charset="0"/>
              </a:rPr>
              <a:t> market.</a:t>
            </a:r>
          </a:p>
        </p:txBody>
      </p:sp>
      <p:sp>
        <p:nvSpPr>
          <p:cNvPr id="15" name="Title 1">
            <a:extLst>
              <a:ext uri="{FF2B5EF4-FFF2-40B4-BE49-F238E27FC236}">
                <a16:creationId xmlns:a16="http://schemas.microsoft.com/office/drawing/2014/main" id="{25179873-DFEF-0E18-D084-EBE5B2035113}"/>
              </a:ext>
            </a:extLst>
          </p:cNvPr>
          <p:cNvSpPr txBox="1">
            <a:spLocks/>
          </p:cNvSpPr>
          <p:nvPr/>
        </p:nvSpPr>
        <p:spPr>
          <a:xfrm>
            <a:off x="514117" y="745527"/>
            <a:ext cx="969171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Why Ongoing Upskilling Matters</a:t>
            </a:r>
          </a:p>
        </p:txBody>
      </p:sp>
      <p:pic>
        <p:nvPicPr>
          <p:cNvPr id="16" name="Picture 15" descr="Blue text on a black background&#10;&#10;Description automatically generated">
            <a:extLst>
              <a:ext uri="{FF2B5EF4-FFF2-40B4-BE49-F238E27FC236}">
                <a16:creationId xmlns:a16="http://schemas.microsoft.com/office/drawing/2014/main" id="{065DC30A-2851-B0DD-FCE1-11B87BB5D2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26C8F20A-1381-814A-E9B2-3C37B18255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8" name="TextBox 17">
            <a:extLst>
              <a:ext uri="{FF2B5EF4-FFF2-40B4-BE49-F238E27FC236}">
                <a16:creationId xmlns:a16="http://schemas.microsoft.com/office/drawing/2014/main" id="{895941DF-0632-85FD-3E57-09D1D449670A}"/>
              </a:ext>
            </a:extLst>
          </p:cNvPr>
          <p:cNvSpPr txBox="1"/>
          <p:nvPr/>
        </p:nvSpPr>
        <p:spPr>
          <a:xfrm>
            <a:off x="10018448" y="6585024"/>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Image by alvaro-reyes-qWwpHwip31M-unsplash</a:t>
            </a:r>
          </a:p>
        </p:txBody>
      </p:sp>
    </p:spTree>
    <p:extLst>
      <p:ext uri="{BB962C8B-B14F-4D97-AF65-F5344CB8AC3E}">
        <p14:creationId xmlns:p14="http://schemas.microsoft.com/office/powerpoint/2010/main" val="4175086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010E8A-645F-07BC-1C07-C72D745B8BA8}"/>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2A638BF-49D8-6A28-5956-41FF2CF42E0D}"/>
              </a:ext>
            </a:extLst>
          </p:cNvPr>
          <p:cNvSpPr txBox="1">
            <a:spLocks/>
          </p:cNvSpPr>
          <p:nvPr/>
        </p:nvSpPr>
        <p:spPr>
          <a:xfrm>
            <a:off x="514118" y="1507167"/>
            <a:ext cx="5847354" cy="3843666"/>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Institutions can use several models to support ongoing digital growth.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Short learning moments, such as micro sessions or brief demonstrations, help staff learn without feeling overloaded. Peer learning offers a space where colleagues share practical tips and observe each other’s methods.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Blended approaches that mix online and in-person activities give staff flexibility while reinforcing new skills through practice.</a:t>
            </a:r>
          </a:p>
        </p:txBody>
      </p:sp>
      <p:sp>
        <p:nvSpPr>
          <p:cNvPr id="8" name="Title 1">
            <a:extLst>
              <a:ext uri="{FF2B5EF4-FFF2-40B4-BE49-F238E27FC236}">
                <a16:creationId xmlns:a16="http://schemas.microsoft.com/office/drawing/2014/main" id="{2D07CB73-6F11-6AA3-B167-2FDF50156CC0}"/>
              </a:ext>
            </a:extLst>
          </p:cNvPr>
          <p:cNvSpPr txBox="1">
            <a:spLocks/>
          </p:cNvSpPr>
          <p:nvPr/>
        </p:nvSpPr>
        <p:spPr>
          <a:xfrm>
            <a:off x="514117" y="745527"/>
            <a:ext cx="10704489"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Different Ways to Support Continuous Learning</a:t>
            </a:r>
            <a:endPar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10" name="Picture 9" descr="Blue text on a black background&#10;&#10;Description automatically generated">
            <a:extLst>
              <a:ext uri="{FF2B5EF4-FFF2-40B4-BE49-F238E27FC236}">
                <a16:creationId xmlns:a16="http://schemas.microsoft.com/office/drawing/2014/main" id="{5663239F-D932-EA3C-8B98-AECE870909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3" name="Picture 12" descr="A logo with text on it&#10;&#10;Description automatically generated">
            <a:extLst>
              <a:ext uri="{FF2B5EF4-FFF2-40B4-BE49-F238E27FC236}">
                <a16:creationId xmlns:a16="http://schemas.microsoft.com/office/drawing/2014/main" id="{4927BAC4-991C-D669-00A6-6D093DC52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4" name="TextBox 13">
            <a:extLst>
              <a:ext uri="{FF2B5EF4-FFF2-40B4-BE49-F238E27FC236}">
                <a16:creationId xmlns:a16="http://schemas.microsoft.com/office/drawing/2014/main" id="{1F41FE57-5C7D-B5CE-6A9C-6E05F6B17E23}"/>
              </a:ext>
            </a:extLst>
          </p:cNvPr>
          <p:cNvSpPr txBox="1"/>
          <p:nvPr/>
        </p:nvSpPr>
        <p:spPr>
          <a:xfrm>
            <a:off x="10018448" y="6585024"/>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Image by olav-ahrens-rotne-4Ennrbj1svk-unsplash</a:t>
            </a:r>
          </a:p>
        </p:txBody>
      </p:sp>
      <p:pic>
        <p:nvPicPr>
          <p:cNvPr id="2" name="Imagem 1">
            <a:extLst>
              <a:ext uri="{FF2B5EF4-FFF2-40B4-BE49-F238E27FC236}">
                <a16:creationId xmlns:a16="http://schemas.microsoft.com/office/drawing/2014/main" id="{2CC5F37C-EDCE-94C4-E787-7FB60B81B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783" y="542925"/>
            <a:ext cx="4800600" cy="5772150"/>
          </a:xfrm>
          <a:prstGeom prst="rect">
            <a:avLst/>
          </a:prstGeom>
        </p:spPr>
      </p:pic>
    </p:spTree>
    <p:extLst>
      <p:ext uri="{BB962C8B-B14F-4D97-AF65-F5344CB8AC3E}">
        <p14:creationId xmlns:p14="http://schemas.microsoft.com/office/powerpoint/2010/main" val="1893050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6AF6C5-90BD-182D-8CC6-3C77D1FE67A3}"/>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82FEEF2-31E7-0496-0CC9-57D4F3BFB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7A3014F-B293-B2F6-03E3-3E0D09B500E3}"/>
              </a:ext>
            </a:extLst>
          </p:cNvPr>
          <p:cNvSpPr txBox="1">
            <a:spLocks/>
          </p:cNvSpPr>
          <p:nvPr/>
        </p:nvSpPr>
        <p:spPr>
          <a:xfrm>
            <a:off x="514116" y="1582993"/>
            <a:ext cx="10861805" cy="4166053"/>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The most effective upskilling strategy is one that combines several models in a balanced way. Quick sessions introduce new ideas, peer learning strengthens confidence, and blended formats give space for deeper exploration.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When these approaches are repeated over time, they create a cycle of improvement that keeps skills current.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This gradual, continuous process helps institutions remain agile, respond to digital trends, and maintain a strong connection between teaching practices and workplace realities.</a:t>
            </a:r>
            <a:endParaRPr lang="en-US" sz="2000" dirty="0"/>
          </a:p>
        </p:txBody>
      </p:sp>
      <p:sp>
        <p:nvSpPr>
          <p:cNvPr id="8" name="Title 1">
            <a:extLst>
              <a:ext uri="{FF2B5EF4-FFF2-40B4-BE49-F238E27FC236}">
                <a16:creationId xmlns:a16="http://schemas.microsoft.com/office/drawing/2014/main" id="{1B386920-A7F1-3DD1-01D2-9A8131F40500}"/>
              </a:ext>
            </a:extLst>
          </p:cNvPr>
          <p:cNvSpPr txBox="1">
            <a:spLocks/>
          </p:cNvSpPr>
          <p:nvPr/>
        </p:nvSpPr>
        <p:spPr>
          <a:xfrm>
            <a:off x="514117" y="745527"/>
            <a:ext cx="10861806"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Choosing Models That Build Long-Term Progress</a:t>
            </a:r>
            <a:endPar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10" name="Picture 9" descr="Blue text on a black background&#10;&#10;Description automatically generated">
            <a:extLst>
              <a:ext uri="{FF2B5EF4-FFF2-40B4-BE49-F238E27FC236}">
                <a16:creationId xmlns:a16="http://schemas.microsoft.com/office/drawing/2014/main" id="{2768B84B-D761-502F-12CC-E5AD251A07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3" name="Picture 12" descr="A logo with text on it&#10;&#10;Description automatically generated">
            <a:extLst>
              <a:ext uri="{FF2B5EF4-FFF2-40B4-BE49-F238E27FC236}">
                <a16:creationId xmlns:a16="http://schemas.microsoft.com/office/drawing/2014/main" id="{F67F2708-5A5B-CA84-BE18-2B43ADB730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4" name="TextBox 13">
            <a:extLst>
              <a:ext uri="{FF2B5EF4-FFF2-40B4-BE49-F238E27FC236}">
                <a16:creationId xmlns:a16="http://schemas.microsoft.com/office/drawing/2014/main" id="{72C21C7C-A71A-E6D9-8EDE-802780F34C94}"/>
              </a:ext>
            </a:extLst>
          </p:cNvPr>
          <p:cNvSpPr txBox="1"/>
          <p:nvPr/>
        </p:nvSpPr>
        <p:spPr>
          <a:xfrm>
            <a:off x="10018448" y="6585024"/>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Image by ux-indonesia-qC2n6RQU4Vw-unsplash</a:t>
            </a:r>
          </a:p>
        </p:txBody>
      </p:sp>
    </p:spTree>
    <p:extLst>
      <p:ext uri="{BB962C8B-B14F-4D97-AF65-F5344CB8AC3E}">
        <p14:creationId xmlns:p14="http://schemas.microsoft.com/office/powerpoint/2010/main" val="854845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060AE-D738-E3D3-CBF3-6E1EF574006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87E989A-C2DA-172C-FF4E-A00F1AA940EF}"/>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DDF65AB5-CBF5-B088-D5CD-AC81ACA36D83}"/>
              </a:ext>
            </a:extLst>
          </p:cNvPr>
          <p:cNvSpPr txBox="1"/>
          <p:nvPr/>
        </p:nvSpPr>
        <p:spPr>
          <a:xfrm>
            <a:off x="3984331" y="402332"/>
            <a:ext cx="8111062" cy="40881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Key aspects:</a:t>
            </a:r>
          </a:p>
          <a:p>
            <a:pPr marL="457200" indent="-457200">
              <a:lnSpc>
                <a:spcPct val="90000"/>
              </a:lnSpc>
              <a:spcBef>
                <a:spcPct val="0"/>
              </a:spcBef>
              <a:buFont typeface="Arial" panose="020B0604020202020204" pitchFamily="34" charset="0"/>
              <a:buChar char="•"/>
            </a:pPr>
            <a:r>
              <a:rPr lang="en-US" sz="3200" dirty="0">
                <a:solidFill>
                  <a:srgbClr val="303D68"/>
                </a:solidFill>
                <a:latin typeface="DejaVu Math TeX Gyre" panose="02000503000000000000" pitchFamily="2" charset="0"/>
                <a:ea typeface="+mj-ea"/>
                <a:cs typeface="+mj-cs"/>
              </a:rPr>
              <a:t>Learn how to establish an effective support system through a network of digital champions, dedicated help channels, and peer-support groups.</a:t>
            </a:r>
          </a:p>
          <a:p>
            <a:pPr>
              <a:lnSpc>
                <a:spcPct val="90000"/>
              </a:lnSpc>
              <a:spcBef>
                <a:spcPct val="0"/>
              </a:spcBef>
            </a:pPr>
            <a:endParaRPr lang="en-GB" sz="3200" dirty="0">
              <a:solidFill>
                <a:srgbClr val="303D68"/>
              </a:solidFill>
              <a:latin typeface="DejaVu Math TeX Gyre" panose="02000503000000000000" pitchFamily="2" charset="0"/>
              <a:ea typeface="+mj-ea"/>
              <a:cs typeface="+mj-cs"/>
            </a:endParaRPr>
          </a:p>
          <a:p>
            <a:pPr>
              <a:lnSpc>
                <a:spcPct val="90000"/>
              </a:lnSpc>
              <a:spcBef>
                <a:spcPct val="0"/>
              </a:spcBef>
            </a:pPr>
            <a:endParaRPr lang="en-GB" sz="3200" dirty="0">
              <a:solidFill>
                <a:srgbClr val="303D68"/>
              </a:solidFill>
              <a:latin typeface="DejaVu Math TeX Gyre" panose="02000503000000000000" pitchFamily="2" charset="0"/>
              <a:ea typeface="+mj-ea"/>
              <a:cs typeface="+mj-cs"/>
            </a:endParaRPr>
          </a:p>
          <a:p>
            <a:pPr algn="ctr">
              <a:lnSpc>
                <a:spcPct val="150000"/>
              </a:lnSpc>
            </a:pPr>
            <a:endParaRPr lang="en-GB" sz="2800" b="1" dirty="0">
              <a:solidFill>
                <a:srgbClr val="303D68"/>
              </a:solidFill>
              <a:latin typeface="Cambria" panose="02040503050406030204" pitchFamily="18" charset="0"/>
              <a:ea typeface="Cambria" panose="02040503050406030204" pitchFamily="18" charset="0"/>
              <a:cs typeface="Arial" panose="020B0604020202020204" pitchFamily="34" charset="0"/>
            </a:endParaRPr>
          </a:p>
          <a:p>
            <a:pPr>
              <a:lnSpc>
                <a:spcPct val="107000"/>
              </a:lnSpc>
              <a:spcAft>
                <a:spcPts val="800"/>
              </a:spcAft>
            </a:pP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96EE9032-C5BC-4535-2EF8-E19B4EC20E10}"/>
              </a:ext>
            </a:extLst>
          </p:cNvPr>
          <p:cNvSpPr txBox="1">
            <a:spLocks noChangeArrowheads="1"/>
          </p:cNvSpPr>
          <p:nvPr/>
        </p:nvSpPr>
        <p:spPr bwMode="auto">
          <a:xfrm>
            <a:off x="96607" y="402332"/>
            <a:ext cx="3824186" cy="2215991"/>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Subtitle 3.2: Designing Inclusive Digital Learning Materials</a:t>
            </a:r>
            <a:endParaRPr lang="en-US" sz="2800" kern="100" dirty="0">
              <a:solidFill>
                <a:srgbClr val="465A35"/>
              </a:solidFill>
              <a:latin typeface="Cambria"/>
              <a:ea typeface="Cambria"/>
              <a:cs typeface="Arial"/>
            </a:endParaRPr>
          </a:p>
        </p:txBody>
      </p:sp>
      <p:pic>
        <p:nvPicPr>
          <p:cNvPr id="2" name="Picture 1" descr="A logo with text on it&#10;&#10;Description automatically generated">
            <a:extLst>
              <a:ext uri="{FF2B5EF4-FFF2-40B4-BE49-F238E27FC236}">
                <a16:creationId xmlns:a16="http://schemas.microsoft.com/office/drawing/2014/main" id="{145F98CC-36EF-2132-282A-05BC20281A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7668A9FD-8B2D-4903-3F50-C354EFC80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256763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67C3E-A2CA-0008-8BBB-4E0217E5F4B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89C4E78-01E0-1016-8ECC-6869CD1D3AA7}"/>
              </a:ext>
            </a:extLst>
          </p:cNvPr>
          <p:cNvSpPr txBox="1">
            <a:spLocks/>
          </p:cNvSpPr>
          <p:nvPr/>
        </p:nvSpPr>
        <p:spPr>
          <a:xfrm>
            <a:off x="514117" y="482513"/>
            <a:ext cx="1078314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Making Digital Materials Accessible for Everyone</a:t>
            </a:r>
          </a:p>
        </p:txBody>
      </p:sp>
      <p:pic>
        <p:nvPicPr>
          <p:cNvPr id="2" name="Picture 1" descr="A logo with text on it&#10;&#10;Description automatically generated">
            <a:extLst>
              <a:ext uri="{FF2B5EF4-FFF2-40B4-BE49-F238E27FC236}">
                <a16:creationId xmlns:a16="http://schemas.microsoft.com/office/drawing/2014/main" id="{E219C031-B868-20DA-D7DE-6E66387C25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DB955873-15AD-1E82-2847-8393DF1C11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CaixaDeTexto 6">
            <a:extLst>
              <a:ext uri="{FF2B5EF4-FFF2-40B4-BE49-F238E27FC236}">
                <a16:creationId xmlns:a16="http://schemas.microsoft.com/office/drawing/2014/main" id="{4858872F-15F8-E1C8-EE1A-1966B51DE208}"/>
              </a:ext>
            </a:extLst>
          </p:cNvPr>
          <p:cNvSpPr txBox="1"/>
          <p:nvPr/>
        </p:nvSpPr>
        <p:spPr>
          <a:xfrm>
            <a:off x="514117" y="1951672"/>
            <a:ext cx="10783149" cy="2616101"/>
          </a:xfrm>
          <a:prstGeom prst="rect">
            <a:avLst/>
          </a:prstGeom>
          <a:noFill/>
        </p:spPr>
        <p:txBody>
          <a:bodyPr wrap="square">
            <a:spAutoFit/>
          </a:bodyPr>
          <a:lstStyle/>
          <a:p>
            <a:pPr marL="285750" indent="-285750" algn="just">
              <a:lnSpc>
                <a:spcPct val="90000"/>
              </a:lnSpc>
              <a:spcBef>
                <a:spcPct val="0"/>
              </a:spcBef>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ea typeface="+mj-ea"/>
                <a:cs typeface="+mj-cs"/>
              </a:rPr>
              <a:t>Inclusive digital materials give all learners the chance to participate with confidence. </a:t>
            </a:r>
          </a:p>
          <a:p>
            <a:pPr marL="285750" indent="-285750" algn="just">
              <a:lnSpc>
                <a:spcPct val="90000"/>
              </a:lnSpc>
              <a:spcBef>
                <a:spcPct val="0"/>
              </a:spcBef>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a typeface="+mj-ea"/>
              <a:cs typeface="+mj-cs"/>
            </a:endParaRPr>
          </a:p>
          <a:p>
            <a:pPr marL="285750" indent="-285750" algn="just">
              <a:lnSpc>
                <a:spcPct val="90000"/>
              </a:lnSpc>
              <a:spcBef>
                <a:spcPct val="0"/>
              </a:spcBef>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ea typeface="+mj-ea"/>
                <a:cs typeface="+mj-cs"/>
              </a:rPr>
              <a:t>Creating content that is easy to understand, visually clear, and compatible with different learning needs. Small choices, such as using simple language, clear layouts, and readable visuals, help remove barriers that might otherwise limit engagement. </a:t>
            </a:r>
          </a:p>
          <a:p>
            <a:pPr marL="285750" indent="-285750" algn="just">
              <a:lnSpc>
                <a:spcPct val="90000"/>
              </a:lnSpc>
              <a:spcBef>
                <a:spcPct val="0"/>
              </a:spcBef>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a typeface="+mj-ea"/>
              <a:cs typeface="+mj-cs"/>
            </a:endParaRPr>
          </a:p>
          <a:p>
            <a:pPr marL="285750" indent="-285750" algn="just">
              <a:lnSpc>
                <a:spcPct val="90000"/>
              </a:lnSpc>
              <a:spcBef>
                <a:spcPct val="0"/>
              </a:spcBef>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ea typeface="+mj-ea"/>
                <a:cs typeface="+mj-cs"/>
              </a:rPr>
              <a:t>When materials are designed with inclusion in mind, learners feel supported and more willing to explore digital tasks.</a:t>
            </a:r>
            <a:endParaRPr lang="pt-PT" sz="2000" dirty="0">
              <a:solidFill>
                <a:srgbClr val="303D68"/>
              </a:solidFill>
              <a:latin typeface="DejaVu Math TeX Gyre" panose="02000503000000000000" pitchFamily="2" charset="0"/>
              <a:ea typeface="+mj-ea"/>
              <a:cs typeface="+mj-cs"/>
            </a:endParaRPr>
          </a:p>
        </p:txBody>
      </p:sp>
    </p:spTree>
    <p:extLst>
      <p:ext uri="{BB962C8B-B14F-4D97-AF65-F5344CB8AC3E}">
        <p14:creationId xmlns:p14="http://schemas.microsoft.com/office/powerpoint/2010/main" val="1748326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F599F-4275-F2E0-5C05-8588559B285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7D5B5E5-616B-AAC5-3853-B4F572CFC52E}"/>
              </a:ext>
            </a:extLst>
          </p:cNvPr>
          <p:cNvSpPr txBox="1">
            <a:spLocks/>
          </p:cNvSpPr>
          <p:nvPr/>
        </p:nvSpPr>
        <p:spPr>
          <a:xfrm>
            <a:off x="514117" y="482513"/>
            <a:ext cx="1104861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Designing Content That Supports Diverse Learners</a:t>
            </a:r>
          </a:p>
        </p:txBody>
      </p:sp>
      <p:pic>
        <p:nvPicPr>
          <p:cNvPr id="2" name="Picture 1" descr="A logo with text on it&#10;&#10;Description automatically generated">
            <a:extLst>
              <a:ext uri="{FF2B5EF4-FFF2-40B4-BE49-F238E27FC236}">
                <a16:creationId xmlns:a16="http://schemas.microsoft.com/office/drawing/2014/main" id="{D2300A41-264F-8804-45E8-A59C8BB08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D6A22C02-C911-EA68-7944-D29597F6D8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CaixaDeTexto 6">
            <a:extLst>
              <a:ext uri="{FF2B5EF4-FFF2-40B4-BE49-F238E27FC236}">
                <a16:creationId xmlns:a16="http://schemas.microsoft.com/office/drawing/2014/main" id="{E047D74A-0299-1E56-DB7C-D79359710660}"/>
              </a:ext>
            </a:extLst>
          </p:cNvPr>
          <p:cNvSpPr txBox="1"/>
          <p:nvPr/>
        </p:nvSpPr>
        <p:spPr>
          <a:xfrm>
            <a:off x="514117" y="1951672"/>
            <a:ext cx="10783149" cy="2893100"/>
          </a:xfrm>
          <a:prstGeom prst="rect">
            <a:avLst/>
          </a:prstGeom>
          <a:noFill/>
        </p:spPr>
        <p:txBody>
          <a:bodyPr wrap="square">
            <a:spAutoFit/>
          </a:bodyPr>
          <a:lstStyle/>
          <a:p>
            <a:pPr marL="285750" indent="-285750" algn="just">
              <a:lnSpc>
                <a:spcPct val="90000"/>
              </a:lnSpc>
              <a:spcBef>
                <a:spcPct val="0"/>
              </a:spcBef>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ea typeface="+mj-ea"/>
                <a:cs typeface="+mj-cs"/>
              </a:rPr>
              <a:t>Learners bring different levels of digital experience and different types of strengths to the classroom. Inclusive materials recognize this diversity by offering explanations, examples, and formats that suit various learning preferences. </a:t>
            </a:r>
          </a:p>
          <a:p>
            <a:pPr marL="285750" indent="-285750" algn="just">
              <a:lnSpc>
                <a:spcPct val="90000"/>
              </a:lnSpc>
              <a:spcBef>
                <a:spcPct val="0"/>
              </a:spcBef>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a typeface="+mj-ea"/>
              <a:cs typeface="+mj-cs"/>
            </a:endParaRPr>
          </a:p>
          <a:p>
            <a:pPr marL="285750" indent="-285750" algn="just">
              <a:lnSpc>
                <a:spcPct val="90000"/>
              </a:lnSpc>
              <a:spcBef>
                <a:spcPct val="0"/>
              </a:spcBef>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ea typeface="+mj-ea"/>
                <a:cs typeface="+mj-cs"/>
              </a:rPr>
              <a:t>Combining visuals, short texts, and practical tasks helps learners follow along even if they are less confident with technology. </a:t>
            </a:r>
          </a:p>
          <a:p>
            <a:pPr marL="285750" indent="-285750" algn="just">
              <a:lnSpc>
                <a:spcPct val="90000"/>
              </a:lnSpc>
              <a:spcBef>
                <a:spcPct val="0"/>
              </a:spcBef>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a typeface="+mj-ea"/>
              <a:cs typeface="+mj-cs"/>
            </a:endParaRPr>
          </a:p>
          <a:p>
            <a:pPr marL="285750" indent="-285750" algn="just">
              <a:lnSpc>
                <a:spcPct val="90000"/>
              </a:lnSpc>
              <a:spcBef>
                <a:spcPct val="0"/>
              </a:spcBef>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ea typeface="+mj-ea"/>
                <a:cs typeface="+mj-cs"/>
              </a:rPr>
              <a:t>When materials guide learners' step by step and provide room for practice, digital tasks become manageable and less intimidating.</a:t>
            </a:r>
            <a:endParaRPr lang="pt-PT" sz="2000" dirty="0">
              <a:solidFill>
                <a:srgbClr val="303D68"/>
              </a:solidFill>
              <a:latin typeface="DejaVu Math TeX Gyre" panose="02000503000000000000" pitchFamily="2" charset="0"/>
              <a:ea typeface="+mj-ea"/>
              <a:cs typeface="+mj-cs"/>
            </a:endParaRPr>
          </a:p>
        </p:txBody>
      </p:sp>
    </p:spTree>
    <p:extLst>
      <p:ext uri="{BB962C8B-B14F-4D97-AF65-F5344CB8AC3E}">
        <p14:creationId xmlns:p14="http://schemas.microsoft.com/office/powerpoint/2010/main" val="736718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FBCA88-ABD0-EB28-7883-648B967EE046}"/>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DDE337E-4B72-8488-F156-1274888EC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D7807-6065-5182-D8B0-36CC816CF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0267D439-357C-4CD3-4EB6-669847BF4F62}"/>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Keeping Materials Clear, Practical, and Easy to Update</a:t>
            </a:r>
          </a:p>
        </p:txBody>
      </p:sp>
      <p:pic>
        <p:nvPicPr>
          <p:cNvPr id="9" name="Picture 8" descr="Blue text on a black background&#10;&#10;Description automatically generated">
            <a:extLst>
              <a:ext uri="{FF2B5EF4-FFF2-40B4-BE49-F238E27FC236}">
                <a16:creationId xmlns:a16="http://schemas.microsoft.com/office/drawing/2014/main" id="{637EDC76-D55F-BEF3-F8EC-2414D7E78A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546B8F96-E8ED-9725-B05F-F5DEA9FB01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962AEB75-B282-C555-7FE4-9B91D955651F}"/>
              </a:ext>
            </a:extLst>
          </p:cNvPr>
          <p:cNvSpPr txBox="1">
            <a:spLocks/>
          </p:cNvSpPr>
          <p:nvPr/>
        </p:nvSpPr>
        <p:spPr>
          <a:xfrm>
            <a:off x="247608" y="1963148"/>
            <a:ext cx="11048618" cy="29317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lvl="1" indent="-342900" algn="just">
              <a:buFont typeface="Arial" panose="020B0604020202020204" pitchFamily="34" charset="0"/>
              <a:buChar char="•"/>
            </a:pPr>
            <a:r>
              <a:rPr lang="en-US" sz="2000" dirty="0">
                <a:solidFill>
                  <a:srgbClr val="303D68"/>
                </a:solidFill>
                <a:latin typeface="DejaVu Math TeX Gyre" panose="02000503000000000000" pitchFamily="2" charset="0"/>
              </a:rPr>
              <a:t>Inclusive design becomes sustainable when materials are simple to maintain. </a:t>
            </a:r>
          </a:p>
          <a:p>
            <a:pPr marL="800100" lvl="1" indent="-34290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lgn="just">
              <a:buFont typeface="Arial" panose="020B0604020202020204" pitchFamily="34" charset="0"/>
              <a:buChar char="•"/>
            </a:pPr>
            <a:r>
              <a:rPr lang="en-US" sz="2000" dirty="0">
                <a:solidFill>
                  <a:srgbClr val="303D68"/>
                </a:solidFill>
                <a:latin typeface="DejaVu Math TeX Gyre" panose="02000503000000000000" pitchFamily="2" charset="0"/>
              </a:rPr>
              <a:t>Using templates, structured layouts, and clear instructions helps teachers update content without starting from zero. Practical examples taken from real work situations make learning more relevant and help learners see how digital tools are used outside the classroom. </a:t>
            </a:r>
          </a:p>
          <a:p>
            <a:pPr marL="800100" lvl="1" indent="-34290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lgn="just">
              <a:buFont typeface="Arial" panose="020B0604020202020204" pitchFamily="34" charset="0"/>
              <a:buChar char="•"/>
            </a:pPr>
            <a:r>
              <a:rPr lang="en-US" sz="2000" dirty="0">
                <a:solidFill>
                  <a:srgbClr val="303D68"/>
                </a:solidFill>
                <a:latin typeface="DejaVu Math TeX Gyre" panose="02000503000000000000" pitchFamily="2" charset="0"/>
              </a:rPr>
              <a:t>When materials are easy to adapt, institutions can keep them aligned with digital changes in the </a:t>
            </a:r>
            <a:r>
              <a:rPr lang="en-US" sz="2000" dirty="0" err="1">
                <a:solidFill>
                  <a:srgbClr val="303D68"/>
                </a:solidFill>
                <a:latin typeface="DejaVu Math TeX Gyre" panose="02000503000000000000" pitchFamily="2" charset="0"/>
              </a:rPr>
              <a:t>labour</a:t>
            </a:r>
            <a:r>
              <a:rPr lang="en-US" sz="2000" dirty="0">
                <a:solidFill>
                  <a:srgbClr val="303D68"/>
                </a:solidFill>
                <a:latin typeface="DejaVu Math TeX Gyre" panose="02000503000000000000" pitchFamily="2" charset="0"/>
              </a:rPr>
              <a:t> market and ensure all learners benefit from consistent support.</a:t>
            </a:r>
            <a:endParaRPr lang="bg-BG" sz="2000" dirty="0">
              <a:solidFill>
                <a:srgbClr val="303D68"/>
              </a:solidFill>
              <a:latin typeface="DejaVu Math TeX Gyre" panose="02000503000000000000" pitchFamily="2" charset="0"/>
            </a:endParaRPr>
          </a:p>
          <a:p>
            <a:pPr marL="742950" lvl="1" indent="-285750" algn="just">
              <a:buFont typeface="Courier New" panose="02070309020205020404" pitchFamily="49" charset="0"/>
              <a:buChar char="o"/>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63148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03A55-4463-0B81-F8FA-951800261322}"/>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C40AD813-BF75-90A3-AD53-AA5A6FE245D9}"/>
              </a:ext>
            </a:extLst>
          </p:cNvPr>
          <p:cNvPicPr>
            <a:picLocks noGrp="1" noRot="1" noChangeAspect="1" noMove="1" noResize="1" noEditPoints="1" noAdjustHandles="1" noChangeArrowheads="1" noChangeShapeType="1" noCrop="1"/>
          </p:cNvPicPr>
          <p:nvPr/>
        </p:nvPicPr>
        <p:blipFill>
          <a:blip r:embed="rId2">
            <a:alphaModFix amt="19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190BE33A-EF6E-1817-B16A-B3EEA30AEB38}"/>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A24FC31F-9DDF-85FB-277E-FE53ACDCE27E}"/>
              </a:ext>
            </a:extLst>
          </p:cNvPr>
          <p:cNvSpPr>
            <a:spLocks noGrp="1"/>
          </p:cNvSpPr>
          <p:nvPr>
            <p:ph type="title"/>
          </p:nvPr>
        </p:nvSpPr>
        <p:spPr>
          <a:xfrm>
            <a:off x="558396" y="2220583"/>
            <a:ext cx="10997228" cy="857864"/>
          </a:xfrm>
        </p:spPr>
        <p:txBody>
          <a:bodyPr>
            <a:noAutofit/>
          </a:bodyPr>
          <a:lstStyle/>
          <a:p>
            <a:pPr lvl="0"/>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Module 1: Skills intelligence and </a:t>
            </a:r>
            <a:r>
              <a:rPr lang="en-US" sz="30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rPr>
              <a:t>DigComp</a:t>
            </a:r>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 mapping</a:t>
            </a: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r>
              <a:rPr lang="en-US" sz="3000" dirty="0">
                <a:solidFill>
                  <a:srgbClr val="373365"/>
                </a:solidFill>
                <a:latin typeface="DejaVu Math TeX Gyre" panose="02000503000000000000"/>
              </a:rPr>
              <a:t>Subtitle 1.1: Gathering intelligence on current and emerging digital skills</a:t>
            </a:r>
            <a:br>
              <a:rPr lang="en-US" sz="3000" dirty="0">
                <a:solidFill>
                  <a:srgbClr val="373365"/>
                </a:solidFill>
                <a:latin typeface="DejaVu Math TeX Gyre" panose="02000503000000000000"/>
              </a:rPr>
            </a:br>
            <a:br>
              <a:rPr lang="en-GB" sz="3000" dirty="0">
                <a:solidFill>
                  <a:srgbClr val="373365"/>
                </a:solidFill>
                <a:latin typeface="DejaVu Math TeX Gyre" panose="02000503000000000000"/>
              </a:rPr>
            </a:br>
            <a:r>
              <a:rPr lang="en-US" sz="3000" dirty="0">
                <a:solidFill>
                  <a:srgbClr val="373365"/>
                </a:solidFill>
                <a:latin typeface="DejaVu Math TeX Gyre" panose="02000503000000000000"/>
              </a:rPr>
              <a:t>Subtitle 1.2: Mapping competences to </a:t>
            </a:r>
            <a:r>
              <a:rPr lang="en-US" sz="3000" dirty="0" err="1">
                <a:solidFill>
                  <a:srgbClr val="373365"/>
                </a:solidFill>
                <a:latin typeface="DejaVu Math TeX Gyre" panose="02000503000000000000"/>
              </a:rPr>
              <a:t>DigComp</a:t>
            </a:r>
            <a:r>
              <a:rPr lang="en-US" sz="3000" dirty="0">
                <a:solidFill>
                  <a:srgbClr val="373365"/>
                </a:solidFill>
                <a:latin typeface="DejaVu Math TeX Gyre" panose="02000503000000000000"/>
              </a:rPr>
              <a:t> 2.2</a:t>
            </a:r>
            <a:br>
              <a:rPr lang="en-US" sz="3000" dirty="0">
                <a:solidFill>
                  <a:srgbClr val="373365"/>
                </a:solidFill>
                <a:latin typeface="DejaVu Math TeX Gyre" panose="02000503000000000000"/>
              </a:rPr>
            </a:br>
            <a:br>
              <a:rPr lang="en-GB" sz="3000" dirty="0">
                <a:solidFill>
                  <a:srgbClr val="373365"/>
                </a:solidFill>
                <a:latin typeface="DejaVu Math TeX Gyre" panose="02000503000000000000"/>
              </a:rPr>
            </a:br>
            <a:r>
              <a:rPr lang="en-US" sz="3000" dirty="0">
                <a:solidFill>
                  <a:srgbClr val="373365"/>
                </a:solidFill>
                <a:latin typeface="DejaVu Math TeX Gyre" panose="02000503000000000000"/>
              </a:rPr>
              <a:t>Subtitle 1.3: Gap and overlap analysis</a:t>
            </a:r>
            <a:endParaRPr lang="en-US"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itle 1">
            <a:extLst>
              <a:ext uri="{FF2B5EF4-FFF2-40B4-BE49-F238E27FC236}">
                <a16:creationId xmlns:a16="http://schemas.microsoft.com/office/drawing/2014/main" id="{9D06A378-F1CD-1338-C62A-DBE8CACFC329}"/>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Enhance the quality of vocational education and training (VET) in the Western Balkans for sustainable development.</a:t>
            </a:r>
          </a:p>
        </p:txBody>
      </p:sp>
      <p:pic>
        <p:nvPicPr>
          <p:cNvPr id="13" name="Picture 12" descr="A white text on a black background&#10;&#10;Description automatically generated">
            <a:extLst>
              <a:ext uri="{FF2B5EF4-FFF2-40B4-BE49-F238E27FC236}">
                <a16:creationId xmlns:a16="http://schemas.microsoft.com/office/drawing/2014/main" id="{CB126673-B492-8D8E-9623-107FAB555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879399CC-7A46-4F13-53B2-FC2AE1E0827B}"/>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B3EF742A-6367-D6DE-173F-F1FD201B30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820FC247-744E-3200-802F-09C6CC363520}"/>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dirty="0">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Bridging the Green &amp; Digital Divide</a:t>
            </a:r>
          </a:p>
        </p:txBody>
      </p:sp>
    </p:spTree>
    <p:extLst>
      <p:ext uri="{BB962C8B-B14F-4D97-AF65-F5344CB8AC3E}">
        <p14:creationId xmlns:p14="http://schemas.microsoft.com/office/powerpoint/2010/main" val="816150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D5D60-B437-4093-0D42-DFD3551EC07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BE91825-975B-E971-92AF-2B89DEE87C59}"/>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0DA1E61F-2F76-C3DA-90C3-430712585860}"/>
              </a:ext>
            </a:extLst>
          </p:cNvPr>
          <p:cNvSpPr txBox="1"/>
          <p:nvPr/>
        </p:nvSpPr>
        <p:spPr>
          <a:xfrm>
            <a:off x="3984331" y="402332"/>
            <a:ext cx="8111062"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Key aspects:</a:t>
            </a: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Plan the creation and maintenance of a shared repository for digital tools, best-practice guides, and learning materials to ensure consistency and promote inclusive practices.</a:t>
            </a: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1ED7B1A0-5E9A-E58C-0AE1-D7BF97733642}"/>
              </a:ext>
            </a:extLst>
          </p:cNvPr>
          <p:cNvSpPr txBox="1">
            <a:spLocks noChangeArrowheads="1"/>
          </p:cNvSpPr>
          <p:nvPr/>
        </p:nvSpPr>
        <p:spPr bwMode="auto">
          <a:xfrm>
            <a:off x="96607" y="402332"/>
            <a:ext cx="3824186" cy="1785104"/>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Subtitle 3.3: Creating a Central Resource Repository </a:t>
            </a:r>
            <a:endParaRPr lang="en-US" sz="2800" kern="100" dirty="0">
              <a:solidFill>
                <a:srgbClr val="465A35"/>
              </a:solidFill>
              <a:latin typeface="Cambria"/>
              <a:ea typeface="Cambria"/>
              <a:cs typeface="Arial"/>
            </a:endParaRPr>
          </a:p>
        </p:txBody>
      </p:sp>
      <p:pic>
        <p:nvPicPr>
          <p:cNvPr id="2" name="Picture 1" descr="A logo with text on it&#10;&#10;Description automatically generated">
            <a:extLst>
              <a:ext uri="{FF2B5EF4-FFF2-40B4-BE49-F238E27FC236}">
                <a16:creationId xmlns:a16="http://schemas.microsoft.com/office/drawing/2014/main" id="{5A6EAA7A-F97A-E4A2-BBCC-88816A23BA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231A156-49F0-8083-C292-73469DCE59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154530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5AB3AA-765F-F670-2416-708B447F22BB}"/>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446C54-D1AB-C384-AB9C-E211BA130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F24BCDC-4601-FE6D-97D4-CB8B8D5592AD}"/>
              </a:ext>
            </a:extLst>
          </p:cNvPr>
          <p:cNvSpPr txBox="1">
            <a:spLocks/>
          </p:cNvSpPr>
          <p:nvPr/>
        </p:nvSpPr>
        <p:spPr>
          <a:xfrm>
            <a:off x="511069" y="745527"/>
            <a:ext cx="10923847"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Why a Shared Repository Matters</a:t>
            </a:r>
            <a:endPar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10" name="Picture 9" descr="Blue text on a black background&#10;&#10;Description automatically generated">
            <a:extLst>
              <a:ext uri="{FF2B5EF4-FFF2-40B4-BE49-F238E27FC236}">
                <a16:creationId xmlns:a16="http://schemas.microsoft.com/office/drawing/2014/main" id="{13D8A84A-1B4C-2278-E760-BF1C3814DD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3" name="Picture 12" descr="A logo with text on it&#10;&#10;Description automatically generated">
            <a:extLst>
              <a:ext uri="{FF2B5EF4-FFF2-40B4-BE49-F238E27FC236}">
                <a16:creationId xmlns:a16="http://schemas.microsoft.com/office/drawing/2014/main" id="{B16DCF8B-18A8-3874-A3AD-1FD60A196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3" name="CaixaDeTexto 2">
            <a:extLst>
              <a:ext uri="{FF2B5EF4-FFF2-40B4-BE49-F238E27FC236}">
                <a16:creationId xmlns:a16="http://schemas.microsoft.com/office/drawing/2014/main" id="{4C5BD872-353A-34A4-A3E5-A1CE3C55CC1C}"/>
              </a:ext>
            </a:extLst>
          </p:cNvPr>
          <p:cNvSpPr txBox="1"/>
          <p:nvPr/>
        </p:nvSpPr>
        <p:spPr>
          <a:xfrm>
            <a:off x="442243" y="1666848"/>
            <a:ext cx="10845189" cy="2246769"/>
          </a:xfrm>
          <a:prstGeom prst="rect">
            <a:avLst/>
          </a:prstGeom>
          <a:noFill/>
        </p:spPr>
        <p:txBody>
          <a:bodyPr wrap="square">
            <a:spAutoFit/>
          </a:bodyPr>
          <a:lstStyle/>
          <a:p>
            <a:pPr marL="342900" indent="-342900" algn="just">
              <a:buFont typeface="Arial" panose="020B0604020202020204" pitchFamily="34" charset="0"/>
              <a:buChar char="•"/>
            </a:pPr>
            <a:r>
              <a:rPr lang="en-US" sz="2000" dirty="0">
                <a:solidFill>
                  <a:srgbClr val="303D68"/>
                </a:solidFill>
                <a:latin typeface="DejaVu Math TeX Gyre" panose="02000503000000000000"/>
              </a:rPr>
              <a:t>A central resource repository brings all digital materials, tools, and examples into one organized place. It helps educators access what they need quickly, reduces duplicated work, and makes it easier to maintain consistency across programs. </a:t>
            </a:r>
          </a:p>
          <a:p>
            <a:pPr marL="342900" indent="-342900" algn="just">
              <a:buFont typeface="Arial" panose="020B0604020202020204" pitchFamily="34" charset="0"/>
              <a:buChar char="•"/>
            </a:pPr>
            <a:endParaRPr lang="en-US" sz="2000" dirty="0">
              <a:solidFill>
                <a:srgbClr val="303D68"/>
              </a:solidFill>
              <a:latin typeface="DejaVu Math TeX Gyre" panose="02000503000000000000"/>
            </a:endParaRPr>
          </a:p>
          <a:p>
            <a:pPr marL="342900" indent="-342900" algn="just">
              <a:buFont typeface="Arial" panose="020B0604020202020204" pitchFamily="34" charset="0"/>
              <a:buChar char="•"/>
            </a:pPr>
            <a:r>
              <a:rPr lang="en-US" sz="2000" dirty="0">
                <a:solidFill>
                  <a:srgbClr val="303D68"/>
                </a:solidFill>
                <a:latin typeface="DejaVu Math TeX Gyre" panose="02000503000000000000"/>
              </a:rPr>
              <a:t>When resources are stored together, staff can build on each other's ideas and keep materials aligned with the institution’s digital goals. Over time, the repository becomes a shared memory that supports teaching and development.</a:t>
            </a:r>
          </a:p>
        </p:txBody>
      </p:sp>
    </p:spTree>
    <p:extLst>
      <p:ext uri="{BB962C8B-B14F-4D97-AF65-F5344CB8AC3E}">
        <p14:creationId xmlns:p14="http://schemas.microsoft.com/office/powerpoint/2010/main" val="3893571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056EE0-DE47-0471-2D38-E9F7273905D6}"/>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574FE7B-744A-E4FF-5604-96019817A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AB87549-FB97-6680-D819-EA1E10965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BA2291DF-B316-7357-CEE1-DEAF74E40BC0}"/>
              </a:ext>
            </a:extLst>
          </p:cNvPr>
          <p:cNvSpPr txBox="1">
            <a:spLocks/>
          </p:cNvSpPr>
          <p:nvPr/>
        </p:nvSpPr>
        <p:spPr>
          <a:xfrm>
            <a:off x="514117" y="480056"/>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Organizing Resources for Practical Use</a:t>
            </a:r>
          </a:p>
        </p:txBody>
      </p:sp>
      <p:pic>
        <p:nvPicPr>
          <p:cNvPr id="9" name="Picture 8" descr="Blue text on a black background&#10;&#10;Description automatically generated">
            <a:extLst>
              <a:ext uri="{FF2B5EF4-FFF2-40B4-BE49-F238E27FC236}">
                <a16:creationId xmlns:a16="http://schemas.microsoft.com/office/drawing/2014/main" id="{87273BB3-A62C-CD75-80AE-118D68B395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9D339E76-EAB2-A776-E136-E050FF174D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2" name="Imagem 1">
            <a:extLst>
              <a:ext uri="{FF2B5EF4-FFF2-40B4-BE49-F238E27FC236}">
                <a16:creationId xmlns:a16="http://schemas.microsoft.com/office/drawing/2014/main" id="{5A1381FA-8F31-B0E1-7C77-206139F3A2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6648" y="894929"/>
            <a:ext cx="6865161" cy="5242320"/>
          </a:xfrm>
          <a:prstGeom prst="rect">
            <a:avLst/>
          </a:prstGeom>
          <a:noFill/>
          <a:ln>
            <a:noFill/>
          </a:ln>
        </p:spPr>
      </p:pic>
    </p:spTree>
    <p:extLst>
      <p:ext uri="{BB962C8B-B14F-4D97-AF65-F5344CB8AC3E}">
        <p14:creationId xmlns:p14="http://schemas.microsoft.com/office/powerpoint/2010/main" val="1293847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AC83DB-F23A-D47B-566D-76967AF6400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D62EA4F-E084-9566-CFAD-C2E5949CA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3758EC7-D3DA-D2E2-FB8F-01A637F1C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BDA370F8-29DA-ABD3-5355-4E6E3F4B85FE}"/>
              </a:ext>
            </a:extLst>
          </p:cNvPr>
          <p:cNvSpPr txBox="1">
            <a:spLocks/>
          </p:cNvSpPr>
          <p:nvPr/>
        </p:nvSpPr>
        <p:spPr>
          <a:xfrm>
            <a:off x="836676" y="67100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Keeping the Repository Active and Relevant</a:t>
            </a:r>
          </a:p>
        </p:txBody>
      </p:sp>
      <p:pic>
        <p:nvPicPr>
          <p:cNvPr id="9" name="Picture 8" descr="Blue text on a black background&#10;&#10;Description automatically generated">
            <a:extLst>
              <a:ext uri="{FF2B5EF4-FFF2-40B4-BE49-F238E27FC236}">
                <a16:creationId xmlns:a16="http://schemas.microsoft.com/office/drawing/2014/main" id="{B7D049CD-322B-C711-9B31-360E1795CC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BDB91609-A3E0-D223-2F1F-F2CB61951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6D11620B-A666-734D-8196-4110E736C7D8}"/>
              </a:ext>
            </a:extLst>
          </p:cNvPr>
          <p:cNvSpPr txBox="1">
            <a:spLocks/>
          </p:cNvSpPr>
          <p:nvPr/>
        </p:nvSpPr>
        <p:spPr>
          <a:xfrm>
            <a:off x="356800" y="1543665"/>
            <a:ext cx="10851973" cy="33610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A repository remains useful only when it is regularly updated. Assigning responsibility to a small team or rotating group helps ensure that new materials are added and older ones reviewed. </a:t>
            </a:r>
          </a:p>
          <a:p>
            <a:pPr marL="800100" lvl="1" indent="-34290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Encouraging teachers to contribute after workshops or classroom experiments brings fresh insights and strengthens collaboration. </a:t>
            </a:r>
          </a:p>
          <a:p>
            <a:pPr marL="800100" lvl="1" indent="-34290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When updates happen consistently, the repository reflects current digital needs and becomes a reliable tool that supports the institution’s long-term development.</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2953568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DDDBB-0B44-A085-A191-6F9A0697F1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C42078-C24A-114D-F32D-AB80703F82F3}"/>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445379B7-FDCC-E2DE-B18D-43EFC1DDAE67}"/>
              </a:ext>
            </a:extLst>
          </p:cNvPr>
          <p:cNvSpPr txBox="1"/>
          <p:nvPr/>
        </p:nvSpPr>
        <p:spPr>
          <a:xfrm>
            <a:off x="3984331" y="402332"/>
            <a:ext cx="8111062" cy="30008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Key aspects:</a:t>
            </a: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Explore practical methods for building and maintaining strong partnerships with local businesses. </a:t>
            </a: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Establishing industry advisory boards, co-designing curriculum modules, and creating opportunities for guest lectures.</a:t>
            </a: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5A7DE8B7-5532-1D3C-5939-576C67EA16D7}"/>
              </a:ext>
            </a:extLst>
          </p:cNvPr>
          <p:cNvSpPr txBox="1">
            <a:spLocks noChangeArrowheads="1"/>
          </p:cNvSpPr>
          <p:nvPr/>
        </p:nvSpPr>
        <p:spPr bwMode="auto">
          <a:xfrm>
            <a:off x="96607" y="402332"/>
            <a:ext cx="3824186" cy="1785104"/>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Subtitle 3.4: Strategies for Industry Collaboration </a:t>
            </a:r>
            <a:endParaRPr lang="en-US" sz="2800" kern="100" dirty="0">
              <a:solidFill>
                <a:srgbClr val="465A35"/>
              </a:solidFill>
              <a:latin typeface="Cambria"/>
              <a:ea typeface="Cambria"/>
              <a:cs typeface="Arial"/>
            </a:endParaRPr>
          </a:p>
        </p:txBody>
      </p:sp>
      <p:pic>
        <p:nvPicPr>
          <p:cNvPr id="2" name="Picture 1" descr="A logo with text on it&#10;&#10;Description automatically generated">
            <a:extLst>
              <a:ext uri="{FF2B5EF4-FFF2-40B4-BE49-F238E27FC236}">
                <a16:creationId xmlns:a16="http://schemas.microsoft.com/office/drawing/2014/main" id="{01DEC9AF-C0B6-8F5A-DAAA-953D05445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0C2CC6F2-F7D4-4108-2F97-95CFDE127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169360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8F22B5-7F9B-46A5-A24D-19880903CF28}"/>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22A58A2-2477-AED1-57BC-8E223875F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09AE06B-C22F-87C5-1DDD-AA0947BC0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E0848777-1C72-07A2-570C-AEC78625B989}"/>
              </a:ext>
            </a:extLst>
          </p:cNvPr>
          <p:cNvSpPr txBox="1">
            <a:spLocks/>
          </p:cNvSpPr>
          <p:nvPr/>
        </p:nvSpPr>
        <p:spPr>
          <a:xfrm>
            <a:off x="836676" y="67100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Building Meaningful Connections With Industry</a:t>
            </a:r>
          </a:p>
        </p:txBody>
      </p:sp>
      <p:pic>
        <p:nvPicPr>
          <p:cNvPr id="9" name="Picture 8" descr="Blue text on a black background&#10;&#10;Description automatically generated">
            <a:extLst>
              <a:ext uri="{FF2B5EF4-FFF2-40B4-BE49-F238E27FC236}">
                <a16:creationId xmlns:a16="http://schemas.microsoft.com/office/drawing/2014/main" id="{3E313FC2-850C-E07F-4F6C-2F3734FA0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8FB2A6D7-0FD3-BDA7-207C-115100898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B1ED7A45-F575-DF28-9871-61AB26B7416D}"/>
              </a:ext>
            </a:extLst>
          </p:cNvPr>
          <p:cNvSpPr txBox="1">
            <a:spLocks/>
          </p:cNvSpPr>
          <p:nvPr/>
        </p:nvSpPr>
        <p:spPr>
          <a:xfrm>
            <a:off x="356800" y="1543665"/>
            <a:ext cx="10851973" cy="39230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Industry collaboration helps VET institutions stay connected to the digital tools and practices used in real workplaces. </a:t>
            </a:r>
          </a:p>
          <a:p>
            <a:pPr marL="800100" lvl="1" indent="-34290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These connections go beyond formal partnerships and start with regular conversations that reveal what companies expect from new workers. </a:t>
            </a:r>
          </a:p>
          <a:p>
            <a:pPr marL="800100" lvl="1" indent="-34290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When teachers hear directly from employers, they gain clearer insight into how digital tasks are performed and which competences are rising in importance. </a:t>
            </a:r>
          </a:p>
          <a:p>
            <a:pPr marL="800100" lvl="1" indent="-34290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This ongoing exchange strengthens trust and creates a shared understanding of how training can better prepare learners for digital demands.</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2817388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AEEBF4-030B-E7C2-23C5-43362D599D80}"/>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A19ECF2-946D-D030-D102-2BE712CCC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C012E391-9D2A-C232-B67E-C76903011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2448897E-A74A-14B6-3E98-7CA7D14D77B8}"/>
              </a:ext>
            </a:extLst>
          </p:cNvPr>
          <p:cNvSpPr txBox="1">
            <a:spLocks/>
          </p:cNvSpPr>
          <p:nvPr/>
        </p:nvSpPr>
        <p:spPr>
          <a:xfrm>
            <a:off x="836676" y="67100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Making Collaboration Part of Everyday Practice</a:t>
            </a:r>
          </a:p>
        </p:txBody>
      </p:sp>
      <p:pic>
        <p:nvPicPr>
          <p:cNvPr id="9" name="Picture 8" descr="Blue text on a black background&#10;&#10;Description automatically generated">
            <a:extLst>
              <a:ext uri="{FF2B5EF4-FFF2-40B4-BE49-F238E27FC236}">
                <a16:creationId xmlns:a16="http://schemas.microsoft.com/office/drawing/2014/main" id="{3451EBFB-3CE4-39BB-5170-635293C705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16ABC3F6-746F-1261-B9D1-DA2C67067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BC266763-55D1-44E1-9797-661AAAFB8196}"/>
              </a:ext>
            </a:extLst>
          </p:cNvPr>
          <p:cNvSpPr txBox="1">
            <a:spLocks/>
          </p:cNvSpPr>
          <p:nvPr/>
        </p:nvSpPr>
        <p:spPr>
          <a:xfrm>
            <a:off x="356800" y="1543665"/>
            <a:ext cx="10851973" cy="33610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Collaboration becomes most valuable when it is built into the institution’s routine rather than treated as occasional outreach. Short meetings, informal check-ins, or small joint activities can provide continuous updates on how industries are using technology. </a:t>
            </a:r>
          </a:p>
          <a:p>
            <a:pPr marL="800100" lvl="1" indent="-34290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Inviting employers to comment on teaching materials or to share the digital processes they use helps educators adjust content with real-world accuracy. </a:t>
            </a:r>
          </a:p>
          <a:p>
            <a:pPr marL="800100" lvl="1" indent="-34290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When these interactions happen regularly, they create a natural flow of information that keeps programs aligned with job requirements and prevents digital gaps from growing unnoticed.</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2246533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04D0F4-1395-A272-CEF1-14BFD588E610}"/>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5E3D9DF-6DE6-2AFE-9F87-8A1B9C633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DAFB1C4-4ECF-C497-2658-D8083079D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C841ECBF-FEBF-1CDE-9BF5-AFC70A6763BA}"/>
              </a:ext>
            </a:extLst>
          </p:cNvPr>
          <p:cNvSpPr txBox="1">
            <a:spLocks/>
          </p:cNvSpPr>
          <p:nvPr/>
        </p:nvSpPr>
        <p:spPr>
          <a:xfrm>
            <a:off x="836676" y="67100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Partnerships Into Learning Opportunities</a:t>
            </a:r>
          </a:p>
        </p:txBody>
      </p:sp>
      <p:pic>
        <p:nvPicPr>
          <p:cNvPr id="9" name="Picture 8" descr="Blue text on a black background&#10;&#10;Description automatically generated">
            <a:extLst>
              <a:ext uri="{FF2B5EF4-FFF2-40B4-BE49-F238E27FC236}">
                <a16:creationId xmlns:a16="http://schemas.microsoft.com/office/drawing/2014/main" id="{163621ED-0A93-1EFF-DB3F-7846335D93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14D3C996-7B64-9A3F-1744-A0DF6A93B6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AA4D0BA4-CB39-E4DA-E1D1-190CF7950E6F}"/>
              </a:ext>
            </a:extLst>
          </p:cNvPr>
          <p:cNvSpPr txBox="1">
            <a:spLocks/>
          </p:cNvSpPr>
          <p:nvPr/>
        </p:nvSpPr>
        <p:spPr>
          <a:xfrm>
            <a:off x="356800" y="1543665"/>
            <a:ext cx="5462674" cy="35887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just"/>
            <a:r>
              <a:rPr lang="en-US" sz="2000" dirty="0">
                <a:solidFill>
                  <a:srgbClr val="303D68"/>
                </a:solidFill>
                <a:latin typeface="DejaVu Math TeX Gyre" panose="02000503000000000000" pitchFamily="2" charset="0"/>
              </a:rPr>
              <a:t>Strong collaboration offers benefits for both sides. Employers gain graduates who are more prepared for digital tasks, and educators gain access to real examples, tools, and insights that make their teaching more relevant.</a:t>
            </a:r>
          </a:p>
        </p:txBody>
      </p:sp>
      <p:pic>
        <p:nvPicPr>
          <p:cNvPr id="2" name="Imagem 1">
            <a:extLst>
              <a:ext uri="{FF2B5EF4-FFF2-40B4-BE49-F238E27FC236}">
                <a16:creationId xmlns:a16="http://schemas.microsoft.com/office/drawing/2014/main" id="{0ADBC981-102A-8A33-F1E2-A03FB0E9B1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7183" y="1149633"/>
            <a:ext cx="5618707" cy="5708367"/>
          </a:xfrm>
          <a:prstGeom prst="rect">
            <a:avLst/>
          </a:prstGeom>
          <a:noFill/>
          <a:ln>
            <a:noFill/>
          </a:ln>
        </p:spPr>
      </p:pic>
    </p:spTree>
    <p:extLst>
      <p:ext uri="{BB962C8B-B14F-4D97-AF65-F5344CB8AC3E}">
        <p14:creationId xmlns:p14="http://schemas.microsoft.com/office/powerpoint/2010/main" val="880564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34A8E-C8F6-82DE-EBDC-A62A1FBA774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6EBF7134-D668-48D3-566B-68D739583FEF}"/>
              </a:ext>
            </a:extLst>
          </p:cNvPr>
          <p:cNvPicPr>
            <a:picLocks noGrp="1" noRot="1" noChangeAspect="1" noMove="1" noResize="1" noEditPoints="1" noAdjustHandles="1" noChangeArrowheads="1" noChangeShapeType="1" noCrop="1"/>
          </p:cNvPicPr>
          <p:nvPr/>
        </p:nvPicPr>
        <p:blipFill>
          <a:blip r:embed="rId2">
            <a:alphaModFix amt="19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2DEEA371-DD11-7A8C-D2D9-5390E6D1325E}"/>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1CBA98A9-F787-1BA8-945C-B1DFEC1003A4}"/>
              </a:ext>
            </a:extLst>
          </p:cNvPr>
          <p:cNvSpPr>
            <a:spLocks noGrp="1"/>
          </p:cNvSpPr>
          <p:nvPr>
            <p:ph type="title"/>
          </p:nvPr>
        </p:nvSpPr>
        <p:spPr>
          <a:xfrm>
            <a:off x="497051" y="1005429"/>
            <a:ext cx="10610482" cy="4325351"/>
          </a:xfrm>
        </p:spPr>
        <p:txBody>
          <a:bodyPr>
            <a:noAutofit/>
          </a:bodyPr>
          <a:lstStyle/>
          <a:p>
            <a:pPr lvl="0"/>
            <a:r>
              <a:rPr lang="en-US" sz="2000" dirty="0">
                <a:solidFill>
                  <a:srgbClr val="373365"/>
                </a:solidFill>
                <a:latin typeface="DejaVu Math TeX Gyre" panose="02000503000000000000"/>
              </a:rPr>
              <a:t>1. Think about your current partnerships or contacts with employers. What is one area where closer collaboration could help your institution better align digital training with real workplace needs? Describe what this collaboration could look like and who should be involved.</a:t>
            </a:r>
            <a:br>
              <a:rPr lang="en-US" sz="2000" dirty="0">
                <a:solidFill>
                  <a:srgbClr val="373365"/>
                </a:solidFill>
                <a:latin typeface="DejaVu Math TeX Gyre" panose="02000503000000000000"/>
              </a:rPr>
            </a:br>
            <a:br>
              <a:rPr lang="en-US" sz="2000" dirty="0">
                <a:solidFill>
                  <a:srgbClr val="373365"/>
                </a:solidFill>
                <a:latin typeface="DejaVu Math TeX Gyre" panose="02000503000000000000"/>
              </a:rPr>
            </a:br>
            <a:r>
              <a:rPr lang="en-US" sz="2000" dirty="0">
                <a:solidFill>
                  <a:srgbClr val="373365"/>
                </a:solidFill>
                <a:latin typeface="DejaVu Math TeX Gyre" panose="02000503000000000000"/>
              </a:rPr>
              <a:t>2. Analyze the Benefits and Challenges. What are the main benefits of building stronger relationships with industry partners? What challenges might you face when starting or maintaining these collaborations, and how could you address them?</a:t>
            </a:r>
            <a:br>
              <a:rPr lang="en-US" sz="2000" dirty="0">
                <a:solidFill>
                  <a:srgbClr val="373365"/>
                </a:solidFill>
                <a:latin typeface="DejaVu Math TeX Gyre" panose="02000503000000000000"/>
              </a:rPr>
            </a:br>
            <a:br>
              <a:rPr lang="en-US" sz="2000" dirty="0">
                <a:solidFill>
                  <a:srgbClr val="373365"/>
                </a:solidFill>
                <a:latin typeface="DejaVu Math TeX Gyre" panose="02000503000000000000"/>
              </a:rPr>
            </a:br>
            <a:r>
              <a:rPr lang="en-US" sz="2000" dirty="0">
                <a:solidFill>
                  <a:srgbClr val="373365"/>
                </a:solidFill>
                <a:latin typeface="DejaVu Math TeX Gyre" panose="02000503000000000000"/>
              </a:rPr>
              <a:t>3. Based on your reflections, outline one specific action you could take in the next three months to strengthen industry collaboration. What resources or support would you need, and how will you measure success?</a:t>
            </a:r>
            <a:endParaRPr lang="en-US"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itle 1">
            <a:extLst>
              <a:ext uri="{FF2B5EF4-FFF2-40B4-BE49-F238E27FC236}">
                <a16:creationId xmlns:a16="http://schemas.microsoft.com/office/drawing/2014/main" id="{1E7D40F4-68D1-6A6D-3670-C2DA3D43D016}"/>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Enhance the quality of vocational education and training (VET) in the Western Balkans for sustainable development.</a:t>
            </a:r>
          </a:p>
        </p:txBody>
      </p:sp>
      <p:pic>
        <p:nvPicPr>
          <p:cNvPr id="13" name="Picture 12" descr="A white text on a black background&#10;&#10;Description automatically generated">
            <a:extLst>
              <a:ext uri="{FF2B5EF4-FFF2-40B4-BE49-F238E27FC236}">
                <a16:creationId xmlns:a16="http://schemas.microsoft.com/office/drawing/2014/main" id="{58DA715E-2265-7080-C56C-3D978A48B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D34BA32F-715B-6AEF-0E07-9F6F4C9A670B}"/>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97647617-E3F9-8578-6ED1-E215F4D6ED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6550F3C3-F820-592C-CDD6-2AA9A7864150}"/>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dirty="0">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Bridging the Green &amp; Digital Divide</a:t>
            </a:r>
          </a:p>
        </p:txBody>
      </p:sp>
      <p:sp>
        <p:nvSpPr>
          <p:cNvPr id="5" name="Title 1">
            <a:extLst>
              <a:ext uri="{FF2B5EF4-FFF2-40B4-BE49-F238E27FC236}">
                <a16:creationId xmlns:a16="http://schemas.microsoft.com/office/drawing/2014/main" id="{3A9094B9-BDCE-134C-4B87-A32E1ABC406F}"/>
              </a:ext>
            </a:extLst>
          </p:cNvPr>
          <p:cNvSpPr txBox="1">
            <a:spLocks/>
          </p:cNvSpPr>
          <p:nvPr/>
        </p:nvSpPr>
        <p:spPr>
          <a:xfrm>
            <a:off x="497051" y="356502"/>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Reflexive Activity</a:t>
            </a:r>
          </a:p>
        </p:txBody>
      </p:sp>
    </p:spTree>
    <p:extLst>
      <p:ext uri="{BB962C8B-B14F-4D97-AF65-F5344CB8AC3E}">
        <p14:creationId xmlns:p14="http://schemas.microsoft.com/office/powerpoint/2010/main" val="1880753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BC7B3-BE3B-42C9-8623-406DFF2085D1}"/>
            </a:ext>
          </a:extLst>
        </p:cNvPr>
        <p:cNvGrpSpPr/>
        <p:nvPr/>
      </p:nvGrpSpPr>
      <p:grpSpPr>
        <a:xfrm>
          <a:off x="0" y="0"/>
          <a:ext cx="0" cy="0"/>
          <a:chOff x="0" y="0"/>
          <a:chExt cx="0" cy="0"/>
        </a:xfrm>
      </p:grpSpPr>
      <p:pic>
        <p:nvPicPr>
          <p:cNvPr id="11" name="Picture 10" descr="Business people shaking hands">
            <a:extLst>
              <a:ext uri="{FF2B5EF4-FFF2-40B4-BE49-F238E27FC236}">
                <a16:creationId xmlns:a16="http://schemas.microsoft.com/office/drawing/2014/main" id="{353C131C-1FE4-915C-8AC8-70BCEF8734F5}"/>
              </a:ext>
            </a:extLst>
          </p:cNvPr>
          <p:cNvPicPr>
            <a:picLocks noGrp="1" noRot="1" noChangeAspect="1" noMove="1" noResize="1" noEditPoints="1" noAdjustHandles="1" noChangeArrowheads="1" noChangeShapeType="1" noCrop="1"/>
          </p:cNvPicPr>
          <p:nvPr/>
        </p:nvPicPr>
        <p:blipFill>
          <a:blip r:embed="rId3">
            <a:alphaModFix amt="20000"/>
            <a:extLst>
              <a:ext uri="{28A0092B-C50C-407E-A947-70E740481C1C}">
                <a14:useLocalDpi xmlns:a14="http://schemas.microsoft.com/office/drawing/2010/main" val="0"/>
              </a:ext>
            </a:extLst>
          </a:blip>
          <a:srcRect l="5312" t="19863"/>
          <a:stretch/>
        </p:blipFill>
        <p:spPr>
          <a:xfrm>
            <a:off x="-7880" y="0"/>
            <a:ext cx="12199880" cy="6891849"/>
          </a:xfrm>
          <a:prstGeom prst="rect">
            <a:avLst/>
          </a:prstGeom>
        </p:spPr>
      </p:pic>
      <p:sp>
        <p:nvSpPr>
          <p:cNvPr id="2" name="Title 1">
            <a:extLst>
              <a:ext uri="{FF2B5EF4-FFF2-40B4-BE49-F238E27FC236}">
                <a16:creationId xmlns:a16="http://schemas.microsoft.com/office/drawing/2014/main" id="{A0DD77EA-30B7-5596-BC7E-0B72D36354EA}"/>
              </a:ext>
            </a:extLst>
          </p:cNvPr>
          <p:cNvSpPr>
            <a:spLocks noGrp="1"/>
          </p:cNvSpPr>
          <p:nvPr>
            <p:ph type="title"/>
          </p:nvPr>
        </p:nvSpPr>
        <p:spPr>
          <a:xfrm>
            <a:off x="2587120" y="3000068"/>
            <a:ext cx="7025640" cy="857864"/>
          </a:xfrm>
        </p:spPr>
        <p:txBody>
          <a:bodyPr>
            <a:noAutofit/>
          </a:bodyPr>
          <a:lstStyle/>
          <a:p>
            <a:pPr algn="ctr"/>
            <a:r>
              <a:rPr lang="bs-Latn-BA" sz="6000" b="1">
                <a:solidFill>
                  <a:srgbClr val="4DB9A1"/>
                </a:solidFill>
                <a:latin typeface="DejaVu Sans" panose="020B0603030804020204" pitchFamily="34" charset="0"/>
                <a:ea typeface="DejaVu Sans" panose="020B0603030804020204" pitchFamily="34" charset="0"/>
                <a:cs typeface="DejaVu Sans" panose="020B0603030804020204" pitchFamily="34" charset="0"/>
              </a:rPr>
              <a:t>Thank you!</a:t>
            </a:r>
          </a:p>
        </p:txBody>
      </p:sp>
      <p:sp>
        <p:nvSpPr>
          <p:cNvPr id="4" name="Rectangle 2">
            <a:extLst>
              <a:ext uri="{FF2B5EF4-FFF2-40B4-BE49-F238E27FC236}">
                <a16:creationId xmlns:a16="http://schemas.microsoft.com/office/drawing/2014/main" id="{B77DFBFF-5126-062E-05E9-031F96874DFE}"/>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sp>
        <p:nvSpPr>
          <p:cNvPr id="3" name="Title 1">
            <a:extLst>
              <a:ext uri="{FF2B5EF4-FFF2-40B4-BE49-F238E27FC236}">
                <a16:creationId xmlns:a16="http://schemas.microsoft.com/office/drawing/2014/main" id="{DEEC1FFE-33F2-F6D3-EE8A-4AB41164C339}"/>
              </a:ext>
            </a:extLst>
          </p:cNvPr>
          <p:cNvSpPr txBox="1">
            <a:spLocks/>
          </p:cNvSpPr>
          <p:nvPr/>
        </p:nvSpPr>
        <p:spPr>
          <a:xfrm>
            <a:off x="2308059" y="4357398"/>
            <a:ext cx="7389857" cy="4057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pPr>
            <a:endParaRPr lang="bs-Latn-BA"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5" name="Title 1">
            <a:extLst>
              <a:ext uri="{FF2B5EF4-FFF2-40B4-BE49-F238E27FC236}">
                <a16:creationId xmlns:a16="http://schemas.microsoft.com/office/drawing/2014/main" id="{F597848C-F37D-5FDA-43D7-22F3A5A9FC10}"/>
              </a:ext>
            </a:extLst>
          </p:cNvPr>
          <p:cNvSpPr txBox="1">
            <a:spLocks/>
          </p:cNvSpPr>
          <p:nvPr/>
        </p:nvSpPr>
        <p:spPr>
          <a:xfrm>
            <a:off x="2308059" y="2142609"/>
            <a:ext cx="7389857" cy="715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pPr>
            <a:r>
              <a:rPr lang="en-US" sz="2000" b="1"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B&amp;P Emerging Technologies</a:t>
            </a:r>
            <a:endParaRPr lang="bs-Latn-BA" sz="2000" b="1"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grpSp>
        <p:nvGrpSpPr>
          <p:cNvPr id="6" name="Group 5">
            <a:extLst>
              <a:ext uri="{FF2B5EF4-FFF2-40B4-BE49-F238E27FC236}">
                <a16:creationId xmlns:a16="http://schemas.microsoft.com/office/drawing/2014/main" id="{5381120A-CFF2-DBF3-FD1E-47ED1F905D9B}"/>
              </a:ext>
            </a:extLst>
          </p:cNvPr>
          <p:cNvGrpSpPr/>
          <p:nvPr/>
        </p:nvGrpSpPr>
        <p:grpSpPr>
          <a:xfrm>
            <a:off x="-7880" y="5779801"/>
            <a:ext cx="12199880" cy="1115889"/>
            <a:chOff x="0" y="5742109"/>
            <a:chExt cx="12199880" cy="1115889"/>
          </a:xfrm>
        </p:grpSpPr>
        <p:sp>
          <p:nvSpPr>
            <p:cNvPr id="10" name="Rectangle 9">
              <a:extLst>
                <a:ext uri="{FF2B5EF4-FFF2-40B4-BE49-F238E27FC236}">
                  <a16:creationId xmlns:a16="http://schemas.microsoft.com/office/drawing/2014/main" id="{DEEDB35B-167E-D805-E805-7A42279F2784}"/>
                </a:ext>
              </a:extLst>
            </p:cNvPr>
            <p:cNvSpPr>
              <a:spLocks/>
            </p:cNvSpPr>
            <p:nvPr/>
          </p:nvSpPr>
          <p:spPr>
            <a:xfrm flipV="1">
              <a:off x="0" y="5742109"/>
              <a:ext cx="12199880" cy="11158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pic>
          <p:nvPicPr>
            <p:cNvPr id="16" name="Picture 15" descr="A blue and gold logo&#10;&#10;Description automatically generated">
              <a:extLst>
                <a:ext uri="{FF2B5EF4-FFF2-40B4-BE49-F238E27FC236}">
                  <a16:creationId xmlns:a16="http://schemas.microsoft.com/office/drawing/2014/main" id="{F4AEE9FB-8105-9F53-4BD1-A8500503AC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818" y="6076008"/>
              <a:ext cx="988452" cy="401110"/>
            </a:xfrm>
            <a:prstGeom prst="rect">
              <a:avLst/>
            </a:prstGeom>
          </p:spPr>
        </p:pic>
        <p:pic>
          <p:nvPicPr>
            <p:cNvPr id="18" name="Picture 17" descr="A logo with a circle and a circle with a letter b&#10;&#10;Description automatically generated">
              <a:extLst>
                <a:ext uri="{FF2B5EF4-FFF2-40B4-BE49-F238E27FC236}">
                  <a16:creationId xmlns:a16="http://schemas.microsoft.com/office/drawing/2014/main" id="{0B0D8A18-9093-176C-B4CE-9EE9052ABE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4581" y="6083411"/>
              <a:ext cx="974895" cy="428106"/>
            </a:xfrm>
            <a:prstGeom prst="rect">
              <a:avLst/>
            </a:prstGeom>
          </p:spPr>
        </p:pic>
        <p:pic>
          <p:nvPicPr>
            <p:cNvPr id="20" name="Picture 19" descr="A green and blue text on a black background&#10;&#10;Description automatically generated">
              <a:extLst>
                <a:ext uri="{FF2B5EF4-FFF2-40B4-BE49-F238E27FC236}">
                  <a16:creationId xmlns:a16="http://schemas.microsoft.com/office/drawing/2014/main" id="{7E25FFE1-B1CB-3A46-3E8C-FDA9B92546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469" y="6088687"/>
              <a:ext cx="1732222" cy="430944"/>
            </a:xfrm>
            <a:prstGeom prst="rect">
              <a:avLst/>
            </a:prstGeom>
          </p:spPr>
        </p:pic>
        <p:pic>
          <p:nvPicPr>
            <p:cNvPr id="21" name="Picture 20" descr="A yellow and blue circle with a white bird and stars&#10;&#10;Description automatically generated">
              <a:extLst>
                <a:ext uri="{FF2B5EF4-FFF2-40B4-BE49-F238E27FC236}">
                  <a16:creationId xmlns:a16="http://schemas.microsoft.com/office/drawing/2014/main" id="{62B07B95-9682-B75F-645C-E2842BE1C7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4655" y="5997328"/>
              <a:ext cx="581236" cy="581236"/>
            </a:xfrm>
            <a:prstGeom prst="rect">
              <a:avLst/>
            </a:prstGeom>
          </p:spPr>
        </p:pic>
        <p:pic>
          <p:nvPicPr>
            <p:cNvPr id="22" name="Picture 21" descr="A logo with text on it&#10;&#10;Description automatically generated">
              <a:extLst>
                <a:ext uri="{FF2B5EF4-FFF2-40B4-BE49-F238E27FC236}">
                  <a16:creationId xmlns:a16="http://schemas.microsoft.com/office/drawing/2014/main" id="{10E1F949-FA54-EB97-9B0D-75D239FFC3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1374" y="5972113"/>
              <a:ext cx="1647764" cy="659106"/>
            </a:xfrm>
            <a:prstGeom prst="rect">
              <a:avLst/>
            </a:prstGeom>
          </p:spPr>
        </p:pic>
        <p:pic>
          <p:nvPicPr>
            <p:cNvPr id="23" name="Picture 22" descr="Blue text on a black background&#10;&#10;Description automatically generated">
              <a:extLst>
                <a:ext uri="{FF2B5EF4-FFF2-40B4-BE49-F238E27FC236}">
                  <a16:creationId xmlns:a16="http://schemas.microsoft.com/office/drawing/2014/main" id="{0BBF9D4F-A4BD-7D54-2E3C-5D7976FB92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81373" y="6049983"/>
              <a:ext cx="2392256" cy="500627"/>
            </a:xfrm>
            <a:prstGeom prst="rect">
              <a:avLst/>
            </a:prstGeom>
          </p:spPr>
        </p:pic>
      </p:grpSp>
      <p:pic>
        <p:nvPicPr>
          <p:cNvPr id="8" name="Picture 7" descr="A logo with text on it&#10;&#10;AI-generated content may be incorrect.">
            <a:extLst>
              <a:ext uri="{FF2B5EF4-FFF2-40B4-BE49-F238E27FC236}">
                <a16:creationId xmlns:a16="http://schemas.microsoft.com/office/drawing/2014/main" id="{16442515-2FEA-9A3E-2D58-3592B3FA15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84732" y="6115925"/>
            <a:ext cx="929084" cy="433284"/>
          </a:xfrm>
          <a:prstGeom prst="rect">
            <a:avLst/>
          </a:prstGeom>
        </p:spPr>
      </p:pic>
      <p:pic>
        <p:nvPicPr>
          <p:cNvPr id="13" name="Picture 12" descr="A blue and black logo&#10;&#10;AI-generated content may be incorrect.">
            <a:extLst>
              <a:ext uri="{FF2B5EF4-FFF2-40B4-BE49-F238E27FC236}">
                <a16:creationId xmlns:a16="http://schemas.microsoft.com/office/drawing/2014/main" id="{00E7A72B-4826-B1D2-7703-D4FC82C1BB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6131" y="6164344"/>
            <a:ext cx="1552832" cy="341623"/>
          </a:xfrm>
          <a:prstGeom prst="rect">
            <a:avLst/>
          </a:prstGeom>
        </p:spPr>
      </p:pic>
    </p:spTree>
    <p:extLst>
      <p:ext uri="{BB962C8B-B14F-4D97-AF65-F5344CB8AC3E}">
        <p14:creationId xmlns:p14="http://schemas.microsoft.com/office/powerpoint/2010/main" val="118944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72CCD-DA40-ECF7-D8C5-A0622ABA295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194A68D-2BDC-A201-9856-4E6A0BDE4AC5}"/>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9B8922E9-B2A6-BF2C-2490-1D9AD6FEC6A8}"/>
              </a:ext>
            </a:extLst>
          </p:cNvPr>
          <p:cNvSpPr txBox="1"/>
          <p:nvPr/>
        </p:nvSpPr>
        <p:spPr>
          <a:xfrm>
            <a:off x="3984331" y="402332"/>
            <a:ext cx="8111062" cy="30008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GB" sz="3000" b="1" noProof="0" dirty="0">
                <a:solidFill>
                  <a:srgbClr val="303D68"/>
                </a:solidFill>
                <a:latin typeface="DejaVu Math TeX Gyre" panose="02000503000000000000" pitchFamily="2" charset="0"/>
                <a:ea typeface="+mj-ea"/>
                <a:cs typeface="+mj-cs"/>
              </a:rPr>
              <a:t>Key aspects:</a:t>
            </a: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Learn to collect and review data from job briefs and sector snapshots to understand current labour-market demands. </a:t>
            </a: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Identifying emerging and advanced skills such as those related to automation, mechatronics, and digital service delivery.</a:t>
            </a:r>
          </a:p>
        </p:txBody>
      </p:sp>
      <p:sp>
        <p:nvSpPr>
          <p:cNvPr id="9" name="Text Box 10">
            <a:extLst>
              <a:ext uri="{FF2B5EF4-FFF2-40B4-BE49-F238E27FC236}">
                <a16:creationId xmlns:a16="http://schemas.microsoft.com/office/drawing/2014/main" id="{275FCA6A-2173-63AB-7712-D15B4675B4DA}"/>
              </a:ext>
            </a:extLst>
          </p:cNvPr>
          <p:cNvSpPr txBox="1">
            <a:spLocks noChangeArrowheads="1"/>
          </p:cNvSpPr>
          <p:nvPr/>
        </p:nvSpPr>
        <p:spPr bwMode="auto">
          <a:xfrm>
            <a:off x="96607" y="402332"/>
            <a:ext cx="3824186" cy="2646878"/>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Subtitle 1.1: Gathering intelligence on current and emerging digital skills</a:t>
            </a:r>
            <a:endParaRPr lang="en-US" sz="2800" kern="100" dirty="0">
              <a:solidFill>
                <a:srgbClr val="465A35"/>
              </a:solidFill>
              <a:latin typeface="Cambria"/>
              <a:ea typeface="Cambria"/>
              <a:cs typeface="Arial"/>
            </a:endParaRPr>
          </a:p>
        </p:txBody>
      </p:sp>
      <p:pic>
        <p:nvPicPr>
          <p:cNvPr id="2" name="Picture 1" descr="A logo with text on it&#10;&#10;Description automatically generated">
            <a:extLst>
              <a:ext uri="{FF2B5EF4-FFF2-40B4-BE49-F238E27FC236}">
                <a16:creationId xmlns:a16="http://schemas.microsoft.com/office/drawing/2014/main" id="{DB658871-ED5E-6892-D01A-0D8B68943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767" y="3384890"/>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7719F2D-D2E8-FD2D-7B90-2806E2792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6274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77917-7535-0E14-646A-38FECB5317D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3570A6E-A305-3030-7430-1D6738778B7F}"/>
              </a:ext>
            </a:extLst>
          </p:cNvPr>
          <p:cNvSpPr txBox="1">
            <a:spLocks/>
          </p:cNvSpPr>
          <p:nvPr/>
        </p:nvSpPr>
        <p:spPr>
          <a:xfrm>
            <a:off x="610508" y="745527"/>
            <a:ext cx="10419209"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Why Skills Intelligence Matters</a:t>
            </a:r>
          </a:p>
        </p:txBody>
      </p:sp>
      <p:sp>
        <p:nvSpPr>
          <p:cNvPr id="7" name="Title 1">
            <a:extLst>
              <a:ext uri="{FF2B5EF4-FFF2-40B4-BE49-F238E27FC236}">
                <a16:creationId xmlns:a16="http://schemas.microsoft.com/office/drawing/2014/main" id="{AB9C895C-89F8-AC54-FB5D-74F8EA80853F}"/>
              </a:ext>
            </a:extLst>
          </p:cNvPr>
          <p:cNvSpPr txBox="1">
            <a:spLocks/>
          </p:cNvSpPr>
          <p:nvPr/>
        </p:nvSpPr>
        <p:spPr>
          <a:xfrm>
            <a:off x="610508" y="1680606"/>
            <a:ext cx="5809957" cy="4004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18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Digital tools shape almost every job today, and VET programs need to reflect what learners will face in real workplaces. </a:t>
            </a:r>
          </a:p>
          <a:p>
            <a:pPr marL="285750" indent="-285750" algn="just">
              <a:buFont typeface="Arial" panose="020B0604020202020204" pitchFamily="34" charset="0"/>
              <a:buChar char="•"/>
            </a:pPr>
            <a:endParaRPr lang="en-US" sz="18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a:p>
            <a:pPr marL="285750" indent="-285750" algn="just">
              <a:buFont typeface="Arial" panose="020B0604020202020204" pitchFamily="34" charset="0"/>
              <a:buChar char="•"/>
            </a:pPr>
            <a:r>
              <a:rPr lang="en-US" sz="18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Skills intelligence helps educators see these changes clearly. It brings together signals from employers, job adverts, and sector reports to show which competences are becoming essential. </a:t>
            </a:r>
          </a:p>
          <a:p>
            <a:pPr marL="285750" indent="-285750" algn="just">
              <a:buFont typeface="Arial" panose="020B0604020202020204" pitchFamily="34" charset="0"/>
              <a:buChar char="•"/>
            </a:pPr>
            <a:endParaRPr lang="en-US" sz="18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a:p>
            <a:pPr marL="285750" indent="-285750" algn="just">
              <a:buFont typeface="Arial" panose="020B0604020202020204" pitchFamily="34" charset="0"/>
              <a:buChar char="•"/>
            </a:pPr>
            <a:r>
              <a:rPr lang="en-US" sz="18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When educators look at this information regularly, they can update activities, examples, and exercises in a way that keeps learning relevant. This process supports stronger teaching decisions and helps learners build confidence in using digital tools that are already common in the workplace.</a:t>
            </a:r>
          </a:p>
        </p:txBody>
      </p:sp>
      <p:pic>
        <p:nvPicPr>
          <p:cNvPr id="2" name="Picture 1" descr="A logo with text on it&#10;&#10;Description automatically generated">
            <a:extLst>
              <a:ext uri="{FF2B5EF4-FFF2-40B4-BE49-F238E27FC236}">
                <a16:creationId xmlns:a16="http://schemas.microsoft.com/office/drawing/2014/main" id="{7DEF0F74-C1BA-4A48-265F-F2B220B69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C34D509F-500D-852D-756A-D414AD7FC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6" name="Imagem 5">
            <a:extLst>
              <a:ext uri="{FF2B5EF4-FFF2-40B4-BE49-F238E27FC236}">
                <a16:creationId xmlns:a16="http://schemas.microsoft.com/office/drawing/2014/main" id="{3CFBBAC1-2F5B-20CD-0116-5C9B018A29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47706" y="1680606"/>
            <a:ext cx="5730240" cy="3886200"/>
          </a:xfrm>
          <a:prstGeom prst="rect">
            <a:avLst/>
          </a:prstGeom>
          <a:noFill/>
          <a:ln>
            <a:noFill/>
          </a:ln>
        </p:spPr>
      </p:pic>
    </p:spTree>
    <p:extLst>
      <p:ext uri="{BB962C8B-B14F-4D97-AF65-F5344CB8AC3E}">
        <p14:creationId xmlns:p14="http://schemas.microsoft.com/office/powerpoint/2010/main" val="247695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16CF7-5E0B-3328-BD9E-797ED6D139C3}"/>
            </a:ext>
          </a:extLst>
        </p:cNvPr>
        <p:cNvGrpSpPr/>
        <p:nvPr/>
      </p:nvGrpSpPr>
      <p:grpSpPr>
        <a:xfrm>
          <a:off x="0" y="0"/>
          <a:ext cx="0" cy="0"/>
          <a:chOff x="0" y="0"/>
          <a:chExt cx="0" cy="0"/>
        </a:xfrm>
      </p:grpSpPr>
      <p:pic>
        <p:nvPicPr>
          <p:cNvPr id="1028" name="Picture 4" descr="uma pessoa está lendo um livro em uma mesa">
            <a:extLst>
              <a:ext uri="{FF2B5EF4-FFF2-40B4-BE49-F238E27FC236}">
                <a16:creationId xmlns:a16="http://schemas.microsoft.com/office/drawing/2014/main" id="{F3738701-3117-A185-2A2A-7CC51F4D50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399BBE9-4FB8-3E3C-2395-B8B29C92B860}"/>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Finding the Right Information</a:t>
            </a:r>
          </a:p>
        </p:txBody>
      </p:sp>
      <p:pic>
        <p:nvPicPr>
          <p:cNvPr id="2" name="Picture 1" descr="A logo with text on it&#10;&#10;Description automatically generated">
            <a:extLst>
              <a:ext uri="{FF2B5EF4-FFF2-40B4-BE49-F238E27FC236}">
                <a16:creationId xmlns:a16="http://schemas.microsoft.com/office/drawing/2014/main" id="{A7D859B0-0A22-7400-4CE3-C74D5B747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C3194FDE-F075-778B-F12E-B840669F9C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17063DE3-CB83-854C-3EA7-0CFE70ED958D}"/>
              </a:ext>
            </a:extLst>
          </p:cNvPr>
          <p:cNvSpPr txBox="1">
            <a:spLocks/>
          </p:cNvSpPr>
          <p:nvPr/>
        </p:nvSpPr>
        <p:spPr>
          <a:xfrm>
            <a:off x="610508" y="1394454"/>
            <a:ext cx="6272073" cy="46278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GB" sz="2000" noProof="0" dirty="0">
                <a:solidFill>
                  <a:srgbClr val="303D68"/>
                </a:solidFill>
                <a:latin typeface="DejaVu Math TeX Gyre" panose="02000503000000000000" pitchFamily="2" charset="0"/>
              </a:rPr>
              <a:t>Current labour market information appears in many places. Job postings show the tools and systems companies rely on each day.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Sector reports reveal how industries are evolving and which technologies are gaining importance. Databases like ESCO make it easier to understand how digital competences fit into different roles. </a:t>
            </a:r>
          </a:p>
          <a:p>
            <a:pPr marL="285750" indent="-285750" algn="just">
              <a:buFont typeface="Arial" panose="020B0604020202020204" pitchFamily="34" charset="0"/>
              <a:buChar char="•"/>
            </a:pPr>
            <a:endParaRPr lang="en-GB" sz="2000" noProof="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GB" sz="2000" noProof="0" dirty="0">
                <a:solidFill>
                  <a:srgbClr val="303D68"/>
                </a:solidFill>
                <a:latin typeface="DejaVu Math TeX Gyre" panose="02000503000000000000" pitchFamily="2" charset="0"/>
              </a:rPr>
              <a:t>Local companies also provide insight when they mention tools used during apprenticeships or describe small changes in their work routines. When these sources are combined, educators get a clear picture of both current and emerging digital expectations.</a:t>
            </a:r>
          </a:p>
        </p:txBody>
      </p:sp>
      <p:sp>
        <p:nvSpPr>
          <p:cNvPr id="4" name="CaixaDeTexto 3">
            <a:extLst>
              <a:ext uri="{FF2B5EF4-FFF2-40B4-BE49-F238E27FC236}">
                <a16:creationId xmlns:a16="http://schemas.microsoft.com/office/drawing/2014/main" id="{FE59C5AE-58CB-FAB2-C50A-C8DCF2EDC653}"/>
              </a:ext>
            </a:extLst>
          </p:cNvPr>
          <p:cNvSpPr txBox="1"/>
          <p:nvPr/>
        </p:nvSpPr>
        <p:spPr>
          <a:xfrm>
            <a:off x="8034975" y="241959"/>
            <a:ext cx="1871025" cy="261610"/>
          </a:xfrm>
          <a:prstGeom prst="rect">
            <a:avLst/>
          </a:prstGeom>
          <a:noFill/>
        </p:spPr>
        <p:txBody>
          <a:bodyPr wrap="none" rtlCol="0">
            <a:spAutoFit/>
          </a:bodyPr>
          <a:lstStyle/>
          <a:p>
            <a:r>
              <a:rPr lang="en-GB" sz="1100" dirty="0"/>
              <a:t>Image: karljosh16.unsplash</a:t>
            </a:r>
          </a:p>
        </p:txBody>
      </p:sp>
    </p:spTree>
    <p:extLst>
      <p:ext uri="{BB962C8B-B14F-4D97-AF65-F5344CB8AC3E}">
        <p14:creationId xmlns:p14="http://schemas.microsoft.com/office/powerpoint/2010/main" val="331533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51FE7B-576B-2336-4930-4D8905D1F4A9}"/>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homem sentado na frente do MacBook Pro">
            <a:extLst>
              <a:ext uri="{FF2B5EF4-FFF2-40B4-BE49-F238E27FC236}">
                <a16:creationId xmlns:a16="http://schemas.microsoft.com/office/drawing/2014/main" id="{14118936-AEFD-1636-2FCD-396BE1B22D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6952"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 name="Freeform: Shape 27">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0E00E60C-8EDB-0819-CFC9-C39559C13ED0}"/>
              </a:ext>
            </a:extLst>
          </p:cNvPr>
          <p:cNvSpPr txBox="1">
            <a:spLocks/>
          </p:cNvSpPr>
          <p:nvPr/>
        </p:nvSpPr>
        <p:spPr>
          <a:xfrm>
            <a:off x="610508" y="745527"/>
            <a:ext cx="596278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Turning Data Into Practical Insights</a:t>
            </a:r>
          </a:p>
        </p:txBody>
      </p:sp>
      <p:pic>
        <p:nvPicPr>
          <p:cNvPr id="9" name="Picture 8" descr="Blue text on a black background&#10;&#10;Description automatically generated">
            <a:extLst>
              <a:ext uri="{FF2B5EF4-FFF2-40B4-BE49-F238E27FC236}">
                <a16:creationId xmlns:a16="http://schemas.microsoft.com/office/drawing/2014/main" id="{4E866FA1-85F0-DEC3-5F03-209D8DEC0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8F951B8B-28C6-F587-7672-82206D7867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BB486454-CB70-534D-4805-851EA9324CA0}"/>
              </a:ext>
            </a:extLst>
          </p:cNvPr>
          <p:cNvSpPr txBox="1">
            <a:spLocks/>
          </p:cNvSpPr>
          <p:nvPr/>
        </p:nvSpPr>
        <p:spPr>
          <a:xfrm>
            <a:off x="610509" y="1612490"/>
            <a:ext cx="5868950" cy="42907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0" indent="-285750" algn="just">
              <a:buSzPct val="79999"/>
              <a:buFont typeface="Arial" panose="020B0604020202020204" pitchFamily="34" charset="0"/>
              <a:buChar char="•"/>
            </a:pPr>
            <a:r>
              <a:rPr lang="en-US" sz="1800" dirty="0">
                <a:solidFill>
                  <a:srgbClr val="303D68"/>
                </a:solidFill>
                <a:latin typeface="DejaVu Math TeX Gyre" panose="02000503000000000000" pitchFamily="2" charset="0"/>
              </a:rPr>
              <a:t>Collecting information is only useful when it leads to clear decisions. Educators can meet in small groups to review findings and discuss what they mean for their programs. </a:t>
            </a:r>
          </a:p>
          <a:p>
            <a:pPr marL="285750" lvl="0" indent="-285750" algn="just">
              <a:buSzPct val="79999"/>
              <a:buFont typeface="Arial" panose="020B0604020202020204" pitchFamily="34" charset="0"/>
              <a:buChar char="•"/>
            </a:pPr>
            <a:endParaRPr lang="en-US" sz="1800" dirty="0">
              <a:solidFill>
                <a:srgbClr val="303D68"/>
              </a:solidFill>
              <a:latin typeface="DejaVu Math TeX Gyre" panose="02000503000000000000" pitchFamily="2" charset="0"/>
            </a:endParaRPr>
          </a:p>
          <a:p>
            <a:pPr marL="285750" lvl="0" indent="-285750" algn="just">
              <a:buSzPct val="79999"/>
              <a:buFont typeface="Arial" panose="020B0604020202020204" pitchFamily="34" charset="0"/>
              <a:buChar char="•"/>
            </a:pPr>
            <a:r>
              <a:rPr lang="en-US" sz="1800" dirty="0">
                <a:solidFill>
                  <a:srgbClr val="303D68"/>
                </a:solidFill>
                <a:latin typeface="DejaVu Math TeX Gyre" panose="02000503000000000000" pitchFamily="2" charset="0"/>
              </a:rPr>
              <a:t>Patterns usually appear quickly, such as repeated references to data handling or increased reliance on collaborative digital platforms. Once these patterns are identified, teachers can adjust lessons, introduce new tools, or strengthen activities that support digital readiness. </a:t>
            </a:r>
          </a:p>
          <a:p>
            <a:pPr marL="285750" lvl="0" indent="-285750" algn="just">
              <a:buSzPct val="79999"/>
              <a:buFont typeface="Arial" panose="020B0604020202020204" pitchFamily="34" charset="0"/>
              <a:buChar char="•"/>
            </a:pPr>
            <a:endParaRPr lang="en-US" sz="1800" dirty="0">
              <a:solidFill>
                <a:srgbClr val="303D68"/>
              </a:solidFill>
              <a:latin typeface="DejaVu Math TeX Gyre" panose="02000503000000000000" pitchFamily="2" charset="0"/>
            </a:endParaRPr>
          </a:p>
          <a:p>
            <a:pPr marL="285750" lvl="0" indent="-285750" algn="just">
              <a:buSzPct val="79999"/>
              <a:buFont typeface="Arial" panose="020B0604020202020204" pitchFamily="34" charset="0"/>
              <a:buChar char="•"/>
            </a:pPr>
            <a:r>
              <a:rPr lang="en-US" sz="1800" dirty="0">
                <a:solidFill>
                  <a:srgbClr val="303D68"/>
                </a:solidFill>
                <a:latin typeface="DejaVu Math TeX Gyre" panose="02000503000000000000" pitchFamily="2" charset="0"/>
              </a:rPr>
              <a:t>Creating a simple shared document to record these insights helps teams stay aligned and keeps information easy to update each semester.</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2" name="CaixaDeTexto 1">
            <a:extLst>
              <a:ext uri="{FF2B5EF4-FFF2-40B4-BE49-F238E27FC236}">
                <a16:creationId xmlns:a16="http://schemas.microsoft.com/office/drawing/2014/main" id="{E39530C1-152E-0917-C627-E5B8A3CF80D3}"/>
              </a:ext>
            </a:extLst>
          </p:cNvPr>
          <p:cNvSpPr txBox="1"/>
          <p:nvPr/>
        </p:nvSpPr>
        <p:spPr>
          <a:xfrm>
            <a:off x="9902952" y="295700"/>
            <a:ext cx="2177199" cy="261610"/>
          </a:xfrm>
          <a:prstGeom prst="rect">
            <a:avLst/>
          </a:prstGeom>
          <a:noFill/>
        </p:spPr>
        <p:txBody>
          <a:bodyPr wrap="none" rtlCol="0">
            <a:spAutoFit/>
          </a:bodyPr>
          <a:lstStyle/>
          <a:p>
            <a:r>
              <a:rPr lang="en-GB" sz="1100" dirty="0">
                <a:solidFill>
                  <a:schemeClr val="bg1"/>
                </a:solidFill>
              </a:rPr>
              <a:t>Image: </a:t>
            </a:r>
            <a:r>
              <a:rPr lang="en-GB" sz="1100" dirty="0" err="1">
                <a:solidFill>
                  <a:schemeClr val="bg1"/>
                </a:solidFill>
              </a:rPr>
              <a:t>studentofprana.unsplash</a:t>
            </a:r>
            <a:endParaRPr lang="en-GB" sz="1100" dirty="0">
              <a:solidFill>
                <a:schemeClr val="bg1"/>
              </a:solidFill>
            </a:endParaRPr>
          </a:p>
        </p:txBody>
      </p:sp>
    </p:spTree>
    <p:extLst>
      <p:ext uri="{BB962C8B-B14F-4D97-AF65-F5344CB8AC3E}">
        <p14:creationId xmlns:p14="http://schemas.microsoft.com/office/powerpoint/2010/main" val="265220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4A74F-7BB7-24A6-304C-1DF72AD31AA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42E050E-08B7-071E-B1AE-ADDDD57C6195}"/>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5D586DB9-683B-5539-682B-F9416AF3EA16}"/>
              </a:ext>
            </a:extLst>
          </p:cNvPr>
          <p:cNvSpPr txBox="1"/>
          <p:nvPr/>
        </p:nvSpPr>
        <p:spPr>
          <a:xfrm>
            <a:off x="3984331" y="402332"/>
            <a:ext cx="811106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Key aspects:</a:t>
            </a: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Understand the structure of the </a:t>
            </a:r>
            <a:r>
              <a:rPr lang="en-US" sz="3000" dirty="0" err="1">
                <a:solidFill>
                  <a:srgbClr val="303D68"/>
                </a:solidFill>
                <a:latin typeface="DejaVu Math TeX Gyre" panose="02000503000000000000" pitchFamily="2" charset="0"/>
                <a:ea typeface="+mj-ea"/>
                <a:cs typeface="+mj-cs"/>
              </a:rPr>
              <a:t>DigComp</a:t>
            </a:r>
            <a:r>
              <a:rPr lang="en-US" sz="3000" dirty="0">
                <a:solidFill>
                  <a:srgbClr val="303D68"/>
                </a:solidFill>
                <a:latin typeface="DejaVu Math TeX Gyre" panose="02000503000000000000" pitchFamily="2" charset="0"/>
                <a:ea typeface="+mj-ea"/>
                <a:cs typeface="+mj-cs"/>
              </a:rPr>
              <a:t> 2.2 framework and practice mapping existing or planned VET competences to its different areas.</a:t>
            </a: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766D7C5A-3D9E-D5C7-A750-73688EFF1774}"/>
              </a:ext>
            </a:extLst>
          </p:cNvPr>
          <p:cNvSpPr txBox="1">
            <a:spLocks noChangeArrowheads="1"/>
          </p:cNvSpPr>
          <p:nvPr/>
        </p:nvSpPr>
        <p:spPr bwMode="auto">
          <a:xfrm>
            <a:off x="96607" y="402332"/>
            <a:ext cx="3824186" cy="1785104"/>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Subtitle 1.2: Mapping Competences to </a:t>
            </a:r>
            <a:r>
              <a:rPr lang="en-US" sz="28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rPr>
              <a:t>DigComp</a:t>
            </a: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 2.2</a:t>
            </a:r>
          </a:p>
        </p:txBody>
      </p:sp>
      <p:pic>
        <p:nvPicPr>
          <p:cNvPr id="2" name="Picture 1" descr="A logo with text on it&#10;&#10;Description automatically generated">
            <a:extLst>
              <a:ext uri="{FF2B5EF4-FFF2-40B4-BE49-F238E27FC236}">
                <a16:creationId xmlns:a16="http://schemas.microsoft.com/office/drawing/2014/main" id="{900CAC38-6028-896E-95F3-CCC6F34E9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AD797F7C-FA5A-E8D4-4363-77A8C03843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1938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DCFDD1B45B5F4B806800968C84CFE3" ma:contentTypeVersion="12" ma:contentTypeDescription="Create a new document." ma:contentTypeScope="" ma:versionID="4d61de73b3b87f79cae4fa1f41b902f6">
  <xsd:schema xmlns:xsd="http://www.w3.org/2001/XMLSchema" xmlns:xs="http://www.w3.org/2001/XMLSchema" xmlns:p="http://schemas.microsoft.com/office/2006/metadata/properties" xmlns:ns2="43a87855-32f0-4335-8088-0170441fcb23" xmlns:ns3="e76d9c07-0b06-4929-817e-fe7084f9c9c7" targetNamespace="http://schemas.microsoft.com/office/2006/metadata/properties" ma:root="true" ma:fieldsID="8d0478d3cad81f7456b84e76306d72d5" ns2:_="" ns3:_="">
    <xsd:import namespace="43a87855-32f0-4335-8088-0170441fcb23"/>
    <xsd:import namespace="e76d9c07-0b06-4929-817e-fe7084f9c9c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a87855-32f0-4335-8088-0170441fc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9995d2-e2c0-43d6-89d2-2fe609443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6d9c07-0b06-4929-817e-fe7084f9c9c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6b0b466-1a09-4668-8578-52451da5a6f1}" ma:internalName="TaxCatchAll" ma:showField="CatchAllData" ma:web="e76d9c07-0b06-4929-817e-fe7084f9c9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a87855-32f0-4335-8088-0170441fcb23">
      <Terms xmlns="http://schemas.microsoft.com/office/infopath/2007/PartnerControls"/>
    </lcf76f155ced4ddcb4097134ff3c332f>
    <TaxCatchAll xmlns="e76d9c07-0b06-4929-817e-fe7084f9c9c7" xsi:nil="true"/>
  </documentManagement>
</p:properties>
</file>

<file path=customXml/itemProps1.xml><?xml version="1.0" encoding="utf-8"?>
<ds:datastoreItem xmlns:ds="http://schemas.openxmlformats.org/officeDocument/2006/customXml" ds:itemID="{08694B17-2139-47D7-B98F-E08AB2D01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a87855-32f0-4335-8088-0170441fcb23"/>
    <ds:schemaRef ds:uri="e76d9c07-0b06-4929-817e-fe7084f9c9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903E13-71B6-4BFD-AF44-0150E2E43CAD}">
  <ds:schemaRefs>
    <ds:schemaRef ds:uri="http://schemas.microsoft.com/sharepoint/v3/contenttype/forms"/>
  </ds:schemaRefs>
</ds:datastoreItem>
</file>

<file path=customXml/itemProps3.xml><?xml version="1.0" encoding="utf-8"?>
<ds:datastoreItem xmlns:ds="http://schemas.openxmlformats.org/officeDocument/2006/customXml" ds:itemID="{4AD10664-19B9-45F0-971F-00B5EE8EE9CE}">
  <ds:schemaRefs>
    <ds:schemaRef ds:uri="260d0452-9355-4de6-b189-e15d53161495"/>
    <ds:schemaRef ds:uri="702470db-a566-4540-b13a-d1af6dbd22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3a87855-32f0-4335-8088-0170441fcb23"/>
    <ds:schemaRef ds:uri="e76d9c07-0b06-4929-817e-fe7084f9c9c7"/>
  </ds:schemaRefs>
</ds:datastoreItem>
</file>

<file path=docProps/app.xml><?xml version="1.0" encoding="utf-8"?>
<Properties xmlns="http://schemas.openxmlformats.org/officeDocument/2006/extended-properties" xmlns:vt="http://schemas.openxmlformats.org/officeDocument/2006/docPropsVTypes">
  <Template>office theme</Template>
  <TotalTime>1097</TotalTime>
  <Words>3915</Words>
  <Application>Microsoft Office PowerPoint</Application>
  <PresentationFormat>Widescreen</PresentationFormat>
  <Paragraphs>313</Paragraphs>
  <Slides>49</Slides>
  <Notes>11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Digital Skills – 3.1 Aligning Digital Skills Training with Labour Market Needs</vt:lpstr>
      <vt:lpstr>PowerPoint Presentation</vt:lpstr>
      <vt:lpstr>PowerPoint Presentation</vt:lpstr>
      <vt:lpstr>Module 1: Skills intelligence and DigComp mapping  Subtitle 1.1: Gathering intelligence on current and emerging digital skills  Subtitle 1.2: Mapping competences to DigComp 2.2  Subtitle 1.3: Gap and overlap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2: Developing a CPD Plan for VET Providers  Subtitle 2.1: Defining the CPD Purpose and Target Group  Subtitle 2.2: Writing Measurable Learning Outcomes  Subtitle 2.3: Selecting Training Modes and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3: Cultivating a Responsive Digital Culture  Subtitle 3.1: Models for Digital Upskilling  Subtitle 3.2: Designing Inclusive Digital Learning Materials  Subtitle 3.3: Creating a Central Resource Repository  Subtitle 3.4: Strategies for Industry Collaboration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Think about your current partnerships or contacts with employers. What is one area where closer collaboration could help your institution better align digital training with real workplace needs? Describe what this collaboration could look like and who should be involved.  2. Analyze the Benefits and Challenges. What are the main benefits of building stronger relationships with industry partners? What challenges might you face when starting or maintaining these collaborations, and how could you address them?  3. Based on your reflections, outline one specific action you could take in the next three months to strengthen industry collaboration. What resources or support would you need, and how will you measure success?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Gost</dc:creator>
  <cp:lastModifiedBy>Renata Venancio</cp:lastModifiedBy>
  <cp:revision>113</cp:revision>
  <dcterms:created xsi:type="dcterms:W3CDTF">2024-12-20T10:35:29Z</dcterms:created>
  <dcterms:modified xsi:type="dcterms:W3CDTF">2026-01-08T16:06:40Z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0x010100AFDCFDD1B45B5F4B806800968C84CFE3</vt:lpwstr>
  </property>
  <property fmtid="{D5CDD505-2E9C-101B-9397-08002B2CF9AE}" pid="3" name="MediaServiceImageTags">
    <vt:lpwstr/>
  </property>
</Properties>
</file>