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71" r:id="rId5"/>
    <p:sldId id="265" r:id="rId6"/>
    <p:sldId id="533" r:id="rId7"/>
    <p:sldId id="566" r:id="rId8"/>
    <p:sldId id="514" r:id="rId9"/>
    <p:sldId id="535" r:id="rId10"/>
    <p:sldId id="536" r:id="rId11"/>
    <p:sldId id="537" r:id="rId12"/>
    <p:sldId id="538" r:id="rId13"/>
    <p:sldId id="544" r:id="rId14"/>
    <p:sldId id="545" r:id="rId15"/>
    <p:sldId id="546" r:id="rId16"/>
    <p:sldId id="547" r:id="rId17"/>
    <p:sldId id="548" r:id="rId18"/>
    <p:sldId id="549" r:id="rId19"/>
    <p:sldId id="550" r:id="rId20"/>
    <p:sldId id="551" r:id="rId21"/>
    <p:sldId id="552" r:id="rId22"/>
    <p:sldId id="558" r:id="rId23"/>
    <p:sldId id="554" r:id="rId24"/>
    <p:sldId id="555" r:id="rId25"/>
    <p:sldId id="584" r:id="rId26"/>
    <p:sldId id="556" r:id="rId27"/>
    <p:sldId id="557" r:id="rId28"/>
    <p:sldId id="560" r:id="rId29"/>
    <p:sldId id="561" r:id="rId30"/>
    <p:sldId id="583" r:id="rId31"/>
    <p:sldId id="553" r:id="rId32"/>
    <p:sldId id="562" r:id="rId33"/>
    <p:sldId id="563" r:id="rId34"/>
    <p:sldId id="564" r:id="rId35"/>
    <p:sldId id="582"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5133" userDrawn="1">
          <p15:clr>
            <a:srgbClr val="A4A3A4"/>
          </p15:clr>
        </p15:guide>
        <p15:guide id="3" pos="2547" userDrawn="1">
          <p15:clr>
            <a:srgbClr val="A4A3A4"/>
          </p15:clr>
        </p15:guide>
        <p15:guide id="4" orient="horz" pos="29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68"/>
    <a:srgbClr val="373365"/>
    <a:srgbClr val="399884"/>
    <a:srgbClr val="4DB9A1"/>
    <a:srgbClr val="74D3BD"/>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14E47-596B-991D-3893-DE1DE40F376D}" v="2" dt="2025-06-19T14:15:23.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78" d="100"/>
          <a:sy n="78" d="100"/>
        </p:scale>
        <p:origin x="802" y="62"/>
      </p:cViewPr>
      <p:guideLst>
        <p:guide orient="horz" pos="1729"/>
        <p:guide pos="5133"/>
        <p:guide pos="2547"/>
        <p:guide orient="horz" pos="299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AA4AE-1DE7-457B-8895-B3712A21854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0AF321AB-7B36-421A-A0B9-D2933B4536CF}">
      <dgm:prSet phldrT="[Text]" custT="1"/>
      <dgm:spPr>
        <a:solidFill>
          <a:srgbClr val="399884"/>
        </a:solidFill>
      </dgm:spPr>
      <dgm:t>
        <a:bodyPr/>
        <a:lstStyle/>
        <a:p>
          <a:r>
            <a:rPr lang="en-US" sz="2200" b="1" dirty="0">
              <a:solidFill>
                <a:srgbClr val="373365"/>
              </a:solidFill>
              <a:latin typeface="DejaVu Math TeX Gyre" panose="02000503000000000000"/>
            </a:rPr>
            <a:t>Module 1: Understanding the European green deal</a:t>
          </a:r>
          <a:endParaRPr lang="en-GB" sz="2200" b="1" dirty="0">
            <a:solidFill>
              <a:srgbClr val="373365"/>
            </a:solidFill>
            <a:latin typeface="DejaVu Math TeX Gyre" panose="02000503000000000000"/>
          </a:endParaRPr>
        </a:p>
      </dgm:t>
    </dgm:pt>
    <dgm:pt modelId="{31BC75A9-8FE5-48D5-B0CD-6449FC1C4310}" type="parTrans" cxnId="{4A3FCDEA-2801-4C93-98C9-E2085BB927D0}">
      <dgm:prSet/>
      <dgm:spPr/>
      <dgm:t>
        <a:bodyPr/>
        <a:lstStyle/>
        <a:p>
          <a:endParaRPr lang="en-GB"/>
        </a:p>
      </dgm:t>
    </dgm:pt>
    <dgm:pt modelId="{67F7E916-E4BC-4387-B6D9-419ED1F543BB}" type="sibTrans" cxnId="{4A3FCDEA-2801-4C93-98C9-E2085BB927D0}">
      <dgm:prSet/>
      <dgm:spPr/>
      <dgm:t>
        <a:bodyPr/>
        <a:lstStyle/>
        <a:p>
          <a:endParaRPr lang="en-GB"/>
        </a:p>
      </dgm:t>
    </dgm:pt>
    <dgm:pt modelId="{B77B0499-EC21-4AE5-A6A1-2CBF83F93E96}">
      <dgm:prSet phldrT="[Text]" custT="1"/>
      <dgm:spPr>
        <a:solidFill>
          <a:srgbClr val="399884"/>
        </a:solidFill>
      </dgm:spPr>
      <dgm:t>
        <a:bodyPr/>
        <a:lstStyle/>
        <a:p>
          <a:r>
            <a:rPr lang="en-US" sz="1600" dirty="0">
              <a:latin typeface="DejaVu Math TeX Gyre" panose="02000503000000000000"/>
            </a:rPr>
            <a:t>Subtitle 1.1: Key indicators of the green deal and the twin transition</a:t>
          </a:r>
          <a:endParaRPr lang="en-GB" sz="1600" dirty="0">
            <a:latin typeface="DejaVu Math TeX Gyre" panose="02000503000000000000"/>
          </a:endParaRPr>
        </a:p>
      </dgm:t>
    </dgm:pt>
    <dgm:pt modelId="{1EA819BB-A286-4BD2-B2F1-EE657B11ADCD}" type="parTrans" cxnId="{220A945B-B9DD-4E91-86E9-DACCC54ADBAB}">
      <dgm:prSet/>
      <dgm:spPr/>
      <dgm:t>
        <a:bodyPr/>
        <a:lstStyle/>
        <a:p>
          <a:endParaRPr lang="en-GB"/>
        </a:p>
      </dgm:t>
    </dgm:pt>
    <dgm:pt modelId="{C2B4E3F4-DBB1-4898-9E89-5CDDE9EBC57B}" type="sibTrans" cxnId="{220A945B-B9DD-4E91-86E9-DACCC54ADBAB}">
      <dgm:prSet/>
      <dgm:spPr/>
      <dgm:t>
        <a:bodyPr/>
        <a:lstStyle/>
        <a:p>
          <a:endParaRPr lang="en-GB"/>
        </a:p>
      </dgm:t>
    </dgm:pt>
    <dgm:pt modelId="{05FDD8DA-AA0A-4C3B-946B-56604277E9DE}">
      <dgm:prSet phldrT="[Text]" phldr="0" custT="1"/>
      <dgm:spPr>
        <a:solidFill>
          <a:srgbClr val="399884"/>
        </a:solidFill>
      </dgm:spPr>
      <dgm:t>
        <a:bodyPr/>
        <a:lstStyle/>
        <a:p>
          <a:r>
            <a:rPr lang="en-US" sz="1600" dirty="0">
              <a:latin typeface="DejaVu Math TeX Gyre" panose="02000503000000000000"/>
            </a:rPr>
            <a:t>Subtitle 1.2</a:t>
          </a:r>
          <a:r>
            <a:rPr lang="en-US" sz="1600" b="1" dirty="0"/>
            <a:t>: </a:t>
          </a:r>
          <a:r>
            <a:rPr lang="en-US" sz="1600" b="0" dirty="0"/>
            <a:t>Data interpretation for sustainability</a:t>
          </a:r>
          <a:endParaRPr lang="en-GB" sz="1600" b="0" dirty="0">
            <a:latin typeface="DejaVu Math TeX Gyre" panose="02000503000000000000"/>
          </a:endParaRPr>
        </a:p>
      </dgm:t>
    </dgm:pt>
    <dgm:pt modelId="{C523BCD6-0B0D-413B-A114-E21AB13489D3}" type="parTrans" cxnId="{299A0CAF-D060-487C-B193-3A0CD71473F6}">
      <dgm:prSet/>
      <dgm:spPr/>
      <dgm:t>
        <a:bodyPr/>
        <a:lstStyle/>
        <a:p>
          <a:endParaRPr lang="en-GB"/>
        </a:p>
      </dgm:t>
    </dgm:pt>
    <dgm:pt modelId="{83436793-6585-43A3-A965-0CF20DF912F6}" type="sibTrans" cxnId="{299A0CAF-D060-487C-B193-3A0CD71473F6}">
      <dgm:prSet/>
      <dgm:spPr/>
      <dgm:t>
        <a:bodyPr/>
        <a:lstStyle/>
        <a:p>
          <a:endParaRPr lang="en-GB"/>
        </a:p>
      </dgm:t>
    </dgm:pt>
    <dgm:pt modelId="{E364DC40-2D6E-4364-9D6F-3F6D3C0B6CA0}">
      <dgm:prSet phldrT="[Text]" custT="1"/>
      <dgm:spPr>
        <a:solidFill>
          <a:srgbClr val="4DB9A1"/>
        </a:solidFill>
      </dgm:spPr>
      <dgm: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Module 2: </a:t>
          </a:r>
          <a:r>
            <a:rPr lang="en-US" sz="2200" b="1" kern="1200" dirty="0">
              <a:solidFill>
                <a:srgbClr val="373365"/>
              </a:solidFill>
              <a:latin typeface="DejaVu Math TeX Gyre" panose="02000503000000000000"/>
              <a:ea typeface="+mn-ea"/>
              <a:cs typeface="+mn-cs"/>
            </a:rPr>
            <a:t>Enabling digital technologies for greener practice</a:t>
          </a:r>
          <a:endParaRPr lang="en-GB" sz="2200" b="1" kern="1200" dirty="0">
            <a:solidFill>
              <a:srgbClr val="373365"/>
            </a:solidFill>
            <a:latin typeface="DejaVu Math TeX Gyre" panose="02000503000000000000"/>
            <a:ea typeface="+mn-ea"/>
            <a:cs typeface="+mn-cs"/>
          </a:endParaRPr>
        </a:p>
      </dgm:t>
    </dgm:pt>
    <dgm:pt modelId="{7F0E1405-6E88-490D-94C4-48D428165B31}" type="parTrans" cxnId="{1AB33C3A-5C4D-4979-B463-872BD2315003}">
      <dgm:prSet/>
      <dgm:spPr/>
      <dgm:t>
        <a:bodyPr/>
        <a:lstStyle/>
        <a:p>
          <a:endParaRPr lang="en-GB"/>
        </a:p>
      </dgm:t>
    </dgm:pt>
    <dgm:pt modelId="{ED40E0DC-12C5-41B0-87C8-7741C3BB85D9}" type="sibTrans" cxnId="{1AB33C3A-5C4D-4979-B463-872BD2315003}">
      <dgm:prSet/>
      <dgm:spPr/>
      <dgm:t>
        <a:bodyPr/>
        <a:lstStyle/>
        <a:p>
          <a:endParaRPr lang="en-GB"/>
        </a:p>
      </dgm:t>
    </dgm:pt>
    <dgm:pt modelId="{5F904E51-97C7-4B67-A13B-A0921D93C8F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kern="1200" dirty="0">
              <a:solidFill>
                <a:prstClr val="white"/>
              </a:solidFill>
              <a:latin typeface="DejaVu Math TeX Gyre" panose="02000503000000000000"/>
              <a:ea typeface="+mn-ea"/>
              <a:cs typeface="+mn-cs"/>
            </a:rPr>
            <a:t>Subtitle 2.1: </a:t>
          </a:r>
          <a:r>
            <a:rPr lang="en-US" sz="1600" b="0" kern="1200" dirty="0"/>
            <a:t>Case studies of green digital technologies in action</a:t>
          </a:r>
          <a:endParaRPr lang="en-GB" sz="1600" b="0" kern="1200" dirty="0">
            <a:solidFill>
              <a:prstClr val="white"/>
            </a:solidFill>
            <a:latin typeface="DejaVu Math TeX Gyre" panose="02000503000000000000"/>
            <a:ea typeface="+mn-ea"/>
            <a:cs typeface="+mn-cs"/>
          </a:endParaRPr>
        </a:p>
      </dgm:t>
    </dgm:pt>
    <dgm:pt modelId="{3F8447A2-0172-4B26-A541-D7EB23DFB7E9}" type="parTrans" cxnId="{47586AC4-5F68-44F7-A3DA-C03EBA9BEA0C}">
      <dgm:prSet/>
      <dgm:spPr/>
      <dgm:t>
        <a:bodyPr/>
        <a:lstStyle/>
        <a:p>
          <a:endParaRPr lang="en-GB"/>
        </a:p>
      </dgm:t>
    </dgm:pt>
    <dgm:pt modelId="{4EC900AF-2F81-4778-951A-646767D8C24D}" type="sibTrans" cxnId="{47586AC4-5F68-44F7-A3DA-C03EBA9BEA0C}">
      <dgm:prSet/>
      <dgm:spPr/>
      <dgm:t>
        <a:bodyPr/>
        <a:lstStyle/>
        <a:p>
          <a:endParaRPr lang="en-GB"/>
        </a:p>
      </dgm:t>
    </dgm:pt>
    <dgm:pt modelId="{CDE6993B-1B3C-48B1-9577-62D5713753C2}">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Subtitle 2.2: </a:t>
          </a:r>
          <a:r>
            <a:rPr lang="en-US" sz="1600" b="0" kern="1200" dirty="0">
              <a:latin typeface="+mn-lt"/>
            </a:rPr>
            <a:t>Criteria for technology selection</a:t>
          </a:r>
          <a:endParaRPr lang="en-GB" sz="1600" b="0" kern="1200" dirty="0">
            <a:solidFill>
              <a:prstClr val="white"/>
            </a:solidFill>
            <a:latin typeface="+mn-lt"/>
            <a:ea typeface="+mn-ea"/>
            <a:cs typeface="+mn-cs"/>
          </a:endParaRPr>
        </a:p>
      </dgm:t>
    </dgm:pt>
    <dgm:pt modelId="{4245FB99-CE81-4C73-8291-A6C522E6BC3E}" type="parTrans" cxnId="{1DE1FB07-3974-417E-9018-2B3CAF3687A1}">
      <dgm:prSet/>
      <dgm:spPr/>
      <dgm:t>
        <a:bodyPr/>
        <a:lstStyle/>
        <a:p>
          <a:endParaRPr lang="en-GB"/>
        </a:p>
      </dgm:t>
    </dgm:pt>
    <dgm:pt modelId="{4698DFE4-835C-4C22-9F35-2062098012E3}" type="sibTrans" cxnId="{1DE1FB07-3974-417E-9018-2B3CAF3687A1}">
      <dgm:prSet/>
      <dgm:spPr/>
      <dgm:t>
        <a:bodyPr/>
        <a:lstStyle/>
        <a:p>
          <a:endParaRPr lang="en-GB"/>
        </a:p>
      </dgm:t>
    </dgm:pt>
    <dgm:pt modelId="{ED510E3E-EC21-4689-8D58-6F56F7CDF800}">
      <dgm:prSet phldrT="[Text]" phldr="0" custT="1"/>
      <dgm:spPr>
        <a:solidFill>
          <a:srgbClr val="399884"/>
        </a:solidFill>
      </dgm:spPr>
      <dgm:t>
        <a:bodyPr/>
        <a:lstStyle/>
        <a:p>
          <a:r>
            <a:rPr lang="en-US" sz="1600" dirty="0">
              <a:latin typeface="DejaVu Math TeX Gyre" panose="02000503000000000000"/>
            </a:rPr>
            <a:t>Subtitle 1.3:</a:t>
          </a:r>
          <a:r>
            <a:rPr lang="en-US" sz="1600" b="0" dirty="0">
              <a:latin typeface="DejaVu Math TeX Gyre" panose="02000503000000000000"/>
            </a:rPr>
            <a:t> </a:t>
          </a:r>
          <a:r>
            <a:rPr lang="en-US" sz="1600" b="0" dirty="0"/>
            <a:t>Contextual analysis and sense-checking</a:t>
          </a:r>
          <a:endParaRPr lang="en-GB" sz="1600" b="0" dirty="0">
            <a:latin typeface="DejaVu Math TeX Gyre" panose="02000503000000000000"/>
          </a:endParaRPr>
        </a:p>
      </dgm:t>
    </dgm:pt>
    <dgm:pt modelId="{31D66B2A-D6C0-488B-9AF4-C492A451FC6B}" type="parTrans" cxnId="{31F26BA2-C39B-4C0C-8803-C7B1751B415D}">
      <dgm:prSet/>
      <dgm:spPr/>
      <dgm:t>
        <a:bodyPr/>
        <a:lstStyle/>
        <a:p>
          <a:endParaRPr lang="en-GB"/>
        </a:p>
      </dgm:t>
    </dgm:pt>
    <dgm:pt modelId="{AAFD95A5-51BA-42A3-B5A5-5A9AA7FA0A91}" type="sibTrans" cxnId="{31F26BA2-C39B-4C0C-8803-C7B1751B415D}">
      <dgm:prSet/>
      <dgm:spPr/>
      <dgm:t>
        <a:bodyPr/>
        <a:lstStyle/>
        <a:p>
          <a:endParaRPr lang="en-GB"/>
        </a:p>
      </dgm:t>
    </dgm:pt>
    <dgm:pt modelId="{A6849B1E-31E5-4F9B-845F-7E5A76D2F7D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 Subtitle 2.3: </a:t>
          </a:r>
          <a:r>
            <a:rPr lang="en-US" sz="1600" b="0" kern="1200" dirty="0">
              <a:latin typeface="+mn-lt"/>
            </a:rPr>
            <a:t>Planning for implementation </a:t>
          </a:r>
          <a:endParaRPr lang="en-GB" sz="1600" b="0" kern="1200" dirty="0">
            <a:solidFill>
              <a:prstClr val="white"/>
            </a:solidFill>
            <a:latin typeface="+mn-lt"/>
            <a:ea typeface="+mn-ea"/>
            <a:cs typeface="+mn-cs"/>
          </a:endParaRPr>
        </a:p>
      </dgm:t>
    </dgm:pt>
    <dgm:pt modelId="{5692FA9C-3FD9-400D-9D91-2AEF5F283A9C}" type="parTrans" cxnId="{CB142A16-85D6-4263-B36F-A01486301373}">
      <dgm:prSet/>
      <dgm:spPr/>
      <dgm:t>
        <a:bodyPr/>
        <a:lstStyle/>
        <a:p>
          <a:endParaRPr lang="en-GB"/>
        </a:p>
      </dgm:t>
    </dgm:pt>
    <dgm:pt modelId="{B09B1D13-D69C-4476-8051-58ABE75130C4}" type="sibTrans" cxnId="{CB142A16-85D6-4263-B36F-A01486301373}">
      <dgm:prSet/>
      <dgm:spPr/>
      <dgm:t>
        <a:bodyPr/>
        <a:lstStyle/>
        <a:p>
          <a:endParaRPr lang="en-GB"/>
        </a:p>
      </dgm:t>
    </dgm:pt>
    <dgm:pt modelId="{499D7117-9361-49B2-9E7A-0E723ECF01C8}" type="pres">
      <dgm:prSet presAssocID="{E75AA4AE-1DE7-457B-8895-B3712A218543}" presName="Name0" presStyleCnt="0">
        <dgm:presLayoutVars>
          <dgm:dir/>
          <dgm:resizeHandles val="exact"/>
        </dgm:presLayoutVars>
      </dgm:prSet>
      <dgm:spPr/>
    </dgm:pt>
    <dgm:pt modelId="{549F071B-AA45-4164-AEAF-06781EA662C1}" type="pres">
      <dgm:prSet presAssocID="{0AF321AB-7B36-421A-A0B9-D2933B4536CF}" presName="node" presStyleLbl="node1" presStyleIdx="0" presStyleCnt="2" custLinFactNeighborX="-513" custLinFactNeighborY="-311">
        <dgm:presLayoutVars>
          <dgm:bulletEnabled val="1"/>
        </dgm:presLayoutVars>
      </dgm:prSet>
      <dgm:spPr/>
    </dgm:pt>
    <dgm:pt modelId="{7D8517DF-54FB-40B1-9AED-2DE8C43A8F62}" type="pres">
      <dgm:prSet presAssocID="{67F7E916-E4BC-4387-B6D9-419ED1F543BB}" presName="sibTrans" presStyleCnt="0"/>
      <dgm:spPr/>
    </dgm:pt>
    <dgm:pt modelId="{2AE3CB7E-C9A4-44F4-85BC-8C6922025EF9}" type="pres">
      <dgm:prSet presAssocID="{E364DC40-2D6E-4364-9D6F-3F6D3C0B6CA0}" presName="node" presStyleLbl="node1" presStyleIdx="1" presStyleCnt="2">
        <dgm:presLayoutVars>
          <dgm:bulletEnabled val="1"/>
        </dgm:presLayoutVars>
      </dgm:prSet>
      <dgm:spPr/>
    </dgm:pt>
  </dgm:ptLst>
  <dgm:cxnLst>
    <dgm:cxn modelId="{1DE1FB07-3974-417E-9018-2B3CAF3687A1}" srcId="{E364DC40-2D6E-4364-9D6F-3F6D3C0B6CA0}" destId="{CDE6993B-1B3C-48B1-9577-62D5713753C2}" srcOrd="1" destOrd="0" parTransId="{4245FB99-CE81-4C73-8291-A6C522E6BC3E}" sibTransId="{4698DFE4-835C-4C22-9F35-2062098012E3}"/>
    <dgm:cxn modelId="{CB142A16-85D6-4263-B36F-A01486301373}" srcId="{E364DC40-2D6E-4364-9D6F-3F6D3C0B6CA0}" destId="{A6849B1E-31E5-4F9B-845F-7E5A76D2F7D8}" srcOrd="2" destOrd="0" parTransId="{5692FA9C-3FD9-400D-9D91-2AEF5F283A9C}" sibTransId="{B09B1D13-D69C-4476-8051-58ABE75130C4}"/>
    <dgm:cxn modelId="{3066AD31-2874-4E37-AA5E-A6ECDD16628F}" type="presOf" srcId="{05FDD8DA-AA0A-4C3B-946B-56604277E9DE}" destId="{549F071B-AA45-4164-AEAF-06781EA662C1}" srcOrd="0" destOrd="2" presId="urn:microsoft.com/office/officeart/2005/8/layout/hList6"/>
    <dgm:cxn modelId="{1AB33C3A-5C4D-4979-B463-872BD2315003}" srcId="{E75AA4AE-1DE7-457B-8895-B3712A218543}" destId="{E364DC40-2D6E-4364-9D6F-3F6D3C0B6CA0}" srcOrd="1" destOrd="0" parTransId="{7F0E1405-6E88-490D-94C4-48D428165B31}" sibTransId="{ED40E0DC-12C5-41B0-87C8-7741C3BB85D9}"/>
    <dgm:cxn modelId="{220A945B-B9DD-4E91-86E9-DACCC54ADBAB}" srcId="{0AF321AB-7B36-421A-A0B9-D2933B4536CF}" destId="{B77B0499-EC21-4AE5-A6A1-2CBF83F93E96}" srcOrd="0" destOrd="0" parTransId="{1EA819BB-A286-4BD2-B2F1-EE657B11ADCD}" sibTransId="{C2B4E3F4-DBB1-4898-9E89-5CDDE9EBC57B}"/>
    <dgm:cxn modelId="{68859944-157F-4AFA-81A4-21A315A33695}" type="presOf" srcId="{5F904E51-97C7-4B67-A13B-A0921D93C8F8}" destId="{2AE3CB7E-C9A4-44F4-85BC-8C6922025EF9}" srcOrd="0" destOrd="1" presId="urn:microsoft.com/office/officeart/2005/8/layout/hList6"/>
    <dgm:cxn modelId="{F636F756-5DC0-4EC3-B3A1-C6BA5EF9F67C}" type="presOf" srcId="{ED510E3E-EC21-4689-8D58-6F56F7CDF800}" destId="{549F071B-AA45-4164-AEAF-06781EA662C1}" srcOrd="0" destOrd="3" presId="urn:microsoft.com/office/officeart/2005/8/layout/hList6"/>
    <dgm:cxn modelId="{C03E3B93-FDE2-4357-AA4F-F079832887EF}" type="presOf" srcId="{E75AA4AE-1DE7-457B-8895-B3712A218543}" destId="{499D7117-9361-49B2-9E7A-0E723ECF01C8}" srcOrd="0" destOrd="0" presId="urn:microsoft.com/office/officeart/2005/8/layout/hList6"/>
    <dgm:cxn modelId="{31F26BA2-C39B-4C0C-8803-C7B1751B415D}" srcId="{0AF321AB-7B36-421A-A0B9-D2933B4536CF}" destId="{ED510E3E-EC21-4689-8D58-6F56F7CDF800}" srcOrd="2" destOrd="0" parTransId="{31D66B2A-D6C0-488B-9AF4-C492A451FC6B}" sibTransId="{AAFD95A5-51BA-42A3-B5A5-5A9AA7FA0A91}"/>
    <dgm:cxn modelId="{9AEB92A8-402D-446B-A114-B6FD07EF3CD7}" type="presOf" srcId="{A6849B1E-31E5-4F9B-845F-7E5A76D2F7D8}" destId="{2AE3CB7E-C9A4-44F4-85BC-8C6922025EF9}" srcOrd="0" destOrd="3" presId="urn:microsoft.com/office/officeart/2005/8/layout/hList6"/>
    <dgm:cxn modelId="{FEC3A0AE-D22B-44BE-A24E-8457E99BF413}" type="presOf" srcId="{CDE6993B-1B3C-48B1-9577-62D5713753C2}" destId="{2AE3CB7E-C9A4-44F4-85BC-8C6922025EF9}" srcOrd="0" destOrd="2" presId="urn:microsoft.com/office/officeart/2005/8/layout/hList6"/>
    <dgm:cxn modelId="{299A0CAF-D060-487C-B193-3A0CD71473F6}" srcId="{0AF321AB-7B36-421A-A0B9-D2933B4536CF}" destId="{05FDD8DA-AA0A-4C3B-946B-56604277E9DE}" srcOrd="1" destOrd="0" parTransId="{C523BCD6-0B0D-413B-A114-E21AB13489D3}" sibTransId="{83436793-6585-43A3-A965-0CF20DF912F6}"/>
    <dgm:cxn modelId="{3BB468BA-5062-4C39-8965-DD60FDB38B19}" type="presOf" srcId="{B77B0499-EC21-4AE5-A6A1-2CBF83F93E96}" destId="{549F071B-AA45-4164-AEAF-06781EA662C1}" srcOrd="0" destOrd="1" presId="urn:microsoft.com/office/officeart/2005/8/layout/hList6"/>
    <dgm:cxn modelId="{47586AC4-5F68-44F7-A3DA-C03EBA9BEA0C}" srcId="{E364DC40-2D6E-4364-9D6F-3F6D3C0B6CA0}" destId="{5F904E51-97C7-4B67-A13B-A0921D93C8F8}" srcOrd="0" destOrd="0" parTransId="{3F8447A2-0172-4B26-A541-D7EB23DFB7E9}" sibTransId="{4EC900AF-2F81-4778-951A-646767D8C24D}"/>
    <dgm:cxn modelId="{80D17DCF-9318-4EB9-B4E8-0D6A58044405}" type="presOf" srcId="{E364DC40-2D6E-4364-9D6F-3F6D3C0B6CA0}" destId="{2AE3CB7E-C9A4-44F4-85BC-8C6922025EF9}" srcOrd="0" destOrd="0" presId="urn:microsoft.com/office/officeart/2005/8/layout/hList6"/>
    <dgm:cxn modelId="{4A3FCDEA-2801-4C93-98C9-E2085BB927D0}" srcId="{E75AA4AE-1DE7-457B-8895-B3712A218543}" destId="{0AF321AB-7B36-421A-A0B9-D2933B4536CF}" srcOrd="0" destOrd="0" parTransId="{31BC75A9-8FE5-48D5-B0CD-6449FC1C4310}" sibTransId="{67F7E916-E4BC-4387-B6D9-419ED1F543BB}"/>
    <dgm:cxn modelId="{E2B5E8F4-14DF-4195-8CF0-417378A10FAC}" type="presOf" srcId="{0AF321AB-7B36-421A-A0B9-D2933B4536CF}" destId="{549F071B-AA45-4164-AEAF-06781EA662C1}" srcOrd="0" destOrd="0" presId="urn:microsoft.com/office/officeart/2005/8/layout/hList6"/>
    <dgm:cxn modelId="{108FCF78-9702-4D72-977D-EBB8B024CC26}" type="presParOf" srcId="{499D7117-9361-49B2-9E7A-0E723ECF01C8}" destId="{549F071B-AA45-4164-AEAF-06781EA662C1}" srcOrd="0" destOrd="0" presId="urn:microsoft.com/office/officeart/2005/8/layout/hList6"/>
    <dgm:cxn modelId="{A114C690-5845-4FDB-9BE1-AE5F15944946}" type="presParOf" srcId="{499D7117-9361-49B2-9E7A-0E723ECF01C8}" destId="{7D8517DF-54FB-40B1-9AED-2DE8C43A8F62}" srcOrd="1" destOrd="0" presId="urn:microsoft.com/office/officeart/2005/8/layout/hList6"/>
    <dgm:cxn modelId="{E7CF4CD8-FE69-4266-89F8-562C7D96F6DA}" type="presParOf" srcId="{499D7117-9361-49B2-9E7A-0E723ECF01C8}" destId="{2AE3CB7E-C9A4-44F4-85BC-8C6922025EF9}"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412C4-4DF1-4AEA-AB3E-0DDCAACA2CD0}" type="doc">
      <dgm:prSet loTypeId="urn:microsoft.com/office/officeart/2005/8/layout/venn3" loCatId="relationship" qsTypeId="urn:microsoft.com/office/officeart/2005/8/quickstyle/simple1" qsCatId="simple" csTypeId="urn:microsoft.com/office/officeart/2005/8/colors/accent1_1" csCatId="accent1" phldr="1"/>
      <dgm:spPr/>
      <dgm:t>
        <a:bodyPr/>
        <a:lstStyle/>
        <a:p>
          <a:endParaRPr lang="pt-PT"/>
        </a:p>
      </dgm:t>
    </dgm:pt>
    <dgm:pt modelId="{E720952D-8609-4CC8-9EB6-2CD9FFBBD47B}">
      <dgm:prSet phldrT="[Texto]" custT="1"/>
      <dgm:spPr/>
      <dgm: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EU Data Governance Act</a:t>
          </a:r>
        </a:p>
      </dgm:t>
    </dgm:pt>
    <dgm:pt modelId="{B570052B-A0DE-4384-A544-F9F07AA15DEF}" type="parTrans" cxnId="{485F4CAA-EA0B-4EEF-AF12-5619A9ED5ACA}">
      <dgm:prSet/>
      <dgm:spPr/>
      <dgm:t>
        <a:bodyPr/>
        <a:lstStyle/>
        <a:p>
          <a:endParaRPr lang="pt-PT"/>
        </a:p>
      </dgm:t>
    </dgm:pt>
    <dgm:pt modelId="{8D7740B9-F219-4DEF-86FB-EF803CCA76E4}" type="sibTrans" cxnId="{485F4CAA-EA0B-4EEF-AF12-5619A9ED5ACA}">
      <dgm:prSet/>
      <dgm:spPr/>
      <dgm:t>
        <a:bodyPr/>
        <a:lstStyle/>
        <a:p>
          <a:endParaRPr lang="pt-PT"/>
        </a:p>
      </dgm:t>
    </dgm:pt>
    <dgm:pt modelId="{2995B420-2AB7-42A2-A8CB-9AFD26559655}">
      <dgm:prSet phldrT="[Texto]" custT="1"/>
      <dgm:spPr/>
      <dgm: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Digital Europe Programme</a:t>
          </a:r>
        </a:p>
      </dgm:t>
    </dgm:pt>
    <dgm:pt modelId="{8700B16B-B812-4D81-BC61-130AE5923DD3}" type="parTrans" cxnId="{9C53C91E-3F90-4489-ACE2-F6528AFBB61D}">
      <dgm:prSet/>
      <dgm:spPr/>
      <dgm:t>
        <a:bodyPr/>
        <a:lstStyle/>
        <a:p>
          <a:endParaRPr lang="pt-PT"/>
        </a:p>
      </dgm:t>
    </dgm:pt>
    <dgm:pt modelId="{9440E151-BC92-4FE4-A968-C07EE48209D7}" type="sibTrans" cxnId="{9C53C91E-3F90-4489-ACE2-F6528AFBB61D}">
      <dgm:prSet/>
      <dgm:spPr/>
      <dgm:t>
        <a:bodyPr/>
        <a:lstStyle/>
        <a:p>
          <a:endParaRPr lang="pt-PT"/>
        </a:p>
      </dgm:t>
    </dgm:pt>
    <dgm:pt modelId="{DD4317F4-8A07-48B5-9EFB-E5065CCDFA3D}" type="pres">
      <dgm:prSet presAssocID="{EA6412C4-4DF1-4AEA-AB3E-0DDCAACA2CD0}" presName="Name0" presStyleCnt="0">
        <dgm:presLayoutVars>
          <dgm:dir/>
          <dgm:resizeHandles val="exact"/>
        </dgm:presLayoutVars>
      </dgm:prSet>
      <dgm:spPr/>
    </dgm:pt>
    <dgm:pt modelId="{E4C0D76C-1A17-4036-B761-4C3A08B27AAB}" type="pres">
      <dgm:prSet presAssocID="{E720952D-8609-4CC8-9EB6-2CD9FFBBD47B}" presName="Name5" presStyleLbl="vennNode1" presStyleIdx="0" presStyleCnt="2">
        <dgm:presLayoutVars>
          <dgm:bulletEnabled val="1"/>
        </dgm:presLayoutVars>
      </dgm:prSet>
      <dgm:spPr/>
    </dgm:pt>
    <dgm:pt modelId="{14CDB74D-7437-4EA2-A47E-714C8A9AD7FF}" type="pres">
      <dgm:prSet presAssocID="{8D7740B9-F219-4DEF-86FB-EF803CCA76E4}" presName="space" presStyleCnt="0"/>
      <dgm:spPr/>
    </dgm:pt>
    <dgm:pt modelId="{5D73C017-4C81-45FD-9A0D-EBC8626F3A0F}" type="pres">
      <dgm:prSet presAssocID="{2995B420-2AB7-42A2-A8CB-9AFD26559655}" presName="Name5" presStyleLbl="vennNode1" presStyleIdx="1" presStyleCnt="2">
        <dgm:presLayoutVars>
          <dgm:bulletEnabled val="1"/>
        </dgm:presLayoutVars>
      </dgm:prSet>
      <dgm:spPr/>
    </dgm:pt>
  </dgm:ptLst>
  <dgm:cxnLst>
    <dgm:cxn modelId="{9C53C91E-3F90-4489-ACE2-F6528AFBB61D}" srcId="{EA6412C4-4DF1-4AEA-AB3E-0DDCAACA2CD0}" destId="{2995B420-2AB7-42A2-A8CB-9AFD26559655}" srcOrd="1" destOrd="0" parTransId="{8700B16B-B812-4D81-BC61-130AE5923DD3}" sibTransId="{9440E151-BC92-4FE4-A968-C07EE48209D7}"/>
    <dgm:cxn modelId="{C13F8D46-F91F-4DF9-8903-708A88DC88CE}" type="presOf" srcId="{E720952D-8609-4CC8-9EB6-2CD9FFBBD47B}" destId="{E4C0D76C-1A17-4036-B761-4C3A08B27AAB}" srcOrd="0" destOrd="0" presId="urn:microsoft.com/office/officeart/2005/8/layout/venn3"/>
    <dgm:cxn modelId="{B4535457-A0ED-4BD2-A861-D89EC8942639}" type="presOf" srcId="{EA6412C4-4DF1-4AEA-AB3E-0DDCAACA2CD0}" destId="{DD4317F4-8A07-48B5-9EFB-E5065CCDFA3D}" srcOrd="0" destOrd="0" presId="urn:microsoft.com/office/officeart/2005/8/layout/venn3"/>
    <dgm:cxn modelId="{B9D70C7D-C4C5-490F-BE99-919E61710D00}" type="presOf" srcId="{2995B420-2AB7-42A2-A8CB-9AFD26559655}" destId="{5D73C017-4C81-45FD-9A0D-EBC8626F3A0F}" srcOrd="0" destOrd="0" presId="urn:microsoft.com/office/officeart/2005/8/layout/venn3"/>
    <dgm:cxn modelId="{485F4CAA-EA0B-4EEF-AF12-5619A9ED5ACA}" srcId="{EA6412C4-4DF1-4AEA-AB3E-0DDCAACA2CD0}" destId="{E720952D-8609-4CC8-9EB6-2CD9FFBBD47B}" srcOrd="0" destOrd="0" parTransId="{B570052B-A0DE-4384-A544-F9F07AA15DEF}" sibTransId="{8D7740B9-F219-4DEF-86FB-EF803CCA76E4}"/>
    <dgm:cxn modelId="{2F89EE75-8262-4251-9225-C7C173EB0242}" type="presParOf" srcId="{DD4317F4-8A07-48B5-9EFB-E5065CCDFA3D}" destId="{E4C0D76C-1A17-4036-B761-4C3A08B27AAB}" srcOrd="0" destOrd="0" presId="urn:microsoft.com/office/officeart/2005/8/layout/venn3"/>
    <dgm:cxn modelId="{8B1D5E82-CC82-4E03-8439-ABEB91C484C3}" type="presParOf" srcId="{DD4317F4-8A07-48B5-9EFB-E5065CCDFA3D}" destId="{14CDB74D-7437-4EA2-A47E-714C8A9AD7FF}" srcOrd="1" destOrd="0" presId="urn:microsoft.com/office/officeart/2005/8/layout/venn3"/>
    <dgm:cxn modelId="{70DE47AF-A0B4-4D59-889D-AFF133C35AB7}" type="presParOf" srcId="{DD4317F4-8A07-48B5-9EFB-E5065CCDFA3D}" destId="{5D73C017-4C81-45FD-9A0D-EBC8626F3A0F}"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071B-AA45-4164-AEAF-06781EA662C1}">
      <dsp:nvSpPr>
        <dsp:cNvPr id="0" name=""/>
        <dsp:cNvSpPr/>
      </dsp:nvSpPr>
      <dsp:spPr>
        <a:xfrm rot="16200000">
          <a:off x="380840" y="-377295"/>
          <a:ext cx="4658342" cy="5412933"/>
        </a:xfrm>
        <a:prstGeom prst="flowChartManualOperation">
          <a:avLst/>
        </a:prstGeom>
        <a:solidFill>
          <a:srgbClr val="39988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US" sz="2200" b="1" kern="1200" dirty="0">
              <a:solidFill>
                <a:srgbClr val="373365"/>
              </a:solidFill>
              <a:latin typeface="DejaVu Math TeX Gyre" panose="02000503000000000000"/>
            </a:rPr>
            <a:t>Module 1: Understanding the European green deal</a:t>
          </a:r>
          <a:endParaRPr lang="en-GB" sz="2200" b="1" kern="1200" dirty="0">
            <a:solidFill>
              <a:srgbClr val="373365"/>
            </a:solidFill>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Subtitle 1.1: Key indicators of the green deal and the twin transition</a:t>
          </a:r>
          <a:endParaRPr lang="en-GB" sz="160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Subtitle 1.2</a:t>
          </a:r>
          <a:r>
            <a:rPr lang="en-US" sz="1600" b="1" kern="1200" dirty="0"/>
            <a:t>: </a:t>
          </a:r>
          <a:r>
            <a:rPr lang="en-US" sz="1600" b="0" kern="1200" dirty="0"/>
            <a:t>Data interpretation for sustainability</a:t>
          </a:r>
          <a:endParaRPr lang="en-GB" sz="1600" b="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Subtitle 1.3:</a:t>
          </a:r>
          <a:r>
            <a:rPr lang="en-US" sz="1600" b="0" kern="1200" dirty="0">
              <a:latin typeface="DejaVu Math TeX Gyre" panose="02000503000000000000"/>
            </a:rPr>
            <a:t> </a:t>
          </a:r>
          <a:r>
            <a:rPr lang="en-US" sz="1600" b="0" kern="1200" dirty="0"/>
            <a:t>Contextual analysis and sense-checking</a:t>
          </a:r>
          <a:endParaRPr lang="en-GB" sz="1600" b="0" kern="1200" dirty="0">
            <a:latin typeface="DejaVu Math TeX Gyre" panose="02000503000000000000"/>
          </a:endParaRPr>
        </a:p>
      </dsp:txBody>
      <dsp:txXfrm rot="5400000">
        <a:off x="3545" y="931668"/>
        <a:ext cx="5412933" cy="2795006"/>
      </dsp:txXfrm>
    </dsp:sp>
    <dsp:sp modelId="{2AE3CB7E-C9A4-44F4-85BC-8C6922025EF9}">
      <dsp:nvSpPr>
        <dsp:cNvPr id="0" name=""/>
        <dsp:cNvSpPr/>
      </dsp:nvSpPr>
      <dsp:spPr>
        <a:xfrm rot="16200000">
          <a:off x="6201826" y="-377295"/>
          <a:ext cx="4658342" cy="5412933"/>
        </a:xfrm>
        <a:prstGeom prst="flowChartManualOperation">
          <a:avLst/>
        </a:prstGeom>
        <a:solidFill>
          <a:srgbClr val="4DB9A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Module 2: </a:t>
          </a:r>
          <a:r>
            <a:rPr lang="en-US" sz="2200" b="1" kern="1200" dirty="0">
              <a:solidFill>
                <a:srgbClr val="373365"/>
              </a:solidFill>
              <a:latin typeface="DejaVu Math TeX Gyre" panose="02000503000000000000"/>
              <a:ea typeface="+mn-ea"/>
              <a:cs typeface="+mn-cs"/>
            </a:rPr>
            <a:t>Enabling digital technologies for greener practice</a:t>
          </a:r>
          <a:endParaRPr lang="en-GB" sz="2200" b="1" kern="1200" dirty="0">
            <a:solidFill>
              <a:srgbClr val="373365"/>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kern="1200" dirty="0">
              <a:solidFill>
                <a:prstClr val="white"/>
              </a:solidFill>
              <a:latin typeface="DejaVu Math TeX Gyre" panose="02000503000000000000"/>
              <a:ea typeface="+mn-ea"/>
              <a:cs typeface="+mn-cs"/>
            </a:rPr>
            <a:t>Subtitle 2.1: </a:t>
          </a:r>
          <a:r>
            <a:rPr lang="en-US" sz="1600" b="0" kern="1200" dirty="0"/>
            <a:t>Case studies of green digital technologies in action</a:t>
          </a:r>
          <a:endParaRPr lang="en-GB" sz="1600" b="0" kern="1200" dirty="0">
            <a:solidFill>
              <a:prstClr val="white"/>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Subtitle 2.2: </a:t>
          </a:r>
          <a:r>
            <a:rPr lang="en-US" sz="1600" b="0" kern="1200" dirty="0">
              <a:latin typeface="+mn-lt"/>
            </a:rPr>
            <a:t>Criteria for technology selection</a:t>
          </a:r>
          <a:endParaRPr lang="en-GB" sz="1600" b="0" kern="1200" dirty="0">
            <a:solidFill>
              <a:prstClr val="white"/>
            </a:solidFill>
            <a:latin typeface="+mn-lt"/>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mn-lt"/>
              <a:ea typeface="+mn-ea"/>
              <a:cs typeface="+mn-cs"/>
            </a:rPr>
            <a:t> Subtitle 2.3: </a:t>
          </a:r>
          <a:r>
            <a:rPr lang="en-US" sz="1600" b="0" kern="1200" dirty="0">
              <a:latin typeface="+mn-lt"/>
            </a:rPr>
            <a:t>Planning for implementation </a:t>
          </a:r>
          <a:endParaRPr lang="en-GB" sz="1600" b="0" kern="1200" dirty="0">
            <a:solidFill>
              <a:prstClr val="white"/>
            </a:solidFill>
            <a:latin typeface="+mn-lt"/>
            <a:ea typeface="+mn-ea"/>
            <a:cs typeface="+mn-cs"/>
          </a:endParaRPr>
        </a:p>
      </dsp:txBody>
      <dsp:txXfrm rot="5400000">
        <a:off x="5824531" y="931668"/>
        <a:ext cx="5412933" cy="2795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0D76C-1A17-4036-B761-4C3A08B27AAB}">
      <dsp:nvSpPr>
        <dsp:cNvPr id="0" name=""/>
        <dsp:cNvSpPr/>
      </dsp:nvSpPr>
      <dsp:spPr>
        <a:xfrm>
          <a:off x="679895" y="957"/>
          <a:ext cx="2566028" cy="2566028"/>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217" tIns="24130" rIns="141217" bIns="24130" numCol="1" spcCol="1270" anchor="ctr" anchorCtr="0">
          <a:noAutofi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EU Data Governance Act</a:t>
          </a:r>
        </a:p>
      </dsp:txBody>
      <dsp:txXfrm>
        <a:off x="1055681" y="376743"/>
        <a:ext cx="1814456" cy="1814456"/>
      </dsp:txXfrm>
    </dsp:sp>
    <dsp:sp modelId="{5D73C017-4C81-45FD-9A0D-EBC8626F3A0F}">
      <dsp:nvSpPr>
        <dsp:cNvPr id="0" name=""/>
        <dsp:cNvSpPr/>
      </dsp:nvSpPr>
      <dsp:spPr>
        <a:xfrm>
          <a:off x="2732717" y="957"/>
          <a:ext cx="2566028" cy="2566028"/>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217" tIns="24130" rIns="141217" bIns="24130" numCol="1" spcCol="1270" anchor="ctr" anchorCtr="0">
          <a:noAutofit/>
        </a:bodyPr>
        <a:lstStyle/>
        <a:p>
          <a:pPr marL="0" lvl="0" indent="0" algn="ctr" defTabSz="844550">
            <a:lnSpc>
              <a:spcPct val="90000"/>
            </a:lnSpc>
            <a:spcBef>
              <a:spcPct val="0"/>
            </a:spcBef>
            <a:spcAft>
              <a:spcPct val="35000"/>
            </a:spcAft>
            <a:buNone/>
          </a:pPr>
          <a:r>
            <a:rPr lang="en-GB" sz="1900" i="1" kern="1200" noProof="0" dirty="0">
              <a:solidFill>
                <a:srgbClr val="303D68"/>
              </a:solidFill>
              <a:latin typeface="DejaVu Math TeX Gyre" panose="02000503000000000000"/>
              <a:ea typeface="+mn-ea"/>
              <a:cs typeface="+mn-cs"/>
            </a:rPr>
            <a:t>Digital Europe Programme</a:t>
          </a:r>
        </a:p>
      </dsp:txBody>
      <dsp:txXfrm>
        <a:off x="3108503" y="376743"/>
        <a:ext cx="1814456" cy="181445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E4258-EC8D-408A-8E26-0CE5EF9AE627}" type="datetimeFigureOut">
              <a:rPr lang="bs-Latn-BA" smtClean="0"/>
              <a:t>25. 11. 2025.</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99EA-306C-4C1A-8956-C60AB1A9D867}" type="slidenum">
              <a:rPr lang="bs-Latn-BA" smtClean="0"/>
              <a:t>‹nº›</a:t>
            </a:fld>
            <a:endParaRPr lang="bs-Latn-BA"/>
          </a:p>
        </p:txBody>
      </p:sp>
    </p:spTree>
    <p:extLst>
      <p:ext uri="{BB962C8B-B14F-4D97-AF65-F5344CB8AC3E}">
        <p14:creationId xmlns:p14="http://schemas.microsoft.com/office/powerpoint/2010/main" val="146859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A46F-1E4F-F6D6-C95C-FDD3848A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274E-DE77-1845-2E22-2152CCB72B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71C15B-E4DB-51B8-F7ED-CD5EEB22004A}"/>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799B41E5-918D-8C67-3AE4-E3E236C59784}"/>
              </a:ext>
            </a:extLst>
          </p:cNvPr>
          <p:cNvSpPr>
            <a:spLocks noGrp="1"/>
          </p:cNvSpPr>
          <p:nvPr>
            <p:ph type="sldNum" sz="quarter" idx="5"/>
          </p:nvPr>
        </p:nvSpPr>
        <p:spPr/>
        <p:txBody>
          <a:bodyPr/>
          <a:lstStyle/>
          <a:p>
            <a:fld id="{4150423F-27F2-4476-B57B-FED15DC68BB4}" type="slidenum">
              <a:rPr lang="en-US"/>
              <a:t>5</a:t>
            </a:fld>
            <a:endParaRPr lang="en-US"/>
          </a:p>
        </p:txBody>
      </p:sp>
    </p:spTree>
    <p:extLst>
      <p:ext uri="{BB962C8B-B14F-4D97-AF65-F5344CB8AC3E}">
        <p14:creationId xmlns:p14="http://schemas.microsoft.com/office/powerpoint/2010/main" val="411240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1CB72-07D2-B394-A61D-C90DF83A0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D4F3-62AF-BA50-CEE7-57DB02FF1E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235FE0-ECB4-9D07-AA4D-6E5F94EE271B}"/>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AEE103F4-5D8B-437D-1C9C-0FC862843288}"/>
              </a:ext>
            </a:extLst>
          </p:cNvPr>
          <p:cNvSpPr>
            <a:spLocks noGrp="1"/>
          </p:cNvSpPr>
          <p:nvPr>
            <p:ph type="sldNum" sz="quarter" idx="5"/>
          </p:nvPr>
        </p:nvSpPr>
        <p:spPr/>
        <p:txBody>
          <a:bodyPr/>
          <a:lstStyle/>
          <a:p>
            <a:fld id="{4150423F-27F2-4476-B57B-FED15DC68BB4}" type="slidenum">
              <a:rPr lang="en-US"/>
              <a:t>10</a:t>
            </a:fld>
            <a:endParaRPr lang="en-US"/>
          </a:p>
        </p:txBody>
      </p:sp>
    </p:spTree>
    <p:extLst>
      <p:ext uri="{BB962C8B-B14F-4D97-AF65-F5344CB8AC3E}">
        <p14:creationId xmlns:p14="http://schemas.microsoft.com/office/powerpoint/2010/main" val="28300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4803-87EA-37D1-F96B-77F1DCDB1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9C5E2-38A0-0056-26D1-3A4058377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05EBB3-9D53-74A5-E1F3-B7EA24C982E6}"/>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62B0AFC-C874-83E0-33C9-9E6D008A7908}"/>
              </a:ext>
            </a:extLst>
          </p:cNvPr>
          <p:cNvSpPr>
            <a:spLocks noGrp="1"/>
          </p:cNvSpPr>
          <p:nvPr>
            <p:ph type="sldNum" sz="quarter" idx="5"/>
          </p:nvPr>
        </p:nvSpPr>
        <p:spPr/>
        <p:txBody>
          <a:bodyPr/>
          <a:lstStyle/>
          <a:p>
            <a:fld id="{4150423F-27F2-4476-B57B-FED15DC68BB4}" type="slidenum">
              <a:rPr lang="en-US"/>
              <a:t>14</a:t>
            </a:fld>
            <a:endParaRPr lang="en-US"/>
          </a:p>
        </p:txBody>
      </p:sp>
    </p:spTree>
    <p:extLst>
      <p:ext uri="{BB962C8B-B14F-4D97-AF65-F5344CB8AC3E}">
        <p14:creationId xmlns:p14="http://schemas.microsoft.com/office/powerpoint/2010/main" val="349812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6433-D666-9E5F-D610-5A9E290B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EB3BA-1D1F-61FE-8259-51F12D8F914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4B09F29-FA3F-B821-6ACA-F00B899EB2C6}"/>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854129FF-6B6B-A59D-E16D-E4582C2A9945}"/>
              </a:ext>
            </a:extLst>
          </p:cNvPr>
          <p:cNvSpPr>
            <a:spLocks noGrp="1"/>
          </p:cNvSpPr>
          <p:nvPr>
            <p:ph type="sldNum" sz="quarter" idx="5"/>
          </p:nvPr>
        </p:nvSpPr>
        <p:spPr/>
        <p:txBody>
          <a:bodyPr/>
          <a:lstStyle/>
          <a:p>
            <a:fld id="{4150423F-27F2-4476-B57B-FED15DC68BB4}" type="slidenum">
              <a:rPr lang="en-US"/>
              <a:t>19</a:t>
            </a:fld>
            <a:endParaRPr lang="en-US"/>
          </a:p>
        </p:txBody>
      </p:sp>
    </p:spTree>
    <p:extLst>
      <p:ext uri="{BB962C8B-B14F-4D97-AF65-F5344CB8AC3E}">
        <p14:creationId xmlns:p14="http://schemas.microsoft.com/office/powerpoint/2010/main" val="298245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3795-A91C-5B0A-2B2E-A0D93C76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B0980-49B9-40E1-21CD-53E50AA390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ABE7752-15D2-888C-BB3B-80F692B82B8E}"/>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B194109-BC26-CA14-2D8A-C970EB3F7E55}"/>
              </a:ext>
            </a:extLst>
          </p:cNvPr>
          <p:cNvSpPr>
            <a:spLocks noGrp="1"/>
          </p:cNvSpPr>
          <p:nvPr>
            <p:ph type="sldNum" sz="quarter" idx="5"/>
          </p:nvPr>
        </p:nvSpPr>
        <p:spPr/>
        <p:txBody>
          <a:bodyPr/>
          <a:lstStyle/>
          <a:p>
            <a:fld id="{4150423F-27F2-4476-B57B-FED15DC68BB4}" type="slidenum">
              <a:rPr lang="en-US"/>
              <a:t>24</a:t>
            </a:fld>
            <a:endParaRPr lang="en-US"/>
          </a:p>
        </p:txBody>
      </p:sp>
    </p:spTree>
    <p:extLst>
      <p:ext uri="{BB962C8B-B14F-4D97-AF65-F5344CB8AC3E}">
        <p14:creationId xmlns:p14="http://schemas.microsoft.com/office/powerpoint/2010/main" val="378517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A9FA-76CC-B769-A33F-29F02EF0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EA36D-104B-B7A7-C565-1A2E1EA2447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D755916-C597-CE8F-48BF-D79628A9B624}"/>
              </a:ext>
            </a:extLst>
          </p:cNvPr>
          <p:cNvSpPr>
            <a:spLocks noGrp="1"/>
          </p:cNvSpPr>
          <p:nvPr>
            <p:ph type="body" idx="1"/>
          </p:nvPr>
        </p:nvSpPr>
        <p:spPr/>
        <p:txBody>
          <a:bodyPr/>
          <a:lstStyle/>
          <a:p>
            <a:r>
              <a:rPr lang="en-US">
                <a:ea typeface="Calibri"/>
                <a:cs typeface="Calibri"/>
              </a:rPr>
              <a:t>Question : do you already have ideas on your abstract subject ?</a:t>
            </a:r>
            <a:endParaRPr lang="en-US"/>
          </a:p>
          <a:p>
            <a:endParaRPr lang="en-US">
              <a:ea typeface="Calibri"/>
              <a:cs typeface="Calibri"/>
            </a:endParaRPr>
          </a:p>
          <a:p>
            <a:r>
              <a:rPr lang="en-US">
                <a:ea typeface="Calibri"/>
                <a:cs typeface="Calibri"/>
              </a:rPr>
              <a:t>Prefer meeting before (OCs to </a:t>
            </a:r>
            <a:r>
              <a:rPr lang="en-US" err="1">
                <a:ea typeface="Calibri"/>
                <a:cs typeface="Calibri"/>
              </a:rPr>
              <a:t>brainstorm+each</a:t>
            </a:r>
            <a:r>
              <a:rPr lang="en-US">
                <a:ea typeface="Calibri"/>
                <a:cs typeface="Calibri"/>
              </a:rPr>
              <a:t> with subjects) or during CM ?</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2127104-BA53-CE79-D299-9819F5A54365}"/>
              </a:ext>
            </a:extLst>
          </p:cNvPr>
          <p:cNvSpPr>
            <a:spLocks noGrp="1"/>
          </p:cNvSpPr>
          <p:nvPr>
            <p:ph type="sldNum" sz="quarter" idx="5"/>
          </p:nvPr>
        </p:nvSpPr>
        <p:spPr/>
        <p:txBody>
          <a:bodyPr/>
          <a:lstStyle/>
          <a:p>
            <a:fld id="{4150423F-27F2-4476-B57B-FED15DC68BB4}" type="slidenum">
              <a:rPr lang="en-US"/>
              <a:t>28</a:t>
            </a:fld>
            <a:endParaRPr lang="en-US"/>
          </a:p>
        </p:txBody>
      </p:sp>
    </p:spTree>
    <p:extLst>
      <p:ext uri="{BB962C8B-B14F-4D97-AF65-F5344CB8AC3E}">
        <p14:creationId xmlns:p14="http://schemas.microsoft.com/office/powerpoint/2010/main" val="4615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5"/>
          </p:nvPr>
        </p:nvSpPr>
        <p:spPr/>
        <p:txBody>
          <a:bodyPr/>
          <a:lstStyle/>
          <a:p>
            <a:fld id="{2BD699EA-306C-4C1A-8956-C60AB1A9D867}" type="slidenum">
              <a:rPr lang="bs-Latn-BA" smtClean="0"/>
              <a:t>33</a:t>
            </a:fld>
            <a:endParaRPr lang="bs-Latn-BA"/>
          </a:p>
        </p:txBody>
      </p:sp>
    </p:spTree>
    <p:extLst>
      <p:ext uri="{BB962C8B-B14F-4D97-AF65-F5344CB8AC3E}">
        <p14:creationId xmlns:p14="http://schemas.microsoft.com/office/powerpoint/2010/main" val="54957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3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sharingcities.eu/" TargetMode="External"/><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bim4eeb-project.eu/" TargetMode="External"/><Relationship Id="rId4" Type="http://schemas.openxmlformats.org/officeDocument/2006/relationships/image" Target="../media/image13.png"/><Relationship Id="rId9" Type="http://schemas.openxmlformats.org/officeDocument/2006/relationships/hyperlink" Target="https://www.atlas-h2020.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323D-06A4-48A0-FC5B-88A2A7BDEB5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D94A087-2200-6020-4C51-96C323C5830A}"/>
              </a:ext>
            </a:extLst>
          </p:cNvPr>
          <p:cNvPicPr>
            <a:picLocks noGrp="1" noRot="1" noChangeAspect="1" noMove="1" noResize="1" noEditPoints="1" noAdjustHandles="1" noChangeArrowheads="1" noChangeShapeType="1" noCrop="1"/>
          </p:cNvPicPr>
          <p:nvPr/>
        </p:nvPicPr>
        <p:blipFill>
          <a:blip r:embed="rId2">
            <a:alphaModFix amt="85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CB9A657-3501-1492-DBBF-4B1CA483061A}"/>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E76AB82A-AC1A-0576-9F5F-E6A9FC91E772}"/>
              </a:ext>
            </a:extLst>
          </p:cNvPr>
          <p:cNvSpPr>
            <a:spLocks noGrp="1"/>
          </p:cNvSpPr>
          <p:nvPr>
            <p:ph type="title"/>
          </p:nvPr>
        </p:nvSpPr>
        <p:spPr>
          <a:xfrm>
            <a:off x="283093" y="4442279"/>
            <a:ext cx="10610482" cy="857864"/>
          </a:xfrm>
        </p:spPr>
        <p:txBody>
          <a:bodyPr>
            <a:noAutofit/>
          </a:bodyPr>
          <a:lstStyle/>
          <a:p>
            <a:r>
              <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Digital Skills – 2.2 Digital Technologies for the European Green Deal</a:t>
            </a:r>
            <a:endParaRPr lang="bs-Latn-BA"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2516657-60C6-1250-3C2B-F902C217885F}"/>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A42CE34F-3951-38BF-EF98-7F51CAEE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13529C3-C9E5-7B87-98F9-4B1F8214C1DA}"/>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DF56D3A-F890-E7BC-9365-E290F30DD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5D424D5D-C13D-E452-88C0-521E872C8BDA}"/>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Tree>
    <p:extLst>
      <p:ext uri="{BB962C8B-B14F-4D97-AF65-F5344CB8AC3E}">
        <p14:creationId xmlns:p14="http://schemas.microsoft.com/office/powerpoint/2010/main" val="377450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A74F-7BB7-24A6-304C-1DF72AD31A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2E050E-08B7-071E-B1AE-ADDDD57C619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5D586DB9-683B-5539-682B-F9416AF3EA16}"/>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Develop practical skills for reading operational datasets to identify meaningful trends, patterns, and significant outliers that signal risks or opportunities.</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766D7C5A-3D9E-D5C7-A750-73688EFF1774}"/>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1.2: Data Interpretation for Sustainability</a:t>
            </a:r>
          </a:p>
        </p:txBody>
      </p:sp>
      <p:pic>
        <p:nvPicPr>
          <p:cNvPr id="2" name="Picture 1" descr="A logo with text on it&#10;&#10;Description automatically generated">
            <a:extLst>
              <a:ext uri="{FF2B5EF4-FFF2-40B4-BE49-F238E27FC236}">
                <a16:creationId xmlns:a16="http://schemas.microsoft.com/office/drawing/2014/main" id="{900CAC38-6028-896E-95F3-CCC6F34E9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AD797F7C-FA5A-E8D4-4363-77A8C0384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938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AB88-8792-0D83-10E4-F4EC503AF5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611E2FA-AA65-DCEA-D492-CDEAB7377A67}"/>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Turning data into meaningful insight</a:t>
            </a:r>
          </a:p>
        </p:txBody>
      </p:sp>
      <p:pic>
        <p:nvPicPr>
          <p:cNvPr id="2" name="Picture 1" descr="A logo with text on it&#10;&#10;Description automatically generated">
            <a:extLst>
              <a:ext uri="{FF2B5EF4-FFF2-40B4-BE49-F238E27FC236}">
                <a16:creationId xmlns:a16="http://schemas.microsoft.com/office/drawing/2014/main" id="{B4D3CC41-9890-550A-8265-60A884D6D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962E8321-0CEF-A023-67C1-050891910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73BB8D1A-C3D1-C1EB-4565-257293D40D74}"/>
              </a:ext>
            </a:extLst>
          </p:cNvPr>
          <p:cNvSpPr txBox="1">
            <a:spLocks/>
          </p:cNvSpPr>
          <p:nvPr/>
        </p:nvSpPr>
        <p:spPr>
          <a:xfrm>
            <a:off x="514117" y="1718918"/>
            <a:ext cx="10960128" cy="2931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Sustainability progress depends on small, measurable changes, and data shows what is really happening in daily operations. </a:t>
            </a:r>
          </a:p>
          <a:p>
            <a:pPr marL="285750" indent="-285750" algn="just">
              <a:buFont typeface="Arial" panose="020B0604020202020204" pitchFamily="34" charset="0"/>
              <a:buChar char="•"/>
            </a:pPr>
            <a:endParaRPr lang="en-GB"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Digitalisation has made this easier by giving even small organisations access to information once limited to large companies.</a:t>
            </a:r>
          </a:p>
          <a:p>
            <a:pPr marL="285750" indent="-285750" algn="just">
              <a:buFont typeface="Arial" panose="020B0604020202020204" pitchFamily="34" charset="0"/>
              <a:buChar char="•"/>
            </a:pPr>
            <a:endParaRPr lang="en-GB"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Interpreting sustainability data means recognising patterns, questioning unusual values, and understanding how digital information reflects real behaviour. This mindset turns raw numbers into insights that guide practical environmental improvements.</a:t>
            </a:r>
          </a:p>
        </p:txBody>
      </p:sp>
    </p:spTree>
    <p:extLst>
      <p:ext uri="{BB962C8B-B14F-4D97-AF65-F5344CB8AC3E}">
        <p14:creationId xmlns:p14="http://schemas.microsoft.com/office/powerpoint/2010/main" val="90653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89CF89-A256-4F13-651D-C41B54781F5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28EBE81-6293-12EE-1108-85F2AA968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743747-4B0F-5A64-9381-169504768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98639BB6-BAD1-86BD-1E9C-B632F91B7799}"/>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Seeing patterns that drive action</a:t>
            </a:r>
          </a:p>
        </p:txBody>
      </p:sp>
      <p:pic>
        <p:nvPicPr>
          <p:cNvPr id="9" name="Picture 8" descr="Blue text on a black background&#10;&#10;Description automatically generated">
            <a:extLst>
              <a:ext uri="{FF2B5EF4-FFF2-40B4-BE49-F238E27FC236}">
                <a16:creationId xmlns:a16="http://schemas.microsoft.com/office/drawing/2014/main" id="{692989FC-25B0-D83D-14BF-FD3871013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AF1B521C-F7C9-239F-CCDC-B18712785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AD23AE18-C32E-E1AA-DA40-135015F3E921}"/>
              </a:ext>
            </a:extLst>
          </p:cNvPr>
          <p:cNvSpPr txBox="1">
            <a:spLocks/>
          </p:cNvSpPr>
          <p:nvPr/>
        </p:nvSpPr>
        <p:spPr>
          <a:xfrm>
            <a:off x="514116" y="1622323"/>
            <a:ext cx="11197985" cy="38638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When data is tracked over time, it reveals trends that help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organisations</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 act with confidence. </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A gradual reduction in energy use may reflect effective efficiency measures, while a sudden increase in waste may signal a problem in production or recycling processes.</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Digital tools such as dashboards, graphs, and simple datasets make these patterns visible. Learners can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practise</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 with basic tables showing energy use, water consumption, or waste totals to build confidence in reading and interpreting sustainability information.</a:t>
            </a:r>
          </a:p>
        </p:txBody>
      </p:sp>
    </p:spTree>
    <p:extLst>
      <p:ext uri="{BB962C8B-B14F-4D97-AF65-F5344CB8AC3E}">
        <p14:creationId xmlns:p14="http://schemas.microsoft.com/office/powerpoint/2010/main" val="114470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0042F-12C3-EA21-1770-D4CC50380ED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31F1E6-C460-9FAF-1FB8-6433D4D2A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BE50982-EEC8-C297-C84D-4A860D2A9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E7DF019F-7960-0BFE-2B66-791DE58F509C}"/>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Interpretation is more than reading numbers</a:t>
            </a:r>
          </a:p>
        </p:txBody>
      </p:sp>
      <p:pic>
        <p:nvPicPr>
          <p:cNvPr id="9" name="Picture 8" descr="Blue text on a black background&#10;&#10;Description automatically generated">
            <a:extLst>
              <a:ext uri="{FF2B5EF4-FFF2-40B4-BE49-F238E27FC236}">
                <a16:creationId xmlns:a16="http://schemas.microsoft.com/office/drawing/2014/main" id="{C2C9D409-CF2A-2397-E73B-043523324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9C7B6B7-8915-5D0F-D3BC-39235A980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F4659A06-888D-B792-F979-A83F3A51DCDE}"/>
              </a:ext>
            </a:extLst>
          </p:cNvPr>
          <p:cNvSpPr txBox="1">
            <a:spLocks/>
          </p:cNvSpPr>
          <p:nvPr/>
        </p:nvSpPr>
        <p:spPr>
          <a:xfrm>
            <a:off x="514116" y="1661652"/>
            <a:ext cx="11197985" cy="3824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A single value does not explain itself. High energy use might reflect poor efficiency, but it could just as easily reflect increased activity. A low emissions value could signal improvement or could come from a faulty sensor or incomplete dataset.</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This is why data interpretation requires curiosity and reflection. Learners explore how data was collected, whether it is complete and consistent, and what operational factors may explain the results. </a:t>
            </a:r>
          </a:p>
          <a:p>
            <a:pPr marL="342900" lvl="0" indent="-342900" algn="just">
              <a:spcBef>
                <a:spcPts val="1000"/>
              </a:spcBef>
              <a:buClr>
                <a:schemeClr val="accent1"/>
              </a:buClr>
              <a:buSzPts val="144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Understanding data quality and common digital errors helps prevent misinterpretations and supports better decisions.</a:t>
            </a:r>
            <a:endParaRPr lang="bg-BG" sz="20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20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73306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3885-F348-E486-1D61-2348D1AAC1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1FC957-17FB-E200-2743-41232B76DFE8}"/>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FEAD0587-3585-BDDB-3A7A-D496114D96AD}"/>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Learn to apply critical thinking to data by considering the operational context, performing sense-checks, and avoiding common pitfalls of data over-interpretation.</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A610A473-0F90-5EFC-B011-EDA3BAEA6586}"/>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1.3: Contextual Analysis and Sense-Checking</a:t>
            </a:r>
          </a:p>
        </p:txBody>
      </p:sp>
      <p:pic>
        <p:nvPicPr>
          <p:cNvPr id="2" name="Picture 1" descr="A logo with text on it&#10;&#10;Description automatically generated">
            <a:extLst>
              <a:ext uri="{FF2B5EF4-FFF2-40B4-BE49-F238E27FC236}">
                <a16:creationId xmlns:a16="http://schemas.microsoft.com/office/drawing/2014/main" id="{1024C7AE-AD74-DA17-35B7-BC8E334C9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67" y="3061004"/>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1D48B80-A5CB-A395-D1C6-A860403C1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0094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3A6D-D8CA-8D07-A5ED-A6ECF55591F1}"/>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B142586-7F68-E0E3-1B17-DD016C018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79817" y="1145817"/>
            <a:ext cx="6858000" cy="4566366"/>
          </a:xfrm>
          <a:prstGeom prst="rect">
            <a:avLst/>
          </a:prstGeom>
        </p:spPr>
      </p:pic>
      <p:pic>
        <p:nvPicPr>
          <p:cNvPr id="2" name="Picture 1" descr="A logo with text on it&#10;&#10;Description automatically generated">
            <a:extLst>
              <a:ext uri="{FF2B5EF4-FFF2-40B4-BE49-F238E27FC236}">
                <a16:creationId xmlns:a16="http://schemas.microsoft.com/office/drawing/2014/main" id="{24DD56B0-0439-FE10-7334-F5F2963BA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88EE0A-10B0-9824-9F34-1600F098E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6ABC8B95-0B5D-5673-3CB3-A46704B41D9D}"/>
              </a:ext>
            </a:extLst>
          </p:cNvPr>
          <p:cNvSpPr txBox="1">
            <a:spLocks/>
          </p:cNvSpPr>
          <p:nvPr/>
        </p:nvSpPr>
        <p:spPr>
          <a:xfrm>
            <a:off x="610508" y="1513304"/>
            <a:ext cx="5583815" cy="4339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A number only makes sense when we understand the situation behind it. An increase in electricity use may seem negative until we learn that new equipment was installed or more learners were enrolled.</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A decrease in water use may look like progress but might simply reflect a temporary shutdown.</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Context transforms raw values into meaningful information and prevents misinterpretations that can happen when people rely only on dashboards or automated reports.</a:t>
            </a:r>
          </a:p>
        </p:txBody>
      </p:sp>
      <p:sp>
        <p:nvSpPr>
          <p:cNvPr id="11" name="Title 1">
            <a:extLst>
              <a:ext uri="{FF2B5EF4-FFF2-40B4-BE49-F238E27FC236}">
                <a16:creationId xmlns:a16="http://schemas.microsoft.com/office/drawing/2014/main" id="{B12227D6-6A33-3FF4-CE28-E27F72E0C66A}"/>
              </a:ext>
            </a:extLst>
          </p:cNvPr>
          <p:cNvSpPr txBox="1">
            <a:spLocks/>
          </p:cNvSpPr>
          <p:nvPr/>
        </p:nvSpPr>
        <p:spPr>
          <a:xfrm>
            <a:off x="610508" y="680811"/>
            <a:ext cx="6643767"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Why Context Matters in Sustainability Data</a:t>
            </a:r>
          </a:p>
        </p:txBody>
      </p:sp>
      <p:sp>
        <p:nvSpPr>
          <p:cNvPr id="6" name="CaixaDeTexto 5">
            <a:extLst>
              <a:ext uri="{FF2B5EF4-FFF2-40B4-BE49-F238E27FC236}">
                <a16:creationId xmlns:a16="http://schemas.microsoft.com/office/drawing/2014/main" id="{AB17C942-179A-F187-A4F0-A243FE1646DD}"/>
              </a:ext>
            </a:extLst>
          </p:cNvPr>
          <p:cNvSpPr txBox="1"/>
          <p:nvPr/>
        </p:nvSpPr>
        <p:spPr>
          <a:xfrm>
            <a:off x="10324181" y="295700"/>
            <a:ext cx="1867819" cy="261610"/>
          </a:xfrm>
          <a:prstGeom prst="rect">
            <a:avLst/>
          </a:prstGeom>
          <a:noFill/>
        </p:spPr>
        <p:txBody>
          <a:bodyPr wrap="none" rtlCol="0">
            <a:spAutoFit/>
          </a:bodyPr>
          <a:lstStyle/>
          <a:p>
            <a:r>
              <a:rPr lang="pt-BR" sz="1100" dirty="0">
                <a:latin typeface="DejaVu Math TeX Gyre" panose="02000503000000000000"/>
              </a:rPr>
              <a:t>Image:jan.piatkowsk.unspash</a:t>
            </a:r>
            <a:endParaRPr lang="pt-PT" sz="1100" dirty="0">
              <a:latin typeface="DejaVu Math TeX Gyre" panose="02000503000000000000"/>
            </a:endParaRPr>
          </a:p>
        </p:txBody>
      </p:sp>
    </p:spTree>
    <p:extLst>
      <p:ext uri="{BB962C8B-B14F-4D97-AF65-F5344CB8AC3E}">
        <p14:creationId xmlns:p14="http://schemas.microsoft.com/office/powerpoint/2010/main" val="187815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2FCB-9B33-2E1A-82DE-D4D9DC5CADDA}"/>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AFDAB0F-4B56-C246-2811-ABFC2FAF9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E8836A0-5189-665A-7FC0-BCAC5925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82652F1B-B3BF-2C0F-0F72-F0FE73F817FE}"/>
              </a:ext>
            </a:extLst>
          </p:cNvPr>
          <p:cNvSpPr txBox="1">
            <a:spLocks/>
          </p:cNvSpPr>
          <p:nvPr/>
        </p:nvSpPr>
        <p:spPr>
          <a:xfrm>
            <a:off x="514117" y="1394454"/>
            <a:ext cx="10812644" cy="4300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Sense-checking means asking whether a result is realistic. Values that look unusually high or suspiciously low often require a second look.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A month with “zero waste” or a sudden drop in emissions may be the result of incomplete reporting, missing data, sensor malfunction, or gaps in connectivity.</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Questioning unexpected values builds trust in digital tools and helps avoid acting on data that is inaccurate or incomplete.</a:t>
            </a:r>
          </a:p>
        </p:txBody>
      </p:sp>
      <p:sp>
        <p:nvSpPr>
          <p:cNvPr id="11" name="Title 1">
            <a:extLst>
              <a:ext uri="{FF2B5EF4-FFF2-40B4-BE49-F238E27FC236}">
                <a16:creationId xmlns:a16="http://schemas.microsoft.com/office/drawing/2014/main" id="{600E59BF-80C0-D5B5-69A3-375F6912CAD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Sense-Checking as a Practical Habit</a:t>
            </a:r>
          </a:p>
        </p:txBody>
      </p:sp>
    </p:spTree>
    <p:extLst>
      <p:ext uri="{BB962C8B-B14F-4D97-AF65-F5344CB8AC3E}">
        <p14:creationId xmlns:p14="http://schemas.microsoft.com/office/powerpoint/2010/main" val="23715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0264-D8B3-5058-24D9-45DA3F4DF606}"/>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86471B5-09CE-9036-6757-3114FA96D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679A6D6-DA1E-A77E-86D7-C1EEDDF0D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45E020AA-1073-24AE-767F-74F74DCC743B}"/>
              </a:ext>
            </a:extLst>
          </p:cNvPr>
          <p:cNvSpPr txBox="1">
            <a:spLocks/>
          </p:cNvSpPr>
          <p:nvPr/>
        </p:nvSpPr>
        <p:spPr>
          <a:xfrm>
            <a:off x="514117" y="1313366"/>
            <a:ext cx="5552684" cy="4427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Digital systems provide fast information, but they cannot replace the practical understanding of people who know the daily reality of their workplace.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Staff often notice operational details that explain unusual results, such as maintenance work, equipment downtime, or changes in activity levels.</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When digital data is combined with human experience, interpretation becomes more accurate and more useful for decision-making.</a:t>
            </a:r>
          </a:p>
        </p:txBody>
      </p:sp>
      <p:sp>
        <p:nvSpPr>
          <p:cNvPr id="11" name="Title 1">
            <a:extLst>
              <a:ext uri="{FF2B5EF4-FFF2-40B4-BE49-F238E27FC236}">
                <a16:creationId xmlns:a16="http://schemas.microsoft.com/office/drawing/2014/main" id="{03011DCF-1AB2-6BD3-D063-9099D5FC226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Combining Data with Human Experience</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4" name="Imagem 3">
            <a:extLst>
              <a:ext uri="{FF2B5EF4-FFF2-40B4-BE49-F238E27FC236}">
                <a16:creationId xmlns:a16="http://schemas.microsoft.com/office/drawing/2014/main" id="{9953CCD6-F58B-FD39-FC26-4C619ED37F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6394" y="1640820"/>
            <a:ext cx="6575606" cy="3576360"/>
          </a:xfrm>
          <a:prstGeom prst="rect">
            <a:avLst/>
          </a:prstGeom>
          <a:noFill/>
          <a:ln>
            <a:noFill/>
          </a:ln>
        </p:spPr>
      </p:pic>
    </p:spTree>
    <p:extLst>
      <p:ext uri="{BB962C8B-B14F-4D97-AF65-F5344CB8AC3E}">
        <p14:creationId xmlns:p14="http://schemas.microsoft.com/office/powerpoint/2010/main" val="35904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6E3D-590D-5CCE-6C9D-DAC9DDDFD9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656F0A9-912F-AFE2-E10B-0FE3AC922F27}"/>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1ED7FF6-0128-A436-08CC-AB162CF440EF}"/>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77E8D83A-3C4A-86B1-A834-747AC90B8821}"/>
              </a:ext>
            </a:extLst>
          </p:cNvPr>
          <p:cNvSpPr>
            <a:spLocks noGrp="1"/>
          </p:cNvSpPr>
          <p:nvPr>
            <p:ph type="title"/>
          </p:nvPr>
        </p:nvSpPr>
        <p:spPr>
          <a:xfrm>
            <a:off x="558396" y="1022555"/>
            <a:ext cx="10610482" cy="3057832"/>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Module 2: Enabling digital technologies for greener practice</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Subtitle 2.1: Case studies of green digital technologies in action</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Subtitle 2.2: Criteria for technology selection</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Subtitle 2.3: Planning for implementation</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177423B-F784-7DD2-62E5-82AF2D4E41C7}"/>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1D15E25A-BE65-C69E-F643-574D2E6B6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3E9C2CBC-90EE-68AB-A40D-72C69EDD3F7C}"/>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ABC6D258-D251-6ADD-F91F-374C6F333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E2C71962-DC56-D279-65E4-D68B81A506D9}"/>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Tree>
    <p:extLst>
      <p:ext uri="{BB962C8B-B14F-4D97-AF65-F5344CB8AC3E}">
        <p14:creationId xmlns:p14="http://schemas.microsoft.com/office/powerpoint/2010/main" val="381242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AF8D-2757-0E5D-7F15-51B5AF8570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034F69-8A61-869E-D774-FE594BC77343}"/>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EF228CB3-145F-057F-3A05-D5B198A36E0F}"/>
              </a:ext>
            </a:extLst>
          </p:cNvPr>
          <p:cNvSpPr txBox="1"/>
          <p:nvPr/>
        </p:nvSpPr>
        <p:spPr>
          <a:xfrm>
            <a:off x="3984331" y="402332"/>
            <a:ext cx="81110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Explore real-world examples of how digital tools support sustainability across key VET sectors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Examples of case studies.</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B6877EDD-BF4D-2192-6C7E-777AC4C7364B}"/>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2.1: Case studies of green digital technologies in action</a:t>
            </a:r>
          </a:p>
        </p:txBody>
      </p:sp>
      <p:pic>
        <p:nvPicPr>
          <p:cNvPr id="2" name="Picture 1" descr="A logo with text on it&#10;&#10;Description automatically generated">
            <a:extLst>
              <a:ext uri="{FF2B5EF4-FFF2-40B4-BE49-F238E27FC236}">
                <a16:creationId xmlns:a16="http://schemas.microsoft.com/office/drawing/2014/main" id="{E8B4E403-9074-DE29-8183-F1AED79E9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B0151D1-7F83-79C3-4616-2A159B15A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1930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239C-1E3D-C9DD-CE72-E2E004053C6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12C363F-4286-E670-459C-229FAF5D93F9}"/>
              </a:ext>
            </a:extLst>
          </p:cNvPr>
          <p:cNvSpPr txBox="1">
            <a:spLocks/>
          </p:cNvSpPr>
          <p:nvPr/>
        </p:nvSpPr>
        <p:spPr>
          <a:xfrm>
            <a:off x="514117" y="745527"/>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Learning outcomes</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7" name="Title 1">
            <a:extLst>
              <a:ext uri="{FF2B5EF4-FFF2-40B4-BE49-F238E27FC236}">
                <a16:creationId xmlns:a16="http://schemas.microsoft.com/office/drawing/2014/main" id="{4674A1F7-E83A-277B-63BF-AA540B4DDD60}"/>
              </a:ext>
            </a:extLst>
          </p:cNvPr>
          <p:cNvSpPr txBox="1">
            <a:spLocks/>
          </p:cNvSpPr>
          <p:nvPr/>
        </p:nvSpPr>
        <p:spPr>
          <a:xfrm>
            <a:off x="514117" y="1668091"/>
            <a:ext cx="10633781" cy="2436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Interpret operational data and key performance indicators (KPIs) related to the European Green Deal to identify patterns, outliers, and opportunities for sustainability improvements.</a:t>
            </a:r>
          </a:p>
          <a:p>
            <a:pPr marL="285750" indent="-285750">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Evaluate and select enabling digital technologies for greener practices based on clear criteria, including purpose, interoperability, and implementation effort.</a:t>
            </a:r>
          </a:p>
          <a:p>
            <a:pPr marL="742950" lvl="1" indent="-285750">
              <a:buFont typeface="Arial" panose="020B0604020202020204" pitchFamily="34" charset="0"/>
              <a:buChar char="•"/>
            </a:pPr>
            <a:endParaRPr lang="en-US"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US"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US" sz="100" dirty="0">
                <a:solidFill>
                  <a:srgbClr val="303D68"/>
                </a:solidFill>
                <a:latin typeface="DejaVu Math TeX Gyre" panose="02000503000000000000" pitchFamily="2" charset="0"/>
              </a:rPr>
              <a:t> </a:t>
            </a: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US" sz="100" dirty="0">
                <a:solidFill>
                  <a:srgbClr val="303D68"/>
                </a:solidFill>
                <a:latin typeface="DejaVu Math TeX Gyre" panose="02000503000000000000" pitchFamily="2" charset="0"/>
              </a:rPr>
              <a:t> </a:t>
            </a: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1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1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pic>
        <p:nvPicPr>
          <p:cNvPr id="2" name="Picture 1" descr="A logo with text on it&#10;&#10;Description automatically generated">
            <a:extLst>
              <a:ext uri="{FF2B5EF4-FFF2-40B4-BE49-F238E27FC236}">
                <a16:creationId xmlns:a16="http://schemas.microsoft.com/office/drawing/2014/main" id="{0A516863-2B40-650E-A526-AEC83EE9E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53CE4FCB-F5D6-3A9A-4081-3BDCA0AA8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4144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392EC-8B65-76A2-CF3A-E248B977030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D14F940-5CC9-2B24-1CD1-20B7FD10E074}"/>
              </a:ext>
            </a:extLst>
          </p:cNvPr>
          <p:cNvSpPr txBox="1">
            <a:spLocks/>
          </p:cNvSpPr>
          <p:nvPr/>
        </p:nvSpPr>
        <p:spPr>
          <a:xfrm>
            <a:off x="422626" y="1850998"/>
            <a:ext cx="5850355" cy="3742762"/>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Across Europe, digital technologies are helping </a:t>
            </a:r>
            <a:r>
              <a:rPr lang="en-US" sz="2000" dirty="0" err="1">
                <a:solidFill>
                  <a:srgbClr val="303D68"/>
                </a:solidFill>
                <a:latin typeface="DejaVu Math TeX Gyre" panose="02000503000000000000" pitchFamily="2" charset="0"/>
              </a:rPr>
              <a:t>organisations</a:t>
            </a:r>
            <a:r>
              <a:rPr lang="en-US" sz="2000" dirty="0">
                <a:solidFill>
                  <a:srgbClr val="303D68"/>
                </a:solidFill>
                <a:latin typeface="DejaVu Math TeX Gyre" panose="02000503000000000000" pitchFamily="2" charset="0"/>
              </a:rPr>
              <a:t> reduce waste, save resources, and improve environmental performance.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These tools turn sustainability from an abstract idea into practical action by using sensors, data platforms, and connected systems to monitor what is happening in real time.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digital information flows smoothly, </a:t>
            </a:r>
            <a:r>
              <a:rPr lang="en-US" sz="2000" dirty="0" err="1">
                <a:solidFill>
                  <a:srgbClr val="303D68"/>
                </a:solidFill>
                <a:latin typeface="DejaVu Math TeX Gyre" panose="02000503000000000000" pitchFamily="2" charset="0"/>
              </a:rPr>
              <a:t>organisations</a:t>
            </a:r>
            <a:r>
              <a:rPr lang="en-US" sz="2000" dirty="0">
                <a:solidFill>
                  <a:srgbClr val="303D68"/>
                </a:solidFill>
                <a:latin typeface="DejaVu Math TeX Gyre" panose="02000503000000000000" pitchFamily="2" charset="0"/>
              </a:rPr>
              <a:t> can make faster decisions and identify opportunities to work more efficiently.</a:t>
            </a:r>
            <a:endParaRPr lang="en-US" sz="1900" dirty="0"/>
          </a:p>
        </p:txBody>
      </p:sp>
      <p:pic>
        <p:nvPicPr>
          <p:cNvPr id="1028" name="Picture 4" descr="Uma imagem de um círculo feito de folhas">
            <a:extLst>
              <a:ext uri="{FF2B5EF4-FFF2-40B4-BE49-F238E27FC236}">
                <a16:creationId xmlns:a16="http://schemas.microsoft.com/office/drawing/2014/main" id="{80FF736A-DC8F-0DBA-45E2-6ABB0905D6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8022"/>
          <a:stretch>
            <a:fillRect/>
          </a:stretch>
        </p:blipFill>
        <p:spPr bwMode="auto">
          <a:xfrm rot="10800000">
            <a:off x="6634018" y="-10"/>
            <a:ext cx="555493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Blue text on a black background&#10;&#10;Description automatically generated">
            <a:extLst>
              <a:ext uri="{FF2B5EF4-FFF2-40B4-BE49-F238E27FC236}">
                <a16:creationId xmlns:a16="http://schemas.microsoft.com/office/drawing/2014/main" id="{ECE1745C-EF3C-D65B-3875-465D4B071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F581996D-A674-F0E2-9D0A-D63ABFE29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2" name="Title 1">
            <a:extLst>
              <a:ext uri="{FF2B5EF4-FFF2-40B4-BE49-F238E27FC236}">
                <a16:creationId xmlns:a16="http://schemas.microsoft.com/office/drawing/2014/main" id="{19BCC933-6D26-87BB-45A1-752E659831B9}"/>
              </a:ext>
            </a:extLst>
          </p:cNvPr>
          <p:cNvSpPr txBox="1">
            <a:spLocks/>
          </p:cNvSpPr>
          <p:nvPr/>
        </p:nvSpPr>
        <p:spPr>
          <a:xfrm>
            <a:off x="461192" y="586758"/>
            <a:ext cx="5711633"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How Digital Tools Shape Greener Practices</a:t>
            </a:r>
          </a:p>
        </p:txBody>
      </p:sp>
      <p:sp>
        <p:nvSpPr>
          <p:cNvPr id="15" name="TextBox 14">
            <a:extLst>
              <a:ext uri="{FF2B5EF4-FFF2-40B4-BE49-F238E27FC236}">
                <a16:creationId xmlns:a16="http://schemas.microsoft.com/office/drawing/2014/main" id="{92F56CFF-4B83-F775-C092-2703ED89EE64}"/>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noah-buscher-x8ZStukS2PM-unsplash</a:t>
            </a:r>
          </a:p>
        </p:txBody>
      </p:sp>
      <p:sp>
        <p:nvSpPr>
          <p:cNvPr id="2" name="CaixaDeTexto 1">
            <a:extLst>
              <a:ext uri="{FF2B5EF4-FFF2-40B4-BE49-F238E27FC236}">
                <a16:creationId xmlns:a16="http://schemas.microsoft.com/office/drawing/2014/main" id="{5FB84739-6596-9CEC-544E-BA862CDD2F2A}"/>
              </a:ext>
            </a:extLst>
          </p:cNvPr>
          <p:cNvSpPr txBox="1"/>
          <p:nvPr/>
        </p:nvSpPr>
        <p:spPr>
          <a:xfrm>
            <a:off x="10049320" y="164895"/>
            <a:ext cx="1960793" cy="261610"/>
          </a:xfrm>
          <a:prstGeom prst="rect">
            <a:avLst/>
          </a:prstGeom>
          <a:noFill/>
        </p:spPr>
        <p:txBody>
          <a:bodyPr wrap="none" rtlCol="0">
            <a:spAutoFit/>
          </a:bodyPr>
          <a:lstStyle/>
          <a:p>
            <a:r>
              <a:rPr lang="pt-BR" sz="1100" dirty="0">
                <a:latin typeface="DejaVu Math TeX Gyre" panose="02000503000000000000"/>
              </a:rPr>
              <a:t>Image:planet.volumes.unspash</a:t>
            </a:r>
            <a:endParaRPr lang="pt-PT" sz="1100" dirty="0">
              <a:latin typeface="DejaVu Math TeX Gyre" panose="02000503000000000000"/>
            </a:endParaRPr>
          </a:p>
        </p:txBody>
      </p:sp>
    </p:spTree>
    <p:extLst>
      <p:ext uri="{BB962C8B-B14F-4D97-AF65-F5344CB8AC3E}">
        <p14:creationId xmlns:p14="http://schemas.microsoft.com/office/powerpoint/2010/main" val="74837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B8D524-C928-FF4F-48C6-35EE6E86BF0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A66A931-4004-9A57-EBAA-E3ED98BB0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E485B4F-8618-5918-4182-5EB6003D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79E0DED5-BB77-D90C-03E6-69CA239B6D0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Practical Examples Across Sectors</a:t>
            </a:r>
          </a:p>
        </p:txBody>
      </p:sp>
      <p:pic>
        <p:nvPicPr>
          <p:cNvPr id="9" name="Picture 8" descr="Blue text on a black background&#10;&#10;Description automatically generated">
            <a:extLst>
              <a:ext uri="{FF2B5EF4-FFF2-40B4-BE49-F238E27FC236}">
                <a16:creationId xmlns:a16="http://schemas.microsoft.com/office/drawing/2014/main" id="{C3CA4C1B-B35B-7062-B213-840C14154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6965C465-9B25-48AC-C3CB-B468ED41F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5EE01716-E137-4159-3716-7E64C13D8EF3}"/>
              </a:ext>
            </a:extLst>
          </p:cNvPr>
          <p:cNvSpPr txBox="1">
            <a:spLocks/>
          </p:cNvSpPr>
          <p:nvPr/>
        </p:nvSpPr>
        <p:spPr>
          <a:xfrm>
            <a:off x="218111" y="1553770"/>
            <a:ext cx="10811606" cy="4280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2000" dirty="0">
                <a:solidFill>
                  <a:srgbClr val="303D68"/>
                </a:solidFill>
                <a:latin typeface="DejaVu Math TeX Gyre" panose="02000503000000000000" pitchFamily="2" charset="0"/>
              </a:rPr>
              <a:t>In agriculture, digital monitoring systems such as soil sensors, weather data tools, and satellite images help farmers apply water or </a:t>
            </a:r>
            <a:r>
              <a:rPr lang="en-US" sz="2000" dirty="0" err="1">
                <a:solidFill>
                  <a:srgbClr val="303D68"/>
                </a:solidFill>
                <a:latin typeface="DejaVu Math TeX Gyre" panose="02000503000000000000" pitchFamily="2" charset="0"/>
              </a:rPr>
              <a:t>fertiliser</a:t>
            </a:r>
            <a:r>
              <a:rPr lang="en-US" sz="2000" dirty="0">
                <a:solidFill>
                  <a:srgbClr val="303D68"/>
                </a:solidFill>
                <a:latin typeface="DejaVu Math TeX Gyre" panose="02000503000000000000" pitchFamily="2" charset="0"/>
              </a:rPr>
              <a:t> only when needed. </a:t>
            </a:r>
          </a:p>
          <a:p>
            <a:pPr lvl="1"/>
            <a:endParaRPr lang="en-US" sz="2000" dirty="0">
              <a:solidFill>
                <a:srgbClr val="303D68"/>
              </a:solidFill>
              <a:latin typeface="DejaVu Math TeX Gyre" panose="02000503000000000000" pitchFamily="2" charset="0"/>
            </a:endParaRPr>
          </a:p>
          <a:p>
            <a:pPr lvl="1"/>
            <a:r>
              <a:rPr lang="en-US" sz="2000" dirty="0">
                <a:solidFill>
                  <a:srgbClr val="303D68"/>
                </a:solidFill>
                <a:latin typeface="DejaVu Math TeX Gyre" panose="02000503000000000000" pitchFamily="2" charset="0"/>
              </a:rPr>
              <a:t>In construction, shared digital models help teams estimate material needs accurately and reduce errors during renovation or new building work. </a:t>
            </a:r>
          </a:p>
          <a:p>
            <a:pPr lvl="1"/>
            <a:endParaRPr lang="en-US" sz="2000" dirty="0">
              <a:solidFill>
                <a:srgbClr val="303D68"/>
              </a:solidFill>
              <a:latin typeface="DejaVu Math TeX Gyre" panose="02000503000000000000" pitchFamily="2" charset="0"/>
            </a:endParaRPr>
          </a:p>
          <a:p>
            <a:pPr lvl="1"/>
            <a:r>
              <a:rPr lang="en-US" sz="2000" dirty="0">
                <a:solidFill>
                  <a:srgbClr val="303D68"/>
                </a:solidFill>
                <a:latin typeface="DejaVu Math TeX Gyre" panose="02000503000000000000" pitchFamily="2" charset="0"/>
              </a:rPr>
              <a:t>In the energy sector, smart grids and digital meters support real-time adjustments that lower consumption and increase system stability.</a:t>
            </a:r>
          </a:p>
        </p:txBody>
      </p:sp>
    </p:spTree>
    <p:extLst>
      <p:ext uri="{BB962C8B-B14F-4D97-AF65-F5344CB8AC3E}">
        <p14:creationId xmlns:p14="http://schemas.microsoft.com/office/powerpoint/2010/main" val="198845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1D78F-73A6-9E39-BA63-8789D97BD00A}"/>
              </a:ext>
            </a:extLst>
          </p:cNvPr>
          <p:cNvSpPr>
            <a:spLocks noGrp="1"/>
          </p:cNvSpPr>
          <p:nvPr>
            <p:ph type="title"/>
          </p:nvPr>
        </p:nvSpPr>
        <p:spPr>
          <a:xfrm>
            <a:off x="838200" y="365126"/>
            <a:ext cx="10515600" cy="1123950"/>
          </a:xfrm>
        </p:spPr>
        <p:txBody>
          <a:bodyPr/>
          <a:lstStyle/>
          <a:p>
            <a:r>
              <a:rPr lang="pt-BR" sz="3000" b="1" dirty="0">
                <a:solidFill>
                  <a:srgbClr val="399884"/>
                </a:solidFill>
                <a:latin typeface="DejaVu Sans" panose="020B0603030804020204" pitchFamily="34" charset="0"/>
              </a:rPr>
              <a:t>EU Real Projects</a:t>
            </a:r>
            <a:endParaRPr lang="pt-PT" sz="3000" b="1" dirty="0">
              <a:solidFill>
                <a:srgbClr val="399884"/>
              </a:solidFill>
              <a:latin typeface="DejaVu Sans" panose="020B0603030804020204" pitchFamily="34" charset="0"/>
            </a:endParaRPr>
          </a:p>
        </p:txBody>
      </p:sp>
      <p:pic>
        <p:nvPicPr>
          <p:cNvPr id="2050" name="Picture 2">
            <a:extLst>
              <a:ext uri="{FF2B5EF4-FFF2-40B4-BE49-F238E27FC236}">
                <a16:creationId xmlns:a16="http://schemas.microsoft.com/office/drawing/2014/main" id="{7E625E57-3BA3-C5D0-E021-06A5E393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122" y="1499775"/>
            <a:ext cx="1163988" cy="11639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78942C9-C814-2E63-8754-5850D7B26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7" t="-6942" r="67419" b="40077"/>
          <a:stretch>
            <a:fillRect/>
          </a:stretch>
        </p:blipFill>
        <p:spPr bwMode="auto">
          <a:xfrm>
            <a:off x="529956" y="1638958"/>
            <a:ext cx="1163988" cy="9060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2058" name="Picture 10" descr="ATLAS | AGRICULTURAL INTEROPERABILITY AND ANALYSIS SYSTEM">
            <a:extLst>
              <a:ext uri="{FF2B5EF4-FFF2-40B4-BE49-F238E27FC236}">
                <a16:creationId xmlns:a16="http://schemas.microsoft.com/office/drawing/2014/main" id="{1761902E-F7AF-A799-FB33-1DD1CF804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068" y="3637178"/>
            <a:ext cx="3019425" cy="1123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4D1920D3-64E4-0699-833C-CAAF363104D2}"/>
              </a:ext>
            </a:extLst>
          </p:cNvPr>
          <p:cNvSpPr txBox="1"/>
          <p:nvPr/>
        </p:nvSpPr>
        <p:spPr>
          <a:xfrm>
            <a:off x="2134866" y="1620104"/>
            <a:ext cx="3746552" cy="923330"/>
          </a:xfrm>
          <a:prstGeom prst="rect">
            <a:avLst/>
          </a:prstGeom>
          <a:noFill/>
        </p:spPr>
        <p:txBody>
          <a:bodyPr wrap="square">
            <a:spAutoFit/>
          </a:bodyPr>
          <a:lstStyle/>
          <a:p>
            <a:pPr algn="just"/>
            <a:r>
              <a:rPr lang="en-GB" dirty="0">
                <a:solidFill>
                  <a:srgbClr val="303D68"/>
                </a:solidFill>
                <a:latin typeface="DejaVu Math TeX Gyre"/>
                <a:ea typeface="Aptos" panose="020B0004020202020204" pitchFamily="34" charset="0"/>
                <a:cs typeface="Arial" panose="020B0604020202020204" pitchFamily="34" charset="0"/>
              </a:rPr>
              <a:t>F</a:t>
            </a:r>
            <a:r>
              <a:rPr lang="en-GB" sz="1800" dirty="0">
                <a:solidFill>
                  <a:srgbClr val="303D68"/>
                </a:solidFill>
                <a:effectLst/>
                <a:latin typeface="DejaVu Math TeX Gyre"/>
                <a:ea typeface="Aptos" panose="020B0004020202020204" pitchFamily="34" charset="0"/>
                <a:cs typeface="Arial" panose="020B0604020202020204" pitchFamily="34" charset="0"/>
              </a:rPr>
              <a:t>ocused on using BIM to support energy-efficient building renovation (</a:t>
            </a:r>
            <a:r>
              <a:rPr lang="en-GB" sz="1800" u="sng" dirty="0">
                <a:solidFill>
                  <a:srgbClr val="303D68"/>
                </a:solidFill>
                <a:effectLst/>
                <a:latin typeface="DejaVu Math TeX Gyre"/>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https://www.bim4eeb-project.eu</a:t>
            </a:r>
            <a:r>
              <a:rPr lang="en-GB" sz="1800" dirty="0">
                <a:solidFill>
                  <a:srgbClr val="303D68"/>
                </a:solidFill>
                <a:effectLst/>
                <a:latin typeface="DejaVu Math TeX Gyre"/>
                <a:ea typeface="Aptos" panose="020B0004020202020204" pitchFamily="34" charset="0"/>
                <a:cs typeface="Arial" panose="020B0604020202020204" pitchFamily="34" charset="0"/>
              </a:rPr>
              <a:t>). </a:t>
            </a:r>
            <a:endParaRPr lang="pt-PT" dirty="0">
              <a:solidFill>
                <a:srgbClr val="303D68"/>
              </a:solidFill>
              <a:latin typeface="DejaVu Math TeX Gyre"/>
            </a:endParaRPr>
          </a:p>
        </p:txBody>
      </p:sp>
      <p:pic>
        <p:nvPicPr>
          <p:cNvPr id="6" name="Picture 8" descr="Blue text on a black background&#10;&#10;Description automatically generated">
            <a:extLst>
              <a:ext uri="{FF2B5EF4-FFF2-40B4-BE49-F238E27FC236}">
                <a16:creationId xmlns:a16="http://schemas.microsoft.com/office/drawing/2014/main" id="{1E39B0F0-7C72-E433-009E-EC6605DADB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7" name="Picture 9" descr="A logo with text on it&#10;&#10;Description automatically generated">
            <a:extLst>
              <a:ext uri="{FF2B5EF4-FFF2-40B4-BE49-F238E27FC236}">
                <a16:creationId xmlns:a16="http://schemas.microsoft.com/office/drawing/2014/main" id="{19B73A17-E6D8-8FDD-75E8-F5CF65E89D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9" name="CaixaDeTexto 8">
            <a:extLst>
              <a:ext uri="{FF2B5EF4-FFF2-40B4-BE49-F238E27FC236}">
                <a16:creationId xmlns:a16="http://schemas.microsoft.com/office/drawing/2014/main" id="{0326EE36-23C5-81AA-34F6-A0D8B91E02B1}"/>
              </a:ext>
            </a:extLst>
          </p:cNvPr>
          <p:cNvSpPr txBox="1"/>
          <p:nvPr/>
        </p:nvSpPr>
        <p:spPr>
          <a:xfrm>
            <a:off x="8116354" y="1620104"/>
            <a:ext cx="3545690" cy="1477328"/>
          </a:xfrm>
          <a:prstGeom prst="rect">
            <a:avLst/>
          </a:prstGeom>
          <a:noFill/>
        </p:spPr>
        <p:txBody>
          <a:bodyPr wrap="square">
            <a:spAutoFit/>
          </a:bodyPr>
          <a:lstStyle/>
          <a:p>
            <a:pPr algn="just"/>
            <a:r>
              <a:rPr lang="en-GB" sz="1800" dirty="0">
                <a:solidFill>
                  <a:srgbClr val="303D68"/>
                </a:solidFill>
                <a:effectLst/>
                <a:latin typeface="DejaVu Math TeX Gyre"/>
                <a:ea typeface="Aptos" panose="020B0004020202020204" pitchFamily="34" charset="0"/>
                <a:cs typeface="Arial" panose="020B0604020202020204" pitchFamily="34" charset="0"/>
              </a:rPr>
              <a:t>The</a:t>
            </a:r>
            <a:r>
              <a:rPr lang="en-GB" sz="1800" b="1" dirty="0">
                <a:solidFill>
                  <a:srgbClr val="303D68"/>
                </a:solidFill>
                <a:effectLst/>
                <a:latin typeface="DejaVu Math TeX Gyre"/>
                <a:ea typeface="Aptos" panose="020B0004020202020204" pitchFamily="34" charset="0"/>
                <a:cs typeface="Arial" panose="020B0604020202020204" pitchFamily="34" charset="0"/>
              </a:rPr>
              <a:t> </a:t>
            </a:r>
            <a:r>
              <a:rPr lang="en-GB" sz="1800" dirty="0">
                <a:solidFill>
                  <a:srgbClr val="303D68"/>
                </a:solidFill>
                <a:effectLst/>
                <a:latin typeface="DejaVu Math TeX Gyre"/>
                <a:ea typeface="Aptos" panose="020B0004020202020204" pitchFamily="34" charset="0"/>
                <a:cs typeface="Arial" panose="020B0604020202020204" pitchFamily="34" charset="0"/>
              </a:rPr>
              <a:t>project helped cities like Milan, Lisbon, and London use digital platforms for mobility, energy management, and public services</a:t>
            </a:r>
          </a:p>
          <a:p>
            <a:pPr algn="just"/>
            <a:r>
              <a:rPr lang="en-GB" dirty="0">
                <a:solidFill>
                  <a:srgbClr val="303D68"/>
                </a:solidFill>
                <a:latin typeface="DejaVu Math TeX Gyre"/>
                <a:ea typeface="Aptos" panose="020B0004020202020204" pitchFamily="34" charset="0"/>
                <a:cs typeface="Arial" panose="020B0604020202020204" pitchFamily="34" charset="0"/>
              </a:rPr>
              <a:t>(</a:t>
            </a:r>
            <a:r>
              <a:rPr lang="en-GB" u="sng" dirty="0">
                <a:solidFill>
                  <a:srgbClr val="303D68"/>
                </a:solidFill>
                <a:latin typeface="DejaVu Math TeX Gyre"/>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https://sharingcities.eu</a:t>
            </a:r>
            <a:r>
              <a:rPr lang="en-GB" dirty="0">
                <a:solidFill>
                  <a:srgbClr val="303D68"/>
                </a:solidFill>
                <a:latin typeface="DejaVu Math TeX Gyre"/>
                <a:ea typeface="Aptos" panose="020B0004020202020204" pitchFamily="34" charset="0"/>
                <a:cs typeface="Arial" panose="020B0604020202020204" pitchFamily="34" charset="0"/>
              </a:rPr>
              <a:t>).</a:t>
            </a:r>
            <a:endParaRPr lang="pt-PT" dirty="0">
              <a:solidFill>
                <a:srgbClr val="303D68"/>
              </a:solidFill>
              <a:latin typeface="DejaVu Math TeX Gyre"/>
            </a:endParaRPr>
          </a:p>
        </p:txBody>
      </p:sp>
      <p:sp>
        <p:nvSpPr>
          <p:cNvPr id="11" name="CaixaDeTexto 10">
            <a:extLst>
              <a:ext uri="{FF2B5EF4-FFF2-40B4-BE49-F238E27FC236}">
                <a16:creationId xmlns:a16="http://schemas.microsoft.com/office/drawing/2014/main" id="{A1ACD783-2BF7-9E7C-589C-00017E2A8DBC}"/>
              </a:ext>
            </a:extLst>
          </p:cNvPr>
          <p:cNvSpPr txBox="1"/>
          <p:nvPr/>
        </p:nvSpPr>
        <p:spPr>
          <a:xfrm>
            <a:off x="5375787" y="3798413"/>
            <a:ext cx="5036574" cy="923330"/>
          </a:xfrm>
          <a:prstGeom prst="rect">
            <a:avLst/>
          </a:prstGeom>
          <a:noFill/>
        </p:spPr>
        <p:txBody>
          <a:bodyPr wrap="square">
            <a:spAutoFit/>
          </a:bodyPr>
          <a:lstStyle/>
          <a:p>
            <a:pPr algn="just"/>
            <a:r>
              <a:rPr lang="en-GB" dirty="0">
                <a:solidFill>
                  <a:srgbClr val="303D68"/>
                </a:solidFill>
                <a:latin typeface="DejaVu Math TeX Gyre" panose="02000503000000000000"/>
                <a:ea typeface="Aptos" panose="020B0004020202020204" pitchFamily="34" charset="0"/>
                <a:cs typeface="Arial" panose="020B0604020202020204" pitchFamily="34" charset="0"/>
              </a:rPr>
              <a:t>P</a:t>
            </a:r>
            <a:r>
              <a:rPr lang="en-GB" sz="1800" dirty="0">
                <a:solidFill>
                  <a:srgbClr val="303D68"/>
                </a:solidFill>
                <a:effectLst/>
                <a:latin typeface="DejaVu Math TeX Gyre" panose="02000503000000000000"/>
                <a:ea typeface="Aptos" panose="020B0004020202020204" pitchFamily="34" charset="0"/>
                <a:cs typeface="Arial" panose="020B0604020202020204" pitchFamily="34" charset="0"/>
              </a:rPr>
              <a:t>rovides an open digital platform that connects different types of farm data and equipment (</a:t>
            </a:r>
            <a:r>
              <a:rPr lang="en-GB" sz="1800" u="sng" dirty="0">
                <a:solidFill>
                  <a:srgbClr val="303D68"/>
                </a:solidFill>
                <a:effectLst/>
                <a:latin typeface="DejaVu Math TeX Gyre" panose="02000503000000000000"/>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https://www.atlas-h2020.eu</a:t>
            </a:r>
            <a:r>
              <a:rPr lang="en-GB" sz="1800" dirty="0">
                <a:solidFill>
                  <a:srgbClr val="303D68"/>
                </a:solidFill>
                <a:effectLst/>
                <a:latin typeface="DejaVu Math TeX Gyre" panose="02000503000000000000"/>
                <a:ea typeface="Aptos" panose="020B0004020202020204" pitchFamily="34" charset="0"/>
                <a:cs typeface="Arial" panose="020B0604020202020204" pitchFamily="34" charset="0"/>
              </a:rPr>
              <a:t>). </a:t>
            </a:r>
            <a:endParaRPr lang="pt-PT" dirty="0">
              <a:solidFill>
                <a:srgbClr val="303D68"/>
              </a:solidFill>
              <a:latin typeface="DejaVu Math TeX Gyre" panose="02000503000000000000"/>
            </a:endParaRPr>
          </a:p>
        </p:txBody>
      </p:sp>
    </p:spTree>
    <p:extLst>
      <p:ext uri="{BB962C8B-B14F-4D97-AF65-F5344CB8AC3E}">
        <p14:creationId xmlns:p14="http://schemas.microsoft.com/office/powerpoint/2010/main" val="314613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030A2-3480-5BB5-8F7B-4DC986E98C8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65796CC-29B6-D336-F370-20A798BD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237563-DF9C-0597-4F19-D8FBD2AA8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94FA83F-BC47-89E9-AFDC-C651FFD64146}"/>
              </a:ext>
            </a:extLst>
          </p:cNvPr>
          <p:cNvSpPr txBox="1">
            <a:spLocks/>
          </p:cNvSpPr>
          <p:nvPr/>
        </p:nvSpPr>
        <p:spPr>
          <a:xfrm>
            <a:off x="610509" y="2045110"/>
            <a:ext cx="5485491" cy="3858084"/>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sz="1800" dirty="0">
                <a:solidFill>
                  <a:srgbClr val="303D68"/>
                </a:solidFill>
                <a:latin typeface="DejaVu Math TeX Gyre" panose="02000503000000000000" pitchFamily="2" charset="0"/>
              </a:rPr>
              <a:t>These examples show learners how digital tools are used in real workplaces to achieve sustainability goals. Seeing sensors, dashboards, and digital platforms in action helps learners understand how their future roles will rely on simple digital skills and environmental awareness. </a:t>
            </a:r>
          </a:p>
          <a:p>
            <a:pPr algn="just">
              <a:spcAft>
                <a:spcPts val="600"/>
              </a:spcAft>
            </a:pPr>
            <a:endParaRPr lang="en-US" sz="1800" dirty="0">
              <a:solidFill>
                <a:srgbClr val="303D68"/>
              </a:solidFill>
              <a:latin typeface="DejaVu Math TeX Gyre" panose="02000503000000000000" pitchFamily="2" charset="0"/>
            </a:endParaRPr>
          </a:p>
          <a:p>
            <a:pPr algn="just">
              <a:spcAft>
                <a:spcPts val="600"/>
              </a:spcAft>
            </a:pPr>
            <a:r>
              <a:rPr lang="en-US" sz="1800" dirty="0">
                <a:solidFill>
                  <a:srgbClr val="303D68"/>
                </a:solidFill>
                <a:latin typeface="DejaVu Math TeX Gyre" panose="02000503000000000000" pitchFamily="2" charset="0"/>
              </a:rPr>
              <a:t>By connecting digital practice with green outcomes, learners can imagine themselves contributing directly to the European Green Deal in their own professional contexts.</a:t>
            </a:r>
            <a:endParaRPr lang="bg-BG" sz="1800" dirty="0">
              <a:solidFill>
                <a:srgbClr val="303D68"/>
              </a:solidFill>
              <a:latin typeface="DejaVu Math TeX Gyre" panose="02000503000000000000" pitchFamily="2" charset="0"/>
            </a:endParaRPr>
          </a:p>
        </p:txBody>
      </p:sp>
      <p:pic>
        <p:nvPicPr>
          <p:cNvPr id="10" name="Picture 9" descr="Blue text on a black background&#10;&#10;Description automatically generated">
            <a:extLst>
              <a:ext uri="{FF2B5EF4-FFF2-40B4-BE49-F238E27FC236}">
                <a16:creationId xmlns:a16="http://schemas.microsoft.com/office/drawing/2014/main" id="{0DF28AE1-4210-DD4E-1381-D5DF834FD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E2B653D2-06FD-3212-7C8D-734C25067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itle 1">
            <a:extLst>
              <a:ext uri="{FF2B5EF4-FFF2-40B4-BE49-F238E27FC236}">
                <a16:creationId xmlns:a16="http://schemas.microsoft.com/office/drawing/2014/main" id="{E535B994-E9C9-F7D0-7D65-69810982BC91}"/>
              </a:ext>
            </a:extLst>
          </p:cNvPr>
          <p:cNvSpPr txBox="1">
            <a:spLocks/>
          </p:cNvSpPr>
          <p:nvPr/>
        </p:nvSpPr>
        <p:spPr>
          <a:xfrm>
            <a:off x="607463" y="735933"/>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Why These Examples Matter for VET</a:t>
            </a:r>
          </a:p>
        </p:txBody>
      </p:sp>
      <p:sp>
        <p:nvSpPr>
          <p:cNvPr id="15" name="TextBox 14">
            <a:extLst>
              <a:ext uri="{FF2B5EF4-FFF2-40B4-BE49-F238E27FC236}">
                <a16:creationId xmlns:a16="http://schemas.microsoft.com/office/drawing/2014/main" id="{EC237F5A-D185-BF03-7D91-41CAB7A9987A}"/>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artem-balashevsky-Ld-5Lu-eU6A-unsplash</a:t>
            </a:r>
          </a:p>
        </p:txBody>
      </p:sp>
      <p:pic>
        <p:nvPicPr>
          <p:cNvPr id="4" name="Imagem 3">
            <a:extLst>
              <a:ext uri="{FF2B5EF4-FFF2-40B4-BE49-F238E27FC236}">
                <a16:creationId xmlns:a16="http://schemas.microsoft.com/office/drawing/2014/main" id="{1878B49E-6AF7-E6C6-0687-B75522A58B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760" y="1384870"/>
            <a:ext cx="5730240" cy="3322320"/>
          </a:xfrm>
          <a:prstGeom prst="rect">
            <a:avLst/>
          </a:prstGeom>
          <a:noFill/>
          <a:ln>
            <a:noFill/>
          </a:ln>
        </p:spPr>
      </p:pic>
    </p:spTree>
    <p:extLst>
      <p:ext uri="{BB962C8B-B14F-4D97-AF65-F5344CB8AC3E}">
        <p14:creationId xmlns:p14="http://schemas.microsoft.com/office/powerpoint/2010/main" val="157062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CFE8-287A-80DE-4245-2D87EDF4CC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723355-084E-6EEF-342B-6FEB3799F1EC}"/>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0E071CD3-CC0E-91A0-F0F1-15A4DAAE4862}"/>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Define and apply a simple evaluation framework for choosing digital tools based on purpose, ease of use, interoperability, and basic privacy considerations.</a:t>
            </a:r>
          </a:p>
        </p:txBody>
      </p:sp>
      <p:sp>
        <p:nvSpPr>
          <p:cNvPr id="9" name="Text Box 10">
            <a:extLst>
              <a:ext uri="{FF2B5EF4-FFF2-40B4-BE49-F238E27FC236}">
                <a16:creationId xmlns:a16="http://schemas.microsoft.com/office/drawing/2014/main" id="{A5B8A364-CA3E-515E-D1B6-6479C025A879}"/>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2.2: Criteria for technology selection</a:t>
            </a:r>
          </a:p>
        </p:txBody>
      </p:sp>
      <p:pic>
        <p:nvPicPr>
          <p:cNvPr id="2" name="Picture 1" descr="A logo with text on it&#10;&#10;Description automatically generated">
            <a:extLst>
              <a:ext uri="{FF2B5EF4-FFF2-40B4-BE49-F238E27FC236}">
                <a16:creationId xmlns:a16="http://schemas.microsoft.com/office/drawing/2014/main" id="{4C737077-5149-8ED6-A613-7DA9F5A40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932A86E-9FAD-3DF5-7808-58051A253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701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5E4A9-3ACD-509E-810B-D576833E1E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uma lâmpada pendurada em um fio com árvores ao fundo">
            <a:extLst>
              <a:ext uri="{FF2B5EF4-FFF2-40B4-BE49-F238E27FC236}">
                <a16:creationId xmlns:a16="http://schemas.microsoft.com/office/drawing/2014/main" id="{FFD6163A-C920-72AD-5CA0-740DFF4D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570412"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1E03A98-F0DE-B72E-CB11-5B763E5DF2CD}"/>
              </a:ext>
            </a:extLst>
          </p:cNvPr>
          <p:cNvSpPr txBox="1">
            <a:spLocks/>
          </p:cNvSpPr>
          <p:nvPr/>
        </p:nvSpPr>
        <p:spPr>
          <a:xfrm>
            <a:off x="5830529" y="1763827"/>
            <a:ext cx="5850194" cy="398804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Selecting a digital tool starts with understanding the specific problem it needs to solve. A tool for tracking energy use serves a different purpose than a system for coordinating teams or sharing data.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the purpose is clear, it becomes easier to judge whether a technology truly supports sustainability goals or simply adds complexity without value.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A well-defined purpose keeps decisions focused on meaningful improvements rather than on following digital trends.</a:t>
            </a:r>
          </a:p>
        </p:txBody>
      </p:sp>
      <p:pic>
        <p:nvPicPr>
          <p:cNvPr id="8" name="Picture 7" descr="A logo with text on it&#10;&#10;Description automatically generated">
            <a:extLst>
              <a:ext uri="{FF2B5EF4-FFF2-40B4-BE49-F238E27FC236}">
                <a16:creationId xmlns:a16="http://schemas.microsoft.com/office/drawing/2014/main" id="{BF9ECE02-5CA0-F45A-2FD3-A932B9230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AB23CBF3-0B2E-5306-32CE-231FFF509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11" name="Title 1">
            <a:extLst>
              <a:ext uri="{FF2B5EF4-FFF2-40B4-BE49-F238E27FC236}">
                <a16:creationId xmlns:a16="http://schemas.microsoft.com/office/drawing/2014/main" id="{7B03B462-D4D8-0033-08DA-6ABB1A4112FC}"/>
              </a:ext>
            </a:extLst>
          </p:cNvPr>
          <p:cNvSpPr txBox="1">
            <a:spLocks/>
          </p:cNvSpPr>
          <p:nvPr/>
        </p:nvSpPr>
        <p:spPr>
          <a:xfrm>
            <a:off x="5643716" y="745527"/>
            <a:ext cx="6037006"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Choosing technology with a clear purpose</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13" name="TextBox 12">
            <a:extLst>
              <a:ext uri="{FF2B5EF4-FFF2-40B4-BE49-F238E27FC236}">
                <a16:creationId xmlns:a16="http://schemas.microsoft.com/office/drawing/2014/main" id="{636BAF9F-2F51-9221-9936-9E3BB0DB26D0}"/>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annie-spratt-a3mXEG8AEx8-unsplash</a:t>
            </a:r>
          </a:p>
        </p:txBody>
      </p:sp>
      <p:sp>
        <p:nvSpPr>
          <p:cNvPr id="2" name="CaixaDeTexto 1">
            <a:extLst>
              <a:ext uri="{FF2B5EF4-FFF2-40B4-BE49-F238E27FC236}">
                <a16:creationId xmlns:a16="http://schemas.microsoft.com/office/drawing/2014/main" id="{E407D6A5-6843-0313-1A64-EE4972105F86}"/>
              </a:ext>
            </a:extLst>
          </p:cNvPr>
          <p:cNvSpPr txBox="1"/>
          <p:nvPr/>
        </p:nvSpPr>
        <p:spPr>
          <a:xfrm>
            <a:off x="433372" y="15804"/>
            <a:ext cx="1976823" cy="261610"/>
          </a:xfrm>
          <a:prstGeom prst="rect">
            <a:avLst/>
          </a:prstGeom>
          <a:noFill/>
        </p:spPr>
        <p:txBody>
          <a:bodyPr wrap="none" rtlCol="0">
            <a:spAutoFit/>
          </a:bodyPr>
          <a:lstStyle/>
          <a:p>
            <a:r>
              <a:rPr lang="pt-BR" sz="1100" dirty="0">
                <a:solidFill>
                  <a:schemeClr val="bg1"/>
                </a:solidFill>
                <a:latin typeface="DejaVu Math TeX Gyre" panose="02000503000000000000"/>
              </a:rPr>
              <a:t>Image:franz.grosmann.unspash</a:t>
            </a:r>
            <a:endParaRPr lang="pt-PT" sz="1100" dirty="0">
              <a:solidFill>
                <a:schemeClr val="bg1"/>
              </a:solidFill>
              <a:latin typeface="DejaVu Math TeX Gyre" panose="02000503000000000000"/>
            </a:endParaRPr>
          </a:p>
        </p:txBody>
      </p:sp>
    </p:spTree>
    <p:extLst>
      <p:ext uri="{BB962C8B-B14F-4D97-AF65-F5344CB8AC3E}">
        <p14:creationId xmlns:p14="http://schemas.microsoft.com/office/powerpoint/2010/main" val="306103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2EB3BF-D4FF-6CE0-24D7-736B96CF61D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3744E1-E287-4EE9-4959-ED76B9C1A7CF}"/>
              </a:ext>
            </a:extLst>
          </p:cNvPr>
          <p:cNvSpPr txBox="1">
            <a:spLocks/>
          </p:cNvSpPr>
          <p:nvPr/>
        </p:nvSpPr>
        <p:spPr>
          <a:xfrm>
            <a:off x="610508" y="1936955"/>
            <a:ext cx="10743290" cy="424000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A suitable technology must feel intuitive for users and work smoothly with existing systems. When a tool integrates naturally into daily routines, teams adopt it more easily and data flows without interruption. Practical considerations matter as well.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Tools that require heavy maintenance, complex configuration, or </a:t>
            </a:r>
            <a:r>
              <a:rPr lang="en-US" sz="2000" dirty="0" err="1">
                <a:solidFill>
                  <a:srgbClr val="303D68"/>
                </a:solidFill>
                <a:latin typeface="DejaVu Math TeX Gyre" panose="02000503000000000000" pitchFamily="2" charset="0"/>
              </a:rPr>
              <a:t>specialised</a:t>
            </a:r>
            <a:r>
              <a:rPr lang="en-US" sz="2000" dirty="0">
                <a:solidFill>
                  <a:srgbClr val="303D68"/>
                </a:solidFill>
                <a:latin typeface="DejaVu Math TeX Gyre" panose="02000503000000000000" pitchFamily="2" charset="0"/>
              </a:rPr>
              <a:t> expertise often slow progress. The most effective technologies are those that simplify tasks while quietly improving sustainability performance in the background.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This also includes choosing solutions that </a:t>
            </a:r>
            <a:r>
              <a:rPr lang="en-US" sz="2000" dirty="0" err="1">
                <a:solidFill>
                  <a:srgbClr val="303D68"/>
                </a:solidFill>
                <a:latin typeface="DejaVu Math TeX Gyre" panose="02000503000000000000" pitchFamily="2" charset="0"/>
              </a:rPr>
              <a:t>minimise</a:t>
            </a:r>
            <a:r>
              <a:rPr lang="en-US" sz="2000" dirty="0">
                <a:solidFill>
                  <a:srgbClr val="303D68"/>
                </a:solidFill>
                <a:latin typeface="DejaVu Math TeX Gyre" panose="02000503000000000000" pitchFamily="2" charset="0"/>
              </a:rPr>
              <a:t> the environmental footprint of digital systems.</a:t>
            </a:r>
          </a:p>
        </p:txBody>
      </p:sp>
      <p:pic>
        <p:nvPicPr>
          <p:cNvPr id="10" name="Picture 9" descr="Blue text on a black background&#10;&#10;Description automatically generated">
            <a:extLst>
              <a:ext uri="{FF2B5EF4-FFF2-40B4-BE49-F238E27FC236}">
                <a16:creationId xmlns:a16="http://schemas.microsoft.com/office/drawing/2014/main" id="{D4E0CF9D-14AF-3E6C-D46F-063705AAF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C777C061-2245-FBFC-EBFA-1FF1BB920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E4607D27-8B95-D1C3-9E55-13AA1F239074}"/>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bogdan-karlenko-36b7JBzhfF4-unsplash</a:t>
            </a:r>
          </a:p>
        </p:txBody>
      </p:sp>
      <p:sp>
        <p:nvSpPr>
          <p:cNvPr id="14" name="Title 1">
            <a:extLst>
              <a:ext uri="{FF2B5EF4-FFF2-40B4-BE49-F238E27FC236}">
                <a16:creationId xmlns:a16="http://schemas.microsoft.com/office/drawing/2014/main" id="{4AC38906-3F73-57FE-B87B-C387355F9DED}"/>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Tools that fit people, systems, and daily work</a:t>
            </a:r>
          </a:p>
        </p:txBody>
      </p:sp>
    </p:spTree>
    <p:extLst>
      <p:ext uri="{BB962C8B-B14F-4D97-AF65-F5344CB8AC3E}">
        <p14:creationId xmlns:p14="http://schemas.microsoft.com/office/powerpoint/2010/main" val="318904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80E6-889E-D3D9-8719-958D3CB4C0C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EF7150A-E23A-99A6-F902-BBB304DF623B}"/>
              </a:ext>
            </a:extLst>
          </p:cNvPr>
          <p:cNvSpPr txBox="1">
            <a:spLocks/>
          </p:cNvSpPr>
          <p:nvPr/>
        </p:nvSpPr>
        <p:spPr>
          <a:xfrm>
            <a:off x="610508" y="2015613"/>
            <a:ext cx="10743290" cy="416135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A responsible choice considers how data is stored, who can access it, and whether privacy is protected. Technologies should follow European standards for data security and support responsible data use. It is also important to select tools that can grow with the </a:t>
            </a:r>
            <a:r>
              <a:rPr lang="en-US" sz="2000" dirty="0" err="1">
                <a:solidFill>
                  <a:srgbClr val="303D68"/>
                </a:solidFill>
                <a:latin typeface="DejaVu Math TeX Gyre" panose="02000503000000000000" pitchFamily="2" charset="0"/>
              </a:rPr>
              <a:t>organisation</a:t>
            </a:r>
            <a:r>
              <a:rPr lang="en-US" sz="2000" dirty="0">
                <a:solidFill>
                  <a:srgbClr val="303D68"/>
                </a:solidFill>
                <a:latin typeface="DejaVu Math TeX Gyre" panose="02000503000000000000" pitchFamily="2" charset="0"/>
              </a:rPr>
              <a:t>.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A system that works well today should be flexible enough to add new features, connect with other platforms, or support more users in the future.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When tools are chosen with purpose, usability, privacy, and long-term value in mind, </a:t>
            </a:r>
            <a:r>
              <a:rPr lang="en-US" sz="2000" dirty="0" err="1">
                <a:solidFill>
                  <a:srgbClr val="303D68"/>
                </a:solidFill>
                <a:latin typeface="DejaVu Math TeX Gyre" panose="02000503000000000000" pitchFamily="2" charset="0"/>
              </a:rPr>
              <a:t>organisations</a:t>
            </a:r>
            <a:r>
              <a:rPr lang="en-US" sz="2000" dirty="0">
                <a:solidFill>
                  <a:srgbClr val="303D68"/>
                </a:solidFill>
                <a:latin typeface="DejaVu Math TeX Gyre" panose="02000503000000000000" pitchFamily="2" charset="0"/>
              </a:rPr>
              <a:t> can build a digital environment that supports both sustainability and future development.</a:t>
            </a:r>
          </a:p>
        </p:txBody>
      </p:sp>
      <p:pic>
        <p:nvPicPr>
          <p:cNvPr id="10" name="Picture 9" descr="Blue text on a black background&#10;&#10;Description automatically generated">
            <a:extLst>
              <a:ext uri="{FF2B5EF4-FFF2-40B4-BE49-F238E27FC236}">
                <a16:creationId xmlns:a16="http://schemas.microsoft.com/office/drawing/2014/main" id="{4EDDBC6E-697D-59DB-1A81-A553BFC48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70056E51-1F92-8207-4BEF-C3180E45D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7FC48201-4B32-EEB8-2C81-B78760881333}"/>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Image by bogdan-karlenko-36b7JBzhfF4-unsplash</a:t>
            </a:r>
          </a:p>
        </p:txBody>
      </p:sp>
      <p:sp>
        <p:nvSpPr>
          <p:cNvPr id="14" name="Title 1">
            <a:extLst>
              <a:ext uri="{FF2B5EF4-FFF2-40B4-BE49-F238E27FC236}">
                <a16:creationId xmlns:a16="http://schemas.microsoft.com/office/drawing/2014/main" id="{EB1432A1-818B-3C62-9B3D-51A7F2054814}"/>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Making Responsible and Scalable Choices</a:t>
            </a:r>
          </a:p>
        </p:txBody>
      </p:sp>
    </p:spTree>
    <p:extLst>
      <p:ext uri="{BB962C8B-B14F-4D97-AF65-F5344CB8AC3E}">
        <p14:creationId xmlns:p14="http://schemas.microsoft.com/office/powerpoint/2010/main" val="223631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D6140-2A53-FCE9-C45F-BCC94B969E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75D1D0-5EC9-2E86-B2C0-C05CA016D87E}"/>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62CC711B-F75B-302C-C0A6-807423D29E91}"/>
              </a:ext>
            </a:extLst>
          </p:cNvPr>
          <p:cNvSpPr txBox="1"/>
          <p:nvPr/>
        </p:nvSpPr>
        <p:spPr>
          <a:xfrm>
            <a:off x="3984331" y="402332"/>
            <a:ext cx="81110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Assess the practical effort required to implement a chosen technology and formulate a clear justification for its selection based on the evaluation criteria.</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1D1117B7-3785-EB63-5A42-961A783F91FE}"/>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2.3: Planning for implementation</a:t>
            </a:r>
          </a:p>
        </p:txBody>
      </p:sp>
      <p:pic>
        <p:nvPicPr>
          <p:cNvPr id="2" name="Picture 1" descr="A logo with text on it&#10;&#10;Description automatically generated">
            <a:extLst>
              <a:ext uri="{FF2B5EF4-FFF2-40B4-BE49-F238E27FC236}">
                <a16:creationId xmlns:a16="http://schemas.microsoft.com/office/drawing/2014/main" id="{C81FD5F7-2C62-6176-0F5C-C31809B4F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5D84D80-CDAA-5F8C-C16C-7979577FE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2419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D523-8306-12DC-1E1A-AE50AAFADDDE}"/>
            </a:ext>
          </a:extLst>
        </p:cNvPr>
        <p:cNvGrpSpPr/>
        <p:nvPr/>
      </p:nvGrpSpPr>
      <p:grpSpPr>
        <a:xfrm>
          <a:off x="0" y="0"/>
          <a:ext cx="0" cy="0"/>
          <a:chOff x="0" y="0"/>
          <a:chExt cx="0" cy="0"/>
        </a:xfrm>
      </p:grpSpPr>
      <p:pic>
        <p:nvPicPr>
          <p:cNvPr id="5122" name="Picture 2" descr="Edifício moderno com árvores e gramado verde">
            <a:extLst>
              <a:ext uri="{FF2B5EF4-FFF2-40B4-BE49-F238E27FC236}">
                <a16:creationId xmlns:a16="http://schemas.microsoft.com/office/drawing/2014/main" id="{5F9A8337-5DA1-1546-9894-18CD545C13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descr="A logo with text on it&#10;&#10;Description automatically generated">
            <a:extLst>
              <a:ext uri="{FF2B5EF4-FFF2-40B4-BE49-F238E27FC236}">
                <a16:creationId xmlns:a16="http://schemas.microsoft.com/office/drawing/2014/main" id="{834CB5D7-3636-1316-FB58-DADF004D8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CB880DC-5E5C-6C4C-E39A-B04B9E1E73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EDA721AB-AFD9-CF16-02C8-DE3E573E0075}"/>
              </a:ext>
            </a:extLst>
          </p:cNvPr>
          <p:cNvSpPr txBox="1">
            <a:spLocks/>
          </p:cNvSpPr>
          <p:nvPr/>
        </p:nvSpPr>
        <p:spPr>
          <a:xfrm>
            <a:off x="6253315" y="1494503"/>
            <a:ext cx="5600283" cy="3943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Introducing a new digital tool works best when everyone understands why it is being adopted and what specific improvement it should create.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A clear intention gives direction to the entire process and helps users stay focused on real sustainability outcomes rather than on the technology itself.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When people can see the expected benefits, the transition feels purposeful and achievable.</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F86C72DF-6828-5AA4-B749-5F5DDE7477BF}"/>
              </a:ext>
            </a:extLst>
          </p:cNvPr>
          <p:cNvSpPr txBox="1">
            <a:spLocks/>
          </p:cNvSpPr>
          <p:nvPr/>
        </p:nvSpPr>
        <p:spPr>
          <a:xfrm>
            <a:off x="4807974" y="745527"/>
            <a:ext cx="704562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Starting with clear intentions</a:t>
            </a:r>
          </a:p>
        </p:txBody>
      </p:sp>
      <p:sp>
        <p:nvSpPr>
          <p:cNvPr id="4" name="CaixaDeTexto 3">
            <a:extLst>
              <a:ext uri="{FF2B5EF4-FFF2-40B4-BE49-F238E27FC236}">
                <a16:creationId xmlns:a16="http://schemas.microsoft.com/office/drawing/2014/main" id="{CA336CAD-C03E-8C02-B9AA-E299D7D38F14}"/>
              </a:ext>
            </a:extLst>
          </p:cNvPr>
          <p:cNvSpPr txBox="1"/>
          <p:nvPr/>
        </p:nvSpPr>
        <p:spPr>
          <a:xfrm>
            <a:off x="462869" y="102472"/>
            <a:ext cx="1499128" cy="261610"/>
          </a:xfrm>
          <a:prstGeom prst="rect">
            <a:avLst/>
          </a:prstGeom>
          <a:noFill/>
        </p:spPr>
        <p:txBody>
          <a:bodyPr wrap="none" rtlCol="0">
            <a:spAutoFit/>
          </a:bodyPr>
          <a:lstStyle/>
          <a:p>
            <a:r>
              <a:rPr lang="pt-BR" sz="1100" dirty="0">
                <a:latin typeface="DejaVu Math TeX Gyre" panose="02000503000000000000"/>
              </a:rPr>
              <a:t>Image:katttoh.unspash</a:t>
            </a:r>
            <a:endParaRPr lang="pt-PT" sz="1100" dirty="0">
              <a:latin typeface="DejaVu Math TeX Gyre" panose="02000503000000000000"/>
            </a:endParaRPr>
          </a:p>
        </p:txBody>
      </p:sp>
    </p:spTree>
    <p:extLst>
      <p:ext uri="{BB962C8B-B14F-4D97-AF65-F5344CB8AC3E}">
        <p14:creationId xmlns:p14="http://schemas.microsoft.com/office/powerpoint/2010/main" val="4663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6544-3C05-C33D-5F5C-13CD1E9CD52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13A4426-139F-FBA4-F2C6-0E1FBD7F0346}"/>
              </a:ext>
            </a:extLst>
          </p:cNvPr>
          <p:cNvSpPr txBox="1">
            <a:spLocks/>
          </p:cNvSpPr>
          <p:nvPr/>
        </p:nvSpPr>
        <p:spPr>
          <a:xfrm>
            <a:off x="514117" y="745527"/>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Course overview</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0550F964-C5F3-4FFB-2840-1B68AF6C7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D6DFD7B-6245-ABDA-4A7A-EE7D3F740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graphicFrame>
        <p:nvGraphicFramePr>
          <p:cNvPr id="8" name="Diagram 7">
            <a:extLst>
              <a:ext uri="{FF2B5EF4-FFF2-40B4-BE49-F238E27FC236}">
                <a16:creationId xmlns:a16="http://schemas.microsoft.com/office/drawing/2014/main" id="{934C6D51-A5C7-D102-A1B5-7368DEFB15F5}"/>
              </a:ext>
            </a:extLst>
          </p:cNvPr>
          <p:cNvGraphicFramePr/>
          <p:nvPr>
            <p:extLst>
              <p:ext uri="{D42A27DB-BD31-4B8C-83A1-F6EECF244321}">
                <p14:modId xmlns:p14="http://schemas.microsoft.com/office/powerpoint/2010/main" val="2941979340"/>
              </p:ext>
            </p:extLst>
          </p:nvPr>
        </p:nvGraphicFramePr>
        <p:xfrm>
          <a:off x="610508" y="1313235"/>
          <a:ext cx="11243091" cy="4658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009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2B5E-7D74-EF11-FCCE-0181CEA79638}"/>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9542F5A2-D77E-4001-6705-B420F662A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4737B8F-3C0E-7D62-5A3E-149566B47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9E64A6DA-590D-8D1B-DB59-7F038CE97798}"/>
              </a:ext>
            </a:extLst>
          </p:cNvPr>
          <p:cNvSpPr txBox="1">
            <a:spLocks/>
          </p:cNvSpPr>
          <p:nvPr/>
        </p:nvSpPr>
        <p:spPr>
          <a:xfrm>
            <a:off x="514117" y="1503495"/>
            <a:ext cx="5994838" cy="4468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Implementation becomes smoother when the process begins at a manageable scale.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A short pilot allows teams to test how the tool behaves, notice challenges, and identify the support users need. Short training sessions and open communication help make the new system feel familiar rather than disruptive.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As early results appear, even small ones, users gain confidence and the change becomes a shared effort.</a:t>
            </a:r>
          </a:p>
        </p:txBody>
      </p:sp>
      <p:sp>
        <p:nvSpPr>
          <p:cNvPr id="11" name="Title 1">
            <a:extLst>
              <a:ext uri="{FF2B5EF4-FFF2-40B4-BE49-F238E27FC236}">
                <a16:creationId xmlns:a16="http://schemas.microsoft.com/office/drawing/2014/main" id="{9C3A7AFB-AF2E-93B4-597E-0A0611663C0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Building confidence through small, guided steps</a:t>
            </a:r>
          </a:p>
        </p:txBody>
      </p:sp>
      <p:pic>
        <p:nvPicPr>
          <p:cNvPr id="8" name="Imagem 7">
            <a:extLst>
              <a:ext uri="{FF2B5EF4-FFF2-40B4-BE49-F238E27FC236}">
                <a16:creationId xmlns:a16="http://schemas.microsoft.com/office/drawing/2014/main" id="{E0D44CD0-64E6-F1E9-91C1-E50FF0CD92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9985" y="1322234"/>
            <a:ext cx="5045103" cy="4653181"/>
          </a:xfrm>
          <a:prstGeom prst="rect">
            <a:avLst/>
          </a:prstGeom>
          <a:noFill/>
          <a:ln>
            <a:noFill/>
          </a:ln>
        </p:spPr>
      </p:pic>
    </p:spTree>
    <p:extLst>
      <p:ext uri="{BB962C8B-B14F-4D97-AF65-F5344CB8AC3E}">
        <p14:creationId xmlns:p14="http://schemas.microsoft.com/office/powerpoint/2010/main" val="114331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A96D7-FCEB-74E9-0F43-0B40CDF1ABD4}"/>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E58CB70-2E95-E351-B31D-22DEFE89D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E8E3133-0ECD-5000-57A7-332477D40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3E1F04A-9395-18A5-3EB8-CDBDCAB748C6}"/>
              </a:ext>
            </a:extLst>
          </p:cNvPr>
          <p:cNvSpPr txBox="1">
            <a:spLocks/>
          </p:cNvSpPr>
          <p:nvPr/>
        </p:nvSpPr>
        <p:spPr>
          <a:xfrm>
            <a:off x="514118" y="1681316"/>
            <a:ext cx="10790234" cy="3756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Once the tool is in place, regular reflection ensures it continues to deliver value. Feedback from users, data reports, and everyday observations help reveal what is working and what needs adjustment.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This creates a learning cycle where the tool becomes stronger over time. For learners, understanding this cycle reinforces the idea that digital technologies succeed when people remain engaged, curious, and ready to adapt.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Implementation is not a single step but an ongoing practice that supports long-term sustainability.</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AC7FAE69-7B7F-AEB6-2FB3-EC944FF0F174}"/>
              </a:ext>
            </a:extLst>
          </p:cNvPr>
          <p:cNvSpPr txBox="1">
            <a:spLocks/>
          </p:cNvSpPr>
          <p:nvPr/>
        </p:nvSpPr>
        <p:spPr>
          <a:xfrm>
            <a:off x="514117" y="745527"/>
            <a:ext cx="1079023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Keeping implementation alive through continuous learning</a:t>
            </a:r>
          </a:p>
        </p:txBody>
      </p:sp>
    </p:spTree>
    <p:extLst>
      <p:ext uri="{BB962C8B-B14F-4D97-AF65-F5344CB8AC3E}">
        <p14:creationId xmlns:p14="http://schemas.microsoft.com/office/powerpoint/2010/main" val="2822319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4A8E-C8F6-82DE-EBDC-A62A1FBA774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BF7134-D668-48D3-566B-68D739583FEF}"/>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2DEEA371-DD11-7A8C-D2D9-5390E6D1325E}"/>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1CBA98A9-F787-1BA8-945C-B1DFEC1003A4}"/>
              </a:ext>
            </a:extLst>
          </p:cNvPr>
          <p:cNvSpPr>
            <a:spLocks noGrp="1"/>
          </p:cNvSpPr>
          <p:nvPr>
            <p:ph type="title"/>
          </p:nvPr>
        </p:nvSpPr>
        <p:spPr>
          <a:xfrm>
            <a:off x="514117" y="1457082"/>
            <a:ext cx="10997229" cy="3843061"/>
          </a:xfrm>
        </p:spPr>
        <p:txBody>
          <a:bodyPr>
            <a:noAutofit/>
          </a:bodyPr>
          <a:lstStyle/>
          <a:p>
            <a:pPr lvl="0"/>
            <a:r>
              <a:rPr lang="en-US" sz="2000" dirty="0">
                <a:solidFill>
                  <a:srgbClr val="373365"/>
                </a:solidFill>
                <a:latin typeface="DejaVu Math TeX Gyre" panose="02000503000000000000"/>
              </a:rPr>
              <a:t>1. Think about your learners and the sectors they will work in. What is one digital skill they may need to strengthen to better support sustainable practices? Describe how this gap affects their ability to engage with digital technologies or sustainability tasks in the workplace.</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2. Reflect on what might be preventing your learners from developing this skill. Are the barriers technical, such as lack of access to tools or data? Or do they relate to confidence, time, or teaching resources?</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3. Based on your reflections, design a short and realistic plan to help your learners improve this digital skill. What steps will you take to introduce or strengthen it in your teaching? What kind of support or materials would make this plan work smoothly for all learners?</a:t>
            </a:r>
          </a:p>
        </p:txBody>
      </p:sp>
      <p:sp>
        <p:nvSpPr>
          <p:cNvPr id="8" name="Title 1">
            <a:extLst>
              <a:ext uri="{FF2B5EF4-FFF2-40B4-BE49-F238E27FC236}">
                <a16:creationId xmlns:a16="http://schemas.microsoft.com/office/drawing/2014/main" id="{1E7D40F4-68D1-6A6D-3670-C2DA3D43D016}"/>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58DA715E-2265-7080-C56C-3D978A48B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34BA32F-715B-6AEF-0E07-9F6F4C9A670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7647617-E3F9-8578-6ED1-E215F4D6E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6550F3C3-F820-592C-CDD6-2AA9A786415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
        <p:nvSpPr>
          <p:cNvPr id="5" name="Title 1">
            <a:extLst>
              <a:ext uri="{FF2B5EF4-FFF2-40B4-BE49-F238E27FC236}">
                <a16:creationId xmlns:a16="http://schemas.microsoft.com/office/drawing/2014/main" id="{64F20E37-884D-A6DC-7DEF-28CA0FE74035}"/>
              </a:ext>
            </a:extLst>
          </p:cNvPr>
          <p:cNvSpPr txBox="1">
            <a:spLocks/>
          </p:cNvSpPr>
          <p:nvPr/>
        </p:nvSpPr>
        <p:spPr>
          <a:xfrm>
            <a:off x="514117" y="745527"/>
            <a:ext cx="10790234"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Reflective activity</a:t>
            </a:r>
          </a:p>
        </p:txBody>
      </p:sp>
    </p:spTree>
    <p:extLst>
      <p:ext uri="{BB962C8B-B14F-4D97-AF65-F5344CB8AC3E}">
        <p14:creationId xmlns:p14="http://schemas.microsoft.com/office/powerpoint/2010/main" val="1880753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C7B3-BE3B-42C9-8623-406DFF2085D1}"/>
            </a:ext>
          </a:extLst>
        </p:cNvPr>
        <p:cNvGrpSpPr/>
        <p:nvPr/>
      </p:nvGrpSpPr>
      <p:grpSpPr>
        <a:xfrm>
          <a:off x="0" y="0"/>
          <a:ext cx="0" cy="0"/>
          <a:chOff x="0" y="0"/>
          <a:chExt cx="0" cy="0"/>
        </a:xfrm>
      </p:grpSpPr>
      <p:pic>
        <p:nvPicPr>
          <p:cNvPr id="11" name="Picture 10" descr="Business people shaking hands">
            <a:extLst>
              <a:ext uri="{FF2B5EF4-FFF2-40B4-BE49-F238E27FC236}">
                <a16:creationId xmlns:a16="http://schemas.microsoft.com/office/drawing/2014/main" id="{353C131C-1FE4-915C-8AC8-70BCEF8734F5}"/>
              </a:ext>
            </a:extLst>
          </p:cNvPr>
          <p:cNvPicPr>
            <a:picLocks noGrp="1" noRot="1" noChangeAspect="1" noMove="1" noResize="1" noEditPoints="1" noAdjustHandles="1" noChangeArrowheads="1" noChangeShapeType="1" noCrop="1"/>
          </p:cNvPicPr>
          <p:nvPr/>
        </p:nvPicPr>
        <p:blipFill>
          <a:blip r:embed="rId3">
            <a:alphaModFix amt="20000"/>
            <a:extLst>
              <a:ext uri="{28A0092B-C50C-407E-A947-70E740481C1C}">
                <a14:useLocalDpi xmlns:a14="http://schemas.microsoft.com/office/drawing/2010/main" val="0"/>
              </a:ext>
            </a:extLst>
          </a:blip>
          <a:srcRect l="5312" t="19863"/>
          <a:stretch/>
        </p:blipFill>
        <p:spPr>
          <a:xfrm>
            <a:off x="-7880" y="0"/>
            <a:ext cx="12199880" cy="6891849"/>
          </a:xfrm>
          <a:prstGeom prst="rect">
            <a:avLst/>
          </a:prstGeom>
        </p:spPr>
      </p:pic>
      <p:sp>
        <p:nvSpPr>
          <p:cNvPr id="2" name="Title 1">
            <a:extLst>
              <a:ext uri="{FF2B5EF4-FFF2-40B4-BE49-F238E27FC236}">
                <a16:creationId xmlns:a16="http://schemas.microsoft.com/office/drawing/2014/main" id="{A0DD77EA-30B7-5596-BC7E-0B72D36354EA}"/>
              </a:ext>
            </a:extLst>
          </p:cNvPr>
          <p:cNvSpPr>
            <a:spLocks noGrp="1"/>
          </p:cNvSpPr>
          <p:nvPr>
            <p:ph type="title"/>
          </p:nvPr>
        </p:nvSpPr>
        <p:spPr>
          <a:xfrm>
            <a:off x="2587120" y="3000068"/>
            <a:ext cx="7025640" cy="857864"/>
          </a:xfrm>
        </p:spPr>
        <p:txBody>
          <a:bodyPr>
            <a:noAutofit/>
          </a:bodyPr>
          <a:lstStyle/>
          <a:p>
            <a:pPr algn="ctr"/>
            <a:r>
              <a:rPr lang="bs-Latn-BA" sz="6000" b="1">
                <a:solidFill>
                  <a:srgbClr val="4DB9A1"/>
                </a:solidFill>
                <a:latin typeface="DejaVu Sans" panose="020B0603030804020204" pitchFamily="34" charset="0"/>
                <a:ea typeface="DejaVu Sans" panose="020B0603030804020204" pitchFamily="34" charset="0"/>
                <a:cs typeface="DejaVu Sans" panose="020B0603030804020204" pitchFamily="34" charset="0"/>
              </a:rPr>
              <a:t>Thank you!</a:t>
            </a:r>
          </a:p>
        </p:txBody>
      </p:sp>
      <p:sp>
        <p:nvSpPr>
          <p:cNvPr id="4" name="Rectangle 2">
            <a:extLst>
              <a:ext uri="{FF2B5EF4-FFF2-40B4-BE49-F238E27FC236}">
                <a16:creationId xmlns:a16="http://schemas.microsoft.com/office/drawing/2014/main" id="{B77DFBFF-5126-062E-05E9-031F96874DFE}"/>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DEEC1FFE-33F2-F6D3-EE8A-4AB41164C339}"/>
              </a:ext>
            </a:extLst>
          </p:cNvPr>
          <p:cNvSpPr txBox="1">
            <a:spLocks/>
          </p:cNvSpPr>
          <p:nvPr/>
        </p:nvSpPr>
        <p:spPr>
          <a:xfrm>
            <a:off x="2308059" y="4357398"/>
            <a:ext cx="7389857" cy="405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bs-Latn-BA"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5" name="Title 1">
            <a:extLst>
              <a:ext uri="{FF2B5EF4-FFF2-40B4-BE49-F238E27FC236}">
                <a16:creationId xmlns:a16="http://schemas.microsoft.com/office/drawing/2014/main" id="{F597848C-F37D-5FDA-43D7-22F3A5A9FC10}"/>
              </a:ext>
            </a:extLst>
          </p:cNvPr>
          <p:cNvSpPr txBox="1">
            <a:spLocks/>
          </p:cNvSpPr>
          <p:nvPr/>
        </p:nvSpPr>
        <p:spPr>
          <a:xfrm>
            <a:off x="2308059" y="2142609"/>
            <a:ext cx="7389857" cy="715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r>
              <a:rPr lang="en-US"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B&amp;P Emerging Technologies</a:t>
            </a:r>
            <a:endParaRPr lang="bs-Latn-BA"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grpSp>
        <p:nvGrpSpPr>
          <p:cNvPr id="6" name="Group 5">
            <a:extLst>
              <a:ext uri="{FF2B5EF4-FFF2-40B4-BE49-F238E27FC236}">
                <a16:creationId xmlns:a16="http://schemas.microsoft.com/office/drawing/2014/main" id="{5381120A-CFF2-DBF3-FD1E-47ED1F905D9B}"/>
              </a:ext>
            </a:extLst>
          </p:cNvPr>
          <p:cNvGrpSpPr/>
          <p:nvPr/>
        </p:nvGrpSpPr>
        <p:grpSpPr>
          <a:xfrm>
            <a:off x="-7880" y="5779801"/>
            <a:ext cx="12199880" cy="1115889"/>
            <a:chOff x="0" y="5742109"/>
            <a:chExt cx="12199880" cy="1115889"/>
          </a:xfrm>
        </p:grpSpPr>
        <p:sp>
          <p:nvSpPr>
            <p:cNvPr id="10" name="Rectangle 9">
              <a:extLst>
                <a:ext uri="{FF2B5EF4-FFF2-40B4-BE49-F238E27FC236}">
                  <a16:creationId xmlns:a16="http://schemas.microsoft.com/office/drawing/2014/main" id="{DEEDB35B-167E-D805-E805-7A42279F2784}"/>
                </a:ext>
              </a:extLst>
            </p:cNvPr>
            <p:cNvSpPr>
              <a:spLocks/>
            </p:cNvSpPr>
            <p:nvPr/>
          </p:nvSpPr>
          <p:spPr>
            <a:xfrm flipV="1">
              <a:off x="0" y="5742109"/>
              <a:ext cx="12199880" cy="1115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pic>
          <p:nvPicPr>
            <p:cNvPr id="16" name="Picture 15" descr="A blue and gold logo&#10;&#10;Description automatically generated">
              <a:extLst>
                <a:ext uri="{FF2B5EF4-FFF2-40B4-BE49-F238E27FC236}">
                  <a16:creationId xmlns:a16="http://schemas.microsoft.com/office/drawing/2014/main" id="{F4AEE9FB-8105-9F53-4BD1-A8500503A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818" y="6076008"/>
              <a:ext cx="988452" cy="401110"/>
            </a:xfrm>
            <a:prstGeom prst="rect">
              <a:avLst/>
            </a:prstGeom>
          </p:spPr>
        </p:pic>
        <p:pic>
          <p:nvPicPr>
            <p:cNvPr id="18" name="Picture 17" descr="A logo with a circle and a circle with a letter b&#10;&#10;Description automatically generated">
              <a:extLst>
                <a:ext uri="{FF2B5EF4-FFF2-40B4-BE49-F238E27FC236}">
                  <a16:creationId xmlns:a16="http://schemas.microsoft.com/office/drawing/2014/main" id="{0B0D8A18-9093-176C-B4CE-9EE9052AB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4581" y="6083411"/>
              <a:ext cx="974895" cy="428106"/>
            </a:xfrm>
            <a:prstGeom prst="rect">
              <a:avLst/>
            </a:prstGeom>
          </p:spPr>
        </p:pic>
        <p:pic>
          <p:nvPicPr>
            <p:cNvPr id="20" name="Picture 19" descr="A green and blue text on a black background&#10;&#10;Description automatically generated">
              <a:extLst>
                <a:ext uri="{FF2B5EF4-FFF2-40B4-BE49-F238E27FC236}">
                  <a16:creationId xmlns:a16="http://schemas.microsoft.com/office/drawing/2014/main" id="{7E25FFE1-B1CB-3A46-3E8C-FDA9B92546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9" y="6088687"/>
              <a:ext cx="1732222" cy="430944"/>
            </a:xfrm>
            <a:prstGeom prst="rect">
              <a:avLst/>
            </a:prstGeom>
          </p:spPr>
        </p:pic>
        <p:pic>
          <p:nvPicPr>
            <p:cNvPr id="21" name="Picture 20" descr="A yellow and blue circle with a white bird and stars&#10;&#10;Description automatically generated">
              <a:extLst>
                <a:ext uri="{FF2B5EF4-FFF2-40B4-BE49-F238E27FC236}">
                  <a16:creationId xmlns:a16="http://schemas.microsoft.com/office/drawing/2014/main" id="{62B07B95-9682-B75F-645C-E2842BE1C7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655" y="5997328"/>
              <a:ext cx="581236" cy="581236"/>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10E1F949-FA54-EB97-9B0D-75D239FFC3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1374" y="5972113"/>
              <a:ext cx="1647764" cy="659106"/>
            </a:xfrm>
            <a:prstGeom prst="rect">
              <a:avLst/>
            </a:prstGeom>
          </p:spPr>
        </p:pic>
        <p:pic>
          <p:nvPicPr>
            <p:cNvPr id="23" name="Picture 22" descr="Blue text on a black background&#10;&#10;Description automatically generated">
              <a:extLst>
                <a:ext uri="{FF2B5EF4-FFF2-40B4-BE49-F238E27FC236}">
                  <a16:creationId xmlns:a16="http://schemas.microsoft.com/office/drawing/2014/main" id="{0BBF9D4F-A4BD-7D54-2E3C-5D7976FB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1373" y="6049983"/>
              <a:ext cx="2392256" cy="500627"/>
            </a:xfrm>
            <a:prstGeom prst="rect">
              <a:avLst/>
            </a:prstGeom>
          </p:spPr>
        </p:pic>
      </p:grpSp>
      <p:pic>
        <p:nvPicPr>
          <p:cNvPr id="8" name="Picture 7" descr="A logo with text on it&#10;&#10;AI-generated content may be incorrect.">
            <a:extLst>
              <a:ext uri="{FF2B5EF4-FFF2-40B4-BE49-F238E27FC236}">
                <a16:creationId xmlns:a16="http://schemas.microsoft.com/office/drawing/2014/main" id="{16442515-2FEA-9A3E-2D58-3592B3FA15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4732" y="6115925"/>
            <a:ext cx="929084" cy="43328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00E7A72B-4826-B1D2-7703-D4FC82C1BB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6131" y="6164344"/>
            <a:ext cx="1552832" cy="341623"/>
          </a:xfrm>
          <a:prstGeom prst="rect">
            <a:avLst/>
          </a:prstGeom>
        </p:spPr>
      </p:pic>
    </p:spTree>
    <p:extLst>
      <p:ext uri="{BB962C8B-B14F-4D97-AF65-F5344CB8AC3E}">
        <p14:creationId xmlns:p14="http://schemas.microsoft.com/office/powerpoint/2010/main" val="118944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03A55-4463-0B81-F8FA-95180026132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40AD813-BF75-90A3-AD53-AA5A6FE245D9}"/>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190BE33A-EF6E-1817-B16A-B3EEA30AEB38}"/>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A24FC31F-9DDF-85FB-277E-FE53ACDCE27E}"/>
              </a:ext>
            </a:extLst>
          </p:cNvPr>
          <p:cNvSpPr>
            <a:spLocks noGrp="1"/>
          </p:cNvSpPr>
          <p:nvPr>
            <p:ph type="title"/>
          </p:nvPr>
        </p:nvSpPr>
        <p:spPr>
          <a:xfrm>
            <a:off x="558396" y="2220583"/>
            <a:ext cx="10997228" cy="857864"/>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Module 1: Understanding the European green deal</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Subtitle 1.1: Key indicators of the green deal and the twin transition</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Subtitle 1.2: Data interpretation for sustainability</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Subtitle 1.3: Contextual analysis and sense-checking</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9D06A378-F1CD-1338-C62A-DBE8CACFC329}"/>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Enhance the quality of vocational education and training (VET) in the Western Balkans for sustainable development.</a:t>
            </a:r>
          </a:p>
        </p:txBody>
      </p:sp>
      <p:pic>
        <p:nvPicPr>
          <p:cNvPr id="13" name="Picture 12" descr="A white text on a black background&#10;&#10;Description automatically generated">
            <a:extLst>
              <a:ext uri="{FF2B5EF4-FFF2-40B4-BE49-F238E27FC236}">
                <a16:creationId xmlns:a16="http://schemas.microsoft.com/office/drawing/2014/main" id="{CB126673-B492-8D8E-9623-107FAB555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879399CC-7A46-4F13-53B2-FC2AE1E0827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B3EF742A-6367-D6DE-173F-F1FD201B3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820FC247-744E-3200-802F-09C6CC36352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Bridging the Green &amp; Digital Divide</a:t>
            </a:r>
          </a:p>
        </p:txBody>
      </p:sp>
    </p:spTree>
    <p:extLst>
      <p:ext uri="{BB962C8B-B14F-4D97-AF65-F5344CB8AC3E}">
        <p14:creationId xmlns:p14="http://schemas.microsoft.com/office/powerpoint/2010/main" val="81615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2CCD-DA40-ECF7-D8C5-A0622ABA29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94A68D-2BDC-A201-9856-4E6A0BDE4AC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GB" sz="1400" b="1" u="sng" noProof="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9B8922E9-B2A6-BF2C-2490-1D9AD6FEC6A8}"/>
              </a:ext>
            </a:extLst>
          </p:cNvPr>
          <p:cNvSpPr txBox="1"/>
          <p:nvPr/>
        </p:nvSpPr>
        <p:spPr>
          <a:xfrm>
            <a:off x="3984331" y="402332"/>
            <a:ext cx="8111062"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Key aspects:</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Define and understand the key performance indicators (KPIs) relevant to sustainability.</a:t>
            </a:r>
          </a:p>
          <a:p>
            <a:pPr marL="457200" indent="-457200">
              <a:lnSpc>
                <a:spcPct val="90000"/>
              </a:lnSpc>
              <a:spcBef>
                <a:spcPct val="0"/>
              </a:spcBef>
              <a:buFont typeface="Arial" panose="020B0604020202020204" pitchFamily="34" charset="0"/>
              <a:buChar char="•"/>
            </a:pPr>
            <a:endParaRPr lang="en-GB" sz="3000" noProof="0" dirty="0">
              <a:solidFill>
                <a:srgbClr val="303D68"/>
              </a:solidFill>
              <a:latin typeface="DejaVu Math TeX Gyre" panose="02000503000000000000" pitchFamily="2" charset="0"/>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Introduce the concept of the EU's ‘twin transition’ (green and digital) .</a:t>
            </a:r>
          </a:p>
          <a:p>
            <a:pPr marL="457200" indent="-457200">
              <a:lnSpc>
                <a:spcPct val="90000"/>
              </a:lnSpc>
              <a:spcBef>
                <a:spcPct val="0"/>
              </a:spcBef>
              <a:buFont typeface="Arial" panose="020B0604020202020204" pitchFamily="34" charset="0"/>
              <a:buChar char="•"/>
            </a:pPr>
            <a:endParaRPr lang="en-GB" sz="3000" noProof="0" dirty="0">
              <a:solidFill>
                <a:srgbClr val="303D68"/>
              </a:solidFill>
              <a:latin typeface="DejaVu Math TeX Gyre" panose="02000503000000000000" pitchFamily="2" charset="0"/>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Discuss how digital technologies are essential for achieving European Green Deal objectives.</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275FCA6A-2173-63AB-7712-D15B4675B4DA}"/>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Subtitle 1.1: Key indicators of the green deal and the twin transition</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DB658871-ED5E-6892-D01A-0D8B6894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7719F2D-D2E8-FD2D-7B90-2806E279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6274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7917-7535-0E14-646A-38FECB5317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3570A6E-A305-3030-7430-1D6738778B7F}"/>
              </a:ext>
            </a:extLst>
          </p:cNvPr>
          <p:cNvSpPr txBox="1">
            <a:spLocks/>
          </p:cNvSpPr>
          <p:nvPr/>
        </p:nvSpPr>
        <p:spPr>
          <a:xfrm>
            <a:off x="610508" y="745527"/>
            <a:ext cx="11243091"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The European Green Deal: A Roadmap for Transformation</a:t>
            </a:r>
          </a:p>
        </p:txBody>
      </p:sp>
      <p:pic>
        <p:nvPicPr>
          <p:cNvPr id="2" name="Picture 1" descr="A logo with text on it&#10;&#10;Description automatically generated">
            <a:extLst>
              <a:ext uri="{FF2B5EF4-FFF2-40B4-BE49-F238E27FC236}">
                <a16:creationId xmlns:a16="http://schemas.microsoft.com/office/drawing/2014/main" id="{7DEF0F74-C1BA-4A48-265F-F2B220B69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4D509F-500D-852D-756A-D414AD7FC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26" name="Picture 2">
            <a:extLst>
              <a:ext uri="{FF2B5EF4-FFF2-40B4-BE49-F238E27FC236}">
                <a16:creationId xmlns:a16="http://schemas.microsoft.com/office/drawing/2014/main" id="{88A7A043-A2A4-526F-4CA6-661C2544C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761" y="1691173"/>
            <a:ext cx="4741773" cy="2082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B6A2374D-DC89-BA8A-BC14-F3FC2AFD935A}"/>
              </a:ext>
            </a:extLst>
          </p:cNvPr>
          <p:cNvSpPr txBox="1"/>
          <p:nvPr/>
        </p:nvSpPr>
        <p:spPr>
          <a:xfrm>
            <a:off x="610508" y="1993543"/>
            <a:ext cx="5564150" cy="923330"/>
          </a:xfrm>
          <a:prstGeom prst="rect">
            <a:avLst/>
          </a:prstGeom>
          <a:noFill/>
        </p:spPr>
        <p:txBody>
          <a:bodyPr wrap="square">
            <a:spAutoFit/>
          </a:bodyPr>
          <a:lstStyle/>
          <a:p>
            <a:pPr algn="just"/>
            <a:r>
              <a:rPr lang="en-GB" noProof="0" dirty="0">
                <a:solidFill>
                  <a:srgbClr val="303D68"/>
                </a:solidFill>
                <a:latin typeface="DejaVu Math TeX Gyre" panose="02000503000000000000"/>
              </a:rPr>
              <a:t>Digital transformation has reshaped how organisations collect information, monitor performance, and make decisions.</a:t>
            </a:r>
          </a:p>
        </p:txBody>
      </p:sp>
      <p:sp>
        <p:nvSpPr>
          <p:cNvPr id="11" name="CaixaDeTexto 10">
            <a:extLst>
              <a:ext uri="{FF2B5EF4-FFF2-40B4-BE49-F238E27FC236}">
                <a16:creationId xmlns:a16="http://schemas.microsoft.com/office/drawing/2014/main" id="{8FC38861-BAF0-59C1-8934-B98173C1CDD2}"/>
              </a:ext>
            </a:extLst>
          </p:cNvPr>
          <p:cNvSpPr txBox="1"/>
          <p:nvPr/>
        </p:nvSpPr>
        <p:spPr>
          <a:xfrm>
            <a:off x="610508" y="4629031"/>
            <a:ext cx="11243090" cy="923330"/>
          </a:xfrm>
          <a:prstGeom prst="rect">
            <a:avLst/>
          </a:prstGeom>
          <a:noFill/>
        </p:spPr>
        <p:txBody>
          <a:bodyPr wrap="square">
            <a:spAutoFit/>
          </a:bodyPr>
          <a:lstStyle/>
          <a:p>
            <a:r>
              <a:rPr lang="en-GB" noProof="0" dirty="0">
                <a:solidFill>
                  <a:srgbClr val="303D68"/>
                </a:solidFill>
                <a:latin typeface="DejaVu Math TeX Gyre" panose="02000503000000000000"/>
              </a:rPr>
              <a:t>The European Green Deal builds on this digital evolution. Its goal is to create a climate-neutral, resource-efficient, and competitive economy. To understand how well Europe is progressing, the EU tracks key indicators that show whether policies and actions are producing real environmental and social benefits.</a:t>
            </a:r>
            <a:endParaRPr lang="pt-PT" dirty="0"/>
          </a:p>
        </p:txBody>
      </p:sp>
      <p:sp>
        <p:nvSpPr>
          <p:cNvPr id="13" name="CaixaDeTexto 12">
            <a:extLst>
              <a:ext uri="{FF2B5EF4-FFF2-40B4-BE49-F238E27FC236}">
                <a16:creationId xmlns:a16="http://schemas.microsoft.com/office/drawing/2014/main" id="{C9B2A341-D354-FA93-D303-A53B819BB279}"/>
              </a:ext>
            </a:extLst>
          </p:cNvPr>
          <p:cNvSpPr txBox="1"/>
          <p:nvPr/>
        </p:nvSpPr>
        <p:spPr>
          <a:xfrm>
            <a:off x="610508" y="3187159"/>
            <a:ext cx="5701802" cy="923330"/>
          </a:xfrm>
          <a:prstGeom prst="rect">
            <a:avLst/>
          </a:prstGeom>
          <a:noFill/>
        </p:spPr>
        <p:txBody>
          <a:bodyPr wrap="square">
            <a:spAutoFit/>
          </a:bodyPr>
          <a:lstStyle/>
          <a:p>
            <a:pPr algn="just"/>
            <a:r>
              <a:rPr lang="en-GB" noProof="0" dirty="0">
                <a:solidFill>
                  <a:srgbClr val="303D68"/>
                </a:solidFill>
                <a:latin typeface="DejaVu Math TeX Gyre" panose="02000503000000000000"/>
              </a:rPr>
              <a:t>Technologies such as sensors, automation, and connected devices now play a direct role in how sustainability progress is measured.</a:t>
            </a:r>
            <a:endParaRPr lang="pt-PT" dirty="0"/>
          </a:p>
        </p:txBody>
      </p:sp>
      <p:sp>
        <p:nvSpPr>
          <p:cNvPr id="14" name="CaixaDeTexto 13">
            <a:extLst>
              <a:ext uri="{FF2B5EF4-FFF2-40B4-BE49-F238E27FC236}">
                <a16:creationId xmlns:a16="http://schemas.microsoft.com/office/drawing/2014/main" id="{6E7BB7E3-D2FD-CAAE-E83C-D2F8DB6D8C44}"/>
              </a:ext>
            </a:extLst>
          </p:cNvPr>
          <p:cNvSpPr txBox="1"/>
          <p:nvPr/>
        </p:nvSpPr>
        <p:spPr>
          <a:xfrm>
            <a:off x="7098891" y="3810159"/>
            <a:ext cx="1638590" cy="261610"/>
          </a:xfrm>
          <a:prstGeom prst="rect">
            <a:avLst/>
          </a:prstGeom>
          <a:noFill/>
        </p:spPr>
        <p:txBody>
          <a:bodyPr wrap="none" rtlCol="0">
            <a:spAutoFit/>
          </a:bodyPr>
          <a:lstStyle/>
          <a:p>
            <a:r>
              <a:rPr lang="pt-BR" sz="1100" dirty="0">
                <a:solidFill>
                  <a:srgbClr val="303D68"/>
                </a:solidFill>
                <a:latin typeface="DejaVu Math TeX Gyre" panose="02000503000000000000"/>
              </a:rPr>
              <a:t>Image: eo4society.esa.int</a:t>
            </a:r>
            <a:endParaRPr lang="pt-PT" sz="1100" dirty="0">
              <a:solidFill>
                <a:srgbClr val="303D68"/>
              </a:solidFill>
              <a:latin typeface="DejaVu Math TeX Gyre" panose="02000503000000000000"/>
            </a:endParaRPr>
          </a:p>
        </p:txBody>
      </p:sp>
    </p:spTree>
    <p:extLst>
      <p:ext uri="{BB962C8B-B14F-4D97-AF65-F5344CB8AC3E}">
        <p14:creationId xmlns:p14="http://schemas.microsoft.com/office/powerpoint/2010/main" val="24769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6CF7-5E0B-3328-BD9E-797ED6D139C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399BBE9-4FB8-3E3C-2395-B8B29C92B86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What Key Indicators Tell Us</a:t>
            </a:r>
            <a:endParaRPr lang="bg-BG"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A7D859B0-0A22-7400-4CE3-C74D5B747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194FDE-F075-778B-F12E-B840669F9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7063DE3-CB83-854C-3EA7-0CFE70ED958D}"/>
              </a:ext>
            </a:extLst>
          </p:cNvPr>
          <p:cNvSpPr txBox="1">
            <a:spLocks/>
          </p:cNvSpPr>
          <p:nvPr/>
        </p:nvSpPr>
        <p:spPr>
          <a:xfrm>
            <a:off x="514117" y="1552316"/>
            <a:ext cx="10716397" cy="1240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000" noProof="0" dirty="0">
                <a:solidFill>
                  <a:srgbClr val="303D68"/>
                </a:solidFill>
                <a:latin typeface="DejaVu Math TeX Gyre" panose="02000503000000000000" pitchFamily="2" charset="0"/>
              </a:rPr>
              <a:t>Key Performance Indicators reveal how countries, sectors, and organisations are moving toward sustainability. They include data on emissions, energy use, waste generation, resource efficiency, and renewable energy.</a:t>
            </a:r>
          </a:p>
        </p:txBody>
      </p:sp>
      <p:graphicFrame>
        <p:nvGraphicFramePr>
          <p:cNvPr id="9" name="Diagrama 8">
            <a:extLst>
              <a:ext uri="{FF2B5EF4-FFF2-40B4-BE49-F238E27FC236}">
                <a16:creationId xmlns:a16="http://schemas.microsoft.com/office/drawing/2014/main" id="{F339747A-3392-CD79-917B-97C6CE32F64C}"/>
              </a:ext>
            </a:extLst>
          </p:cNvPr>
          <p:cNvGraphicFramePr/>
          <p:nvPr>
            <p:extLst>
              <p:ext uri="{D42A27DB-BD31-4B8C-83A1-F6EECF244321}">
                <p14:modId xmlns:p14="http://schemas.microsoft.com/office/powerpoint/2010/main" val="3935625262"/>
              </p:ext>
            </p:extLst>
          </p:nvPr>
        </p:nvGraphicFramePr>
        <p:xfrm>
          <a:off x="3205316" y="2737741"/>
          <a:ext cx="5978641" cy="2567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aixaDeTexto 10">
            <a:extLst>
              <a:ext uri="{FF2B5EF4-FFF2-40B4-BE49-F238E27FC236}">
                <a16:creationId xmlns:a16="http://schemas.microsoft.com/office/drawing/2014/main" id="{DD37B66C-74E1-3EDE-D44D-F0FAAD68FD68}"/>
              </a:ext>
            </a:extLst>
          </p:cNvPr>
          <p:cNvSpPr txBox="1"/>
          <p:nvPr/>
        </p:nvSpPr>
        <p:spPr>
          <a:xfrm>
            <a:off x="8986685" y="3673224"/>
            <a:ext cx="2731290" cy="784830"/>
          </a:xfrm>
          <a:prstGeom prst="rect">
            <a:avLst/>
          </a:prstGeom>
          <a:noFill/>
        </p:spPr>
        <p:txBody>
          <a:bodyPr wrap="square">
            <a:spAutoFit/>
          </a:bodyPr>
          <a:lstStyle/>
          <a:p>
            <a:pPr algn="ctr"/>
            <a:r>
              <a:rPr lang="en-US" sz="1500" i="1" dirty="0">
                <a:solidFill>
                  <a:srgbClr val="303D68"/>
                </a:solidFill>
                <a:latin typeface="DejaVu Math TeX Gyre" panose="02000503000000000000"/>
              </a:rPr>
              <a:t>ensure that sustainability data is accessible, reliable, and responsibly managed.</a:t>
            </a:r>
            <a:endParaRPr lang="pt-PT" sz="1500" i="1" dirty="0">
              <a:solidFill>
                <a:srgbClr val="303D68"/>
              </a:solidFill>
              <a:latin typeface="DejaVu Math TeX Gyre" panose="02000503000000000000"/>
            </a:endParaRPr>
          </a:p>
        </p:txBody>
      </p:sp>
      <p:sp>
        <p:nvSpPr>
          <p:cNvPr id="6" name="CaixaDeTexto 5">
            <a:extLst>
              <a:ext uri="{FF2B5EF4-FFF2-40B4-BE49-F238E27FC236}">
                <a16:creationId xmlns:a16="http://schemas.microsoft.com/office/drawing/2014/main" id="{A5B2E6AD-0FA7-6449-8D5C-62145BCAEF1A}"/>
              </a:ext>
            </a:extLst>
          </p:cNvPr>
          <p:cNvSpPr txBox="1"/>
          <p:nvPr/>
        </p:nvSpPr>
        <p:spPr>
          <a:xfrm>
            <a:off x="260776" y="3673224"/>
            <a:ext cx="3195484" cy="784830"/>
          </a:xfrm>
          <a:prstGeom prst="rect">
            <a:avLst/>
          </a:prstGeom>
          <a:noFill/>
        </p:spPr>
        <p:txBody>
          <a:bodyPr wrap="square">
            <a:spAutoFit/>
          </a:bodyPr>
          <a:lstStyle/>
          <a:p>
            <a:pPr algn="ctr">
              <a:buNone/>
            </a:pPr>
            <a:r>
              <a:rPr lang="en-US" sz="1500" i="1" dirty="0">
                <a:solidFill>
                  <a:srgbClr val="303D68"/>
                </a:solidFill>
                <a:latin typeface="DejaVu Math TeX Gyre" panose="02000503000000000000"/>
              </a:rPr>
              <a:t>Together, these measurements show where progress is happening and where additional action is needed.</a:t>
            </a:r>
          </a:p>
        </p:txBody>
      </p:sp>
    </p:spTree>
    <p:extLst>
      <p:ext uri="{BB962C8B-B14F-4D97-AF65-F5344CB8AC3E}">
        <p14:creationId xmlns:p14="http://schemas.microsoft.com/office/powerpoint/2010/main" val="331533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51FE7B-576B-2336-4930-4D8905D1F4A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E00E60C-8EDB-0819-CFC9-C39559C13ED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The Twin Transition: Green + Digital Together</a:t>
            </a:r>
          </a:p>
        </p:txBody>
      </p:sp>
      <p:pic>
        <p:nvPicPr>
          <p:cNvPr id="9" name="Picture 8" descr="Blue text on a black background&#10;&#10;Description automatically generated">
            <a:extLst>
              <a:ext uri="{FF2B5EF4-FFF2-40B4-BE49-F238E27FC236}">
                <a16:creationId xmlns:a16="http://schemas.microsoft.com/office/drawing/2014/main" id="{4E866FA1-85F0-DEC3-5F03-209D8DEC0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F951B8B-28C6-F587-7672-82206D786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2" name="Imagem 1">
            <a:extLst>
              <a:ext uri="{FF2B5EF4-FFF2-40B4-BE49-F238E27FC236}">
                <a16:creationId xmlns:a16="http://schemas.microsoft.com/office/drawing/2014/main" id="{43A21649-B807-71A6-C425-B53B379C62E1}"/>
              </a:ext>
            </a:extLst>
          </p:cNvPr>
          <p:cNvPicPr>
            <a:picLocks noChangeAspect="1"/>
          </p:cNvPicPr>
          <p:nvPr/>
        </p:nvPicPr>
        <p:blipFill>
          <a:blip r:embed="rId4">
            <a:extLst>
              <a:ext uri="{28A0092B-C50C-407E-A947-70E740481C1C}">
                <a14:useLocalDpi xmlns:a14="http://schemas.microsoft.com/office/drawing/2010/main" val="0"/>
              </a:ext>
            </a:extLst>
          </a:blip>
          <a:srcRect t="13554" r="-2731"/>
          <a:stretch>
            <a:fillRect/>
          </a:stretch>
        </p:blipFill>
        <p:spPr bwMode="auto">
          <a:xfrm>
            <a:off x="5767959" y="1520037"/>
            <a:ext cx="6693100" cy="4592436"/>
          </a:xfrm>
          <a:prstGeom prst="rect">
            <a:avLst/>
          </a:prstGeom>
          <a:noFill/>
          <a:ln>
            <a:noFill/>
          </a:ln>
        </p:spPr>
      </p:pic>
      <p:sp>
        <p:nvSpPr>
          <p:cNvPr id="5" name="CaixaDeTexto 4">
            <a:extLst>
              <a:ext uri="{FF2B5EF4-FFF2-40B4-BE49-F238E27FC236}">
                <a16:creationId xmlns:a16="http://schemas.microsoft.com/office/drawing/2014/main" id="{A13602E0-C3F0-4DE8-C425-A6A1CC8ACBEB}"/>
              </a:ext>
            </a:extLst>
          </p:cNvPr>
          <p:cNvSpPr txBox="1"/>
          <p:nvPr/>
        </p:nvSpPr>
        <p:spPr>
          <a:xfrm>
            <a:off x="436257" y="1934958"/>
            <a:ext cx="5090270" cy="1588127"/>
          </a:xfrm>
          <a:prstGeom prst="rect">
            <a:avLst/>
          </a:prstGeom>
          <a:noFill/>
        </p:spPr>
        <p:txBody>
          <a:bodyPr wrap="square">
            <a:spAutoFit/>
          </a:bodyPr>
          <a:lstStyle/>
          <a:p>
            <a:pPr algn="just">
              <a:lnSpc>
                <a:spcPct val="90000"/>
              </a:lnSpc>
              <a:spcBef>
                <a:spcPct val="0"/>
              </a:spcBef>
              <a:buSzPct val="79999"/>
            </a:pPr>
            <a:r>
              <a:rPr lang="en-US" dirty="0">
                <a:solidFill>
                  <a:srgbClr val="303D68"/>
                </a:solidFill>
                <a:latin typeface="DejaVu Math TeX Gyre" panose="02000503000000000000" pitchFamily="2" charset="0"/>
                <a:ea typeface="+mj-ea"/>
                <a:cs typeface="+mj-cs"/>
              </a:rPr>
              <a:t>The twin transition refers to the integration of green and digital transformation across all sectors. Digital tools support environmental goals by providing fast and accurate information, while sustainability principles guide the development of greener digital systems.</a:t>
            </a:r>
          </a:p>
        </p:txBody>
      </p:sp>
      <p:sp>
        <p:nvSpPr>
          <p:cNvPr id="7" name="CaixaDeTexto 6">
            <a:extLst>
              <a:ext uri="{FF2B5EF4-FFF2-40B4-BE49-F238E27FC236}">
                <a16:creationId xmlns:a16="http://schemas.microsoft.com/office/drawing/2014/main" id="{FF295BCC-BBFD-A8EF-07AA-3F9C726E9773}"/>
              </a:ext>
            </a:extLst>
          </p:cNvPr>
          <p:cNvSpPr txBox="1"/>
          <p:nvPr/>
        </p:nvSpPr>
        <p:spPr>
          <a:xfrm>
            <a:off x="436257" y="3870167"/>
            <a:ext cx="5246788" cy="1754326"/>
          </a:xfrm>
          <a:prstGeom prst="rect">
            <a:avLst/>
          </a:prstGeom>
          <a:noFill/>
        </p:spPr>
        <p:txBody>
          <a:bodyPr wrap="square">
            <a:spAutoFit/>
          </a:bodyPr>
          <a:lstStyle/>
          <a:p>
            <a:pPr algn="just"/>
            <a:r>
              <a:rPr lang="en-US" dirty="0">
                <a:solidFill>
                  <a:srgbClr val="303D68"/>
                </a:solidFill>
                <a:latin typeface="DejaVu Math TeX Gyre" panose="02000503000000000000" pitchFamily="2" charset="0"/>
                <a:ea typeface="+mj-ea"/>
                <a:cs typeface="+mj-cs"/>
              </a:rPr>
              <a:t>Sensors, dashboards, AI models, and real-time monitoring systems make it possible to understand performance more precisely and act sooner. </a:t>
            </a:r>
          </a:p>
          <a:p>
            <a:pPr algn="just"/>
            <a:r>
              <a:rPr lang="en-US" dirty="0">
                <a:solidFill>
                  <a:srgbClr val="303D68"/>
                </a:solidFill>
                <a:latin typeface="DejaVu Math TeX Gyre" panose="02000503000000000000" pitchFamily="2" charset="0"/>
                <a:ea typeface="+mj-ea"/>
                <a:cs typeface="+mj-cs"/>
              </a:rPr>
              <a:t>At the same time, improving the sustainability of digital systems themselves is becoming an important part of the Green Deal.</a:t>
            </a:r>
            <a:endParaRPr lang="pt-PT" dirty="0"/>
          </a:p>
        </p:txBody>
      </p:sp>
    </p:spTree>
    <p:extLst>
      <p:ext uri="{BB962C8B-B14F-4D97-AF65-F5344CB8AC3E}">
        <p14:creationId xmlns:p14="http://schemas.microsoft.com/office/powerpoint/2010/main" val="265220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A8CA11-632C-FBEE-DD18-705A8B24704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E8B7D7B-579B-9DD9-0A07-B3D6F967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BDDFC13-F9DD-C504-D153-46802ABF9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6FD4EF2E-C760-7639-683D-78F8BDDD9CD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Why This Matters for VET and the Labor Market</a:t>
            </a:r>
          </a:p>
        </p:txBody>
      </p:sp>
      <p:pic>
        <p:nvPicPr>
          <p:cNvPr id="9" name="Picture 8" descr="Blue text on a black background&#10;&#10;Description automatically generated">
            <a:extLst>
              <a:ext uri="{FF2B5EF4-FFF2-40B4-BE49-F238E27FC236}">
                <a16:creationId xmlns:a16="http://schemas.microsoft.com/office/drawing/2014/main" id="{7696B331-4049-8E9C-2698-CFF1FC9AE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2BDE48A2-559E-E52E-F2F5-7DA555739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2516272E-455A-0BDF-8B75-BDFABC9A6394}"/>
              </a:ext>
            </a:extLst>
          </p:cNvPr>
          <p:cNvSpPr txBox="1">
            <a:spLocks/>
          </p:cNvSpPr>
          <p:nvPr/>
        </p:nvSpPr>
        <p:spPr>
          <a:xfrm>
            <a:off x="592151" y="1671484"/>
            <a:ext cx="10764108" cy="37165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a:rPr>
              <a:t>For VET learners and educators, KPIs are more than technical measurements. They reflect real workplace tasks where workers interpret digital information, identify inefficiencies, and support decisions that improve environmental performance.</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a:rPr>
              <a:t>As </a:t>
            </a:r>
            <a:r>
              <a:rPr lang="en-US" sz="1800" dirty="0" err="1">
                <a:solidFill>
                  <a:srgbClr val="303D68"/>
                </a:solidFill>
                <a:latin typeface="DejaVu Math TeX Gyre" panose="02000503000000000000"/>
              </a:rPr>
              <a:t>digitalisation</a:t>
            </a:r>
            <a:r>
              <a:rPr lang="en-US" sz="1800" dirty="0">
                <a:solidFill>
                  <a:srgbClr val="303D68"/>
                </a:solidFill>
                <a:latin typeface="DejaVu Math TeX Gyre" panose="02000503000000000000"/>
              </a:rPr>
              <a:t> expands, many professions now require basic data skills, from reading sensor outputs to understanding simple dashboards. </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a:rPr>
              <a:t>By learning how indicators work and how digital tools generate them, learners become better prepared for a </a:t>
            </a:r>
            <a:r>
              <a:rPr lang="en-US" sz="1800" dirty="0" err="1">
                <a:solidFill>
                  <a:srgbClr val="303D68"/>
                </a:solidFill>
                <a:latin typeface="DejaVu Math TeX Gyre" panose="02000503000000000000"/>
              </a:rPr>
              <a:t>labour</a:t>
            </a:r>
            <a:r>
              <a:rPr lang="en-US" sz="1800" dirty="0">
                <a:solidFill>
                  <a:srgbClr val="303D68"/>
                </a:solidFill>
                <a:latin typeface="DejaVu Math TeX Gyre" panose="02000503000000000000"/>
              </a:rPr>
              <a:t> market shaped by both sustainability goals and digital innovation.</a:t>
            </a:r>
          </a:p>
        </p:txBody>
      </p:sp>
    </p:spTree>
    <p:extLst>
      <p:ext uri="{BB962C8B-B14F-4D97-AF65-F5344CB8AC3E}">
        <p14:creationId xmlns:p14="http://schemas.microsoft.com/office/powerpoint/2010/main" val="368949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a87855-32f0-4335-8088-0170441fcb23">
      <Terms xmlns="http://schemas.microsoft.com/office/infopath/2007/PartnerControls"/>
    </lcf76f155ced4ddcb4097134ff3c332f>
    <TaxCatchAll xmlns="e76d9c07-0b06-4929-817e-fe7084f9c9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CFDD1B45B5F4B806800968C84CFE3" ma:contentTypeVersion="12" ma:contentTypeDescription="Create a new document." ma:contentTypeScope="" ma:versionID="4d61de73b3b87f79cae4fa1f41b902f6">
  <xsd:schema xmlns:xsd="http://www.w3.org/2001/XMLSchema" xmlns:xs="http://www.w3.org/2001/XMLSchema" xmlns:p="http://schemas.microsoft.com/office/2006/metadata/properties" xmlns:ns2="43a87855-32f0-4335-8088-0170441fcb23" xmlns:ns3="e76d9c07-0b06-4929-817e-fe7084f9c9c7" targetNamespace="http://schemas.microsoft.com/office/2006/metadata/properties" ma:root="true" ma:fieldsID="8d0478d3cad81f7456b84e76306d72d5" ns2:_="" ns3:_="">
    <xsd:import namespace="43a87855-32f0-4335-8088-0170441fcb23"/>
    <xsd:import namespace="e76d9c07-0b06-4929-817e-fe7084f9c9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87855-32f0-4335-8088-0170441fc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9995d2-e2c0-43d6-89d2-2fe609443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6d9c07-0b06-4929-817e-fe7084f9c9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b0b466-1a09-4668-8578-52451da5a6f1}" ma:internalName="TaxCatchAll" ma:showField="CatchAllData" ma:web="e76d9c07-0b06-4929-817e-fe7084f9c9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10664-19B9-45F0-971F-00B5EE8EE9CE}">
  <ds:schemaRefs>
    <ds:schemaRef ds:uri="260d0452-9355-4de6-b189-e15d53161495"/>
    <ds:schemaRef ds:uri="702470db-a566-4540-b13a-d1af6dbd2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a87855-32f0-4335-8088-0170441fcb23"/>
    <ds:schemaRef ds:uri="e76d9c07-0b06-4929-817e-fe7084f9c9c7"/>
  </ds:schemaRefs>
</ds:datastoreItem>
</file>

<file path=customXml/itemProps2.xml><?xml version="1.0" encoding="utf-8"?>
<ds:datastoreItem xmlns:ds="http://schemas.openxmlformats.org/officeDocument/2006/customXml" ds:itemID="{91903E13-71B6-4BFD-AF44-0150E2E43CAD}">
  <ds:schemaRefs>
    <ds:schemaRef ds:uri="http://schemas.microsoft.com/sharepoint/v3/contenttype/forms"/>
  </ds:schemaRefs>
</ds:datastoreItem>
</file>

<file path=customXml/itemProps3.xml><?xml version="1.0" encoding="utf-8"?>
<ds:datastoreItem xmlns:ds="http://schemas.openxmlformats.org/officeDocument/2006/customXml" ds:itemID="{08694B17-2139-47D7-B98F-E08AB2D0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87855-32f0-4335-8088-0170441fcb23"/>
    <ds:schemaRef ds:uri="e76d9c07-0b06-4929-817e-fe7084f9c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1159</TotalTime>
  <Words>2622</Words>
  <Application>Microsoft Office PowerPoint</Application>
  <PresentationFormat>Ecrã Panorâmico</PresentationFormat>
  <Paragraphs>213</Paragraphs>
  <Slides>33</Slides>
  <Notes>7</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33</vt:i4>
      </vt:variant>
    </vt:vector>
  </HeadingPairs>
  <TitlesOfParts>
    <vt:vector size="42" baseType="lpstr">
      <vt:lpstr>Aptos</vt:lpstr>
      <vt:lpstr>Aptos Display</vt:lpstr>
      <vt:lpstr>Arial</vt:lpstr>
      <vt:lpstr>Calibri</vt:lpstr>
      <vt:lpstr>Cambria</vt:lpstr>
      <vt:lpstr>Courier New</vt:lpstr>
      <vt:lpstr>DejaVu Math TeX Gyre</vt:lpstr>
      <vt:lpstr>DejaVu Sans</vt:lpstr>
      <vt:lpstr>office theme</vt:lpstr>
      <vt:lpstr>Digital Skills – 2.2 Digital Technologies for the European Green Deal</vt:lpstr>
      <vt:lpstr>Apresentação do PowerPoint</vt:lpstr>
      <vt:lpstr>Apresentação do PowerPoint</vt:lpstr>
      <vt:lpstr>Module 1: Understanding the European green deal   Subtitle 1.1: Key indicators of the green deal and the twin transition  Subtitle 1.2: Data interpretation for sustainability  Subtitle 1.3: Contextual analysis and sense-checking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Module 2: Enabling digital technologies for greener practice  Subtitle 2.1: Case studies of green digital technologies in action  Subtitle 2.2: Criteria for technology selection  Subtitle 2.3: Planning for implementation</vt:lpstr>
      <vt:lpstr>Apresentação do PowerPoint</vt:lpstr>
      <vt:lpstr>Apresentação do PowerPoint</vt:lpstr>
      <vt:lpstr>Apresentação do PowerPoint</vt:lpstr>
      <vt:lpstr>EU Real Projects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1. Think about your learners and the sectors they will work in. What is one digital skill they may need to strengthen to better support sustainable practices? Describe how this gap affects their ability to engage with digital technologies or sustainability tasks in the workplace.  2. Reflect on what might be preventing your learners from developing this skill. Are the barriers technical, such as lack of access to tools or data? Or do they relate to confidence, time, or teaching resources?  3. Based on your reflections, design a short and realistic plan to help your learners improve this digital skill. What steps will you take to introduce or strengthen it in your teaching? What kind of support or materials would make this plan work smoothly for all learners?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Gost</dc:creator>
  <cp:lastModifiedBy>Renata Venancio</cp:lastModifiedBy>
  <cp:revision>114</cp:revision>
  <dcterms:created xsi:type="dcterms:W3CDTF">2024-12-20T10:35:29Z</dcterms:created>
  <dcterms:modified xsi:type="dcterms:W3CDTF">2025-11-25T22:34:28Z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0x010100AFDCFDD1B45B5F4B806800968C84CFE3</vt:lpwstr>
  </property>
  <property fmtid="{D5CDD505-2E9C-101B-9397-08002B2CF9AE}" pid="3" name="MediaServiceImageTags">
    <vt:lpwstr/>
  </property>
</Properties>
</file>