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52"/>
  </p:notesMasterIdLst>
  <p:sldIdLst>
    <p:sldId id="271" r:id="rId5"/>
    <p:sldId id="265" r:id="rId6"/>
    <p:sldId id="533" r:id="rId7"/>
    <p:sldId id="566" r:id="rId8"/>
    <p:sldId id="514" r:id="rId9"/>
    <p:sldId id="535" r:id="rId10"/>
    <p:sldId id="536" r:id="rId11"/>
    <p:sldId id="537" r:id="rId12"/>
    <p:sldId id="538" r:id="rId13"/>
    <p:sldId id="539" r:id="rId14"/>
    <p:sldId id="542" r:id="rId15"/>
    <p:sldId id="544" r:id="rId16"/>
    <p:sldId id="545" r:id="rId17"/>
    <p:sldId id="546" r:id="rId18"/>
    <p:sldId id="547" r:id="rId19"/>
    <p:sldId id="548" r:id="rId20"/>
    <p:sldId id="549" r:id="rId21"/>
    <p:sldId id="550" r:id="rId22"/>
    <p:sldId id="551" r:id="rId23"/>
    <p:sldId id="552" r:id="rId24"/>
    <p:sldId id="558" r:id="rId25"/>
    <p:sldId id="554" r:id="rId26"/>
    <p:sldId id="555" r:id="rId27"/>
    <p:sldId id="556" r:id="rId28"/>
    <p:sldId id="557" r:id="rId29"/>
    <p:sldId id="583" r:id="rId30"/>
    <p:sldId id="560" r:id="rId31"/>
    <p:sldId id="561" r:id="rId32"/>
    <p:sldId id="553" r:id="rId33"/>
    <p:sldId id="562" r:id="rId34"/>
    <p:sldId id="563" r:id="rId35"/>
    <p:sldId id="564" r:id="rId36"/>
    <p:sldId id="534" r:id="rId37"/>
    <p:sldId id="567" r:id="rId38"/>
    <p:sldId id="570" r:id="rId39"/>
    <p:sldId id="571" r:id="rId40"/>
    <p:sldId id="573" r:id="rId41"/>
    <p:sldId id="568" r:id="rId42"/>
    <p:sldId id="576" r:id="rId43"/>
    <p:sldId id="577" r:id="rId44"/>
    <p:sldId id="584" r:id="rId45"/>
    <p:sldId id="569" r:id="rId46"/>
    <p:sldId id="578" r:id="rId47"/>
    <p:sldId id="579" r:id="rId48"/>
    <p:sldId id="580" r:id="rId49"/>
    <p:sldId id="582" r:id="rId50"/>
    <p:sldId id="270"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29" userDrawn="1">
          <p15:clr>
            <a:srgbClr val="A4A3A4"/>
          </p15:clr>
        </p15:guide>
        <p15:guide id="2" pos="5133" userDrawn="1">
          <p15:clr>
            <a:srgbClr val="A4A3A4"/>
          </p15:clr>
        </p15:guide>
        <p15:guide id="3" pos="2547" userDrawn="1">
          <p15:clr>
            <a:srgbClr val="A4A3A4"/>
          </p15:clr>
        </p15:guide>
        <p15:guide id="4" orient="horz" pos="2999"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6082"/>
    <a:srgbClr val="FFFFFF"/>
    <a:srgbClr val="4DB9A1"/>
    <a:srgbClr val="303D68"/>
    <a:srgbClr val="373365"/>
    <a:srgbClr val="399884"/>
    <a:srgbClr val="74D3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D08380-01D0-6774-73EE-788C175B7E73}" v="1" dt="2026-01-08T12:13:05.2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31" autoAdjust="0"/>
    <p:restoredTop sz="94660"/>
  </p:normalViewPr>
  <p:slideViewPr>
    <p:cSldViewPr snapToGrid="0">
      <p:cViewPr varScale="1">
        <p:scale>
          <a:sx n="78" d="100"/>
          <a:sy n="78" d="100"/>
        </p:scale>
        <p:origin x="869" y="77"/>
      </p:cViewPr>
      <p:guideLst>
        <p:guide orient="horz" pos="1729"/>
        <p:guide pos="5133"/>
        <p:guide pos="2547"/>
        <p:guide orient="horz" pos="2999"/>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6/11/relationships/changesInfo" Target="changesInfos/changesInfo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eselinka Kovaceva" userId="S::veselinka_fablab.ba#ext#@cleantechbulgaria.onmicrosoft.com::b8b64017-c2a2-40a0-8431-8e2d7c4f7ac4" providerId="AD" clId="Web-{1ED08380-01D0-6774-73EE-788C175B7E73}"/>
    <pc:docChg chg="modSld">
      <pc:chgData name="Veselinka Kovaceva" userId="S::veselinka_fablab.ba#ext#@cleantechbulgaria.onmicrosoft.com::b8b64017-c2a2-40a0-8431-8e2d7c4f7ac4" providerId="AD" clId="Web-{1ED08380-01D0-6774-73EE-788C175B7E73}" dt="2026-01-08T12:13:05.274" v="0" actId="1076"/>
      <pc:docMkLst>
        <pc:docMk/>
      </pc:docMkLst>
      <pc:sldChg chg="modSp">
        <pc:chgData name="Veselinka Kovaceva" userId="S::veselinka_fablab.ba#ext#@cleantechbulgaria.onmicrosoft.com::b8b64017-c2a2-40a0-8431-8e2d7c4f7ac4" providerId="AD" clId="Web-{1ED08380-01D0-6774-73EE-788C175B7E73}" dt="2026-01-08T12:13:05.274" v="0" actId="1076"/>
        <pc:sldMkLst>
          <pc:docMk/>
          <pc:sldMk cId="370133658" sldId="557"/>
        </pc:sldMkLst>
        <pc:spChg chg="mod">
          <ac:chgData name="Veselinka Kovaceva" userId="S::veselinka_fablab.ba#ext#@cleantechbulgaria.onmicrosoft.com::b8b64017-c2a2-40a0-8431-8e2d7c4f7ac4" providerId="AD" clId="Web-{1ED08380-01D0-6774-73EE-788C175B7E73}" dt="2026-01-08T12:13:05.274" v="0" actId="1076"/>
          <ac:spMkLst>
            <pc:docMk/>
            <pc:sldMk cId="370133658" sldId="557"/>
            <ac:spMk id="4" creationId="{46723355-084E-6EEF-342B-6FEB3799F1EC}"/>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5AA4AE-1DE7-457B-8895-B3712A218543}"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GB"/>
        </a:p>
      </dgm:t>
    </dgm:pt>
    <dgm:pt modelId="{0AF321AB-7B36-421A-A0B9-D2933B4536CF}">
      <dgm:prSet phldrT="[Text]" custT="1"/>
      <dgm:spPr>
        <a:solidFill>
          <a:srgbClr val="399884"/>
        </a:solidFill>
      </dgm:spPr>
      <dgm:t>
        <a:bodyPr/>
        <a:lstStyle/>
        <a:p>
          <a:r>
            <a:rPr lang="en-US" sz="2200" b="1" noProof="0" dirty="0">
              <a:solidFill>
                <a:srgbClr val="373365"/>
              </a:solidFill>
              <a:latin typeface="DejaVu Math TeX Gyre" panose="02000503000000000000"/>
            </a:rPr>
            <a:t>Module 1: </a:t>
          </a:r>
          <a:r>
            <a:rPr lang="en-US" sz="2200" b="1" noProof="0" dirty="0" err="1">
              <a:solidFill>
                <a:srgbClr val="373365"/>
              </a:solidFill>
              <a:latin typeface="DejaVu Math TeX Gyre" panose="02000503000000000000"/>
            </a:rPr>
            <a:t>Labour</a:t>
          </a:r>
          <a:r>
            <a:rPr lang="en-US" sz="2200" b="1" noProof="0" dirty="0">
              <a:solidFill>
                <a:srgbClr val="373365"/>
              </a:solidFill>
              <a:latin typeface="DejaVu Math TeX Gyre" panose="02000503000000000000"/>
            </a:rPr>
            <a:t>-market signals and ESCO mapping</a:t>
          </a:r>
        </a:p>
      </dgm:t>
    </dgm:pt>
    <dgm:pt modelId="{31BC75A9-8FE5-48D5-B0CD-6449FC1C4310}" type="parTrans" cxnId="{4A3FCDEA-2801-4C93-98C9-E2085BB927D0}">
      <dgm:prSet/>
      <dgm:spPr/>
      <dgm:t>
        <a:bodyPr/>
        <a:lstStyle/>
        <a:p>
          <a:endParaRPr lang="en-GB"/>
        </a:p>
      </dgm:t>
    </dgm:pt>
    <dgm:pt modelId="{67F7E916-E4BC-4387-B6D9-419ED1F543BB}" type="sibTrans" cxnId="{4A3FCDEA-2801-4C93-98C9-E2085BB927D0}">
      <dgm:prSet/>
      <dgm:spPr/>
      <dgm:t>
        <a:bodyPr/>
        <a:lstStyle/>
        <a:p>
          <a:endParaRPr lang="en-GB"/>
        </a:p>
      </dgm:t>
    </dgm:pt>
    <dgm:pt modelId="{B77B0499-EC21-4AE5-A6A1-2CBF83F93E96}">
      <dgm:prSet phldrT="[Text]" custT="1"/>
      <dgm:spPr>
        <a:solidFill>
          <a:srgbClr val="399884"/>
        </a:solidFill>
      </dgm:spPr>
      <dgm:t>
        <a:bodyPr/>
        <a:lstStyle/>
        <a:p>
          <a:r>
            <a:rPr lang="en-US" sz="1600" noProof="0" dirty="0">
              <a:latin typeface="DejaVu Math TeX Gyre" panose="02000503000000000000"/>
            </a:rPr>
            <a:t>Subtitle 1.1: Sourcing and interpreting </a:t>
          </a:r>
          <a:r>
            <a:rPr lang="en-US" sz="1600" noProof="0" dirty="0" err="1">
              <a:latin typeface="DejaVu Math TeX Gyre" panose="02000503000000000000"/>
            </a:rPr>
            <a:t>labour</a:t>
          </a:r>
          <a:r>
            <a:rPr lang="en-US" sz="1600" noProof="0" dirty="0">
              <a:latin typeface="DejaVu Math TeX Gyre" panose="02000503000000000000"/>
            </a:rPr>
            <a:t>-market data </a:t>
          </a:r>
        </a:p>
      </dgm:t>
    </dgm:pt>
    <dgm:pt modelId="{1EA819BB-A286-4BD2-B2F1-EE657B11ADCD}" type="parTrans" cxnId="{220A945B-B9DD-4E91-86E9-DACCC54ADBAB}">
      <dgm:prSet/>
      <dgm:spPr/>
      <dgm:t>
        <a:bodyPr/>
        <a:lstStyle/>
        <a:p>
          <a:endParaRPr lang="en-GB"/>
        </a:p>
      </dgm:t>
    </dgm:pt>
    <dgm:pt modelId="{C2B4E3F4-DBB1-4898-9E89-5CDDE9EBC57B}" type="sibTrans" cxnId="{220A945B-B9DD-4E91-86E9-DACCC54ADBAB}">
      <dgm:prSet/>
      <dgm:spPr/>
      <dgm:t>
        <a:bodyPr/>
        <a:lstStyle/>
        <a:p>
          <a:endParaRPr lang="en-GB"/>
        </a:p>
      </dgm:t>
    </dgm:pt>
    <dgm:pt modelId="{05FDD8DA-AA0A-4C3B-946B-56604277E9DE}">
      <dgm:prSet phldrT="[Text]" phldr="0" custT="1"/>
      <dgm:spPr>
        <a:solidFill>
          <a:srgbClr val="399884"/>
        </a:solidFill>
      </dgm:spPr>
      <dgm:t>
        <a:bodyPr/>
        <a:lstStyle/>
        <a:p>
          <a:r>
            <a:rPr lang="en-US" sz="1600" noProof="0" dirty="0">
              <a:latin typeface="DejaVu Math TeX Gyre" panose="02000503000000000000"/>
            </a:rPr>
            <a:t>Subtitle 1.2: Extracting and normalizing digital skills terminology</a:t>
          </a:r>
        </a:p>
      </dgm:t>
    </dgm:pt>
    <dgm:pt modelId="{C523BCD6-0B0D-413B-A114-E21AB13489D3}" type="parTrans" cxnId="{299A0CAF-D060-487C-B193-3A0CD71473F6}">
      <dgm:prSet/>
      <dgm:spPr/>
      <dgm:t>
        <a:bodyPr/>
        <a:lstStyle/>
        <a:p>
          <a:endParaRPr lang="en-GB"/>
        </a:p>
      </dgm:t>
    </dgm:pt>
    <dgm:pt modelId="{83436793-6585-43A3-A965-0CF20DF912F6}" type="sibTrans" cxnId="{299A0CAF-D060-487C-B193-3A0CD71473F6}">
      <dgm:prSet/>
      <dgm:spPr/>
      <dgm:t>
        <a:bodyPr/>
        <a:lstStyle/>
        <a:p>
          <a:endParaRPr lang="en-GB"/>
        </a:p>
      </dgm:t>
    </dgm:pt>
    <dgm:pt modelId="{E364DC40-2D6E-4364-9D6F-3F6D3C0B6CA0}">
      <dgm:prSet phldrT="[Text]" custT="1"/>
      <dgm:spPr>
        <a:solidFill>
          <a:srgbClr val="4DB9A1"/>
        </a:solidFill>
      </dgm:spPr>
      <dgm:t>
        <a:bodyPr/>
        <a:lstStyle/>
        <a:p>
          <a:pPr marL="0" lvl="0" indent="0" algn="l" defTabSz="1066800">
            <a:lnSpc>
              <a:spcPct val="90000"/>
            </a:lnSpc>
            <a:spcBef>
              <a:spcPct val="0"/>
            </a:spcBef>
            <a:spcAft>
              <a:spcPct val="35000"/>
            </a:spcAft>
            <a:buNone/>
          </a:pPr>
          <a:r>
            <a:rPr lang="en-US" sz="2200" b="1" kern="1200" noProof="0" dirty="0">
              <a:solidFill>
                <a:srgbClr val="373365"/>
              </a:solidFill>
              <a:latin typeface="DejaVu Math TeX Gyre" panose="02000503000000000000"/>
              <a:ea typeface="+mn-ea"/>
              <a:cs typeface="+mn-cs"/>
            </a:rPr>
            <a:t>Module 2: Core digital skills across VET-served sectors</a:t>
          </a:r>
        </a:p>
      </dgm:t>
    </dgm:pt>
    <dgm:pt modelId="{7F0E1405-6E88-490D-94C4-48D428165B31}" type="parTrans" cxnId="{1AB33C3A-5C4D-4979-B463-872BD2315003}">
      <dgm:prSet/>
      <dgm:spPr/>
      <dgm:t>
        <a:bodyPr/>
        <a:lstStyle/>
        <a:p>
          <a:endParaRPr lang="en-GB"/>
        </a:p>
      </dgm:t>
    </dgm:pt>
    <dgm:pt modelId="{ED40E0DC-12C5-41B0-87C8-7741C3BB85D9}" type="sibTrans" cxnId="{1AB33C3A-5C4D-4979-B463-872BD2315003}">
      <dgm:prSet/>
      <dgm:spPr/>
      <dgm:t>
        <a:bodyPr/>
        <a:lstStyle/>
        <a:p>
          <a:endParaRPr lang="en-GB"/>
        </a:p>
      </dgm:t>
    </dgm:pt>
    <dgm:pt modelId="{5F904E51-97C7-4B67-A13B-A0921D93C8F8}">
      <dgm:prSet phldrT="[Text]" custT="1"/>
      <dgm:spPr>
        <a:solidFill>
          <a:srgbClr val="4DB9A1"/>
        </a:solidFill>
      </dgm:spPr>
      <dgm:t>
        <a:bodyPr/>
        <a:lstStyle/>
        <a:p>
          <a:pPr marL="171450" lvl="1" indent="-171450" algn="l" defTabSz="711200">
            <a:lnSpc>
              <a:spcPct val="90000"/>
            </a:lnSpc>
            <a:spcBef>
              <a:spcPct val="0"/>
            </a:spcBef>
            <a:spcAft>
              <a:spcPct val="15000"/>
            </a:spcAft>
            <a:buChar char="•"/>
          </a:pPr>
          <a:r>
            <a:rPr lang="en-US" sz="1600" kern="1200" noProof="0" dirty="0">
              <a:solidFill>
                <a:prstClr val="white"/>
              </a:solidFill>
              <a:latin typeface="DejaVu Math TeX Gyre" panose="02000503000000000000"/>
              <a:ea typeface="+mn-ea"/>
              <a:cs typeface="+mn-cs"/>
            </a:rPr>
            <a:t>Subtitle 2.1: Building foundational digital competences</a:t>
          </a:r>
        </a:p>
      </dgm:t>
    </dgm:pt>
    <dgm:pt modelId="{3F8447A2-0172-4B26-A541-D7EB23DFB7E9}" type="parTrans" cxnId="{47586AC4-5F68-44F7-A3DA-C03EBA9BEA0C}">
      <dgm:prSet/>
      <dgm:spPr/>
      <dgm:t>
        <a:bodyPr/>
        <a:lstStyle/>
        <a:p>
          <a:endParaRPr lang="en-GB"/>
        </a:p>
      </dgm:t>
    </dgm:pt>
    <dgm:pt modelId="{4EC900AF-2F81-4778-951A-646767D8C24D}" type="sibTrans" cxnId="{47586AC4-5F68-44F7-A3DA-C03EBA9BEA0C}">
      <dgm:prSet/>
      <dgm:spPr/>
      <dgm:t>
        <a:bodyPr/>
        <a:lstStyle/>
        <a:p>
          <a:endParaRPr lang="en-GB"/>
        </a:p>
      </dgm:t>
    </dgm:pt>
    <dgm:pt modelId="{CDE6993B-1B3C-48B1-9577-62D5713753C2}">
      <dgm:prSet phldrT="[Text]" custT="1"/>
      <dgm:spPr>
        <a:solidFill>
          <a:srgbClr val="4DB9A1"/>
        </a:solidFill>
      </dgm:spPr>
      <dgm:t>
        <a:bodyPr/>
        <a:lstStyle/>
        <a:p>
          <a:pPr marL="171450" lvl="1" indent="-171450" algn="l" defTabSz="711200">
            <a:lnSpc>
              <a:spcPct val="90000"/>
            </a:lnSpc>
            <a:spcBef>
              <a:spcPct val="0"/>
            </a:spcBef>
            <a:spcAft>
              <a:spcPct val="15000"/>
            </a:spcAft>
            <a:buChar char="•"/>
          </a:pPr>
          <a:r>
            <a:rPr lang="en-US" sz="1600" kern="1200" noProof="0" dirty="0">
              <a:solidFill>
                <a:prstClr val="white"/>
              </a:solidFill>
              <a:latin typeface="DejaVu Math TeX Gyre" panose="02000503000000000000"/>
              <a:ea typeface="+mn-ea"/>
              <a:cs typeface="+mn-cs"/>
            </a:rPr>
            <a:t>Subtitle 2.2: The role of AI literacy in VET</a:t>
          </a:r>
        </a:p>
      </dgm:t>
    </dgm:pt>
    <dgm:pt modelId="{4245FB99-CE81-4C73-8291-A6C522E6BC3E}" type="parTrans" cxnId="{1DE1FB07-3974-417E-9018-2B3CAF3687A1}">
      <dgm:prSet/>
      <dgm:spPr/>
      <dgm:t>
        <a:bodyPr/>
        <a:lstStyle/>
        <a:p>
          <a:endParaRPr lang="en-GB"/>
        </a:p>
      </dgm:t>
    </dgm:pt>
    <dgm:pt modelId="{4698DFE4-835C-4C22-9F35-2062098012E3}" type="sibTrans" cxnId="{1DE1FB07-3974-417E-9018-2B3CAF3687A1}">
      <dgm:prSet/>
      <dgm:spPr/>
      <dgm:t>
        <a:bodyPr/>
        <a:lstStyle/>
        <a:p>
          <a:endParaRPr lang="en-GB"/>
        </a:p>
      </dgm:t>
    </dgm:pt>
    <dgm:pt modelId="{37D074DA-7B98-4142-A990-56111AFBA890}">
      <dgm:prSet phldrT="[Text]" custT="1"/>
      <dgm:spPr>
        <a:solidFill>
          <a:srgbClr val="74D3BD"/>
        </a:solidFill>
      </dgm:spPr>
      <dgm:t>
        <a:bodyPr/>
        <a:lstStyle/>
        <a:p>
          <a:pPr marL="0" lvl="0" indent="0" algn="l" defTabSz="1066800">
            <a:lnSpc>
              <a:spcPct val="90000"/>
            </a:lnSpc>
            <a:spcBef>
              <a:spcPct val="0"/>
            </a:spcBef>
            <a:spcAft>
              <a:spcPct val="35000"/>
            </a:spcAft>
            <a:buNone/>
          </a:pPr>
          <a:r>
            <a:rPr lang="en-US" sz="2200" b="1" kern="1200" noProof="0" dirty="0">
              <a:solidFill>
                <a:srgbClr val="373365"/>
              </a:solidFill>
              <a:latin typeface="DejaVu Math TeX Gyre" panose="02000503000000000000"/>
              <a:ea typeface="+mn-ea"/>
              <a:cs typeface="+mn-cs"/>
            </a:rPr>
            <a:t>Module 3: Barriers and inclusion strategies</a:t>
          </a:r>
        </a:p>
      </dgm:t>
    </dgm:pt>
    <dgm:pt modelId="{C0E09891-1B53-479E-BEE2-6201465A1A58}" type="parTrans" cxnId="{556E045D-5316-4D9C-8FE4-CE43CD3DE0CB}">
      <dgm:prSet/>
      <dgm:spPr/>
      <dgm:t>
        <a:bodyPr/>
        <a:lstStyle/>
        <a:p>
          <a:endParaRPr lang="en-GB"/>
        </a:p>
      </dgm:t>
    </dgm:pt>
    <dgm:pt modelId="{D45A07B0-7A0F-438B-BDA9-33169241F928}" type="sibTrans" cxnId="{556E045D-5316-4D9C-8FE4-CE43CD3DE0CB}">
      <dgm:prSet/>
      <dgm:spPr/>
      <dgm:t>
        <a:bodyPr/>
        <a:lstStyle/>
        <a:p>
          <a:endParaRPr lang="en-GB"/>
        </a:p>
      </dgm:t>
    </dgm:pt>
    <dgm:pt modelId="{FD85481C-BCD7-49A8-A423-F0CA1CE85844}">
      <dgm:prSet phldrT="[Text]" custT="1"/>
      <dgm:spPr>
        <a:solidFill>
          <a:srgbClr val="74D3BD"/>
        </a:solidFill>
      </dgm:spPr>
      <dgm:t>
        <a:bodyPr/>
        <a:lstStyle/>
        <a:p>
          <a:pPr marL="228600" lvl="1" indent="0" algn="l" defTabSz="933450">
            <a:lnSpc>
              <a:spcPct val="90000"/>
            </a:lnSpc>
            <a:spcBef>
              <a:spcPct val="0"/>
            </a:spcBef>
            <a:spcAft>
              <a:spcPct val="15000"/>
            </a:spcAft>
          </a:pPr>
          <a:r>
            <a:rPr lang="en-US" sz="1600" kern="1200" noProof="0" dirty="0">
              <a:latin typeface="DejaVu Math TeX Gyre" panose="02000503000000000000"/>
            </a:rPr>
            <a:t>Subtitle 3.1: Identifying common barriers to digital learning</a:t>
          </a:r>
        </a:p>
      </dgm:t>
    </dgm:pt>
    <dgm:pt modelId="{B89DBDC9-0CF0-4342-ADE2-37B3B5B2AABD}" type="parTrans" cxnId="{DDAB41CB-1E0E-4F1D-A97B-E201BE4317E3}">
      <dgm:prSet/>
      <dgm:spPr/>
      <dgm:t>
        <a:bodyPr/>
        <a:lstStyle/>
        <a:p>
          <a:endParaRPr lang="en-GB"/>
        </a:p>
      </dgm:t>
    </dgm:pt>
    <dgm:pt modelId="{205ECCB7-9139-48D8-9010-F5E0043F5346}" type="sibTrans" cxnId="{DDAB41CB-1E0E-4F1D-A97B-E201BE4317E3}">
      <dgm:prSet/>
      <dgm:spPr/>
      <dgm:t>
        <a:bodyPr/>
        <a:lstStyle/>
        <a:p>
          <a:endParaRPr lang="en-GB"/>
        </a:p>
      </dgm:t>
    </dgm:pt>
    <dgm:pt modelId="{F8A3C8B2-A706-4732-8773-DCEF5306F043}">
      <dgm:prSet phldrT="[Text]" custT="1"/>
      <dgm:spPr>
        <a:solidFill>
          <a:srgbClr val="74D3BD"/>
        </a:solidFill>
      </dgm:spPr>
      <dgm:t>
        <a:bodyPr/>
        <a:lstStyle/>
        <a:p>
          <a:pPr marL="228600" lvl="1" indent="0" algn="l" defTabSz="933450">
            <a:lnSpc>
              <a:spcPct val="90000"/>
            </a:lnSpc>
            <a:spcBef>
              <a:spcPct val="0"/>
            </a:spcBef>
            <a:spcAft>
              <a:spcPct val="15000"/>
            </a:spcAft>
          </a:pPr>
          <a:r>
            <a:rPr lang="en-US" sz="1600" kern="1200" noProof="0" dirty="0">
              <a:latin typeface="DejaVu Math TeX Gyre" panose="02000503000000000000"/>
            </a:rPr>
            <a:t>Subtitle 3.2: Designing inclusive digital learning materials</a:t>
          </a:r>
        </a:p>
      </dgm:t>
    </dgm:pt>
    <dgm:pt modelId="{00DD99A9-1B93-4E6F-B3E0-584BD04BEFF4}" type="parTrans" cxnId="{C23069DA-2E73-41BD-B15C-83C5F47DA4C6}">
      <dgm:prSet/>
      <dgm:spPr/>
      <dgm:t>
        <a:bodyPr/>
        <a:lstStyle/>
        <a:p>
          <a:endParaRPr lang="en-GB"/>
        </a:p>
      </dgm:t>
    </dgm:pt>
    <dgm:pt modelId="{11D32E10-FBA4-426B-B597-1F2CC9286642}" type="sibTrans" cxnId="{C23069DA-2E73-41BD-B15C-83C5F47DA4C6}">
      <dgm:prSet/>
      <dgm:spPr/>
      <dgm:t>
        <a:bodyPr/>
        <a:lstStyle/>
        <a:p>
          <a:endParaRPr lang="en-GB"/>
        </a:p>
      </dgm:t>
    </dgm:pt>
    <dgm:pt modelId="{ED510E3E-EC21-4689-8D58-6F56F7CDF800}">
      <dgm:prSet phldrT="[Text]" phldr="0" custT="1"/>
      <dgm:spPr>
        <a:solidFill>
          <a:srgbClr val="399884"/>
        </a:solidFill>
      </dgm:spPr>
      <dgm:t>
        <a:bodyPr/>
        <a:lstStyle/>
        <a:p>
          <a:r>
            <a:rPr lang="en-US" sz="1600" noProof="0" dirty="0">
              <a:latin typeface="DejaVu Math TeX Gyre" panose="02000503000000000000"/>
            </a:rPr>
            <a:t>Subtitle 1.3: Connecting skills and standards</a:t>
          </a:r>
        </a:p>
      </dgm:t>
    </dgm:pt>
    <dgm:pt modelId="{31D66B2A-D6C0-488B-9AF4-C492A451FC6B}" type="parTrans" cxnId="{31F26BA2-C39B-4C0C-8803-C7B1751B415D}">
      <dgm:prSet/>
      <dgm:spPr/>
      <dgm:t>
        <a:bodyPr/>
        <a:lstStyle/>
        <a:p>
          <a:endParaRPr lang="en-GB"/>
        </a:p>
      </dgm:t>
    </dgm:pt>
    <dgm:pt modelId="{AAFD95A5-51BA-42A3-B5A5-5A9AA7FA0A91}" type="sibTrans" cxnId="{31F26BA2-C39B-4C0C-8803-C7B1751B415D}">
      <dgm:prSet/>
      <dgm:spPr/>
      <dgm:t>
        <a:bodyPr/>
        <a:lstStyle/>
        <a:p>
          <a:endParaRPr lang="en-GB"/>
        </a:p>
      </dgm:t>
    </dgm:pt>
    <dgm:pt modelId="{30AF77A3-119C-45EA-B4EE-33F9F088192D}">
      <dgm:prSet phldrT="[Text]" custT="1"/>
      <dgm:spPr>
        <a:solidFill>
          <a:srgbClr val="4DB9A1"/>
        </a:solidFill>
      </dgm:spPr>
      <dgm:t>
        <a:bodyPr/>
        <a:lstStyle/>
        <a:p>
          <a:pPr marL="228600" lvl="1" indent="0" algn="l" defTabSz="1066800">
            <a:lnSpc>
              <a:spcPct val="90000"/>
            </a:lnSpc>
            <a:spcBef>
              <a:spcPct val="0"/>
            </a:spcBef>
            <a:spcAft>
              <a:spcPct val="15000"/>
            </a:spcAft>
          </a:pPr>
          <a:endParaRPr lang="en-US" sz="1600" kern="1200" noProof="0" dirty="0">
            <a:latin typeface="DejaVu Math TeX Gyre" panose="02000503000000000000"/>
          </a:endParaRPr>
        </a:p>
      </dgm:t>
    </dgm:pt>
    <dgm:pt modelId="{3137220D-98C6-493D-B511-C4A4CF27F71D}" type="parTrans" cxnId="{70019B68-7D40-44AF-83D3-A7394F9FBCEF}">
      <dgm:prSet/>
      <dgm:spPr/>
      <dgm:t>
        <a:bodyPr/>
        <a:lstStyle/>
        <a:p>
          <a:endParaRPr lang="en-GB"/>
        </a:p>
      </dgm:t>
    </dgm:pt>
    <dgm:pt modelId="{D0C65C6E-F3C0-4EDA-8BD8-04B5AC7C15C4}" type="sibTrans" cxnId="{70019B68-7D40-44AF-83D3-A7394F9FBCEF}">
      <dgm:prSet/>
      <dgm:spPr/>
      <dgm:t>
        <a:bodyPr/>
        <a:lstStyle/>
        <a:p>
          <a:endParaRPr lang="en-GB"/>
        </a:p>
      </dgm:t>
    </dgm:pt>
    <dgm:pt modelId="{A6849B1E-31E5-4F9B-845F-7E5A76D2F7D8}">
      <dgm:prSet phldrT="[Text]" custT="1"/>
      <dgm:spPr>
        <a:solidFill>
          <a:srgbClr val="4DB9A1"/>
        </a:solidFill>
      </dgm:spPr>
      <dgm:t>
        <a:bodyPr/>
        <a:lstStyle/>
        <a:p>
          <a:pPr marL="171450" lvl="1" indent="-171450" algn="l" defTabSz="711200">
            <a:lnSpc>
              <a:spcPct val="90000"/>
            </a:lnSpc>
            <a:spcBef>
              <a:spcPct val="0"/>
            </a:spcBef>
            <a:spcAft>
              <a:spcPct val="15000"/>
            </a:spcAft>
            <a:buChar char="•"/>
          </a:pPr>
          <a:r>
            <a:rPr lang="en-US" sz="1600" kern="1200" noProof="0" dirty="0">
              <a:solidFill>
                <a:prstClr val="white"/>
              </a:solidFill>
              <a:latin typeface="DejaVu Math TeX Gyre" panose="02000503000000000000"/>
              <a:ea typeface="+mn-ea"/>
              <a:cs typeface="+mn-cs"/>
            </a:rPr>
            <a:t> Subtitle 2.3: Transversal and sector-specific skills</a:t>
          </a:r>
        </a:p>
      </dgm:t>
    </dgm:pt>
    <dgm:pt modelId="{5692FA9C-3FD9-400D-9D91-2AEF5F283A9C}" type="parTrans" cxnId="{80D67314-805C-45FA-9D52-BFF23EF47EB6}">
      <dgm:prSet/>
      <dgm:spPr/>
      <dgm:t>
        <a:bodyPr/>
        <a:lstStyle/>
        <a:p>
          <a:endParaRPr lang="en-GB"/>
        </a:p>
      </dgm:t>
    </dgm:pt>
    <dgm:pt modelId="{B09B1D13-D69C-4476-8051-58ABE75130C4}" type="sibTrans" cxnId="{80D67314-805C-45FA-9D52-BFF23EF47EB6}">
      <dgm:prSet/>
      <dgm:spPr/>
      <dgm:t>
        <a:bodyPr/>
        <a:lstStyle/>
        <a:p>
          <a:endParaRPr lang="en-GB"/>
        </a:p>
      </dgm:t>
    </dgm:pt>
    <dgm:pt modelId="{40FA8B4F-1754-4136-98D6-9D31F9550555}">
      <dgm:prSet phldrT="[Text]" custT="1"/>
      <dgm:spPr>
        <a:solidFill>
          <a:srgbClr val="74D3BD"/>
        </a:solidFill>
      </dgm:spPr>
      <dgm:t>
        <a:bodyPr/>
        <a:lstStyle/>
        <a:p>
          <a:pPr marL="228600" lvl="1" indent="0" algn="l" defTabSz="933450">
            <a:lnSpc>
              <a:spcPct val="90000"/>
            </a:lnSpc>
            <a:spcBef>
              <a:spcPct val="0"/>
            </a:spcBef>
            <a:spcAft>
              <a:spcPct val="15000"/>
            </a:spcAft>
          </a:pPr>
          <a:r>
            <a:rPr lang="en-US" sz="1600" kern="1200" noProof="0" dirty="0">
              <a:latin typeface="DejaVu Math TeX Gyre" panose="02000503000000000000"/>
            </a:rPr>
            <a:t>Subtitle 3.3: Creating accessible dashboards and visual aids</a:t>
          </a:r>
        </a:p>
      </dgm:t>
    </dgm:pt>
    <dgm:pt modelId="{EB24302A-CCBA-488D-AB63-F7D8208ED489}" type="parTrans" cxnId="{1FB50BE7-609E-4664-A37B-B754FC22869F}">
      <dgm:prSet/>
      <dgm:spPr/>
      <dgm:t>
        <a:bodyPr/>
        <a:lstStyle/>
        <a:p>
          <a:endParaRPr lang="en-GB"/>
        </a:p>
      </dgm:t>
    </dgm:pt>
    <dgm:pt modelId="{B56353F9-C30D-41A9-9480-C5A4AA014DFA}" type="sibTrans" cxnId="{1FB50BE7-609E-4664-A37B-B754FC22869F}">
      <dgm:prSet/>
      <dgm:spPr/>
      <dgm:t>
        <a:bodyPr/>
        <a:lstStyle/>
        <a:p>
          <a:endParaRPr lang="en-GB"/>
        </a:p>
      </dgm:t>
    </dgm:pt>
    <dgm:pt modelId="{499D7117-9361-49B2-9E7A-0E723ECF01C8}" type="pres">
      <dgm:prSet presAssocID="{E75AA4AE-1DE7-457B-8895-B3712A218543}" presName="Name0" presStyleCnt="0">
        <dgm:presLayoutVars>
          <dgm:dir/>
          <dgm:resizeHandles val="exact"/>
        </dgm:presLayoutVars>
      </dgm:prSet>
      <dgm:spPr/>
    </dgm:pt>
    <dgm:pt modelId="{549F071B-AA45-4164-AEAF-06781EA662C1}" type="pres">
      <dgm:prSet presAssocID="{0AF321AB-7B36-421A-A0B9-D2933B4536CF}" presName="node" presStyleLbl="node1" presStyleIdx="0" presStyleCnt="3" custLinFactNeighborX="-513" custLinFactNeighborY="-311">
        <dgm:presLayoutVars>
          <dgm:bulletEnabled val="1"/>
        </dgm:presLayoutVars>
      </dgm:prSet>
      <dgm:spPr/>
    </dgm:pt>
    <dgm:pt modelId="{7D8517DF-54FB-40B1-9AED-2DE8C43A8F62}" type="pres">
      <dgm:prSet presAssocID="{67F7E916-E4BC-4387-B6D9-419ED1F543BB}" presName="sibTrans" presStyleCnt="0"/>
      <dgm:spPr/>
    </dgm:pt>
    <dgm:pt modelId="{2AE3CB7E-C9A4-44F4-85BC-8C6922025EF9}" type="pres">
      <dgm:prSet presAssocID="{E364DC40-2D6E-4364-9D6F-3F6D3C0B6CA0}" presName="node" presStyleLbl="node1" presStyleIdx="1" presStyleCnt="3">
        <dgm:presLayoutVars>
          <dgm:bulletEnabled val="1"/>
        </dgm:presLayoutVars>
      </dgm:prSet>
      <dgm:spPr/>
    </dgm:pt>
    <dgm:pt modelId="{86D41A16-92D5-4DE8-B346-6E9A3E90C141}" type="pres">
      <dgm:prSet presAssocID="{ED40E0DC-12C5-41B0-87C8-7741C3BB85D9}" presName="sibTrans" presStyleCnt="0"/>
      <dgm:spPr/>
    </dgm:pt>
    <dgm:pt modelId="{0AB60A20-99D7-4B5C-A386-998DAAD1AA4B}" type="pres">
      <dgm:prSet presAssocID="{37D074DA-7B98-4142-A990-56111AFBA890}" presName="node" presStyleLbl="node1" presStyleIdx="2" presStyleCnt="3">
        <dgm:presLayoutVars>
          <dgm:bulletEnabled val="1"/>
        </dgm:presLayoutVars>
      </dgm:prSet>
      <dgm:spPr/>
    </dgm:pt>
  </dgm:ptLst>
  <dgm:cxnLst>
    <dgm:cxn modelId="{1DE1FB07-3974-417E-9018-2B3CAF3687A1}" srcId="{E364DC40-2D6E-4364-9D6F-3F6D3C0B6CA0}" destId="{CDE6993B-1B3C-48B1-9577-62D5713753C2}" srcOrd="1" destOrd="0" parTransId="{4245FB99-CE81-4C73-8291-A6C522E6BC3E}" sibTransId="{4698DFE4-835C-4C22-9F35-2062098012E3}"/>
    <dgm:cxn modelId="{80D67314-805C-45FA-9D52-BFF23EF47EB6}" srcId="{E364DC40-2D6E-4364-9D6F-3F6D3C0B6CA0}" destId="{A6849B1E-31E5-4F9B-845F-7E5A76D2F7D8}" srcOrd="2" destOrd="0" parTransId="{5692FA9C-3FD9-400D-9D91-2AEF5F283A9C}" sibTransId="{B09B1D13-D69C-4476-8051-58ABE75130C4}"/>
    <dgm:cxn modelId="{6AB12237-09B4-45D0-B820-4661E0564465}" type="presOf" srcId="{30AF77A3-119C-45EA-B4EE-33F9F088192D}" destId="{2AE3CB7E-C9A4-44F4-85BC-8C6922025EF9}" srcOrd="0" destOrd="4" presId="urn:microsoft.com/office/officeart/2005/8/layout/hList6"/>
    <dgm:cxn modelId="{1AB33C3A-5C4D-4979-B463-872BD2315003}" srcId="{E75AA4AE-1DE7-457B-8895-B3712A218543}" destId="{E364DC40-2D6E-4364-9D6F-3F6D3C0B6CA0}" srcOrd="1" destOrd="0" parTransId="{7F0E1405-6E88-490D-94C4-48D428165B31}" sibTransId="{ED40E0DC-12C5-41B0-87C8-7741C3BB85D9}"/>
    <dgm:cxn modelId="{220A945B-B9DD-4E91-86E9-DACCC54ADBAB}" srcId="{0AF321AB-7B36-421A-A0B9-D2933B4536CF}" destId="{B77B0499-EC21-4AE5-A6A1-2CBF83F93E96}" srcOrd="0" destOrd="0" parTransId="{1EA819BB-A286-4BD2-B2F1-EE657B11ADCD}" sibTransId="{C2B4E3F4-DBB1-4898-9E89-5CDDE9EBC57B}"/>
    <dgm:cxn modelId="{556E045D-5316-4D9C-8FE4-CE43CD3DE0CB}" srcId="{E75AA4AE-1DE7-457B-8895-B3712A218543}" destId="{37D074DA-7B98-4142-A990-56111AFBA890}" srcOrd="2" destOrd="0" parTransId="{C0E09891-1B53-479E-BEE2-6201465A1A58}" sibTransId="{D45A07B0-7A0F-438B-BDA9-33169241F928}"/>
    <dgm:cxn modelId="{70019B68-7D40-44AF-83D3-A7394F9FBCEF}" srcId="{E364DC40-2D6E-4364-9D6F-3F6D3C0B6CA0}" destId="{30AF77A3-119C-45EA-B4EE-33F9F088192D}" srcOrd="3" destOrd="0" parTransId="{3137220D-98C6-493D-B511-C4A4CF27F71D}" sibTransId="{D0C65C6E-F3C0-4EDA-8BD8-04B5AC7C15C4}"/>
    <dgm:cxn modelId="{CA84D949-C08E-43D4-A8B0-136DF368BDFD}" type="presOf" srcId="{E364DC40-2D6E-4364-9D6F-3F6D3C0B6CA0}" destId="{2AE3CB7E-C9A4-44F4-85BC-8C6922025EF9}" srcOrd="0" destOrd="0" presId="urn:microsoft.com/office/officeart/2005/8/layout/hList6"/>
    <dgm:cxn modelId="{37E2E05A-7084-4073-8AC8-4FE2C4B6783B}" type="presOf" srcId="{05FDD8DA-AA0A-4C3B-946B-56604277E9DE}" destId="{549F071B-AA45-4164-AEAF-06781EA662C1}" srcOrd="0" destOrd="2" presId="urn:microsoft.com/office/officeart/2005/8/layout/hList6"/>
    <dgm:cxn modelId="{C567BE7E-CC4B-495C-8CB2-E2A4859FCAB4}" type="presOf" srcId="{0AF321AB-7B36-421A-A0B9-D2933B4536CF}" destId="{549F071B-AA45-4164-AEAF-06781EA662C1}" srcOrd="0" destOrd="0" presId="urn:microsoft.com/office/officeart/2005/8/layout/hList6"/>
    <dgm:cxn modelId="{85BF9C84-F28C-4B6A-8F3C-1C53DE66D68F}" type="presOf" srcId="{5F904E51-97C7-4B67-A13B-A0921D93C8F8}" destId="{2AE3CB7E-C9A4-44F4-85BC-8C6922025EF9}" srcOrd="0" destOrd="1" presId="urn:microsoft.com/office/officeart/2005/8/layout/hList6"/>
    <dgm:cxn modelId="{62036C8B-FCAA-4A71-807E-46C799209589}" type="presOf" srcId="{40FA8B4F-1754-4136-98D6-9D31F9550555}" destId="{0AB60A20-99D7-4B5C-A386-998DAAD1AA4B}" srcOrd="0" destOrd="3" presId="urn:microsoft.com/office/officeart/2005/8/layout/hList6"/>
    <dgm:cxn modelId="{0B1AA691-93E0-4F0D-9E0B-CA3ECDC74D73}" type="presOf" srcId="{ED510E3E-EC21-4689-8D58-6F56F7CDF800}" destId="{549F071B-AA45-4164-AEAF-06781EA662C1}" srcOrd="0" destOrd="3" presId="urn:microsoft.com/office/officeart/2005/8/layout/hList6"/>
    <dgm:cxn modelId="{C03E3B93-FDE2-4357-AA4F-F079832887EF}" type="presOf" srcId="{E75AA4AE-1DE7-457B-8895-B3712A218543}" destId="{499D7117-9361-49B2-9E7A-0E723ECF01C8}" srcOrd="0" destOrd="0" presId="urn:microsoft.com/office/officeart/2005/8/layout/hList6"/>
    <dgm:cxn modelId="{0E60E696-7F44-410F-8274-5FF1EA497A72}" type="presOf" srcId="{A6849B1E-31E5-4F9B-845F-7E5A76D2F7D8}" destId="{2AE3CB7E-C9A4-44F4-85BC-8C6922025EF9}" srcOrd="0" destOrd="3" presId="urn:microsoft.com/office/officeart/2005/8/layout/hList6"/>
    <dgm:cxn modelId="{31F26BA2-C39B-4C0C-8803-C7B1751B415D}" srcId="{0AF321AB-7B36-421A-A0B9-D2933B4536CF}" destId="{ED510E3E-EC21-4689-8D58-6F56F7CDF800}" srcOrd="2" destOrd="0" parTransId="{31D66B2A-D6C0-488B-9AF4-C492A451FC6B}" sibTransId="{AAFD95A5-51BA-42A3-B5A5-5A9AA7FA0A91}"/>
    <dgm:cxn modelId="{299A0CAF-D060-487C-B193-3A0CD71473F6}" srcId="{0AF321AB-7B36-421A-A0B9-D2933B4536CF}" destId="{05FDD8DA-AA0A-4C3B-946B-56604277E9DE}" srcOrd="1" destOrd="0" parTransId="{C523BCD6-0B0D-413B-A114-E21AB13489D3}" sibTransId="{83436793-6585-43A3-A965-0CF20DF912F6}"/>
    <dgm:cxn modelId="{B1F652BC-57E5-4B70-9385-E5BCBD913614}" type="presOf" srcId="{37D074DA-7B98-4142-A990-56111AFBA890}" destId="{0AB60A20-99D7-4B5C-A386-998DAAD1AA4B}" srcOrd="0" destOrd="0" presId="urn:microsoft.com/office/officeart/2005/8/layout/hList6"/>
    <dgm:cxn modelId="{47586AC4-5F68-44F7-A3DA-C03EBA9BEA0C}" srcId="{E364DC40-2D6E-4364-9D6F-3F6D3C0B6CA0}" destId="{5F904E51-97C7-4B67-A13B-A0921D93C8F8}" srcOrd="0" destOrd="0" parTransId="{3F8447A2-0172-4B26-A541-D7EB23DFB7E9}" sibTransId="{4EC900AF-2F81-4778-951A-646767D8C24D}"/>
    <dgm:cxn modelId="{DDAB41CB-1E0E-4F1D-A97B-E201BE4317E3}" srcId="{37D074DA-7B98-4142-A990-56111AFBA890}" destId="{FD85481C-BCD7-49A8-A423-F0CA1CE85844}" srcOrd="0" destOrd="0" parTransId="{B89DBDC9-0CF0-4342-ADE2-37B3B5B2AABD}" sibTransId="{205ECCB7-9139-48D8-9010-F5E0043F5346}"/>
    <dgm:cxn modelId="{72916BD2-791B-46E0-814D-060929EB57BC}" type="presOf" srcId="{F8A3C8B2-A706-4732-8773-DCEF5306F043}" destId="{0AB60A20-99D7-4B5C-A386-998DAAD1AA4B}" srcOrd="0" destOrd="2" presId="urn:microsoft.com/office/officeart/2005/8/layout/hList6"/>
    <dgm:cxn modelId="{C23069DA-2E73-41BD-B15C-83C5F47DA4C6}" srcId="{37D074DA-7B98-4142-A990-56111AFBA890}" destId="{F8A3C8B2-A706-4732-8773-DCEF5306F043}" srcOrd="1" destOrd="0" parTransId="{00DD99A9-1B93-4E6F-B3E0-584BD04BEFF4}" sibTransId="{11D32E10-FBA4-426B-B597-1F2CC9286642}"/>
    <dgm:cxn modelId="{D74123DF-15E5-46D7-B8C1-D2892AA52A88}" type="presOf" srcId="{B77B0499-EC21-4AE5-A6A1-2CBF83F93E96}" destId="{549F071B-AA45-4164-AEAF-06781EA662C1}" srcOrd="0" destOrd="1" presId="urn:microsoft.com/office/officeart/2005/8/layout/hList6"/>
    <dgm:cxn modelId="{1FB50BE7-609E-4664-A37B-B754FC22869F}" srcId="{37D074DA-7B98-4142-A990-56111AFBA890}" destId="{40FA8B4F-1754-4136-98D6-9D31F9550555}" srcOrd="2" destOrd="0" parTransId="{EB24302A-CCBA-488D-AB63-F7D8208ED489}" sibTransId="{B56353F9-C30D-41A9-9480-C5A4AA014DFA}"/>
    <dgm:cxn modelId="{4A3FCDEA-2801-4C93-98C9-E2085BB927D0}" srcId="{E75AA4AE-1DE7-457B-8895-B3712A218543}" destId="{0AF321AB-7B36-421A-A0B9-D2933B4536CF}" srcOrd="0" destOrd="0" parTransId="{31BC75A9-8FE5-48D5-B0CD-6449FC1C4310}" sibTransId="{67F7E916-E4BC-4387-B6D9-419ED1F543BB}"/>
    <dgm:cxn modelId="{A0D36FF2-F2D4-4294-A82F-AE14ED670087}" type="presOf" srcId="{CDE6993B-1B3C-48B1-9577-62D5713753C2}" destId="{2AE3CB7E-C9A4-44F4-85BC-8C6922025EF9}" srcOrd="0" destOrd="2" presId="urn:microsoft.com/office/officeart/2005/8/layout/hList6"/>
    <dgm:cxn modelId="{531DF2F5-E127-4FD6-82F2-C3E9646DEF55}" type="presOf" srcId="{FD85481C-BCD7-49A8-A423-F0CA1CE85844}" destId="{0AB60A20-99D7-4B5C-A386-998DAAD1AA4B}" srcOrd="0" destOrd="1" presId="urn:microsoft.com/office/officeart/2005/8/layout/hList6"/>
    <dgm:cxn modelId="{D5BDAEAF-857A-4A43-8EAF-2C0890511585}" type="presParOf" srcId="{499D7117-9361-49B2-9E7A-0E723ECF01C8}" destId="{549F071B-AA45-4164-AEAF-06781EA662C1}" srcOrd="0" destOrd="0" presId="urn:microsoft.com/office/officeart/2005/8/layout/hList6"/>
    <dgm:cxn modelId="{7C099000-E7BB-488C-B0A5-6657A31EFEFA}" type="presParOf" srcId="{499D7117-9361-49B2-9E7A-0E723ECF01C8}" destId="{7D8517DF-54FB-40B1-9AED-2DE8C43A8F62}" srcOrd="1" destOrd="0" presId="urn:microsoft.com/office/officeart/2005/8/layout/hList6"/>
    <dgm:cxn modelId="{E16E2665-4F2C-4804-8AD4-8033465ACE60}" type="presParOf" srcId="{499D7117-9361-49B2-9E7A-0E723ECF01C8}" destId="{2AE3CB7E-C9A4-44F4-85BC-8C6922025EF9}" srcOrd="2" destOrd="0" presId="urn:microsoft.com/office/officeart/2005/8/layout/hList6"/>
    <dgm:cxn modelId="{52016F05-5E86-46C1-B12B-8F20755B61CD}" type="presParOf" srcId="{499D7117-9361-49B2-9E7A-0E723ECF01C8}" destId="{86D41A16-92D5-4DE8-B346-6E9A3E90C141}" srcOrd="3" destOrd="0" presId="urn:microsoft.com/office/officeart/2005/8/layout/hList6"/>
    <dgm:cxn modelId="{2FC14BA8-A800-4EE5-8524-4A5248E6A748}" type="presParOf" srcId="{499D7117-9361-49B2-9E7A-0E723ECF01C8}" destId="{0AB60A20-99D7-4B5C-A386-998DAAD1AA4B}" srcOrd="4" destOrd="0" presId="urn:microsoft.com/office/officeart/2005/8/layout/h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5E472F2-9D79-4DC2-AC77-1D5842AD26DC}" type="doc">
      <dgm:prSet loTypeId="urn:microsoft.com/office/officeart/2005/8/layout/arrow6" loCatId="relationship" qsTypeId="urn:microsoft.com/office/officeart/2005/8/quickstyle/simple1" qsCatId="simple" csTypeId="urn:microsoft.com/office/officeart/2005/8/colors/accent1_2" csCatId="accent1" phldr="1"/>
      <dgm:spPr/>
      <dgm:t>
        <a:bodyPr/>
        <a:lstStyle/>
        <a:p>
          <a:endParaRPr lang="en-GB"/>
        </a:p>
      </dgm:t>
    </dgm:pt>
    <dgm:pt modelId="{3757BEF4-74B3-4143-BB60-B6684B82CF6E}">
      <dgm:prSet phldrT="[Text]" phldr="0"/>
      <dgm:spPr>
        <a:solidFill>
          <a:srgbClr val="74D3BD">
            <a:alpha val="50000"/>
          </a:srgbClr>
        </a:solidFill>
      </dgm:spPr>
      <dgm:t>
        <a:bodyPr/>
        <a:lstStyle/>
        <a:p>
          <a:r>
            <a:rPr lang="en-GB" b="1" dirty="0">
              <a:solidFill>
                <a:srgbClr val="FFFFFF"/>
              </a:solidFill>
              <a:latin typeface="DejaVu Math TeX Gyre" panose="02000503000000000000"/>
            </a:rPr>
            <a:t>Understand the needs in the market</a:t>
          </a:r>
        </a:p>
      </dgm:t>
    </dgm:pt>
    <dgm:pt modelId="{07F8443A-7F24-48BA-9971-22E501DB2160}" type="parTrans" cxnId="{16B20E56-37FA-4E37-9725-38401772A11D}">
      <dgm:prSet/>
      <dgm:spPr/>
      <dgm:t>
        <a:bodyPr/>
        <a:lstStyle/>
        <a:p>
          <a:endParaRPr lang="en-GB"/>
        </a:p>
      </dgm:t>
    </dgm:pt>
    <dgm:pt modelId="{22A78F8F-8075-4B3C-9A65-04218A9C5189}" type="sibTrans" cxnId="{16B20E56-37FA-4E37-9725-38401772A11D}">
      <dgm:prSet/>
      <dgm:spPr/>
      <dgm:t>
        <a:bodyPr/>
        <a:lstStyle/>
        <a:p>
          <a:endParaRPr lang="en-GB"/>
        </a:p>
      </dgm:t>
    </dgm:pt>
    <dgm:pt modelId="{E424029A-567A-48A2-850D-A033A8F8B976}">
      <dgm:prSet phldrT="[Text]" phldr="0"/>
      <dgm:spPr>
        <a:solidFill>
          <a:srgbClr val="399884">
            <a:alpha val="50000"/>
          </a:srgbClr>
        </a:solidFill>
      </dgm:spPr>
      <dgm:t>
        <a:bodyPr/>
        <a:lstStyle/>
        <a:p>
          <a:r>
            <a:rPr lang="en-GB" b="1" dirty="0">
              <a:solidFill>
                <a:srgbClr val="FFFFFF"/>
              </a:solidFill>
              <a:latin typeface="DejaVu Math TeX Gyre" panose="02000503000000000000"/>
            </a:rPr>
            <a:t>Updated lessons according to the market needs</a:t>
          </a:r>
        </a:p>
      </dgm:t>
    </dgm:pt>
    <dgm:pt modelId="{119B58B9-BB2D-43FE-B3F2-E145C7DB5E8F}" type="parTrans" cxnId="{5B2BEB2F-871A-4C0B-8555-B32C2AEA9476}">
      <dgm:prSet/>
      <dgm:spPr/>
      <dgm:t>
        <a:bodyPr/>
        <a:lstStyle/>
        <a:p>
          <a:endParaRPr lang="en-GB"/>
        </a:p>
      </dgm:t>
    </dgm:pt>
    <dgm:pt modelId="{2604EE4B-CBA1-4483-81DA-5B6B0BA26B5F}" type="sibTrans" cxnId="{5B2BEB2F-871A-4C0B-8555-B32C2AEA9476}">
      <dgm:prSet/>
      <dgm:spPr/>
      <dgm:t>
        <a:bodyPr/>
        <a:lstStyle/>
        <a:p>
          <a:endParaRPr lang="en-GB"/>
        </a:p>
      </dgm:t>
    </dgm:pt>
    <dgm:pt modelId="{61F79566-85E2-4220-BA8F-14B108801818}">
      <dgm:prSet phldrT="[Text]"/>
      <dgm:spPr>
        <a:solidFill>
          <a:srgbClr val="4DB9A1">
            <a:alpha val="50000"/>
          </a:srgbClr>
        </a:solidFill>
      </dgm:spPr>
    </dgm:pt>
    <dgm:pt modelId="{752F5944-45B6-45F5-BB2F-E3D1C45CA625}" type="parTrans" cxnId="{C0B52957-8A49-43F4-94F5-C70DB38FC89B}">
      <dgm:prSet/>
      <dgm:spPr/>
      <dgm:t>
        <a:bodyPr/>
        <a:lstStyle/>
        <a:p>
          <a:endParaRPr lang="en-GB"/>
        </a:p>
      </dgm:t>
    </dgm:pt>
    <dgm:pt modelId="{406E9853-07DD-47C0-8273-8DA0DE54AED9}" type="sibTrans" cxnId="{C0B52957-8A49-43F4-94F5-C70DB38FC89B}">
      <dgm:prSet/>
      <dgm:spPr/>
      <dgm:t>
        <a:bodyPr/>
        <a:lstStyle/>
        <a:p>
          <a:endParaRPr lang="en-GB"/>
        </a:p>
      </dgm:t>
    </dgm:pt>
    <dgm:pt modelId="{3FB52423-2756-461D-B7BE-65A45F81C3D0}" type="pres">
      <dgm:prSet presAssocID="{D5E472F2-9D79-4DC2-AC77-1D5842AD26DC}" presName="compositeShape" presStyleCnt="0">
        <dgm:presLayoutVars>
          <dgm:chMax val="2"/>
          <dgm:dir/>
          <dgm:resizeHandles val="exact"/>
        </dgm:presLayoutVars>
      </dgm:prSet>
      <dgm:spPr/>
    </dgm:pt>
    <dgm:pt modelId="{5A6FA871-8056-4025-B2B2-63E560440A67}" type="pres">
      <dgm:prSet presAssocID="{D5E472F2-9D79-4DC2-AC77-1D5842AD26DC}" presName="ribbon" presStyleLbl="node1" presStyleIdx="0" presStyleCnt="1"/>
      <dgm:spPr>
        <a:solidFill>
          <a:srgbClr val="4DB9A1"/>
        </a:solidFill>
      </dgm:spPr>
    </dgm:pt>
    <dgm:pt modelId="{5028739C-E869-43E1-A60A-01504E06144F}" type="pres">
      <dgm:prSet presAssocID="{D5E472F2-9D79-4DC2-AC77-1D5842AD26DC}" presName="leftArrowText" presStyleLbl="node1" presStyleIdx="0" presStyleCnt="1">
        <dgm:presLayoutVars>
          <dgm:chMax val="0"/>
          <dgm:bulletEnabled val="1"/>
        </dgm:presLayoutVars>
      </dgm:prSet>
      <dgm:spPr/>
    </dgm:pt>
    <dgm:pt modelId="{4538BA15-B04B-437F-97F6-E367F20ACFC1}" type="pres">
      <dgm:prSet presAssocID="{D5E472F2-9D79-4DC2-AC77-1D5842AD26DC}" presName="rightArrowText" presStyleLbl="node1" presStyleIdx="0" presStyleCnt="1">
        <dgm:presLayoutVars>
          <dgm:chMax val="0"/>
          <dgm:bulletEnabled val="1"/>
        </dgm:presLayoutVars>
      </dgm:prSet>
      <dgm:spPr/>
    </dgm:pt>
  </dgm:ptLst>
  <dgm:cxnLst>
    <dgm:cxn modelId="{5B2BEB2F-871A-4C0B-8555-B32C2AEA9476}" srcId="{D5E472F2-9D79-4DC2-AC77-1D5842AD26DC}" destId="{E424029A-567A-48A2-850D-A033A8F8B976}" srcOrd="1" destOrd="0" parTransId="{119B58B9-BB2D-43FE-B3F2-E145C7DB5E8F}" sibTransId="{2604EE4B-CBA1-4483-81DA-5B6B0BA26B5F}"/>
    <dgm:cxn modelId="{86C6BB6A-45FA-49C4-94BD-CE5E73910FDA}" type="presOf" srcId="{D5E472F2-9D79-4DC2-AC77-1D5842AD26DC}" destId="{3FB52423-2756-461D-B7BE-65A45F81C3D0}" srcOrd="0" destOrd="0" presId="urn:microsoft.com/office/officeart/2005/8/layout/arrow6"/>
    <dgm:cxn modelId="{16B20E56-37FA-4E37-9725-38401772A11D}" srcId="{D5E472F2-9D79-4DC2-AC77-1D5842AD26DC}" destId="{3757BEF4-74B3-4143-BB60-B6684B82CF6E}" srcOrd="0" destOrd="0" parTransId="{07F8443A-7F24-48BA-9971-22E501DB2160}" sibTransId="{22A78F8F-8075-4B3C-9A65-04218A9C5189}"/>
    <dgm:cxn modelId="{C0B52957-8A49-43F4-94F5-C70DB38FC89B}" srcId="{D5E472F2-9D79-4DC2-AC77-1D5842AD26DC}" destId="{61F79566-85E2-4220-BA8F-14B108801818}" srcOrd="2" destOrd="0" parTransId="{752F5944-45B6-45F5-BB2F-E3D1C45CA625}" sibTransId="{406E9853-07DD-47C0-8273-8DA0DE54AED9}"/>
    <dgm:cxn modelId="{836C8E5A-3658-415C-8592-6DC7368262A6}" type="presOf" srcId="{3757BEF4-74B3-4143-BB60-B6684B82CF6E}" destId="{5028739C-E869-43E1-A60A-01504E06144F}" srcOrd="0" destOrd="0" presId="urn:microsoft.com/office/officeart/2005/8/layout/arrow6"/>
    <dgm:cxn modelId="{E6958AEC-A44A-4E4A-9C12-484FCF8E36D2}" type="presOf" srcId="{E424029A-567A-48A2-850D-A033A8F8B976}" destId="{4538BA15-B04B-437F-97F6-E367F20ACFC1}" srcOrd="0" destOrd="0" presId="urn:microsoft.com/office/officeart/2005/8/layout/arrow6"/>
    <dgm:cxn modelId="{260FABAB-4155-4086-BCEA-F85179BA0468}" type="presParOf" srcId="{3FB52423-2756-461D-B7BE-65A45F81C3D0}" destId="{5A6FA871-8056-4025-B2B2-63E560440A67}" srcOrd="0" destOrd="0" presId="urn:microsoft.com/office/officeart/2005/8/layout/arrow6"/>
    <dgm:cxn modelId="{724FE400-027F-406F-AB5D-84616BBEF7DA}" type="presParOf" srcId="{3FB52423-2756-461D-B7BE-65A45F81C3D0}" destId="{5028739C-E869-43E1-A60A-01504E06144F}" srcOrd="1" destOrd="0" presId="urn:microsoft.com/office/officeart/2005/8/layout/arrow6"/>
    <dgm:cxn modelId="{E1B8AC08-41A9-495E-AE66-03A402AC70C9}" type="presParOf" srcId="{3FB52423-2756-461D-B7BE-65A45F81C3D0}" destId="{4538BA15-B04B-437F-97F6-E367F20ACFC1}" srcOrd="2" destOrd="0" presId="urn:microsoft.com/office/officeart/2005/8/layout/arrow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73CAE39-E1EC-41EA-90D2-07B5079876EC}" type="doc">
      <dgm:prSet loTypeId="urn:microsoft.com/office/officeart/2005/8/layout/funnel1" loCatId="process" qsTypeId="urn:microsoft.com/office/officeart/2005/8/quickstyle/simple4" qsCatId="simple" csTypeId="urn:microsoft.com/office/officeart/2005/8/colors/accent1_2" csCatId="accent1" phldr="1"/>
      <dgm:spPr/>
      <dgm:t>
        <a:bodyPr/>
        <a:lstStyle/>
        <a:p>
          <a:endParaRPr lang="pt-PT"/>
        </a:p>
      </dgm:t>
    </dgm:pt>
    <dgm:pt modelId="{B2EBA081-DD03-4183-9D7E-0454BA94F6A5}">
      <dgm:prSet phldrT="[Texto]" phldr="0"/>
      <dgm:spPr/>
      <dgm:t>
        <a:bodyPr/>
        <a:lstStyle/>
        <a:p>
          <a:r>
            <a:rPr lang="pt-BR" dirty="0"/>
            <a:t>Professional contact (email, messages, calls)</a:t>
          </a:r>
          <a:endParaRPr lang="pt-PT" dirty="0"/>
        </a:p>
      </dgm:t>
    </dgm:pt>
    <dgm:pt modelId="{EFC47047-5074-4217-B0C9-F9BE4BB3357E}" type="parTrans" cxnId="{A3BC9033-4026-4444-894E-B3F7CD56C8F2}">
      <dgm:prSet/>
      <dgm:spPr/>
      <dgm:t>
        <a:bodyPr/>
        <a:lstStyle/>
        <a:p>
          <a:endParaRPr lang="pt-PT"/>
        </a:p>
      </dgm:t>
    </dgm:pt>
    <dgm:pt modelId="{1FC93DF1-9851-4906-B476-17A6E3A8BC6A}" type="sibTrans" cxnId="{A3BC9033-4026-4444-894E-B3F7CD56C8F2}">
      <dgm:prSet/>
      <dgm:spPr/>
      <dgm:t>
        <a:bodyPr/>
        <a:lstStyle/>
        <a:p>
          <a:endParaRPr lang="pt-PT"/>
        </a:p>
      </dgm:t>
    </dgm:pt>
    <dgm:pt modelId="{E83BA48E-B217-4759-B4DC-6F661D6D981A}">
      <dgm:prSet phldrT="[Texto]" phldr="0"/>
      <dgm:spPr/>
      <dgm:t>
        <a:bodyPr/>
        <a:lstStyle/>
        <a:p>
          <a:r>
            <a:rPr lang="pt-BR" dirty="0"/>
            <a:t>Creating and completing online forms and spreadsheets</a:t>
          </a:r>
          <a:endParaRPr lang="pt-PT" dirty="0"/>
        </a:p>
      </dgm:t>
    </dgm:pt>
    <dgm:pt modelId="{17EF83A0-E17C-4C51-872E-695CCB7FC7FD}" type="parTrans" cxnId="{91C74725-3810-41A2-A057-B0DA8A540E27}">
      <dgm:prSet/>
      <dgm:spPr/>
      <dgm:t>
        <a:bodyPr/>
        <a:lstStyle/>
        <a:p>
          <a:endParaRPr lang="pt-PT"/>
        </a:p>
      </dgm:t>
    </dgm:pt>
    <dgm:pt modelId="{11039375-A038-408A-A0BC-E74193C8A218}" type="sibTrans" cxnId="{91C74725-3810-41A2-A057-B0DA8A540E27}">
      <dgm:prSet/>
      <dgm:spPr/>
      <dgm:t>
        <a:bodyPr/>
        <a:lstStyle/>
        <a:p>
          <a:endParaRPr lang="pt-PT"/>
        </a:p>
      </dgm:t>
    </dgm:pt>
    <dgm:pt modelId="{8A41DC0F-A2F9-4389-A067-607D0B24D33C}">
      <dgm:prSet phldrT="[Texto]" phldr="0" custT="1"/>
      <dgm:spPr/>
      <dgm:t>
        <a:bodyPr/>
        <a:lstStyle/>
        <a:p>
          <a:r>
            <a:rPr lang="pt-BR" sz="2000" i="1" dirty="0">
              <a:solidFill>
                <a:srgbClr val="156082"/>
              </a:solidFill>
            </a:rPr>
            <a:t>Examples of basic digital skills and tools.</a:t>
          </a:r>
          <a:endParaRPr lang="pt-PT" sz="2000" i="1" dirty="0">
            <a:solidFill>
              <a:srgbClr val="156082"/>
            </a:solidFill>
          </a:endParaRPr>
        </a:p>
      </dgm:t>
    </dgm:pt>
    <dgm:pt modelId="{0B47532F-C61E-47D1-B543-0FA68649F19F}" type="parTrans" cxnId="{72891D78-6514-4BB5-9F86-C043ECE92FD6}">
      <dgm:prSet/>
      <dgm:spPr/>
      <dgm:t>
        <a:bodyPr/>
        <a:lstStyle/>
        <a:p>
          <a:endParaRPr lang="pt-PT"/>
        </a:p>
      </dgm:t>
    </dgm:pt>
    <dgm:pt modelId="{65E8B583-22F7-407E-8187-4F529735CF85}" type="sibTrans" cxnId="{72891D78-6514-4BB5-9F86-C043ECE92FD6}">
      <dgm:prSet/>
      <dgm:spPr/>
      <dgm:t>
        <a:bodyPr/>
        <a:lstStyle/>
        <a:p>
          <a:endParaRPr lang="pt-PT"/>
        </a:p>
      </dgm:t>
    </dgm:pt>
    <dgm:pt modelId="{0CDD1C76-7EF3-46B2-9E90-E6EF2D099AAC}">
      <dgm:prSet phldrT="[Texto]" phldr="0"/>
      <dgm:spPr/>
      <dgm:t>
        <a:bodyPr/>
        <a:lstStyle/>
        <a:p>
          <a:r>
            <a:rPr lang="pt-BR" dirty="0"/>
            <a:t>Calendar and virtual events management</a:t>
          </a:r>
          <a:endParaRPr lang="pt-PT" dirty="0"/>
        </a:p>
      </dgm:t>
    </dgm:pt>
    <dgm:pt modelId="{4904ECB1-180D-4105-9D39-5E21925F78D0}" type="parTrans" cxnId="{26EC8AA6-4A8E-4C61-BE2D-99B3AAB2EAF9}">
      <dgm:prSet/>
      <dgm:spPr/>
      <dgm:t>
        <a:bodyPr/>
        <a:lstStyle/>
        <a:p>
          <a:endParaRPr lang="pt-PT"/>
        </a:p>
      </dgm:t>
    </dgm:pt>
    <dgm:pt modelId="{5DA2106E-E903-4AAF-AD55-B1014228D58B}" type="sibTrans" cxnId="{26EC8AA6-4A8E-4C61-BE2D-99B3AAB2EAF9}">
      <dgm:prSet/>
      <dgm:spPr/>
      <dgm:t>
        <a:bodyPr/>
        <a:lstStyle/>
        <a:p>
          <a:endParaRPr lang="pt-PT"/>
        </a:p>
      </dgm:t>
    </dgm:pt>
    <dgm:pt modelId="{51D085D9-FB02-4AC5-BEA0-6CE74F41D340}" type="pres">
      <dgm:prSet presAssocID="{B73CAE39-E1EC-41EA-90D2-07B5079876EC}" presName="Name0" presStyleCnt="0">
        <dgm:presLayoutVars>
          <dgm:chMax val="4"/>
          <dgm:resizeHandles val="exact"/>
        </dgm:presLayoutVars>
      </dgm:prSet>
      <dgm:spPr/>
    </dgm:pt>
    <dgm:pt modelId="{07DF167B-9901-4BBC-AA0F-30DBDA37E070}" type="pres">
      <dgm:prSet presAssocID="{B73CAE39-E1EC-41EA-90D2-07B5079876EC}" presName="ellipse" presStyleLbl="trBgShp" presStyleIdx="0" presStyleCnt="1"/>
      <dgm:spPr>
        <a:solidFill>
          <a:srgbClr val="4DB9A1">
            <a:alpha val="40000"/>
          </a:srgbClr>
        </a:solidFill>
      </dgm:spPr>
    </dgm:pt>
    <dgm:pt modelId="{F96A9C11-C039-47BD-9708-B612E97C9916}" type="pres">
      <dgm:prSet presAssocID="{B73CAE39-E1EC-41EA-90D2-07B5079876EC}" presName="arrow1" presStyleLbl="fgShp" presStyleIdx="0" presStyleCnt="1"/>
      <dgm:spPr>
        <a:solidFill>
          <a:srgbClr val="4DB9A1"/>
        </a:solidFill>
      </dgm:spPr>
    </dgm:pt>
    <dgm:pt modelId="{CE5B9905-494E-4925-AFEC-3E017CFCAA11}" type="pres">
      <dgm:prSet presAssocID="{B73CAE39-E1EC-41EA-90D2-07B5079876EC}" presName="rectangle" presStyleLbl="revTx" presStyleIdx="0" presStyleCnt="1" custScaleX="81534">
        <dgm:presLayoutVars>
          <dgm:bulletEnabled val="1"/>
        </dgm:presLayoutVars>
      </dgm:prSet>
      <dgm:spPr/>
    </dgm:pt>
    <dgm:pt modelId="{4C14B41E-5798-4B7C-B321-EA3D514E7044}" type="pres">
      <dgm:prSet presAssocID="{0CDD1C76-7EF3-46B2-9E90-E6EF2D099AAC}" presName="item1" presStyleLbl="node1" presStyleIdx="0" presStyleCnt="3">
        <dgm:presLayoutVars>
          <dgm:bulletEnabled val="1"/>
        </dgm:presLayoutVars>
      </dgm:prSet>
      <dgm:spPr/>
    </dgm:pt>
    <dgm:pt modelId="{647BD987-A258-4D31-8544-A23A953044D4}" type="pres">
      <dgm:prSet presAssocID="{E83BA48E-B217-4759-B4DC-6F661D6D981A}" presName="item2" presStyleLbl="node1" presStyleIdx="1" presStyleCnt="3">
        <dgm:presLayoutVars>
          <dgm:bulletEnabled val="1"/>
        </dgm:presLayoutVars>
      </dgm:prSet>
      <dgm:spPr/>
    </dgm:pt>
    <dgm:pt modelId="{2913A9B3-FC72-45E7-BFA8-71EF3B207BDA}" type="pres">
      <dgm:prSet presAssocID="{8A41DC0F-A2F9-4389-A067-607D0B24D33C}" presName="item3" presStyleLbl="node1" presStyleIdx="2" presStyleCnt="3">
        <dgm:presLayoutVars>
          <dgm:bulletEnabled val="1"/>
        </dgm:presLayoutVars>
      </dgm:prSet>
      <dgm:spPr/>
    </dgm:pt>
    <dgm:pt modelId="{5D4A2E9D-415C-495E-AD42-CF0EAAEB9E86}" type="pres">
      <dgm:prSet presAssocID="{B73CAE39-E1EC-41EA-90D2-07B5079876EC}" presName="funnel" presStyleLbl="trAlignAcc1" presStyleIdx="0" presStyleCnt="1"/>
      <dgm:spPr/>
    </dgm:pt>
  </dgm:ptLst>
  <dgm:cxnLst>
    <dgm:cxn modelId="{91C74725-3810-41A2-A057-B0DA8A540E27}" srcId="{B73CAE39-E1EC-41EA-90D2-07B5079876EC}" destId="{E83BA48E-B217-4759-B4DC-6F661D6D981A}" srcOrd="2" destOrd="0" parTransId="{17EF83A0-E17C-4C51-872E-695CCB7FC7FD}" sibTransId="{11039375-A038-408A-A0BC-E74193C8A218}"/>
    <dgm:cxn modelId="{76347328-75DD-4771-B1FE-7D9BEFF173BB}" type="presOf" srcId="{E83BA48E-B217-4759-B4DC-6F661D6D981A}" destId="{4C14B41E-5798-4B7C-B321-EA3D514E7044}" srcOrd="0" destOrd="0" presId="urn:microsoft.com/office/officeart/2005/8/layout/funnel1"/>
    <dgm:cxn modelId="{0723FA2F-5BBE-439C-A6D5-4C12A6F89691}" type="presOf" srcId="{0CDD1C76-7EF3-46B2-9E90-E6EF2D099AAC}" destId="{647BD987-A258-4D31-8544-A23A953044D4}" srcOrd="0" destOrd="0" presId="urn:microsoft.com/office/officeart/2005/8/layout/funnel1"/>
    <dgm:cxn modelId="{A3BC9033-4026-4444-894E-B3F7CD56C8F2}" srcId="{B73CAE39-E1EC-41EA-90D2-07B5079876EC}" destId="{B2EBA081-DD03-4183-9D7E-0454BA94F6A5}" srcOrd="0" destOrd="0" parTransId="{EFC47047-5074-4217-B0C9-F9BE4BB3357E}" sibTransId="{1FC93DF1-9851-4906-B476-17A6E3A8BC6A}"/>
    <dgm:cxn modelId="{72891D78-6514-4BB5-9F86-C043ECE92FD6}" srcId="{B73CAE39-E1EC-41EA-90D2-07B5079876EC}" destId="{8A41DC0F-A2F9-4389-A067-607D0B24D33C}" srcOrd="3" destOrd="0" parTransId="{0B47532F-C61E-47D1-B543-0FA68649F19F}" sibTransId="{65E8B583-22F7-407E-8187-4F529735CF85}"/>
    <dgm:cxn modelId="{26EC8AA6-4A8E-4C61-BE2D-99B3AAB2EAF9}" srcId="{B73CAE39-E1EC-41EA-90D2-07B5079876EC}" destId="{0CDD1C76-7EF3-46B2-9E90-E6EF2D099AAC}" srcOrd="1" destOrd="0" parTransId="{4904ECB1-180D-4105-9D39-5E21925F78D0}" sibTransId="{5DA2106E-E903-4AAF-AD55-B1014228D58B}"/>
    <dgm:cxn modelId="{4983EEA8-C83F-4482-83E2-B7C018EBA01C}" type="presOf" srcId="{8A41DC0F-A2F9-4389-A067-607D0B24D33C}" destId="{CE5B9905-494E-4925-AFEC-3E017CFCAA11}" srcOrd="0" destOrd="0" presId="urn:microsoft.com/office/officeart/2005/8/layout/funnel1"/>
    <dgm:cxn modelId="{FBB268BC-7539-4B01-B592-211B4D9ED9D4}" type="presOf" srcId="{B73CAE39-E1EC-41EA-90D2-07B5079876EC}" destId="{51D085D9-FB02-4AC5-BEA0-6CE74F41D340}" srcOrd="0" destOrd="0" presId="urn:microsoft.com/office/officeart/2005/8/layout/funnel1"/>
    <dgm:cxn modelId="{416018C8-68F2-4162-8056-FFBF30D68C82}" type="presOf" srcId="{B2EBA081-DD03-4183-9D7E-0454BA94F6A5}" destId="{2913A9B3-FC72-45E7-BFA8-71EF3B207BDA}" srcOrd="0" destOrd="0" presId="urn:microsoft.com/office/officeart/2005/8/layout/funnel1"/>
    <dgm:cxn modelId="{57C1F1E5-72EC-412A-B0DB-6DFC0B65C1A1}" type="presParOf" srcId="{51D085D9-FB02-4AC5-BEA0-6CE74F41D340}" destId="{07DF167B-9901-4BBC-AA0F-30DBDA37E070}" srcOrd="0" destOrd="0" presId="urn:microsoft.com/office/officeart/2005/8/layout/funnel1"/>
    <dgm:cxn modelId="{517D552F-37FD-4393-A6DF-A038F574DDDD}" type="presParOf" srcId="{51D085D9-FB02-4AC5-BEA0-6CE74F41D340}" destId="{F96A9C11-C039-47BD-9708-B612E97C9916}" srcOrd="1" destOrd="0" presId="urn:microsoft.com/office/officeart/2005/8/layout/funnel1"/>
    <dgm:cxn modelId="{C9E72F58-2092-42A9-A874-DA356532AEFC}" type="presParOf" srcId="{51D085D9-FB02-4AC5-BEA0-6CE74F41D340}" destId="{CE5B9905-494E-4925-AFEC-3E017CFCAA11}" srcOrd="2" destOrd="0" presId="urn:microsoft.com/office/officeart/2005/8/layout/funnel1"/>
    <dgm:cxn modelId="{10BDD19D-FB3E-486B-998F-29022A06303E}" type="presParOf" srcId="{51D085D9-FB02-4AC5-BEA0-6CE74F41D340}" destId="{4C14B41E-5798-4B7C-B321-EA3D514E7044}" srcOrd="3" destOrd="0" presId="urn:microsoft.com/office/officeart/2005/8/layout/funnel1"/>
    <dgm:cxn modelId="{6C0ED9D7-C7BA-44C7-BFD8-ED470A488028}" type="presParOf" srcId="{51D085D9-FB02-4AC5-BEA0-6CE74F41D340}" destId="{647BD987-A258-4D31-8544-A23A953044D4}" srcOrd="4" destOrd="0" presId="urn:microsoft.com/office/officeart/2005/8/layout/funnel1"/>
    <dgm:cxn modelId="{95A5608B-20D8-4575-A2BB-FFF035D18211}" type="presParOf" srcId="{51D085D9-FB02-4AC5-BEA0-6CE74F41D340}" destId="{2913A9B3-FC72-45E7-BFA8-71EF3B207BDA}" srcOrd="5" destOrd="0" presId="urn:microsoft.com/office/officeart/2005/8/layout/funnel1"/>
    <dgm:cxn modelId="{525FF2AC-65C9-44DC-8E46-0EF58C113084}" type="presParOf" srcId="{51D085D9-FB02-4AC5-BEA0-6CE74F41D340}" destId="{5D4A2E9D-415C-495E-AD42-CF0EAAEB9E86}" srcOrd="6" destOrd="0" presId="urn:microsoft.com/office/officeart/2005/8/layout/funnel1"/>
  </dgm:cxnLst>
  <dgm:bg/>
  <dgm:whole>
    <a:ln>
      <a:noFill/>
    </a:ln>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9F071B-AA45-4164-AEAF-06781EA662C1}">
      <dsp:nvSpPr>
        <dsp:cNvPr id="0" name=""/>
        <dsp:cNvSpPr/>
      </dsp:nvSpPr>
      <dsp:spPr>
        <a:xfrm rot="16200000">
          <a:off x="-544989" y="544989"/>
          <a:ext cx="4658342" cy="3568363"/>
        </a:xfrm>
        <a:prstGeom prst="flowChartManualOperation">
          <a:avLst/>
        </a:prstGeom>
        <a:solidFill>
          <a:srgbClr val="399884"/>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0" tIns="0" rIns="139700" bIns="0" numCol="1" spcCol="1270" anchor="t" anchorCtr="0">
          <a:noAutofit/>
        </a:bodyPr>
        <a:lstStyle/>
        <a:p>
          <a:pPr marL="0" lvl="0" indent="0" algn="l" defTabSz="977900">
            <a:lnSpc>
              <a:spcPct val="90000"/>
            </a:lnSpc>
            <a:spcBef>
              <a:spcPct val="0"/>
            </a:spcBef>
            <a:spcAft>
              <a:spcPct val="35000"/>
            </a:spcAft>
            <a:buNone/>
          </a:pPr>
          <a:r>
            <a:rPr lang="en-US" sz="2200" b="1" kern="1200" noProof="0" dirty="0">
              <a:solidFill>
                <a:srgbClr val="373365"/>
              </a:solidFill>
              <a:latin typeface="DejaVu Math TeX Gyre" panose="02000503000000000000"/>
            </a:rPr>
            <a:t>Module 1: </a:t>
          </a:r>
          <a:r>
            <a:rPr lang="en-US" sz="2200" b="1" kern="1200" noProof="0" dirty="0" err="1">
              <a:solidFill>
                <a:srgbClr val="373365"/>
              </a:solidFill>
              <a:latin typeface="DejaVu Math TeX Gyre" panose="02000503000000000000"/>
            </a:rPr>
            <a:t>Labour</a:t>
          </a:r>
          <a:r>
            <a:rPr lang="en-US" sz="2200" b="1" kern="1200" noProof="0" dirty="0">
              <a:solidFill>
                <a:srgbClr val="373365"/>
              </a:solidFill>
              <a:latin typeface="DejaVu Math TeX Gyre" panose="02000503000000000000"/>
            </a:rPr>
            <a:t>-market signals and ESCO mapping</a:t>
          </a:r>
        </a:p>
        <a:p>
          <a:pPr marL="171450" lvl="1" indent="-171450" algn="l" defTabSz="711200">
            <a:lnSpc>
              <a:spcPct val="90000"/>
            </a:lnSpc>
            <a:spcBef>
              <a:spcPct val="0"/>
            </a:spcBef>
            <a:spcAft>
              <a:spcPct val="15000"/>
            </a:spcAft>
            <a:buChar char="•"/>
          </a:pPr>
          <a:r>
            <a:rPr lang="en-US" sz="1600" kern="1200" noProof="0" dirty="0">
              <a:latin typeface="DejaVu Math TeX Gyre" panose="02000503000000000000"/>
            </a:rPr>
            <a:t>Subtitle 1.1: Sourcing and interpreting </a:t>
          </a:r>
          <a:r>
            <a:rPr lang="en-US" sz="1600" kern="1200" noProof="0" dirty="0" err="1">
              <a:latin typeface="DejaVu Math TeX Gyre" panose="02000503000000000000"/>
            </a:rPr>
            <a:t>labour</a:t>
          </a:r>
          <a:r>
            <a:rPr lang="en-US" sz="1600" kern="1200" noProof="0" dirty="0">
              <a:latin typeface="DejaVu Math TeX Gyre" panose="02000503000000000000"/>
            </a:rPr>
            <a:t>-market data </a:t>
          </a:r>
        </a:p>
        <a:p>
          <a:pPr marL="171450" lvl="1" indent="-171450" algn="l" defTabSz="711200">
            <a:lnSpc>
              <a:spcPct val="90000"/>
            </a:lnSpc>
            <a:spcBef>
              <a:spcPct val="0"/>
            </a:spcBef>
            <a:spcAft>
              <a:spcPct val="15000"/>
            </a:spcAft>
            <a:buChar char="•"/>
          </a:pPr>
          <a:r>
            <a:rPr lang="en-US" sz="1600" kern="1200" noProof="0" dirty="0">
              <a:latin typeface="DejaVu Math TeX Gyre" panose="02000503000000000000"/>
            </a:rPr>
            <a:t>Subtitle 1.2: Extracting and normalizing digital skills terminology</a:t>
          </a:r>
        </a:p>
        <a:p>
          <a:pPr marL="171450" lvl="1" indent="-171450" algn="l" defTabSz="711200">
            <a:lnSpc>
              <a:spcPct val="90000"/>
            </a:lnSpc>
            <a:spcBef>
              <a:spcPct val="0"/>
            </a:spcBef>
            <a:spcAft>
              <a:spcPct val="15000"/>
            </a:spcAft>
            <a:buChar char="•"/>
          </a:pPr>
          <a:r>
            <a:rPr lang="en-US" sz="1600" kern="1200" noProof="0" dirty="0">
              <a:latin typeface="DejaVu Math TeX Gyre" panose="02000503000000000000"/>
            </a:rPr>
            <a:t>Subtitle 1.3: Connecting skills and standards</a:t>
          </a:r>
        </a:p>
      </dsp:txBody>
      <dsp:txXfrm rot="5400000">
        <a:off x="1" y="931667"/>
        <a:ext cx="3568363" cy="2795006"/>
      </dsp:txXfrm>
    </dsp:sp>
    <dsp:sp modelId="{2AE3CB7E-C9A4-44F4-85BC-8C6922025EF9}">
      <dsp:nvSpPr>
        <dsp:cNvPr id="0" name=""/>
        <dsp:cNvSpPr/>
      </dsp:nvSpPr>
      <dsp:spPr>
        <a:xfrm rot="16200000">
          <a:off x="3292374" y="544989"/>
          <a:ext cx="4658342" cy="3568363"/>
        </a:xfrm>
        <a:prstGeom prst="flowChartManualOperation">
          <a:avLst/>
        </a:prstGeom>
        <a:solidFill>
          <a:srgbClr val="4DB9A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0" tIns="0" rIns="139700" bIns="0" numCol="1" spcCol="1270" anchor="t" anchorCtr="0">
          <a:noAutofit/>
        </a:bodyPr>
        <a:lstStyle/>
        <a:p>
          <a:pPr marL="0" lvl="0" indent="0" algn="l" defTabSz="1066800">
            <a:lnSpc>
              <a:spcPct val="90000"/>
            </a:lnSpc>
            <a:spcBef>
              <a:spcPct val="0"/>
            </a:spcBef>
            <a:spcAft>
              <a:spcPct val="35000"/>
            </a:spcAft>
            <a:buNone/>
          </a:pPr>
          <a:r>
            <a:rPr lang="en-US" sz="2200" b="1" kern="1200" noProof="0" dirty="0">
              <a:solidFill>
                <a:srgbClr val="373365"/>
              </a:solidFill>
              <a:latin typeface="DejaVu Math TeX Gyre" panose="02000503000000000000"/>
              <a:ea typeface="+mn-ea"/>
              <a:cs typeface="+mn-cs"/>
            </a:rPr>
            <a:t>Module 2: Core digital skills across VET-served sectors</a:t>
          </a:r>
        </a:p>
        <a:p>
          <a:pPr marL="171450" lvl="1" indent="-171450" algn="l" defTabSz="711200">
            <a:lnSpc>
              <a:spcPct val="90000"/>
            </a:lnSpc>
            <a:spcBef>
              <a:spcPct val="0"/>
            </a:spcBef>
            <a:spcAft>
              <a:spcPct val="15000"/>
            </a:spcAft>
            <a:buChar char="•"/>
          </a:pPr>
          <a:r>
            <a:rPr lang="en-US" sz="1600" kern="1200" noProof="0" dirty="0">
              <a:solidFill>
                <a:prstClr val="white"/>
              </a:solidFill>
              <a:latin typeface="DejaVu Math TeX Gyre" panose="02000503000000000000"/>
              <a:ea typeface="+mn-ea"/>
              <a:cs typeface="+mn-cs"/>
            </a:rPr>
            <a:t>Subtitle 2.1: Building foundational digital competences</a:t>
          </a:r>
        </a:p>
        <a:p>
          <a:pPr marL="171450" lvl="1" indent="-171450" algn="l" defTabSz="711200">
            <a:lnSpc>
              <a:spcPct val="90000"/>
            </a:lnSpc>
            <a:spcBef>
              <a:spcPct val="0"/>
            </a:spcBef>
            <a:spcAft>
              <a:spcPct val="15000"/>
            </a:spcAft>
            <a:buChar char="•"/>
          </a:pPr>
          <a:r>
            <a:rPr lang="en-US" sz="1600" kern="1200" noProof="0" dirty="0">
              <a:solidFill>
                <a:prstClr val="white"/>
              </a:solidFill>
              <a:latin typeface="DejaVu Math TeX Gyre" panose="02000503000000000000"/>
              <a:ea typeface="+mn-ea"/>
              <a:cs typeface="+mn-cs"/>
            </a:rPr>
            <a:t>Subtitle 2.2: The role of AI literacy in VET</a:t>
          </a:r>
        </a:p>
        <a:p>
          <a:pPr marL="171450" lvl="1" indent="-171450" algn="l" defTabSz="711200">
            <a:lnSpc>
              <a:spcPct val="90000"/>
            </a:lnSpc>
            <a:spcBef>
              <a:spcPct val="0"/>
            </a:spcBef>
            <a:spcAft>
              <a:spcPct val="15000"/>
            </a:spcAft>
            <a:buChar char="•"/>
          </a:pPr>
          <a:r>
            <a:rPr lang="en-US" sz="1600" kern="1200" noProof="0" dirty="0">
              <a:solidFill>
                <a:prstClr val="white"/>
              </a:solidFill>
              <a:latin typeface="DejaVu Math TeX Gyre" panose="02000503000000000000"/>
              <a:ea typeface="+mn-ea"/>
              <a:cs typeface="+mn-cs"/>
            </a:rPr>
            <a:t> Subtitle 2.3: Transversal and sector-specific skills</a:t>
          </a:r>
        </a:p>
        <a:p>
          <a:pPr marL="228600" lvl="1" indent="0" algn="l" defTabSz="1066800">
            <a:lnSpc>
              <a:spcPct val="90000"/>
            </a:lnSpc>
            <a:spcBef>
              <a:spcPct val="0"/>
            </a:spcBef>
            <a:spcAft>
              <a:spcPct val="15000"/>
            </a:spcAft>
            <a:buChar char="•"/>
          </a:pPr>
          <a:endParaRPr lang="en-US" sz="1600" kern="1200" noProof="0" dirty="0">
            <a:latin typeface="DejaVu Math TeX Gyre" panose="02000503000000000000"/>
          </a:endParaRPr>
        </a:p>
      </dsp:txBody>
      <dsp:txXfrm rot="5400000">
        <a:off x="3837364" y="931667"/>
        <a:ext cx="3568363" cy="2795006"/>
      </dsp:txXfrm>
    </dsp:sp>
    <dsp:sp modelId="{0AB60A20-99D7-4B5C-A386-998DAAD1AA4B}">
      <dsp:nvSpPr>
        <dsp:cNvPr id="0" name=""/>
        <dsp:cNvSpPr/>
      </dsp:nvSpPr>
      <dsp:spPr>
        <a:xfrm rot="16200000">
          <a:off x="7128365" y="544989"/>
          <a:ext cx="4658342" cy="3568363"/>
        </a:xfrm>
        <a:prstGeom prst="flowChartManualOperation">
          <a:avLst/>
        </a:prstGeom>
        <a:solidFill>
          <a:srgbClr val="74D3BD"/>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0" tIns="0" rIns="139700" bIns="0" numCol="1" spcCol="1270" anchor="t" anchorCtr="0">
          <a:noAutofit/>
        </a:bodyPr>
        <a:lstStyle/>
        <a:p>
          <a:pPr marL="0" lvl="0" indent="0" algn="l" defTabSz="1066800">
            <a:lnSpc>
              <a:spcPct val="90000"/>
            </a:lnSpc>
            <a:spcBef>
              <a:spcPct val="0"/>
            </a:spcBef>
            <a:spcAft>
              <a:spcPct val="35000"/>
            </a:spcAft>
            <a:buNone/>
          </a:pPr>
          <a:r>
            <a:rPr lang="en-US" sz="2200" b="1" kern="1200" noProof="0" dirty="0">
              <a:solidFill>
                <a:srgbClr val="373365"/>
              </a:solidFill>
              <a:latin typeface="DejaVu Math TeX Gyre" panose="02000503000000000000"/>
              <a:ea typeface="+mn-ea"/>
              <a:cs typeface="+mn-cs"/>
            </a:rPr>
            <a:t>Module 3: Barriers and inclusion strategies</a:t>
          </a:r>
        </a:p>
        <a:p>
          <a:pPr marL="228600" lvl="1" indent="0" algn="l" defTabSz="933450">
            <a:lnSpc>
              <a:spcPct val="90000"/>
            </a:lnSpc>
            <a:spcBef>
              <a:spcPct val="0"/>
            </a:spcBef>
            <a:spcAft>
              <a:spcPct val="15000"/>
            </a:spcAft>
            <a:buChar char="•"/>
          </a:pPr>
          <a:r>
            <a:rPr lang="en-US" sz="1600" kern="1200" noProof="0" dirty="0">
              <a:latin typeface="DejaVu Math TeX Gyre" panose="02000503000000000000"/>
            </a:rPr>
            <a:t>Subtitle 3.1: Identifying common barriers to digital learning</a:t>
          </a:r>
        </a:p>
        <a:p>
          <a:pPr marL="228600" lvl="1" indent="0" algn="l" defTabSz="933450">
            <a:lnSpc>
              <a:spcPct val="90000"/>
            </a:lnSpc>
            <a:spcBef>
              <a:spcPct val="0"/>
            </a:spcBef>
            <a:spcAft>
              <a:spcPct val="15000"/>
            </a:spcAft>
            <a:buChar char="•"/>
          </a:pPr>
          <a:r>
            <a:rPr lang="en-US" sz="1600" kern="1200" noProof="0" dirty="0">
              <a:latin typeface="DejaVu Math TeX Gyre" panose="02000503000000000000"/>
            </a:rPr>
            <a:t>Subtitle 3.2: Designing inclusive digital learning materials</a:t>
          </a:r>
        </a:p>
        <a:p>
          <a:pPr marL="228600" lvl="1" indent="0" algn="l" defTabSz="933450">
            <a:lnSpc>
              <a:spcPct val="90000"/>
            </a:lnSpc>
            <a:spcBef>
              <a:spcPct val="0"/>
            </a:spcBef>
            <a:spcAft>
              <a:spcPct val="15000"/>
            </a:spcAft>
            <a:buChar char="•"/>
          </a:pPr>
          <a:r>
            <a:rPr lang="en-US" sz="1600" kern="1200" noProof="0" dirty="0">
              <a:latin typeface="DejaVu Math TeX Gyre" panose="02000503000000000000"/>
            </a:rPr>
            <a:t>Subtitle 3.3: Creating accessible dashboards and visual aids</a:t>
          </a:r>
        </a:p>
      </dsp:txBody>
      <dsp:txXfrm rot="5400000">
        <a:off x="7673355" y="931667"/>
        <a:ext cx="3568363" cy="27950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6FA871-8056-4025-B2B2-63E560440A67}">
      <dsp:nvSpPr>
        <dsp:cNvPr id="0" name=""/>
        <dsp:cNvSpPr/>
      </dsp:nvSpPr>
      <dsp:spPr>
        <a:xfrm>
          <a:off x="0" y="760033"/>
          <a:ext cx="5319252" cy="2127700"/>
        </a:xfrm>
        <a:prstGeom prst="leftRightRibbon">
          <a:avLst/>
        </a:prstGeom>
        <a:solidFill>
          <a:srgbClr val="4DB9A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28739C-E869-43E1-A60A-01504E06144F}">
      <dsp:nvSpPr>
        <dsp:cNvPr id="0" name=""/>
        <dsp:cNvSpPr/>
      </dsp:nvSpPr>
      <dsp:spPr>
        <a:xfrm>
          <a:off x="638310" y="1132381"/>
          <a:ext cx="1755353" cy="1042573"/>
        </a:xfrm>
        <a:prstGeom prst="rect">
          <a:avLst/>
        </a:prstGeom>
        <a:solidFill>
          <a:srgbClr val="74D3BD">
            <a:alpha val="50000"/>
          </a:srgbClr>
        </a:solidFill>
        <a:ln w="1905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74676" rIns="0" bIns="80010" numCol="1" spcCol="1270" anchor="ctr" anchorCtr="0">
          <a:noAutofit/>
        </a:bodyPr>
        <a:lstStyle/>
        <a:p>
          <a:pPr marL="0" lvl="0" indent="0" algn="ctr" defTabSz="933450">
            <a:lnSpc>
              <a:spcPct val="90000"/>
            </a:lnSpc>
            <a:spcBef>
              <a:spcPct val="0"/>
            </a:spcBef>
            <a:spcAft>
              <a:spcPct val="35000"/>
            </a:spcAft>
            <a:buNone/>
          </a:pPr>
          <a:r>
            <a:rPr lang="en-GB" sz="2100" b="1" kern="1200" dirty="0">
              <a:solidFill>
                <a:srgbClr val="FFFFFF"/>
              </a:solidFill>
              <a:latin typeface="DejaVu Math TeX Gyre" panose="02000503000000000000"/>
            </a:rPr>
            <a:t>Understand the needs in the market</a:t>
          </a:r>
        </a:p>
      </dsp:txBody>
      <dsp:txXfrm>
        <a:off x="638310" y="1132381"/>
        <a:ext cx="1755353" cy="1042573"/>
      </dsp:txXfrm>
    </dsp:sp>
    <dsp:sp modelId="{4538BA15-B04B-437F-97F6-E367F20ACFC1}">
      <dsp:nvSpPr>
        <dsp:cNvPr id="0" name=""/>
        <dsp:cNvSpPr/>
      </dsp:nvSpPr>
      <dsp:spPr>
        <a:xfrm>
          <a:off x="2659626" y="1472813"/>
          <a:ext cx="2074508" cy="1042573"/>
        </a:xfrm>
        <a:prstGeom prst="rect">
          <a:avLst/>
        </a:prstGeom>
        <a:solidFill>
          <a:srgbClr val="399884">
            <a:alpha val="50000"/>
          </a:srgbClr>
        </a:solidFill>
        <a:ln w="1905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74676" rIns="0" bIns="80010" numCol="1" spcCol="1270" anchor="ctr" anchorCtr="0">
          <a:noAutofit/>
        </a:bodyPr>
        <a:lstStyle/>
        <a:p>
          <a:pPr marL="0" lvl="0" indent="0" algn="ctr" defTabSz="933450">
            <a:lnSpc>
              <a:spcPct val="90000"/>
            </a:lnSpc>
            <a:spcBef>
              <a:spcPct val="0"/>
            </a:spcBef>
            <a:spcAft>
              <a:spcPct val="35000"/>
            </a:spcAft>
            <a:buNone/>
          </a:pPr>
          <a:r>
            <a:rPr lang="en-GB" sz="2100" b="1" kern="1200" dirty="0">
              <a:solidFill>
                <a:srgbClr val="FFFFFF"/>
              </a:solidFill>
              <a:latin typeface="DejaVu Math TeX Gyre" panose="02000503000000000000"/>
            </a:rPr>
            <a:t>Updated lessons according to the market needs</a:t>
          </a:r>
        </a:p>
      </dsp:txBody>
      <dsp:txXfrm>
        <a:off x="2659626" y="1472813"/>
        <a:ext cx="2074508" cy="104257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DF167B-9901-4BBC-AA0F-30DBDA37E070}">
      <dsp:nvSpPr>
        <dsp:cNvPr id="0" name=""/>
        <dsp:cNvSpPr/>
      </dsp:nvSpPr>
      <dsp:spPr>
        <a:xfrm>
          <a:off x="1872826" y="220133"/>
          <a:ext cx="4368800" cy="1517226"/>
        </a:xfrm>
        <a:prstGeom prst="ellipse">
          <a:avLst/>
        </a:prstGeom>
        <a:solidFill>
          <a:srgbClr val="4DB9A1">
            <a:alpha val="40000"/>
          </a:srgbClr>
        </a:solidFill>
        <a:ln>
          <a:noFill/>
        </a:ln>
        <a:effectLst/>
      </dsp:spPr>
      <dsp:style>
        <a:lnRef idx="0">
          <a:scrgbClr r="0" g="0" b="0"/>
        </a:lnRef>
        <a:fillRef idx="1">
          <a:scrgbClr r="0" g="0" b="0"/>
        </a:fillRef>
        <a:effectRef idx="0">
          <a:scrgbClr r="0" g="0" b="0"/>
        </a:effectRef>
        <a:fontRef idx="minor"/>
      </dsp:style>
    </dsp:sp>
    <dsp:sp modelId="{F96A9C11-C039-47BD-9708-B612E97C9916}">
      <dsp:nvSpPr>
        <dsp:cNvPr id="0" name=""/>
        <dsp:cNvSpPr/>
      </dsp:nvSpPr>
      <dsp:spPr>
        <a:xfrm>
          <a:off x="3640666" y="3935306"/>
          <a:ext cx="846666" cy="541866"/>
        </a:xfrm>
        <a:prstGeom prst="downArrow">
          <a:avLst/>
        </a:prstGeom>
        <a:solidFill>
          <a:srgbClr val="4DB9A1"/>
        </a:solidFill>
        <a:ln>
          <a:noFill/>
        </a:ln>
        <a:effectLst/>
      </dsp:spPr>
      <dsp:style>
        <a:lnRef idx="0">
          <a:scrgbClr r="0" g="0" b="0"/>
        </a:lnRef>
        <a:fillRef idx="3">
          <a:scrgbClr r="0" g="0" b="0"/>
        </a:fillRef>
        <a:effectRef idx="2">
          <a:scrgbClr r="0" g="0" b="0"/>
        </a:effectRef>
        <a:fontRef idx="minor"/>
      </dsp:style>
    </dsp:sp>
    <dsp:sp modelId="{CE5B9905-494E-4925-AFEC-3E017CFCAA11}">
      <dsp:nvSpPr>
        <dsp:cNvPr id="0" name=""/>
        <dsp:cNvSpPr/>
      </dsp:nvSpPr>
      <dsp:spPr>
        <a:xfrm>
          <a:off x="2407229" y="4368800"/>
          <a:ext cx="3313541" cy="101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pt-BR" sz="2000" i="1" kern="1200" dirty="0">
              <a:solidFill>
                <a:srgbClr val="156082"/>
              </a:solidFill>
            </a:rPr>
            <a:t>Examples of basic digital skills and tools.</a:t>
          </a:r>
          <a:endParaRPr lang="pt-PT" sz="2000" i="1" kern="1200" dirty="0">
            <a:solidFill>
              <a:srgbClr val="156082"/>
            </a:solidFill>
          </a:endParaRPr>
        </a:p>
      </dsp:txBody>
      <dsp:txXfrm>
        <a:off x="2407229" y="4368800"/>
        <a:ext cx="3313541" cy="1016000"/>
      </dsp:txXfrm>
    </dsp:sp>
    <dsp:sp modelId="{4C14B41E-5798-4B7C-B321-EA3D514E7044}">
      <dsp:nvSpPr>
        <dsp:cNvPr id="0" name=""/>
        <dsp:cNvSpPr/>
      </dsp:nvSpPr>
      <dsp:spPr>
        <a:xfrm>
          <a:off x="3461173" y="1854538"/>
          <a:ext cx="1524000" cy="1524000"/>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pt-BR" sz="1300" kern="1200" dirty="0"/>
            <a:t>Creating and completing online forms and spreadsheets</a:t>
          </a:r>
          <a:endParaRPr lang="pt-PT" sz="1300" kern="1200" dirty="0"/>
        </a:p>
      </dsp:txBody>
      <dsp:txXfrm>
        <a:off x="3684358" y="2077723"/>
        <a:ext cx="1077630" cy="1077630"/>
      </dsp:txXfrm>
    </dsp:sp>
    <dsp:sp modelId="{647BD987-A258-4D31-8544-A23A953044D4}">
      <dsp:nvSpPr>
        <dsp:cNvPr id="0" name=""/>
        <dsp:cNvSpPr/>
      </dsp:nvSpPr>
      <dsp:spPr>
        <a:xfrm>
          <a:off x="2370666" y="711200"/>
          <a:ext cx="1524000" cy="1524000"/>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pt-BR" sz="1300" kern="1200" dirty="0"/>
            <a:t>Calendar and virtual events management</a:t>
          </a:r>
          <a:endParaRPr lang="pt-PT" sz="1300" kern="1200" dirty="0"/>
        </a:p>
      </dsp:txBody>
      <dsp:txXfrm>
        <a:off x="2593851" y="934385"/>
        <a:ext cx="1077630" cy="1077630"/>
      </dsp:txXfrm>
    </dsp:sp>
    <dsp:sp modelId="{2913A9B3-FC72-45E7-BFA8-71EF3B207BDA}">
      <dsp:nvSpPr>
        <dsp:cNvPr id="0" name=""/>
        <dsp:cNvSpPr/>
      </dsp:nvSpPr>
      <dsp:spPr>
        <a:xfrm>
          <a:off x="3928533" y="342730"/>
          <a:ext cx="1524000" cy="1524000"/>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pt-BR" sz="1300" kern="1200" dirty="0"/>
            <a:t>Professional contact (email, messages, calls)</a:t>
          </a:r>
          <a:endParaRPr lang="pt-PT" sz="1300" kern="1200" dirty="0"/>
        </a:p>
      </dsp:txBody>
      <dsp:txXfrm>
        <a:off x="4151718" y="565915"/>
        <a:ext cx="1077630" cy="1077630"/>
      </dsp:txXfrm>
    </dsp:sp>
    <dsp:sp modelId="{5D4A2E9D-415C-495E-AD42-CF0EAAEB9E86}">
      <dsp:nvSpPr>
        <dsp:cNvPr id="0" name=""/>
        <dsp:cNvSpPr/>
      </dsp:nvSpPr>
      <dsp:spPr>
        <a:xfrm>
          <a:off x="1693333" y="33866"/>
          <a:ext cx="4741333" cy="3793066"/>
        </a:xfrm>
        <a:prstGeom prst="funnel">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3.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bs-Latn-B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BE4258-EC8D-408A-8E26-0CE5EF9AE627}" type="datetimeFigureOut">
              <a:rPr lang="bs-Latn-BA" smtClean="0"/>
              <a:t>8. 1. 2026.</a:t>
            </a:fld>
            <a:endParaRPr lang="bs-Latn-B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bs-Latn-B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bs-Latn-B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bs-Latn-B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D699EA-306C-4C1A-8956-C60AB1A9D867}" type="slidenum">
              <a:rPr lang="bs-Latn-BA" smtClean="0"/>
              <a:t>‹#›</a:t>
            </a:fld>
            <a:endParaRPr lang="bs-Latn-BA"/>
          </a:p>
        </p:txBody>
      </p:sp>
    </p:spTree>
    <p:extLst>
      <p:ext uri="{BB962C8B-B14F-4D97-AF65-F5344CB8AC3E}">
        <p14:creationId xmlns:p14="http://schemas.microsoft.com/office/powerpoint/2010/main" val="14685933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0CA46F-1E4F-F6D6-C95C-FDD3848A85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4B274E-DE77-1845-2E22-2152CCB72B50}"/>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D171C15B-E4DB-51B8-F7ED-CD5EEB22004A}"/>
              </a:ext>
            </a:extLst>
          </p:cNvPr>
          <p:cNvSpPr>
            <a:spLocks noGrp="1"/>
          </p:cNvSpPr>
          <p:nvPr>
            <p:ph type="body" idx="1"/>
          </p:nvPr>
        </p:nvSpPr>
        <p:spPr/>
        <p:txBody>
          <a:bodyPr/>
          <a:lstStyle/>
          <a:p>
            <a:r>
              <a:rPr lang="en-US">
                <a:ea typeface="Calibri"/>
                <a:cs typeface="Calibri"/>
              </a:rPr>
              <a:t>Question : do you already have ideas on your abstract subject ?</a:t>
            </a:r>
            <a:endParaRPr lang="en-US"/>
          </a:p>
          <a:p>
            <a:endParaRPr lang="en-US">
              <a:ea typeface="Calibri"/>
              <a:cs typeface="Calibri"/>
            </a:endParaRPr>
          </a:p>
          <a:p>
            <a:r>
              <a:rPr lang="en-US">
                <a:ea typeface="Calibri"/>
                <a:cs typeface="Calibri"/>
              </a:rPr>
              <a:t>Prefer meeting before (OCs to </a:t>
            </a:r>
            <a:r>
              <a:rPr lang="en-US" err="1">
                <a:ea typeface="Calibri"/>
                <a:cs typeface="Calibri"/>
              </a:rPr>
              <a:t>brainstorm+each</a:t>
            </a:r>
            <a:r>
              <a:rPr lang="en-US">
                <a:ea typeface="Calibri"/>
                <a:cs typeface="Calibri"/>
              </a:rPr>
              <a:t> with subjects) or during CM ?</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799B41E5-918D-8C67-3AE4-E3E236C59784}"/>
              </a:ext>
            </a:extLst>
          </p:cNvPr>
          <p:cNvSpPr>
            <a:spLocks noGrp="1"/>
          </p:cNvSpPr>
          <p:nvPr>
            <p:ph type="sldNum" sz="quarter" idx="5"/>
          </p:nvPr>
        </p:nvSpPr>
        <p:spPr/>
        <p:txBody>
          <a:bodyPr/>
          <a:lstStyle/>
          <a:p>
            <a:fld id="{4150423F-27F2-4476-B57B-FED15DC68BB4}" type="slidenum">
              <a:rPr lang="en-US"/>
              <a:t>5</a:t>
            </a:fld>
            <a:endParaRPr lang="en-US"/>
          </a:p>
        </p:txBody>
      </p:sp>
    </p:spTree>
    <p:extLst>
      <p:ext uri="{BB962C8B-B14F-4D97-AF65-F5344CB8AC3E}">
        <p14:creationId xmlns:p14="http://schemas.microsoft.com/office/powerpoint/2010/main" val="41124048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C595D4-BC14-CC57-1334-739FC0B0A9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92AFD9-71F1-2851-15F8-00DE56891C52}"/>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361821D2-B5D9-93B5-6284-134952F15942}"/>
              </a:ext>
            </a:extLst>
          </p:cNvPr>
          <p:cNvSpPr>
            <a:spLocks noGrp="1"/>
          </p:cNvSpPr>
          <p:nvPr>
            <p:ph type="body" idx="1"/>
          </p:nvPr>
        </p:nvSpPr>
        <p:spPr/>
        <p:txBody>
          <a:bodyPr/>
          <a:lstStyle/>
          <a:p>
            <a:r>
              <a:rPr lang="en-US">
                <a:ea typeface="Calibri"/>
                <a:cs typeface="Calibri"/>
              </a:rPr>
              <a:t>Question : do you already have ideas on your abstract subject ?</a:t>
            </a:r>
            <a:endParaRPr lang="en-US"/>
          </a:p>
          <a:p>
            <a:endParaRPr lang="en-US">
              <a:ea typeface="Calibri"/>
              <a:cs typeface="Calibri"/>
            </a:endParaRPr>
          </a:p>
          <a:p>
            <a:r>
              <a:rPr lang="en-US">
                <a:ea typeface="Calibri"/>
                <a:cs typeface="Calibri"/>
              </a:rPr>
              <a:t>Prefer meeting before (OCs to </a:t>
            </a:r>
            <a:r>
              <a:rPr lang="en-US" err="1">
                <a:ea typeface="Calibri"/>
                <a:cs typeface="Calibri"/>
              </a:rPr>
              <a:t>brainstorm+each</a:t>
            </a:r>
            <a:r>
              <a:rPr lang="en-US">
                <a:ea typeface="Calibri"/>
                <a:cs typeface="Calibri"/>
              </a:rPr>
              <a:t> with subjects) or during CM ?</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F24C6EB0-7AB1-4FE7-5699-A46543FD71E6}"/>
              </a:ext>
            </a:extLst>
          </p:cNvPr>
          <p:cNvSpPr>
            <a:spLocks noGrp="1"/>
          </p:cNvSpPr>
          <p:nvPr>
            <p:ph type="sldNum" sz="quarter" idx="5"/>
          </p:nvPr>
        </p:nvSpPr>
        <p:spPr/>
        <p:txBody>
          <a:bodyPr/>
          <a:lstStyle/>
          <a:p>
            <a:fld id="{4150423F-27F2-4476-B57B-FED15DC68BB4}" type="slidenum">
              <a:rPr lang="en-US"/>
              <a:t>42</a:t>
            </a:fld>
            <a:endParaRPr lang="en-US"/>
          </a:p>
        </p:txBody>
      </p:sp>
    </p:spTree>
    <p:extLst>
      <p:ext uri="{BB962C8B-B14F-4D97-AF65-F5344CB8AC3E}">
        <p14:creationId xmlns:p14="http://schemas.microsoft.com/office/powerpoint/2010/main" val="42944105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bs-Latn-BA"/>
          </a:p>
        </p:txBody>
      </p:sp>
      <p:sp>
        <p:nvSpPr>
          <p:cNvPr id="4" name="Slide Number Placeholder 3"/>
          <p:cNvSpPr>
            <a:spLocks noGrp="1"/>
          </p:cNvSpPr>
          <p:nvPr>
            <p:ph type="sldNum" sz="quarter" idx="5"/>
          </p:nvPr>
        </p:nvSpPr>
        <p:spPr/>
        <p:txBody>
          <a:bodyPr/>
          <a:lstStyle/>
          <a:p>
            <a:fld id="{2BD699EA-306C-4C1A-8956-C60AB1A9D867}" type="slidenum">
              <a:rPr lang="bs-Latn-BA" smtClean="0"/>
              <a:t>47</a:t>
            </a:fld>
            <a:endParaRPr lang="bs-Latn-BA"/>
          </a:p>
        </p:txBody>
      </p:sp>
    </p:spTree>
    <p:extLst>
      <p:ext uri="{BB962C8B-B14F-4D97-AF65-F5344CB8AC3E}">
        <p14:creationId xmlns:p14="http://schemas.microsoft.com/office/powerpoint/2010/main" val="5495794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fld id="{2BD699EA-306C-4C1A-8956-C60AB1A9D867}" type="slidenum">
              <a:rPr lang="bs-Latn-BA" smtClean="0"/>
              <a:t>9</a:t>
            </a:fld>
            <a:endParaRPr lang="bs-Latn-BA"/>
          </a:p>
        </p:txBody>
      </p:sp>
    </p:spTree>
    <p:extLst>
      <p:ext uri="{BB962C8B-B14F-4D97-AF65-F5344CB8AC3E}">
        <p14:creationId xmlns:p14="http://schemas.microsoft.com/office/powerpoint/2010/main" val="1365570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1CB72-07D2-B394-A61D-C90DF83A02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18D4F3-62AF-BA50-CEE7-57DB02FF1E91}"/>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B7235FE0-ECB4-9D07-AA4D-6E5F94EE271B}"/>
              </a:ext>
            </a:extLst>
          </p:cNvPr>
          <p:cNvSpPr>
            <a:spLocks noGrp="1"/>
          </p:cNvSpPr>
          <p:nvPr>
            <p:ph type="body" idx="1"/>
          </p:nvPr>
        </p:nvSpPr>
        <p:spPr/>
        <p:txBody>
          <a:bodyPr/>
          <a:lstStyle/>
          <a:p>
            <a:r>
              <a:rPr lang="en-US">
                <a:ea typeface="Calibri"/>
                <a:cs typeface="Calibri"/>
              </a:rPr>
              <a:t>Question : do you already have ideas on your abstract subject ?</a:t>
            </a:r>
            <a:endParaRPr lang="en-US"/>
          </a:p>
          <a:p>
            <a:endParaRPr lang="en-US">
              <a:ea typeface="Calibri"/>
              <a:cs typeface="Calibri"/>
            </a:endParaRPr>
          </a:p>
          <a:p>
            <a:r>
              <a:rPr lang="en-US">
                <a:ea typeface="Calibri"/>
                <a:cs typeface="Calibri"/>
              </a:rPr>
              <a:t>Prefer meeting before (OCs to </a:t>
            </a:r>
            <a:r>
              <a:rPr lang="en-US" err="1">
                <a:ea typeface="Calibri"/>
                <a:cs typeface="Calibri"/>
              </a:rPr>
              <a:t>brainstorm+each</a:t>
            </a:r>
            <a:r>
              <a:rPr lang="en-US">
                <a:ea typeface="Calibri"/>
                <a:cs typeface="Calibri"/>
              </a:rPr>
              <a:t> with subjects) or during CM ?</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AEE103F4-5D8B-437D-1C9C-0FC862843288}"/>
              </a:ext>
            </a:extLst>
          </p:cNvPr>
          <p:cNvSpPr>
            <a:spLocks noGrp="1"/>
          </p:cNvSpPr>
          <p:nvPr>
            <p:ph type="sldNum" sz="quarter" idx="5"/>
          </p:nvPr>
        </p:nvSpPr>
        <p:spPr/>
        <p:txBody>
          <a:bodyPr/>
          <a:lstStyle/>
          <a:p>
            <a:fld id="{4150423F-27F2-4476-B57B-FED15DC68BB4}" type="slidenum">
              <a:rPr lang="en-US"/>
              <a:t>12</a:t>
            </a:fld>
            <a:endParaRPr lang="en-US"/>
          </a:p>
        </p:txBody>
      </p:sp>
    </p:spTree>
    <p:extLst>
      <p:ext uri="{BB962C8B-B14F-4D97-AF65-F5344CB8AC3E}">
        <p14:creationId xmlns:p14="http://schemas.microsoft.com/office/powerpoint/2010/main" val="28300600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F84803-87EA-37D1-F96B-77F1DCDB1A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49C5E2-38A0-0056-26D1-3A405837762A}"/>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C305EBB3-9D53-74A5-E1F3-B7EA24C982E6}"/>
              </a:ext>
            </a:extLst>
          </p:cNvPr>
          <p:cNvSpPr>
            <a:spLocks noGrp="1"/>
          </p:cNvSpPr>
          <p:nvPr>
            <p:ph type="body" idx="1"/>
          </p:nvPr>
        </p:nvSpPr>
        <p:spPr/>
        <p:txBody>
          <a:bodyPr/>
          <a:lstStyle/>
          <a:p>
            <a:r>
              <a:rPr lang="en-US">
                <a:ea typeface="Calibri"/>
                <a:cs typeface="Calibri"/>
              </a:rPr>
              <a:t>Question : do you already have ideas on your abstract subject ?</a:t>
            </a:r>
            <a:endParaRPr lang="en-US"/>
          </a:p>
          <a:p>
            <a:endParaRPr lang="en-US">
              <a:ea typeface="Calibri"/>
              <a:cs typeface="Calibri"/>
            </a:endParaRPr>
          </a:p>
          <a:p>
            <a:r>
              <a:rPr lang="en-US">
                <a:ea typeface="Calibri"/>
                <a:cs typeface="Calibri"/>
              </a:rPr>
              <a:t>Prefer meeting before (OCs to </a:t>
            </a:r>
            <a:r>
              <a:rPr lang="en-US" err="1">
                <a:ea typeface="Calibri"/>
                <a:cs typeface="Calibri"/>
              </a:rPr>
              <a:t>brainstorm+each</a:t>
            </a:r>
            <a:r>
              <a:rPr lang="en-US">
                <a:ea typeface="Calibri"/>
                <a:cs typeface="Calibri"/>
              </a:rPr>
              <a:t> with subjects) or during CM ?</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162B0AFC-C874-83E0-33C9-9E6D008A7908}"/>
              </a:ext>
            </a:extLst>
          </p:cNvPr>
          <p:cNvSpPr>
            <a:spLocks noGrp="1"/>
          </p:cNvSpPr>
          <p:nvPr>
            <p:ph type="sldNum" sz="quarter" idx="5"/>
          </p:nvPr>
        </p:nvSpPr>
        <p:spPr/>
        <p:txBody>
          <a:bodyPr/>
          <a:lstStyle/>
          <a:p>
            <a:fld id="{4150423F-27F2-4476-B57B-FED15DC68BB4}" type="slidenum">
              <a:rPr lang="en-US"/>
              <a:t>16</a:t>
            </a:fld>
            <a:endParaRPr lang="en-US"/>
          </a:p>
        </p:txBody>
      </p:sp>
    </p:spTree>
    <p:extLst>
      <p:ext uri="{BB962C8B-B14F-4D97-AF65-F5344CB8AC3E}">
        <p14:creationId xmlns:p14="http://schemas.microsoft.com/office/powerpoint/2010/main" val="3498125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516433-D666-9E5F-D610-5A9E290B8D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6EB3BA-1D1F-61FE-8259-51F12D8F914C}"/>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B4B09F29-FA3F-B821-6ACA-F00B899EB2C6}"/>
              </a:ext>
            </a:extLst>
          </p:cNvPr>
          <p:cNvSpPr>
            <a:spLocks noGrp="1"/>
          </p:cNvSpPr>
          <p:nvPr>
            <p:ph type="body" idx="1"/>
          </p:nvPr>
        </p:nvSpPr>
        <p:spPr/>
        <p:txBody>
          <a:bodyPr/>
          <a:lstStyle/>
          <a:p>
            <a:r>
              <a:rPr lang="en-US">
                <a:ea typeface="Calibri"/>
                <a:cs typeface="Calibri"/>
              </a:rPr>
              <a:t>Question : do you already have ideas on your abstract subject ?</a:t>
            </a:r>
            <a:endParaRPr lang="en-US"/>
          </a:p>
          <a:p>
            <a:endParaRPr lang="en-US">
              <a:ea typeface="Calibri"/>
              <a:cs typeface="Calibri"/>
            </a:endParaRPr>
          </a:p>
          <a:p>
            <a:r>
              <a:rPr lang="en-US">
                <a:ea typeface="Calibri"/>
                <a:cs typeface="Calibri"/>
              </a:rPr>
              <a:t>Prefer meeting before (OCs to </a:t>
            </a:r>
            <a:r>
              <a:rPr lang="en-US" err="1">
                <a:ea typeface="Calibri"/>
                <a:cs typeface="Calibri"/>
              </a:rPr>
              <a:t>brainstorm+each</a:t>
            </a:r>
            <a:r>
              <a:rPr lang="en-US">
                <a:ea typeface="Calibri"/>
                <a:cs typeface="Calibri"/>
              </a:rPr>
              <a:t> with subjects) or during CM ?</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854129FF-6B6B-A59D-E16D-E4582C2A9945}"/>
              </a:ext>
            </a:extLst>
          </p:cNvPr>
          <p:cNvSpPr>
            <a:spLocks noGrp="1"/>
          </p:cNvSpPr>
          <p:nvPr>
            <p:ph type="sldNum" sz="quarter" idx="5"/>
          </p:nvPr>
        </p:nvSpPr>
        <p:spPr/>
        <p:txBody>
          <a:bodyPr/>
          <a:lstStyle/>
          <a:p>
            <a:fld id="{4150423F-27F2-4476-B57B-FED15DC68BB4}" type="slidenum">
              <a:rPr lang="en-US"/>
              <a:t>21</a:t>
            </a:fld>
            <a:endParaRPr lang="en-US"/>
          </a:p>
        </p:txBody>
      </p:sp>
    </p:spTree>
    <p:extLst>
      <p:ext uri="{BB962C8B-B14F-4D97-AF65-F5344CB8AC3E}">
        <p14:creationId xmlns:p14="http://schemas.microsoft.com/office/powerpoint/2010/main" val="29824558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B13795-A91C-5B0A-2B2E-A0D93C760C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DB0980-49B9-40E1-21CD-53E50AA39027}"/>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FABE7752-15D2-888C-BB3B-80F692B82B8E}"/>
              </a:ext>
            </a:extLst>
          </p:cNvPr>
          <p:cNvSpPr>
            <a:spLocks noGrp="1"/>
          </p:cNvSpPr>
          <p:nvPr>
            <p:ph type="body" idx="1"/>
          </p:nvPr>
        </p:nvSpPr>
        <p:spPr/>
        <p:txBody>
          <a:bodyPr/>
          <a:lstStyle/>
          <a:p>
            <a:r>
              <a:rPr lang="en-US">
                <a:ea typeface="Calibri"/>
                <a:cs typeface="Calibri"/>
              </a:rPr>
              <a:t>Question : do you already have ideas on your abstract subject ?</a:t>
            </a:r>
            <a:endParaRPr lang="en-US"/>
          </a:p>
          <a:p>
            <a:endParaRPr lang="en-US">
              <a:ea typeface="Calibri"/>
              <a:cs typeface="Calibri"/>
            </a:endParaRPr>
          </a:p>
          <a:p>
            <a:r>
              <a:rPr lang="en-US">
                <a:ea typeface="Calibri"/>
                <a:cs typeface="Calibri"/>
              </a:rPr>
              <a:t>Prefer meeting before (OCs to </a:t>
            </a:r>
            <a:r>
              <a:rPr lang="en-US" err="1">
                <a:ea typeface="Calibri"/>
                <a:cs typeface="Calibri"/>
              </a:rPr>
              <a:t>brainstorm+each</a:t>
            </a:r>
            <a:r>
              <a:rPr lang="en-US">
                <a:ea typeface="Calibri"/>
                <a:cs typeface="Calibri"/>
              </a:rPr>
              <a:t> with subjects) or during CM ?</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BB194109-BC26-CA14-2D8A-C970EB3F7E55}"/>
              </a:ext>
            </a:extLst>
          </p:cNvPr>
          <p:cNvSpPr>
            <a:spLocks noGrp="1"/>
          </p:cNvSpPr>
          <p:nvPr>
            <p:ph type="sldNum" sz="quarter" idx="5"/>
          </p:nvPr>
        </p:nvSpPr>
        <p:spPr/>
        <p:txBody>
          <a:bodyPr/>
          <a:lstStyle/>
          <a:p>
            <a:fld id="{4150423F-27F2-4476-B57B-FED15DC68BB4}" type="slidenum">
              <a:rPr lang="en-US"/>
              <a:t>25</a:t>
            </a:fld>
            <a:endParaRPr lang="en-US"/>
          </a:p>
        </p:txBody>
      </p:sp>
    </p:spTree>
    <p:extLst>
      <p:ext uri="{BB962C8B-B14F-4D97-AF65-F5344CB8AC3E}">
        <p14:creationId xmlns:p14="http://schemas.microsoft.com/office/powerpoint/2010/main" val="37851756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BBA9FA-76CC-B769-A33F-29F02EF016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1EA36D-104B-B7A7-C565-1A2E1EA2447D}"/>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6D755916-C597-CE8F-48BF-D79628A9B624}"/>
              </a:ext>
            </a:extLst>
          </p:cNvPr>
          <p:cNvSpPr>
            <a:spLocks noGrp="1"/>
          </p:cNvSpPr>
          <p:nvPr>
            <p:ph type="body" idx="1"/>
          </p:nvPr>
        </p:nvSpPr>
        <p:spPr/>
        <p:txBody>
          <a:bodyPr/>
          <a:lstStyle/>
          <a:p>
            <a:r>
              <a:rPr lang="en-US">
                <a:ea typeface="Calibri"/>
                <a:cs typeface="Calibri"/>
              </a:rPr>
              <a:t>Question : do you already have ideas on your abstract subject ?</a:t>
            </a:r>
            <a:endParaRPr lang="en-US"/>
          </a:p>
          <a:p>
            <a:endParaRPr lang="en-US">
              <a:ea typeface="Calibri"/>
              <a:cs typeface="Calibri"/>
            </a:endParaRPr>
          </a:p>
          <a:p>
            <a:r>
              <a:rPr lang="en-US">
                <a:ea typeface="Calibri"/>
                <a:cs typeface="Calibri"/>
              </a:rPr>
              <a:t>Prefer meeting before (OCs to </a:t>
            </a:r>
            <a:r>
              <a:rPr lang="en-US" err="1">
                <a:ea typeface="Calibri"/>
                <a:cs typeface="Calibri"/>
              </a:rPr>
              <a:t>brainstorm+each</a:t>
            </a:r>
            <a:r>
              <a:rPr lang="en-US">
                <a:ea typeface="Calibri"/>
                <a:cs typeface="Calibri"/>
              </a:rPr>
              <a:t> with subjects) or during CM ?</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12127104-BA53-CE79-D299-9819F5A54365}"/>
              </a:ext>
            </a:extLst>
          </p:cNvPr>
          <p:cNvSpPr>
            <a:spLocks noGrp="1"/>
          </p:cNvSpPr>
          <p:nvPr>
            <p:ph type="sldNum" sz="quarter" idx="5"/>
          </p:nvPr>
        </p:nvSpPr>
        <p:spPr/>
        <p:txBody>
          <a:bodyPr/>
          <a:lstStyle/>
          <a:p>
            <a:fld id="{4150423F-27F2-4476-B57B-FED15DC68BB4}" type="slidenum">
              <a:rPr lang="en-US"/>
              <a:t>29</a:t>
            </a:fld>
            <a:endParaRPr lang="en-US"/>
          </a:p>
        </p:txBody>
      </p:sp>
    </p:spTree>
    <p:extLst>
      <p:ext uri="{BB962C8B-B14F-4D97-AF65-F5344CB8AC3E}">
        <p14:creationId xmlns:p14="http://schemas.microsoft.com/office/powerpoint/2010/main" val="461592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870FD8-EC28-E8D0-528E-EB806BCE1C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E78A23-473E-89E8-DD14-7A5A547F6E78}"/>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CADE06D7-C15D-E7F1-C4F6-91431B12CAA5}"/>
              </a:ext>
            </a:extLst>
          </p:cNvPr>
          <p:cNvSpPr>
            <a:spLocks noGrp="1"/>
          </p:cNvSpPr>
          <p:nvPr>
            <p:ph type="body" idx="1"/>
          </p:nvPr>
        </p:nvSpPr>
        <p:spPr/>
        <p:txBody>
          <a:bodyPr/>
          <a:lstStyle/>
          <a:p>
            <a:r>
              <a:rPr lang="en-US">
                <a:ea typeface="Calibri"/>
                <a:cs typeface="Calibri"/>
              </a:rPr>
              <a:t>Question : do you already have ideas on your abstract subject ?</a:t>
            </a:r>
            <a:endParaRPr lang="en-US"/>
          </a:p>
          <a:p>
            <a:endParaRPr lang="en-US">
              <a:ea typeface="Calibri"/>
              <a:cs typeface="Calibri"/>
            </a:endParaRPr>
          </a:p>
          <a:p>
            <a:r>
              <a:rPr lang="en-US">
                <a:ea typeface="Calibri"/>
                <a:cs typeface="Calibri"/>
              </a:rPr>
              <a:t>Prefer meeting before (OCs to </a:t>
            </a:r>
            <a:r>
              <a:rPr lang="en-US" err="1">
                <a:ea typeface="Calibri"/>
                <a:cs typeface="Calibri"/>
              </a:rPr>
              <a:t>brainstorm+each</a:t>
            </a:r>
            <a:r>
              <a:rPr lang="en-US">
                <a:ea typeface="Calibri"/>
                <a:cs typeface="Calibri"/>
              </a:rPr>
              <a:t> with subjects) or during CM ?</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B1B2636F-23DB-DDD4-AE02-505BD0174584}"/>
              </a:ext>
            </a:extLst>
          </p:cNvPr>
          <p:cNvSpPr>
            <a:spLocks noGrp="1"/>
          </p:cNvSpPr>
          <p:nvPr>
            <p:ph type="sldNum" sz="quarter" idx="5"/>
          </p:nvPr>
        </p:nvSpPr>
        <p:spPr/>
        <p:txBody>
          <a:bodyPr/>
          <a:lstStyle/>
          <a:p>
            <a:fld id="{4150423F-27F2-4476-B57B-FED15DC68BB4}" type="slidenum">
              <a:rPr lang="en-US"/>
              <a:t>34</a:t>
            </a:fld>
            <a:endParaRPr lang="en-US"/>
          </a:p>
        </p:txBody>
      </p:sp>
    </p:spTree>
    <p:extLst>
      <p:ext uri="{BB962C8B-B14F-4D97-AF65-F5344CB8AC3E}">
        <p14:creationId xmlns:p14="http://schemas.microsoft.com/office/powerpoint/2010/main" val="2383165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480DBD-ED38-784F-7D59-D431D812BB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C8BD88-F306-2163-BE97-54B510B086BC}"/>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3576254A-8F32-7287-8DBC-6801F95FDB49}"/>
              </a:ext>
            </a:extLst>
          </p:cNvPr>
          <p:cNvSpPr>
            <a:spLocks noGrp="1"/>
          </p:cNvSpPr>
          <p:nvPr>
            <p:ph type="body" idx="1"/>
          </p:nvPr>
        </p:nvSpPr>
        <p:spPr/>
        <p:txBody>
          <a:bodyPr/>
          <a:lstStyle/>
          <a:p>
            <a:r>
              <a:rPr lang="en-US">
                <a:ea typeface="Calibri"/>
                <a:cs typeface="Calibri"/>
              </a:rPr>
              <a:t>Question : do you already have ideas on your abstract subject ?</a:t>
            </a:r>
            <a:endParaRPr lang="en-US"/>
          </a:p>
          <a:p>
            <a:endParaRPr lang="en-US">
              <a:ea typeface="Calibri"/>
              <a:cs typeface="Calibri"/>
            </a:endParaRPr>
          </a:p>
          <a:p>
            <a:r>
              <a:rPr lang="en-US">
                <a:ea typeface="Calibri"/>
                <a:cs typeface="Calibri"/>
              </a:rPr>
              <a:t>Prefer meeting before (OCs to </a:t>
            </a:r>
            <a:r>
              <a:rPr lang="en-US" err="1">
                <a:ea typeface="Calibri"/>
                <a:cs typeface="Calibri"/>
              </a:rPr>
              <a:t>brainstorm+each</a:t>
            </a:r>
            <a:r>
              <a:rPr lang="en-US">
                <a:ea typeface="Calibri"/>
                <a:cs typeface="Calibri"/>
              </a:rPr>
              <a:t> with subjects) or during CM ?</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1A4A87D8-38C9-00FB-A0AB-01345872859F}"/>
              </a:ext>
            </a:extLst>
          </p:cNvPr>
          <p:cNvSpPr>
            <a:spLocks noGrp="1"/>
          </p:cNvSpPr>
          <p:nvPr>
            <p:ph type="sldNum" sz="quarter" idx="5"/>
          </p:nvPr>
        </p:nvSpPr>
        <p:spPr/>
        <p:txBody>
          <a:bodyPr/>
          <a:lstStyle/>
          <a:p>
            <a:fld id="{4150423F-27F2-4476-B57B-FED15DC68BB4}" type="slidenum">
              <a:rPr lang="en-US"/>
              <a:t>38</a:t>
            </a:fld>
            <a:endParaRPr lang="en-US"/>
          </a:p>
        </p:txBody>
      </p:sp>
    </p:spTree>
    <p:extLst>
      <p:ext uri="{BB962C8B-B14F-4D97-AF65-F5344CB8AC3E}">
        <p14:creationId xmlns:p14="http://schemas.microsoft.com/office/powerpoint/2010/main" val="11063547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Image Layouts">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3136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1/8/2026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png"/><Relationship Id="rId7" Type="http://schemas.openxmlformats.org/officeDocument/2006/relationships/diagramColors" Target="../diagrams/colors1.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1.png"/><Relationship Id="rId5" Type="http://schemas.openxmlformats.org/officeDocument/2006/relationships/image" Target="../media/image27.png"/><Relationship Id="rId10" Type="http://schemas.openxmlformats.org/officeDocument/2006/relationships/image" Target="../media/image30.png"/><Relationship Id="rId4" Type="http://schemas.openxmlformats.org/officeDocument/2006/relationships/image" Target="../media/image26.pn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png"/><Relationship Id="rId7" Type="http://schemas.openxmlformats.org/officeDocument/2006/relationships/diagramColors" Target="../diagrams/colors2.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5.png"/><Relationship Id="rId7" Type="http://schemas.openxmlformats.org/officeDocument/2006/relationships/diagramQuickStyle" Target="../diagrams/quickStyle3.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4.png"/><Relationship Id="rId9" Type="http://schemas.microsoft.com/office/2007/relationships/diagramDrawing" Target="../diagrams/drawing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7A323D-06A4-48A0-FC5B-88A2A7BDEB58}"/>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8D94A087-2200-6020-4C51-96C323C5830A}"/>
              </a:ext>
            </a:extLst>
          </p:cNvPr>
          <p:cNvPicPr>
            <a:picLocks noGrp="1" noRot="1" noChangeAspect="1" noMove="1" noResize="1" noEditPoints="1" noAdjustHandles="1" noChangeArrowheads="1" noChangeShapeType="1" noCrop="1"/>
          </p:cNvPicPr>
          <p:nvPr/>
        </p:nvPicPr>
        <p:blipFill>
          <a:blip r:embed="rId2">
            <a:alphaModFix amt="85000"/>
            <a:extLst>
              <a:ext uri="{28A0092B-C50C-407E-A947-70E740481C1C}">
                <a14:useLocalDpi xmlns:a14="http://schemas.microsoft.com/office/drawing/2010/main" val="0"/>
              </a:ext>
            </a:extLst>
          </a:blip>
          <a:srcRect l="618" t="32094" r="-618" b="20214"/>
          <a:stretch/>
        </p:blipFill>
        <p:spPr>
          <a:xfrm rot="153327">
            <a:off x="1415827" y="-103648"/>
            <a:ext cx="10762425" cy="5506326"/>
          </a:xfrm>
          <a:prstGeom prst="rect">
            <a:avLst/>
          </a:prstGeom>
          <a:effectLst>
            <a:softEdge rad="863600"/>
          </a:effectLst>
        </p:spPr>
      </p:pic>
      <p:sp>
        <p:nvSpPr>
          <p:cNvPr id="12" name="Rectangle 11">
            <a:extLst>
              <a:ext uri="{FF2B5EF4-FFF2-40B4-BE49-F238E27FC236}">
                <a16:creationId xmlns:a16="http://schemas.microsoft.com/office/drawing/2014/main" id="{ACB9A657-3501-1492-DBBF-4B1CA483061A}"/>
              </a:ext>
            </a:extLst>
          </p:cNvPr>
          <p:cNvSpPr>
            <a:spLocks noGrp="1" noRot="1" noMove="1" noResize="1" noEditPoints="1" noAdjustHandles="1" noChangeArrowheads="1" noChangeShapeType="1"/>
          </p:cNvSpPr>
          <p:nvPr/>
        </p:nvSpPr>
        <p:spPr>
          <a:xfrm flipV="1">
            <a:off x="0" y="5468317"/>
            <a:ext cx="12199880" cy="1389683"/>
          </a:xfrm>
          <a:prstGeom prst="rect">
            <a:avLst/>
          </a:prstGeom>
          <a:solidFill>
            <a:srgbClr val="303D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bs-Latn-BA"/>
          </a:p>
        </p:txBody>
      </p:sp>
      <p:sp>
        <p:nvSpPr>
          <p:cNvPr id="2" name="Title 1">
            <a:extLst>
              <a:ext uri="{FF2B5EF4-FFF2-40B4-BE49-F238E27FC236}">
                <a16:creationId xmlns:a16="http://schemas.microsoft.com/office/drawing/2014/main" id="{E76AB82A-AC1A-0576-9F5F-E6A9FC91E772}"/>
              </a:ext>
            </a:extLst>
          </p:cNvPr>
          <p:cNvSpPr>
            <a:spLocks noGrp="1"/>
          </p:cNvSpPr>
          <p:nvPr>
            <p:ph type="title"/>
          </p:nvPr>
        </p:nvSpPr>
        <p:spPr>
          <a:xfrm>
            <a:off x="283093" y="4442279"/>
            <a:ext cx="10610482" cy="857864"/>
          </a:xfrm>
        </p:spPr>
        <p:txBody>
          <a:bodyPr>
            <a:noAutofit/>
          </a:bodyPr>
          <a:lstStyle/>
          <a:p>
            <a:r>
              <a:rPr lang="en-US" sz="36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Digital Skills – 2.1 Digital Literacy in the </a:t>
            </a:r>
            <a:r>
              <a:rPr lang="en-US" sz="3600" b="1" dirty="0" err="1">
                <a:solidFill>
                  <a:srgbClr val="399884"/>
                </a:solidFill>
                <a:latin typeface="DejaVu Sans" panose="020B0603030804020204" pitchFamily="34" charset="0"/>
                <a:ea typeface="DejaVu Sans" panose="020B0603030804020204" pitchFamily="34" charset="0"/>
                <a:cs typeface="DejaVu Sans" panose="020B0603030804020204" pitchFamily="34" charset="0"/>
              </a:rPr>
              <a:t>Labour</a:t>
            </a:r>
            <a:r>
              <a:rPr lang="en-US" sz="36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 Market</a:t>
            </a:r>
            <a:endParaRPr lang="bs-Latn-BA" sz="36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sp>
        <p:nvSpPr>
          <p:cNvPr id="8" name="Title 1">
            <a:extLst>
              <a:ext uri="{FF2B5EF4-FFF2-40B4-BE49-F238E27FC236}">
                <a16:creationId xmlns:a16="http://schemas.microsoft.com/office/drawing/2014/main" id="{72516657-60C6-1250-3C2B-F902C217885F}"/>
              </a:ext>
            </a:extLst>
          </p:cNvPr>
          <p:cNvSpPr txBox="1">
            <a:spLocks/>
          </p:cNvSpPr>
          <p:nvPr/>
        </p:nvSpPr>
        <p:spPr>
          <a:xfrm>
            <a:off x="634692" y="5976217"/>
            <a:ext cx="6162348" cy="6509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r-Latn-RS" altLang="sr-Latn-RS" sz="1400" b="0" u="none" strike="noStrike" cap="none" normalizeH="0" baseline="0">
                <a:ln>
                  <a:noFill/>
                </a:ln>
                <a:solidFill>
                  <a:schemeClr val="bg1"/>
                </a:solidFill>
                <a:effectLst/>
                <a:latin typeface="DejaVu Math TeX Gyre" panose="02000503000000000000" pitchFamily="2" charset="0"/>
                <a:ea typeface="DejaVu Math TeX Gyre" panose="02000503000000000000" pitchFamily="2" charset="0"/>
                <a:cs typeface="DejaVu Math TeX Gyre" panose="02000503000000000000" pitchFamily="2" charset="0"/>
              </a:rPr>
              <a:t>Enhance the quality of vocational education and training (VET) in the Western Balkans for sustainable development.</a:t>
            </a:r>
          </a:p>
        </p:txBody>
      </p:sp>
      <p:pic>
        <p:nvPicPr>
          <p:cNvPr id="13" name="Picture 12" descr="A white text on a black background&#10;&#10;Description automatically generated">
            <a:extLst>
              <a:ext uri="{FF2B5EF4-FFF2-40B4-BE49-F238E27FC236}">
                <a16:creationId xmlns:a16="http://schemas.microsoft.com/office/drawing/2014/main" id="{A42CE34F-3951-38BF-EF98-7F51CAEEB6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5977" y="5996644"/>
            <a:ext cx="1261446" cy="504579"/>
          </a:xfrm>
          <a:prstGeom prst="rect">
            <a:avLst/>
          </a:prstGeom>
        </p:spPr>
      </p:pic>
      <p:sp>
        <p:nvSpPr>
          <p:cNvPr id="4" name="Rectangle 2">
            <a:extLst>
              <a:ext uri="{FF2B5EF4-FFF2-40B4-BE49-F238E27FC236}">
                <a16:creationId xmlns:a16="http://schemas.microsoft.com/office/drawing/2014/main" id="{D13529C3-C9E5-7B87-98F9-4B1F8214C1DA}"/>
              </a:ext>
            </a:extLst>
          </p:cNvPr>
          <p:cNvSpPr>
            <a:spLocks noChangeArrowheads="1"/>
          </p:cNvSpPr>
          <p:nvPr/>
        </p:nvSpPr>
        <p:spPr bwMode="auto">
          <a:xfrm>
            <a:off x="195589" y="794909"/>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sr-Latn-RS" altLang="sr-Latn-RS" sz="1800" b="0" i="0" u="none" strike="noStrike" cap="none" normalizeH="0" baseline="0">
                <a:ln>
                  <a:noFill/>
                </a:ln>
                <a:solidFill>
                  <a:schemeClr val="tx1"/>
                </a:solidFill>
                <a:effectLst/>
                <a:latin typeface="Arial" panose="020B0604020202020204" pitchFamily="34" charset="0"/>
              </a:rPr>
            </a:br>
            <a:endParaRPr kumimoji="0" lang="sr-Latn-RS" altLang="sr-Latn-RS" sz="1800" b="0" i="0" u="none" strike="noStrike" cap="none" normalizeH="0" baseline="0">
              <a:ln>
                <a:noFill/>
              </a:ln>
              <a:solidFill>
                <a:schemeClr val="tx1"/>
              </a:solidFill>
              <a:effectLst/>
              <a:latin typeface="Arial" panose="020B0604020202020204" pitchFamily="34" charset="0"/>
            </a:endParaRPr>
          </a:p>
        </p:txBody>
      </p:sp>
      <p:pic>
        <p:nvPicPr>
          <p:cNvPr id="7" name="Picture 6" descr="A black background with white text&#10;&#10;Description automatically generated">
            <a:extLst>
              <a:ext uri="{FF2B5EF4-FFF2-40B4-BE49-F238E27FC236}">
                <a16:creationId xmlns:a16="http://schemas.microsoft.com/office/drawing/2014/main" id="{9DF56D3A-F890-E7BC-9365-E290F30DD9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38483" y="5996644"/>
            <a:ext cx="2412457" cy="504854"/>
          </a:xfrm>
          <a:prstGeom prst="rect">
            <a:avLst/>
          </a:prstGeom>
        </p:spPr>
      </p:pic>
      <p:sp>
        <p:nvSpPr>
          <p:cNvPr id="3" name="Title 1">
            <a:extLst>
              <a:ext uri="{FF2B5EF4-FFF2-40B4-BE49-F238E27FC236}">
                <a16:creationId xmlns:a16="http://schemas.microsoft.com/office/drawing/2014/main" id="{5D424D5D-C13D-E452-88C0-521E872C8BDA}"/>
              </a:ext>
            </a:extLst>
          </p:cNvPr>
          <p:cNvSpPr txBox="1">
            <a:spLocks/>
          </p:cNvSpPr>
          <p:nvPr/>
        </p:nvSpPr>
        <p:spPr>
          <a:xfrm>
            <a:off x="293632" y="5561582"/>
            <a:ext cx="5095020" cy="4012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bs-Latn-BA" sz="2000" b="1">
                <a:solidFill>
                  <a:srgbClr val="74D3BD"/>
                </a:solidFill>
                <a:latin typeface="DejaVu Math TeX Gyre" panose="02000503000000000000" pitchFamily="2" charset="0"/>
                <a:ea typeface="DejaVu Math TeX Gyre" panose="02000503000000000000" pitchFamily="2" charset="0"/>
                <a:cs typeface="DejaVu Math TeX Gyre" panose="02000503000000000000" pitchFamily="2" charset="0"/>
              </a:rPr>
              <a:t>Bridging the Green &amp; Digital Divide</a:t>
            </a:r>
          </a:p>
        </p:txBody>
      </p:sp>
    </p:spTree>
    <p:extLst>
      <p:ext uri="{BB962C8B-B14F-4D97-AF65-F5344CB8AC3E}">
        <p14:creationId xmlns:p14="http://schemas.microsoft.com/office/powerpoint/2010/main" val="37745009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781C541-332C-D7AE-84BD-22D9B5001CD0}"/>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3194A132-321C-3635-1A10-F27130D102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pessoa vestindo camisa social cinza ao lado da mesa">
            <a:extLst>
              <a:ext uri="{FF2B5EF4-FFF2-40B4-BE49-F238E27FC236}">
                <a16:creationId xmlns:a16="http://schemas.microsoft.com/office/drawing/2014/main" id="{D3D53EDD-4405-179B-1F32-BB01229AD0A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48953" y="0"/>
            <a:ext cx="4572000"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8" name="Freeform: Shape 27">
            <a:extLst>
              <a:ext uri="{FF2B5EF4-FFF2-40B4-BE49-F238E27FC236}">
                <a16:creationId xmlns:a16="http://schemas.microsoft.com/office/drawing/2014/main" id="{67A1EDF6-C25B-8F4A-8E80-4F43E0E624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8" name="Title 1">
            <a:extLst>
              <a:ext uri="{FF2B5EF4-FFF2-40B4-BE49-F238E27FC236}">
                <a16:creationId xmlns:a16="http://schemas.microsoft.com/office/drawing/2014/main" id="{F39E5102-212E-C214-2021-7CF7F22AC6B6}"/>
              </a:ext>
            </a:extLst>
          </p:cNvPr>
          <p:cNvSpPr txBox="1">
            <a:spLocks/>
          </p:cNvSpPr>
          <p:nvPr/>
        </p:nvSpPr>
        <p:spPr>
          <a:xfrm>
            <a:off x="514117" y="745527"/>
            <a:ext cx="7656489"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Developing a Habit of Observation </a:t>
            </a:r>
          </a:p>
        </p:txBody>
      </p:sp>
      <p:pic>
        <p:nvPicPr>
          <p:cNvPr id="9" name="Picture 8" descr="Blue text on a black background&#10;&#10;Description automatically generated">
            <a:extLst>
              <a:ext uri="{FF2B5EF4-FFF2-40B4-BE49-F238E27FC236}">
                <a16:creationId xmlns:a16="http://schemas.microsoft.com/office/drawing/2014/main" id="{2F1B2DF8-41CB-8828-0B40-5DB634617D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0" name="Picture 9" descr="A logo with text on it&#10;&#10;Description automatically generated">
            <a:extLst>
              <a:ext uri="{FF2B5EF4-FFF2-40B4-BE49-F238E27FC236}">
                <a16:creationId xmlns:a16="http://schemas.microsoft.com/office/drawing/2014/main" id="{D8358A1B-70E3-B030-EC75-2FA3C6C932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1" name="Title 1">
            <a:extLst>
              <a:ext uri="{FF2B5EF4-FFF2-40B4-BE49-F238E27FC236}">
                <a16:creationId xmlns:a16="http://schemas.microsoft.com/office/drawing/2014/main" id="{AE64572E-51CE-7015-DF79-85D16468FCCB}"/>
              </a:ext>
            </a:extLst>
          </p:cNvPr>
          <p:cNvSpPr txBox="1">
            <a:spLocks/>
          </p:cNvSpPr>
          <p:nvPr/>
        </p:nvSpPr>
        <p:spPr>
          <a:xfrm>
            <a:off x="514117" y="1881986"/>
            <a:ext cx="5448668" cy="360205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just">
              <a:spcBef>
                <a:spcPts val="0"/>
              </a:spcBef>
            </a:pPr>
            <a:r>
              <a:rPr lang="en-US" sz="1800" dirty="0">
                <a:solidFill>
                  <a:srgbClr val="303D68"/>
                </a:solidFill>
                <a:latin typeface="DejaVu Math TeX Gyre" panose="02000503000000000000"/>
                <a:cs typeface="Arial"/>
                <a:sym typeface="Arial"/>
              </a:rPr>
              <a:t>R</a:t>
            </a:r>
            <a:r>
              <a:rPr lang="en-US" sz="1800" dirty="0">
                <a:solidFill>
                  <a:srgbClr val="303D68"/>
                </a:solidFill>
                <a:latin typeface="DejaVu Math TeX Gyre" panose="02000503000000000000"/>
                <a:cs typeface="Arial"/>
              </a:rPr>
              <a:t>emember that </a:t>
            </a:r>
            <a:r>
              <a:rPr lang="en-US" sz="1800" dirty="0" err="1">
                <a:solidFill>
                  <a:srgbClr val="303D68"/>
                </a:solidFill>
                <a:latin typeface="DejaVu Math TeX Gyre" panose="02000503000000000000"/>
                <a:cs typeface="Arial"/>
              </a:rPr>
              <a:t>labour</a:t>
            </a:r>
            <a:r>
              <a:rPr lang="en-US" sz="1800" dirty="0">
                <a:solidFill>
                  <a:srgbClr val="303D68"/>
                </a:solidFill>
                <a:latin typeface="DejaVu Math TeX Gyre" panose="02000503000000000000"/>
                <a:cs typeface="Arial"/>
              </a:rPr>
              <a:t>-market analysis is not a one-time task. </a:t>
            </a:r>
          </a:p>
          <a:p>
            <a:pPr lvl="0" algn="just">
              <a:spcBef>
                <a:spcPts val="0"/>
              </a:spcBef>
            </a:pPr>
            <a:endParaRPr lang="en-US" sz="1800" dirty="0">
              <a:solidFill>
                <a:srgbClr val="303D68"/>
              </a:solidFill>
              <a:latin typeface="DejaVu Math TeX Gyre" panose="02000503000000000000"/>
              <a:cs typeface="Arial"/>
            </a:endParaRPr>
          </a:p>
          <a:p>
            <a:pPr lvl="0" algn="just">
              <a:spcBef>
                <a:spcPts val="0"/>
              </a:spcBef>
            </a:pPr>
            <a:r>
              <a:rPr lang="en-US" sz="1800" dirty="0">
                <a:solidFill>
                  <a:srgbClr val="303D68"/>
                </a:solidFill>
                <a:latin typeface="DejaVu Math TeX Gyre" panose="02000503000000000000"/>
                <a:cs typeface="Arial"/>
              </a:rPr>
              <a:t>The world of work changes, and digital tools evolve. </a:t>
            </a:r>
          </a:p>
          <a:p>
            <a:pPr lvl="0" algn="just">
              <a:spcBef>
                <a:spcPts val="0"/>
              </a:spcBef>
            </a:pPr>
            <a:endParaRPr lang="en-US" sz="1800" dirty="0">
              <a:solidFill>
                <a:srgbClr val="303D68"/>
              </a:solidFill>
              <a:latin typeface="DejaVu Math TeX Gyre" panose="02000503000000000000"/>
              <a:cs typeface="Arial"/>
            </a:endParaRPr>
          </a:p>
          <a:p>
            <a:pPr lvl="0" algn="just">
              <a:spcBef>
                <a:spcPts val="0"/>
              </a:spcBef>
            </a:pPr>
            <a:r>
              <a:rPr lang="en-US" sz="1800" dirty="0">
                <a:solidFill>
                  <a:srgbClr val="303D68"/>
                </a:solidFill>
                <a:latin typeface="DejaVu Math TeX Gyre" panose="02000503000000000000"/>
                <a:cs typeface="Arial"/>
              </a:rPr>
              <a:t>By checking </a:t>
            </a:r>
            <a:r>
              <a:rPr lang="en-US" sz="1800" dirty="0" err="1">
                <a:solidFill>
                  <a:srgbClr val="303D68"/>
                </a:solidFill>
                <a:latin typeface="DejaVu Math TeX Gyre" panose="02000503000000000000"/>
                <a:cs typeface="Arial"/>
              </a:rPr>
              <a:t>labour</a:t>
            </a:r>
            <a:r>
              <a:rPr lang="en-US" sz="1800" dirty="0">
                <a:solidFill>
                  <a:srgbClr val="303D68"/>
                </a:solidFill>
                <a:latin typeface="DejaVu Math TeX Gyre" panose="02000503000000000000"/>
                <a:cs typeface="Arial"/>
              </a:rPr>
              <a:t>-market information regularly, even for a few minutes each week, you stay up to date and feel more confident in your teaching decisions. </a:t>
            </a:r>
          </a:p>
          <a:p>
            <a:pPr lvl="0" algn="just">
              <a:spcBef>
                <a:spcPts val="0"/>
              </a:spcBef>
            </a:pPr>
            <a:endParaRPr lang="en-US" sz="1800" dirty="0">
              <a:solidFill>
                <a:srgbClr val="303D68"/>
              </a:solidFill>
              <a:latin typeface="DejaVu Math TeX Gyre" panose="02000503000000000000"/>
              <a:cs typeface="Arial"/>
            </a:endParaRPr>
          </a:p>
          <a:p>
            <a:pPr lvl="0" algn="just">
              <a:spcBef>
                <a:spcPts val="0"/>
              </a:spcBef>
            </a:pPr>
            <a:endParaRPr lang="en-US" sz="1800" dirty="0">
              <a:solidFill>
                <a:srgbClr val="303D68"/>
              </a:solidFill>
              <a:latin typeface="DejaVu Math TeX Gyre" panose="02000503000000000000"/>
              <a:cs typeface="Arial"/>
            </a:endParaRPr>
          </a:p>
          <a:p>
            <a:pPr lvl="0" algn="just">
              <a:spcBef>
                <a:spcPts val="0"/>
              </a:spcBef>
            </a:pPr>
            <a:r>
              <a:rPr lang="en-US" sz="1800" dirty="0">
                <a:solidFill>
                  <a:srgbClr val="303D68"/>
                </a:solidFill>
                <a:latin typeface="DejaVu Math TeX Gyre" panose="02000503000000000000"/>
                <a:cs typeface="Arial"/>
              </a:rPr>
              <a:t>Over time, you will develop a habit of thinking like a </a:t>
            </a:r>
            <a:r>
              <a:rPr lang="en-US" sz="1800" dirty="0" err="1">
                <a:solidFill>
                  <a:srgbClr val="303D68"/>
                </a:solidFill>
                <a:latin typeface="DejaVu Math TeX Gyre" panose="02000503000000000000"/>
                <a:cs typeface="Arial"/>
              </a:rPr>
              <a:t>labour</a:t>
            </a:r>
            <a:r>
              <a:rPr lang="en-US" sz="1800" dirty="0">
                <a:solidFill>
                  <a:srgbClr val="303D68"/>
                </a:solidFill>
                <a:latin typeface="DejaVu Math TeX Gyre" panose="02000503000000000000"/>
                <a:cs typeface="Arial"/>
              </a:rPr>
              <a:t>-market observer always asking, “</a:t>
            </a:r>
            <a:r>
              <a:rPr lang="en-US" sz="1800" i="1" dirty="0">
                <a:solidFill>
                  <a:srgbClr val="303D68"/>
                </a:solidFill>
                <a:latin typeface="DejaVu Math TeX Gyre" panose="02000503000000000000"/>
                <a:cs typeface="Arial"/>
              </a:rPr>
              <a:t>What skills do learners need today, and what skills will they need next</a:t>
            </a:r>
            <a:r>
              <a:rPr lang="en-US" sz="1800" dirty="0">
                <a:solidFill>
                  <a:srgbClr val="303D68"/>
                </a:solidFill>
                <a:latin typeface="DejaVu Math TeX Gyre" panose="02000503000000000000"/>
                <a:cs typeface="Arial"/>
              </a:rPr>
              <a:t>?”</a:t>
            </a:r>
            <a:endParaRPr lang="pt-PT" sz="1800" dirty="0">
              <a:solidFill>
                <a:srgbClr val="303D68"/>
              </a:solidFill>
              <a:latin typeface="DejaVu Math TeX Gyre" panose="02000503000000000000"/>
              <a:cs typeface="Arial"/>
            </a:endParaRPr>
          </a:p>
          <a:p>
            <a:pPr marL="742950" lvl="1" indent="-285750">
              <a:buFont typeface="Arial" panose="020B0604020202020204" pitchFamily="34" charset="0"/>
              <a:buChar char="•"/>
            </a:pPr>
            <a:endParaRPr lang="bg-BG" dirty="0">
              <a:solidFill>
                <a:srgbClr val="303D68"/>
              </a:solidFill>
              <a:cs typeface="Arial"/>
            </a:endParaRPr>
          </a:p>
          <a:p>
            <a:pPr marL="742950" lvl="1" indent="-285750">
              <a:buFont typeface="Courier New" panose="02070309020205020404" pitchFamily="49" charset="0"/>
              <a:buChar char="o"/>
            </a:pPr>
            <a:endParaRPr lang="en-US" sz="200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
        <p:nvSpPr>
          <p:cNvPr id="15" name="TextBox 14">
            <a:extLst>
              <a:ext uri="{FF2B5EF4-FFF2-40B4-BE49-F238E27FC236}">
                <a16:creationId xmlns:a16="http://schemas.microsoft.com/office/drawing/2014/main" id="{A7DB8849-8BB6-ADAD-76F5-6976E312A089}"/>
              </a:ext>
            </a:extLst>
          </p:cNvPr>
          <p:cNvSpPr txBox="1"/>
          <p:nvPr/>
        </p:nvSpPr>
        <p:spPr>
          <a:xfrm>
            <a:off x="7924763" y="6386984"/>
            <a:ext cx="3404849" cy="215444"/>
          </a:xfrm>
          <a:prstGeom prst="rect">
            <a:avLst/>
          </a:prstGeom>
          <a:noFill/>
        </p:spPr>
        <p:txBody>
          <a:bodyPr wrap="square" rtlCol="0">
            <a:spAutoFit/>
          </a:bodyPr>
          <a:lstStyle/>
          <a:p>
            <a:r>
              <a:rPr lang="en-GB" sz="800" dirty="0">
                <a:solidFill>
                  <a:schemeClr val="bg1"/>
                </a:solidFill>
                <a:latin typeface="DejaVu Math TeX Gyre" panose="02000503000000000000"/>
              </a:rPr>
              <a:t>Image: </a:t>
            </a:r>
            <a:r>
              <a:rPr lang="en-GB" sz="800" dirty="0" err="1">
                <a:solidFill>
                  <a:schemeClr val="bg1"/>
                </a:solidFill>
                <a:latin typeface="DejaVu Math TeX Gyre" panose="02000503000000000000"/>
              </a:rPr>
              <a:t>agefis.unsplash</a:t>
            </a:r>
            <a:endParaRPr lang="en-GB" sz="800" dirty="0">
              <a:solidFill>
                <a:schemeClr val="bg1"/>
              </a:solidFill>
              <a:latin typeface="DejaVu Math TeX Gyre" panose="02000503000000000000"/>
            </a:endParaRPr>
          </a:p>
        </p:txBody>
      </p:sp>
    </p:spTree>
    <p:extLst>
      <p:ext uri="{BB962C8B-B14F-4D97-AF65-F5344CB8AC3E}">
        <p14:creationId xmlns:p14="http://schemas.microsoft.com/office/powerpoint/2010/main" val="41083468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6DF3950-3166-D4E1-1839-89D9D15520D5}"/>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7F15AA08-C0BA-279E-EF95-B2B205A2A6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5EB38527-8857-18A9-8AAD-AA7E0100F3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8" name="Title 1">
            <a:extLst>
              <a:ext uri="{FF2B5EF4-FFF2-40B4-BE49-F238E27FC236}">
                <a16:creationId xmlns:a16="http://schemas.microsoft.com/office/drawing/2014/main" id="{41840AE9-5BF7-4822-544E-D9E7ADED54BE}"/>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How to describe digital skills?</a:t>
            </a:r>
          </a:p>
        </p:txBody>
      </p:sp>
      <p:pic>
        <p:nvPicPr>
          <p:cNvPr id="9" name="Picture 8" descr="Blue text on a black background&#10;&#10;Description automatically generated">
            <a:extLst>
              <a:ext uri="{FF2B5EF4-FFF2-40B4-BE49-F238E27FC236}">
                <a16:creationId xmlns:a16="http://schemas.microsoft.com/office/drawing/2014/main" id="{FC7010B1-BE0B-825D-2751-521286B8A1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0" name="Picture 9" descr="A logo with text on it&#10;&#10;Description automatically generated">
            <a:extLst>
              <a:ext uri="{FF2B5EF4-FFF2-40B4-BE49-F238E27FC236}">
                <a16:creationId xmlns:a16="http://schemas.microsoft.com/office/drawing/2014/main" id="{21E87131-A2A3-3829-E9F1-CDD090A97D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1" name="Title 1">
            <a:extLst>
              <a:ext uri="{FF2B5EF4-FFF2-40B4-BE49-F238E27FC236}">
                <a16:creationId xmlns:a16="http://schemas.microsoft.com/office/drawing/2014/main" id="{DD44CBD4-A5EE-D369-55E7-6AFE2868FB45}"/>
              </a:ext>
            </a:extLst>
          </p:cNvPr>
          <p:cNvSpPr txBox="1">
            <a:spLocks/>
          </p:cNvSpPr>
          <p:nvPr/>
        </p:nvSpPr>
        <p:spPr>
          <a:xfrm>
            <a:off x="514117" y="1836686"/>
            <a:ext cx="6093161"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just">
              <a:spcBef>
                <a:spcPts val="1000"/>
              </a:spcBef>
              <a:buClr>
                <a:schemeClr val="accent1"/>
              </a:buClr>
              <a:buSzPts val="1440"/>
            </a:pPr>
            <a:r>
              <a:rPr lang="en-US" sz="1800" dirty="0">
                <a:solidFill>
                  <a:srgbClr val="303D68"/>
                </a:solidFill>
                <a:latin typeface="DejaVu Math TeX Gyre" panose="02000503000000000000" pitchFamily="2" charset="0"/>
              </a:rPr>
              <a:t>In this course, we will build on this foundation by learning how to extract digital-skills terms and connect them to recognized standards.</a:t>
            </a:r>
          </a:p>
          <a:p>
            <a:pPr lvl="0" algn="just">
              <a:spcBef>
                <a:spcPts val="1000"/>
              </a:spcBef>
              <a:buClr>
                <a:schemeClr val="accent1"/>
              </a:buClr>
              <a:buSzPts val="1440"/>
            </a:pPr>
            <a:endParaRPr lang="en-US" sz="1800" dirty="0">
              <a:solidFill>
                <a:srgbClr val="303D68"/>
              </a:solidFill>
              <a:latin typeface="DejaVu Math TeX Gyre" panose="02000503000000000000" pitchFamily="2" charset="0"/>
            </a:endParaRPr>
          </a:p>
          <a:p>
            <a:pPr lvl="0" algn="just">
              <a:spcBef>
                <a:spcPts val="1000"/>
              </a:spcBef>
              <a:buClr>
                <a:schemeClr val="accent1"/>
              </a:buClr>
              <a:buSzPts val="1440"/>
            </a:pPr>
            <a:r>
              <a:rPr lang="en-US" sz="1800" dirty="0">
                <a:solidFill>
                  <a:srgbClr val="303D68"/>
                </a:solidFill>
                <a:latin typeface="DejaVu Math TeX Gyre" panose="02000503000000000000" pitchFamily="2" charset="0"/>
              </a:rPr>
              <a:t>The European Skills, Competences, Qualifications, and Occupations framework (ESCO) will bring consistency and clarity across teaching.</a:t>
            </a:r>
          </a:p>
          <a:p>
            <a:pPr lvl="0" algn="just">
              <a:spcBef>
                <a:spcPts val="1000"/>
              </a:spcBef>
              <a:buClr>
                <a:schemeClr val="accent1"/>
              </a:buClr>
              <a:buSzPts val="1440"/>
            </a:pPr>
            <a:r>
              <a:rPr lang="en-US" sz="1800" dirty="0">
                <a:solidFill>
                  <a:srgbClr val="303D68"/>
                </a:solidFill>
                <a:latin typeface="DejaVu Math TeX Gyre" panose="02000503000000000000" pitchFamily="2" charset="0"/>
              </a:rPr>
              <a:t>(https://esco.ec.europa.eu)</a:t>
            </a:r>
            <a:endParaRPr lang="bg-BG" sz="2000" dirty="0">
              <a:solidFill>
                <a:srgbClr val="303D68"/>
              </a:solidFill>
              <a:latin typeface="DejaVu Math TeX Gyre" panose="02000503000000000000" pitchFamily="2" charset="0"/>
            </a:endParaRPr>
          </a:p>
          <a:p>
            <a:pPr marL="742950" lvl="1" indent="-285750">
              <a:buFont typeface="Courier New" panose="02070309020205020404" pitchFamily="49" charset="0"/>
              <a:buChar char="o"/>
            </a:pPr>
            <a:endParaRPr lang="en-US" sz="200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pic>
        <p:nvPicPr>
          <p:cNvPr id="1026" name="Picture 2" descr="First ESCO Release | PDF | Interoperability | Educational Assessment">
            <a:extLst>
              <a:ext uri="{FF2B5EF4-FFF2-40B4-BE49-F238E27FC236}">
                <a16:creationId xmlns:a16="http://schemas.microsoft.com/office/drawing/2014/main" id="{A0568149-579C-EDF0-8578-E574C650B1E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150" b="12925"/>
          <a:stretch>
            <a:fillRect/>
          </a:stretch>
        </p:blipFill>
        <p:spPr bwMode="auto">
          <a:xfrm>
            <a:off x="7690370" y="1211083"/>
            <a:ext cx="3853464" cy="4363358"/>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a:extLst>
              <a:ext uri="{FF2B5EF4-FFF2-40B4-BE49-F238E27FC236}">
                <a16:creationId xmlns:a16="http://schemas.microsoft.com/office/drawing/2014/main" id="{C9D2BAA4-D274-EC12-6C2A-88436A58EA41}"/>
              </a:ext>
            </a:extLst>
          </p:cNvPr>
          <p:cNvSpPr txBox="1"/>
          <p:nvPr/>
        </p:nvSpPr>
        <p:spPr>
          <a:xfrm>
            <a:off x="8312850" y="5646917"/>
            <a:ext cx="1367682" cy="261610"/>
          </a:xfrm>
          <a:prstGeom prst="rect">
            <a:avLst/>
          </a:prstGeom>
          <a:noFill/>
        </p:spPr>
        <p:txBody>
          <a:bodyPr wrap="none" rtlCol="0">
            <a:spAutoFit/>
          </a:bodyPr>
          <a:lstStyle/>
          <a:p>
            <a:r>
              <a:rPr lang="en-GB" sz="1100" dirty="0">
                <a:solidFill>
                  <a:srgbClr val="156082"/>
                </a:solidFill>
              </a:rPr>
              <a:t>Image: iStockphoto</a:t>
            </a:r>
          </a:p>
        </p:txBody>
      </p:sp>
    </p:spTree>
    <p:extLst>
      <p:ext uri="{BB962C8B-B14F-4D97-AF65-F5344CB8AC3E}">
        <p14:creationId xmlns:p14="http://schemas.microsoft.com/office/powerpoint/2010/main" val="22852035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4A74F-7BB7-24A6-304C-1DF72AD31AA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42E050E-08B7-071E-B1AE-ADDDD57C6195}"/>
              </a:ext>
            </a:extLst>
          </p:cNvPr>
          <p:cNvSpPr/>
          <p:nvPr/>
        </p:nvSpPr>
        <p:spPr>
          <a:xfrm>
            <a:off x="3984331" y="0"/>
            <a:ext cx="8300936" cy="6858000"/>
          </a:xfrm>
          <a:prstGeom prst="rect">
            <a:avLst/>
          </a:prstGeom>
          <a:solidFill>
            <a:srgbClr val="74D3BD"/>
          </a:solidFill>
          <a:ln>
            <a:solidFill>
              <a:srgbClr val="74D3BD"/>
            </a:solid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nSpc>
                <a:spcPct val="150000"/>
              </a:lnSpc>
              <a:defRPr/>
            </a:pPr>
            <a:endParaRPr lang="en-US" sz="1400" b="1" u="sng" dirty="0">
              <a:solidFill>
                <a:schemeClr val="bg1"/>
              </a:solidFill>
              <a:latin typeface="Arial"/>
              <a:ea typeface="Cambria"/>
              <a:cs typeface="Arial"/>
            </a:endParaRPr>
          </a:p>
        </p:txBody>
      </p:sp>
      <p:sp>
        <p:nvSpPr>
          <p:cNvPr id="6" name="TextBox 5">
            <a:extLst>
              <a:ext uri="{FF2B5EF4-FFF2-40B4-BE49-F238E27FC236}">
                <a16:creationId xmlns:a16="http://schemas.microsoft.com/office/drawing/2014/main" id="{5D586DB9-683B-5539-682B-F9416AF3EA16}"/>
              </a:ext>
            </a:extLst>
          </p:cNvPr>
          <p:cNvSpPr txBox="1"/>
          <p:nvPr/>
        </p:nvSpPr>
        <p:spPr>
          <a:xfrm>
            <a:off x="3984331" y="402332"/>
            <a:ext cx="8111062"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US" sz="3000" b="1" dirty="0">
                <a:solidFill>
                  <a:srgbClr val="303D68"/>
                </a:solidFill>
                <a:latin typeface="DejaVu Math TeX Gyre" panose="02000503000000000000" pitchFamily="2" charset="0"/>
                <a:ea typeface="+mj-ea"/>
                <a:cs typeface="+mj-cs"/>
              </a:rPr>
              <a:t>Key aspects:</a:t>
            </a:r>
          </a:p>
          <a:p>
            <a:pPr marL="457200" indent="-457200">
              <a:lnSpc>
                <a:spcPct val="90000"/>
              </a:lnSpc>
              <a:spcBef>
                <a:spcPct val="0"/>
              </a:spcBef>
              <a:buFont typeface="Arial" panose="020B0604020202020204" pitchFamily="34" charset="0"/>
              <a:buChar char="•"/>
            </a:pPr>
            <a:r>
              <a:rPr lang="en-US" sz="3000" dirty="0">
                <a:solidFill>
                  <a:srgbClr val="303D68"/>
                </a:solidFill>
                <a:latin typeface="DejaVu Math TeX Gyre" panose="02000503000000000000" pitchFamily="2" charset="0"/>
                <a:ea typeface="+mj-ea"/>
                <a:cs typeface="+mj-cs"/>
              </a:rPr>
              <a:t>Develop techniques to extract key digital skill terms from raw data and standardize them for consistent analysis.</a:t>
            </a:r>
            <a:endParaRPr lang="bg-BG" sz="1800" kern="100" dirty="0">
              <a:solidFill>
                <a:schemeClr val="bg1"/>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9" name="Text Box 10">
            <a:extLst>
              <a:ext uri="{FF2B5EF4-FFF2-40B4-BE49-F238E27FC236}">
                <a16:creationId xmlns:a16="http://schemas.microsoft.com/office/drawing/2014/main" id="{766D7C5A-3D9E-D5C7-A750-73688EFF1774}"/>
              </a:ext>
            </a:extLst>
          </p:cNvPr>
          <p:cNvSpPr txBox="1">
            <a:spLocks noChangeArrowheads="1"/>
          </p:cNvSpPr>
          <p:nvPr/>
        </p:nvSpPr>
        <p:spPr bwMode="auto">
          <a:xfrm>
            <a:off x="96607" y="402332"/>
            <a:ext cx="3824186" cy="2215991"/>
          </a:xfrm>
          <a:prstGeom prst="rect">
            <a:avLst/>
          </a:prstGeom>
          <a:noFill/>
          <a:ln w="9525">
            <a:noFill/>
            <a:miter lim="800000"/>
            <a:headEnd/>
            <a:tailEnd/>
          </a:ln>
        </p:spPr>
        <p:txBody>
          <a:bodyPr wrap="square" lIns="60960" tIns="30480" rIns="60960" bIns="30480" anchor="t">
            <a:spAutoFit/>
          </a:bodyPr>
          <a:lstStyle/>
          <a:p>
            <a:pPr algn="ctr" defTabSz="1219170">
              <a:spcBef>
                <a:spcPct val="20000"/>
              </a:spcBef>
              <a:defRPr/>
            </a:pPr>
            <a:r>
              <a:rPr lang="en-US" sz="28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Subtitle 1.2: Extracting and Normalizing Digital Skills Terminology</a:t>
            </a:r>
          </a:p>
        </p:txBody>
      </p:sp>
      <p:pic>
        <p:nvPicPr>
          <p:cNvPr id="2" name="Picture 1" descr="A logo with text on it&#10;&#10;Description automatically generated">
            <a:extLst>
              <a:ext uri="{FF2B5EF4-FFF2-40B4-BE49-F238E27FC236}">
                <a16:creationId xmlns:a16="http://schemas.microsoft.com/office/drawing/2014/main" id="{900CAC38-6028-896E-95F3-CCC6F34E99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63" y="3005099"/>
            <a:ext cx="2119501" cy="84780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AD797F7C-FA5A-E8D4-4363-77A8C03843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1938321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83AB88-8792-0D83-10E4-F4EC503AF5E5}"/>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0611E2FA-AA65-DCEA-D492-CDEAB7377A67}"/>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Noticing Digital-Skills Language in Job Adverts</a:t>
            </a:r>
          </a:p>
        </p:txBody>
      </p:sp>
      <p:pic>
        <p:nvPicPr>
          <p:cNvPr id="2" name="Picture 1" descr="A logo with text on it&#10;&#10;Description automatically generated">
            <a:extLst>
              <a:ext uri="{FF2B5EF4-FFF2-40B4-BE49-F238E27FC236}">
                <a16:creationId xmlns:a16="http://schemas.microsoft.com/office/drawing/2014/main" id="{B4D3CC41-9890-550A-8265-60A884D6DB8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962E8321-0CEF-A023-67C1-0508919102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
        <p:nvSpPr>
          <p:cNvPr id="7" name="Title 1">
            <a:extLst>
              <a:ext uri="{FF2B5EF4-FFF2-40B4-BE49-F238E27FC236}">
                <a16:creationId xmlns:a16="http://schemas.microsoft.com/office/drawing/2014/main" id="{73BB8D1A-C3D1-C1EB-4565-257293D40D74}"/>
              </a:ext>
            </a:extLst>
          </p:cNvPr>
          <p:cNvSpPr txBox="1">
            <a:spLocks/>
          </p:cNvSpPr>
          <p:nvPr/>
        </p:nvSpPr>
        <p:spPr>
          <a:xfrm>
            <a:off x="6028808" y="1465006"/>
            <a:ext cx="5552684" cy="45065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buFont typeface="Arial" panose="020B0604020202020204" pitchFamily="34" charset="0"/>
              <a:buChar char="•"/>
            </a:pPr>
            <a:r>
              <a:rPr lang="en-US" sz="200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rPr>
              <a:t>When reviewing job adverts, the first step is to identify the digital skills hidden inside ordinary descriptions of work.</a:t>
            </a:r>
          </a:p>
          <a:p>
            <a:pPr marL="285750" indent="-285750" algn="just">
              <a:buFont typeface="Arial" panose="020B0604020202020204" pitchFamily="34" charset="0"/>
              <a:buChar char="•"/>
            </a:pPr>
            <a:endParaRPr lang="en-US" sz="200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a:p>
            <a:pPr marL="285750" indent="-285750" algn="just">
              <a:buFont typeface="Arial" panose="020B0604020202020204" pitchFamily="34" charset="0"/>
              <a:buChar char="•"/>
            </a:pPr>
            <a:r>
              <a:rPr lang="en-US" sz="200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rPr>
              <a:t>Employers mention tasks such as updating digital records, using booking systems, managing emails, joining online meetings, or working with spreadsheets.</a:t>
            </a:r>
          </a:p>
          <a:p>
            <a:pPr marL="285750" indent="-285750" algn="just">
              <a:buFont typeface="Arial" panose="020B0604020202020204" pitchFamily="34" charset="0"/>
              <a:buChar char="•"/>
            </a:pPr>
            <a:endParaRPr lang="en-US" sz="200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a:p>
            <a:pPr marL="285750" indent="-285750" algn="just">
              <a:buFont typeface="Arial" panose="020B0604020202020204" pitchFamily="34" charset="0"/>
              <a:buChar char="•"/>
            </a:pPr>
            <a:r>
              <a:rPr lang="en-US" sz="200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rPr>
              <a:t>Learning to notice them helps teachers understand how digital tools shape real workplace routines across different sectors.</a:t>
            </a:r>
          </a:p>
        </p:txBody>
      </p:sp>
      <p:pic>
        <p:nvPicPr>
          <p:cNvPr id="4" name="Imagem 3">
            <a:extLst>
              <a:ext uri="{FF2B5EF4-FFF2-40B4-BE49-F238E27FC236}">
                <a16:creationId xmlns:a16="http://schemas.microsoft.com/office/drawing/2014/main" id="{D3007A6A-9169-C4E0-0E02-5558538B4973}"/>
              </a:ext>
            </a:extLst>
          </p:cNvPr>
          <p:cNvPicPr>
            <a:picLocks noChangeAspect="1"/>
          </p:cNvPicPr>
          <p:nvPr/>
        </p:nvPicPr>
        <p:blipFill>
          <a:blip r:embed="rId4">
            <a:extLst>
              <a:ext uri="{28A0092B-C50C-407E-A947-70E740481C1C}">
                <a14:useLocalDpi xmlns:a14="http://schemas.microsoft.com/office/drawing/2010/main" val="0"/>
              </a:ext>
            </a:extLst>
          </a:blip>
          <a:srcRect l="-1" t="11330" r="7796" b="23504"/>
          <a:stretch>
            <a:fillRect/>
          </a:stretch>
        </p:blipFill>
        <p:spPr bwMode="auto">
          <a:xfrm>
            <a:off x="460087" y="1465006"/>
            <a:ext cx="5100102" cy="4213280"/>
          </a:xfrm>
          <a:prstGeom prst="rect">
            <a:avLst/>
          </a:prstGeom>
          <a:noFill/>
          <a:ln>
            <a:noFill/>
          </a:ln>
        </p:spPr>
      </p:pic>
    </p:spTree>
    <p:extLst>
      <p:ext uri="{BB962C8B-B14F-4D97-AF65-F5344CB8AC3E}">
        <p14:creationId xmlns:p14="http://schemas.microsoft.com/office/powerpoint/2010/main" val="9065333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F89CF89-A256-4F13-651D-C41B54781F51}"/>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228EBE81-6293-12EE-1108-85F2AA9683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38743747-4B0F-5A64-9381-1695047684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8" name="Title 1">
            <a:extLst>
              <a:ext uri="{FF2B5EF4-FFF2-40B4-BE49-F238E27FC236}">
                <a16:creationId xmlns:a16="http://schemas.microsoft.com/office/drawing/2014/main" id="{98639BB6-BAD1-86BD-1E9C-B632F91B7799}"/>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Creating a Clear List of Skill Terms</a:t>
            </a:r>
          </a:p>
        </p:txBody>
      </p:sp>
      <p:pic>
        <p:nvPicPr>
          <p:cNvPr id="9" name="Picture 8" descr="Blue text on a black background&#10;&#10;Description automatically generated">
            <a:extLst>
              <a:ext uri="{FF2B5EF4-FFF2-40B4-BE49-F238E27FC236}">
                <a16:creationId xmlns:a16="http://schemas.microsoft.com/office/drawing/2014/main" id="{692989FC-25B0-D83D-14BF-FD3871013C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0" name="Picture 9" descr="A logo with text on it&#10;&#10;Description automatically generated">
            <a:extLst>
              <a:ext uri="{FF2B5EF4-FFF2-40B4-BE49-F238E27FC236}">
                <a16:creationId xmlns:a16="http://schemas.microsoft.com/office/drawing/2014/main" id="{AF1B521C-F7C9-239F-CCDC-B187127851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1" name="Title 1">
            <a:extLst>
              <a:ext uri="{FF2B5EF4-FFF2-40B4-BE49-F238E27FC236}">
                <a16:creationId xmlns:a16="http://schemas.microsoft.com/office/drawing/2014/main" id="{AD23AE18-C32E-E1AA-DA40-135015F3E921}"/>
              </a:ext>
            </a:extLst>
          </p:cNvPr>
          <p:cNvSpPr txBox="1">
            <a:spLocks/>
          </p:cNvSpPr>
          <p:nvPr/>
        </p:nvSpPr>
        <p:spPr>
          <a:xfrm>
            <a:off x="514116" y="1474839"/>
            <a:ext cx="11197985" cy="401130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just">
              <a:spcBef>
                <a:spcPts val="1000"/>
              </a:spcBef>
              <a:buClr>
                <a:schemeClr val="accent1"/>
              </a:buClr>
              <a:buSzPts val="1440"/>
            </a:pPr>
            <a:r>
              <a:rPr lang="en-US" sz="2000" dirty="0">
                <a:solidFill>
                  <a:srgbClr val="303D68"/>
                </a:solidFill>
                <a:latin typeface="DejaVu Math TeX Gyre" panose="02000503000000000000" pitchFamily="2" charset="0"/>
              </a:rPr>
              <a:t>As you read different adverts, start collecting key words and phrases.</a:t>
            </a:r>
          </a:p>
          <a:p>
            <a:pPr marL="342900" lvl="0" indent="-342900" algn="just">
              <a:spcBef>
                <a:spcPts val="1000"/>
              </a:spcBef>
              <a:buClr>
                <a:schemeClr val="accent1"/>
              </a:buClr>
              <a:buSzPts val="1440"/>
              <a:buFont typeface="Arial" panose="020B0604020202020204" pitchFamily="34" charset="0"/>
              <a:buChar char="•"/>
            </a:pPr>
            <a:r>
              <a:rPr lang="en-US" sz="2000" dirty="0">
                <a:solidFill>
                  <a:srgbClr val="303D68"/>
                </a:solidFill>
                <a:latin typeface="DejaVu Math TeX Gyre" panose="02000503000000000000" pitchFamily="2" charset="0"/>
              </a:rPr>
              <a:t>Some adverts use specific terms (“Excel”, “CRM systems”), while others use broad descriptions (“good digital skills”). Writing these terms in one place allows you to see which skills repeat most often.</a:t>
            </a:r>
          </a:p>
          <a:p>
            <a:pPr marL="342900" lvl="0" indent="-342900" algn="just">
              <a:spcBef>
                <a:spcPts val="1000"/>
              </a:spcBef>
              <a:buClr>
                <a:schemeClr val="accent1"/>
              </a:buClr>
              <a:buSzPts val="1440"/>
              <a:buFont typeface="Arial" panose="020B0604020202020204" pitchFamily="34" charset="0"/>
              <a:buChar char="•"/>
            </a:pPr>
            <a:r>
              <a:rPr lang="en-US" sz="2000" dirty="0">
                <a:solidFill>
                  <a:srgbClr val="303D68"/>
                </a:solidFill>
                <a:latin typeface="DejaVu Math TeX Gyre" panose="02000503000000000000" pitchFamily="2" charset="0"/>
              </a:rPr>
              <a:t>For example, “video-call platforms”, “Zoom”, and “Teams meetings” all point to digital communication tools. Normalizing means grouping these variations into a single, simple term that learners can understand. </a:t>
            </a:r>
          </a:p>
          <a:p>
            <a:pPr marL="342900" indent="-342900" algn="just">
              <a:spcBef>
                <a:spcPts val="1000"/>
              </a:spcBef>
              <a:buClr>
                <a:schemeClr val="accent1"/>
              </a:buClr>
              <a:buSzPts val="1440"/>
              <a:buFont typeface="Arial" panose="020B0604020202020204" pitchFamily="34" charset="0"/>
              <a:buChar char="•"/>
            </a:pPr>
            <a:r>
              <a:rPr lang="en-US" sz="2000" dirty="0">
                <a:solidFill>
                  <a:srgbClr val="303D68"/>
                </a:solidFill>
                <a:latin typeface="DejaVu Math TeX Gyre" panose="02000503000000000000" pitchFamily="2" charset="0"/>
              </a:rPr>
              <a:t>This reduces confusion and makes it easier to compare skills across sectors, identify core requirements, and design activities that reflect common digital practices. This list becomes a foundation for designing digital activities, helping teachers move from scattered information to a clear, organized understanding of workplace needs.</a:t>
            </a:r>
            <a:endParaRPr lang="en-US" sz="200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Tree>
    <p:extLst>
      <p:ext uri="{BB962C8B-B14F-4D97-AF65-F5344CB8AC3E}">
        <p14:creationId xmlns:p14="http://schemas.microsoft.com/office/powerpoint/2010/main" val="11447034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110042F-12C3-EA21-1770-D4CC50380ED2}"/>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A531F1E6-C460-9FAF-1FB8-6433D4D2A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6BE50982-EEC8-C297-C84D-4A860D2A96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8" name="Title 1">
            <a:extLst>
              <a:ext uri="{FF2B5EF4-FFF2-40B4-BE49-F238E27FC236}">
                <a16:creationId xmlns:a16="http://schemas.microsoft.com/office/drawing/2014/main" id="{E7DF019F-7960-0BFE-2B66-791DE58F509C}"/>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Focusing on Realistic, Relevant Skills</a:t>
            </a:r>
          </a:p>
        </p:txBody>
      </p:sp>
      <p:pic>
        <p:nvPicPr>
          <p:cNvPr id="9" name="Picture 8" descr="Blue text on a black background&#10;&#10;Description automatically generated">
            <a:extLst>
              <a:ext uri="{FF2B5EF4-FFF2-40B4-BE49-F238E27FC236}">
                <a16:creationId xmlns:a16="http://schemas.microsoft.com/office/drawing/2014/main" id="{C2C9D409-CF2A-2397-E73B-0435233241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0" name="Picture 9" descr="A logo with text on it&#10;&#10;Description automatically generated">
            <a:extLst>
              <a:ext uri="{FF2B5EF4-FFF2-40B4-BE49-F238E27FC236}">
                <a16:creationId xmlns:a16="http://schemas.microsoft.com/office/drawing/2014/main" id="{59C7B6B7-8915-5D0F-D3BC-39235A980D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1" name="Title 1">
            <a:extLst>
              <a:ext uri="{FF2B5EF4-FFF2-40B4-BE49-F238E27FC236}">
                <a16:creationId xmlns:a16="http://schemas.microsoft.com/office/drawing/2014/main" id="{F4659A06-888D-B792-F979-A83F3A51DCDE}"/>
              </a:ext>
            </a:extLst>
          </p:cNvPr>
          <p:cNvSpPr txBox="1">
            <a:spLocks/>
          </p:cNvSpPr>
          <p:nvPr/>
        </p:nvSpPr>
        <p:spPr>
          <a:xfrm>
            <a:off x="514116" y="2554440"/>
            <a:ext cx="11197985"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lvl="0" indent="-342900" algn="just">
              <a:spcBef>
                <a:spcPts val="1000"/>
              </a:spcBef>
              <a:buClr>
                <a:schemeClr val="accent1"/>
              </a:buClr>
              <a:buSzPts val="1440"/>
              <a:buFont typeface="Arial" panose="020B0604020202020204" pitchFamily="34" charset="0"/>
              <a:buChar char="•"/>
            </a:pPr>
            <a:r>
              <a:rPr lang="en-US" sz="2000" dirty="0">
                <a:solidFill>
                  <a:srgbClr val="303D68"/>
                </a:solidFill>
                <a:latin typeface="DejaVu Math TeX Gyre" panose="02000503000000000000" pitchFamily="2" charset="0"/>
              </a:rPr>
              <a:t>The goal is not to list every technical term but to identify skills that are realistic for your learners’ level and profession.</a:t>
            </a:r>
          </a:p>
          <a:p>
            <a:pPr marL="342900" lvl="0" indent="-342900" algn="just">
              <a:spcBef>
                <a:spcPts val="1000"/>
              </a:spcBef>
              <a:buClr>
                <a:schemeClr val="accent1"/>
              </a:buClr>
              <a:buSzPts val="1440"/>
              <a:buFont typeface="Arial" panose="020B0604020202020204" pitchFamily="34" charset="0"/>
              <a:buChar char="•"/>
            </a:pPr>
            <a:r>
              <a:rPr lang="en-GB" sz="2000" noProof="0" dirty="0">
                <a:solidFill>
                  <a:srgbClr val="303D68"/>
                </a:solidFill>
                <a:latin typeface="DejaVu Math TeX Gyre" panose="02000503000000000000" pitchFamily="2" charset="0"/>
              </a:rPr>
              <a:t>Normalised terminology highlights the essential tasks beginners need: sending professional emails, entering data, sharing documents online, or navigating basic platforms.</a:t>
            </a:r>
          </a:p>
          <a:p>
            <a:pPr marL="342900" lvl="0" indent="-342900" algn="just">
              <a:spcBef>
                <a:spcPts val="1000"/>
              </a:spcBef>
              <a:buClr>
                <a:schemeClr val="accent1"/>
              </a:buClr>
              <a:buSzPts val="1440"/>
              <a:buFont typeface="Arial" panose="020B0604020202020204" pitchFamily="34" charset="0"/>
              <a:buChar char="•"/>
            </a:pPr>
            <a:r>
              <a:rPr lang="en-US" sz="2000" dirty="0">
                <a:solidFill>
                  <a:srgbClr val="303D68"/>
                </a:solidFill>
                <a:latin typeface="DejaVu Math TeX Gyre" panose="02000503000000000000" pitchFamily="2" charset="0"/>
              </a:rPr>
              <a:t>Over time, this practice helps teachers create training that is practical, focused, and strongly connected to real job demands, preparing learners for the next step: mapping these skills to ESCO.</a:t>
            </a:r>
          </a:p>
          <a:p>
            <a:pPr marL="342900" lvl="0" indent="-342900" algn="just">
              <a:spcBef>
                <a:spcPts val="1000"/>
              </a:spcBef>
              <a:buClr>
                <a:schemeClr val="accent1"/>
              </a:buClr>
              <a:buSzPts val="1440"/>
              <a:buFont typeface="Arial" panose="020B0604020202020204" pitchFamily="34" charset="0"/>
              <a:buChar char="•"/>
            </a:pPr>
            <a:endParaRPr lang="en-US" sz="2000" dirty="0">
              <a:solidFill>
                <a:srgbClr val="303D68"/>
              </a:solidFill>
              <a:latin typeface="DejaVu Math TeX Gyre" panose="02000503000000000000" pitchFamily="2" charset="0"/>
            </a:endParaRPr>
          </a:p>
          <a:p>
            <a:pPr marL="342900" lvl="0" indent="-342900" algn="just">
              <a:spcBef>
                <a:spcPts val="1000"/>
              </a:spcBef>
              <a:buClr>
                <a:schemeClr val="accent1"/>
              </a:buClr>
              <a:buSzPts val="1440"/>
              <a:buFont typeface="Arial" panose="020B0604020202020204" pitchFamily="34" charset="0"/>
              <a:buChar char="•"/>
            </a:pPr>
            <a:endParaRPr lang="bg-BG" sz="200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bg-BG" sz="2000" dirty="0">
              <a:solidFill>
                <a:srgbClr val="303D68"/>
              </a:solidFill>
              <a:latin typeface="DejaVu Math TeX Gyre" panose="02000503000000000000" pitchFamily="2" charset="0"/>
            </a:endParaRPr>
          </a:p>
          <a:p>
            <a:pPr marL="742950" lvl="1" indent="-285750">
              <a:buFont typeface="Courier New" panose="02070309020205020404" pitchFamily="49" charset="0"/>
              <a:buChar char="o"/>
            </a:pPr>
            <a:endParaRPr lang="en-US" sz="200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Tree>
    <p:extLst>
      <p:ext uri="{BB962C8B-B14F-4D97-AF65-F5344CB8AC3E}">
        <p14:creationId xmlns:p14="http://schemas.microsoft.com/office/powerpoint/2010/main" val="27330656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33885-F348-E486-1D61-2348D1AAC17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81FC957-17FB-E200-2743-41232B76DFE8}"/>
              </a:ext>
            </a:extLst>
          </p:cNvPr>
          <p:cNvSpPr/>
          <p:nvPr/>
        </p:nvSpPr>
        <p:spPr>
          <a:xfrm>
            <a:off x="3984331" y="0"/>
            <a:ext cx="8300936" cy="6858000"/>
          </a:xfrm>
          <a:prstGeom prst="rect">
            <a:avLst/>
          </a:prstGeom>
          <a:solidFill>
            <a:srgbClr val="74D3BD"/>
          </a:solidFill>
          <a:ln>
            <a:solidFill>
              <a:srgbClr val="74D3BD"/>
            </a:solid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nSpc>
                <a:spcPct val="150000"/>
              </a:lnSpc>
              <a:defRPr/>
            </a:pPr>
            <a:endParaRPr lang="en-US" sz="1400" b="1" u="sng" dirty="0">
              <a:solidFill>
                <a:schemeClr val="bg1"/>
              </a:solidFill>
              <a:latin typeface="Arial"/>
              <a:ea typeface="Cambria"/>
              <a:cs typeface="Arial"/>
            </a:endParaRPr>
          </a:p>
        </p:txBody>
      </p:sp>
      <p:sp>
        <p:nvSpPr>
          <p:cNvPr id="6" name="TextBox 5">
            <a:extLst>
              <a:ext uri="{FF2B5EF4-FFF2-40B4-BE49-F238E27FC236}">
                <a16:creationId xmlns:a16="http://schemas.microsoft.com/office/drawing/2014/main" id="{FEAD0587-3585-BDDB-3A7A-D496114D96AD}"/>
              </a:ext>
            </a:extLst>
          </p:cNvPr>
          <p:cNvSpPr txBox="1"/>
          <p:nvPr/>
        </p:nvSpPr>
        <p:spPr>
          <a:xfrm>
            <a:off x="3984331" y="402332"/>
            <a:ext cx="8111062" cy="21698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US" sz="3000" b="1" dirty="0">
                <a:solidFill>
                  <a:srgbClr val="303D68"/>
                </a:solidFill>
                <a:latin typeface="DejaVu Math TeX Gyre" panose="02000503000000000000" pitchFamily="2" charset="0"/>
                <a:ea typeface="+mj-ea"/>
                <a:cs typeface="+mj-cs"/>
              </a:rPr>
              <a:t>Key aspects:</a:t>
            </a:r>
          </a:p>
          <a:p>
            <a:pPr marL="457200" indent="-457200">
              <a:lnSpc>
                <a:spcPct val="90000"/>
              </a:lnSpc>
              <a:spcBef>
                <a:spcPct val="0"/>
              </a:spcBef>
              <a:buFont typeface="Arial" panose="020B0604020202020204" pitchFamily="34" charset="0"/>
              <a:buChar char="•"/>
            </a:pPr>
            <a:r>
              <a:rPr lang="en-US" sz="3000" dirty="0">
                <a:solidFill>
                  <a:srgbClr val="303D68"/>
                </a:solidFill>
                <a:latin typeface="DejaVu Math TeX Gyre" panose="02000503000000000000" pitchFamily="2" charset="0"/>
                <a:ea typeface="+mj-ea"/>
                <a:cs typeface="+mj-cs"/>
              </a:rPr>
              <a:t>Use the normalized terms to map required skills to the ESCO framework, enabling the identification of key trends and priority competences.</a:t>
            </a:r>
            <a:endParaRPr lang="bg-BG" sz="1800" kern="100" dirty="0">
              <a:solidFill>
                <a:schemeClr val="bg1"/>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9" name="Text Box 10">
            <a:extLst>
              <a:ext uri="{FF2B5EF4-FFF2-40B4-BE49-F238E27FC236}">
                <a16:creationId xmlns:a16="http://schemas.microsoft.com/office/drawing/2014/main" id="{A610A473-0F90-5EFC-B011-EDA3BAEA6586}"/>
              </a:ext>
            </a:extLst>
          </p:cNvPr>
          <p:cNvSpPr txBox="1">
            <a:spLocks noChangeArrowheads="1"/>
          </p:cNvSpPr>
          <p:nvPr/>
        </p:nvSpPr>
        <p:spPr bwMode="auto">
          <a:xfrm>
            <a:off x="96607" y="402332"/>
            <a:ext cx="3824186" cy="1354217"/>
          </a:xfrm>
          <a:prstGeom prst="rect">
            <a:avLst/>
          </a:prstGeom>
          <a:noFill/>
          <a:ln w="9525">
            <a:noFill/>
            <a:miter lim="800000"/>
            <a:headEnd/>
            <a:tailEnd/>
          </a:ln>
        </p:spPr>
        <p:txBody>
          <a:bodyPr wrap="square" lIns="60960" tIns="30480" rIns="60960" bIns="30480" anchor="t">
            <a:spAutoFit/>
          </a:bodyPr>
          <a:lstStyle/>
          <a:p>
            <a:pPr algn="ctr" defTabSz="1219170">
              <a:spcBef>
                <a:spcPct val="20000"/>
              </a:spcBef>
              <a:defRPr/>
            </a:pPr>
            <a:r>
              <a:rPr lang="en-US" sz="28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Subtitle 1.3: Connecting Skills and Standards</a:t>
            </a:r>
          </a:p>
        </p:txBody>
      </p:sp>
      <p:pic>
        <p:nvPicPr>
          <p:cNvPr id="2" name="Picture 1" descr="A logo with text on it&#10;&#10;Description automatically generated">
            <a:extLst>
              <a:ext uri="{FF2B5EF4-FFF2-40B4-BE49-F238E27FC236}">
                <a16:creationId xmlns:a16="http://schemas.microsoft.com/office/drawing/2014/main" id="{1024C7AE-AD74-DA17-35B7-BC8E334C99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63" y="3005099"/>
            <a:ext cx="2119501" cy="84780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91D48B80-A5CB-A395-D1C6-A860403C19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2009422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933A6D-D8CA-8D07-A5ED-A6ECF55591F1}"/>
            </a:ext>
          </a:extLst>
        </p:cNvPr>
        <p:cNvGrpSpPr/>
        <p:nvPr/>
      </p:nvGrpSpPr>
      <p:grpSpPr>
        <a:xfrm>
          <a:off x="0" y="0"/>
          <a:ext cx="0" cy="0"/>
          <a:chOff x="0" y="0"/>
          <a:chExt cx="0" cy="0"/>
        </a:xfrm>
      </p:grpSpPr>
      <p:pic>
        <p:nvPicPr>
          <p:cNvPr id="2" name="Picture 1" descr="A logo with text on it&#10;&#10;Description automatically generated">
            <a:extLst>
              <a:ext uri="{FF2B5EF4-FFF2-40B4-BE49-F238E27FC236}">
                <a16:creationId xmlns:a16="http://schemas.microsoft.com/office/drawing/2014/main" id="{24DD56B0-0439-FE10-7334-F5F2963BA4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0988EE0A-10B0-9824-9F34-1600F098E2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
        <p:nvSpPr>
          <p:cNvPr id="7" name="Title 1">
            <a:extLst>
              <a:ext uri="{FF2B5EF4-FFF2-40B4-BE49-F238E27FC236}">
                <a16:creationId xmlns:a16="http://schemas.microsoft.com/office/drawing/2014/main" id="{6ABC8B95-0B5D-5673-3CB3-A46704B41D9D}"/>
              </a:ext>
            </a:extLst>
          </p:cNvPr>
          <p:cNvSpPr txBox="1">
            <a:spLocks/>
          </p:cNvSpPr>
          <p:nvPr/>
        </p:nvSpPr>
        <p:spPr>
          <a:xfrm>
            <a:off x="4748981" y="1563329"/>
            <a:ext cx="6617109" cy="433986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42950" lvl="1" indent="-285750">
              <a:buFont typeface="Arial" panose="020B0604020202020204" pitchFamily="34" charset="0"/>
              <a:buChar char="•"/>
            </a:pPr>
            <a:r>
              <a:rPr lang="en-US" sz="2000" dirty="0">
                <a:solidFill>
                  <a:srgbClr val="303D68"/>
                </a:solidFill>
                <a:latin typeface="DejaVu Math TeX Gyre" panose="02000503000000000000" pitchFamily="2" charset="0"/>
              </a:rPr>
              <a:t>Once digital skills are extracted and organized, linking them to ESCO gives structure and consistency.</a:t>
            </a:r>
          </a:p>
          <a:p>
            <a:pPr marL="742950" lvl="1" indent="-285750">
              <a:buFont typeface="Arial" panose="020B0604020202020204" pitchFamily="34" charset="0"/>
              <a:buChar char="•"/>
            </a:pPr>
            <a:endParaRPr lang="en-US" sz="2000" dirty="0">
              <a:solidFill>
                <a:srgbClr val="303D68"/>
              </a:solidFill>
              <a:latin typeface="DejaVu Math TeX Gyre" panose="02000503000000000000" pitchFamily="2" charset="0"/>
            </a:endParaRPr>
          </a:p>
          <a:p>
            <a:pPr marL="742950" lvl="1" indent="-285750">
              <a:buFont typeface="Arial" panose="020B0604020202020204" pitchFamily="34" charset="0"/>
              <a:buChar char="•"/>
            </a:pPr>
            <a:r>
              <a:rPr lang="en-US" sz="2000" dirty="0">
                <a:solidFill>
                  <a:srgbClr val="303D68"/>
                </a:solidFill>
                <a:latin typeface="DejaVu Math TeX Gyre" panose="02000503000000000000" pitchFamily="2" charset="0"/>
              </a:rPr>
              <a:t>ESCO provides official names and descriptions for thousands of skills, helping teachers confirm that their terminology matches how skills are recognized across Europe.</a:t>
            </a:r>
          </a:p>
          <a:p>
            <a:pPr marL="742950" lvl="1" indent="-285750">
              <a:buFont typeface="Arial" panose="020B0604020202020204" pitchFamily="34" charset="0"/>
              <a:buChar char="•"/>
            </a:pPr>
            <a:endParaRPr lang="en-US" sz="2000" dirty="0">
              <a:solidFill>
                <a:srgbClr val="303D68"/>
              </a:solidFill>
              <a:latin typeface="DejaVu Math TeX Gyre" panose="02000503000000000000" pitchFamily="2" charset="0"/>
            </a:endParaRPr>
          </a:p>
          <a:p>
            <a:pPr marL="742950" lvl="1" indent="-285750">
              <a:buFont typeface="Arial" panose="020B0604020202020204" pitchFamily="34" charset="0"/>
              <a:buChar char="•"/>
            </a:pPr>
            <a:r>
              <a:rPr lang="en-US" sz="2000" dirty="0">
                <a:solidFill>
                  <a:srgbClr val="303D68"/>
                </a:solidFill>
                <a:latin typeface="DejaVu Math TeX Gyre" panose="02000503000000000000" pitchFamily="2" charset="0"/>
              </a:rPr>
              <a:t>This connection strengthens the credibility of training plans, supports alignment with national strategies, and creates a shared language between teachers, employers, and policymakers.</a:t>
            </a:r>
            <a:endParaRPr lang="en-US" sz="200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
        <p:nvSpPr>
          <p:cNvPr id="11" name="Title 1">
            <a:extLst>
              <a:ext uri="{FF2B5EF4-FFF2-40B4-BE49-F238E27FC236}">
                <a16:creationId xmlns:a16="http://schemas.microsoft.com/office/drawing/2014/main" id="{B12227D6-6A33-3FF4-CE28-E27F72E0C66A}"/>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Why Connect Skills to ESCO?</a:t>
            </a:r>
          </a:p>
        </p:txBody>
      </p:sp>
      <p:pic>
        <p:nvPicPr>
          <p:cNvPr id="4" name="Picture 2" descr="First ESCO Release | PDF | Interoperability | Educational Assessment">
            <a:extLst>
              <a:ext uri="{FF2B5EF4-FFF2-40B4-BE49-F238E27FC236}">
                <a16:creationId xmlns:a16="http://schemas.microsoft.com/office/drawing/2014/main" id="{3E5E6067-FCBF-68E8-63C1-74BBDFCE9EC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150" b="12925"/>
          <a:stretch>
            <a:fillRect/>
          </a:stretch>
        </p:blipFill>
        <p:spPr bwMode="auto">
          <a:xfrm>
            <a:off x="993059" y="1450989"/>
            <a:ext cx="3549445" cy="4019111"/>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a:extLst>
              <a:ext uri="{FF2B5EF4-FFF2-40B4-BE49-F238E27FC236}">
                <a16:creationId xmlns:a16="http://schemas.microsoft.com/office/drawing/2014/main" id="{04B579F7-CAAE-8838-C325-57E9F9FF0581}"/>
              </a:ext>
            </a:extLst>
          </p:cNvPr>
          <p:cNvSpPr txBox="1"/>
          <p:nvPr/>
        </p:nvSpPr>
        <p:spPr>
          <a:xfrm>
            <a:off x="1174677" y="5459228"/>
            <a:ext cx="1258678" cy="246221"/>
          </a:xfrm>
          <a:prstGeom prst="rect">
            <a:avLst/>
          </a:prstGeom>
          <a:noFill/>
        </p:spPr>
        <p:txBody>
          <a:bodyPr wrap="none" rtlCol="0">
            <a:spAutoFit/>
          </a:bodyPr>
          <a:lstStyle/>
          <a:p>
            <a:r>
              <a:rPr lang="en-GB" sz="1000" dirty="0">
                <a:solidFill>
                  <a:srgbClr val="156082"/>
                </a:solidFill>
              </a:rPr>
              <a:t>Image: iStockphoto</a:t>
            </a:r>
          </a:p>
        </p:txBody>
      </p:sp>
    </p:spTree>
    <p:extLst>
      <p:ext uri="{BB962C8B-B14F-4D97-AF65-F5344CB8AC3E}">
        <p14:creationId xmlns:p14="http://schemas.microsoft.com/office/powerpoint/2010/main" val="18781519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B02FCB-9B33-2E1A-82DE-D4D9DC5CADDA}"/>
            </a:ext>
          </a:extLst>
        </p:cNvPr>
        <p:cNvGrpSpPr/>
        <p:nvPr/>
      </p:nvGrpSpPr>
      <p:grpSpPr>
        <a:xfrm>
          <a:off x="0" y="0"/>
          <a:ext cx="0" cy="0"/>
          <a:chOff x="0" y="0"/>
          <a:chExt cx="0" cy="0"/>
        </a:xfrm>
      </p:grpSpPr>
      <p:pic>
        <p:nvPicPr>
          <p:cNvPr id="2" name="Picture 1" descr="A logo with text on it&#10;&#10;Description automatically generated">
            <a:extLst>
              <a:ext uri="{FF2B5EF4-FFF2-40B4-BE49-F238E27FC236}">
                <a16:creationId xmlns:a16="http://schemas.microsoft.com/office/drawing/2014/main" id="{AAFDAB0F-4B56-C246-2811-ABFC2FAF95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BE8836A0-5189-665A-7FC0-BCAC5925B7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
        <p:nvSpPr>
          <p:cNvPr id="7" name="Title 1">
            <a:extLst>
              <a:ext uri="{FF2B5EF4-FFF2-40B4-BE49-F238E27FC236}">
                <a16:creationId xmlns:a16="http://schemas.microsoft.com/office/drawing/2014/main" id="{82652F1B-B3BF-2C0F-0F72-F0FE73F817FE}"/>
              </a:ext>
            </a:extLst>
          </p:cNvPr>
          <p:cNvSpPr txBox="1">
            <a:spLocks/>
          </p:cNvSpPr>
          <p:nvPr/>
        </p:nvSpPr>
        <p:spPr>
          <a:xfrm>
            <a:off x="5043948" y="1504335"/>
            <a:ext cx="6381136" cy="446724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2000" dirty="0">
                <a:solidFill>
                  <a:srgbClr val="303D68"/>
                </a:solidFill>
                <a:latin typeface="DejaVu Math TeX Gyre" panose="02000503000000000000" pitchFamily="2" charset="0"/>
              </a:rPr>
              <a:t>Using ESCO does not require technical expertise:</a:t>
            </a:r>
          </a:p>
          <a:p>
            <a:pPr algn="just"/>
            <a:endParaRPr lang="en-US" sz="2000" dirty="0">
              <a:solidFill>
                <a:srgbClr val="303D68"/>
              </a:solidFill>
              <a:latin typeface="DejaVu Math TeX Gyre" panose="02000503000000000000" pitchFamily="2" charset="0"/>
            </a:endParaRPr>
          </a:p>
          <a:p>
            <a:pPr marL="285750" indent="-285750" algn="just">
              <a:buFont typeface="Arial" panose="020B0604020202020204" pitchFamily="34" charset="0"/>
              <a:buChar char="•"/>
            </a:pPr>
            <a:r>
              <a:rPr lang="en-US" sz="2000" dirty="0">
                <a:solidFill>
                  <a:srgbClr val="303D68"/>
                </a:solidFill>
                <a:latin typeface="DejaVu Math TeX Gyre" panose="02000503000000000000" pitchFamily="2" charset="0"/>
              </a:rPr>
              <a:t>Teachers can search familiar terms such as “spreadsheets”, “digital communication”, or “data entry” to see how each skill is defined and which occupations it supports.</a:t>
            </a:r>
          </a:p>
          <a:p>
            <a:pPr marL="285750" indent="-285750" algn="just">
              <a:buFont typeface="Arial" panose="020B0604020202020204" pitchFamily="34" charset="0"/>
              <a:buChar char="•"/>
            </a:pPr>
            <a:endParaRPr lang="en-US" sz="2000" dirty="0">
              <a:solidFill>
                <a:srgbClr val="303D68"/>
              </a:solidFill>
              <a:latin typeface="DejaVu Math TeX Gyre" panose="02000503000000000000" pitchFamily="2" charset="0"/>
            </a:endParaRPr>
          </a:p>
          <a:p>
            <a:pPr marL="285750" indent="-285750" algn="just">
              <a:buFont typeface="Arial" panose="020B0604020202020204" pitchFamily="34" charset="0"/>
              <a:buChar char="•"/>
            </a:pPr>
            <a:r>
              <a:rPr lang="en-US" sz="2000" dirty="0">
                <a:solidFill>
                  <a:srgbClr val="303D68"/>
                </a:solidFill>
                <a:latin typeface="DejaVu Math TeX Gyre" panose="02000503000000000000" pitchFamily="2" charset="0"/>
              </a:rPr>
              <a:t>This helps identify which skills are transversal across sectors and which ones are more specific to particular roles.</a:t>
            </a:r>
          </a:p>
          <a:p>
            <a:pPr marL="285750" indent="-285750" algn="just">
              <a:buFont typeface="Arial" panose="020B0604020202020204" pitchFamily="34" charset="0"/>
              <a:buChar char="•"/>
            </a:pPr>
            <a:endParaRPr lang="en-US" sz="2000" dirty="0">
              <a:solidFill>
                <a:srgbClr val="303D68"/>
              </a:solidFill>
              <a:latin typeface="DejaVu Math TeX Gyre" panose="02000503000000000000" pitchFamily="2" charset="0"/>
            </a:endParaRPr>
          </a:p>
          <a:p>
            <a:pPr marL="285750" indent="-285750" algn="just">
              <a:buFont typeface="Arial" panose="020B0604020202020204" pitchFamily="34" charset="0"/>
              <a:buChar char="•"/>
            </a:pPr>
            <a:r>
              <a:rPr lang="en-US" sz="2000" dirty="0">
                <a:solidFill>
                  <a:srgbClr val="303D68"/>
                </a:solidFill>
                <a:latin typeface="DejaVu Math TeX Gyre" panose="02000503000000000000" pitchFamily="2" charset="0"/>
              </a:rPr>
              <a:t>Seeing skills grouped in this way allows teachers to focus on the areas most relevant for learners' future jobs.</a:t>
            </a:r>
            <a:endParaRPr lang="en-US" sz="200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
        <p:nvSpPr>
          <p:cNvPr id="11" name="Title 1">
            <a:extLst>
              <a:ext uri="{FF2B5EF4-FFF2-40B4-BE49-F238E27FC236}">
                <a16:creationId xmlns:a16="http://schemas.microsoft.com/office/drawing/2014/main" id="{600E59BF-80C0-D5B5-69A3-375F6912CADA}"/>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Making Sense of ESCO in Practice </a:t>
            </a:r>
          </a:p>
        </p:txBody>
      </p:sp>
      <p:pic>
        <p:nvPicPr>
          <p:cNvPr id="8" name="Picture 2" descr="First ESCO Release | PDF | Interoperability | Educational Assessment">
            <a:extLst>
              <a:ext uri="{FF2B5EF4-FFF2-40B4-BE49-F238E27FC236}">
                <a16:creationId xmlns:a16="http://schemas.microsoft.com/office/drawing/2014/main" id="{10FC2C0F-3A5E-D53B-FCE8-DF2901BBF2F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150" b="12925"/>
          <a:stretch>
            <a:fillRect/>
          </a:stretch>
        </p:blipFill>
        <p:spPr bwMode="auto">
          <a:xfrm>
            <a:off x="993059" y="1450989"/>
            <a:ext cx="3549445" cy="4019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1545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440264-D8B3-5058-24D9-45DA3F4DF606}"/>
            </a:ext>
          </a:extLst>
        </p:cNvPr>
        <p:cNvGrpSpPr/>
        <p:nvPr/>
      </p:nvGrpSpPr>
      <p:grpSpPr>
        <a:xfrm>
          <a:off x="0" y="0"/>
          <a:ext cx="0" cy="0"/>
          <a:chOff x="0" y="0"/>
          <a:chExt cx="0" cy="0"/>
        </a:xfrm>
      </p:grpSpPr>
      <p:pic>
        <p:nvPicPr>
          <p:cNvPr id="2" name="Picture 1" descr="A logo with text on it&#10;&#10;Description automatically generated">
            <a:extLst>
              <a:ext uri="{FF2B5EF4-FFF2-40B4-BE49-F238E27FC236}">
                <a16:creationId xmlns:a16="http://schemas.microsoft.com/office/drawing/2014/main" id="{F86471B5-09CE-9036-6757-3114FA96DC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4679A6D6-DA1E-A77E-86D7-C1EEDDF0D7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
        <p:nvSpPr>
          <p:cNvPr id="7" name="Title 1">
            <a:extLst>
              <a:ext uri="{FF2B5EF4-FFF2-40B4-BE49-F238E27FC236}">
                <a16:creationId xmlns:a16="http://schemas.microsoft.com/office/drawing/2014/main" id="{45E020AA-1073-24AE-767F-74F74DCC743B}"/>
              </a:ext>
            </a:extLst>
          </p:cNvPr>
          <p:cNvSpPr txBox="1">
            <a:spLocks/>
          </p:cNvSpPr>
          <p:nvPr/>
        </p:nvSpPr>
        <p:spPr>
          <a:xfrm>
            <a:off x="338401" y="1675537"/>
            <a:ext cx="5306580" cy="41526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buFont typeface="Arial" panose="020B0604020202020204" pitchFamily="34" charset="0"/>
              <a:buChar char="•"/>
            </a:pPr>
            <a:r>
              <a:rPr lang="en-US" sz="2000" dirty="0">
                <a:solidFill>
                  <a:srgbClr val="303D68"/>
                </a:solidFill>
                <a:latin typeface="DejaVu Math TeX Gyre" panose="02000503000000000000" pitchFamily="2" charset="0"/>
              </a:rPr>
              <a:t>Once skills are mapped to ESCO, teachers can easily identify the skills that appear most often and should form the foundation of digital training.</a:t>
            </a:r>
          </a:p>
          <a:p>
            <a:pPr algn="just"/>
            <a:endParaRPr lang="en-US" sz="2000" dirty="0">
              <a:solidFill>
                <a:srgbClr val="303D68"/>
              </a:solidFill>
              <a:latin typeface="DejaVu Math TeX Gyre" panose="02000503000000000000" pitchFamily="2" charset="0"/>
            </a:endParaRPr>
          </a:p>
          <a:p>
            <a:pPr marL="285750" indent="-285750" algn="just">
              <a:buFont typeface="Arial" panose="020B0604020202020204" pitchFamily="34" charset="0"/>
              <a:buChar char="•"/>
            </a:pPr>
            <a:r>
              <a:rPr lang="en-US" sz="2000" dirty="0">
                <a:solidFill>
                  <a:srgbClr val="303D68"/>
                </a:solidFill>
                <a:latin typeface="DejaVu Math TeX Gyre" panose="02000503000000000000" pitchFamily="2" charset="0"/>
              </a:rPr>
              <a:t>Sector-specific skills can then be added on top, creating a balanced, realistic learning pathway.</a:t>
            </a:r>
          </a:p>
          <a:p>
            <a:pPr marL="285750" indent="-285750" algn="just">
              <a:buFont typeface="Arial" panose="020B0604020202020204" pitchFamily="34" charset="0"/>
              <a:buChar char="•"/>
            </a:pPr>
            <a:endParaRPr lang="en-US" sz="2000" dirty="0">
              <a:solidFill>
                <a:srgbClr val="303D68"/>
              </a:solidFill>
              <a:latin typeface="DejaVu Math TeX Gyre" panose="02000503000000000000" pitchFamily="2" charset="0"/>
            </a:endParaRPr>
          </a:p>
          <a:p>
            <a:pPr marL="285750" indent="-285750" algn="just">
              <a:buFont typeface="Arial" panose="020B0604020202020204" pitchFamily="34" charset="0"/>
              <a:buChar char="•"/>
            </a:pPr>
            <a:r>
              <a:rPr lang="en-US" sz="2000" dirty="0">
                <a:solidFill>
                  <a:srgbClr val="303D68"/>
                </a:solidFill>
                <a:latin typeface="DejaVu Math TeX Gyre" panose="02000503000000000000" pitchFamily="2" charset="0"/>
              </a:rPr>
              <a:t>This mapping step ensures that teaching is aligned with workplace expectations and prepares learners effectively for real digital tasks.</a:t>
            </a:r>
            <a:endParaRPr lang="en-US" sz="200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
        <p:nvSpPr>
          <p:cNvPr id="11" name="Title 1">
            <a:extLst>
              <a:ext uri="{FF2B5EF4-FFF2-40B4-BE49-F238E27FC236}">
                <a16:creationId xmlns:a16="http://schemas.microsoft.com/office/drawing/2014/main" id="{03011DCF-1AB2-6BD3-D063-9099D5FC2268}"/>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Turning Mapped Skills Into Teaching Priorities</a:t>
            </a:r>
            <a:endParaRPr lang="pl-PL" sz="30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pic>
        <p:nvPicPr>
          <p:cNvPr id="4" name="Imagem 3">
            <a:extLst>
              <a:ext uri="{FF2B5EF4-FFF2-40B4-BE49-F238E27FC236}">
                <a16:creationId xmlns:a16="http://schemas.microsoft.com/office/drawing/2014/main" id="{D18F89CE-49F3-0DAB-0A3E-04183CE16CB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96450" y="2170913"/>
            <a:ext cx="6057149" cy="3020520"/>
          </a:xfrm>
          <a:prstGeom prst="rect">
            <a:avLst/>
          </a:prstGeom>
          <a:noFill/>
          <a:ln>
            <a:noFill/>
          </a:ln>
        </p:spPr>
      </p:pic>
    </p:spTree>
    <p:extLst>
      <p:ext uri="{BB962C8B-B14F-4D97-AF65-F5344CB8AC3E}">
        <p14:creationId xmlns:p14="http://schemas.microsoft.com/office/powerpoint/2010/main" val="35904277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79239C-1E3D-C9DD-CE72-E2E004053C67}"/>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212C363F-4286-E670-459C-229FAF5D93F9}"/>
              </a:ext>
            </a:extLst>
          </p:cNvPr>
          <p:cNvSpPr txBox="1">
            <a:spLocks/>
          </p:cNvSpPr>
          <p:nvPr/>
        </p:nvSpPr>
        <p:spPr>
          <a:xfrm>
            <a:off x="514117" y="745527"/>
            <a:ext cx="10515600" cy="6489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Learning outcomes</a:t>
            </a:r>
            <a:endParaRPr lang="bs-Latn-BA" sz="40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sp>
        <p:nvSpPr>
          <p:cNvPr id="7" name="Title 1">
            <a:extLst>
              <a:ext uri="{FF2B5EF4-FFF2-40B4-BE49-F238E27FC236}">
                <a16:creationId xmlns:a16="http://schemas.microsoft.com/office/drawing/2014/main" id="{4674A1F7-E83A-277B-63BF-AA540B4DDD60}"/>
              </a:ext>
            </a:extLst>
          </p:cNvPr>
          <p:cNvSpPr txBox="1">
            <a:spLocks/>
          </p:cNvSpPr>
          <p:nvPr/>
        </p:nvSpPr>
        <p:spPr>
          <a:xfrm>
            <a:off x="514117" y="1668091"/>
            <a:ext cx="10633781" cy="33660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buFont typeface="Arial" panose="020B0604020202020204" pitchFamily="34" charset="0"/>
              <a:buChar char="•"/>
            </a:pPr>
            <a:r>
              <a:rPr lang="en-US" sz="2000" dirty="0">
                <a:solidFill>
                  <a:srgbClr val="303D68"/>
                </a:solidFill>
                <a:latin typeface="DejaVu Math TeX Gyre" panose="02000503000000000000" pitchFamily="2" charset="0"/>
              </a:rPr>
              <a:t>Analyze </a:t>
            </a:r>
            <a:r>
              <a:rPr lang="en-US" sz="2000" dirty="0" err="1">
                <a:solidFill>
                  <a:srgbClr val="303D68"/>
                </a:solidFill>
                <a:latin typeface="DejaVu Math TeX Gyre" panose="02000503000000000000" pitchFamily="2" charset="0"/>
              </a:rPr>
              <a:t>labour</a:t>
            </a:r>
            <a:r>
              <a:rPr lang="en-US" sz="2000" dirty="0">
                <a:solidFill>
                  <a:srgbClr val="303D68"/>
                </a:solidFill>
                <a:latin typeface="DejaVu Math TeX Gyre" panose="02000503000000000000" pitchFamily="2" charset="0"/>
              </a:rPr>
              <a:t>-market signals from job adverts and sector briefings to identify and map digital skills to ESCO descriptors, revealing priority competences and trends.</a:t>
            </a:r>
          </a:p>
          <a:p>
            <a:pPr marL="285750" indent="-285750">
              <a:buFont typeface="Arial" panose="020B0604020202020204" pitchFamily="34" charset="0"/>
              <a:buChar char="•"/>
            </a:pPr>
            <a:endParaRPr lang="pt-PT" sz="2000" dirty="0">
              <a:solidFill>
                <a:srgbClr val="303D68"/>
              </a:solidFill>
              <a:latin typeface="DejaVu Math TeX Gyre" panose="02000503000000000000" pitchFamily="2" charset="0"/>
            </a:endParaRPr>
          </a:p>
          <a:p>
            <a:pPr marL="285750" indent="-285750">
              <a:buFont typeface="Arial" panose="020B0604020202020204" pitchFamily="34" charset="0"/>
              <a:buChar char="•"/>
            </a:pPr>
            <a:r>
              <a:rPr lang="en-US" sz="2000" dirty="0">
                <a:solidFill>
                  <a:srgbClr val="303D68"/>
                </a:solidFill>
                <a:latin typeface="DejaVu Math TeX Gyre" panose="02000503000000000000" pitchFamily="2" charset="0"/>
              </a:rPr>
              <a:t>Differentiate between transversal and sector-specific digital skills, including content creation, data, and AI literacy, to prioritize essential competences for VET provision.</a:t>
            </a:r>
          </a:p>
          <a:p>
            <a:pPr marL="285750" indent="-285750">
              <a:buFont typeface="Arial" panose="020B0604020202020204" pitchFamily="34" charset="0"/>
              <a:buChar char="•"/>
            </a:pPr>
            <a:endParaRPr lang="en-US" sz="2000" dirty="0">
              <a:solidFill>
                <a:srgbClr val="303D68"/>
              </a:solidFill>
              <a:latin typeface="DejaVu Math TeX Gyre" panose="02000503000000000000" pitchFamily="2" charset="0"/>
            </a:endParaRPr>
          </a:p>
          <a:p>
            <a:pPr marL="285750" indent="-285750">
              <a:buFont typeface="Arial" panose="020B0604020202020204" pitchFamily="34" charset="0"/>
              <a:buChar char="•"/>
            </a:pPr>
            <a:r>
              <a:rPr lang="en-US" sz="2000" dirty="0">
                <a:solidFill>
                  <a:srgbClr val="303D68"/>
                </a:solidFill>
                <a:latin typeface="DejaVu Math TeX Gyre" panose="02000503000000000000" pitchFamily="2" charset="0"/>
              </a:rPr>
              <a:t>Identify common participation barriers (e.g., connectivity, confidence, disability) and design inclusive, evidence-based mitigation strategies for learning materials and simple dashboards.</a:t>
            </a:r>
          </a:p>
          <a:p>
            <a:pPr marL="285750" indent="-285750">
              <a:buFont typeface="Arial" panose="020B0604020202020204" pitchFamily="34" charset="0"/>
              <a:buChar char="•"/>
            </a:pPr>
            <a:endParaRPr lang="en-US" sz="2100" dirty="0">
              <a:solidFill>
                <a:srgbClr val="303D68"/>
              </a:solidFill>
              <a:latin typeface="DejaVu Math TeX Gyre" panose="02000503000000000000" pitchFamily="2" charset="0"/>
            </a:endParaRPr>
          </a:p>
          <a:p>
            <a:pPr marL="285750" indent="-285750">
              <a:buFont typeface="Arial" panose="020B0604020202020204" pitchFamily="34" charset="0"/>
              <a:buChar char="•"/>
            </a:pPr>
            <a:endParaRPr lang="en-US" sz="200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US" sz="10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US" sz="10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US" sz="10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US" sz="100" dirty="0">
              <a:solidFill>
                <a:srgbClr val="303D68"/>
              </a:solidFill>
              <a:latin typeface="DejaVu Math TeX Gyre" panose="02000503000000000000" pitchFamily="2" charset="0"/>
            </a:endParaRPr>
          </a:p>
          <a:p>
            <a:pPr marL="742950" lvl="1" indent="-285750">
              <a:buFont typeface="Arial" panose="020B0604020202020204" pitchFamily="34" charset="0"/>
              <a:buChar char="•"/>
            </a:pPr>
            <a:r>
              <a:rPr lang="en-US" sz="100" dirty="0">
                <a:solidFill>
                  <a:srgbClr val="303D68"/>
                </a:solidFill>
                <a:latin typeface="DejaVu Math TeX Gyre" panose="02000503000000000000" pitchFamily="2" charset="0"/>
              </a:rPr>
              <a:t> </a:t>
            </a:r>
          </a:p>
          <a:p>
            <a:pPr marL="742950" lvl="1" indent="-285750">
              <a:buFont typeface="Arial" panose="020B0604020202020204" pitchFamily="34" charset="0"/>
              <a:buChar char="•"/>
            </a:pPr>
            <a:endParaRPr lang="bg-BG" sz="100" dirty="0">
              <a:solidFill>
                <a:srgbClr val="303D68"/>
              </a:solidFill>
              <a:latin typeface="DejaVu Math TeX Gyre" panose="02000503000000000000" pitchFamily="2" charset="0"/>
            </a:endParaRPr>
          </a:p>
          <a:p>
            <a:pPr marL="742950" lvl="1" indent="-285750">
              <a:buFont typeface="Arial" panose="020B0604020202020204" pitchFamily="34" charset="0"/>
              <a:buChar char="•"/>
            </a:pPr>
            <a:r>
              <a:rPr lang="en-US" sz="100" dirty="0">
                <a:solidFill>
                  <a:srgbClr val="303D68"/>
                </a:solidFill>
                <a:latin typeface="DejaVu Math TeX Gyre" panose="02000503000000000000" pitchFamily="2" charset="0"/>
              </a:rPr>
              <a:t> </a:t>
            </a:r>
            <a:endParaRPr lang="bg-BG" sz="10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bg-BG" sz="10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bg-BG" sz="10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bg-BG" sz="10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bg-BG" sz="100" dirty="0">
              <a:solidFill>
                <a:srgbClr val="303D68"/>
              </a:solidFill>
              <a:latin typeface="DejaVu Math TeX Gyre" panose="02000503000000000000" pitchFamily="2" charset="0"/>
            </a:endParaRPr>
          </a:p>
          <a:p>
            <a:pPr marL="742950" lvl="1" indent="-285750">
              <a:buFont typeface="Courier New" panose="02070309020205020404" pitchFamily="49" charset="0"/>
              <a:buChar char="o"/>
            </a:pPr>
            <a:endParaRPr lang="en-US" sz="10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pic>
        <p:nvPicPr>
          <p:cNvPr id="2" name="Picture 1" descr="A logo with text on it&#10;&#10;Description automatically generated">
            <a:extLst>
              <a:ext uri="{FF2B5EF4-FFF2-40B4-BE49-F238E27FC236}">
                <a16:creationId xmlns:a16="http://schemas.microsoft.com/office/drawing/2014/main" id="{0A516863-2B40-650E-A526-AEC83EE9EF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53CE4FCB-F5D6-3A9A-4081-3BDCA0AA87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2414481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06E3D-590D-5CCE-6C9D-DAC9DDDFD9CB}"/>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2656F0A9-912F-AFE2-E10B-0FE3AC922F27}"/>
              </a:ext>
            </a:extLst>
          </p:cNvPr>
          <p:cNvPicPr>
            <a:picLocks noGrp="1" noRot="1" noChangeAspect="1" noMove="1" noResize="1" noEditPoints="1" noAdjustHandles="1" noChangeArrowheads="1" noChangeShapeType="1" noCrop="1"/>
          </p:cNvPicPr>
          <p:nvPr/>
        </p:nvPicPr>
        <p:blipFill>
          <a:blip r:embed="rId2">
            <a:alphaModFix amt="19000"/>
            <a:extLst>
              <a:ext uri="{28A0092B-C50C-407E-A947-70E740481C1C}">
                <a14:useLocalDpi xmlns:a14="http://schemas.microsoft.com/office/drawing/2010/main" val="0"/>
              </a:ext>
            </a:extLst>
          </a:blip>
          <a:srcRect l="618" t="32094" r="-618" b="20214"/>
          <a:stretch/>
        </p:blipFill>
        <p:spPr>
          <a:xfrm rot="153327">
            <a:off x="1415827" y="-103648"/>
            <a:ext cx="10762425" cy="5506326"/>
          </a:xfrm>
          <a:prstGeom prst="rect">
            <a:avLst/>
          </a:prstGeom>
          <a:effectLst>
            <a:softEdge rad="863600"/>
          </a:effectLst>
        </p:spPr>
      </p:pic>
      <p:sp>
        <p:nvSpPr>
          <p:cNvPr id="12" name="Rectangle 11">
            <a:extLst>
              <a:ext uri="{FF2B5EF4-FFF2-40B4-BE49-F238E27FC236}">
                <a16:creationId xmlns:a16="http://schemas.microsoft.com/office/drawing/2014/main" id="{A1ED7FF6-0128-A436-08CC-AB162CF440EF}"/>
              </a:ext>
            </a:extLst>
          </p:cNvPr>
          <p:cNvSpPr>
            <a:spLocks noGrp="1" noRot="1" noMove="1" noResize="1" noEditPoints="1" noAdjustHandles="1" noChangeArrowheads="1" noChangeShapeType="1"/>
          </p:cNvSpPr>
          <p:nvPr/>
        </p:nvSpPr>
        <p:spPr>
          <a:xfrm flipV="1">
            <a:off x="0" y="5468317"/>
            <a:ext cx="12199880" cy="1389683"/>
          </a:xfrm>
          <a:prstGeom prst="rect">
            <a:avLst/>
          </a:prstGeom>
          <a:solidFill>
            <a:srgbClr val="303D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bs-Latn-BA"/>
          </a:p>
        </p:txBody>
      </p:sp>
      <p:sp>
        <p:nvSpPr>
          <p:cNvPr id="2" name="Title 1">
            <a:extLst>
              <a:ext uri="{FF2B5EF4-FFF2-40B4-BE49-F238E27FC236}">
                <a16:creationId xmlns:a16="http://schemas.microsoft.com/office/drawing/2014/main" id="{77E8D83A-3C4A-86B1-A834-747AC90B8821}"/>
              </a:ext>
            </a:extLst>
          </p:cNvPr>
          <p:cNvSpPr>
            <a:spLocks noGrp="1"/>
          </p:cNvSpPr>
          <p:nvPr>
            <p:ph type="title"/>
          </p:nvPr>
        </p:nvSpPr>
        <p:spPr>
          <a:xfrm>
            <a:off x="558396" y="2571136"/>
            <a:ext cx="10610482" cy="857864"/>
          </a:xfrm>
        </p:spPr>
        <p:txBody>
          <a:bodyPr>
            <a:noAutofit/>
          </a:bodyPr>
          <a:lstStyle/>
          <a:p>
            <a:pPr lvl="0"/>
            <a:r>
              <a:rPr lang="en-US" sz="30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Module 2: Core digital skills across VET-served sectors</a:t>
            </a:r>
            <a:br>
              <a:rPr lang="en-US" sz="30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br>
            <a:br>
              <a:rPr lang="en-US" sz="30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br>
            <a:r>
              <a:rPr lang="en-US" sz="3000" dirty="0">
                <a:solidFill>
                  <a:srgbClr val="373365"/>
                </a:solidFill>
                <a:latin typeface="DejaVu Math TeX Gyre" panose="02000503000000000000"/>
              </a:rPr>
              <a:t>Subtitle 2.1: Building Foundational Digital Competences</a:t>
            </a:r>
            <a:br>
              <a:rPr lang="en-US" sz="3000" dirty="0">
                <a:solidFill>
                  <a:srgbClr val="373365"/>
                </a:solidFill>
                <a:latin typeface="DejaVu Math TeX Gyre" panose="02000503000000000000"/>
              </a:rPr>
            </a:br>
            <a:br>
              <a:rPr lang="en-US" sz="3000" dirty="0">
                <a:solidFill>
                  <a:srgbClr val="373365"/>
                </a:solidFill>
                <a:latin typeface="DejaVu Math TeX Gyre" panose="02000503000000000000"/>
              </a:rPr>
            </a:br>
            <a:r>
              <a:rPr lang="en-US" sz="3000" dirty="0">
                <a:solidFill>
                  <a:srgbClr val="373365"/>
                </a:solidFill>
                <a:latin typeface="DejaVu Math TeX Gyre" panose="02000503000000000000"/>
              </a:rPr>
              <a:t>Subtitle 2.2: The Role of AI Literacy in VET</a:t>
            </a:r>
            <a:br>
              <a:rPr lang="en-US" sz="3000" dirty="0">
                <a:solidFill>
                  <a:srgbClr val="373365"/>
                </a:solidFill>
                <a:latin typeface="DejaVu Math TeX Gyre" panose="02000503000000000000"/>
              </a:rPr>
            </a:br>
            <a:br>
              <a:rPr lang="en-US" sz="3000" dirty="0">
                <a:solidFill>
                  <a:srgbClr val="373365"/>
                </a:solidFill>
                <a:latin typeface="DejaVu Math TeX Gyre" panose="02000503000000000000"/>
              </a:rPr>
            </a:br>
            <a:r>
              <a:rPr lang="en-US" sz="3000" dirty="0">
                <a:solidFill>
                  <a:srgbClr val="373365"/>
                </a:solidFill>
                <a:latin typeface="DejaVu Math TeX Gyre" panose="02000503000000000000"/>
              </a:rPr>
              <a:t>Subtitle 2.3: Transversal and Sector-Specific Skills</a:t>
            </a:r>
            <a:br>
              <a:rPr lang="en-US" sz="3000" dirty="0">
                <a:solidFill>
                  <a:srgbClr val="373365"/>
                </a:solidFill>
                <a:latin typeface="DejaVu Math TeX Gyre" panose="02000503000000000000"/>
              </a:rPr>
            </a:br>
            <a:endParaRPr lang="en-US" sz="36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sp>
        <p:nvSpPr>
          <p:cNvPr id="8" name="Title 1">
            <a:extLst>
              <a:ext uri="{FF2B5EF4-FFF2-40B4-BE49-F238E27FC236}">
                <a16:creationId xmlns:a16="http://schemas.microsoft.com/office/drawing/2014/main" id="{7177423B-F784-7DD2-62E5-82AF2D4E41C7}"/>
              </a:ext>
            </a:extLst>
          </p:cNvPr>
          <p:cNvSpPr txBox="1">
            <a:spLocks/>
          </p:cNvSpPr>
          <p:nvPr/>
        </p:nvSpPr>
        <p:spPr>
          <a:xfrm>
            <a:off x="634692" y="5976217"/>
            <a:ext cx="6162348" cy="6509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r-Latn-RS" altLang="sr-Latn-RS" sz="1400" b="0" u="none" strike="noStrike" cap="none" normalizeH="0" baseline="0" dirty="0">
                <a:ln>
                  <a:noFill/>
                </a:ln>
                <a:solidFill>
                  <a:schemeClr val="bg1"/>
                </a:solidFill>
                <a:effectLst/>
                <a:latin typeface="DejaVu Math TeX Gyre" panose="02000503000000000000" pitchFamily="2" charset="0"/>
                <a:ea typeface="DejaVu Math TeX Gyre" panose="02000503000000000000" pitchFamily="2" charset="0"/>
                <a:cs typeface="DejaVu Math TeX Gyre" panose="02000503000000000000" pitchFamily="2" charset="0"/>
              </a:rPr>
              <a:t>Enhance the quality of vocational education and training (VET) in the Western Balkans for sustainable development.</a:t>
            </a:r>
          </a:p>
        </p:txBody>
      </p:sp>
      <p:pic>
        <p:nvPicPr>
          <p:cNvPr id="13" name="Picture 12" descr="A white text on a black background&#10;&#10;Description automatically generated">
            <a:extLst>
              <a:ext uri="{FF2B5EF4-FFF2-40B4-BE49-F238E27FC236}">
                <a16:creationId xmlns:a16="http://schemas.microsoft.com/office/drawing/2014/main" id="{1D15E25A-BE65-C69E-F643-574D2E6B61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5977" y="5996644"/>
            <a:ext cx="1261446" cy="504579"/>
          </a:xfrm>
          <a:prstGeom prst="rect">
            <a:avLst/>
          </a:prstGeom>
        </p:spPr>
      </p:pic>
      <p:sp>
        <p:nvSpPr>
          <p:cNvPr id="4" name="Rectangle 2">
            <a:extLst>
              <a:ext uri="{FF2B5EF4-FFF2-40B4-BE49-F238E27FC236}">
                <a16:creationId xmlns:a16="http://schemas.microsoft.com/office/drawing/2014/main" id="{3E9C2CBC-90EE-68AB-A40D-72C69EDD3F7C}"/>
              </a:ext>
            </a:extLst>
          </p:cNvPr>
          <p:cNvSpPr>
            <a:spLocks noChangeArrowheads="1"/>
          </p:cNvSpPr>
          <p:nvPr/>
        </p:nvSpPr>
        <p:spPr bwMode="auto">
          <a:xfrm>
            <a:off x="195589" y="794909"/>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sr-Latn-RS" altLang="sr-Latn-RS" sz="1800" b="0" i="0" u="none" strike="noStrike" cap="none" normalizeH="0" baseline="0">
                <a:ln>
                  <a:noFill/>
                </a:ln>
                <a:solidFill>
                  <a:schemeClr val="tx1"/>
                </a:solidFill>
                <a:effectLst/>
                <a:latin typeface="Arial" panose="020B0604020202020204" pitchFamily="34" charset="0"/>
              </a:rPr>
            </a:br>
            <a:endParaRPr kumimoji="0" lang="sr-Latn-RS" altLang="sr-Latn-RS" sz="1800" b="0" i="0" u="none" strike="noStrike" cap="none" normalizeH="0" baseline="0">
              <a:ln>
                <a:noFill/>
              </a:ln>
              <a:solidFill>
                <a:schemeClr val="tx1"/>
              </a:solidFill>
              <a:effectLst/>
              <a:latin typeface="Arial" panose="020B0604020202020204" pitchFamily="34" charset="0"/>
            </a:endParaRPr>
          </a:p>
        </p:txBody>
      </p:sp>
      <p:pic>
        <p:nvPicPr>
          <p:cNvPr id="7" name="Picture 6" descr="A black background with white text&#10;&#10;Description automatically generated">
            <a:extLst>
              <a:ext uri="{FF2B5EF4-FFF2-40B4-BE49-F238E27FC236}">
                <a16:creationId xmlns:a16="http://schemas.microsoft.com/office/drawing/2014/main" id="{ABC6D258-D251-6ADD-F91F-374C6F3334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38483" y="5996644"/>
            <a:ext cx="2412457" cy="504854"/>
          </a:xfrm>
          <a:prstGeom prst="rect">
            <a:avLst/>
          </a:prstGeom>
        </p:spPr>
      </p:pic>
      <p:sp>
        <p:nvSpPr>
          <p:cNvPr id="3" name="Title 1">
            <a:extLst>
              <a:ext uri="{FF2B5EF4-FFF2-40B4-BE49-F238E27FC236}">
                <a16:creationId xmlns:a16="http://schemas.microsoft.com/office/drawing/2014/main" id="{E2C71962-DC56-D279-65E4-D68B81A506D9}"/>
              </a:ext>
            </a:extLst>
          </p:cNvPr>
          <p:cNvSpPr txBox="1">
            <a:spLocks/>
          </p:cNvSpPr>
          <p:nvPr/>
        </p:nvSpPr>
        <p:spPr>
          <a:xfrm>
            <a:off x="293632" y="5561582"/>
            <a:ext cx="5095020" cy="4012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bs-Latn-BA" sz="2000" b="1" dirty="0">
                <a:solidFill>
                  <a:srgbClr val="74D3BD"/>
                </a:solidFill>
                <a:latin typeface="DejaVu Math TeX Gyre" panose="02000503000000000000" pitchFamily="2" charset="0"/>
                <a:ea typeface="DejaVu Math TeX Gyre" panose="02000503000000000000" pitchFamily="2" charset="0"/>
                <a:cs typeface="DejaVu Math TeX Gyre" panose="02000503000000000000" pitchFamily="2" charset="0"/>
              </a:rPr>
              <a:t>Bridging the Green &amp; Digital Divide</a:t>
            </a:r>
          </a:p>
        </p:txBody>
      </p:sp>
    </p:spTree>
    <p:extLst>
      <p:ext uri="{BB962C8B-B14F-4D97-AF65-F5344CB8AC3E}">
        <p14:creationId xmlns:p14="http://schemas.microsoft.com/office/powerpoint/2010/main" val="38124295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74AF8D-2757-0E5D-7F15-51B5AF85701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D034F69-8A61-869E-D774-FE594BC77343}"/>
              </a:ext>
            </a:extLst>
          </p:cNvPr>
          <p:cNvSpPr/>
          <p:nvPr/>
        </p:nvSpPr>
        <p:spPr>
          <a:xfrm>
            <a:off x="3984331" y="0"/>
            <a:ext cx="8300936" cy="6858000"/>
          </a:xfrm>
          <a:prstGeom prst="rect">
            <a:avLst/>
          </a:prstGeom>
          <a:solidFill>
            <a:srgbClr val="74D3BD"/>
          </a:solidFill>
          <a:ln>
            <a:solidFill>
              <a:srgbClr val="74D3BD"/>
            </a:solid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nSpc>
                <a:spcPct val="150000"/>
              </a:lnSpc>
              <a:defRPr/>
            </a:pPr>
            <a:endParaRPr lang="en-US" sz="1400" b="1" u="sng" dirty="0">
              <a:solidFill>
                <a:schemeClr val="bg1"/>
              </a:solidFill>
              <a:latin typeface="Arial"/>
              <a:ea typeface="Cambria"/>
              <a:cs typeface="Arial"/>
            </a:endParaRPr>
          </a:p>
        </p:txBody>
      </p:sp>
      <p:sp>
        <p:nvSpPr>
          <p:cNvPr id="6" name="TextBox 5">
            <a:extLst>
              <a:ext uri="{FF2B5EF4-FFF2-40B4-BE49-F238E27FC236}">
                <a16:creationId xmlns:a16="http://schemas.microsoft.com/office/drawing/2014/main" id="{EF228CB3-145F-057F-3A05-D5B198A36E0F}"/>
              </a:ext>
            </a:extLst>
          </p:cNvPr>
          <p:cNvSpPr txBox="1"/>
          <p:nvPr/>
        </p:nvSpPr>
        <p:spPr>
          <a:xfrm>
            <a:off x="3984331" y="402332"/>
            <a:ext cx="8111062" cy="21698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US" sz="3000" b="1" dirty="0">
                <a:solidFill>
                  <a:srgbClr val="303D68"/>
                </a:solidFill>
                <a:latin typeface="DejaVu Math TeX Gyre" panose="02000503000000000000" pitchFamily="2" charset="0"/>
                <a:ea typeface="+mj-ea"/>
                <a:cs typeface="+mj-cs"/>
              </a:rPr>
              <a:t>Key aspects:</a:t>
            </a:r>
          </a:p>
          <a:p>
            <a:pPr marL="457200" indent="-457200">
              <a:lnSpc>
                <a:spcPct val="90000"/>
              </a:lnSpc>
              <a:spcBef>
                <a:spcPct val="0"/>
              </a:spcBef>
              <a:buFont typeface="Arial" panose="020B0604020202020204" pitchFamily="34" charset="0"/>
              <a:buChar char="•"/>
            </a:pPr>
            <a:r>
              <a:rPr lang="en-US" sz="3000" dirty="0">
                <a:solidFill>
                  <a:srgbClr val="303D68"/>
                </a:solidFill>
                <a:latin typeface="DejaVu Math TeX Gyre" panose="02000503000000000000" pitchFamily="2" charset="0"/>
                <a:ea typeface="+mj-ea"/>
                <a:cs typeface="+mj-cs"/>
              </a:rPr>
              <a:t>Review the definitions and applications of essential skills, including digital content creation, data literacy, and online communication.</a:t>
            </a:r>
            <a:endParaRPr lang="bg-BG" sz="1800" kern="100" dirty="0">
              <a:solidFill>
                <a:schemeClr val="bg1"/>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9" name="Text Box 10">
            <a:extLst>
              <a:ext uri="{FF2B5EF4-FFF2-40B4-BE49-F238E27FC236}">
                <a16:creationId xmlns:a16="http://schemas.microsoft.com/office/drawing/2014/main" id="{B6877EDD-BF4D-2192-6C7E-777AC4C7364B}"/>
              </a:ext>
            </a:extLst>
          </p:cNvPr>
          <p:cNvSpPr txBox="1">
            <a:spLocks noChangeArrowheads="1"/>
          </p:cNvSpPr>
          <p:nvPr/>
        </p:nvSpPr>
        <p:spPr bwMode="auto">
          <a:xfrm>
            <a:off x="96607" y="402332"/>
            <a:ext cx="3824186" cy="2215991"/>
          </a:xfrm>
          <a:prstGeom prst="rect">
            <a:avLst/>
          </a:prstGeom>
          <a:noFill/>
          <a:ln w="9525">
            <a:noFill/>
            <a:miter lim="800000"/>
            <a:headEnd/>
            <a:tailEnd/>
          </a:ln>
        </p:spPr>
        <p:txBody>
          <a:bodyPr wrap="square" lIns="60960" tIns="30480" rIns="60960" bIns="30480" anchor="t">
            <a:spAutoFit/>
          </a:bodyPr>
          <a:lstStyle/>
          <a:p>
            <a:pPr algn="ctr" defTabSz="1219170">
              <a:spcBef>
                <a:spcPct val="20000"/>
              </a:spcBef>
              <a:defRPr/>
            </a:pPr>
            <a:r>
              <a:rPr lang="en-US" sz="28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Subtitle 2.1: Building Foundational Digital Competences</a:t>
            </a:r>
          </a:p>
        </p:txBody>
      </p:sp>
      <p:pic>
        <p:nvPicPr>
          <p:cNvPr id="2" name="Picture 1" descr="A logo with text on it&#10;&#10;Description automatically generated">
            <a:extLst>
              <a:ext uri="{FF2B5EF4-FFF2-40B4-BE49-F238E27FC236}">
                <a16:creationId xmlns:a16="http://schemas.microsoft.com/office/drawing/2014/main" id="{E8B4E403-9074-DE29-8183-F1AED79E97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63" y="3005099"/>
            <a:ext cx="2119501" cy="84780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9B0151D1-7F83-79C3-4616-2A159B15A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2193048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28392EC-8B65-76A2-CF3A-E248B9770301}"/>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FD14F940-5CC9-2B24-1CD1-20B7FD10E074}"/>
              </a:ext>
            </a:extLst>
          </p:cNvPr>
          <p:cNvSpPr txBox="1">
            <a:spLocks/>
          </p:cNvSpPr>
          <p:nvPr/>
        </p:nvSpPr>
        <p:spPr>
          <a:xfrm>
            <a:off x="610508" y="1850998"/>
            <a:ext cx="10679640" cy="3742762"/>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spcAft>
                <a:spcPts val="600"/>
              </a:spcAft>
              <a:buFont typeface="Arial" panose="020B0604020202020204" pitchFamily="34" charset="0"/>
              <a:buChar char="•"/>
            </a:pPr>
            <a:r>
              <a:rPr lang="en-US" sz="2000" dirty="0">
                <a:solidFill>
                  <a:srgbClr val="303D68"/>
                </a:solidFill>
                <a:latin typeface="DejaVu Math TeX Gyre" panose="02000503000000000000" pitchFamily="2" charset="0"/>
              </a:rPr>
              <a:t>Foundational digital competences are now essential in almost every profession, not just in office-based roles.</a:t>
            </a:r>
          </a:p>
          <a:p>
            <a:pPr marL="285750" indent="-285750" algn="just">
              <a:spcAft>
                <a:spcPts val="600"/>
              </a:spcAft>
              <a:buFont typeface="Arial" panose="020B0604020202020204" pitchFamily="34" charset="0"/>
              <a:buChar char="•"/>
            </a:pPr>
            <a:endParaRPr lang="en-US" sz="2000" dirty="0">
              <a:solidFill>
                <a:srgbClr val="303D68"/>
              </a:solidFill>
              <a:latin typeface="DejaVu Math TeX Gyre" panose="02000503000000000000" pitchFamily="2" charset="0"/>
            </a:endParaRPr>
          </a:p>
          <a:p>
            <a:pPr marL="285750" indent="-285750" algn="just">
              <a:spcAft>
                <a:spcPts val="600"/>
              </a:spcAft>
              <a:buFont typeface="Arial" panose="020B0604020202020204" pitchFamily="34" charset="0"/>
              <a:buChar char="•"/>
            </a:pPr>
            <a:r>
              <a:rPr lang="en-US" sz="2000" dirty="0">
                <a:solidFill>
                  <a:srgbClr val="303D68"/>
                </a:solidFill>
                <a:latin typeface="DejaVu Math TeX Gyre" panose="02000503000000000000" pitchFamily="2" charset="0"/>
              </a:rPr>
              <a:t>They include everyday tasks like writing emails, searching for information, entering simple data, and using online communication tools.</a:t>
            </a:r>
          </a:p>
          <a:p>
            <a:pPr marL="285750" indent="-285750" algn="just">
              <a:spcAft>
                <a:spcPts val="600"/>
              </a:spcAft>
              <a:buFont typeface="Arial" panose="020B0604020202020204" pitchFamily="34" charset="0"/>
              <a:buChar char="•"/>
            </a:pPr>
            <a:endParaRPr lang="en-US" sz="2000" dirty="0">
              <a:solidFill>
                <a:srgbClr val="303D68"/>
              </a:solidFill>
              <a:latin typeface="DejaVu Math TeX Gyre" panose="02000503000000000000" pitchFamily="2" charset="0"/>
            </a:endParaRPr>
          </a:p>
          <a:p>
            <a:pPr marL="285750" indent="-285750" algn="just">
              <a:spcAft>
                <a:spcPts val="600"/>
              </a:spcAft>
              <a:buFont typeface="Arial" panose="020B0604020202020204" pitchFamily="34" charset="0"/>
              <a:buChar char="•"/>
            </a:pPr>
            <a:r>
              <a:rPr lang="en-US" sz="2000" dirty="0">
                <a:solidFill>
                  <a:srgbClr val="303D68"/>
                </a:solidFill>
                <a:latin typeface="DejaVu Math TeX Gyre" panose="02000503000000000000" pitchFamily="2" charset="0"/>
              </a:rPr>
              <a:t>For VET learners, these skills form the starting point for understanding more complex digital processes, supporting confidence, independence, and readiness for real workplaces.</a:t>
            </a:r>
          </a:p>
        </p:txBody>
      </p:sp>
      <p:pic>
        <p:nvPicPr>
          <p:cNvPr id="10" name="Picture 9" descr="Blue text on a black background&#10;&#10;Description automatically generated">
            <a:extLst>
              <a:ext uri="{FF2B5EF4-FFF2-40B4-BE49-F238E27FC236}">
                <a16:creationId xmlns:a16="http://schemas.microsoft.com/office/drawing/2014/main" id="{ECE1745C-EF3C-D65B-3875-465D4B0711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1" name="Picture 10" descr="A logo with text on it&#10;&#10;Description automatically generated">
            <a:extLst>
              <a:ext uri="{FF2B5EF4-FFF2-40B4-BE49-F238E27FC236}">
                <a16:creationId xmlns:a16="http://schemas.microsoft.com/office/drawing/2014/main" id="{F581996D-A674-F0E2-9D0A-D63ABFE291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2" name="Title 1">
            <a:extLst>
              <a:ext uri="{FF2B5EF4-FFF2-40B4-BE49-F238E27FC236}">
                <a16:creationId xmlns:a16="http://schemas.microsoft.com/office/drawing/2014/main" id="{19BCC933-6D26-87BB-45A1-752E659831B9}"/>
              </a:ext>
            </a:extLst>
          </p:cNvPr>
          <p:cNvSpPr txBox="1">
            <a:spLocks/>
          </p:cNvSpPr>
          <p:nvPr/>
        </p:nvSpPr>
        <p:spPr>
          <a:xfrm>
            <a:off x="610509" y="892637"/>
            <a:ext cx="10318788"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Why Foundational Digital Skills Matter</a:t>
            </a:r>
          </a:p>
        </p:txBody>
      </p:sp>
      <p:sp>
        <p:nvSpPr>
          <p:cNvPr id="15" name="TextBox 14">
            <a:extLst>
              <a:ext uri="{FF2B5EF4-FFF2-40B4-BE49-F238E27FC236}">
                <a16:creationId xmlns:a16="http://schemas.microsoft.com/office/drawing/2014/main" id="{92F56CFF-4B83-F775-C092-2703ED89EE64}"/>
              </a:ext>
            </a:extLst>
          </p:cNvPr>
          <p:cNvSpPr txBox="1"/>
          <p:nvPr/>
        </p:nvSpPr>
        <p:spPr>
          <a:xfrm>
            <a:off x="-3047" y="6642546"/>
            <a:ext cx="3404849" cy="215444"/>
          </a:xfrm>
          <a:prstGeom prst="rect">
            <a:avLst/>
          </a:prstGeom>
          <a:noFill/>
        </p:spPr>
        <p:txBody>
          <a:bodyPr wrap="square" rtlCol="0">
            <a:spAutoFit/>
          </a:bodyPr>
          <a:lstStyle/>
          <a:p>
            <a:r>
              <a:rPr lang="en-GB" sz="800" dirty="0">
                <a:solidFill>
                  <a:schemeClr val="bg1"/>
                </a:solidFill>
                <a:latin typeface="DejaVu Math TeX Gyre" panose="02000503000000000000"/>
              </a:rPr>
              <a:t>Image by noah-buscher-x8ZStukS2PM-unsplash</a:t>
            </a:r>
          </a:p>
        </p:txBody>
      </p:sp>
    </p:spTree>
    <p:extLst>
      <p:ext uri="{BB962C8B-B14F-4D97-AF65-F5344CB8AC3E}">
        <p14:creationId xmlns:p14="http://schemas.microsoft.com/office/powerpoint/2010/main" val="7483746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3B8D524-C928-FF4F-48C6-35EE6E86BF07}"/>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EA66A931-4004-9A57-EBAA-E3ED98BB0B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3E485B4F-8618-5918-4182-5EB6003D1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8" name="Title 1">
            <a:extLst>
              <a:ext uri="{FF2B5EF4-FFF2-40B4-BE49-F238E27FC236}">
                <a16:creationId xmlns:a16="http://schemas.microsoft.com/office/drawing/2014/main" id="{79E0DED5-BB77-D90C-03E6-69CA239B6D08}"/>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From Personal Use to Professional Practice</a:t>
            </a:r>
          </a:p>
        </p:txBody>
      </p:sp>
      <p:pic>
        <p:nvPicPr>
          <p:cNvPr id="9" name="Picture 8" descr="Blue text on a black background&#10;&#10;Description automatically generated">
            <a:extLst>
              <a:ext uri="{FF2B5EF4-FFF2-40B4-BE49-F238E27FC236}">
                <a16:creationId xmlns:a16="http://schemas.microsoft.com/office/drawing/2014/main" id="{C3CA4C1B-B35B-7062-B213-840C141547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0" name="Picture 9" descr="A logo with text on it&#10;&#10;Description automatically generated">
            <a:extLst>
              <a:ext uri="{FF2B5EF4-FFF2-40B4-BE49-F238E27FC236}">
                <a16:creationId xmlns:a16="http://schemas.microsoft.com/office/drawing/2014/main" id="{6965C465-9B25-48AC-C3CB-B468ED41FA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1" name="Title 1">
            <a:extLst>
              <a:ext uri="{FF2B5EF4-FFF2-40B4-BE49-F238E27FC236}">
                <a16:creationId xmlns:a16="http://schemas.microsoft.com/office/drawing/2014/main" id="{5EE01716-E137-4159-3716-7E64C13D8EF3}"/>
              </a:ext>
            </a:extLst>
          </p:cNvPr>
          <p:cNvSpPr txBox="1">
            <a:spLocks/>
          </p:cNvSpPr>
          <p:nvPr/>
        </p:nvSpPr>
        <p:spPr>
          <a:xfrm>
            <a:off x="142333" y="1612491"/>
            <a:ext cx="5448668" cy="39198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1"/>
            <a:r>
              <a:rPr lang="en-US" sz="2000" dirty="0">
                <a:solidFill>
                  <a:srgbClr val="303D68"/>
                </a:solidFill>
                <a:latin typeface="DejaVu Math TeX Gyre" panose="02000503000000000000" pitchFamily="2" charset="0"/>
              </a:rPr>
              <a:t>Many learners use digital tools in their personal lives, but workplace expectations are different.</a:t>
            </a:r>
          </a:p>
          <a:p>
            <a:pPr lvl="1"/>
            <a:endParaRPr lang="en-US" sz="2000" dirty="0">
              <a:solidFill>
                <a:srgbClr val="303D68"/>
              </a:solidFill>
              <a:latin typeface="DejaVu Math TeX Gyre" panose="02000503000000000000" pitchFamily="2" charset="0"/>
            </a:endParaRPr>
          </a:p>
          <a:p>
            <a:pPr lvl="1"/>
            <a:r>
              <a:rPr lang="en-US" sz="2000" dirty="0">
                <a:solidFill>
                  <a:srgbClr val="303D68"/>
                </a:solidFill>
                <a:latin typeface="DejaVu Math TeX Gyre" panose="02000503000000000000" pitchFamily="2" charset="0"/>
              </a:rPr>
              <a:t>Professional digital competence involves communicating clearly, storing information safely, collaborating online, and following procedures that support quality and efficiency.</a:t>
            </a:r>
          </a:p>
          <a:p>
            <a:pPr marL="800100" lvl="1" indent="-342900">
              <a:buFont typeface="Arial" panose="020B0604020202020204" pitchFamily="34" charset="0"/>
              <a:buChar char="•"/>
            </a:pPr>
            <a:endParaRPr lang="en-US" sz="2000" dirty="0">
              <a:solidFill>
                <a:srgbClr val="303D68"/>
              </a:solidFill>
              <a:latin typeface="DejaVu Math TeX Gyre" panose="02000503000000000000" pitchFamily="2" charset="0"/>
            </a:endParaRPr>
          </a:p>
          <a:p>
            <a:pPr lvl="1"/>
            <a:r>
              <a:rPr lang="en-US" sz="2000" dirty="0">
                <a:solidFill>
                  <a:srgbClr val="303D68"/>
                </a:solidFill>
                <a:latin typeface="DejaVu Math TeX Gyre" panose="02000503000000000000" pitchFamily="2" charset="0"/>
              </a:rPr>
              <a:t>Helping learners make this shift is a key goal of VET digital training.</a:t>
            </a:r>
            <a:endParaRPr lang="en-US" sz="200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pic>
        <p:nvPicPr>
          <p:cNvPr id="2" name="Imagem 1">
            <a:extLst>
              <a:ext uri="{FF2B5EF4-FFF2-40B4-BE49-F238E27FC236}">
                <a16:creationId xmlns:a16="http://schemas.microsoft.com/office/drawing/2014/main" id="{0C2D8321-7079-C74B-A7E8-7E2489A084F1}"/>
              </a:ext>
            </a:extLst>
          </p:cNvPr>
          <p:cNvPicPr>
            <a:picLocks noChangeAspect="1"/>
          </p:cNvPicPr>
          <p:nvPr/>
        </p:nvPicPr>
        <p:blipFill>
          <a:blip r:embed="rId4">
            <a:extLst>
              <a:ext uri="{28A0092B-C50C-407E-A947-70E740481C1C}">
                <a14:useLocalDpi xmlns:a14="http://schemas.microsoft.com/office/drawing/2010/main" val="0"/>
              </a:ext>
            </a:extLst>
          </a:blip>
          <a:srcRect l="1" t="11165" r="-3067"/>
          <a:stretch>
            <a:fillRect/>
          </a:stretch>
        </p:blipFill>
        <p:spPr bwMode="auto">
          <a:xfrm>
            <a:off x="5613726" y="1506902"/>
            <a:ext cx="6552501" cy="5099464"/>
          </a:xfrm>
          <a:prstGeom prst="rect">
            <a:avLst/>
          </a:prstGeom>
          <a:noFill/>
          <a:ln>
            <a:noFill/>
          </a:ln>
        </p:spPr>
      </p:pic>
    </p:spTree>
    <p:extLst>
      <p:ext uri="{BB962C8B-B14F-4D97-AF65-F5344CB8AC3E}">
        <p14:creationId xmlns:p14="http://schemas.microsoft.com/office/powerpoint/2010/main" val="19884538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C0030A2-3480-5BB5-8F7B-4DC986E98C88}"/>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65796CC-29B6-D336-F370-20A798BD9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5237563-DF9C-0597-4F19-D8FBD2AA8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E94FA83F-BC47-89E9-AFDC-C651FFD64146}"/>
              </a:ext>
            </a:extLst>
          </p:cNvPr>
          <p:cNvSpPr txBox="1">
            <a:spLocks/>
          </p:cNvSpPr>
          <p:nvPr/>
        </p:nvSpPr>
        <p:spPr>
          <a:xfrm>
            <a:off x="5877979" y="1986116"/>
            <a:ext cx="5501890" cy="3917078"/>
          </a:xfrm>
          <a:prstGeom prst="rect">
            <a:avLst/>
          </a:prstGeom>
        </p:spPr>
        <p:txBody>
          <a:bodyPr vert="horz" lIns="91440" tIns="45720" rIns="91440" bIns="45720" rtlCol="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spcAft>
                <a:spcPts val="600"/>
              </a:spcAft>
              <a:buFont typeface="Arial" panose="020B0604020202020204" pitchFamily="34" charset="0"/>
              <a:buChar char="•"/>
            </a:pPr>
            <a:r>
              <a:rPr lang="en-US" sz="1800" dirty="0">
                <a:solidFill>
                  <a:srgbClr val="303D68"/>
                </a:solidFill>
                <a:latin typeface="DejaVu Math TeX Gyre" panose="02000503000000000000" pitchFamily="2" charset="0"/>
              </a:rPr>
              <a:t>The </a:t>
            </a:r>
            <a:r>
              <a:rPr lang="en-US" sz="1800" dirty="0" err="1">
                <a:solidFill>
                  <a:srgbClr val="303D68"/>
                </a:solidFill>
                <a:latin typeface="DejaVu Math TeX Gyre" panose="02000503000000000000" pitchFamily="2" charset="0"/>
              </a:rPr>
              <a:t>DigComp</a:t>
            </a:r>
            <a:r>
              <a:rPr lang="en-US" sz="1800" dirty="0">
                <a:solidFill>
                  <a:srgbClr val="303D68"/>
                </a:solidFill>
                <a:latin typeface="DejaVu Math TeX Gyre" panose="02000503000000000000" pitchFamily="2" charset="0"/>
              </a:rPr>
              <a:t> framework describes five areas of digital competence: information and data literacy, communication and collaboration, content creation, safety, and problem-solving.</a:t>
            </a:r>
          </a:p>
          <a:p>
            <a:pPr marL="285750" indent="-285750" algn="just">
              <a:spcAft>
                <a:spcPts val="600"/>
              </a:spcAft>
              <a:buFont typeface="Arial" panose="020B0604020202020204" pitchFamily="34" charset="0"/>
              <a:buChar char="•"/>
            </a:pPr>
            <a:endParaRPr lang="en-US" sz="1800" dirty="0">
              <a:solidFill>
                <a:srgbClr val="303D68"/>
              </a:solidFill>
              <a:latin typeface="DejaVu Math TeX Gyre" panose="02000503000000000000" pitchFamily="2" charset="0"/>
            </a:endParaRPr>
          </a:p>
          <a:p>
            <a:pPr algn="just">
              <a:spcAft>
                <a:spcPts val="600"/>
              </a:spcAft>
            </a:pPr>
            <a:r>
              <a:rPr lang="en-US" sz="1800" dirty="0">
                <a:solidFill>
                  <a:srgbClr val="303D68"/>
                </a:solidFill>
                <a:latin typeface="DejaVu Math TeX Gyre" panose="02000503000000000000" pitchFamily="2" charset="0"/>
              </a:rPr>
              <a:t>Teachers do not need to memorize the full framework; instead, it provides a structure for planning.</a:t>
            </a:r>
          </a:p>
          <a:p>
            <a:pPr marL="285750" indent="-285750" algn="just">
              <a:spcAft>
                <a:spcPts val="600"/>
              </a:spcAft>
              <a:buFont typeface="Arial" panose="020B0604020202020204" pitchFamily="34" charset="0"/>
              <a:buChar char="•"/>
            </a:pPr>
            <a:endParaRPr lang="en-US" sz="1800" dirty="0">
              <a:solidFill>
                <a:srgbClr val="303D68"/>
              </a:solidFill>
              <a:latin typeface="DejaVu Math TeX Gyre" panose="02000503000000000000" pitchFamily="2" charset="0"/>
            </a:endParaRPr>
          </a:p>
          <a:p>
            <a:pPr algn="just">
              <a:spcAft>
                <a:spcPts val="600"/>
              </a:spcAft>
            </a:pPr>
            <a:endParaRPr lang="en-US" sz="1800" dirty="0">
              <a:solidFill>
                <a:srgbClr val="303D68"/>
              </a:solidFill>
              <a:latin typeface="DejaVu Math TeX Gyre" panose="02000503000000000000" pitchFamily="2" charset="0"/>
            </a:endParaRPr>
          </a:p>
          <a:p>
            <a:pPr algn="just">
              <a:spcAft>
                <a:spcPts val="600"/>
              </a:spcAft>
            </a:pPr>
            <a:r>
              <a:rPr lang="en-US" sz="1800" dirty="0">
                <a:solidFill>
                  <a:srgbClr val="303D68"/>
                </a:solidFill>
                <a:latin typeface="DejaVu Math TeX Gyre" panose="02000503000000000000" pitchFamily="2" charset="0"/>
              </a:rPr>
              <a:t>Connecting classroom tasks to these areas ensures training covers the essential competences required across many sectors and job roles.</a:t>
            </a:r>
            <a:endParaRPr lang="en-US" sz="1600" dirty="0"/>
          </a:p>
        </p:txBody>
      </p:sp>
      <p:pic>
        <p:nvPicPr>
          <p:cNvPr id="10" name="Picture 9" descr="Blue text on a black background&#10;&#10;Description automatically generated">
            <a:extLst>
              <a:ext uri="{FF2B5EF4-FFF2-40B4-BE49-F238E27FC236}">
                <a16:creationId xmlns:a16="http://schemas.microsoft.com/office/drawing/2014/main" id="{0DF28AE1-4210-DD4E-1381-D5DF834FD5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1" name="Picture 10" descr="A logo with text on it&#10;&#10;Description automatically generated">
            <a:extLst>
              <a:ext uri="{FF2B5EF4-FFF2-40B4-BE49-F238E27FC236}">
                <a16:creationId xmlns:a16="http://schemas.microsoft.com/office/drawing/2014/main" id="{E2B653D2-06FD-3212-7C8D-734C250671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37732" y="5903194"/>
            <a:ext cx="1647764" cy="659106"/>
          </a:xfrm>
          <a:prstGeom prst="rect">
            <a:avLst/>
          </a:prstGeom>
        </p:spPr>
      </p:pic>
      <p:sp>
        <p:nvSpPr>
          <p:cNvPr id="12" name="Title 1">
            <a:extLst>
              <a:ext uri="{FF2B5EF4-FFF2-40B4-BE49-F238E27FC236}">
                <a16:creationId xmlns:a16="http://schemas.microsoft.com/office/drawing/2014/main" id="{E535B994-E9C9-F7D0-7D65-69810982BC91}"/>
              </a:ext>
            </a:extLst>
          </p:cNvPr>
          <p:cNvSpPr txBox="1">
            <a:spLocks/>
          </p:cNvSpPr>
          <p:nvPr/>
        </p:nvSpPr>
        <p:spPr>
          <a:xfrm>
            <a:off x="5516958" y="755753"/>
            <a:ext cx="550189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Frameworks That Guide Teaching (</a:t>
            </a:r>
            <a:r>
              <a:rPr lang="en-US" sz="3000" b="1" dirty="0" err="1">
                <a:solidFill>
                  <a:srgbClr val="399884"/>
                </a:solidFill>
                <a:latin typeface="DejaVu Sans" panose="020B0603030804020204" pitchFamily="34" charset="0"/>
                <a:ea typeface="DejaVu Sans" panose="020B0603030804020204" pitchFamily="34" charset="0"/>
                <a:cs typeface="DejaVu Sans" panose="020B0603030804020204" pitchFamily="34" charset="0"/>
              </a:rPr>
              <a:t>DigComp</a:t>
            </a:r>
            <a:r>
              <a:rPr lang="en-US" sz="30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a:t>
            </a:r>
          </a:p>
        </p:txBody>
      </p:sp>
      <p:sp>
        <p:nvSpPr>
          <p:cNvPr id="15" name="TextBox 14">
            <a:extLst>
              <a:ext uri="{FF2B5EF4-FFF2-40B4-BE49-F238E27FC236}">
                <a16:creationId xmlns:a16="http://schemas.microsoft.com/office/drawing/2014/main" id="{EC237F5A-D185-BF03-7D91-41CAB7A9987A}"/>
              </a:ext>
            </a:extLst>
          </p:cNvPr>
          <p:cNvSpPr txBox="1"/>
          <p:nvPr/>
        </p:nvSpPr>
        <p:spPr>
          <a:xfrm>
            <a:off x="-3047" y="6642546"/>
            <a:ext cx="3404849" cy="215444"/>
          </a:xfrm>
          <a:prstGeom prst="rect">
            <a:avLst/>
          </a:prstGeom>
          <a:noFill/>
        </p:spPr>
        <p:txBody>
          <a:bodyPr wrap="square" rtlCol="0">
            <a:spAutoFit/>
          </a:bodyPr>
          <a:lstStyle/>
          <a:p>
            <a:r>
              <a:rPr lang="en-GB" sz="800" dirty="0">
                <a:solidFill>
                  <a:schemeClr val="bg1"/>
                </a:solidFill>
                <a:latin typeface="DejaVu Math TeX Gyre" panose="02000503000000000000"/>
              </a:rPr>
              <a:t>Image by artem-balashevsky-Ld-5Lu-eU6A-unsplash</a:t>
            </a:r>
          </a:p>
        </p:txBody>
      </p:sp>
      <p:pic>
        <p:nvPicPr>
          <p:cNvPr id="2052" name="Picture 4" descr="DigComp competence areas">
            <a:extLst>
              <a:ext uri="{FF2B5EF4-FFF2-40B4-BE49-F238E27FC236}">
                <a16:creationId xmlns:a16="http://schemas.microsoft.com/office/drawing/2014/main" id="{9539469B-4222-9C76-95E0-ADC787983B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6174" y="1398018"/>
            <a:ext cx="4176683" cy="3846511"/>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a:extLst>
              <a:ext uri="{FF2B5EF4-FFF2-40B4-BE49-F238E27FC236}">
                <a16:creationId xmlns:a16="http://schemas.microsoft.com/office/drawing/2014/main" id="{5497CA4C-A3AC-12B7-220F-336C6C630BA7}"/>
              </a:ext>
            </a:extLst>
          </p:cNvPr>
          <p:cNvSpPr txBox="1"/>
          <p:nvPr/>
        </p:nvSpPr>
        <p:spPr>
          <a:xfrm>
            <a:off x="1968371" y="5327860"/>
            <a:ext cx="6096000" cy="246221"/>
          </a:xfrm>
          <a:prstGeom prst="rect">
            <a:avLst/>
          </a:prstGeom>
          <a:noFill/>
        </p:spPr>
        <p:txBody>
          <a:bodyPr wrap="square">
            <a:spAutoFit/>
          </a:bodyPr>
          <a:lstStyle/>
          <a:p>
            <a:r>
              <a:rPr lang="en-GB" sz="1000" dirty="0">
                <a:solidFill>
                  <a:srgbClr val="156082"/>
                </a:solidFill>
              </a:rPr>
              <a:t>Image: joint-research-centre.ec.europa.eu</a:t>
            </a:r>
          </a:p>
        </p:txBody>
      </p:sp>
    </p:spTree>
    <p:extLst>
      <p:ext uri="{BB962C8B-B14F-4D97-AF65-F5344CB8AC3E}">
        <p14:creationId xmlns:p14="http://schemas.microsoft.com/office/powerpoint/2010/main" val="15706241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FFCFE8-287A-80DE-4245-2D87EDF4CC3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6723355-084E-6EEF-342B-6FEB3799F1EC}"/>
              </a:ext>
            </a:extLst>
          </p:cNvPr>
          <p:cNvSpPr/>
          <p:nvPr/>
        </p:nvSpPr>
        <p:spPr>
          <a:xfrm>
            <a:off x="3889081" y="0"/>
            <a:ext cx="8300936" cy="6858000"/>
          </a:xfrm>
          <a:prstGeom prst="rect">
            <a:avLst/>
          </a:prstGeom>
          <a:solidFill>
            <a:srgbClr val="74D3BD"/>
          </a:solidFill>
          <a:ln>
            <a:solidFill>
              <a:srgbClr val="74D3BD"/>
            </a:solid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nSpc>
                <a:spcPct val="150000"/>
              </a:lnSpc>
              <a:defRPr/>
            </a:pPr>
            <a:endParaRPr lang="en-US" sz="1400" b="1" u="sng" dirty="0">
              <a:solidFill>
                <a:schemeClr val="bg1"/>
              </a:solidFill>
              <a:latin typeface="Arial"/>
              <a:ea typeface="Cambria"/>
              <a:cs typeface="Arial"/>
            </a:endParaRPr>
          </a:p>
        </p:txBody>
      </p:sp>
      <p:sp>
        <p:nvSpPr>
          <p:cNvPr id="6" name="TextBox 5">
            <a:extLst>
              <a:ext uri="{FF2B5EF4-FFF2-40B4-BE49-F238E27FC236}">
                <a16:creationId xmlns:a16="http://schemas.microsoft.com/office/drawing/2014/main" id="{0E071CD3-CC0E-91A0-F0F1-15A4DAAE4862}"/>
              </a:ext>
            </a:extLst>
          </p:cNvPr>
          <p:cNvSpPr txBox="1"/>
          <p:nvPr/>
        </p:nvSpPr>
        <p:spPr>
          <a:xfrm>
            <a:off x="3984331" y="402332"/>
            <a:ext cx="8111062"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US" sz="3000" b="1" dirty="0">
                <a:solidFill>
                  <a:srgbClr val="303D68"/>
                </a:solidFill>
                <a:latin typeface="DejaVu Math TeX Gyre" panose="02000503000000000000" pitchFamily="2" charset="0"/>
                <a:ea typeface="+mj-ea"/>
                <a:cs typeface="+mj-cs"/>
              </a:rPr>
              <a:t>Key aspects:</a:t>
            </a:r>
          </a:p>
          <a:p>
            <a:pPr marL="457200" indent="-457200">
              <a:lnSpc>
                <a:spcPct val="90000"/>
              </a:lnSpc>
              <a:spcBef>
                <a:spcPct val="0"/>
              </a:spcBef>
              <a:buFont typeface="Arial" panose="020B0604020202020204" pitchFamily="34" charset="0"/>
              <a:buChar char="•"/>
            </a:pPr>
            <a:r>
              <a:rPr lang="en-US" sz="3000" dirty="0">
                <a:solidFill>
                  <a:srgbClr val="303D68"/>
                </a:solidFill>
                <a:latin typeface="DejaVu Math TeX Gyre" panose="02000503000000000000" pitchFamily="2" charset="0"/>
                <a:ea typeface="+mj-ea"/>
                <a:cs typeface="+mj-cs"/>
              </a:rPr>
              <a:t>Understand the practical implications of AI literacy. </a:t>
            </a:r>
          </a:p>
          <a:p>
            <a:pPr marL="457200" indent="-457200">
              <a:lnSpc>
                <a:spcPct val="90000"/>
              </a:lnSpc>
              <a:spcBef>
                <a:spcPct val="0"/>
              </a:spcBef>
              <a:buFont typeface="Arial" panose="020B0604020202020204" pitchFamily="34" charset="0"/>
              <a:buChar char="•"/>
            </a:pPr>
            <a:r>
              <a:rPr lang="en-US" sz="3000" dirty="0">
                <a:solidFill>
                  <a:srgbClr val="303D68"/>
                </a:solidFill>
                <a:latin typeface="DejaVu Math TeX Gyre" panose="02000503000000000000" pitchFamily="2" charset="0"/>
                <a:ea typeface="+mj-ea"/>
                <a:cs typeface="+mj-cs"/>
              </a:rPr>
              <a:t>Explore case studies on how simple AI tools can be used to solve common problems in VET settings.</a:t>
            </a:r>
            <a:endParaRPr lang="bg-BG" sz="1800" kern="100" dirty="0">
              <a:solidFill>
                <a:schemeClr val="bg1"/>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9" name="Text Box 10">
            <a:extLst>
              <a:ext uri="{FF2B5EF4-FFF2-40B4-BE49-F238E27FC236}">
                <a16:creationId xmlns:a16="http://schemas.microsoft.com/office/drawing/2014/main" id="{A5B8A364-CA3E-515E-D1B6-6479C025A879}"/>
              </a:ext>
            </a:extLst>
          </p:cNvPr>
          <p:cNvSpPr txBox="1">
            <a:spLocks noChangeArrowheads="1"/>
          </p:cNvSpPr>
          <p:nvPr/>
        </p:nvSpPr>
        <p:spPr bwMode="auto">
          <a:xfrm>
            <a:off x="96607" y="402332"/>
            <a:ext cx="3824186" cy="1354217"/>
          </a:xfrm>
          <a:prstGeom prst="rect">
            <a:avLst/>
          </a:prstGeom>
          <a:noFill/>
          <a:ln w="9525">
            <a:noFill/>
            <a:miter lim="800000"/>
            <a:headEnd/>
            <a:tailEnd/>
          </a:ln>
        </p:spPr>
        <p:txBody>
          <a:bodyPr wrap="square" lIns="60960" tIns="30480" rIns="60960" bIns="30480" anchor="t">
            <a:spAutoFit/>
          </a:bodyPr>
          <a:lstStyle/>
          <a:p>
            <a:pPr algn="ctr" defTabSz="1219170">
              <a:spcBef>
                <a:spcPct val="20000"/>
              </a:spcBef>
              <a:defRPr/>
            </a:pPr>
            <a:r>
              <a:rPr lang="en-US" sz="28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Subtitle 2.2: The Role of AI Literacy in VET</a:t>
            </a:r>
          </a:p>
        </p:txBody>
      </p:sp>
      <p:pic>
        <p:nvPicPr>
          <p:cNvPr id="2" name="Picture 1" descr="A logo with text on it&#10;&#10;Description automatically generated">
            <a:extLst>
              <a:ext uri="{FF2B5EF4-FFF2-40B4-BE49-F238E27FC236}">
                <a16:creationId xmlns:a16="http://schemas.microsoft.com/office/drawing/2014/main" id="{4C737077-5149-8ED6-A613-7DA9F5A40F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63" y="3005099"/>
            <a:ext cx="2119501" cy="84780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9932A86E-9FAD-3DF5-7808-58051A2533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37013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um homem sentado em um banco em frente a um prédio">
            <a:extLst>
              <a:ext uri="{FF2B5EF4-FFF2-40B4-BE49-F238E27FC236}">
                <a16:creationId xmlns:a16="http://schemas.microsoft.com/office/drawing/2014/main" id="{70FFE9E7-05CA-DE8F-6C9B-7EFA71EE95B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48500" y="0"/>
            <a:ext cx="5143500"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76C9DCA1-6A39-6157-020F-DE2C8E3CDC00}"/>
              </a:ext>
            </a:extLst>
          </p:cNvPr>
          <p:cNvSpPr>
            <a:spLocks noGrp="1"/>
          </p:cNvSpPr>
          <p:nvPr>
            <p:ph type="title"/>
          </p:nvPr>
        </p:nvSpPr>
        <p:spPr>
          <a:xfrm>
            <a:off x="838200" y="365125"/>
            <a:ext cx="5798574" cy="1325563"/>
          </a:xfrm>
        </p:spPr>
        <p:txBody>
          <a:bodyPr/>
          <a:lstStyle/>
          <a:p>
            <a:r>
              <a:rPr lang="en-US" sz="3000" b="1" dirty="0">
                <a:solidFill>
                  <a:srgbClr val="399884"/>
                </a:solidFill>
                <a:latin typeface="DejaVu Sans" panose="020B0603030804020204" pitchFamily="34" charset="0"/>
              </a:rPr>
              <a:t>Understanding AI as Part of Everyday Work</a:t>
            </a:r>
            <a:endParaRPr lang="pt-PT" sz="3000" b="1" dirty="0">
              <a:solidFill>
                <a:srgbClr val="399884"/>
              </a:solidFill>
              <a:latin typeface="DejaVu Sans" panose="020B0603030804020204" pitchFamily="34" charset="0"/>
            </a:endParaRPr>
          </a:p>
        </p:txBody>
      </p:sp>
      <p:sp>
        <p:nvSpPr>
          <p:cNvPr id="3" name="Marcador de Posição de Conteúdo 2">
            <a:extLst>
              <a:ext uri="{FF2B5EF4-FFF2-40B4-BE49-F238E27FC236}">
                <a16:creationId xmlns:a16="http://schemas.microsoft.com/office/drawing/2014/main" id="{40871CD2-15E3-2F38-CFFD-753AA91ACD99}"/>
              </a:ext>
            </a:extLst>
          </p:cNvPr>
          <p:cNvSpPr>
            <a:spLocks noGrp="1"/>
          </p:cNvSpPr>
          <p:nvPr>
            <p:ph idx="1"/>
          </p:nvPr>
        </p:nvSpPr>
        <p:spPr>
          <a:xfrm>
            <a:off x="838200" y="1825625"/>
            <a:ext cx="4943168" cy="4152388"/>
          </a:xfrm>
        </p:spPr>
        <p:txBody>
          <a:bodyPr>
            <a:normAutofit/>
          </a:bodyPr>
          <a:lstStyle/>
          <a:p>
            <a:pPr marL="0" indent="0" algn="just">
              <a:spcBef>
                <a:spcPct val="0"/>
              </a:spcBef>
              <a:spcAft>
                <a:spcPts val="600"/>
              </a:spcAft>
              <a:buNone/>
            </a:pPr>
            <a:r>
              <a:rPr lang="en-US" sz="2000" dirty="0">
                <a:solidFill>
                  <a:srgbClr val="303D68"/>
                </a:solidFill>
                <a:latin typeface="DejaVu Math TeX Gyre" panose="02000503000000000000" pitchFamily="2" charset="0"/>
                <a:ea typeface="+mj-ea"/>
                <a:cs typeface="+mj-cs"/>
              </a:rPr>
              <a:t>Artificial intelligence is already present in many ordinary tasks: sorting emails, suggesting products, checking spelling, translating text, or managing schedules.</a:t>
            </a:r>
          </a:p>
          <a:p>
            <a:pPr marL="0" indent="0" algn="just">
              <a:spcBef>
                <a:spcPct val="0"/>
              </a:spcBef>
              <a:spcAft>
                <a:spcPts val="600"/>
              </a:spcAft>
              <a:buNone/>
            </a:pPr>
            <a:br>
              <a:rPr lang="en-US" sz="2000" dirty="0">
                <a:solidFill>
                  <a:srgbClr val="303D68"/>
                </a:solidFill>
                <a:latin typeface="DejaVu Math TeX Gyre" panose="02000503000000000000" pitchFamily="2" charset="0"/>
                <a:ea typeface="+mj-ea"/>
                <a:cs typeface="+mj-cs"/>
              </a:rPr>
            </a:br>
            <a:r>
              <a:rPr lang="en-US" sz="2000" dirty="0">
                <a:solidFill>
                  <a:srgbClr val="303D68"/>
                </a:solidFill>
                <a:latin typeface="DejaVu Math TeX Gyre" panose="02000503000000000000" pitchFamily="2" charset="0"/>
                <a:ea typeface="+mj-ea"/>
                <a:cs typeface="+mj-cs"/>
              </a:rPr>
              <a:t>In workplaces, AI supports planning, quality control, customer service, and data tracking.</a:t>
            </a:r>
          </a:p>
          <a:p>
            <a:pPr marL="0" indent="0" algn="just">
              <a:spcBef>
                <a:spcPct val="0"/>
              </a:spcBef>
              <a:spcAft>
                <a:spcPts val="600"/>
              </a:spcAft>
              <a:buNone/>
            </a:pPr>
            <a:br>
              <a:rPr lang="en-US" sz="2000" dirty="0">
                <a:solidFill>
                  <a:srgbClr val="303D68"/>
                </a:solidFill>
                <a:latin typeface="DejaVu Math TeX Gyre" panose="02000503000000000000" pitchFamily="2" charset="0"/>
                <a:ea typeface="+mj-ea"/>
                <a:cs typeface="+mj-cs"/>
              </a:rPr>
            </a:br>
            <a:r>
              <a:rPr lang="en-US" sz="2000" dirty="0">
                <a:solidFill>
                  <a:srgbClr val="303D68"/>
                </a:solidFill>
                <a:latin typeface="DejaVu Math TeX Gyre" panose="02000503000000000000" pitchFamily="2" charset="0"/>
                <a:ea typeface="+mj-ea"/>
                <a:cs typeface="+mj-cs"/>
              </a:rPr>
              <a:t>For VET learners, AI literacy means recognizing these tools, understanding what they do, and using them confidently as part of their daily routines.</a:t>
            </a:r>
            <a:endParaRPr lang="pt-PT" sz="2000" dirty="0">
              <a:solidFill>
                <a:srgbClr val="303D68"/>
              </a:solidFill>
              <a:latin typeface="DejaVu Math TeX Gyre" panose="02000503000000000000" pitchFamily="2" charset="0"/>
              <a:ea typeface="+mj-ea"/>
              <a:cs typeface="+mj-cs"/>
            </a:endParaRPr>
          </a:p>
        </p:txBody>
      </p:sp>
      <p:pic>
        <p:nvPicPr>
          <p:cNvPr id="4" name="Picture 3" descr="Blue text on a black background&#10;&#10;Description automatically generated">
            <a:extLst>
              <a:ext uri="{FF2B5EF4-FFF2-40B4-BE49-F238E27FC236}">
                <a16:creationId xmlns:a16="http://schemas.microsoft.com/office/drawing/2014/main" id="{7EC094B3-BB05-57CB-F40F-3B0C556CD8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837" y="6184696"/>
            <a:ext cx="2496021" cy="522342"/>
          </a:xfrm>
          <a:prstGeom prst="rect">
            <a:avLst/>
          </a:prstGeom>
        </p:spPr>
      </p:pic>
      <p:pic>
        <p:nvPicPr>
          <p:cNvPr id="5" name="Picture 4" descr="A logo with text on it&#10;&#10;Description automatically generated">
            <a:extLst>
              <a:ext uri="{FF2B5EF4-FFF2-40B4-BE49-F238E27FC236}">
                <a16:creationId xmlns:a16="http://schemas.microsoft.com/office/drawing/2014/main" id="{1ECD98B1-3403-F0CA-07B1-7F48B5C613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93245" y="6051792"/>
            <a:ext cx="1647764" cy="659106"/>
          </a:xfrm>
          <a:prstGeom prst="rect">
            <a:avLst/>
          </a:prstGeom>
        </p:spPr>
      </p:pic>
      <p:sp>
        <p:nvSpPr>
          <p:cNvPr id="6" name="CaixaDeTexto 5">
            <a:extLst>
              <a:ext uri="{FF2B5EF4-FFF2-40B4-BE49-F238E27FC236}">
                <a16:creationId xmlns:a16="http://schemas.microsoft.com/office/drawing/2014/main" id="{03AF7AB1-07ED-ED3E-7259-77B4F524325D}"/>
              </a:ext>
            </a:extLst>
          </p:cNvPr>
          <p:cNvSpPr txBox="1"/>
          <p:nvPr/>
        </p:nvSpPr>
        <p:spPr>
          <a:xfrm>
            <a:off x="9627865" y="234320"/>
            <a:ext cx="1911101" cy="261610"/>
          </a:xfrm>
          <a:prstGeom prst="rect">
            <a:avLst/>
          </a:prstGeom>
          <a:noFill/>
        </p:spPr>
        <p:txBody>
          <a:bodyPr wrap="none" rtlCol="0">
            <a:spAutoFit/>
          </a:bodyPr>
          <a:lstStyle/>
          <a:p>
            <a:r>
              <a:rPr lang="en-GB" sz="1100" dirty="0">
                <a:solidFill>
                  <a:schemeClr val="bg1"/>
                </a:solidFill>
              </a:rPr>
              <a:t>Image: </a:t>
            </a:r>
            <a:r>
              <a:rPr lang="en-GB" sz="1100" dirty="0" err="1">
                <a:solidFill>
                  <a:schemeClr val="bg1"/>
                </a:solidFill>
              </a:rPr>
              <a:t>axelrodsun.unsplash</a:t>
            </a:r>
            <a:endParaRPr lang="en-GB" sz="1100" dirty="0">
              <a:solidFill>
                <a:schemeClr val="bg1"/>
              </a:solidFill>
            </a:endParaRPr>
          </a:p>
        </p:txBody>
      </p:sp>
    </p:spTree>
    <p:extLst>
      <p:ext uri="{BB962C8B-B14F-4D97-AF65-F5344CB8AC3E}">
        <p14:creationId xmlns:p14="http://schemas.microsoft.com/office/powerpoint/2010/main" val="14864639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E15E4A9-3ACD-509E-810B-D576833E1E3B}"/>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Dois engenheiros em roupas de trabalho discutindo pontos de apresentação em tablet enquanto seu colega controla enorme máquina industrial">
            <a:extLst>
              <a:ext uri="{FF2B5EF4-FFF2-40B4-BE49-F238E27FC236}">
                <a16:creationId xmlns:a16="http://schemas.microsoft.com/office/drawing/2014/main" id="{6A60D855-6583-A330-1258-04958F0DADC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16952" y="0"/>
            <a:ext cx="4572000"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D1E03A98-F0DE-B72E-CB11-5B763E5DF2CD}"/>
              </a:ext>
            </a:extLst>
          </p:cNvPr>
          <p:cNvSpPr txBox="1">
            <a:spLocks/>
          </p:cNvSpPr>
          <p:nvPr/>
        </p:nvSpPr>
        <p:spPr>
          <a:xfrm>
            <a:off x="610508" y="1763827"/>
            <a:ext cx="6024208" cy="3988043"/>
          </a:xfrm>
          <a:prstGeom prst="rect">
            <a:avLst/>
          </a:prstGeom>
        </p:spPr>
        <p:txBody>
          <a:bodyPr vert="horz" lIns="91440" tIns="45720" rIns="91440" bIns="45720" rtlCol="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spcAft>
                <a:spcPts val="600"/>
              </a:spcAft>
              <a:buFont typeface="Arial" panose="020B0604020202020204" pitchFamily="34" charset="0"/>
              <a:buChar char="•"/>
            </a:pPr>
            <a:r>
              <a:rPr lang="en-US" sz="2000" dirty="0">
                <a:solidFill>
                  <a:srgbClr val="303D68"/>
                </a:solidFill>
                <a:latin typeface="DejaVu Math TeX Gyre" panose="02000503000000000000" pitchFamily="2" charset="0"/>
              </a:rPr>
              <a:t>AI literacy builds on the basics: knowing how data is stored, shared, and used.</a:t>
            </a:r>
          </a:p>
          <a:p>
            <a:pPr marL="285750" indent="-285750" algn="just">
              <a:spcAft>
                <a:spcPts val="600"/>
              </a:spcAft>
              <a:buFont typeface="Arial" panose="020B0604020202020204" pitchFamily="34" charset="0"/>
              <a:buChar char="•"/>
            </a:pPr>
            <a:endParaRPr lang="en-US" sz="2000" dirty="0">
              <a:solidFill>
                <a:srgbClr val="303D68"/>
              </a:solidFill>
              <a:latin typeface="DejaVu Math TeX Gyre" panose="02000503000000000000" pitchFamily="2" charset="0"/>
            </a:endParaRPr>
          </a:p>
          <a:p>
            <a:pPr marL="285750" indent="-285750" algn="just">
              <a:spcAft>
                <a:spcPts val="600"/>
              </a:spcAft>
              <a:buFont typeface="Arial" panose="020B0604020202020204" pitchFamily="34" charset="0"/>
              <a:buChar char="•"/>
            </a:pPr>
            <a:r>
              <a:rPr lang="en-US" sz="2000" dirty="0">
                <a:solidFill>
                  <a:srgbClr val="303D68"/>
                </a:solidFill>
                <a:latin typeface="DejaVu Math TeX Gyre" panose="02000503000000000000" pitchFamily="2" charset="0"/>
              </a:rPr>
              <a:t>Once learners understand data and communication tools, they can better interpret how AI systems make predictions or suggestions.</a:t>
            </a:r>
          </a:p>
          <a:p>
            <a:pPr marL="285750" indent="-285750" algn="just">
              <a:spcAft>
                <a:spcPts val="600"/>
              </a:spcAft>
              <a:buFont typeface="Arial" panose="020B0604020202020204" pitchFamily="34" charset="0"/>
              <a:buChar char="•"/>
            </a:pPr>
            <a:endParaRPr lang="en-US" sz="2000" dirty="0">
              <a:solidFill>
                <a:srgbClr val="303D68"/>
              </a:solidFill>
              <a:latin typeface="DejaVu Math TeX Gyre" panose="02000503000000000000" pitchFamily="2" charset="0"/>
            </a:endParaRPr>
          </a:p>
          <a:p>
            <a:pPr marL="285750" indent="-285750" algn="just">
              <a:spcAft>
                <a:spcPts val="600"/>
              </a:spcAft>
              <a:buFont typeface="Arial" panose="020B0604020202020204" pitchFamily="34" charset="0"/>
              <a:buChar char="•"/>
            </a:pPr>
            <a:r>
              <a:rPr lang="en-US" sz="2000" dirty="0">
                <a:solidFill>
                  <a:srgbClr val="303D68"/>
                </a:solidFill>
                <a:latin typeface="DejaVu Math TeX Gyre" panose="02000503000000000000" pitchFamily="2" charset="0"/>
              </a:rPr>
              <a:t>In VET contexts, this means knowing when to follow an automated recommendation and when human judgment is needed: a practical skill that protects safety, quality, and fairness in the workplace.</a:t>
            </a:r>
          </a:p>
        </p:txBody>
      </p:sp>
      <p:pic>
        <p:nvPicPr>
          <p:cNvPr id="8" name="Picture 7" descr="A logo with text on it&#10;&#10;Description automatically generated">
            <a:extLst>
              <a:ext uri="{FF2B5EF4-FFF2-40B4-BE49-F238E27FC236}">
                <a16:creationId xmlns:a16="http://schemas.microsoft.com/office/drawing/2014/main" id="{BF9ECE02-5CA0-F45A-2FD3-A932B92300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37732" y="5903194"/>
            <a:ext cx="1647764" cy="659106"/>
          </a:xfrm>
          <a:prstGeom prst="rect">
            <a:avLst/>
          </a:prstGeom>
        </p:spPr>
      </p:pic>
      <p:pic>
        <p:nvPicPr>
          <p:cNvPr id="10" name="Picture 9" descr="Blue text on a black background&#10;&#10;Description automatically generated">
            <a:extLst>
              <a:ext uri="{FF2B5EF4-FFF2-40B4-BE49-F238E27FC236}">
                <a16:creationId xmlns:a16="http://schemas.microsoft.com/office/drawing/2014/main" id="{AB23CBF3-0B2E-5306-32CE-231FFF5095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
        <p:nvSpPr>
          <p:cNvPr id="11" name="Title 1">
            <a:extLst>
              <a:ext uri="{FF2B5EF4-FFF2-40B4-BE49-F238E27FC236}">
                <a16:creationId xmlns:a16="http://schemas.microsoft.com/office/drawing/2014/main" id="{7B03B462-D4D8-0033-08DA-6ABB1A4112FC}"/>
              </a:ext>
            </a:extLst>
          </p:cNvPr>
          <p:cNvSpPr txBox="1">
            <a:spLocks/>
          </p:cNvSpPr>
          <p:nvPr/>
        </p:nvSpPr>
        <p:spPr>
          <a:xfrm>
            <a:off x="514117" y="745527"/>
            <a:ext cx="6120599"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Connecting AI Literacy to Foundational Digital Skills</a:t>
            </a:r>
            <a:endParaRPr lang="pl-PL" sz="30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sp>
        <p:nvSpPr>
          <p:cNvPr id="13" name="TextBox 12">
            <a:extLst>
              <a:ext uri="{FF2B5EF4-FFF2-40B4-BE49-F238E27FC236}">
                <a16:creationId xmlns:a16="http://schemas.microsoft.com/office/drawing/2014/main" id="{636BAF9F-2F51-9221-9936-9E3BB0DB26D0}"/>
              </a:ext>
            </a:extLst>
          </p:cNvPr>
          <p:cNvSpPr txBox="1"/>
          <p:nvPr/>
        </p:nvSpPr>
        <p:spPr>
          <a:xfrm>
            <a:off x="8691093" y="6493918"/>
            <a:ext cx="3348636" cy="215444"/>
          </a:xfrm>
          <a:prstGeom prst="rect">
            <a:avLst/>
          </a:prstGeom>
          <a:noFill/>
        </p:spPr>
        <p:txBody>
          <a:bodyPr wrap="square" rtlCol="0">
            <a:spAutoFit/>
          </a:bodyPr>
          <a:lstStyle/>
          <a:p>
            <a:r>
              <a:rPr lang="en-GB" sz="800" dirty="0">
                <a:solidFill>
                  <a:schemeClr val="bg1"/>
                </a:solidFill>
                <a:latin typeface="DejaVu Math TeX Gyre" panose="02000503000000000000"/>
              </a:rPr>
              <a:t>Image: </a:t>
            </a:r>
            <a:r>
              <a:rPr lang="en-GB" sz="800" dirty="0" err="1">
                <a:solidFill>
                  <a:schemeClr val="bg1"/>
                </a:solidFill>
                <a:latin typeface="DejaVu Math TeX Gyre" panose="02000503000000000000"/>
              </a:rPr>
              <a:t>getty.images-unsplash</a:t>
            </a:r>
            <a:endParaRPr lang="en-GB" sz="800" dirty="0">
              <a:solidFill>
                <a:schemeClr val="bg1"/>
              </a:solidFill>
              <a:latin typeface="DejaVu Math TeX Gyre" panose="02000503000000000000"/>
            </a:endParaRPr>
          </a:p>
        </p:txBody>
      </p:sp>
    </p:spTree>
    <p:extLst>
      <p:ext uri="{BB962C8B-B14F-4D97-AF65-F5344CB8AC3E}">
        <p14:creationId xmlns:p14="http://schemas.microsoft.com/office/powerpoint/2010/main" val="3061035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62EB3BF-D4FF-6CE0-24D7-736B96CF61DC}"/>
            </a:ext>
          </a:extLst>
        </p:cNvPr>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3B3744E1-E287-4EE9-4959-ED76B9C1A7CF}"/>
              </a:ext>
            </a:extLst>
          </p:cNvPr>
          <p:cNvSpPr txBox="1">
            <a:spLocks/>
          </p:cNvSpPr>
          <p:nvPr/>
        </p:nvSpPr>
        <p:spPr>
          <a:xfrm>
            <a:off x="521111" y="1910890"/>
            <a:ext cx="10832687" cy="3843666"/>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spcAft>
                <a:spcPts val="600"/>
              </a:spcAft>
            </a:pPr>
            <a:r>
              <a:rPr lang="en-US" sz="2000" dirty="0">
                <a:solidFill>
                  <a:srgbClr val="303D68"/>
                </a:solidFill>
                <a:latin typeface="DejaVu Math TeX Gyre" panose="02000503000000000000" pitchFamily="2" charset="0"/>
              </a:rPr>
              <a:t>AI tools appear in many vocational areas:</a:t>
            </a:r>
          </a:p>
          <a:p>
            <a:pPr marL="285750" indent="-285750" algn="just">
              <a:spcAft>
                <a:spcPts val="600"/>
              </a:spcAft>
              <a:buFont typeface="Arial" panose="020B0604020202020204" pitchFamily="34" charset="0"/>
              <a:buChar char="•"/>
            </a:pPr>
            <a:r>
              <a:rPr lang="en-US" sz="2000" dirty="0">
                <a:solidFill>
                  <a:srgbClr val="303D68"/>
                </a:solidFill>
                <a:latin typeface="DejaVu Math TeX Gyre" panose="02000503000000000000" pitchFamily="2" charset="0"/>
              </a:rPr>
              <a:t>Construction: cameras check safety equipment and count materials.</a:t>
            </a:r>
          </a:p>
          <a:p>
            <a:pPr marL="285750" indent="-285750" algn="just">
              <a:spcAft>
                <a:spcPts val="600"/>
              </a:spcAft>
              <a:buFont typeface="Arial" panose="020B0604020202020204" pitchFamily="34" charset="0"/>
              <a:buChar char="•"/>
            </a:pPr>
            <a:r>
              <a:rPr lang="en-US" sz="2000" dirty="0">
                <a:solidFill>
                  <a:srgbClr val="303D68"/>
                </a:solidFill>
                <a:latin typeface="DejaVu Math TeX Gyre" panose="02000503000000000000" pitchFamily="2" charset="0"/>
              </a:rPr>
              <a:t>Hospitality: booking systems adjust prices or predict demand.</a:t>
            </a:r>
          </a:p>
          <a:p>
            <a:pPr marL="285750" indent="-285750" algn="just">
              <a:spcAft>
                <a:spcPts val="600"/>
              </a:spcAft>
              <a:buFont typeface="Arial" panose="020B0604020202020204" pitchFamily="34" charset="0"/>
              <a:buChar char="•"/>
            </a:pPr>
            <a:r>
              <a:rPr lang="en-US" sz="2000" dirty="0">
                <a:solidFill>
                  <a:srgbClr val="303D68"/>
                </a:solidFill>
                <a:latin typeface="DejaVu Math TeX Gyre" panose="02000503000000000000" pitchFamily="2" charset="0"/>
              </a:rPr>
              <a:t>Manufacturing: sensors predict machine faults before they happen.</a:t>
            </a:r>
          </a:p>
          <a:p>
            <a:pPr marL="285750" indent="-285750" algn="just">
              <a:spcAft>
                <a:spcPts val="600"/>
              </a:spcAft>
              <a:buFont typeface="Arial" panose="020B0604020202020204" pitchFamily="34" charset="0"/>
              <a:buChar char="•"/>
            </a:pPr>
            <a:r>
              <a:rPr lang="en-US" sz="2000" dirty="0">
                <a:solidFill>
                  <a:srgbClr val="303D68"/>
                </a:solidFill>
                <a:latin typeface="DejaVu Math TeX Gyre" panose="02000503000000000000" pitchFamily="2" charset="0"/>
              </a:rPr>
              <a:t>Administration, chatbots answer simple customer queries.</a:t>
            </a:r>
          </a:p>
          <a:p>
            <a:pPr marL="285750" indent="-285750" algn="just">
              <a:spcAft>
                <a:spcPts val="600"/>
              </a:spcAft>
              <a:buFont typeface="Arial" panose="020B0604020202020204" pitchFamily="34" charset="0"/>
              <a:buChar char="•"/>
            </a:pPr>
            <a:endParaRPr lang="en-US" sz="2000" dirty="0">
              <a:solidFill>
                <a:srgbClr val="303D68"/>
              </a:solidFill>
              <a:latin typeface="DejaVu Math TeX Gyre" panose="02000503000000000000" pitchFamily="2" charset="0"/>
            </a:endParaRPr>
          </a:p>
          <a:p>
            <a:pPr algn="just">
              <a:spcAft>
                <a:spcPts val="600"/>
              </a:spcAft>
            </a:pPr>
            <a:r>
              <a:rPr lang="en-US" sz="2000" dirty="0">
                <a:solidFill>
                  <a:srgbClr val="303D68"/>
                </a:solidFill>
                <a:latin typeface="DejaVu Math TeX Gyre" panose="02000503000000000000" pitchFamily="2" charset="0"/>
              </a:rPr>
              <a:t>Helping learners explore these examples reduces fear of technology and shows that AI is not coding but using intelligent tools responsibly in real work situations.</a:t>
            </a:r>
            <a:endParaRPr lang="en-US" sz="2000" dirty="0"/>
          </a:p>
        </p:txBody>
      </p:sp>
      <p:pic>
        <p:nvPicPr>
          <p:cNvPr id="10" name="Picture 9" descr="Blue text on a black background&#10;&#10;Description automatically generated">
            <a:extLst>
              <a:ext uri="{FF2B5EF4-FFF2-40B4-BE49-F238E27FC236}">
                <a16:creationId xmlns:a16="http://schemas.microsoft.com/office/drawing/2014/main" id="{D4E0CF9D-14AF-3E6C-D46F-063705AAF3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1" name="Picture 10" descr="A logo with text on it&#10;&#10;Description automatically generated">
            <a:extLst>
              <a:ext uri="{FF2B5EF4-FFF2-40B4-BE49-F238E27FC236}">
                <a16:creationId xmlns:a16="http://schemas.microsoft.com/office/drawing/2014/main" id="{C777C061-2245-FBFC-EBFA-1FF1BB9201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37732" y="5903194"/>
            <a:ext cx="1647764" cy="659106"/>
          </a:xfrm>
          <a:prstGeom prst="rect">
            <a:avLst/>
          </a:prstGeom>
        </p:spPr>
      </p:pic>
      <p:sp>
        <p:nvSpPr>
          <p:cNvPr id="12" name="TextBox 11">
            <a:extLst>
              <a:ext uri="{FF2B5EF4-FFF2-40B4-BE49-F238E27FC236}">
                <a16:creationId xmlns:a16="http://schemas.microsoft.com/office/drawing/2014/main" id="{E4607D27-8B95-D1C3-9E55-13AA1F239074}"/>
              </a:ext>
            </a:extLst>
          </p:cNvPr>
          <p:cNvSpPr txBox="1"/>
          <p:nvPr/>
        </p:nvSpPr>
        <p:spPr>
          <a:xfrm>
            <a:off x="0" y="6642556"/>
            <a:ext cx="3348636" cy="215444"/>
          </a:xfrm>
          <a:prstGeom prst="rect">
            <a:avLst/>
          </a:prstGeom>
          <a:noFill/>
        </p:spPr>
        <p:txBody>
          <a:bodyPr wrap="square" rtlCol="0">
            <a:spAutoFit/>
          </a:bodyPr>
          <a:lstStyle/>
          <a:p>
            <a:r>
              <a:rPr lang="en-GB" sz="800" dirty="0">
                <a:solidFill>
                  <a:schemeClr val="bg1"/>
                </a:solidFill>
                <a:latin typeface="DejaVu Math TeX Gyre" panose="02000503000000000000"/>
              </a:rPr>
              <a:t>Image by bogdan-karlenko-36b7JBzhfF4-unsplash</a:t>
            </a:r>
          </a:p>
        </p:txBody>
      </p:sp>
      <p:sp>
        <p:nvSpPr>
          <p:cNvPr id="14" name="Title 1">
            <a:extLst>
              <a:ext uri="{FF2B5EF4-FFF2-40B4-BE49-F238E27FC236}">
                <a16:creationId xmlns:a16="http://schemas.microsoft.com/office/drawing/2014/main" id="{4AC38906-3F73-57FE-B87B-C387355F9DED}"/>
              </a:ext>
            </a:extLst>
          </p:cNvPr>
          <p:cNvSpPr txBox="1">
            <a:spLocks/>
          </p:cNvSpPr>
          <p:nvPr/>
        </p:nvSpPr>
        <p:spPr>
          <a:xfrm>
            <a:off x="521111" y="892637"/>
            <a:ext cx="10408186"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Practical Examples of AI in VET-Sector Jobs</a:t>
            </a:r>
          </a:p>
        </p:txBody>
      </p:sp>
    </p:spTree>
    <p:extLst>
      <p:ext uri="{BB962C8B-B14F-4D97-AF65-F5344CB8AC3E}">
        <p14:creationId xmlns:p14="http://schemas.microsoft.com/office/powerpoint/2010/main" val="31890408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D6140-2A53-FCE9-C45F-BCC94B969ED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975D1D0-5EC9-2E86-B2C0-C05CA016D87E}"/>
              </a:ext>
            </a:extLst>
          </p:cNvPr>
          <p:cNvSpPr/>
          <p:nvPr/>
        </p:nvSpPr>
        <p:spPr>
          <a:xfrm>
            <a:off x="3984331" y="0"/>
            <a:ext cx="8300936" cy="6858000"/>
          </a:xfrm>
          <a:prstGeom prst="rect">
            <a:avLst/>
          </a:prstGeom>
          <a:solidFill>
            <a:srgbClr val="74D3BD"/>
          </a:solidFill>
          <a:ln>
            <a:solidFill>
              <a:srgbClr val="74D3BD"/>
            </a:solid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nSpc>
                <a:spcPct val="150000"/>
              </a:lnSpc>
              <a:defRPr/>
            </a:pPr>
            <a:endParaRPr lang="en-US" sz="1400" b="1" u="sng" dirty="0">
              <a:solidFill>
                <a:schemeClr val="bg1"/>
              </a:solidFill>
              <a:latin typeface="Arial"/>
              <a:ea typeface="Cambria"/>
              <a:cs typeface="Arial"/>
            </a:endParaRPr>
          </a:p>
        </p:txBody>
      </p:sp>
      <p:sp>
        <p:nvSpPr>
          <p:cNvPr id="6" name="TextBox 5">
            <a:extLst>
              <a:ext uri="{FF2B5EF4-FFF2-40B4-BE49-F238E27FC236}">
                <a16:creationId xmlns:a16="http://schemas.microsoft.com/office/drawing/2014/main" id="{62CC711B-F75B-302C-C0A6-807423D29E91}"/>
              </a:ext>
            </a:extLst>
          </p:cNvPr>
          <p:cNvSpPr txBox="1"/>
          <p:nvPr/>
        </p:nvSpPr>
        <p:spPr>
          <a:xfrm>
            <a:off x="3984331" y="402332"/>
            <a:ext cx="8111062"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US" sz="3000" b="1" dirty="0">
                <a:solidFill>
                  <a:srgbClr val="303D68"/>
                </a:solidFill>
                <a:latin typeface="DejaVu Math TeX Gyre" panose="02000503000000000000" pitchFamily="2" charset="0"/>
                <a:ea typeface="+mj-ea"/>
                <a:cs typeface="+mj-cs"/>
              </a:rPr>
              <a:t>Key aspects:</a:t>
            </a:r>
          </a:p>
          <a:p>
            <a:pPr marL="457200" indent="-457200">
              <a:lnSpc>
                <a:spcPct val="90000"/>
              </a:lnSpc>
              <a:spcBef>
                <a:spcPct val="0"/>
              </a:spcBef>
              <a:buFont typeface="Arial" panose="020B0604020202020204" pitchFamily="34" charset="0"/>
              <a:buChar char="•"/>
            </a:pPr>
            <a:r>
              <a:rPr lang="en-US" sz="3000" dirty="0">
                <a:solidFill>
                  <a:srgbClr val="303D68"/>
                </a:solidFill>
                <a:latin typeface="DejaVu Math TeX Gyre" panose="02000503000000000000" pitchFamily="2" charset="0"/>
                <a:ea typeface="+mj-ea"/>
                <a:cs typeface="+mj-cs"/>
              </a:rPr>
              <a:t>Practice classifying digital skills to distinguish between universal (transversal) needs and those unique to specific industries or job roles.</a:t>
            </a:r>
          </a:p>
        </p:txBody>
      </p:sp>
      <p:sp>
        <p:nvSpPr>
          <p:cNvPr id="9" name="Text Box 10">
            <a:extLst>
              <a:ext uri="{FF2B5EF4-FFF2-40B4-BE49-F238E27FC236}">
                <a16:creationId xmlns:a16="http://schemas.microsoft.com/office/drawing/2014/main" id="{1D1117B7-3785-EB63-5A42-961A783F91FE}"/>
              </a:ext>
            </a:extLst>
          </p:cNvPr>
          <p:cNvSpPr txBox="1">
            <a:spLocks noChangeArrowheads="1"/>
          </p:cNvSpPr>
          <p:nvPr/>
        </p:nvSpPr>
        <p:spPr bwMode="auto">
          <a:xfrm>
            <a:off x="96607" y="402332"/>
            <a:ext cx="3824186" cy="1785104"/>
          </a:xfrm>
          <a:prstGeom prst="rect">
            <a:avLst/>
          </a:prstGeom>
          <a:noFill/>
          <a:ln w="9525">
            <a:noFill/>
            <a:miter lim="800000"/>
            <a:headEnd/>
            <a:tailEnd/>
          </a:ln>
        </p:spPr>
        <p:txBody>
          <a:bodyPr wrap="square" lIns="60960" tIns="30480" rIns="60960" bIns="30480" anchor="t">
            <a:spAutoFit/>
          </a:bodyPr>
          <a:lstStyle/>
          <a:p>
            <a:pPr algn="ctr" defTabSz="1219170">
              <a:spcBef>
                <a:spcPct val="20000"/>
              </a:spcBef>
              <a:defRPr/>
            </a:pPr>
            <a:r>
              <a:rPr lang="en-US" sz="28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Subtitle 2.3: Transversal and Sector-Specific Skills</a:t>
            </a:r>
          </a:p>
        </p:txBody>
      </p:sp>
      <p:pic>
        <p:nvPicPr>
          <p:cNvPr id="2" name="Picture 1" descr="A logo with text on it&#10;&#10;Description automatically generated">
            <a:extLst>
              <a:ext uri="{FF2B5EF4-FFF2-40B4-BE49-F238E27FC236}">
                <a16:creationId xmlns:a16="http://schemas.microsoft.com/office/drawing/2014/main" id="{C81FD5F7-2C62-6176-0F5C-C31809B4F7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63" y="3005099"/>
            <a:ext cx="2119501" cy="84780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55D84D80-CDAA-5F8C-C16C-7979577FE8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3241916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806544-3C05-C33D-5F5C-13CD1E9CD52C}"/>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913A4426-139F-FBA4-F2C6-0E1FBD7F0346}"/>
              </a:ext>
            </a:extLst>
          </p:cNvPr>
          <p:cNvSpPr txBox="1">
            <a:spLocks/>
          </p:cNvSpPr>
          <p:nvPr/>
        </p:nvSpPr>
        <p:spPr>
          <a:xfrm>
            <a:off x="514117" y="745527"/>
            <a:ext cx="10515600" cy="6489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Course overview</a:t>
            </a:r>
          </a:p>
        </p:txBody>
      </p:sp>
      <p:pic>
        <p:nvPicPr>
          <p:cNvPr id="2" name="Picture 1" descr="A logo with text on it&#10;&#10;Description automatically generated">
            <a:extLst>
              <a:ext uri="{FF2B5EF4-FFF2-40B4-BE49-F238E27FC236}">
                <a16:creationId xmlns:a16="http://schemas.microsoft.com/office/drawing/2014/main" id="{0550F964-C5F3-4FFB-2840-1B68AF6C71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ED6DFD7B-6245-ABDA-4A7A-EE7D3F7402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graphicFrame>
        <p:nvGraphicFramePr>
          <p:cNvPr id="8" name="Diagram 7">
            <a:extLst>
              <a:ext uri="{FF2B5EF4-FFF2-40B4-BE49-F238E27FC236}">
                <a16:creationId xmlns:a16="http://schemas.microsoft.com/office/drawing/2014/main" id="{934C6D51-A5C7-D102-A1B5-7368DEFB15F5}"/>
              </a:ext>
            </a:extLst>
          </p:cNvPr>
          <p:cNvGraphicFramePr/>
          <p:nvPr>
            <p:extLst>
              <p:ext uri="{D42A27DB-BD31-4B8C-83A1-F6EECF244321}">
                <p14:modId xmlns:p14="http://schemas.microsoft.com/office/powerpoint/2010/main" val="1765845815"/>
              </p:ext>
            </p:extLst>
          </p:nvPr>
        </p:nvGraphicFramePr>
        <p:xfrm>
          <a:off x="610508" y="1313235"/>
          <a:ext cx="11243091" cy="465834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600949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70D523-8306-12DC-1E1A-AE50AAFADDDE}"/>
            </a:ext>
          </a:extLst>
        </p:cNvPr>
        <p:cNvGrpSpPr/>
        <p:nvPr/>
      </p:nvGrpSpPr>
      <p:grpSpPr>
        <a:xfrm>
          <a:off x="0" y="0"/>
          <a:ext cx="0" cy="0"/>
          <a:chOff x="0" y="0"/>
          <a:chExt cx="0" cy="0"/>
        </a:xfrm>
      </p:grpSpPr>
      <p:pic>
        <p:nvPicPr>
          <p:cNvPr id="7170" name="Picture 2" descr="pessoa segurando caneta preta e papel redondo branco">
            <a:extLst>
              <a:ext uri="{FF2B5EF4-FFF2-40B4-BE49-F238E27FC236}">
                <a16:creationId xmlns:a16="http://schemas.microsoft.com/office/drawing/2014/main" id="{4DC89CA6-603A-7B81-0D3C-92DE0F548CF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0" y="0"/>
            <a:ext cx="4572000"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 name="Picture 1" descr="A logo with text on it&#10;&#10;Description automatically generated">
            <a:extLst>
              <a:ext uri="{FF2B5EF4-FFF2-40B4-BE49-F238E27FC236}">
                <a16:creationId xmlns:a16="http://schemas.microsoft.com/office/drawing/2014/main" id="{834CB5D7-3636-1316-FB58-DADF004D8F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CCB880DC-5E5C-6C4C-E39A-B04B9E1E73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
        <p:nvSpPr>
          <p:cNvPr id="7" name="Title 1">
            <a:extLst>
              <a:ext uri="{FF2B5EF4-FFF2-40B4-BE49-F238E27FC236}">
                <a16:creationId xmlns:a16="http://schemas.microsoft.com/office/drawing/2014/main" id="{EDA721AB-AFD9-CF16-02C8-DE3E573E0075}"/>
              </a:ext>
            </a:extLst>
          </p:cNvPr>
          <p:cNvSpPr txBox="1">
            <a:spLocks/>
          </p:cNvSpPr>
          <p:nvPr/>
        </p:nvSpPr>
        <p:spPr>
          <a:xfrm>
            <a:off x="514117" y="1514169"/>
            <a:ext cx="5699870" cy="39525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buFont typeface="Arial" panose="020B0604020202020204" pitchFamily="34" charset="0"/>
              <a:buChar char="•"/>
            </a:pPr>
            <a:r>
              <a:rPr lang="en-US" sz="2000" dirty="0">
                <a:solidFill>
                  <a:srgbClr val="303D68"/>
                </a:solidFill>
                <a:latin typeface="DejaVu Math TeX Gyre" panose="02000503000000000000" pitchFamily="2" charset="0"/>
              </a:rPr>
              <a:t>Transversal digital skills are used across many different jobs and sectors.</a:t>
            </a:r>
          </a:p>
          <a:p>
            <a:pPr marL="285750" indent="-285750" algn="just">
              <a:buFont typeface="Arial" panose="020B0604020202020204" pitchFamily="34" charset="0"/>
              <a:buChar char="•"/>
            </a:pPr>
            <a:endParaRPr lang="en-US" sz="2000" dirty="0">
              <a:solidFill>
                <a:srgbClr val="303D68"/>
              </a:solidFill>
              <a:latin typeface="DejaVu Math TeX Gyre" panose="02000503000000000000" pitchFamily="2" charset="0"/>
            </a:endParaRPr>
          </a:p>
          <a:p>
            <a:pPr marL="285750" indent="-285750" algn="just">
              <a:buFont typeface="Arial" panose="020B0604020202020204" pitchFamily="34" charset="0"/>
              <a:buChar char="•"/>
            </a:pPr>
            <a:r>
              <a:rPr lang="en-US" sz="2000" dirty="0">
                <a:solidFill>
                  <a:srgbClr val="303D68"/>
                </a:solidFill>
                <a:latin typeface="DejaVu Math TeX Gyre" panose="02000503000000000000" pitchFamily="2" charset="0"/>
              </a:rPr>
              <a:t>They include tasks such as writing emails, searching for information safely, filling in online forms, using shared documents, and joining video meetings.</a:t>
            </a:r>
          </a:p>
          <a:p>
            <a:pPr marL="285750" indent="-285750" algn="just">
              <a:buFont typeface="Arial" panose="020B0604020202020204" pitchFamily="34" charset="0"/>
              <a:buChar char="•"/>
            </a:pPr>
            <a:endParaRPr lang="en-US" sz="2000" dirty="0">
              <a:solidFill>
                <a:srgbClr val="303D68"/>
              </a:solidFill>
              <a:latin typeface="DejaVu Math TeX Gyre" panose="02000503000000000000" pitchFamily="2" charset="0"/>
            </a:endParaRPr>
          </a:p>
          <a:p>
            <a:pPr marL="285750" indent="-285750" algn="just">
              <a:buFont typeface="Arial" panose="020B0604020202020204" pitchFamily="34" charset="0"/>
              <a:buChar char="•"/>
            </a:pPr>
            <a:r>
              <a:rPr lang="en-US" sz="2000" dirty="0">
                <a:solidFill>
                  <a:srgbClr val="303D68"/>
                </a:solidFill>
                <a:latin typeface="DejaVu Math TeX Gyre" panose="02000503000000000000" pitchFamily="2" charset="0"/>
              </a:rPr>
              <a:t>Because these skills appear in almost every profession, they give learners flexibility and confidence to adapt as workplace technologies evolve.</a:t>
            </a:r>
            <a:endParaRPr lang="en-US" sz="200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
        <p:nvSpPr>
          <p:cNvPr id="11" name="Title 1">
            <a:extLst>
              <a:ext uri="{FF2B5EF4-FFF2-40B4-BE49-F238E27FC236}">
                <a16:creationId xmlns:a16="http://schemas.microsoft.com/office/drawing/2014/main" id="{F86C72DF-6828-5AA4-B749-5F5DDE7477BF}"/>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9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Understanding Transversal Skills</a:t>
            </a:r>
          </a:p>
        </p:txBody>
      </p:sp>
      <p:sp>
        <p:nvSpPr>
          <p:cNvPr id="5" name="CaixaDeTexto 4">
            <a:extLst>
              <a:ext uri="{FF2B5EF4-FFF2-40B4-BE49-F238E27FC236}">
                <a16:creationId xmlns:a16="http://schemas.microsoft.com/office/drawing/2014/main" id="{2420504A-1927-23C5-8496-625ED157B0B8}"/>
              </a:ext>
            </a:extLst>
          </p:cNvPr>
          <p:cNvSpPr txBox="1"/>
          <p:nvPr/>
        </p:nvSpPr>
        <p:spPr>
          <a:xfrm>
            <a:off x="10323871" y="188217"/>
            <a:ext cx="1868129" cy="261610"/>
          </a:xfrm>
          <a:prstGeom prst="rect">
            <a:avLst/>
          </a:prstGeom>
          <a:noFill/>
        </p:spPr>
        <p:txBody>
          <a:bodyPr wrap="square">
            <a:spAutoFit/>
          </a:bodyPr>
          <a:lstStyle/>
          <a:p>
            <a:r>
              <a:rPr lang="en-GB" sz="1100" dirty="0">
                <a:solidFill>
                  <a:schemeClr val="bg1"/>
                </a:solidFill>
                <a:latin typeface="DejaVu Math TeX Gyre" panose="02000503000000000000"/>
              </a:rPr>
              <a:t>Image: </a:t>
            </a:r>
            <a:r>
              <a:rPr lang="en-GB" sz="1100" dirty="0" err="1">
                <a:solidFill>
                  <a:schemeClr val="bg1"/>
                </a:solidFill>
                <a:latin typeface="DejaVu Math TeX Gyre" panose="02000503000000000000"/>
              </a:rPr>
              <a:t>kellysikkema.unsplash</a:t>
            </a:r>
            <a:endParaRPr lang="en-GB" sz="1100" dirty="0">
              <a:solidFill>
                <a:schemeClr val="bg1"/>
              </a:solidFill>
              <a:latin typeface="DejaVu Math TeX Gyre" panose="02000503000000000000"/>
            </a:endParaRPr>
          </a:p>
        </p:txBody>
      </p:sp>
    </p:spTree>
    <p:extLst>
      <p:ext uri="{BB962C8B-B14F-4D97-AF65-F5344CB8AC3E}">
        <p14:creationId xmlns:p14="http://schemas.microsoft.com/office/powerpoint/2010/main" val="466357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F22B5E-7D74-EF11-FCCE-0181CEA79638}"/>
            </a:ext>
          </a:extLst>
        </p:cNvPr>
        <p:cNvGrpSpPr/>
        <p:nvPr/>
      </p:nvGrpSpPr>
      <p:grpSpPr>
        <a:xfrm>
          <a:off x="0" y="0"/>
          <a:ext cx="0" cy="0"/>
          <a:chOff x="0" y="0"/>
          <a:chExt cx="0" cy="0"/>
        </a:xfrm>
      </p:grpSpPr>
      <p:pic>
        <p:nvPicPr>
          <p:cNvPr id="2" name="Picture 1" descr="A logo with text on it&#10;&#10;Description automatically generated">
            <a:extLst>
              <a:ext uri="{FF2B5EF4-FFF2-40B4-BE49-F238E27FC236}">
                <a16:creationId xmlns:a16="http://schemas.microsoft.com/office/drawing/2014/main" id="{9542F5A2-D77E-4001-6705-B420F662A3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A4737B8F-3C0E-7D62-5A3E-149566B476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
        <p:nvSpPr>
          <p:cNvPr id="7" name="Title 1">
            <a:extLst>
              <a:ext uri="{FF2B5EF4-FFF2-40B4-BE49-F238E27FC236}">
                <a16:creationId xmlns:a16="http://schemas.microsoft.com/office/drawing/2014/main" id="{9E64A6DA-590D-8D1B-DB59-7F038CE97798}"/>
              </a:ext>
            </a:extLst>
          </p:cNvPr>
          <p:cNvSpPr txBox="1">
            <a:spLocks/>
          </p:cNvSpPr>
          <p:nvPr/>
        </p:nvSpPr>
        <p:spPr>
          <a:xfrm>
            <a:off x="514117" y="1415203"/>
            <a:ext cx="10673502" cy="446724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2000" dirty="0">
                <a:solidFill>
                  <a:srgbClr val="303D68"/>
                </a:solidFill>
                <a:latin typeface="DejaVu Math TeX Gyre" panose="02000503000000000000" pitchFamily="2" charset="0"/>
              </a:rPr>
              <a:t>Sector-specific skills reflect the unique digital practices of each profession.</a:t>
            </a:r>
          </a:p>
          <a:p>
            <a:pPr algn="just"/>
            <a:endParaRPr lang="en-US" sz="2000" dirty="0">
              <a:solidFill>
                <a:srgbClr val="303D68"/>
              </a:solidFill>
              <a:latin typeface="DejaVu Math TeX Gyre" panose="02000503000000000000" pitchFamily="2" charset="0"/>
            </a:endParaRPr>
          </a:p>
          <a:p>
            <a:pPr algn="just"/>
            <a:r>
              <a:rPr lang="en-US" sz="2000" dirty="0">
                <a:solidFill>
                  <a:srgbClr val="303D68"/>
                </a:solidFill>
                <a:latin typeface="DejaVu Math TeX Gyre" panose="02000503000000000000" pitchFamily="2" charset="0"/>
              </a:rPr>
              <a:t>These skills go beyond general tools and relate to specialized processes, equipment, or platforms used in a particular industry.</a:t>
            </a:r>
          </a:p>
          <a:p>
            <a:pPr algn="just"/>
            <a:r>
              <a:rPr lang="en-US" sz="2000" dirty="0">
                <a:solidFill>
                  <a:srgbClr val="303D68"/>
                </a:solidFill>
                <a:latin typeface="DejaVu Math TeX Gyre" panose="02000503000000000000" pitchFamily="2" charset="0"/>
              </a:rPr>
              <a:t>They help learners understand how digitalization shapes the core tasks of their future roles.</a:t>
            </a:r>
          </a:p>
          <a:p>
            <a:pPr algn="just"/>
            <a:endParaRPr lang="en-US" sz="2000" dirty="0">
              <a:solidFill>
                <a:srgbClr val="303D68"/>
              </a:solidFill>
              <a:latin typeface="DejaVu Math TeX Gyre" panose="02000503000000000000" pitchFamily="2" charset="0"/>
            </a:endParaRPr>
          </a:p>
          <a:p>
            <a:pPr algn="just"/>
            <a:r>
              <a:rPr lang="en-US" sz="2000" dirty="0">
                <a:solidFill>
                  <a:srgbClr val="303D68"/>
                </a:solidFill>
                <a:latin typeface="DejaVu Math TeX Gyre" panose="02000503000000000000" pitchFamily="2" charset="0"/>
              </a:rPr>
              <a:t>Examples include:</a:t>
            </a:r>
          </a:p>
          <a:p>
            <a:pPr marL="342900" indent="-342900" algn="just">
              <a:buFont typeface="Arial" panose="020B0604020202020204" pitchFamily="34" charset="0"/>
              <a:buChar char="•"/>
            </a:pPr>
            <a:r>
              <a:rPr lang="en-US" sz="2000" dirty="0">
                <a:solidFill>
                  <a:srgbClr val="303D68"/>
                </a:solidFill>
                <a:latin typeface="DejaVu Math TeX Gyre" panose="02000503000000000000" pitchFamily="2" charset="0"/>
              </a:rPr>
              <a:t>Precision tools for planning and measuring in technical trades</a:t>
            </a:r>
          </a:p>
          <a:p>
            <a:pPr marL="342900" indent="-342900" algn="just">
              <a:buFont typeface="Arial" panose="020B0604020202020204" pitchFamily="34" charset="0"/>
              <a:buChar char="•"/>
            </a:pPr>
            <a:r>
              <a:rPr lang="en-US" sz="2000" dirty="0">
                <a:solidFill>
                  <a:srgbClr val="303D68"/>
                </a:solidFill>
                <a:latin typeface="DejaVu Math TeX Gyre" panose="02000503000000000000" pitchFamily="2" charset="0"/>
              </a:rPr>
              <a:t>Booking, review, and customer-management systems in service sectors</a:t>
            </a:r>
          </a:p>
          <a:p>
            <a:pPr marL="342900" indent="-342900" algn="just">
              <a:buFont typeface="Arial" panose="020B0604020202020204" pitchFamily="34" charset="0"/>
              <a:buChar char="•"/>
            </a:pPr>
            <a:r>
              <a:rPr lang="en-US" sz="2000" dirty="0">
                <a:solidFill>
                  <a:srgbClr val="303D68"/>
                </a:solidFill>
                <a:latin typeface="DejaVu Math TeX Gyre" panose="02000503000000000000" pitchFamily="2" charset="0"/>
              </a:rPr>
              <a:t>Digital health records, appointment systems, and monitoring tools in care professions</a:t>
            </a:r>
          </a:p>
          <a:p>
            <a:pPr marL="342900" indent="-342900" algn="just">
              <a:buFont typeface="Arial" panose="020B0604020202020204" pitchFamily="34" charset="0"/>
              <a:buChar char="•"/>
            </a:pPr>
            <a:r>
              <a:rPr lang="en-US" sz="2000" dirty="0">
                <a:solidFill>
                  <a:srgbClr val="303D68"/>
                </a:solidFill>
                <a:latin typeface="DejaVu Math TeX Gyre" panose="02000503000000000000" pitchFamily="2" charset="0"/>
              </a:rPr>
              <a:t>Inventory, logistics, and tracking software in retail and warehousing</a:t>
            </a:r>
          </a:p>
          <a:p>
            <a:pPr marL="285750" indent="-285750" algn="just">
              <a:buFont typeface="Arial" panose="020B0604020202020204" pitchFamily="34" charset="0"/>
              <a:buChar char="•"/>
            </a:pPr>
            <a:endParaRPr lang="en-US" sz="2000" dirty="0">
              <a:solidFill>
                <a:srgbClr val="303D68"/>
              </a:solidFill>
              <a:latin typeface="DejaVu Math TeX Gyre" panose="02000503000000000000" pitchFamily="2" charset="0"/>
            </a:endParaRPr>
          </a:p>
          <a:p>
            <a:pPr algn="just"/>
            <a:r>
              <a:rPr lang="en-US" sz="2000" dirty="0">
                <a:solidFill>
                  <a:srgbClr val="303D68"/>
                </a:solidFill>
                <a:latin typeface="DejaVu Math TeX Gyre" panose="02000503000000000000" pitchFamily="2" charset="0"/>
              </a:rPr>
              <a:t>Sector-specific skills show learners what makes their profession digitally distinct and prepare them for technologies they will encounter on workspace.</a:t>
            </a:r>
            <a:endParaRPr lang="en-US" sz="200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
        <p:nvSpPr>
          <p:cNvPr id="11" name="Title 1">
            <a:extLst>
              <a:ext uri="{FF2B5EF4-FFF2-40B4-BE49-F238E27FC236}">
                <a16:creationId xmlns:a16="http://schemas.microsoft.com/office/drawing/2014/main" id="{9C3A7AFB-AF2E-93B4-597E-0A0611663C0A}"/>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Recognizing Sector-Specific Digital Skills</a:t>
            </a:r>
          </a:p>
        </p:txBody>
      </p:sp>
    </p:spTree>
    <p:extLst>
      <p:ext uri="{BB962C8B-B14F-4D97-AF65-F5344CB8AC3E}">
        <p14:creationId xmlns:p14="http://schemas.microsoft.com/office/powerpoint/2010/main" val="11433178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AA96D7-FCEB-74E9-0F43-0B40CDF1ABD4}"/>
            </a:ext>
          </a:extLst>
        </p:cNvPr>
        <p:cNvGrpSpPr/>
        <p:nvPr/>
      </p:nvGrpSpPr>
      <p:grpSpPr>
        <a:xfrm>
          <a:off x="0" y="0"/>
          <a:ext cx="0" cy="0"/>
          <a:chOff x="0" y="0"/>
          <a:chExt cx="0" cy="0"/>
        </a:xfrm>
      </p:grpSpPr>
      <p:pic>
        <p:nvPicPr>
          <p:cNvPr id="2" name="Picture 1" descr="A logo with text on it&#10;&#10;Description automatically generated">
            <a:extLst>
              <a:ext uri="{FF2B5EF4-FFF2-40B4-BE49-F238E27FC236}">
                <a16:creationId xmlns:a16="http://schemas.microsoft.com/office/drawing/2014/main" id="{FE58CB70-2E95-E351-B31D-22DEFE89D6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AE8E3133-0ECD-5000-57A7-332477D40F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
        <p:nvSpPr>
          <p:cNvPr id="7" name="Title 1">
            <a:extLst>
              <a:ext uri="{FF2B5EF4-FFF2-40B4-BE49-F238E27FC236}">
                <a16:creationId xmlns:a16="http://schemas.microsoft.com/office/drawing/2014/main" id="{13E1F04A-9395-18A5-3EB8-CDBDCAB748C6}"/>
              </a:ext>
            </a:extLst>
          </p:cNvPr>
          <p:cNvSpPr txBox="1">
            <a:spLocks/>
          </p:cNvSpPr>
          <p:nvPr/>
        </p:nvSpPr>
        <p:spPr>
          <a:xfrm>
            <a:off x="510012" y="1573557"/>
            <a:ext cx="5581882" cy="404381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buFont typeface="Arial" panose="020B0604020202020204" pitchFamily="34" charset="0"/>
              <a:buChar char="•"/>
            </a:pPr>
            <a:r>
              <a:rPr lang="en-US" sz="2000" dirty="0">
                <a:solidFill>
                  <a:srgbClr val="303D68"/>
                </a:solidFill>
                <a:latin typeface="DejaVu Math TeX Gyre" panose="02000503000000000000" pitchFamily="2" charset="0"/>
              </a:rPr>
              <a:t>A strong VET digital curriculum blends transversal foundations with sector-specific tools.</a:t>
            </a:r>
          </a:p>
          <a:p>
            <a:pPr marL="285750" indent="-285750" algn="just">
              <a:buFont typeface="Arial" panose="020B0604020202020204" pitchFamily="34" charset="0"/>
              <a:buChar char="•"/>
            </a:pPr>
            <a:endParaRPr lang="en-US" sz="2000" dirty="0">
              <a:solidFill>
                <a:srgbClr val="303D68"/>
              </a:solidFill>
              <a:latin typeface="DejaVu Math TeX Gyre" panose="02000503000000000000" pitchFamily="2" charset="0"/>
            </a:endParaRPr>
          </a:p>
          <a:p>
            <a:pPr marL="285750" indent="-285750" algn="just">
              <a:buFont typeface="Arial" panose="020B0604020202020204" pitchFamily="34" charset="0"/>
              <a:buChar char="•"/>
            </a:pPr>
            <a:r>
              <a:rPr lang="en-US" sz="2000" dirty="0">
                <a:solidFill>
                  <a:srgbClr val="303D68"/>
                </a:solidFill>
                <a:latin typeface="DejaVu Math TeX Gyre" panose="02000503000000000000" pitchFamily="2" charset="0"/>
              </a:rPr>
              <a:t>Transversal competences prepare learners to handle any digital environment, while specific tools give them a clear professional identity.</a:t>
            </a:r>
          </a:p>
          <a:p>
            <a:pPr marL="285750" indent="-285750" algn="just">
              <a:buFont typeface="Arial" panose="020B0604020202020204" pitchFamily="34" charset="0"/>
              <a:buChar char="•"/>
            </a:pPr>
            <a:endParaRPr lang="en-US" sz="2000" dirty="0">
              <a:solidFill>
                <a:srgbClr val="303D68"/>
              </a:solidFill>
              <a:latin typeface="DejaVu Math TeX Gyre" panose="02000503000000000000" pitchFamily="2" charset="0"/>
            </a:endParaRPr>
          </a:p>
          <a:p>
            <a:pPr marL="285750" indent="-285750" algn="just">
              <a:buFont typeface="Arial" panose="020B0604020202020204" pitchFamily="34" charset="0"/>
              <a:buChar char="•"/>
            </a:pPr>
            <a:r>
              <a:rPr lang="en-US" sz="2000" dirty="0">
                <a:solidFill>
                  <a:srgbClr val="303D68"/>
                </a:solidFill>
                <a:latin typeface="DejaVu Math TeX Gyre" panose="02000503000000000000" pitchFamily="2" charset="0"/>
              </a:rPr>
              <a:t>Using scenarios, workplace examples, and simple simulations helps learners understand how the two levels connect; building confidence, adaptability, and readiness for modern work.</a:t>
            </a:r>
            <a:endParaRPr lang="bg-BG" sz="2000" dirty="0">
              <a:solidFill>
                <a:srgbClr val="303D68"/>
              </a:solidFill>
              <a:latin typeface="DejaVu Math TeX Gyre" panose="02000503000000000000" pitchFamily="2" charset="0"/>
            </a:endParaRPr>
          </a:p>
          <a:p>
            <a:pPr marL="742950" lvl="1" indent="-285750">
              <a:buFont typeface="Courier New" panose="02070309020205020404" pitchFamily="49" charset="0"/>
              <a:buChar char="o"/>
            </a:pPr>
            <a:endParaRPr lang="en-US" sz="200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
        <p:nvSpPr>
          <p:cNvPr id="11" name="Title 1">
            <a:extLst>
              <a:ext uri="{FF2B5EF4-FFF2-40B4-BE49-F238E27FC236}">
                <a16:creationId xmlns:a16="http://schemas.microsoft.com/office/drawing/2014/main" id="{AC7FAE69-7B7F-AEB6-2FB3-EC944FF0F174}"/>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Building a Balanced Digital Learning Path</a:t>
            </a:r>
          </a:p>
        </p:txBody>
      </p:sp>
      <p:sp>
        <p:nvSpPr>
          <p:cNvPr id="12" name="TextBox 11">
            <a:extLst>
              <a:ext uri="{FF2B5EF4-FFF2-40B4-BE49-F238E27FC236}">
                <a16:creationId xmlns:a16="http://schemas.microsoft.com/office/drawing/2014/main" id="{BD69156F-5EB1-9E6A-AAEA-399E0D05D328}"/>
              </a:ext>
            </a:extLst>
          </p:cNvPr>
          <p:cNvSpPr txBox="1"/>
          <p:nvPr/>
        </p:nvSpPr>
        <p:spPr>
          <a:xfrm>
            <a:off x="514117" y="5617376"/>
            <a:ext cx="3404849" cy="215444"/>
          </a:xfrm>
          <a:prstGeom prst="rect">
            <a:avLst/>
          </a:prstGeom>
          <a:noFill/>
        </p:spPr>
        <p:txBody>
          <a:bodyPr wrap="square" rtlCol="0">
            <a:spAutoFit/>
          </a:bodyPr>
          <a:lstStyle/>
          <a:p>
            <a:r>
              <a:rPr lang="en-GB" sz="800" dirty="0">
                <a:solidFill>
                  <a:srgbClr val="303D68"/>
                </a:solidFill>
                <a:latin typeface="DejaVu Math TeX Gyre" panose="02000503000000000000"/>
              </a:rPr>
              <a:t>Images by </a:t>
            </a:r>
            <a:r>
              <a:rPr lang="en-US" sz="800" dirty="0">
                <a:solidFill>
                  <a:srgbClr val="303D68"/>
                </a:solidFill>
                <a:latin typeface="DejaVu Math TeX Gyre" panose="02000503000000000000"/>
              </a:rPr>
              <a:t>VOLVO website and remy-lovesy-hn9PnGuVy9s-unsplash</a:t>
            </a:r>
            <a:endParaRPr lang="en-GB" sz="800" dirty="0">
              <a:solidFill>
                <a:srgbClr val="303D68"/>
              </a:solidFill>
              <a:latin typeface="DejaVu Math TeX Gyre" panose="02000503000000000000"/>
            </a:endParaRPr>
          </a:p>
        </p:txBody>
      </p:sp>
      <p:pic>
        <p:nvPicPr>
          <p:cNvPr id="4" name="Imagem 3">
            <a:extLst>
              <a:ext uri="{FF2B5EF4-FFF2-40B4-BE49-F238E27FC236}">
                <a16:creationId xmlns:a16="http://schemas.microsoft.com/office/drawing/2014/main" id="{E33C8BC5-87B7-730C-E83D-D0F9AC224DC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47642" y="1614233"/>
            <a:ext cx="5730240" cy="3604260"/>
          </a:xfrm>
          <a:prstGeom prst="rect">
            <a:avLst/>
          </a:prstGeom>
          <a:noFill/>
          <a:ln>
            <a:noFill/>
          </a:ln>
        </p:spPr>
      </p:pic>
    </p:spTree>
    <p:extLst>
      <p:ext uri="{BB962C8B-B14F-4D97-AF65-F5344CB8AC3E}">
        <p14:creationId xmlns:p14="http://schemas.microsoft.com/office/powerpoint/2010/main" val="28223199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835BF9-BE2C-F494-917F-A6B8EA13758E}"/>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F77390AA-EBFA-E0AC-23BA-8B09B9A2018E}"/>
              </a:ext>
            </a:extLst>
          </p:cNvPr>
          <p:cNvPicPr>
            <a:picLocks noGrp="1" noRot="1" noChangeAspect="1" noMove="1" noResize="1" noEditPoints="1" noAdjustHandles="1" noChangeArrowheads="1" noChangeShapeType="1" noCrop="1"/>
          </p:cNvPicPr>
          <p:nvPr/>
        </p:nvPicPr>
        <p:blipFill>
          <a:blip r:embed="rId2">
            <a:alphaModFix amt="19000"/>
            <a:extLst>
              <a:ext uri="{28A0092B-C50C-407E-A947-70E740481C1C}">
                <a14:useLocalDpi xmlns:a14="http://schemas.microsoft.com/office/drawing/2010/main" val="0"/>
              </a:ext>
            </a:extLst>
          </a:blip>
          <a:srcRect l="618" t="32094" r="-618" b="20214"/>
          <a:stretch/>
        </p:blipFill>
        <p:spPr>
          <a:xfrm rot="153327">
            <a:off x="1415827" y="-103648"/>
            <a:ext cx="10762425" cy="5506326"/>
          </a:xfrm>
          <a:prstGeom prst="rect">
            <a:avLst/>
          </a:prstGeom>
          <a:effectLst>
            <a:softEdge rad="863600"/>
          </a:effectLst>
        </p:spPr>
      </p:pic>
      <p:sp>
        <p:nvSpPr>
          <p:cNvPr id="12" name="Rectangle 11">
            <a:extLst>
              <a:ext uri="{FF2B5EF4-FFF2-40B4-BE49-F238E27FC236}">
                <a16:creationId xmlns:a16="http://schemas.microsoft.com/office/drawing/2014/main" id="{0E67B35E-7579-42D3-68A7-FC354C731A15}"/>
              </a:ext>
            </a:extLst>
          </p:cNvPr>
          <p:cNvSpPr>
            <a:spLocks noGrp="1" noRot="1" noMove="1" noResize="1" noEditPoints="1" noAdjustHandles="1" noChangeArrowheads="1" noChangeShapeType="1"/>
          </p:cNvSpPr>
          <p:nvPr/>
        </p:nvSpPr>
        <p:spPr>
          <a:xfrm flipV="1">
            <a:off x="0" y="5468317"/>
            <a:ext cx="12199880" cy="1389683"/>
          </a:xfrm>
          <a:prstGeom prst="rect">
            <a:avLst/>
          </a:prstGeom>
          <a:solidFill>
            <a:srgbClr val="303D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bs-Latn-BA"/>
          </a:p>
        </p:txBody>
      </p:sp>
      <p:sp>
        <p:nvSpPr>
          <p:cNvPr id="2" name="Title 1">
            <a:extLst>
              <a:ext uri="{FF2B5EF4-FFF2-40B4-BE49-F238E27FC236}">
                <a16:creationId xmlns:a16="http://schemas.microsoft.com/office/drawing/2014/main" id="{1B7E248A-261C-CBEE-3A2D-B91E5F5B4CE5}"/>
              </a:ext>
            </a:extLst>
          </p:cNvPr>
          <p:cNvSpPr>
            <a:spLocks noGrp="1"/>
          </p:cNvSpPr>
          <p:nvPr>
            <p:ph type="title"/>
          </p:nvPr>
        </p:nvSpPr>
        <p:spPr>
          <a:xfrm>
            <a:off x="583460" y="2356770"/>
            <a:ext cx="10610482" cy="857864"/>
          </a:xfrm>
        </p:spPr>
        <p:txBody>
          <a:bodyPr>
            <a:noAutofit/>
          </a:bodyPr>
          <a:lstStyle/>
          <a:p>
            <a:pPr lvl="0"/>
            <a:r>
              <a:rPr lang="en-US" sz="30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Module 3: Barriers and inclusion strategies</a:t>
            </a:r>
            <a:br>
              <a:rPr lang="en-US" sz="30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br>
            <a:br>
              <a:rPr lang="en-US" sz="30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br>
            <a:r>
              <a:rPr lang="en-US" sz="3000" dirty="0">
                <a:solidFill>
                  <a:srgbClr val="373365"/>
                </a:solidFill>
                <a:latin typeface="DejaVu Math TeX Gyre" panose="02000503000000000000"/>
              </a:rPr>
              <a:t>Subtitle 3.1: Identifying Common Barriers to Digital Learning</a:t>
            </a:r>
            <a:br>
              <a:rPr lang="en-US" sz="3000" dirty="0">
                <a:solidFill>
                  <a:srgbClr val="373365"/>
                </a:solidFill>
                <a:latin typeface="DejaVu Math TeX Gyre" panose="02000503000000000000"/>
              </a:rPr>
            </a:br>
            <a:br>
              <a:rPr lang="en-US" sz="3000" dirty="0">
                <a:solidFill>
                  <a:srgbClr val="373365"/>
                </a:solidFill>
                <a:latin typeface="DejaVu Math TeX Gyre" panose="02000503000000000000"/>
              </a:rPr>
            </a:br>
            <a:r>
              <a:rPr lang="en-US" sz="3000" dirty="0">
                <a:solidFill>
                  <a:srgbClr val="373365"/>
                </a:solidFill>
                <a:latin typeface="DejaVu Math TeX Gyre" panose="02000503000000000000"/>
              </a:rPr>
              <a:t>Subtitle 3.2: Designing Inclusive Digital Learning Materials</a:t>
            </a:r>
            <a:br>
              <a:rPr lang="en-US" sz="3000" dirty="0">
                <a:solidFill>
                  <a:srgbClr val="373365"/>
                </a:solidFill>
                <a:latin typeface="DejaVu Math TeX Gyre" panose="02000503000000000000"/>
              </a:rPr>
            </a:br>
            <a:br>
              <a:rPr lang="en-US" sz="3000" dirty="0">
                <a:solidFill>
                  <a:srgbClr val="373365"/>
                </a:solidFill>
                <a:latin typeface="DejaVu Math TeX Gyre" panose="02000503000000000000"/>
              </a:rPr>
            </a:br>
            <a:r>
              <a:rPr lang="en-US" sz="3000" dirty="0">
                <a:solidFill>
                  <a:srgbClr val="373365"/>
                </a:solidFill>
                <a:latin typeface="DejaVu Math TeX Gyre" panose="02000503000000000000"/>
              </a:rPr>
              <a:t>Subtitle 3.3: Creating Accessible Dashboards and Visual Aids</a:t>
            </a:r>
            <a:endParaRPr lang="en-US" sz="36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sp>
        <p:nvSpPr>
          <p:cNvPr id="8" name="Title 1">
            <a:extLst>
              <a:ext uri="{FF2B5EF4-FFF2-40B4-BE49-F238E27FC236}">
                <a16:creationId xmlns:a16="http://schemas.microsoft.com/office/drawing/2014/main" id="{E311B127-47A0-7940-AE08-E6B695726613}"/>
              </a:ext>
            </a:extLst>
          </p:cNvPr>
          <p:cNvSpPr txBox="1">
            <a:spLocks/>
          </p:cNvSpPr>
          <p:nvPr/>
        </p:nvSpPr>
        <p:spPr>
          <a:xfrm>
            <a:off x="634692" y="5976217"/>
            <a:ext cx="6162348" cy="6509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r-Latn-RS" altLang="sr-Latn-RS" sz="1400" b="0" u="none" strike="noStrike" cap="none" normalizeH="0" baseline="0" dirty="0">
                <a:ln>
                  <a:noFill/>
                </a:ln>
                <a:solidFill>
                  <a:schemeClr val="bg1"/>
                </a:solidFill>
                <a:effectLst/>
                <a:latin typeface="DejaVu Math TeX Gyre" panose="02000503000000000000" pitchFamily="2" charset="0"/>
                <a:ea typeface="DejaVu Math TeX Gyre" panose="02000503000000000000" pitchFamily="2" charset="0"/>
                <a:cs typeface="DejaVu Math TeX Gyre" panose="02000503000000000000" pitchFamily="2" charset="0"/>
              </a:rPr>
              <a:t>Enhance the quality of vocational education and training (VET) in the Western Balkans for sustainable development.</a:t>
            </a:r>
          </a:p>
        </p:txBody>
      </p:sp>
      <p:pic>
        <p:nvPicPr>
          <p:cNvPr id="13" name="Picture 12" descr="A white text on a black background&#10;&#10;Description automatically generated">
            <a:extLst>
              <a:ext uri="{FF2B5EF4-FFF2-40B4-BE49-F238E27FC236}">
                <a16:creationId xmlns:a16="http://schemas.microsoft.com/office/drawing/2014/main" id="{9185C0CC-9AE7-E6B9-4896-98CA9C9440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5977" y="5996644"/>
            <a:ext cx="1261446" cy="504579"/>
          </a:xfrm>
          <a:prstGeom prst="rect">
            <a:avLst/>
          </a:prstGeom>
        </p:spPr>
      </p:pic>
      <p:sp>
        <p:nvSpPr>
          <p:cNvPr id="4" name="Rectangle 2">
            <a:extLst>
              <a:ext uri="{FF2B5EF4-FFF2-40B4-BE49-F238E27FC236}">
                <a16:creationId xmlns:a16="http://schemas.microsoft.com/office/drawing/2014/main" id="{9E9B23DE-BD51-77CF-DDF5-68A303C4D0F4}"/>
              </a:ext>
            </a:extLst>
          </p:cNvPr>
          <p:cNvSpPr>
            <a:spLocks noChangeArrowheads="1"/>
          </p:cNvSpPr>
          <p:nvPr/>
        </p:nvSpPr>
        <p:spPr bwMode="auto">
          <a:xfrm>
            <a:off x="195589" y="794909"/>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sr-Latn-RS" altLang="sr-Latn-RS" sz="1800" b="0" i="0" u="none" strike="noStrike" cap="none" normalizeH="0" baseline="0">
                <a:ln>
                  <a:noFill/>
                </a:ln>
                <a:solidFill>
                  <a:schemeClr val="tx1"/>
                </a:solidFill>
                <a:effectLst/>
                <a:latin typeface="Arial" panose="020B0604020202020204" pitchFamily="34" charset="0"/>
              </a:rPr>
            </a:br>
            <a:endParaRPr kumimoji="0" lang="sr-Latn-RS" altLang="sr-Latn-RS" sz="1800" b="0" i="0" u="none" strike="noStrike" cap="none" normalizeH="0" baseline="0">
              <a:ln>
                <a:noFill/>
              </a:ln>
              <a:solidFill>
                <a:schemeClr val="tx1"/>
              </a:solidFill>
              <a:effectLst/>
              <a:latin typeface="Arial" panose="020B0604020202020204" pitchFamily="34" charset="0"/>
            </a:endParaRPr>
          </a:p>
        </p:txBody>
      </p:sp>
      <p:pic>
        <p:nvPicPr>
          <p:cNvPr id="7" name="Picture 6" descr="A black background with white text&#10;&#10;Description automatically generated">
            <a:extLst>
              <a:ext uri="{FF2B5EF4-FFF2-40B4-BE49-F238E27FC236}">
                <a16:creationId xmlns:a16="http://schemas.microsoft.com/office/drawing/2014/main" id="{456D4F50-0ED1-48A6-67A2-731360EFDB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38483" y="5996644"/>
            <a:ext cx="2412457" cy="504854"/>
          </a:xfrm>
          <a:prstGeom prst="rect">
            <a:avLst/>
          </a:prstGeom>
        </p:spPr>
      </p:pic>
      <p:sp>
        <p:nvSpPr>
          <p:cNvPr id="3" name="Title 1">
            <a:extLst>
              <a:ext uri="{FF2B5EF4-FFF2-40B4-BE49-F238E27FC236}">
                <a16:creationId xmlns:a16="http://schemas.microsoft.com/office/drawing/2014/main" id="{B78C6DA0-6A5F-335E-C1C1-605F7E7BA23E}"/>
              </a:ext>
            </a:extLst>
          </p:cNvPr>
          <p:cNvSpPr txBox="1">
            <a:spLocks/>
          </p:cNvSpPr>
          <p:nvPr/>
        </p:nvSpPr>
        <p:spPr>
          <a:xfrm>
            <a:off x="293632" y="5561582"/>
            <a:ext cx="5095020" cy="4012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bs-Latn-BA" sz="2000" b="1" dirty="0">
                <a:solidFill>
                  <a:srgbClr val="74D3BD"/>
                </a:solidFill>
                <a:latin typeface="DejaVu Math TeX Gyre" panose="02000503000000000000" pitchFamily="2" charset="0"/>
                <a:ea typeface="DejaVu Math TeX Gyre" panose="02000503000000000000" pitchFamily="2" charset="0"/>
                <a:cs typeface="DejaVu Math TeX Gyre" panose="02000503000000000000" pitchFamily="2" charset="0"/>
              </a:rPr>
              <a:t>Bridging the Green &amp; Digital Divide</a:t>
            </a:r>
          </a:p>
        </p:txBody>
      </p:sp>
    </p:spTree>
    <p:extLst>
      <p:ext uri="{BB962C8B-B14F-4D97-AF65-F5344CB8AC3E}">
        <p14:creationId xmlns:p14="http://schemas.microsoft.com/office/powerpoint/2010/main" val="32725684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6B9A6-055E-684D-41AC-AC06ADD7E7C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839933C-8FBA-846D-73FD-ED12E69BAB5A}"/>
              </a:ext>
            </a:extLst>
          </p:cNvPr>
          <p:cNvSpPr/>
          <p:nvPr/>
        </p:nvSpPr>
        <p:spPr>
          <a:xfrm>
            <a:off x="3984331" y="0"/>
            <a:ext cx="8300936" cy="6858000"/>
          </a:xfrm>
          <a:prstGeom prst="rect">
            <a:avLst/>
          </a:prstGeom>
          <a:solidFill>
            <a:srgbClr val="74D3BD"/>
          </a:solidFill>
          <a:ln>
            <a:solidFill>
              <a:srgbClr val="74D3BD"/>
            </a:solid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nSpc>
                <a:spcPct val="150000"/>
              </a:lnSpc>
              <a:defRPr/>
            </a:pPr>
            <a:endParaRPr lang="en-US" sz="1400" b="1" u="sng" dirty="0">
              <a:solidFill>
                <a:schemeClr val="bg1"/>
              </a:solidFill>
              <a:latin typeface="Arial"/>
              <a:ea typeface="Cambria"/>
              <a:cs typeface="Arial"/>
            </a:endParaRPr>
          </a:p>
        </p:txBody>
      </p:sp>
      <p:sp>
        <p:nvSpPr>
          <p:cNvPr id="6" name="TextBox 5">
            <a:extLst>
              <a:ext uri="{FF2B5EF4-FFF2-40B4-BE49-F238E27FC236}">
                <a16:creationId xmlns:a16="http://schemas.microsoft.com/office/drawing/2014/main" id="{212744BE-0E8F-7B1F-7C38-55982EAE6603}"/>
              </a:ext>
            </a:extLst>
          </p:cNvPr>
          <p:cNvSpPr txBox="1"/>
          <p:nvPr/>
        </p:nvSpPr>
        <p:spPr>
          <a:xfrm>
            <a:off x="3984331" y="402332"/>
            <a:ext cx="8111062" cy="22806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US" sz="3000" b="1" dirty="0">
                <a:solidFill>
                  <a:srgbClr val="303D68"/>
                </a:solidFill>
                <a:latin typeface="DejaVu Math TeX Gyre" panose="02000503000000000000" pitchFamily="2" charset="0"/>
                <a:ea typeface="+mj-ea"/>
                <a:cs typeface="+mj-cs"/>
              </a:rPr>
              <a:t>Key aspects:</a:t>
            </a:r>
          </a:p>
          <a:p>
            <a:pPr marL="457200" indent="-457200">
              <a:lnSpc>
                <a:spcPct val="90000"/>
              </a:lnSpc>
              <a:spcBef>
                <a:spcPct val="0"/>
              </a:spcBef>
              <a:buFont typeface="Arial" panose="020B0604020202020204" pitchFamily="34" charset="0"/>
              <a:buChar char="•"/>
            </a:pPr>
            <a:r>
              <a:rPr lang="en-US" sz="3200" dirty="0">
                <a:solidFill>
                  <a:srgbClr val="303D68"/>
                </a:solidFill>
                <a:latin typeface="DejaVu Math TeX Gyre" panose="02000503000000000000" pitchFamily="2" charset="0"/>
                <a:ea typeface="+mj-ea"/>
                <a:cs typeface="+mj-cs"/>
              </a:rPr>
              <a:t>Explore and categorize potential barriers to participation, including technical issues (connectivity), personal factors (confidence), and accessibility challenges.</a:t>
            </a:r>
            <a:endParaRPr lang="en-GB" sz="3200" dirty="0">
              <a:solidFill>
                <a:srgbClr val="303D68"/>
              </a:solidFill>
              <a:latin typeface="DejaVu Math TeX Gyre" panose="02000503000000000000" pitchFamily="2" charset="0"/>
              <a:ea typeface="+mj-ea"/>
              <a:cs typeface="+mj-cs"/>
            </a:endParaRPr>
          </a:p>
        </p:txBody>
      </p:sp>
      <p:sp>
        <p:nvSpPr>
          <p:cNvPr id="9" name="Text Box 10">
            <a:extLst>
              <a:ext uri="{FF2B5EF4-FFF2-40B4-BE49-F238E27FC236}">
                <a16:creationId xmlns:a16="http://schemas.microsoft.com/office/drawing/2014/main" id="{F6062B20-D397-7A7C-6143-9052B903EB1C}"/>
              </a:ext>
            </a:extLst>
          </p:cNvPr>
          <p:cNvSpPr txBox="1">
            <a:spLocks noChangeArrowheads="1"/>
          </p:cNvSpPr>
          <p:nvPr/>
        </p:nvSpPr>
        <p:spPr bwMode="auto">
          <a:xfrm>
            <a:off x="96607" y="402332"/>
            <a:ext cx="3824186" cy="2215991"/>
          </a:xfrm>
          <a:prstGeom prst="rect">
            <a:avLst/>
          </a:prstGeom>
          <a:noFill/>
          <a:ln w="9525">
            <a:noFill/>
            <a:miter lim="800000"/>
            <a:headEnd/>
            <a:tailEnd/>
          </a:ln>
        </p:spPr>
        <p:txBody>
          <a:bodyPr wrap="square" lIns="60960" tIns="30480" rIns="60960" bIns="30480" anchor="t">
            <a:spAutoFit/>
          </a:bodyPr>
          <a:lstStyle/>
          <a:p>
            <a:pPr algn="ctr" defTabSz="1219170">
              <a:spcBef>
                <a:spcPct val="20000"/>
              </a:spcBef>
              <a:defRPr/>
            </a:pPr>
            <a:r>
              <a:rPr lang="en-US" sz="28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Subtitle 3.1: Identifying Common Barriers to Digital Learning</a:t>
            </a:r>
            <a:endParaRPr lang="en-US" sz="2800" kern="100" dirty="0">
              <a:solidFill>
                <a:srgbClr val="465A35"/>
              </a:solidFill>
              <a:latin typeface="Cambria"/>
              <a:ea typeface="Cambria"/>
              <a:cs typeface="Arial"/>
            </a:endParaRPr>
          </a:p>
        </p:txBody>
      </p:sp>
      <p:pic>
        <p:nvPicPr>
          <p:cNvPr id="2" name="Picture 1" descr="A logo with text on it&#10;&#10;Description automatically generated">
            <a:extLst>
              <a:ext uri="{FF2B5EF4-FFF2-40B4-BE49-F238E27FC236}">
                <a16:creationId xmlns:a16="http://schemas.microsoft.com/office/drawing/2014/main" id="{29D12DB4-2C43-161A-5C83-0F5B4D3849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63" y="3005099"/>
            <a:ext cx="2119501" cy="84780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1305F5E0-161A-CF14-9C17-EEFC7B0C96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4197824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C294222-AB0D-5AFC-D7E8-D0A615C1712E}"/>
            </a:ext>
          </a:extLst>
        </p:cNvPr>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mulher tocando sua testa">
            <a:extLst>
              <a:ext uri="{FF2B5EF4-FFF2-40B4-BE49-F238E27FC236}">
                <a16:creationId xmlns:a16="http://schemas.microsoft.com/office/drawing/2014/main" id="{243F14EC-F861-5149-6CB2-5288410A40C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4565650"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B3867719-AA83-060D-963D-C4F0643EF671}"/>
              </a:ext>
            </a:extLst>
          </p:cNvPr>
          <p:cNvSpPr txBox="1">
            <a:spLocks/>
          </p:cNvSpPr>
          <p:nvPr/>
        </p:nvSpPr>
        <p:spPr>
          <a:xfrm>
            <a:off x="5643715" y="1779639"/>
            <a:ext cx="6209883" cy="3913128"/>
          </a:xfrm>
          <a:prstGeom prst="rect">
            <a:avLst/>
          </a:prstGeom>
        </p:spPr>
        <p:txBody>
          <a:bodyPr vert="horz" lIns="91440" tIns="45720" rIns="91440" bIns="45720" rtlCol="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spcAft>
                <a:spcPts val="600"/>
              </a:spcAft>
              <a:buFont typeface="Arial" panose="020B0604020202020204" pitchFamily="34" charset="0"/>
              <a:buChar char="•"/>
            </a:pPr>
            <a:r>
              <a:rPr lang="en-US" sz="1800" dirty="0">
                <a:solidFill>
                  <a:srgbClr val="303D68"/>
                </a:solidFill>
                <a:latin typeface="DejaVu Math TeX Gyre" panose="02000503000000000000" pitchFamily="2" charset="0"/>
              </a:rPr>
              <a:t>Digital learning offers many opportunities, but not all learners start with the same confidence or access.</a:t>
            </a:r>
          </a:p>
          <a:p>
            <a:pPr marL="285750" indent="-285750" algn="just">
              <a:spcAft>
                <a:spcPts val="600"/>
              </a:spcAft>
              <a:buFont typeface="Arial" panose="020B0604020202020204" pitchFamily="34" charset="0"/>
              <a:buChar char="•"/>
            </a:pPr>
            <a:endParaRPr lang="en-US" sz="1800" dirty="0">
              <a:solidFill>
                <a:srgbClr val="303D68"/>
              </a:solidFill>
              <a:latin typeface="DejaVu Math TeX Gyre" panose="02000503000000000000" pitchFamily="2" charset="0"/>
            </a:endParaRPr>
          </a:p>
          <a:p>
            <a:pPr marL="285750" indent="-285750" algn="just">
              <a:spcAft>
                <a:spcPts val="600"/>
              </a:spcAft>
              <a:buFont typeface="Arial" panose="020B0604020202020204" pitchFamily="34" charset="0"/>
              <a:buChar char="•"/>
            </a:pPr>
            <a:r>
              <a:rPr lang="en-US" sz="1800" dirty="0">
                <a:solidFill>
                  <a:srgbClr val="303D68"/>
                </a:solidFill>
                <a:latin typeface="DejaVu Math TeX Gyre" panose="02000503000000000000" pitchFamily="2" charset="0"/>
              </a:rPr>
              <a:t>Some face practical challenges like slow internet or outdated devices, while others struggle with motivation, fear of making mistakes, or limited experience with digital tools.</a:t>
            </a:r>
          </a:p>
          <a:p>
            <a:pPr marL="285750" indent="-285750" algn="just">
              <a:spcAft>
                <a:spcPts val="600"/>
              </a:spcAft>
              <a:buFont typeface="Arial" panose="020B0604020202020204" pitchFamily="34" charset="0"/>
              <a:buChar char="•"/>
            </a:pPr>
            <a:endParaRPr lang="en-US" sz="1800" dirty="0">
              <a:solidFill>
                <a:srgbClr val="303D68"/>
              </a:solidFill>
              <a:latin typeface="DejaVu Math TeX Gyre" panose="02000503000000000000" pitchFamily="2" charset="0"/>
            </a:endParaRPr>
          </a:p>
          <a:p>
            <a:pPr marL="285750" indent="-285750" algn="just">
              <a:spcAft>
                <a:spcPts val="600"/>
              </a:spcAft>
              <a:buFont typeface="Arial" panose="020B0604020202020204" pitchFamily="34" charset="0"/>
              <a:buChar char="•"/>
            </a:pPr>
            <a:r>
              <a:rPr lang="en-US" sz="1800" dirty="0">
                <a:solidFill>
                  <a:srgbClr val="303D68"/>
                </a:solidFill>
                <a:latin typeface="DejaVu Math TeX Gyre" panose="02000503000000000000" pitchFamily="2" charset="0"/>
              </a:rPr>
              <a:t>Recognizing these different starting points helps teachers understand why some learners progress quickly while others need more support to feel comfortable in digital environments.</a:t>
            </a:r>
            <a:endParaRPr lang="en-US" dirty="0">
              <a:latin typeface="DejaVu Math TeX Gyre"/>
            </a:endParaRPr>
          </a:p>
        </p:txBody>
      </p:sp>
      <p:sp>
        <p:nvSpPr>
          <p:cNvPr id="15" name="Title 1">
            <a:extLst>
              <a:ext uri="{FF2B5EF4-FFF2-40B4-BE49-F238E27FC236}">
                <a16:creationId xmlns:a16="http://schemas.microsoft.com/office/drawing/2014/main" id="{25179873-DFEF-0E18-D084-EBE5B2035113}"/>
              </a:ext>
            </a:extLst>
          </p:cNvPr>
          <p:cNvSpPr txBox="1">
            <a:spLocks/>
          </p:cNvSpPr>
          <p:nvPr/>
        </p:nvSpPr>
        <p:spPr>
          <a:xfrm>
            <a:off x="5643715" y="745527"/>
            <a:ext cx="6209884"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pl-PL" sz="30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Understanding Why Barriers Appear</a:t>
            </a:r>
          </a:p>
        </p:txBody>
      </p:sp>
      <p:pic>
        <p:nvPicPr>
          <p:cNvPr id="16" name="Picture 15" descr="Blue text on a black background&#10;&#10;Description automatically generated">
            <a:extLst>
              <a:ext uri="{FF2B5EF4-FFF2-40B4-BE49-F238E27FC236}">
                <a16:creationId xmlns:a16="http://schemas.microsoft.com/office/drawing/2014/main" id="{065DC30A-2851-B0DD-FCE1-11B87BB5D2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6465" y="6039958"/>
            <a:ext cx="2496021" cy="522342"/>
          </a:xfrm>
          <a:prstGeom prst="rect">
            <a:avLst/>
          </a:prstGeom>
        </p:spPr>
      </p:pic>
      <p:pic>
        <p:nvPicPr>
          <p:cNvPr id="17" name="Picture 16" descr="A logo with text on it&#10;&#10;Description automatically generated">
            <a:extLst>
              <a:ext uri="{FF2B5EF4-FFF2-40B4-BE49-F238E27FC236}">
                <a16:creationId xmlns:a16="http://schemas.microsoft.com/office/drawing/2014/main" id="{26C8F20A-1381-814A-E9B2-3C37B18255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8" name="TextBox 17">
            <a:extLst>
              <a:ext uri="{FF2B5EF4-FFF2-40B4-BE49-F238E27FC236}">
                <a16:creationId xmlns:a16="http://schemas.microsoft.com/office/drawing/2014/main" id="{895941DF-0632-85FD-3E57-09D1D449670A}"/>
              </a:ext>
            </a:extLst>
          </p:cNvPr>
          <p:cNvSpPr txBox="1"/>
          <p:nvPr/>
        </p:nvSpPr>
        <p:spPr>
          <a:xfrm>
            <a:off x="10018448" y="6585024"/>
            <a:ext cx="3348636" cy="215444"/>
          </a:xfrm>
          <a:prstGeom prst="rect">
            <a:avLst/>
          </a:prstGeom>
          <a:noFill/>
        </p:spPr>
        <p:txBody>
          <a:bodyPr wrap="square" rtlCol="0">
            <a:spAutoFit/>
          </a:bodyPr>
          <a:lstStyle/>
          <a:p>
            <a:r>
              <a:rPr lang="en-GB" sz="800" dirty="0">
                <a:solidFill>
                  <a:schemeClr val="bg1"/>
                </a:solidFill>
                <a:latin typeface="DejaVu Math TeX Gyre" panose="02000503000000000000"/>
              </a:rPr>
              <a:t>Image by alvaro-reyes-qWwpHwip31M-unsplash</a:t>
            </a:r>
          </a:p>
        </p:txBody>
      </p:sp>
      <p:sp>
        <p:nvSpPr>
          <p:cNvPr id="2" name="CaixaDeTexto 1">
            <a:extLst>
              <a:ext uri="{FF2B5EF4-FFF2-40B4-BE49-F238E27FC236}">
                <a16:creationId xmlns:a16="http://schemas.microsoft.com/office/drawing/2014/main" id="{D72DD5B2-01B1-E32A-D335-D91351569C3E}"/>
              </a:ext>
            </a:extLst>
          </p:cNvPr>
          <p:cNvSpPr txBox="1"/>
          <p:nvPr/>
        </p:nvSpPr>
        <p:spPr>
          <a:xfrm>
            <a:off x="414696" y="237378"/>
            <a:ext cx="1868129" cy="261610"/>
          </a:xfrm>
          <a:prstGeom prst="rect">
            <a:avLst/>
          </a:prstGeom>
          <a:noFill/>
        </p:spPr>
        <p:txBody>
          <a:bodyPr wrap="square">
            <a:spAutoFit/>
          </a:bodyPr>
          <a:lstStyle/>
          <a:p>
            <a:r>
              <a:rPr lang="en-GB" sz="1100" dirty="0">
                <a:solidFill>
                  <a:schemeClr val="bg1"/>
                </a:solidFill>
                <a:latin typeface="DejaVu Math TeX Gyre" panose="02000503000000000000"/>
              </a:rPr>
              <a:t>Image: </a:t>
            </a:r>
            <a:r>
              <a:rPr lang="en-GB" sz="1100" dirty="0" err="1">
                <a:solidFill>
                  <a:schemeClr val="bg1"/>
                </a:solidFill>
                <a:latin typeface="DejaVu Math TeX Gyre" panose="02000503000000000000"/>
              </a:rPr>
              <a:t>arifriyanto.unsplash</a:t>
            </a:r>
            <a:endParaRPr lang="en-GB" sz="1100" dirty="0">
              <a:solidFill>
                <a:schemeClr val="bg1"/>
              </a:solidFill>
              <a:latin typeface="DejaVu Math TeX Gyre" panose="02000503000000000000"/>
            </a:endParaRPr>
          </a:p>
        </p:txBody>
      </p:sp>
    </p:spTree>
    <p:extLst>
      <p:ext uri="{BB962C8B-B14F-4D97-AF65-F5344CB8AC3E}">
        <p14:creationId xmlns:p14="http://schemas.microsoft.com/office/powerpoint/2010/main" val="41750868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F010E8A-645F-07BC-1C07-C72D745B8BA8}"/>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32A638BF-49D8-6A28-5956-41FF2CF42E0D}"/>
              </a:ext>
            </a:extLst>
          </p:cNvPr>
          <p:cNvSpPr txBox="1">
            <a:spLocks/>
          </p:cNvSpPr>
          <p:nvPr/>
        </p:nvSpPr>
        <p:spPr>
          <a:xfrm>
            <a:off x="514117" y="1507167"/>
            <a:ext cx="10517677" cy="3843666"/>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spcAft>
                <a:spcPts val="600"/>
              </a:spcAft>
            </a:pPr>
            <a:r>
              <a:rPr lang="en-US" sz="2000" dirty="0">
                <a:solidFill>
                  <a:srgbClr val="303D68"/>
                </a:solidFill>
                <a:latin typeface="DejaVu Math TeX Gyre" panose="02000503000000000000" pitchFamily="2" charset="0"/>
              </a:rPr>
              <a:t>Barriers show up in different ways and often overlap.</a:t>
            </a:r>
          </a:p>
          <a:p>
            <a:pPr marL="285750" indent="-285750" algn="just">
              <a:spcAft>
                <a:spcPts val="600"/>
              </a:spcAft>
              <a:buFont typeface="Arial" panose="020B0604020202020204" pitchFamily="34" charset="0"/>
              <a:buChar char="•"/>
            </a:pPr>
            <a:r>
              <a:rPr lang="en-US" sz="2000" dirty="0">
                <a:solidFill>
                  <a:srgbClr val="303D68"/>
                </a:solidFill>
                <a:latin typeface="DejaVu Math TeX Gyre" panose="02000503000000000000" pitchFamily="2" charset="0"/>
              </a:rPr>
              <a:t>Technical barriers include unstable internet, shared devices at home, or platforms that require too many steps.</a:t>
            </a:r>
          </a:p>
          <a:p>
            <a:pPr marL="285750" indent="-285750" algn="just">
              <a:spcAft>
                <a:spcPts val="600"/>
              </a:spcAft>
              <a:buFont typeface="Arial" panose="020B0604020202020204" pitchFamily="34" charset="0"/>
              <a:buChar char="•"/>
            </a:pPr>
            <a:r>
              <a:rPr lang="en-US" sz="2000" dirty="0">
                <a:solidFill>
                  <a:srgbClr val="303D68"/>
                </a:solidFill>
                <a:latin typeface="DejaVu Math TeX Gyre" panose="02000503000000000000" pitchFamily="2" charset="0"/>
              </a:rPr>
              <a:t>Personal barriers include low confidence, worry about failure, or past negative experiences with technology.</a:t>
            </a:r>
          </a:p>
          <a:p>
            <a:pPr marL="285750" indent="-285750" algn="just">
              <a:spcAft>
                <a:spcPts val="600"/>
              </a:spcAft>
              <a:buFont typeface="Arial" panose="020B0604020202020204" pitchFamily="34" charset="0"/>
              <a:buChar char="•"/>
            </a:pPr>
            <a:r>
              <a:rPr lang="en-US" sz="2000" dirty="0">
                <a:solidFill>
                  <a:srgbClr val="303D68"/>
                </a:solidFill>
                <a:latin typeface="DejaVu Math TeX Gyre" panose="02000503000000000000" pitchFamily="2" charset="0"/>
              </a:rPr>
              <a:t>Accessibility barriers arise when materials are not designed for learners with visual, hearing, language, or reading difficulties.</a:t>
            </a:r>
          </a:p>
          <a:p>
            <a:pPr algn="just">
              <a:spcAft>
                <a:spcPts val="600"/>
              </a:spcAft>
            </a:pPr>
            <a:endParaRPr lang="en-US" sz="2000" dirty="0">
              <a:solidFill>
                <a:srgbClr val="303D68"/>
              </a:solidFill>
              <a:latin typeface="DejaVu Math TeX Gyre" panose="02000503000000000000" pitchFamily="2" charset="0"/>
            </a:endParaRPr>
          </a:p>
          <a:p>
            <a:pPr algn="just">
              <a:spcAft>
                <a:spcPts val="600"/>
              </a:spcAft>
            </a:pPr>
            <a:r>
              <a:rPr lang="en-US" sz="2000" dirty="0">
                <a:solidFill>
                  <a:srgbClr val="303D68"/>
                </a:solidFill>
                <a:latin typeface="DejaVu Math TeX Gyre" panose="02000503000000000000" pitchFamily="2" charset="0"/>
              </a:rPr>
              <a:t>Understanding these categories helps teachers identify where support is needed and adjust activities so every learner can participate.</a:t>
            </a:r>
            <a:endParaRPr lang="en-US" sz="1900" dirty="0"/>
          </a:p>
        </p:txBody>
      </p:sp>
      <p:sp>
        <p:nvSpPr>
          <p:cNvPr id="8" name="Title 1">
            <a:extLst>
              <a:ext uri="{FF2B5EF4-FFF2-40B4-BE49-F238E27FC236}">
                <a16:creationId xmlns:a16="http://schemas.microsoft.com/office/drawing/2014/main" id="{2D07CB73-6F11-6AA3-B167-2FDF50156CC0}"/>
              </a:ext>
            </a:extLst>
          </p:cNvPr>
          <p:cNvSpPr txBox="1">
            <a:spLocks/>
          </p:cNvSpPr>
          <p:nvPr/>
        </p:nvSpPr>
        <p:spPr>
          <a:xfrm>
            <a:off x="514117" y="745527"/>
            <a:ext cx="10615999"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Types of Barriers That Affect Learners</a:t>
            </a:r>
            <a:endParaRPr lang="pl-PL" sz="30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pic>
        <p:nvPicPr>
          <p:cNvPr id="10" name="Picture 9" descr="Blue text on a black background&#10;&#10;Description automatically generated">
            <a:extLst>
              <a:ext uri="{FF2B5EF4-FFF2-40B4-BE49-F238E27FC236}">
                <a16:creationId xmlns:a16="http://schemas.microsoft.com/office/drawing/2014/main" id="{5663239F-D932-EA3C-8B98-AECE870909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3" name="Picture 12" descr="A logo with text on it&#10;&#10;Description automatically generated">
            <a:extLst>
              <a:ext uri="{FF2B5EF4-FFF2-40B4-BE49-F238E27FC236}">
                <a16:creationId xmlns:a16="http://schemas.microsoft.com/office/drawing/2014/main" id="{4927BAC4-991C-D669-00A6-6D093DC52F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4" name="TextBox 13">
            <a:extLst>
              <a:ext uri="{FF2B5EF4-FFF2-40B4-BE49-F238E27FC236}">
                <a16:creationId xmlns:a16="http://schemas.microsoft.com/office/drawing/2014/main" id="{1F41FE57-5C7D-B5CE-6A9C-6E05F6B17E23}"/>
              </a:ext>
            </a:extLst>
          </p:cNvPr>
          <p:cNvSpPr txBox="1"/>
          <p:nvPr/>
        </p:nvSpPr>
        <p:spPr>
          <a:xfrm>
            <a:off x="10018448" y="6585024"/>
            <a:ext cx="3348636" cy="215444"/>
          </a:xfrm>
          <a:prstGeom prst="rect">
            <a:avLst/>
          </a:prstGeom>
          <a:noFill/>
        </p:spPr>
        <p:txBody>
          <a:bodyPr wrap="square" rtlCol="0">
            <a:spAutoFit/>
          </a:bodyPr>
          <a:lstStyle/>
          <a:p>
            <a:r>
              <a:rPr lang="en-GB" sz="800" dirty="0">
                <a:solidFill>
                  <a:schemeClr val="bg1"/>
                </a:solidFill>
                <a:latin typeface="DejaVu Math TeX Gyre" panose="02000503000000000000"/>
              </a:rPr>
              <a:t>Image by olav-ahrens-rotne-4Ennrbj1svk-unsplash</a:t>
            </a:r>
          </a:p>
        </p:txBody>
      </p:sp>
    </p:spTree>
    <p:extLst>
      <p:ext uri="{BB962C8B-B14F-4D97-AF65-F5344CB8AC3E}">
        <p14:creationId xmlns:p14="http://schemas.microsoft.com/office/powerpoint/2010/main" val="18930507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E6AF6C5-90BD-182D-8CC6-3C77D1FE67A3}"/>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82FEEF2-31E7-0496-0CC9-57D4F3BFB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57A3014F-B293-B2F6-03E3-3E0D09B500E3}"/>
              </a:ext>
            </a:extLst>
          </p:cNvPr>
          <p:cNvSpPr txBox="1">
            <a:spLocks/>
          </p:cNvSpPr>
          <p:nvPr/>
        </p:nvSpPr>
        <p:spPr>
          <a:xfrm>
            <a:off x="514117" y="1507167"/>
            <a:ext cx="5580359" cy="4241880"/>
          </a:xfrm>
          <a:prstGeom prst="rect">
            <a:avLst/>
          </a:prstGeom>
        </p:spPr>
        <p:txBody>
          <a:bodyPr vert="horz" lIns="91440" tIns="45720" rIns="91440" bIns="45720" rtlCol="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spcAft>
                <a:spcPts val="600"/>
              </a:spcAft>
            </a:pPr>
            <a:endParaRPr lang="en-US" sz="1800" dirty="0">
              <a:solidFill>
                <a:srgbClr val="303D68"/>
              </a:solidFill>
              <a:latin typeface="DejaVu Math TeX Gyre" panose="02000503000000000000" pitchFamily="2" charset="0"/>
            </a:endParaRPr>
          </a:p>
          <a:p>
            <a:pPr algn="just">
              <a:spcAft>
                <a:spcPts val="600"/>
              </a:spcAft>
            </a:pPr>
            <a:r>
              <a:rPr lang="en-US" sz="1800" dirty="0">
                <a:solidFill>
                  <a:srgbClr val="303D68"/>
                </a:solidFill>
                <a:latin typeface="DejaVu Math TeX Gyre" panose="02000503000000000000" pitchFamily="2" charset="0"/>
              </a:rPr>
              <a:t>When teachers understand the barriers learners face, they can design learning experiences that are realistic, inclusive, and supportive.</a:t>
            </a:r>
          </a:p>
          <a:p>
            <a:pPr algn="just">
              <a:spcAft>
                <a:spcPts val="600"/>
              </a:spcAft>
            </a:pPr>
            <a:endParaRPr lang="en-US" sz="1800" dirty="0">
              <a:solidFill>
                <a:srgbClr val="303D68"/>
              </a:solidFill>
              <a:latin typeface="DejaVu Math TeX Gyre" panose="02000503000000000000" pitchFamily="2" charset="0"/>
            </a:endParaRPr>
          </a:p>
          <a:p>
            <a:pPr algn="just">
              <a:spcAft>
                <a:spcPts val="600"/>
              </a:spcAft>
            </a:pPr>
            <a:r>
              <a:rPr lang="en-US" sz="1800" dirty="0">
                <a:solidFill>
                  <a:srgbClr val="303D68"/>
                </a:solidFill>
                <a:latin typeface="DejaVu Math TeX Gyre" panose="02000503000000000000" pitchFamily="2" charset="0"/>
              </a:rPr>
              <a:t>Small adjustments (clearer instructions, alternative formats, step-by-step tasks, or simpler tools) often remove much of the pressure learners feel.</a:t>
            </a:r>
          </a:p>
          <a:p>
            <a:pPr algn="just">
              <a:spcAft>
                <a:spcPts val="600"/>
              </a:spcAft>
            </a:pPr>
            <a:endParaRPr lang="en-US" sz="1800" dirty="0">
              <a:solidFill>
                <a:srgbClr val="303D68"/>
              </a:solidFill>
              <a:latin typeface="DejaVu Math TeX Gyre" panose="02000503000000000000" pitchFamily="2" charset="0"/>
            </a:endParaRPr>
          </a:p>
          <a:p>
            <a:pPr algn="just">
              <a:spcAft>
                <a:spcPts val="600"/>
              </a:spcAft>
            </a:pPr>
            <a:r>
              <a:rPr lang="en-US" sz="1800" dirty="0">
                <a:solidFill>
                  <a:srgbClr val="303D68"/>
                </a:solidFill>
                <a:latin typeface="DejaVu Math TeX Gyre" panose="02000503000000000000" pitchFamily="2" charset="0"/>
              </a:rPr>
              <a:t>Identifying barriers early also helps prevent frustration, builds trust, and ensures that digital skills become achievable for everyone, not just confident users.</a:t>
            </a:r>
          </a:p>
        </p:txBody>
      </p:sp>
      <p:sp>
        <p:nvSpPr>
          <p:cNvPr id="8" name="Title 1">
            <a:extLst>
              <a:ext uri="{FF2B5EF4-FFF2-40B4-BE49-F238E27FC236}">
                <a16:creationId xmlns:a16="http://schemas.microsoft.com/office/drawing/2014/main" id="{1B386920-A7F1-3DD1-01D2-9A8131F40500}"/>
              </a:ext>
            </a:extLst>
          </p:cNvPr>
          <p:cNvSpPr txBox="1">
            <a:spLocks/>
          </p:cNvSpPr>
          <p:nvPr/>
        </p:nvSpPr>
        <p:spPr>
          <a:xfrm>
            <a:off x="514117" y="745527"/>
            <a:ext cx="6120599"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Why Identifying Barriers Matters for Teaching</a:t>
            </a:r>
            <a:endParaRPr lang="pl-PL" sz="30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pic>
        <p:nvPicPr>
          <p:cNvPr id="10" name="Picture 9" descr="Blue text on a black background&#10;&#10;Description automatically generated">
            <a:extLst>
              <a:ext uri="{FF2B5EF4-FFF2-40B4-BE49-F238E27FC236}">
                <a16:creationId xmlns:a16="http://schemas.microsoft.com/office/drawing/2014/main" id="{2768B84B-D761-502F-12CC-E5AD251A07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3" name="Picture 12" descr="A logo with text on it&#10;&#10;Description automatically generated">
            <a:extLst>
              <a:ext uri="{FF2B5EF4-FFF2-40B4-BE49-F238E27FC236}">
                <a16:creationId xmlns:a16="http://schemas.microsoft.com/office/drawing/2014/main" id="{F67F2708-5A5B-CA84-BE18-2B43ADB730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4" name="TextBox 13">
            <a:extLst>
              <a:ext uri="{FF2B5EF4-FFF2-40B4-BE49-F238E27FC236}">
                <a16:creationId xmlns:a16="http://schemas.microsoft.com/office/drawing/2014/main" id="{72C21C7C-A71A-E6D9-8EDE-802780F34C94}"/>
              </a:ext>
            </a:extLst>
          </p:cNvPr>
          <p:cNvSpPr txBox="1"/>
          <p:nvPr/>
        </p:nvSpPr>
        <p:spPr>
          <a:xfrm>
            <a:off x="10018448" y="6585024"/>
            <a:ext cx="3348636" cy="215444"/>
          </a:xfrm>
          <a:prstGeom prst="rect">
            <a:avLst/>
          </a:prstGeom>
          <a:noFill/>
        </p:spPr>
        <p:txBody>
          <a:bodyPr wrap="square" rtlCol="0">
            <a:spAutoFit/>
          </a:bodyPr>
          <a:lstStyle/>
          <a:p>
            <a:r>
              <a:rPr lang="en-GB" sz="800" dirty="0">
                <a:solidFill>
                  <a:schemeClr val="bg1"/>
                </a:solidFill>
                <a:latin typeface="DejaVu Math TeX Gyre" panose="02000503000000000000"/>
              </a:rPr>
              <a:t>Image by ux-indonesia-qC2n6RQU4Vw-unsplash</a:t>
            </a:r>
          </a:p>
        </p:txBody>
      </p:sp>
      <p:pic>
        <p:nvPicPr>
          <p:cNvPr id="2" name="Imagem 1">
            <a:extLst>
              <a:ext uri="{FF2B5EF4-FFF2-40B4-BE49-F238E27FC236}">
                <a16:creationId xmlns:a16="http://schemas.microsoft.com/office/drawing/2014/main" id="{3BD06A58-4027-5110-6745-E93D79DA54F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4476" y="5567"/>
            <a:ext cx="6207038" cy="6488351"/>
          </a:xfrm>
          <a:prstGeom prst="rect">
            <a:avLst/>
          </a:prstGeom>
          <a:noFill/>
          <a:ln>
            <a:noFill/>
          </a:ln>
        </p:spPr>
      </p:pic>
    </p:spTree>
    <p:extLst>
      <p:ext uri="{BB962C8B-B14F-4D97-AF65-F5344CB8AC3E}">
        <p14:creationId xmlns:p14="http://schemas.microsoft.com/office/powerpoint/2010/main" val="8548458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060AE-D738-E3D3-CBF3-6E1EF574006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87E989A-C2DA-172C-FF4E-A00F1AA940EF}"/>
              </a:ext>
            </a:extLst>
          </p:cNvPr>
          <p:cNvSpPr/>
          <p:nvPr/>
        </p:nvSpPr>
        <p:spPr>
          <a:xfrm>
            <a:off x="3984331" y="0"/>
            <a:ext cx="8300936" cy="6858000"/>
          </a:xfrm>
          <a:prstGeom prst="rect">
            <a:avLst/>
          </a:prstGeom>
          <a:solidFill>
            <a:srgbClr val="74D3BD"/>
          </a:solidFill>
          <a:ln>
            <a:solidFill>
              <a:srgbClr val="74D3BD"/>
            </a:solid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nSpc>
                <a:spcPct val="150000"/>
              </a:lnSpc>
              <a:defRPr/>
            </a:pPr>
            <a:endParaRPr lang="en-US" sz="1400" b="1" u="sng" dirty="0">
              <a:solidFill>
                <a:schemeClr val="bg1"/>
              </a:solidFill>
              <a:latin typeface="Arial"/>
              <a:ea typeface="Cambria"/>
              <a:cs typeface="Arial"/>
            </a:endParaRPr>
          </a:p>
        </p:txBody>
      </p:sp>
      <p:sp>
        <p:nvSpPr>
          <p:cNvPr id="6" name="TextBox 5">
            <a:extLst>
              <a:ext uri="{FF2B5EF4-FFF2-40B4-BE49-F238E27FC236}">
                <a16:creationId xmlns:a16="http://schemas.microsoft.com/office/drawing/2014/main" id="{DDF65AB5-CBF5-B088-D5CD-AC81ACA36D83}"/>
              </a:ext>
            </a:extLst>
          </p:cNvPr>
          <p:cNvSpPr txBox="1"/>
          <p:nvPr/>
        </p:nvSpPr>
        <p:spPr>
          <a:xfrm>
            <a:off x="3984331" y="402332"/>
            <a:ext cx="8111062"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US" sz="3000" b="1" dirty="0">
                <a:solidFill>
                  <a:srgbClr val="303D68"/>
                </a:solidFill>
                <a:latin typeface="DejaVu Math TeX Gyre" panose="02000503000000000000" pitchFamily="2" charset="0"/>
                <a:ea typeface="+mj-ea"/>
                <a:cs typeface="+mj-cs"/>
              </a:rPr>
              <a:t>Key aspects:</a:t>
            </a:r>
          </a:p>
          <a:p>
            <a:pPr marL="457200" indent="-457200">
              <a:lnSpc>
                <a:spcPct val="90000"/>
              </a:lnSpc>
              <a:spcBef>
                <a:spcPct val="0"/>
              </a:spcBef>
              <a:buFont typeface="Arial" panose="020B0604020202020204" pitchFamily="34" charset="0"/>
              <a:buChar char="•"/>
            </a:pPr>
            <a:r>
              <a:rPr lang="en-US" sz="3000" dirty="0">
                <a:solidFill>
                  <a:srgbClr val="303D68"/>
                </a:solidFill>
                <a:latin typeface="DejaVu Math TeX Gyre" panose="02000503000000000000" pitchFamily="2" charset="0"/>
                <a:ea typeface="+mj-ea"/>
                <a:cs typeface="+mj-cs"/>
              </a:rPr>
              <a:t>Apply universal design principles using freely available or standard office software. </a:t>
            </a:r>
          </a:p>
          <a:p>
            <a:pPr marL="457200" indent="-457200">
              <a:lnSpc>
                <a:spcPct val="90000"/>
              </a:lnSpc>
              <a:spcBef>
                <a:spcPct val="0"/>
              </a:spcBef>
              <a:buFont typeface="Arial" panose="020B0604020202020204" pitchFamily="34" charset="0"/>
              <a:buChar char="•"/>
            </a:pPr>
            <a:r>
              <a:rPr lang="en-US" sz="3000" dirty="0">
                <a:solidFill>
                  <a:srgbClr val="303D68"/>
                </a:solidFill>
                <a:latin typeface="DejaVu Math TeX Gyre" panose="02000503000000000000" pitchFamily="2" charset="0"/>
                <a:ea typeface="+mj-ea"/>
                <a:cs typeface="+mj-cs"/>
              </a:rPr>
              <a:t>Built-in accessibility checkers, creating subtitled videos with online tools, and structuring documents for screen readers to create engaging content for learners with diverse needs.</a:t>
            </a:r>
            <a:endParaRPr lang="bg-BG" sz="1800" kern="100" dirty="0">
              <a:solidFill>
                <a:schemeClr val="bg1"/>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9" name="Text Box 10">
            <a:extLst>
              <a:ext uri="{FF2B5EF4-FFF2-40B4-BE49-F238E27FC236}">
                <a16:creationId xmlns:a16="http://schemas.microsoft.com/office/drawing/2014/main" id="{96EE9032-C5BC-4535-2EF8-E19B4EC20E10}"/>
              </a:ext>
            </a:extLst>
          </p:cNvPr>
          <p:cNvSpPr txBox="1">
            <a:spLocks noChangeArrowheads="1"/>
          </p:cNvSpPr>
          <p:nvPr/>
        </p:nvSpPr>
        <p:spPr bwMode="auto">
          <a:xfrm>
            <a:off x="96607" y="402332"/>
            <a:ext cx="3824186" cy="2215991"/>
          </a:xfrm>
          <a:prstGeom prst="rect">
            <a:avLst/>
          </a:prstGeom>
          <a:noFill/>
          <a:ln w="9525">
            <a:noFill/>
            <a:miter lim="800000"/>
            <a:headEnd/>
            <a:tailEnd/>
          </a:ln>
        </p:spPr>
        <p:txBody>
          <a:bodyPr wrap="square" lIns="60960" tIns="30480" rIns="60960" bIns="30480" anchor="t">
            <a:spAutoFit/>
          </a:bodyPr>
          <a:lstStyle/>
          <a:p>
            <a:pPr algn="ctr" defTabSz="1219170">
              <a:spcBef>
                <a:spcPct val="20000"/>
              </a:spcBef>
              <a:defRPr/>
            </a:pPr>
            <a:r>
              <a:rPr lang="en-US" sz="28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Subtitle 3.2: Designing Inclusive Digital Learning Materials</a:t>
            </a:r>
            <a:endParaRPr lang="en-US" sz="2800" kern="100" dirty="0">
              <a:solidFill>
                <a:srgbClr val="465A35"/>
              </a:solidFill>
              <a:latin typeface="Cambria"/>
              <a:ea typeface="Cambria"/>
              <a:cs typeface="Arial"/>
            </a:endParaRPr>
          </a:p>
        </p:txBody>
      </p:sp>
      <p:pic>
        <p:nvPicPr>
          <p:cNvPr id="2" name="Picture 1" descr="A logo with text on it&#10;&#10;Description automatically generated">
            <a:extLst>
              <a:ext uri="{FF2B5EF4-FFF2-40B4-BE49-F238E27FC236}">
                <a16:creationId xmlns:a16="http://schemas.microsoft.com/office/drawing/2014/main" id="{145F98CC-36EF-2132-282A-05BC20281A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63" y="3005099"/>
            <a:ext cx="2119501" cy="84780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7668A9FD-8B2D-4903-3F50-C354EFC802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2567638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F67C3E-A2CA-0008-8BBB-4E0217E5F4BA}"/>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889C4E78-01E0-1016-8ECC-6869CD1D3AA7}"/>
              </a:ext>
            </a:extLst>
          </p:cNvPr>
          <p:cNvSpPr txBox="1">
            <a:spLocks/>
          </p:cNvSpPr>
          <p:nvPr/>
        </p:nvSpPr>
        <p:spPr>
          <a:xfrm>
            <a:off x="514117" y="295700"/>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What Inclusive Digital Materials Aim to Achieve</a:t>
            </a:r>
          </a:p>
        </p:txBody>
      </p:sp>
      <p:pic>
        <p:nvPicPr>
          <p:cNvPr id="2" name="Picture 1" descr="A logo with text on it&#10;&#10;Description automatically generated">
            <a:extLst>
              <a:ext uri="{FF2B5EF4-FFF2-40B4-BE49-F238E27FC236}">
                <a16:creationId xmlns:a16="http://schemas.microsoft.com/office/drawing/2014/main" id="{E219C031-B868-20DA-D7DE-6E66387C25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DB955873-15AD-1E82-2847-8393DF1C1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
        <p:nvSpPr>
          <p:cNvPr id="4" name="Title 1">
            <a:extLst>
              <a:ext uri="{FF2B5EF4-FFF2-40B4-BE49-F238E27FC236}">
                <a16:creationId xmlns:a16="http://schemas.microsoft.com/office/drawing/2014/main" id="{9A45F0C7-FC0C-A813-9E54-65A1BEE60C6B}"/>
              </a:ext>
            </a:extLst>
          </p:cNvPr>
          <p:cNvSpPr txBox="1">
            <a:spLocks/>
          </p:cNvSpPr>
          <p:nvPr/>
        </p:nvSpPr>
        <p:spPr>
          <a:xfrm>
            <a:off x="514117" y="1268780"/>
            <a:ext cx="7155043" cy="4241880"/>
          </a:xfrm>
          <a:prstGeom prst="rect">
            <a:avLst/>
          </a:prstGeom>
        </p:spPr>
        <p:txBody>
          <a:bodyPr vert="horz" lIns="91440" tIns="45720" rIns="91440" bIns="45720" rtlCol="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spcAft>
                <a:spcPts val="600"/>
              </a:spcAft>
            </a:pPr>
            <a:endParaRPr lang="en-US" sz="1800" dirty="0">
              <a:solidFill>
                <a:srgbClr val="303D68"/>
              </a:solidFill>
              <a:latin typeface="DejaVu Math TeX Gyre" panose="02000503000000000000" pitchFamily="2" charset="0"/>
            </a:endParaRPr>
          </a:p>
          <a:p>
            <a:pPr algn="just">
              <a:spcAft>
                <a:spcPts val="600"/>
              </a:spcAft>
            </a:pPr>
            <a:r>
              <a:rPr lang="en-US" sz="1800" dirty="0">
                <a:solidFill>
                  <a:srgbClr val="303D68"/>
                </a:solidFill>
                <a:latin typeface="DejaVu Math TeX Gyre" panose="02000503000000000000" pitchFamily="2" charset="0"/>
              </a:rPr>
              <a:t>Inclusive digital materials make learning accessible for every student, regardless of confidence, language level, or previous digital experience.</a:t>
            </a:r>
          </a:p>
          <a:p>
            <a:pPr algn="just">
              <a:spcAft>
                <a:spcPts val="600"/>
              </a:spcAft>
            </a:pPr>
            <a:endParaRPr lang="en-US" sz="1800" dirty="0">
              <a:solidFill>
                <a:srgbClr val="303D68"/>
              </a:solidFill>
              <a:latin typeface="DejaVu Math TeX Gyre" panose="02000503000000000000" pitchFamily="2" charset="0"/>
            </a:endParaRPr>
          </a:p>
          <a:p>
            <a:pPr algn="just">
              <a:spcAft>
                <a:spcPts val="600"/>
              </a:spcAft>
            </a:pPr>
            <a:r>
              <a:rPr lang="en-US" sz="1800" dirty="0">
                <a:solidFill>
                  <a:srgbClr val="303D68"/>
                </a:solidFill>
                <a:latin typeface="DejaVu Math TeX Gyre" panose="02000503000000000000" pitchFamily="2" charset="0"/>
              </a:rPr>
              <a:t>The goal is not to simplify the content but to remove unnecessary obstacles.</a:t>
            </a:r>
          </a:p>
          <a:p>
            <a:pPr algn="just">
              <a:spcAft>
                <a:spcPts val="600"/>
              </a:spcAft>
            </a:pPr>
            <a:endParaRPr lang="en-US" sz="1800" dirty="0">
              <a:solidFill>
                <a:srgbClr val="303D68"/>
              </a:solidFill>
              <a:latin typeface="DejaVu Math TeX Gyre" panose="02000503000000000000" pitchFamily="2" charset="0"/>
            </a:endParaRPr>
          </a:p>
          <a:p>
            <a:pPr algn="just">
              <a:spcAft>
                <a:spcPts val="600"/>
              </a:spcAft>
            </a:pPr>
            <a:r>
              <a:rPr lang="en-US" sz="1800" dirty="0">
                <a:solidFill>
                  <a:srgbClr val="303D68"/>
                </a:solidFill>
                <a:latin typeface="DejaVu Math TeX Gyre" panose="02000503000000000000" pitchFamily="2" charset="0"/>
              </a:rPr>
              <a:t>When instructions are clear, layouts are easy to follow, and examples are practical, learners spend less time struggling with the format and more time engaging with the actual learning task.</a:t>
            </a:r>
          </a:p>
        </p:txBody>
      </p:sp>
      <p:pic>
        <p:nvPicPr>
          <p:cNvPr id="9218" name="Picture 2" descr="Uma pessoa digitando em um laptop ao lado de um livro">
            <a:extLst>
              <a:ext uri="{FF2B5EF4-FFF2-40B4-BE49-F238E27FC236}">
                <a16:creationId xmlns:a16="http://schemas.microsoft.com/office/drawing/2014/main" id="{350863C1-6933-708B-94C2-306B025C7A3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40033" y="917674"/>
            <a:ext cx="3951967" cy="594032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CaixaDeTexto 5">
            <a:extLst>
              <a:ext uri="{FF2B5EF4-FFF2-40B4-BE49-F238E27FC236}">
                <a16:creationId xmlns:a16="http://schemas.microsoft.com/office/drawing/2014/main" id="{B0B2AA2A-A90B-F5E9-D254-4821644855C8}"/>
              </a:ext>
            </a:extLst>
          </p:cNvPr>
          <p:cNvSpPr txBox="1"/>
          <p:nvPr/>
        </p:nvSpPr>
        <p:spPr>
          <a:xfrm>
            <a:off x="10095652" y="1268780"/>
            <a:ext cx="1868129" cy="261610"/>
          </a:xfrm>
          <a:prstGeom prst="rect">
            <a:avLst/>
          </a:prstGeom>
          <a:noFill/>
        </p:spPr>
        <p:txBody>
          <a:bodyPr wrap="square">
            <a:spAutoFit/>
          </a:bodyPr>
          <a:lstStyle/>
          <a:p>
            <a:r>
              <a:rPr lang="en-GB" sz="1100" dirty="0">
                <a:solidFill>
                  <a:schemeClr val="bg1"/>
                </a:solidFill>
                <a:latin typeface="DejaVu Math TeX Gyre" panose="02000503000000000000"/>
              </a:rPr>
              <a:t>Image: </a:t>
            </a:r>
            <a:r>
              <a:rPr lang="en-GB" sz="1100" dirty="0" err="1">
                <a:solidFill>
                  <a:schemeClr val="bg1"/>
                </a:solidFill>
                <a:latin typeface="DejaVu Math TeX Gyre" panose="02000503000000000000"/>
              </a:rPr>
              <a:t>monajain.unsplash</a:t>
            </a:r>
            <a:endParaRPr lang="en-GB" sz="1100" dirty="0">
              <a:solidFill>
                <a:schemeClr val="bg1"/>
              </a:solidFill>
              <a:latin typeface="DejaVu Math TeX Gyre" panose="02000503000000000000"/>
            </a:endParaRPr>
          </a:p>
        </p:txBody>
      </p:sp>
    </p:spTree>
    <p:extLst>
      <p:ext uri="{BB962C8B-B14F-4D97-AF65-F5344CB8AC3E}">
        <p14:creationId xmlns:p14="http://schemas.microsoft.com/office/powerpoint/2010/main" val="17483269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E03A55-4463-0B81-F8FA-951800261322}"/>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C40AD813-BF75-90A3-AD53-AA5A6FE245D9}"/>
              </a:ext>
            </a:extLst>
          </p:cNvPr>
          <p:cNvPicPr>
            <a:picLocks noGrp="1" noRot="1" noChangeAspect="1" noMove="1" noResize="1" noEditPoints="1" noAdjustHandles="1" noChangeArrowheads="1" noChangeShapeType="1" noCrop="1"/>
          </p:cNvPicPr>
          <p:nvPr/>
        </p:nvPicPr>
        <p:blipFill>
          <a:blip r:embed="rId2">
            <a:alphaModFix amt="19000"/>
            <a:extLst>
              <a:ext uri="{28A0092B-C50C-407E-A947-70E740481C1C}">
                <a14:useLocalDpi xmlns:a14="http://schemas.microsoft.com/office/drawing/2010/main" val="0"/>
              </a:ext>
            </a:extLst>
          </a:blip>
          <a:srcRect l="618" t="32094" r="-618" b="20214"/>
          <a:stretch/>
        </p:blipFill>
        <p:spPr>
          <a:xfrm rot="153327">
            <a:off x="1415827" y="-103648"/>
            <a:ext cx="10762425" cy="5506326"/>
          </a:xfrm>
          <a:prstGeom prst="rect">
            <a:avLst/>
          </a:prstGeom>
          <a:effectLst>
            <a:softEdge rad="863600"/>
          </a:effectLst>
        </p:spPr>
      </p:pic>
      <p:sp>
        <p:nvSpPr>
          <p:cNvPr id="12" name="Rectangle 11">
            <a:extLst>
              <a:ext uri="{FF2B5EF4-FFF2-40B4-BE49-F238E27FC236}">
                <a16:creationId xmlns:a16="http://schemas.microsoft.com/office/drawing/2014/main" id="{190BE33A-EF6E-1817-B16A-B3EEA30AEB38}"/>
              </a:ext>
            </a:extLst>
          </p:cNvPr>
          <p:cNvSpPr>
            <a:spLocks noGrp="1" noRot="1" noMove="1" noResize="1" noEditPoints="1" noAdjustHandles="1" noChangeArrowheads="1" noChangeShapeType="1"/>
          </p:cNvSpPr>
          <p:nvPr/>
        </p:nvSpPr>
        <p:spPr>
          <a:xfrm flipV="1">
            <a:off x="0" y="5468317"/>
            <a:ext cx="12199880" cy="1389683"/>
          </a:xfrm>
          <a:prstGeom prst="rect">
            <a:avLst/>
          </a:prstGeom>
          <a:solidFill>
            <a:srgbClr val="303D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bs-Latn-BA"/>
          </a:p>
        </p:txBody>
      </p:sp>
      <p:sp>
        <p:nvSpPr>
          <p:cNvPr id="2" name="Title 1">
            <a:extLst>
              <a:ext uri="{FF2B5EF4-FFF2-40B4-BE49-F238E27FC236}">
                <a16:creationId xmlns:a16="http://schemas.microsoft.com/office/drawing/2014/main" id="{A24FC31F-9DDF-85FB-277E-FE53ACDCE27E}"/>
              </a:ext>
            </a:extLst>
          </p:cNvPr>
          <p:cNvSpPr>
            <a:spLocks noGrp="1"/>
          </p:cNvSpPr>
          <p:nvPr>
            <p:ph type="title"/>
          </p:nvPr>
        </p:nvSpPr>
        <p:spPr>
          <a:xfrm>
            <a:off x="558396" y="2220583"/>
            <a:ext cx="10610482" cy="857864"/>
          </a:xfrm>
        </p:spPr>
        <p:txBody>
          <a:bodyPr>
            <a:noAutofit/>
          </a:bodyPr>
          <a:lstStyle/>
          <a:p>
            <a:pPr lvl="0"/>
            <a:r>
              <a:rPr lang="en-US" sz="30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Module 1: </a:t>
            </a:r>
            <a:r>
              <a:rPr lang="en-US" sz="3000" b="1" dirty="0" err="1">
                <a:solidFill>
                  <a:srgbClr val="399884"/>
                </a:solidFill>
                <a:latin typeface="DejaVu Sans" panose="020B0603030804020204" pitchFamily="34" charset="0"/>
                <a:ea typeface="DejaVu Sans" panose="020B0603030804020204" pitchFamily="34" charset="0"/>
                <a:cs typeface="DejaVu Sans" panose="020B0603030804020204" pitchFamily="34" charset="0"/>
              </a:rPr>
              <a:t>Labour</a:t>
            </a:r>
            <a:r>
              <a:rPr lang="en-US" sz="30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-market signals and ESCO mapping</a:t>
            </a:r>
            <a:br>
              <a:rPr lang="en-US" sz="30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br>
            <a:br>
              <a:rPr lang="en-US" sz="30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br>
            <a:r>
              <a:rPr lang="en-US" sz="3000" dirty="0">
                <a:solidFill>
                  <a:srgbClr val="373365"/>
                </a:solidFill>
                <a:latin typeface="DejaVu Math TeX Gyre" panose="02000503000000000000"/>
              </a:rPr>
              <a:t>Subtitle 1.1: Sourcing and interpreting </a:t>
            </a:r>
            <a:r>
              <a:rPr lang="en-US" sz="3000" dirty="0" err="1">
                <a:solidFill>
                  <a:srgbClr val="373365"/>
                </a:solidFill>
                <a:latin typeface="DejaVu Math TeX Gyre" panose="02000503000000000000"/>
              </a:rPr>
              <a:t>labour</a:t>
            </a:r>
            <a:r>
              <a:rPr lang="en-US" sz="3000" dirty="0">
                <a:solidFill>
                  <a:srgbClr val="373365"/>
                </a:solidFill>
                <a:latin typeface="DejaVu Math TeX Gyre" panose="02000503000000000000"/>
              </a:rPr>
              <a:t>-market data</a:t>
            </a:r>
            <a:br>
              <a:rPr lang="en-US" sz="3000" dirty="0">
                <a:solidFill>
                  <a:srgbClr val="373365"/>
                </a:solidFill>
                <a:latin typeface="DejaVu Math TeX Gyre" panose="02000503000000000000"/>
              </a:rPr>
            </a:br>
            <a:br>
              <a:rPr lang="en-GB" sz="3000" dirty="0">
                <a:solidFill>
                  <a:srgbClr val="373365"/>
                </a:solidFill>
                <a:latin typeface="DejaVu Math TeX Gyre" panose="02000503000000000000"/>
              </a:rPr>
            </a:br>
            <a:r>
              <a:rPr lang="en-US" sz="3000" dirty="0">
                <a:solidFill>
                  <a:srgbClr val="373365"/>
                </a:solidFill>
                <a:latin typeface="DejaVu Math TeX Gyre" panose="02000503000000000000"/>
              </a:rPr>
              <a:t>Subtitle 1.2: Extracting and normalizing digital skills terminology</a:t>
            </a:r>
            <a:br>
              <a:rPr lang="en-US" sz="3000" dirty="0">
                <a:solidFill>
                  <a:srgbClr val="373365"/>
                </a:solidFill>
                <a:latin typeface="DejaVu Math TeX Gyre" panose="02000503000000000000"/>
              </a:rPr>
            </a:br>
            <a:br>
              <a:rPr lang="en-GB" sz="3000" dirty="0">
                <a:solidFill>
                  <a:srgbClr val="373365"/>
                </a:solidFill>
                <a:latin typeface="DejaVu Math TeX Gyre" panose="02000503000000000000"/>
              </a:rPr>
            </a:br>
            <a:r>
              <a:rPr lang="en-US" sz="3000" dirty="0">
                <a:solidFill>
                  <a:srgbClr val="373365"/>
                </a:solidFill>
                <a:latin typeface="DejaVu Math TeX Gyre" panose="02000503000000000000"/>
              </a:rPr>
              <a:t>Subtitle 1.3: Connecting skills and standards</a:t>
            </a:r>
            <a:endParaRPr lang="en-US" sz="36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sp>
        <p:nvSpPr>
          <p:cNvPr id="8" name="Title 1">
            <a:extLst>
              <a:ext uri="{FF2B5EF4-FFF2-40B4-BE49-F238E27FC236}">
                <a16:creationId xmlns:a16="http://schemas.microsoft.com/office/drawing/2014/main" id="{9D06A378-F1CD-1338-C62A-DBE8CACFC329}"/>
              </a:ext>
            </a:extLst>
          </p:cNvPr>
          <p:cNvSpPr txBox="1">
            <a:spLocks/>
          </p:cNvSpPr>
          <p:nvPr/>
        </p:nvSpPr>
        <p:spPr>
          <a:xfrm>
            <a:off x="634692" y="5976217"/>
            <a:ext cx="6162348" cy="6509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r-Latn-RS" altLang="sr-Latn-RS" sz="1400" b="0" u="none" strike="noStrike" cap="none" normalizeH="0" baseline="0" dirty="0">
                <a:ln>
                  <a:noFill/>
                </a:ln>
                <a:solidFill>
                  <a:schemeClr val="bg1"/>
                </a:solidFill>
                <a:effectLst/>
                <a:latin typeface="DejaVu Math TeX Gyre" panose="02000503000000000000" pitchFamily="2" charset="0"/>
                <a:ea typeface="DejaVu Math TeX Gyre" panose="02000503000000000000" pitchFamily="2" charset="0"/>
                <a:cs typeface="DejaVu Math TeX Gyre" panose="02000503000000000000" pitchFamily="2" charset="0"/>
              </a:rPr>
              <a:t>Enhance the quality of vocational education and training (VET) in the Western Balkans for sustainable development.</a:t>
            </a:r>
          </a:p>
        </p:txBody>
      </p:sp>
      <p:pic>
        <p:nvPicPr>
          <p:cNvPr id="13" name="Picture 12" descr="A white text on a black background&#10;&#10;Description automatically generated">
            <a:extLst>
              <a:ext uri="{FF2B5EF4-FFF2-40B4-BE49-F238E27FC236}">
                <a16:creationId xmlns:a16="http://schemas.microsoft.com/office/drawing/2014/main" id="{CB126673-B492-8D8E-9623-107FAB5550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5977" y="5996644"/>
            <a:ext cx="1261446" cy="504579"/>
          </a:xfrm>
          <a:prstGeom prst="rect">
            <a:avLst/>
          </a:prstGeom>
        </p:spPr>
      </p:pic>
      <p:sp>
        <p:nvSpPr>
          <p:cNvPr id="4" name="Rectangle 2">
            <a:extLst>
              <a:ext uri="{FF2B5EF4-FFF2-40B4-BE49-F238E27FC236}">
                <a16:creationId xmlns:a16="http://schemas.microsoft.com/office/drawing/2014/main" id="{879399CC-7A46-4F13-53B2-FC2AE1E0827B}"/>
              </a:ext>
            </a:extLst>
          </p:cNvPr>
          <p:cNvSpPr>
            <a:spLocks noChangeArrowheads="1"/>
          </p:cNvSpPr>
          <p:nvPr/>
        </p:nvSpPr>
        <p:spPr bwMode="auto">
          <a:xfrm>
            <a:off x="195589" y="794909"/>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sr-Latn-RS" altLang="sr-Latn-RS" sz="1800" b="0" i="0" u="none" strike="noStrike" cap="none" normalizeH="0" baseline="0">
                <a:ln>
                  <a:noFill/>
                </a:ln>
                <a:solidFill>
                  <a:schemeClr val="tx1"/>
                </a:solidFill>
                <a:effectLst/>
                <a:latin typeface="Arial" panose="020B0604020202020204" pitchFamily="34" charset="0"/>
              </a:rPr>
            </a:br>
            <a:endParaRPr kumimoji="0" lang="sr-Latn-RS" altLang="sr-Latn-RS" sz="1800" b="0" i="0" u="none" strike="noStrike" cap="none" normalizeH="0" baseline="0">
              <a:ln>
                <a:noFill/>
              </a:ln>
              <a:solidFill>
                <a:schemeClr val="tx1"/>
              </a:solidFill>
              <a:effectLst/>
              <a:latin typeface="Arial" panose="020B0604020202020204" pitchFamily="34" charset="0"/>
            </a:endParaRPr>
          </a:p>
        </p:txBody>
      </p:sp>
      <p:pic>
        <p:nvPicPr>
          <p:cNvPr id="7" name="Picture 6" descr="A black background with white text&#10;&#10;Description automatically generated">
            <a:extLst>
              <a:ext uri="{FF2B5EF4-FFF2-40B4-BE49-F238E27FC236}">
                <a16:creationId xmlns:a16="http://schemas.microsoft.com/office/drawing/2014/main" id="{B3EF742A-6367-D6DE-173F-F1FD201B30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38483" y="5996644"/>
            <a:ext cx="2412457" cy="504854"/>
          </a:xfrm>
          <a:prstGeom prst="rect">
            <a:avLst/>
          </a:prstGeom>
        </p:spPr>
      </p:pic>
      <p:sp>
        <p:nvSpPr>
          <p:cNvPr id="3" name="Title 1">
            <a:extLst>
              <a:ext uri="{FF2B5EF4-FFF2-40B4-BE49-F238E27FC236}">
                <a16:creationId xmlns:a16="http://schemas.microsoft.com/office/drawing/2014/main" id="{820FC247-744E-3200-802F-09C6CC363520}"/>
              </a:ext>
            </a:extLst>
          </p:cNvPr>
          <p:cNvSpPr txBox="1">
            <a:spLocks/>
          </p:cNvSpPr>
          <p:nvPr/>
        </p:nvSpPr>
        <p:spPr>
          <a:xfrm>
            <a:off x="293632" y="5561582"/>
            <a:ext cx="5095020" cy="4012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bs-Latn-BA" sz="2000" b="1" dirty="0">
                <a:solidFill>
                  <a:srgbClr val="74D3BD"/>
                </a:solidFill>
                <a:latin typeface="DejaVu Math TeX Gyre" panose="02000503000000000000" pitchFamily="2" charset="0"/>
                <a:ea typeface="DejaVu Math TeX Gyre" panose="02000503000000000000" pitchFamily="2" charset="0"/>
                <a:cs typeface="DejaVu Math TeX Gyre" panose="02000503000000000000" pitchFamily="2" charset="0"/>
              </a:rPr>
              <a:t>Bridging the Green &amp; Digital Divide</a:t>
            </a:r>
          </a:p>
        </p:txBody>
      </p:sp>
    </p:spTree>
    <p:extLst>
      <p:ext uri="{BB962C8B-B14F-4D97-AF65-F5344CB8AC3E}">
        <p14:creationId xmlns:p14="http://schemas.microsoft.com/office/powerpoint/2010/main" val="8161507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FFBCA88-ABD0-EB28-7883-648B967EE046}"/>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3DDE337E-4B72-8488-F156-1274888EC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FC6D7807-6065-5182-D8B0-36CC816CF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8" name="Title 1">
            <a:extLst>
              <a:ext uri="{FF2B5EF4-FFF2-40B4-BE49-F238E27FC236}">
                <a16:creationId xmlns:a16="http://schemas.microsoft.com/office/drawing/2014/main" id="{0267D439-357C-4CD3-4EB6-669847BF4F62}"/>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Key Principles for Inclusive Design</a:t>
            </a:r>
          </a:p>
        </p:txBody>
      </p:sp>
      <p:pic>
        <p:nvPicPr>
          <p:cNvPr id="9" name="Picture 8" descr="Blue text on a black background&#10;&#10;Description automatically generated">
            <a:extLst>
              <a:ext uri="{FF2B5EF4-FFF2-40B4-BE49-F238E27FC236}">
                <a16:creationId xmlns:a16="http://schemas.microsoft.com/office/drawing/2014/main" id="{637EDC76-D55F-BEF3-F8EC-2414D7E78A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0" name="Picture 9" descr="A logo with text on it&#10;&#10;Description automatically generated">
            <a:extLst>
              <a:ext uri="{FF2B5EF4-FFF2-40B4-BE49-F238E27FC236}">
                <a16:creationId xmlns:a16="http://schemas.microsoft.com/office/drawing/2014/main" id="{546B8F96-E8ED-9725-B05F-F5DEA9FB01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1" name="Title 1">
            <a:extLst>
              <a:ext uri="{FF2B5EF4-FFF2-40B4-BE49-F238E27FC236}">
                <a16:creationId xmlns:a16="http://schemas.microsoft.com/office/drawing/2014/main" id="{962AEB75-B282-C555-7FE4-9B91D955651F}"/>
              </a:ext>
            </a:extLst>
          </p:cNvPr>
          <p:cNvSpPr txBox="1">
            <a:spLocks/>
          </p:cNvSpPr>
          <p:nvPr/>
        </p:nvSpPr>
        <p:spPr>
          <a:xfrm>
            <a:off x="0" y="1583828"/>
            <a:ext cx="7567999" cy="41983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1" algn="just"/>
            <a:r>
              <a:rPr lang="en-US" sz="2000" dirty="0">
                <a:solidFill>
                  <a:srgbClr val="303D68"/>
                </a:solidFill>
                <a:latin typeface="DejaVu Math TeX Gyre" panose="02000503000000000000" pitchFamily="2" charset="0"/>
              </a:rPr>
              <a:t>Effective inclusive design focuses on clarity, structure, and usability.</a:t>
            </a:r>
          </a:p>
          <a:p>
            <a:pPr lvl="1" algn="just"/>
            <a:endParaRPr lang="en-US" sz="2000" dirty="0">
              <a:solidFill>
                <a:srgbClr val="303D68"/>
              </a:solidFill>
              <a:latin typeface="DejaVu Math TeX Gyre" panose="02000503000000000000" pitchFamily="2" charset="0"/>
            </a:endParaRPr>
          </a:p>
          <a:p>
            <a:pPr lvl="1" algn="just"/>
            <a:r>
              <a:rPr lang="en-US" sz="2000" dirty="0">
                <a:solidFill>
                  <a:srgbClr val="303D68"/>
                </a:solidFill>
                <a:latin typeface="DejaVu Math TeX Gyre" panose="02000503000000000000" pitchFamily="2" charset="0"/>
              </a:rPr>
              <a:t>Materials work best when they use plain language, short sections, and consistent layouts that guide learners step by step.</a:t>
            </a:r>
          </a:p>
          <a:p>
            <a:pPr lvl="1" algn="just"/>
            <a:endParaRPr lang="en-US" sz="2000" dirty="0">
              <a:solidFill>
                <a:srgbClr val="303D68"/>
              </a:solidFill>
              <a:latin typeface="DejaVu Math TeX Gyre" panose="02000503000000000000" pitchFamily="2" charset="0"/>
            </a:endParaRPr>
          </a:p>
          <a:p>
            <a:pPr lvl="1" algn="just"/>
            <a:r>
              <a:rPr lang="en-US" sz="2000" dirty="0">
                <a:solidFill>
                  <a:srgbClr val="303D68"/>
                </a:solidFill>
                <a:latin typeface="DejaVu Math TeX Gyre" panose="02000503000000000000" pitchFamily="2" charset="0"/>
              </a:rPr>
              <a:t>Visuals, icons, and captions can support understanding, but only when they serve a clear purpose.</a:t>
            </a:r>
          </a:p>
          <a:p>
            <a:pPr lvl="1" algn="just"/>
            <a:endParaRPr lang="en-US" sz="2000" dirty="0">
              <a:solidFill>
                <a:srgbClr val="303D68"/>
              </a:solidFill>
              <a:latin typeface="DejaVu Math TeX Gyre" panose="02000503000000000000" pitchFamily="2" charset="0"/>
            </a:endParaRPr>
          </a:p>
          <a:p>
            <a:pPr lvl="1" algn="just"/>
            <a:r>
              <a:rPr lang="en-US" sz="2000" dirty="0">
                <a:solidFill>
                  <a:srgbClr val="303D68"/>
                </a:solidFill>
                <a:latin typeface="DejaVu Math TeX Gyre" panose="02000503000000000000" pitchFamily="2" charset="0"/>
              </a:rPr>
              <a:t>Accessibility features, like readable fonts, subtitles, or alternative text, ensure that learners with different needs can participate fully, whether they work on a phone, tablet, or computer.</a:t>
            </a:r>
            <a:endParaRPr lang="bg-BG" sz="2000" dirty="0">
              <a:solidFill>
                <a:srgbClr val="303D68"/>
              </a:solidFill>
              <a:latin typeface="DejaVu Math TeX Gyre" panose="02000503000000000000" pitchFamily="2" charset="0"/>
            </a:endParaRPr>
          </a:p>
          <a:p>
            <a:pPr marL="742950" lvl="1" indent="-285750" algn="just">
              <a:buFont typeface="Courier New" panose="02070309020205020404" pitchFamily="49" charset="0"/>
              <a:buChar char="o"/>
            </a:pPr>
            <a:endParaRPr lang="en-US" sz="200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
        <p:nvSpPr>
          <p:cNvPr id="2" name="Title 1">
            <a:extLst>
              <a:ext uri="{FF2B5EF4-FFF2-40B4-BE49-F238E27FC236}">
                <a16:creationId xmlns:a16="http://schemas.microsoft.com/office/drawing/2014/main" id="{CF8F7F44-712F-E6A9-C6EB-54F25CB75E47}"/>
              </a:ext>
            </a:extLst>
          </p:cNvPr>
          <p:cNvSpPr txBox="1">
            <a:spLocks/>
          </p:cNvSpPr>
          <p:nvPr/>
        </p:nvSpPr>
        <p:spPr>
          <a:xfrm>
            <a:off x="5962785" y="1963148"/>
            <a:ext cx="5595123"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42950" lvl="1" indent="-285750" algn="just">
              <a:buFont typeface="Courier New" panose="02070309020205020404" pitchFamily="49" charset="0"/>
              <a:buChar char="o"/>
            </a:pPr>
            <a:endParaRPr lang="en-US" sz="200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pic>
        <p:nvPicPr>
          <p:cNvPr id="10242" name="Picture 2" descr="mulher vestindo jaqueta cinza">
            <a:extLst>
              <a:ext uri="{FF2B5EF4-FFF2-40B4-BE49-F238E27FC236}">
                <a16:creationId xmlns:a16="http://schemas.microsoft.com/office/drawing/2014/main" id="{2EF3E895-FBA3-4242-B4F9-54A2792B6AB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22304" y="2139981"/>
            <a:ext cx="3915698" cy="261046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CaixaDeTexto 2">
            <a:extLst>
              <a:ext uri="{FF2B5EF4-FFF2-40B4-BE49-F238E27FC236}">
                <a16:creationId xmlns:a16="http://schemas.microsoft.com/office/drawing/2014/main" id="{EB62F665-D44C-C71F-E89D-750F96866B1A}"/>
              </a:ext>
            </a:extLst>
          </p:cNvPr>
          <p:cNvSpPr txBox="1"/>
          <p:nvPr/>
        </p:nvSpPr>
        <p:spPr>
          <a:xfrm>
            <a:off x="8628889" y="4750446"/>
            <a:ext cx="2471730" cy="261610"/>
          </a:xfrm>
          <a:prstGeom prst="rect">
            <a:avLst/>
          </a:prstGeom>
          <a:noFill/>
        </p:spPr>
        <p:txBody>
          <a:bodyPr wrap="square">
            <a:spAutoFit/>
          </a:bodyPr>
          <a:lstStyle/>
          <a:p>
            <a:r>
              <a:rPr lang="en-GB" sz="1100" dirty="0">
                <a:solidFill>
                  <a:srgbClr val="156082"/>
                </a:solidFill>
                <a:latin typeface="DejaVu Math TeX Gyre" panose="02000503000000000000"/>
              </a:rPr>
              <a:t>Image: </a:t>
            </a:r>
            <a:r>
              <a:rPr lang="en-GB" sz="1100" dirty="0" err="1">
                <a:solidFill>
                  <a:srgbClr val="156082"/>
                </a:solidFill>
                <a:latin typeface="DejaVu Math TeX Gyre" panose="02000503000000000000"/>
              </a:rPr>
              <a:t>priscilladupreez.unsplash</a:t>
            </a:r>
            <a:endParaRPr lang="en-GB" sz="1100" dirty="0">
              <a:solidFill>
                <a:srgbClr val="156082"/>
              </a:solidFill>
              <a:latin typeface="DejaVu Math TeX Gyre" panose="02000503000000000000"/>
            </a:endParaRPr>
          </a:p>
        </p:txBody>
      </p:sp>
    </p:spTree>
    <p:extLst>
      <p:ext uri="{BB962C8B-B14F-4D97-AF65-F5344CB8AC3E}">
        <p14:creationId xmlns:p14="http://schemas.microsoft.com/office/powerpoint/2010/main" val="631482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1B65DA-452F-8DE8-0411-EE367470A2B7}"/>
              </a:ext>
            </a:extLst>
          </p:cNvPr>
          <p:cNvSpPr>
            <a:spLocks noGrp="1"/>
          </p:cNvSpPr>
          <p:nvPr>
            <p:ph type="title"/>
          </p:nvPr>
        </p:nvSpPr>
        <p:spPr/>
        <p:txBody>
          <a:bodyPr/>
          <a:lstStyle/>
          <a:p>
            <a:r>
              <a:rPr lang="en-US" sz="3000" b="1" dirty="0">
                <a:solidFill>
                  <a:srgbClr val="399884"/>
                </a:solidFill>
                <a:latin typeface="DejaVu Sans" panose="020B0603030804020204" pitchFamily="34" charset="0"/>
              </a:rPr>
              <a:t>Making Digital Tasks Manageable for All Learners</a:t>
            </a:r>
            <a:endParaRPr lang="pt-PT" sz="3000" b="1" dirty="0">
              <a:solidFill>
                <a:srgbClr val="399884"/>
              </a:solidFill>
              <a:latin typeface="DejaVu Sans" panose="020B0603030804020204" pitchFamily="34" charset="0"/>
            </a:endParaRPr>
          </a:p>
        </p:txBody>
      </p:sp>
      <p:sp>
        <p:nvSpPr>
          <p:cNvPr id="3" name="Marcador de Posição de Conteúdo 2">
            <a:extLst>
              <a:ext uri="{FF2B5EF4-FFF2-40B4-BE49-F238E27FC236}">
                <a16:creationId xmlns:a16="http://schemas.microsoft.com/office/drawing/2014/main" id="{ED30619D-9430-5A41-FCBB-C969E01FB521}"/>
              </a:ext>
            </a:extLst>
          </p:cNvPr>
          <p:cNvSpPr>
            <a:spLocks noGrp="1"/>
          </p:cNvSpPr>
          <p:nvPr>
            <p:ph idx="1"/>
          </p:nvPr>
        </p:nvSpPr>
        <p:spPr/>
        <p:txBody>
          <a:bodyPr/>
          <a:lstStyle/>
          <a:p>
            <a:pPr marL="228600" lvl="1" indent="0">
              <a:buNone/>
            </a:pPr>
            <a:r>
              <a:rPr lang="en-US" sz="2000" dirty="0">
                <a:solidFill>
                  <a:srgbClr val="303D68"/>
                </a:solidFill>
                <a:latin typeface="DejaVu Math TeX Gyre" panose="02000503000000000000" pitchFamily="2" charset="0"/>
              </a:rPr>
              <a:t>Digital activities become more inclusive when teachers reduce complexity and make navigation predictable.</a:t>
            </a:r>
          </a:p>
          <a:p>
            <a:pPr marL="228600" lvl="1" indent="0">
              <a:buNone/>
            </a:pPr>
            <a:br>
              <a:rPr lang="en-US" sz="2000" dirty="0">
                <a:solidFill>
                  <a:srgbClr val="303D68"/>
                </a:solidFill>
                <a:latin typeface="DejaVu Math TeX Gyre" panose="02000503000000000000" pitchFamily="2" charset="0"/>
              </a:rPr>
            </a:br>
            <a:r>
              <a:rPr lang="en-US" sz="2000" dirty="0">
                <a:solidFill>
                  <a:srgbClr val="303D68"/>
                </a:solidFill>
                <a:latin typeface="DejaVu Math TeX Gyre" panose="02000503000000000000" pitchFamily="2" charset="0"/>
              </a:rPr>
              <a:t>Providing direct links, simple instructions, and repeatable practice tasks helps learners feel more in control.</a:t>
            </a:r>
          </a:p>
          <a:p>
            <a:pPr marL="228600" lvl="1" indent="0">
              <a:buNone/>
            </a:pPr>
            <a:br>
              <a:rPr lang="en-US" sz="2000" dirty="0">
                <a:solidFill>
                  <a:srgbClr val="303D68"/>
                </a:solidFill>
                <a:latin typeface="DejaVu Math TeX Gyre" panose="02000503000000000000" pitchFamily="2" charset="0"/>
              </a:rPr>
            </a:br>
            <a:r>
              <a:rPr lang="en-US" sz="2000" dirty="0">
                <a:solidFill>
                  <a:srgbClr val="303D68"/>
                </a:solidFill>
                <a:latin typeface="DejaVu Math TeX Gyre" panose="02000503000000000000" pitchFamily="2" charset="0"/>
              </a:rPr>
              <a:t>Offering materials in different formats (text, video, audio, or printable versions) gives learners a choice in how they learn.</a:t>
            </a:r>
          </a:p>
          <a:p>
            <a:pPr marL="228600" lvl="1" indent="0">
              <a:buNone/>
            </a:pPr>
            <a:br>
              <a:rPr lang="en-US" sz="2000" dirty="0">
                <a:solidFill>
                  <a:srgbClr val="303D68"/>
                </a:solidFill>
                <a:latin typeface="DejaVu Math TeX Gyre" panose="02000503000000000000" pitchFamily="2" charset="0"/>
              </a:rPr>
            </a:br>
            <a:r>
              <a:rPr lang="en-US" sz="2000" dirty="0">
                <a:solidFill>
                  <a:srgbClr val="303D68"/>
                </a:solidFill>
                <a:latin typeface="DejaVu Math TeX Gyre" panose="02000503000000000000" pitchFamily="2" charset="0"/>
              </a:rPr>
              <a:t>When learners experience success early, their confidence grows and the digital environment becomes a supportive space rather than a barrier.</a:t>
            </a:r>
            <a:endParaRPr lang="pt-PT" sz="2000" dirty="0">
              <a:solidFill>
                <a:srgbClr val="303D68"/>
              </a:solidFill>
              <a:latin typeface="DejaVu Math TeX Gyre" panose="02000503000000000000" pitchFamily="2" charset="0"/>
            </a:endParaRPr>
          </a:p>
        </p:txBody>
      </p:sp>
      <p:pic>
        <p:nvPicPr>
          <p:cNvPr id="4" name="Picture 8" descr="Blue text on a black background&#10;&#10;Description automatically generated">
            <a:extLst>
              <a:ext uri="{FF2B5EF4-FFF2-40B4-BE49-F238E27FC236}">
                <a16:creationId xmlns:a16="http://schemas.microsoft.com/office/drawing/2014/main" id="{9EEB2D8B-B9BE-4ADD-CDD7-09FFB75459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5" name="Picture 9" descr="A logo with text on it&#10;&#10;Description automatically generated">
            <a:extLst>
              <a:ext uri="{FF2B5EF4-FFF2-40B4-BE49-F238E27FC236}">
                <a16:creationId xmlns:a16="http://schemas.microsoft.com/office/drawing/2014/main" id="{8D5B4F33-BB86-56BB-58BB-A938C7D5E6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Tree>
    <p:extLst>
      <p:ext uri="{BB962C8B-B14F-4D97-AF65-F5344CB8AC3E}">
        <p14:creationId xmlns:p14="http://schemas.microsoft.com/office/powerpoint/2010/main" val="4209723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D5D60-B437-4093-0D42-DFD3551EC07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BE91825-975B-E971-92AF-2B89DEE87C59}"/>
              </a:ext>
            </a:extLst>
          </p:cNvPr>
          <p:cNvSpPr/>
          <p:nvPr/>
        </p:nvSpPr>
        <p:spPr>
          <a:xfrm>
            <a:off x="3984331" y="0"/>
            <a:ext cx="8300936" cy="6858000"/>
          </a:xfrm>
          <a:prstGeom prst="rect">
            <a:avLst/>
          </a:prstGeom>
          <a:solidFill>
            <a:srgbClr val="74D3BD"/>
          </a:solidFill>
          <a:ln>
            <a:solidFill>
              <a:srgbClr val="74D3BD"/>
            </a:solid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nSpc>
                <a:spcPct val="150000"/>
              </a:lnSpc>
              <a:defRPr/>
            </a:pPr>
            <a:endParaRPr lang="en-US" sz="1400" b="1" u="sng" dirty="0">
              <a:solidFill>
                <a:schemeClr val="bg1"/>
              </a:solidFill>
              <a:latin typeface="Arial"/>
              <a:ea typeface="Cambria"/>
              <a:cs typeface="Arial"/>
            </a:endParaRPr>
          </a:p>
        </p:txBody>
      </p:sp>
      <p:sp>
        <p:nvSpPr>
          <p:cNvPr id="6" name="TextBox 5">
            <a:extLst>
              <a:ext uri="{FF2B5EF4-FFF2-40B4-BE49-F238E27FC236}">
                <a16:creationId xmlns:a16="http://schemas.microsoft.com/office/drawing/2014/main" id="{0DA1E61F-2F76-C3DA-90C3-430712585860}"/>
              </a:ext>
            </a:extLst>
          </p:cNvPr>
          <p:cNvSpPr txBox="1"/>
          <p:nvPr/>
        </p:nvSpPr>
        <p:spPr>
          <a:xfrm>
            <a:off x="3984331" y="402332"/>
            <a:ext cx="8111062"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US" sz="3000" b="1" dirty="0">
                <a:solidFill>
                  <a:srgbClr val="303D68"/>
                </a:solidFill>
                <a:latin typeface="DejaVu Math TeX Gyre" panose="02000503000000000000" pitchFamily="2" charset="0"/>
                <a:ea typeface="+mj-ea"/>
                <a:cs typeface="+mj-cs"/>
              </a:rPr>
              <a:t>Key aspects:</a:t>
            </a:r>
          </a:p>
          <a:p>
            <a:pPr marL="457200" indent="-457200">
              <a:lnSpc>
                <a:spcPct val="90000"/>
              </a:lnSpc>
              <a:spcBef>
                <a:spcPct val="0"/>
              </a:spcBef>
              <a:buFont typeface="Arial" panose="020B0604020202020204" pitchFamily="34" charset="0"/>
              <a:buChar char="•"/>
            </a:pPr>
            <a:r>
              <a:rPr lang="en-US" sz="3000" dirty="0">
                <a:solidFill>
                  <a:srgbClr val="303D68"/>
                </a:solidFill>
                <a:latin typeface="DejaVu Math TeX Gyre" panose="02000503000000000000" pitchFamily="2" charset="0"/>
                <a:ea typeface="+mj-ea"/>
                <a:cs typeface="+mj-cs"/>
              </a:rPr>
              <a:t>Learn to develop simple, clear dashboards and visualizations using common spreadsheet programs that effectively communicate information while remaining accessible to all users.</a:t>
            </a:r>
            <a:endParaRPr lang="bg-BG" sz="1800" kern="100" dirty="0">
              <a:solidFill>
                <a:schemeClr val="bg1"/>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9" name="Text Box 10">
            <a:extLst>
              <a:ext uri="{FF2B5EF4-FFF2-40B4-BE49-F238E27FC236}">
                <a16:creationId xmlns:a16="http://schemas.microsoft.com/office/drawing/2014/main" id="{1ED7B1A0-5E9A-E58C-0AE1-D7BF97733642}"/>
              </a:ext>
            </a:extLst>
          </p:cNvPr>
          <p:cNvSpPr txBox="1">
            <a:spLocks noChangeArrowheads="1"/>
          </p:cNvSpPr>
          <p:nvPr/>
        </p:nvSpPr>
        <p:spPr bwMode="auto">
          <a:xfrm>
            <a:off x="96607" y="402332"/>
            <a:ext cx="3824186" cy="2215991"/>
          </a:xfrm>
          <a:prstGeom prst="rect">
            <a:avLst/>
          </a:prstGeom>
          <a:noFill/>
          <a:ln w="9525">
            <a:noFill/>
            <a:miter lim="800000"/>
            <a:headEnd/>
            <a:tailEnd/>
          </a:ln>
        </p:spPr>
        <p:txBody>
          <a:bodyPr wrap="square" lIns="60960" tIns="30480" rIns="60960" bIns="30480" anchor="t">
            <a:spAutoFit/>
          </a:bodyPr>
          <a:lstStyle/>
          <a:p>
            <a:pPr algn="ctr" defTabSz="1219170">
              <a:spcBef>
                <a:spcPct val="20000"/>
              </a:spcBef>
              <a:defRPr/>
            </a:pPr>
            <a:r>
              <a:rPr lang="en-US" sz="28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Subtitle 3.3: Creating Accessible Dashboards and Visual Aids</a:t>
            </a:r>
            <a:endParaRPr lang="en-US" sz="2800" kern="100" dirty="0">
              <a:solidFill>
                <a:srgbClr val="465A35"/>
              </a:solidFill>
              <a:latin typeface="Cambria"/>
              <a:ea typeface="Cambria"/>
              <a:cs typeface="Arial"/>
            </a:endParaRPr>
          </a:p>
        </p:txBody>
      </p:sp>
      <p:pic>
        <p:nvPicPr>
          <p:cNvPr id="2" name="Picture 1" descr="A logo with text on it&#10;&#10;Description automatically generated">
            <a:extLst>
              <a:ext uri="{FF2B5EF4-FFF2-40B4-BE49-F238E27FC236}">
                <a16:creationId xmlns:a16="http://schemas.microsoft.com/office/drawing/2014/main" id="{5A6EAA7A-F97A-E4A2-BBCC-88816A23BA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63" y="3005099"/>
            <a:ext cx="2119501" cy="84780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9231A156-49F0-8083-C292-73469DCE59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1545303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D5AB3AA-765F-F670-2416-708B447F22BB}"/>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C2446C54-D1AB-C384-AB9C-E211BA1307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descr="monitores ligados">
            <a:extLst>
              <a:ext uri="{FF2B5EF4-FFF2-40B4-BE49-F238E27FC236}">
                <a16:creationId xmlns:a16="http://schemas.microsoft.com/office/drawing/2014/main" id="{1BF45C91-66BD-4FF5-772D-C805671E1C6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1" y="0"/>
            <a:ext cx="457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1F24BCDC-4601-FE6D-97D4-CB8B8D5592AD}"/>
              </a:ext>
            </a:extLst>
          </p:cNvPr>
          <p:cNvSpPr txBox="1">
            <a:spLocks/>
          </p:cNvSpPr>
          <p:nvPr/>
        </p:nvSpPr>
        <p:spPr>
          <a:xfrm>
            <a:off x="511070" y="745527"/>
            <a:ext cx="6764802"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Why Dashboards Support Digital Learning</a:t>
            </a:r>
            <a:endParaRPr lang="pl-PL" sz="30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pic>
        <p:nvPicPr>
          <p:cNvPr id="10" name="Picture 9" descr="Blue text on a black background&#10;&#10;Description automatically generated">
            <a:extLst>
              <a:ext uri="{FF2B5EF4-FFF2-40B4-BE49-F238E27FC236}">
                <a16:creationId xmlns:a16="http://schemas.microsoft.com/office/drawing/2014/main" id="{13D8A84A-1B4C-2278-E760-BF1C3814DD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3" name="Picture 12" descr="A logo with text on it&#10;&#10;Description automatically generated">
            <a:extLst>
              <a:ext uri="{FF2B5EF4-FFF2-40B4-BE49-F238E27FC236}">
                <a16:creationId xmlns:a16="http://schemas.microsoft.com/office/drawing/2014/main" id="{B16DCF8B-18A8-3874-A3AD-1FD60A1965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4" name="TextBox 13">
            <a:extLst>
              <a:ext uri="{FF2B5EF4-FFF2-40B4-BE49-F238E27FC236}">
                <a16:creationId xmlns:a16="http://schemas.microsoft.com/office/drawing/2014/main" id="{AA1A4074-1F45-8587-EE3A-6D2A1E33C598}"/>
              </a:ext>
            </a:extLst>
          </p:cNvPr>
          <p:cNvSpPr txBox="1"/>
          <p:nvPr/>
        </p:nvSpPr>
        <p:spPr>
          <a:xfrm>
            <a:off x="10018448" y="6585024"/>
            <a:ext cx="3348636" cy="215444"/>
          </a:xfrm>
          <a:prstGeom prst="rect">
            <a:avLst/>
          </a:prstGeom>
          <a:noFill/>
        </p:spPr>
        <p:txBody>
          <a:bodyPr wrap="square" rtlCol="0">
            <a:spAutoFit/>
          </a:bodyPr>
          <a:lstStyle/>
          <a:p>
            <a:r>
              <a:rPr lang="en-GB" sz="800" dirty="0">
                <a:solidFill>
                  <a:srgbClr val="156082"/>
                </a:solidFill>
                <a:latin typeface="DejaVu Math TeX Gyre" panose="02000503000000000000"/>
              </a:rPr>
              <a:t>Image: </a:t>
            </a:r>
            <a:r>
              <a:rPr lang="en-GB" sz="800" dirty="0" err="1">
                <a:solidFill>
                  <a:srgbClr val="156082"/>
                </a:solidFill>
                <a:latin typeface="DejaVu Math TeX Gyre" panose="02000503000000000000"/>
              </a:rPr>
              <a:t>majortomagency.unsplash</a:t>
            </a:r>
            <a:endParaRPr lang="en-GB" sz="800" dirty="0">
              <a:solidFill>
                <a:srgbClr val="156082"/>
              </a:solidFill>
              <a:latin typeface="DejaVu Math TeX Gyre" panose="02000503000000000000"/>
            </a:endParaRPr>
          </a:p>
        </p:txBody>
      </p:sp>
      <p:sp>
        <p:nvSpPr>
          <p:cNvPr id="2" name="Title 1">
            <a:extLst>
              <a:ext uri="{FF2B5EF4-FFF2-40B4-BE49-F238E27FC236}">
                <a16:creationId xmlns:a16="http://schemas.microsoft.com/office/drawing/2014/main" id="{7D112047-0E49-AE2D-E5E6-607D85B0962A}"/>
              </a:ext>
            </a:extLst>
          </p:cNvPr>
          <p:cNvSpPr txBox="1">
            <a:spLocks/>
          </p:cNvSpPr>
          <p:nvPr/>
        </p:nvSpPr>
        <p:spPr>
          <a:xfrm>
            <a:off x="511069" y="1394454"/>
            <a:ext cx="5968389" cy="45087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42950" lvl="1" indent="-285750" algn="just">
              <a:buFont typeface="Arial" panose="020B0604020202020204" pitchFamily="34" charset="0"/>
              <a:buChar char="•"/>
            </a:pPr>
            <a:r>
              <a:rPr lang="en-US" dirty="0">
                <a:solidFill>
                  <a:srgbClr val="303D68"/>
                </a:solidFill>
                <a:latin typeface="DejaVu Math TeX Gyre" panose="02000503000000000000" pitchFamily="2" charset="0"/>
              </a:rPr>
              <a:t>Dashboards turn information into something visual, simple, and easy to understand.</a:t>
            </a:r>
          </a:p>
          <a:p>
            <a:pPr marL="742950" lvl="1" indent="-285750" algn="just">
              <a:buFont typeface="Arial" panose="020B0604020202020204" pitchFamily="34" charset="0"/>
              <a:buChar char="•"/>
            </a:pPr>
            <a:endParaRPr lang="en-US" dirty="0">
              <a:solidFill>
                <a:srgbClr val="303D68"/>
              </a:solidFill>
              <a:latin typeface="DejaVu Math TeX Gyre" panose="02000503000000000000" pitchFamily="2" charset="0"/>
            </a:endParaRPr>
          </a:p>
          <a:p>
            <a:pPr marL="742950" lvl="1" indent="-285750" algn="just">
              <a:buFont typeface="Arial" panose="020B0604020202020204" pitchFamily="34" charset="0"/>
              <a:buChar char="•"/>
            </a:pPr>
            <a:r>
              <a:rPr lang="en-US" dirty="0">
                <a:solidFill>
                  <a:srgbClr val="303D68"/>
                </a:solidFill>
                <a:latin typeface="DejaVu Math TeX Gyre" panose="02000503000000000000" pitchFamily="2" charset="0"/>
              </a:rPr>
              <a:t>For learners, they show progress, priorities, or results at a glance: helping them stay motivated and aware of what they are achieving.</a:t>
            </a:r>
          </a:p>
          <a:p>
            <a:pPr marL="742950" lvl="1" indent="-285750" algn="just">
              <a:buFont typeface="Arial" panose="020B0604020202020204" pitchFamily="34" charset="0"/>
              <a:buChar char="•"/>
            </a:pPr>
            <a:endParaRPr lang="en-US" dirty="0">
              <a:solidFill>
                <a:srgbClr val="303D68"/>
              </a:solidFill>
              <a:latin typeface="DejaVu Math TeX Gyre" panose="02000503000000000000" pitchFamily="2" charset="0"/>
            </a:endParaRPr>
          </a:p>
          <a:p>
            <a:pPr marL="742950" lvl="1" indent="-285750" algn="just">
              <a:buFont typeface="Arial" panose="020B0604020202020204" pitchFamily="34" charset="0"/>
              <a:buChar char="•"/>
            </a:pPr>
            <a:r>
              <a:rPr lang="en-US" dirty="0">
                <a:solidFill>
                  <a:srgbClr val="303D68"/>
                </a:solidFill>
                <a:latin typeface="DejaVu Math TeX Gyre" panose="02000503000000000000" pitchFamily="2" charset="0"/>
              </a:rPr>
              <a:t>For teachers, dashboards make it easier to notice patterns, identify who needs extra support, and communicate expectations clearly.</a:t>
            </a:r>
          </a:p>
          <a:p>
            <a:pPr marL="742950" lvl="1" indent="-285750" algn="just">
              <a:buFont typeface="Arial" panose="020B0604020202020204" pitchFamily="34" charset="0"/>
              <a:buChar char="•"/>
            </a:pPr>
            <a:endParaRPr lang="en-US" dirty="0">
              <a:solidFill>
                <a:srgbClr val="303D68"/>
              </a:solidFill>
              <a:latin typeface="DejaVu Math TeX Gyre" panose="02000503000000000000" pitchFamily="2" charset="0"/>
            </a:endParaRPr>
          </a:p>
          <a:p>
            <a:pPr marL="742950" lvl="1" indent="-285750" algn="just">
              <a:buFont typeface="Arial" panose="020B0604020202020204" pitchFamily="34" charset="0"/>
              <a:buChar char="•"/>
            </a:pPr>
            <a:r>
              <a:rPr lang="en-US" dirty="0">
                <a:solidFill>
                  <a:srgbClr val="303D68"/>
                </a:solidFill>
                <a:latin typeface="DejaVu Math TeX Gyre" panose="02000503000000000000" pitchFamily="2" charset="0"/>
              </a:rPr>
              <a:t>The goal is not complex design but clarity: a dashboard should help learners understand information quickly and confidently.</a:t>
            </a:r>
            <a:endParaRPr lang="en-US"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Tree>
    <p:extLst>
      <p:ext uri="{BB962C8B-B14F-4D97-AF65-F5344CB8AC3E}">
        <p14:creationId xmlns:p14="http://schemas.microsoft.com/office/powerpoint/2010/main" val="38935715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0056EE0-DE47-0471-2D38-E9F7273905D6}"/>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2574FE7B-744A-E4FF-5604-96019817A2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0AB87549-FB97-6680-D819-EA1E109655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8" name="Title 1">
            <a:extLst>
              <a:ext uri="{FF2B5EF4-FFF2-40B4-BE49-F238E27FC236}">
                <a16:creationId xmlns:a16="http://schemas.microsoft.com/office/drawing/2014/main" id="{BA2291DF-B316-7357-CEE1-DEAF74E40BC0}"/>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Designing Dashboards That Everyone Can Use</a:t>
            </a:r>
          </a:p>
        </p:txBody>
      </p:sp>
      <p:pic>
        <p:nvPicPr>
          <p:cNvPr id="9" name="Picture 8" descr="Blue text on a black background&#10;&#10;Description automatically generated">
            <a:extLst>
              <a:ext uri="{FF2B5EF4-FFF2-40B4-BE49-F238E27FC236}">
                <a16:creationId xmlns:a16="http://schemas.microsoft.com/office/drawing/2014/main" id="{87273BB3-A62C-CD75-80AE-118D68B395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0" name="Picture 9" descr="A logo with text on it&#10;&#10;Description automatically generated">
            <a:extLst>
              <a:ext uri="{FF2B5EF4-FFF2-40B4-BE49-F238E27FC236}">
                <a16:creationId xmlns:a16="http://schemas.microsoft.com/office/drawing/2014/main" id="{9D339E76-EAB2-A776-E136-E050FF174D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1" name="Title 1">
            <a:extLst>
              <a:ext uri="{FF2B5EF4-FFF2-40B4-BE49-F238E27FC236}">
                <a16:creationId xmlns:a16="http://schemas.microsoft.com/office/drawing/2014/main" id="{23227CDA-E2DF-3BB6-952A-60B1CA5EB453}"/>
              </a:ext>
            </a:extLst>
          </p:cNvPr>
          <p:cNvSpPr txBox="1">
            <a:spLocks/>
          </p:cNvSpPr>
          <p:nvPr/>
        </p:nvSpPr>
        <p:spPr>
          <a:xfrm>
            <a:off x="190450" y="1476542"/>
            <a:ext cx="6377155" cy="42530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42950" lvl="1" indent="-285750">
              <a:buFont typeface="Arial" panose="020B0604020202020204" pitchFamily="34" charset="0"/>
              <a:buChar char="•"/>
            </a:pPr>
            <a:r>
              <a:rPr lang="en-US" dirty="0">
                <a:solidFill>
                  <a:srgbClr val="303D68"/>
                </a:solidFill>
                <a:latin typeface="DejaVu Math TeX Gyre" panose="02000503000000000000" pitchFamily="2" charset="0"/>
              </a:rPr>
              <a:t>An effective dashboard focuses on readability and accessibility.</a:t>
            </a:r>
          </a:p>
          <a:p>
            <a:pPr marL="742950" lvl="1" indent="-285750">
              <a:buFont typeface="Arial" panose="020B0604020202020204" pitchFamily="34" charset="0"/>
              <a:buChar char="•"/>
            </a:pPr>
            <a:endParaRPr lang="en-US" dirty="0">
              <a:solidFill>
                <a:srgbClr val="303D68"/>
              </a:solidFill>
              <a:latin typeface="DejaVu Math TeX Gyre" panose="02000503000000000000" pitchFamily="2" charset="0"/>
            </a:endParaRPr>
          </a:p>
          <a:p>
            <a:pPr marL="742950" lvl="1" indent="-285750">
              <a:buFont typeface="Arial" panose="020B0604020202020204" pitchFamily="34" charset="0"/>
              <a:buChar char="•"/>
            </a:pPr>
            <a:r>
              <a:rPr lang="en-US" dirty="0">
                <a:solidFill>
                  <a:srgbClr val="303D68"/>
                </a:solidFill>
                <a:latin typeface="DejaVu Math TeX Gyre" panose="02000503000000000000" pitchFamily="2" charset="0"/>
              </a:rPr>
              <a:t>Clear headings, simple layouts, and high-contrast colors help all learners follow the information without confusion.</a:t>
            </a:r>
          </a:p>
          <a:p>
            <a:pPr marL="742950" lvl="1" indent="-285750">
              <a:buFont typeface="Arial" panose="020B0604020202020204" pitchFamily="34" charset="0"/>
              <a:buChar char="•"/>
            </a:pPr>
            <a:endParaRPr lang="en-US" dirty="0">
              <a:solidFill>
                <a:srgbClr val="303D68"/>
              </a:solidFill>
              <a:latin typeface="DejaVu Math TeX Gyre" panose="02000503000000000000" pitchFamily="2" charset="0"/>
            </a:endParaRPr>
          </a:p>
          <a:p>
            <a:pPr marL="742950" lvl="1" indent="-285750">
              <a:buFont typeface="Arial" panose="020B0604020202020204" pitchFamily="34" charset="0"/>
              <a:buChar char="•"/>
            </a:pPr>
            <a:r>
              <a:rPr lang="en-US" dirty="0">
                <a:solidFill>
                  <a:srgbClr val="303D68"/>
                </a:solidFill>
                <a:latin typeface="DejaVu Math TeX Gyre" panose="02000503000000000000" pitchFamily="2" charset="0"/>
              </a:rPr>
              <a:t>Icons, labels, and short explanations ensure that meaning does not depend on color alone.</a:t>
            </a:r>
          </a:p>
          <a:p>
            <a:pPr marL="742950" lvl="1" indent="-285750">
              <a:buFont typeface="Arial" panose="020B0604020202020204" pitchFamily="34" charset="0"/>
              <a:buChar char="•"/>
            </a:pPr>
            <a:endParaRPr lang="en-US" dirty="0">
              <a:solidFill>
                <a:srgbClr val="303D68"/>
              </a:solidFill>
              <a:latin typeface="DejaVu Math TeX Gyre" panose="02000503000000000000" pitchFamily="2" charset="0"/>
            </a:endParaRPr>
          </a:p>
          <a:p>
            <a:pPr marL="742950" lvl="1" indent="-285750">
              <a:buFont typeface="Arial" panose="020B0604020202020204" pitchFamily="34" charset="0"/>
              <a:buChar char="•"/>
            </a:pPr>
            <a:r>
              <a:rPr lang="en-US" dirty="0">
                <a:solidFill>
                  <a:srgbClr val="303D68"/>
                </a:solidFill>
                <a:latin typeface="DejaVu Math TeX Gyre" panose="02000503000000000000" pitchFamily="2" charset="0"/>
              </a:rPr>
              <a:t>A good dashboard includes only the most important indicators: too much information on one screen can overwhelm learners, while a focused display supports understanding.</a:t>
            </a:r>
            <a:endParaRPr lang="en-US"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pic>
        <p:nvPicPr>
          <p:cNvPr id="2" name="Imagem 1">
            <a:extLst>
              <a:ext uri="{FF2B5EF4-FFF2-40B4-BE49-F238E27FC236}">
                <a16:creationId xmlns:a16="http://schemas.microsoft.com/office/drawing/2014/main" id="{64E639DA-C68D-C09A-3C04-FD886C8AEF9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67605" y="1101213"/>
            <a:ext cx="5557741" cy="5131534"/>
          </a:xfrm>
          <a:prstGeom prst="rect">
            <a:avLst/>
          </a:prstGeom>
          <a:noFill/>
          <a:ln>
            <a:noFill/>
          </a:ln>
        </p:spPr>
      </p:pic>
    </p:spTree>
    <p:extLst>
      <p:ext uri="{BB962C8B-B14F-4D97-AF65-F5344CB8AC3E}">
        <p14:creationId xmlns:p14="http://schemas.microsoft.com/office/powerpoint/2010/main" val="12938472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4AC83DB-F23A-D47B-566D-76967AF64002}"/>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3D62EA4F-E084-9566-CFAD-C2E5949CAF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93758EC7-D3DA-D2E2-FB8F-01A637F1C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8" name="Title 1">
            <a:extLst>
              <a:ext uri="{FF2B5EF4-FFF2-40B4-BE49-F238E27FC236}">
                <a16:creationId xmlns:a16="http://schemas.microsoft.com/office/drawing/2014/main" id="{BDA370F8-29DA-ABD3-5355-4E6E3F4B85FE}"/>
              </a:ext>
            </a:extLst>
          </p:cNvPr>
          <p:cNvSpPr txBox="1">
            <a:spLocks/>
          </p:cNvSpPr>
          <p:nvPr/>
        </p:nvSpPr>
        <p:spPr>
          <a:xfrm>
            <a:off x="4975123" y="745527"/>
            <a:ext cx="6420464"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0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Using Visual Aids as Learning Tools</a:t>
            </a:r>
          </a:p>
        </p:txBody>
      </p:sp>
      <p:pic>
        <p:nvPicPr>
          <p:cNvPr id="12290" name="Picture 2" descr="Um homem escrevendo em uma parede com um marcador">
            <a:extLst>
              <a:ext uri="{FF2B5EF4-FFF2-40B4-BE49-F238E27FC236}">
                <a16:creationId xmlns:a16="http://schemas.microsoft.com/office/drawing/2014/main" id="{1240B57A-20FA-C67B-AE8C-90AF120F03B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4572000"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8" descr="Blue text on a black background&#10;&#10;Description automatically generated">
            <a:extLst>
              <a:ext uri="{FF2B5EF4-FFF2-40B4-BE49-F238E27FC236}">
                <a16:creationId xmlns:a16="http://schemas.microsoft.com/office/drawing/2014/main" id="{B7D049CD-322B-C711-9B31-360E1795CC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0" name="Picture 9" descr="A logo with text on it&#10;&#10;Description automatically generated">
            <a:extLst>
              <a:ext uri="{FF2B5EF4-FFF2-40B4-BE49-F238E27FC236}">
                <a16:creationId xmlns:a16="http://schemas.microsoft.com/office/drawing/2014/main" id="{BDB91609-A3E0-D223-2F1F-F2CB619511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1" name="Title 1">
            <a:extLst>
              <a:ext uri="{FF2B5EF4-FFF2-40B4-BE49-F238E27FC236}">
                <a16:creationId xmlns:a16="http://schemas.microsoft.com/office/drawing/2014/main" id="{6D11620B-A666-734D-8196-4110E736C7D8}"/>
              </a:ext>
            </a:extLst>
          </p:cNvPr>
          <p:cNvSpPr txBox="1">
            <a:spLocks/>
          </p:cNvSpPr>
          <p:nvPr/>
        </p:nvSpPr>
        <p:spPr>
          <a:xfrm>
            <a:off x="4591666" y="1394453"/>
            <a:ext cx="6803922" cy="471801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42950" lvl="1" indent="-285750" algn="just">
              <a:buFont typeface="Arial" panose="020B0604020202020204" pitchFamily="34" charset="0"/>
              <a:buChar char="•"/>
            </a:pPr>
            <a:r>
              <a:rPr lang="en-US"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rPr>
              <a:t>Visual aids such as charts, diagrams, and icons help make abstract ideas concrete and reduce language barriers.</a:t>
            </a:r>
          </a:p>
          <a:p>
            <a:pPr marL="742950" lvl="1" indent="-285750" algn="just">
              <a:buFont typeface="Arial" panose="020B0604020202020204" pitchFamily="34" charset="0"/>
              <a:buChar char="•"/>
            </a:pPr>
            <a:endParaRPr lang="en-US"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a:p>
            <a:pPr marL="742950" lvl="1" indent="-285750" algn="just">
              <a:buFont typeface="Arial" panose="020B0604020202020204" pitchFamily="34" charset="0"/>
              <a:buChar char="•"/>
            </a:pPr>
            <a:r>
              <a:rPr lang="en-US"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rPr>
              <a:t>When learners co-create dashboards or simple visuals, such as attendance trackers, task progress charts, or digital checklists, they practice real digital tasks that reflect workplace communication.</a:t>
            </a:r>
          </a:p>
          <a:p>
            <a:pPr marL="742950" lvl="1" indent="-285750" algn="just">
              <a:buFont typeface="Arial" panose="020B0604020202020204" pitchFamily="34" charset="0"/>
              <a:buChar char="•"/>
            </a:pPr>
            <a:endParaRPr lang="en-US"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a:p>
            <a:pPr marL="742950" lvl="1" indent="-285750" algn="just">
              <a:buFont typeface="Arial" panose="020B0604020202020204" pitchFamily="34" charset="0"/>
              <a:buChar char="•"/>
            </a:pPr>
            <a:r>
              <a:rPr lang="en-US"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rPr>
              <a:t>Sharing visuals regularly builds transparency, encourages reflection, and helps learners take ownership of their learning journey.</a:t>
            </a:r>
          </a:p>
          <a:p>
            <a:pPr marL="742950" lvl="1" indent="-285750" algn="just">
              <a:buFont typeface="Arial" panose="020B0604020202020204" pitchFamily="34" charset="0"/>
              <a:buChar char="•"/>
            </a:pPr>
            <a:endParaRPr lang="en-US"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a:p>
            <a:pPr marL="742950" lvl="1" indent="-285750" algn="just">
              <a:buFont typeface="Arial" panose="020B0604020202020204" pitchFamily="34" charset="0"/>
              <a:buChar char="•"/>
            </a:pPr>
            <a:endParaRPr lang="en-US"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a:p>
            <a:pPr lvl="1" algn="just"/>
            <a:r>
              <a:rPr lang="en-US"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rPr>
              <a:t>In this way, visual tools become part of the learning process itself.</a:t>
            </a:r>
          </a:p>
        </p:txBody>
      </p:sp>
      <p:sp>
        <p:nvSpPr>
          <p:cNvPr id="2" name="TextBox 13">
            <a:extLst>
              <a:ext uri="{FF2B5EF4-FFF2-40B4-BE49-F238E27FC236}">
                <a16:creationId xmlns:a16="http://schemas.microsoft.com/office/drawing/2014/main" id="{1C786333-B33D-C993-CCA2-BC948D1A4DFF}"/>
              </a:ext>
            </a:extLst>
          </p:cNvPr>
          <p:cNvSpPr txBox="1"/>
          <p:nvPr/>
        </p:nvSpPr>
        <p:spPr>
          <a:xfrm>
            <a:off x="799976" y="6493918"/>
            <a:ext cx="3348636" cy="246221"/>
          </a:xfrm>
          <a:prstGeom prst="rect">
            <a:avLst/>
          </a:prstGeom>
          <a:noFill/>
        </p:spPr>
        <p:txBody>
          <a:bodyPr wrap="square" rtlCol="0">
            <a:spAutoFit/>
          </a:bodyPr>
          <a:lstStyle/>
          <a:p>
            <a:r>
              <a:rPr lang="en-GB" sz="1000" dirty="0">
                <a:solidFill>
                  <a:schemeClr val="accent1"/>
                </a:solidFill>
                <a:latin typeface="DejaVu Math TeX Gyre" panose="02000503000000000000"/>
              </a:rPr>
              <a:t>Image: </a:t>
            </a:r>
            <a:r>
              <a:rPr lang="en-GB" sz="1000" dirty="0" err="1">
                <a:solidFill>
                  <a:schemeClr val="accent1"/>
                </a:solidFill>
                <a:latin typeface="DejaVu Math TeX Gyre" panose="02000503000000000000"/>
              </a:rPr>
              <a:t>kaffie.unsplash</a:t>
            </a:r>
            <a:endParaRPr lang="en-GB" sz="1000" dirty="0">
              <a:solidFill>
                <a:schemeClr val="accent1"/>
              </a:solidFill>
              <a:latin typeface="DejaVu Math TeX Gyre" panose="02000503000000000000"/>
            </a:endParaRPr>
          </a:p>
        </p:txBody>
      </p:sp>
    </p:spTree>
    <p:extLst>
      <p:ext uri="{BB962C8B-B14F-4D97-AF65-F5344CB8AC3E}">
        <p14:creationId xmlns:p14="http://schemas.microsoft.com/office/powerpoint/2010/main" val="29535686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D34A8E-C8F6-82DE-EBDC-A62A1FBA774B}"/>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6EBF7134-D668-48D3-566B-68D739583FEF}"/>
              </a:ext>
            </a:extLst>
          </p:cNvPr>
          <p:cNvPicPr>
            <a:picLocks noGrp="1" noRot="1" noChangeAspect="1" noMove="1" noResize="1" noEditPoints="1" noAdjustHandles="1" noChangeArrowheads="1" noChangeShapeType="1" noCrop="1"/>
          </p:cNvPicPr>
          <p:nvPr/>
        </p:nvPicPr>
        <p:blipFill>
          <a:blip r:embed="rId2">
            <a:alphaModFix amt="19000"/>
            <a:extLst>
              <a:ext uri="{28A0092B-C50C-407E-A947-70E740481C1C}">
                <a14:useLocalDpi xmlns:a14="http://schemas.microsoft.com/office/drawing/2010/main" val="0"/>
              </a:ext>
            </a:extLst>
          </a:blip>
          <a:srcRect l="618" t="32094" r="-618" b="20214"/>
          <a:stretch/>
        </p:blipFill>
        <p:spPr>
          <a:xfrm rot="153327">
            <a:off x="1415827" y="-103648"/>
            <a:ext cx="10762425" cy="5506326"/>
          </a:xfrm>
          <a:prstGeom prst="rect">
            <a:avLst/>
          </a:prstGeom>
          <a:effectLst>
            <a:softEdge rad="863600"/>
          </a:effectLst>
        </p:spPr>
      </p:pic>
      <p:sp>
        <p:nvSpPr>
          <p:cNvPr id="12" name="Rectangle 11">
            <a:extLst>
              <a:ext uri="{FF2B5EF4-FFF2-40B4-BE49-F238E27FC236}">
                <a16:creationId xmlns:a16="http://schemas.microsoft.com/office/drawing/2014/main" id="{2DEEA371-DD11-7A8C-D2D9-5390E6D1325E}"/>
              </a:ext>
            </a:extLst>
          </p:cNvPr>
          <p:cNvSpPr>
            <a:spLocks noGrp="1" noRot="1" noMove="1" noResize="1" noEditPoints="1" noAdjustHandles="1" noChangeArrowheads="1" noChangeShapeType="1"/>
          </p:cNvSpPr>
          <p:nvPr/>
        </p:nvSpPr>
        <p:spPr>
          <a:xfrm flipV="1">
            <a:off x="0" y="5468317"/>
            <a:ext cx="12199880" cy="1389683"/>
          </a:xfrm>
          <a:prstGeom prst="rect">
            <a:avLst/>
          </a:prstGeom>
          <a:solidFill>
            <a:srgbClr val="303D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bs-Latn-BA"/>
          </a:p>
        </p:txBody>
      </p:sp>
      <p:sp>
        <p:nvSpPr>
          <p:cNvPr id="8" name="Title 1">
            <a:extLst>
              <a:ext uri="{FF2B5EF4-FFF2-40B4-BE49-F238E27FC236}">
                <a16:creationId xmlns:a16="http://schemas.microsoft.com/office/drawing/2014/main" id="{1E7D40F4-68D1-6A6D-3670-C2DA3D43D016}"/>
              </a:ext>
            </a:extLst>
          </p:cNvPr>
          <p:cNvSpPr txBox="1">
            <a:spLocks/>
          </p:cNvSpPr>
          <p:nvPr/>
        </p:nvSpPr>
        <p:spPr>
          <a:xfrm>
            <a:off x="634692" y="5976217"/>
            <a:ext cx="6162348" cy="6509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r-Latn-RS" altLang="sr-Latn-RS" sz="1400" b="0" u="none" strike="noStrike" cap="none" normalizeH="0" baseline="0" dirty="0">
                <a:ln>
                  <a:noFill/>
                </a:ln>
                <a:solidFill>
                  <a:schemeClr val="bg1"/>
                </a:solidFill>
                <a:effectLst/>
                <a:latin typeface="DejaVu Math TeX Gyre" panose="02000503000000000000" pitchFamily="2" charset="0"/>
                <a:ea typeface="DejaVu Math TeX Gyre" panose="02000503000000000000" pitchFamily="2" charset="0"/>
                <a:cs typeface="DejaVu Math TeX Gyre" panose="02000503000000000000" pitchFamily="2" charset="0"/>
              </a:rPr>
              <a:t>Enhance the quality of vocational education and training (VET) in the Western Balkans for sustainable development.</a:t>
            </a:r>
          </a:p>
        </p:txBody>
      </p:sp>
      <p:pic>
        <p:nvPicPr>
          <p:cNvPr id="13" name="Picture 12" descr="A white text on a black background&#10;&#10;Description automatically generated">
            <a:extLst>
              <a:ext uri="{FF2B5EF4-FFF2-40B4-BE49-F238E27FC236}">
                <a16:creationId xmlns:a16="http://schemas.microsoft.com/office/drawing/2014/main" id="{58DA715E-2265-7080-C56C-3D978A48B3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5977" y="5996644"/>
            <a:ext cx="1261446" cy="504579"/>
          </a:xfrm>
          <a:prstGeom prst="rect">
            <a:avLst/>
          </a:prstGeom>
        </p:spPr>
      </p:pic>
      <p:sp>
        <p:nvSpPr>
          <p:cNvPr id="4" name="Rectangle 2">
            <a:extLst>
              <a:ext uri="{FF2B5EF4-FFF2-40B4-BE49-F238E27FC236}">
                <a16:creationId xmlns:a16="http://schemas.microsoft.com/office/drawing/2014/main" id="{D34BA32F-715B-6AEF-0E07-9F6F4C9A670B}"/>
              </a:ext>
            </a:extLst>
          </p:cNvPr>
          <p:cNvSpPr>
            <a:spLocks noChangeArrowheads="1"/>
          </p:cNvSpPr>
          <p:nvPr/>
        </p:nvSpPr>
        <p:spPr bwMode="auto">
          <a:xfrm>
            <a:off x="195589" y="794909"/>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sr-Latn-RS" altLang="sr-Latn-RS" sz="1800" b="0" i="0" u="none" strike="noStrike" cap="none" normalizeH="0" baseline="0">
                <a:ln>
                  <a:noFill/>
                </a:ln>
                <a:solidFill>
                  <a:schemeClr val="tx1"/>
                </a:solidFill>
                <a:effectLst/>
                <a:latin typeface="Arial" panose="020B0604020202020204" pitchFamily="34" charset="0"/>
              </a:rPr>
            </a:br>
            <a:endParaRPr kumimoji="0" lang="sr-Latn-RS" altLang="sr-Latn-RS" sz="1800" b="0" i="0" u="none" strike="noStrike" cap="none" normalizeH="0" baseline="0">
              <a:ln>
                <a:noFill/>
              </a:ln>
              <a:solidFill>
                <a:schemeClr val="tx1"/>
              </a:solidFill>
              <a:effectLst/>
              <a:latin typeface="Arial" panose="020B0604020202020204" pitchFamily="34" charset="0"/>
            </a:endParaRPr>
          </a:p>
        </p:txBody>
      </p:sp>
      <p:pic>
        <p:nvPicPr>
          <p:cNvPr id="7" name="Picture 6" descr="A black background with white text&#10;&#10;Description automatically generated">
            <a:extLst>
              <a:ext uri="{FF2B5EF4-FFF2-40B4-BE49-F238E27FC236}">
                <a16:creationId xmlns:a16="http://schemas.microsoft.com/office/drawing/2014/main" id="{97647617-E3F9-8578-6ED1-E215F4D6ED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38483" y="5996644"/>
            <a:ext cx="2412457" cy="504854"/>
          </a:xfrm>
          <a:prstGeom prst="rect">
            <a:avLst/>
          </a:prstGeom>
        </p:spPr>
      </p:pic>
      <p:sp>
        <p:nvSpPr>
          <p:cNvPr id="3" name="Title 1">
            <a:extLst>
              <a:ext uri="{FF2B5EF4-FFF2-40B4-BE49-F238E27FC236}">
                <a16:creationId xmlns:a16="http://schemas.microsoft.com/office/drawing/2014/main" id="{6550F3C3-F820-592C-CDD6-2AA9A7864150}"/>
              </a:ext>
            </a:extLst>
          </p:cNvPr>
          <p:cNvSpPr txBox="1">
            <a:spLocks/>
          </p:cNvSpPr>
          <p:nvPr/>
        </p:nvSpPr>
        <p:spPr>
          <a:xfrm>
            <a:off x="293632" y="5561582"/>
            <a:ext cx="5095020" cy="4012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bs-Latn-BA" sz="2000" b="1" dirty="0">
                <a:solidFill>
                  <a:srgbClr val="74D3BD"/>
                </a:solidFill>
                <a:latin typeface="DejaVu Math TeX Gyre" panose="02000503000000000000" pitchFamily="2" charset="0"/>
                <a:ea typeface="DejaVu Math TeX Gyre" panose="02000503000000000000" pitchFamily="2" charset="0"/>
                <a:cs typeface="DejaVu Math TeX Gyre" panose="02000503000000000000" pitchFamily="2" charset="0"/>
              </a:rPr>
              <a:t>Bridging the Green &amp; Digital Divide</a:t>
            </a:r>
          </a:p>
        </p:txBody>
      </p:sp>
      <p:sp>
        <p:nvSpPr>
          <p:cNvPr id="5" name="Title 1">
            <a:extLst>
              <a:ext uri="{FF2B5EF4-FFF2-40B4-BE49-F238E27FC236}">
                <a16:creationId xmlns:a16="http://schemas.microsoft.com/office/drawing/2014/main" id="{97856C3D-BB6C-83A3-A476-865C856DD784}"/>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Reflective activity</a:t>
            </a:r>
          </a:p>
        </p:txBody>
      </p:sp>
      <p:sp>
        <p:nvSpPr>
          <p:cNvPr id="10" name="Title 1">
            <a:extLst>
              <a:ext uri="{FF2B5EF4-FFF2-40B4-BE49-F238E27FC236}">
                <a16:creationId xmlns:a16="http://schemas.microsoft.com/office/drawing/2014/main" id="{A6D68BC1-E70F-D93A-7C24-8245A2173799}"/>
              </a:ext>
            </a:extLst>
          </p:cNvPr>
          <p:cNvSpPr txBox="1">
            <a:spLocks/>
          </p:cNvSpPr>
          <p:nvPr/>
        </p:nvSpPr>
        <p:spPr>
          <a:xfrm>
            <a:off x="514117" y="1394454"/>
            <a:ext cx="10743818" cy="42130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1"/>
            <a:r>
              <a:rPr lang="en-US"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rPr>
              <a:t>1. Think about your learners and the sectors they will work in. What is one digital skill you believe they currently lack, but that is increasingly needed in the </a:t>
            </a:r>
            <a:r>
              <a:rPr lang="en-US" dirty="0" err="1">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rPr>
              <a:t>labour</a:t>
            </a:r>
            <a:r>
              <a:rPr lang="en-US"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rPr>
              <a:t> market? Describe the situation and how this gap affects learners’ readiness for work.</a:t>
            </a:r>
          </a:p>
          <a:p>
            <a:pPr lvl="1"/>
            <a:endParaRPr lang="en-US"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a:p>
            <a:pPr lvl="1"/>
            <a:r>
              <a:rPr lang="en-US"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rPr>
              <a:t>2. Consider the barriers that might prevent your learners from developing this skill. Are these technical (lack of devices or internet), personal (low confidence), or institutional (limited time or resources)? What opportunities do you see for addressing these barriers within your teaching or training environment?</a:t>
            </a:r>
          </a:p>
          <a:p>
            <a:pPr lvl="1"/>
            <a:endParaRPr lang="en-US"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a:p>
            <a:pPr lvl="1"/>
            <a:r>
              <a:rPr lang="en-US"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rPr>
              <a:t>3. Based on your reflections, outline a small but practical plan to help your learners build this digital skill. What steps will you take? What resources or support might you need? Try to include at least one inclusive practice to make your plan accessible to all learners.</a:t>
            </a:r>
          </a:p>
        </p:txBody>
      </p:sp>
    </p:spTree>
    <p:extLst>
      <p:ext uri="{BB962C8B-B14F-4D97-AF65-F5344CB8AC3E}">
        <p14:creationId xmlns:p14="http://schemas.microsoft.com/office/powerpoint/2010/main" val="18807539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0BC7B3-BE3B-42C9-8623-406DFF2085D1}"/>
            </a:ext>
          </a:extLst>
        </p:cNvPr>
        <p:cNvGrpSpPr/>
        <p:nvPr/>
      </p:nvGrpSpPr>
      <p:grpSpPr>
        <a:xfrm>
          <a:off x="0" y="0"/>
          <a:ext cx="0" cy="0"/>
          <a:chOff x="0" y="0"/>
          <a:chExt cx="0" cy="0"/>
        </a:xfrm>
      </p:grpSpPr>
      <p:pic>
        <p:nvPicPr>
          <p:cNvPr id="11" name="Picture 10" descr="Business people shaking hands">
            <a:extLst>
              <a:ext uri="{FF2B5EF4-FFF2-40B4-BE49-F238E27FC236}">
                <a16:creationId xmlns:a16="http://schemas.microsoft.com/office/drawing/2014/main" id="{353C131C-1FE4-915C-8AC8-70BCEF8734F5}"/>
              </a:ext>
            </a:extLst>
          </p:cNvPr>
          <p:cNvPicPr>
            <a:picLocks noGrp="1" noRot="1" noChangeAspect="1" noMove="1" noResize="1" noEditPoints="1" noAdjustHandles="1" noChangeArrowheads="1" noChangeShapeType="1" noCrop="1"/>
          </p:cNvPicPr>
          <p:nvPr/>
        </p:nvPicPr>
        <p:blipFill>
          <a:blip r:embed="rId3">
            <a:alphaModFix amt="20000"/>
            <a:extLst>
              <a:ext uri="{28A0092B-C50C-407E-A947-70E740481C1C}">
                <a14:useLocalDpi xmlns:a14="http://schemas.microsoft.com/office/drawing/2010/main" val="0"/>
              </a:ext>
            </a:extLst>
          </a:blip>
          <a:srcRect l="5312" t="19863"/>
          <a:stretch/>
        </p:blipFill>
        <p:spPr>
          <a:xfrm>
            <a:off x="-7880" y="0"/>
            <a:ext cx="12199880" cy="6891849"/>
          </a:xfrm>
          <a:prstGeom prst="rect">
            <a:avLst/>
          </a:prstGeom>
        </p:spPr>
      </p:pic>
      <p:sp>
        <p:nvSpPr>
          <p:cNvPr id="2" name="Title 1">
            <a:extLst>
              <a:ext uri="{FF2B5EF4-FFF2-40B4-BE49-F238E27FC236}">
                <a16:creationId xmlns:a16="http://schemas.microsoft.com/office/drawing/2014/main" id="{A0DD77EA-30B7-5596-BC7E-0B72D36354EA}"/>
              </a:ext>
            </a:extLst>
          </p:cNvPr>
          <p:cNvSpPr>
            <a:spLocks noGrp="1"/>
          </p:cNvSpPr>
          <p:nvPr>
            <p:ph type="title"/>
          </p:nvPr>
        </p:nvSpPr>
        <p:spPr>
          <a:xfrm>
            <a:off x="2587120" y="3000068"/>
            <a:ext cx="7025640" cy="857864"/>
          </a:xfrm>
        </p:spPr>
        <p:txBody>
          <a:bodyPr>
            <a:noAutofit/>
          </a:bodyPr>
          <a:lstStyle/>
          <a:p>
            <a:pPr algn="ctr"/>
            <a:r>
              <a:rPr lang="bs-Latn-BA" sz="6000" b="1">
                <a:solidFill>
                  <a:srgbClr val="4DB9A1"/>
                </a:solidFill>
                <a:latin typeface="DejaVu Sans" panose="020B0603030804020204" pitchFamily="34" charset="0"/>
                <a:ea typeface="DejaVu Sans" panose="020B0603030804020204" pitchFamily="34" charset="0"/>
                <a:cs typeface="DejaVu Sans" panose="020B0603030804020204" pitchFamily="34" charset="0"/>
              </a:rPr>
              <a:t>Thank you!</a:t>
            </a:r>
          </a:p>
        </p:txBody>
      </p:sp>
      <p:sp>
        <p:nvSpPr>
          <p:cNvPr id="4" name="Rectangle 2">
            <a:extLst>
              <a:ext uri="{FF2B5EF4-FFF2-40B4-BE49-F238E27FC236}">
                <a16:creationId xmlns:a16="http://schemas.microsoft.com/office/drawing/2014/main" id="{B77DFBFF-5126-062E-05E9-031F96874DFE}"/>
              </a:ext>
            </a:extLst>
          </p:cNvPr>
          <p:cNvSpPr>
            <a:spLocks noChangeArrowheads="1"/>
          </p:cNvSpPr>
          <p:nvPr/>
        </p:nvSpPr>
        <p:spPr bwMode="auto">
          <a:xfrm>
            <a:off x="195589" y="794909"/>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sr-Latn-RS" altLang="sr-Latn-RS" sz="1800" b="0" i="0" u="none" strike="noStrike" cap="none" normalizeH="0" baseline="0">
                <a:ln>
                  <a:noFill/>
                </a:ln>
                <a:solidFill>
                  <a:schemeClr val="tx1"/>
                </a:solidFill>
                <a:effectLst/>
                <a:latin typeface="Arial" panose="020B0604020202020204" pitchFamily="34" charset="0"/>
              </a:rPr>
            </a:br>
            <a:endParaRPr kumimoji="0" lang="sr-Latn-RS" altLang="sr-Latn-RS" sz="1800" b="0" i="0" u="none" strike="noStrike" cap="none" normalizeH="0" baseline="0">
              <a:ln>
                <a:noFill/>
              </a:ln>
              <a:solidFill>
                <a:schemeClr val="tx1"/>
              </a:solidFill>
              <a:effectLst/>
              <a:latin typeface="Arial" panose="020B0604020202020204" pitchFamily="34" charset="0"/>
            </a:endParaRPr>
          </a:p>
        </p:txBody>
      </p:sp>
      <p:sp>
        <p:nvSpPr>
          <p:cNvPr id="3" name="Title 1">
            <a:extLst>
              <a:ext uri="{FF2B5EF4-FFF2-40B4-BE49-F238E27FC236}">
                <a16:creationId xmlns:a16="http://schemas.microsoft.com/office/drawing/2014/main" id="{DEEC1FFE-33F2-F6D3-EE8A-4AB41164C339}"/>
              </a:ext>
            </a:extLst>
          </p:cNvPr>
          <p:cNvSpPr txBox="1">
            <a:spLocks/>
          </p:cNvSpPr>
          <p:nvPr/>
        </p:nvSpPr>
        <p:spPr>
          <a:xfrm>
            <a:off x="2308059" y="4357398"/>
            <a:ext cx="7389857" cy="4057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600"/>
              </a:spcBef>
            </a:pPr>
            <a:endParaRPr lang="bs-Latn-BA" sz="200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
        <p:nvSpPr>
          <p:cNvPr id="5" name="Title 1">
            <a:extLst>
              <a:ext uri="{FF2B5EF4-FFF2-40B4-BE49-F238E27FC236}">
                <a16:creationId xmlns:a16="http://schemas.microsoft.com/office/drawing/2014/main" id="{F597848C-F37D-5FDA-43D7-22F3A5A9FC10}"/>
              </a:ext>
            </a:extLst>
          </p:cNvPr>
          <p:cNvSpPr txBox="1">
            <a:spLocks/>
          </p:cNvSpPr>
          <p:nvPr/>
        </p:nvSpPr>
        <p:spPr>
          <a:xfrm>
            <a:off x="2308059" y="2142609"/>
            <a:ext cx="7389857" cy="7159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600"/>
              </a:spcBef>
            </a:pPr>
            <a:r>
              <a:rPr lang="en-US" sz="2000" b="1"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rPr>
              <a:t>B&amp;P Emerging Technologies</a:t>
            </a:r>
            <a:endParaRPr lang="bs-Latn-BA" sz="2000" b="1"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grpSp>
        <p:nvGrpSpPr>
          <p:cNvPr id="6" name="Group 5">
            <a:extLst>
              <a:ext uri="{FF2B5EF4-FFF2-40B4-BE49-F238E27FC236}">
                <a16:creationId xmlns:a16="http://schemas.microsoft.com/office/drawing/2014/main" id="{5381120A-CFF2-DBF3-FD1E-47ED1F905D9B}"/>
              </a:ext>
            </a:extLst>
          </p:cNvPr>
          <p:cNvGrpSpPr/>
          <p:nvPr/>
        </p:nvGrpSpPr>
        <p:grpSpPr>
          <a:xfrm>
            <a:off x="-7880" y="5779801"/>
            <a:ext cx="12199880" cy="1115889"/>
            <a:chOff x="0" y="5742109"/>
            <a:chExt cx="12199880" cy="1115889"/>
          </a:xfrm>
        </p:grpSpPr>
        <p:sp>
          <p:nvSpPr>
            <p:cNvPr id="10" name="Rectangle 9">
              <a:extLst>
                <a:ext uri="{FF2B5EF4-FFF2-40B4-BE49-F238E27FC236}">
                  <a16:creationId xmlns:a16="http://schemas.microsoft.com/office/drawing/2014/main" id="{DEEDB35B-167E-D805-E805-7A42279F2784}"/>
                </a:ext>
              </a:extLst>
            </p:cNvPr>
            <p:cNvSpPr>
              <a:spLocks/>
            </p:cNvSpPr>
            <p:nvPr/>
          </p:nvSpPr>
          <p:spPr>
            <a:xfrm flipV="1">
              <a:off x="0" y="5742109"/>
              <a:ext cx="12199880" cy="11158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bs-Latn-BA"/>
            </a:p>
          </p:txBody>
        </p:sp>
        <p:pic>
          <p:nvPicPr>
            <p:cNvPr id="16" name="Picture 15" descr="A blue and gold logo&#10;&#10;Description automatically generated">
              <a:extLst>
                <a:ext uri="{FF2B5EF4-FFF2-40B4-BE49-F238E27FC236}">
                  <a16:creationId xmlns:a16="http://schemas.microsoft.com/office/drawing/2014/main" id="{F4AEE9FB-8105-9F53-4BD1-A8500503AC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1818" y="6076008"/>
              <a:ext cx="988452" cy="401110"/>
            </a:xfrm>
            <a:prstGeom prst="rect">
              <a:avLst/>
            </a:prstGeom>
          </p:spPr>
        </p:pic>
        <p:pic>
          <p:nvPicPr>
            <p:cNvPr id="18" name="Picture 17" descr="A logo with a circle and a circle with a letter b&#10;&#10;Description automatically generated">
              <a:extLst>
                <a:ext uri="{FF2B5EF4-FFF2-40B4-BE49-F238E27FC236}">
                  <a16:creationId xmlns:a16="http://schemas.microsoft.com/office/drawing/2014/main" id="{0B0D8A18-9093-176C-B4CE-9EE9052ABE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64581" y="6083411"/>
              <a:ext cx="974895" cy="428106"/>
            </a:xfrm>
            <a:prstGeom prst="rect">
              <a:avLst/>
            </a:prstGeom>
          </p:spPr>
        </p:pic>
        <p:pic>
          <p:nvPicPr>
            <p:cNvPr id="20" name="Picture 19" descr="A green and blue text on a black background&#10;&#10;Description automatically generated">
              <a:extLst>
                <a:ext uri="{FF2B5EF4-FFF2-40B4-BE49-F238E27FC236}">
                  <a16:creationId xmlns:a16="http://schemas.microsoft.com/office/drawing/2014/main" id="{7E25FFE1-B1CB-3A46-3E8C-FDA9B92546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3469" y="6088687"/>
              <a:ext cx="1732222" cy="430944"/>
            </a:xfrm>
            <a:prstGeom prst="rect">
              <a:avLst/>
            </a:prstGeom>
          </p:spPr>
        </p:pic>
        <p:pic>
          <p:nvPicPr>
            <p:cNvPr id="21" name="Picture 20" descr="A yellow and blue circle with a white bird and stars&#10;&#10;Description automatically generated">
              <a:extLst>
                <a:ext uri="{FF2B5EF4-FFF2-40B4-BE49-F238E27FC236}">
                  <a16:creationId xmlns:a16="http://schemas.microsoft.com/office/drawing/2014/main" id="{62B07B95-9682-B75F-645C-E2842BE1C75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64655" y="5997328"/>
              <a:ext cx="581236" cy="581236"/>
            </a:xfrm>
            <a:prstGeom prst="rect">
              <a:avLst/>
            </a:prstGeom>
          </p:spPr>
        </p:pic>
        <p:pic>
          <p:nvPicPr>
            <p:cNvPr id="22" name="Picture 21" descr="A logo with text on it&#10;&#10;Description automatically generated">
              <a:extLst>
                <a:ext uri="{FF2B5EF4-FFF2-40B4-BE49-F238E27FC236}">
                  <a16:creationId xmlns:a16="http://schemas.microsoft.com/office/drawing/2014/main" id="{10E1F949-FA54-EB97-9B0D-75D239FFC3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41374" y="5972113"/>
              <a:ext cx="1647764" cy="659106"/>
            </a:xfrm>
            <a:prstGeom prst="rect">
              <a:avLst/>
            </a:prstGeom>
          </p:spPr>
        </p:pic>
        <p:pic>
          <p:nvPicPr>
            <p:cNvPr id="23" name="Picture 22" descr="Blue text on a black background&#10;&#10;Description automatically generated">
              <a:extLst>
                <a:ext uri="{FF2B5EF4-FFF2-40B4-BE49-F238E27FC236}">
                  <a16:creationId xmlns:a16="http://schemas.microsoft.com/office/drawing/2014/main" id="{0BBF9D4F-A4BD-7D54-2E3C-5D7976FB921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81373" y="6049983"/>
              <a:ext cx="2392256" cy="500627"/>
            </a:xfrm>
            <a:prstGeom prst="rect">
              <a:avLst/>
            </a:prstGeom>
          </p:spPr>
        </p:pic>
      </p:grpSp>
      <p:pic>
        <p:nvPicPr>
          <p:cNvPr id="8" name="Picture 7" descr="A logo with text on it&#10;&#10;AI-generated content may be incorrect.">
            <a:extLst>
              <a:ext uri="{FF2B5EF4-FFF2-40B4-BE49-F238E27FC236}">
                <a16:creationId xmlns:a16="http://schemas.microsoft.com/office/drawing/2014/main" id="{16442515-2FEA-9A3E-2D58-3592B3FA151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84732" y="6115925"/>
            <a:ext cx="929084" cy="433284"/>
          </a:xfrm>
          <a:prstGeom prst="rect">
            <a:avLst/>
          </a:prstGeom>
        </p:spPr>
      </p:pic>
      <p:pic>
        <p:nvPicPr>
          <p:cNvPr id="13" name="Picture 12" descr="A blue and black logo&#10;&#10;AI-generated content may be incorrect.">
            <a:extLst>
              <a:ext uri="{FF2B5EF4-FFF2-40B4-BE49-F238E27FC236}">
                <a16:creationId xmlns:a16="http://schemas.microsoft.com/office/drawing/2014/main" id="{00E7A72B-4826-B1D2-7703-D4FC82C1BBB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96131" y="6164344"/>
            <a:ext cx="1552832" cy="341623"/>
          </a:xfrm>
          <a:prstGeom prst="rect">
            <a:avLst/>
          </a:prstGeom>
        </p:spPr>
      </p:pic>
    </p:spTree>
    <p:extLst>
      <p:ext uri="{BB962C8B-B14F-4D97-AF65-F5344CB8AC3E}">
        <p14:creationId xmlns:p14="http://schemas.microsoft.com/office/powerpoint/2010/main" val="11894462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72CCD-DA40-ECF7-D8C5-A0622ABA295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194A68D-2BDC-A201-9856-4E6A0BDE4AC5}"/>
              </a:ext>
            </a:extLst>
          </p:cNvPr>
          <p:cNvSpPr/>
          <p:nvPr/>
        </p:nvSpPr>
        <p:spPr>
          <a:xfrm>
            <a:off x="3984331" y="0"/>
            <a:ext cx="8300936" cy="6858000"/>
          </a:xfrm>
          <a:prstGeom prst="rect">
            <a:avLst/>
          </a:prstGeom>
          <a:solidFill>
            <a:srgbClr val="74D3BD"/>
          </a:solidFill>
          <a:ln>
            <a:solidFill>
              <a:srgbClr val="74D3BD"/>
            </a:solid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nSpc>
                <a:spcPct val="150000"/>
              </a:lnSpc>
              <a:defRPr/>
            </a:pPr>
            <a:endParaRPr lang="en-US" sz="1400" b="1" u="sng" dirty="0">
              <a:solidFill>
                <a:schemeClr val="bg1"/>
              </a:solidFill>
              <a:latin typeface="Arial"/>
              <a:ea typeface="Cambria"/>
              <a:cs typeface="Arial"/>
            </a:endParaRPr>
          </a:p>
        </p:txBody>
      </p:sp>
      <p:sp>
        <p:nvSpPr>
          <p:cNvPr id="6" name="TextBox 5">
            <a:extLst>
              <a:ext uri="{FF2B5EF4-FFF2-40B4-BE49-F238E27FC236}">
                <a16:creationId xmlns:a16="http://schemas.microsoft.com/office/drawing/2014/main" id="{9B8922E9-B2A6-BF2C-2490-1D9AD6FEC6A8}"/>
              </a:ext>
            </a:extLst>
          </p:cNvPr>
          <p:cNvSpPr txBox="1"/>
          <p:nvPr/>
        </p:nvSpPr>
        <p:spPr>
          <a:xfrm>
            <a:off x="3984331" y="402332"/>
            <a:ext cx="8111062" cy="24446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US" sz="3000" b="1" dirty="0">
                <a:solidFill>
                  <a:srgbClr val="303D68"/>
                </a:solidFill>
                <a:latin typeface="DejaVu Math TeX Gyre" panose="02000503000000000000" pitchFamily="2" charset="0"/>
                <a:ea typeface="+mj-ea"/>
                <a:cs typeface="+mj-cs"/>
              </a:rPr>
              <a:t>Key aspects:</a:t>
            </a:r>
          </a:p>
          <a:p>
            <a:pPr marL="457200" indent="-457200">
              <a:lnSpc>
                <a:spcPct val="90000"/>
              </a:lnSpc>
              <a:spcBef>
                <a:spcPct val="0"/>
              </a:spcBef>
              <a:buFont typeface="Arial" panose="020B0604020202020204" pitchFamily="34" charset="0"/>
              <a:buChar char="•"/>
            </a:pPr>
            <a:r>
              <a:rPr lang="en-US" sz="3000" dirty="0">
                <a:solidFill>
                  <a:srgbClr val="303D68"/>
                </a:solidFill>
                <a:latin typeface="DejaVu Math TeX Gyre" panose="02000503000000000000" pitchFamily="2" charset="0"/>
                <a:ea typeface="+mj-ea"/>
                <a:cs typeface="+mj-cs"/>
              </a:rPr>
              <a:t>Learn to identify and interpret relevant data sources such as online job adverts, sector-specific reports, and official </a:t>
            </a:r>
            <a:r>
              <a:rPr lang="en-US" sz="3000" dirty="0" err="1">
                <a:solidFill>
                  <a:srgbClr val="303D68"/>
                </a:solidFill>
                <a:latin typeface="DejaVu Math TeX Gyre" panose="02000503000000000000" pitchFamily="2" charset="0"/>
                <a:ea typeface="+mj-ea"/>
                <a:cs typeface="+mj-cs"/>
              </a:rPr>
              <a:t>labour</a:t>
            </a:r>
            <a:r>
              <a:rPr lang="en-US" sz="3000" dirty="0">
                <a:solidFill>
                  <a:srgbClr val="303D68"/>
                </a:solidFill>
                <a:latin typeface="DejaVu Math TeX Gyre" panose="02000503000000000000" pitchFamily="2" charset="0"/>
                <a:ea typeface="+mj-ea"/>
                <a:cs typeface="+mj-cs"/>
              </a:rPr>
              <a:t>-market briefings.</a:t>
            </a:r>
            <a:endParaRPr lang="en-GB" sz="3000" dirty="0">
              <a:solidFill>
                <a:srgbClr val="303D68"/>
              </a:solidFill>
              <a:latin typeface="DejaVu Math TeX Gyre" panose="02000503000000000000" pitchFamily="2" charset="0"/>
              <a:ea typeface="+mj-ea"/>
              <a:cs typeface="+mj-cs"/>
            </a:endParaRPr>
          </a:p>
          <a:p>
            <a:pPr>
              <a:lnSpc>
                <a:spcPct val="107000"/>
              </a:lnSpc>
              <a:spcAft>
                <a:spcPts val="800"/>
              </a:spcAft>
            </a:pPr>
            <a:endParaRPr lang="bg-BG" sz="1800" kern="100" dirty="0">
              <a:solidFill>
                <a:schemeClr val="bg1"/>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9" name="Text Box 10">
            <a:extLst>
              <a:ext uri="{FF2B5EF4-FFF2-40B4-BE49-F238E27FC236}">
                <a16:creationId xmlns:a16="http://schemas.microsoft.com/office/drawing/2014/main" id="{275FCA6A-2173-63AB-7712-D15B4675B4DA}"/>
              </a:ext>
            </a:extLst>
          </p:cNvPr>
          <p:cNvSpPr txBox="1">
            <a:spLocks noChangeArrowheads="1"/>
          </p:cNvSpPr>
          <p:nvPr/>
        </p:nvSpPr>
        <p:spPr bwMode="auto">
          <a:xfrm>
            <a:off x="96607" y="402332"/>
            <a:ext cx="3824186" cy="2215991"/>
          </a:xfrm>
          <a:prstGeom prst="rect">
            <a:avLst/>
          </a:prstGeom>
          <a:noFill/>
          <a:ln w="9525">
            <a:noFill/>
            <a:miter lim="800000"/>
            <a:headEnd/>
            <a:tailEnd/>
          </a:ln>
        </p:spPr>
        <p:txBody>
          <a:bodyPr wrap="square" lIns="60960" tIns="30480" rIns="60960" bIns="30480" anchor="t">
            <a:spAutoFit/>
          </a:bodyPr>
          <a:lstStyle/>
          <a:p>
            <a:pPr algn="ctr" defTabSz="1219170">
              <a:spcBef>
                <a:spcPct val="20000"/>
              </a:spcBef>
              <a:defRPr/>
            </a:pPr>
            <a:r>
              <a:rPr lang="en-US" sz="28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Subtitle 1.1: Sourcing and implementing </a:t>
            </a:r>
            <a:r>
              <a:rPr lang="en-US" sz="2800" b="1" dirty="0" err="1">
                <a:solidFill>
                  <a:srgbClr val="399884"/>
                </a:solidFill>
                <a:latin typeface="DejaVu Sans" panose="020B0603030804020204" pitchFamily="34" charset="0"/>
                <a:ea typeface="DejaVu Sans" panose="020B0603030804020204" pitchFamily="34" charset="0"/>
                <a:cs typeface="DejaVu Sans" panose="020B0603030804020204" pitchFamily="34" charset="0"/>
              </a:rPr>
              <a:t>labour</a:t>
            </a:r>
            <a:r>
              <a:rPr lang="en-US" sz="28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-market data</a:t>
            </a:r>
            <a:endParaRPr lang="en-US" sz="2800" kern="100" dirty="0">
              <a:solidFill>
                <a:srgbClr val="465A35"/>
              </a:solidFill>
              <a:latin typeface="Cambria"/>
              <a:ea typeface="Cambria"/>
              <a:cs typeface="Arial"/>
            </a:endParaRPr>
          </a:p>
        </p:txBody>
      </p:sp>
      <p:pic>
        <p:nvPicPr>
          <p:cNvPr id="2" name="Picture 1" descr="A logo with text on it&#10;&#10;Description automatically generated">
            <a:extLst>
              <a:ext uri="{FF2B5EF4-FFF2-40B4-BE49-F238E27FC236}">
                <a16:creationId xmlns:a16="http://schemas.microsoft.com/office/drawing/2014/main" id="{DB658871-ED5E-6892-D01A-0D8B68943C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63" y="3005099"/>
            <a:ext cx="2119501" cy="84780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97719F2D-D2E8-FD2D-7B90-2806E27921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627460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77917-7535-0E14-646A-38FECB5317D1}"/>
            </a:ext>
          </a:extLst>
        </p:cNvPr>
        <p:cNvGrpSpPr/>
        <p:nvPr/>
      </p:nvGrpSpPr>
      <p:grpSpPr>
        <a:xfrm>
          <a:off x="0" y="0"/>
          <a:ext cx="0" cy="0"/>
          <a:chOff x="0" y="0"/>
          <a:chExt cx="0" cy="0"/>
        </a:xfrm>
      </p:grpSpPr>
      <p:pic>
        <p:nvPicPr>
          <p:cNvPr id="1026" name="Picture 2" descr="fotografia em tons de cinza de duas pessoas levantando as mãos">
            <a:extLst>
              <a:ext uri="{FF2B5EF4-FFF2-40B4-BE49-F238E27FC236}">
                <a16:creationId xmlns:a16="http://schemas.microsoft.com/office/drawing/2014/main" id="{A2C5127B-CDE5-C43D-1611-C776A249244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4572000"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C3570A6E-A305-3030-7430-1D6738778B7F}"/>
              </a:ext>
            </a:extLst>
          </p:cNvPr>
          <p:cNvSpPr txBox="1">
            <a:spLocks/>
          </p:cNvSpPr>
          <p:nvPr/>
        </p:nvSpPr>
        <p:spPr>
          <a:xfrm>
            <a:off x="4933507" y="745527"/>
            <a:ext cx="609621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Vocational and Educational Training</a:t>
            </a:r>
          </a:p>
        </p:txBody>
      </p:sp>
      <p:sp>
        <p:nvSpPr>
          <p:cNvPr id="7" name="Title 1">
            <a:extLst>
              <a:ext uri="{FF2B5EF4-FFF2-40B4-BE49-F238E27FC236}">
                <a16:creationId xmlns:a16="http://schemas.microsoft.com/office/drawing/2014/main" id="{AB9C895C-89F8-AC54-FB5D-74F8EA80853F}"/>
              </a:ext>
            </a:extLst>
          </p:cNvPr>
          <p:cNvSpPr txBox="1">
            <a:spLocks/>
          </p:cNvSpPr>
          <p:nvPr/>
        </p:nvSpPr>
        <p:spPr>
          <a:xfrm>
            <a:off x="4816549" y="2231617"/>
            <a:ext cx="6310084" cy="323820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buFont typeface="Arial" panose="020B0604020202020204" pitchFamily="34" charset="0"/>
              <a:buChar char="•"/>
            </a:pPr>
            <a:r>
              <a:rPr lang="en-US" sz="1800" dirty="0">
                <a:solidFill>
                  <a:srgbClr val="303D68"/>
                </a:solidFill>
                <a:latin typeface="DejaVu Math TeX Gyre" panose="02000503000000000000" pitchFamily="2" charset="0"/>
              </a:rPr>
              <a:t>Vocational education and training (VET) provides learners with essential skills supporting their employability personal development and active participation in the society. </a:t>
            </a:r>
          </a:p>
          <a:p>
            <a:pPr marL="285750" indent="-285750" algn="just">
              <a:buFont typeface="Arial" panose="020B0604020202020204" pitchFamily="34" charset="0"/>
              <a:buChar char="•"/>
            </a:pPr>
            <a:endParaRPr lang="en-US" sz="1800" dirty="0">
              <a:solidFill>
                <a:srgbClr val="303D68"/>
              </a:solidFill>
              <a:latin typeface="DejaVu Math TeX Gyre" panose="02000503000000000000" pitchFamily="2" charset="0"/>
            </a:endParaRPr>
          </a:p>
          <a:p>
            <a:pPr marL="285750" indent="-285750" algn="just">
              <a:buFont typeface="Arial" panose="020B0604020202020204" pitchFamily="34" charset="0"/>
              <a:buChar char="•"/>
            </a:pPr>
            <a:r>
              <a:rPr lang="en-US" sz="1800" dirty="0">
                <a:solidFill>
                  <a:srgbClr val="303D68"/>
                </a:solidFill>
                <a:latin typeface="DejaVu Math TeX Gyre" panose="02000503000000000000" pitchFamily="2" charset="0"/>
              </a:rPr>
              <a:t>Understanding the </a:t>
            </a:r>
            <a:r>
              <a:rPr lang="en-US" sz="1800" dirty="0" err="1">
                <a:solidFill>
                  <a:srgbClr val="303D68"/>
                </a:solidFill>
                <a:latin typeface="DejaVu Math TeX Gyre" panose="02000503000000000000" pitchFamily="2" charset="0"/>
              </a:rPr>
              <a:t>labour</a:t>
            </a:r>
            <a:r>
              <a:rPr lang="en-US" sz="1800" dirty="0">
                <a:solidFill>
                  <a:srgbClr val="303D68"/>
                </a:solidFill>
                <a:latin typeface="DejaVu Math TeX Gyre" panose="02000503000000000000" pitchFamily="2" charset="0"/>
              </a:rPr>
              <a:t> market is an important step in preparing learners for real jobs. </a:t>
            </a:r>
            <a:r>
              <a:rPr lang="en-US" sz="1800" dirty="0" err="1">
                <a:solidFill>
                  <a:srgbClr val="303D68"/>
                </a:solidFill>
                <a:latin typeface="DejaVu Math TeX Gyre" panose="02000503000000000000" pitchFamily="2" charset="0"/>
              </a:rPr>
              <a:t>Labour</a:t>
            </a:r>
            <a:r>
              <a:rPr lang="en-US" sz="1800" dirty="0">
                <a:solidFill>
                  <a:srgbClr val="303D68"/>
                </a:solidFill>
                <a:latin typeface="DejaVu Math TeX Gyre" panose="02000503000000000000" pitchFamily="2" charset="0"/>
              </a:rPr>
              <a:t>-market data can come from many places (online job adverts, company websites, industry reports, and government employment portals).</a:t>
            </a:r>
          </a:p>
          <a:p>
            <a:pPr marL="285750" indent="-285750" algn="just">
              <a:buFont typeface="Arial" panose="020B0604020202020204" pitchFamily="34" charset="0"/>
              <a:buChar char="•"/>
            </a:pPr>
            <a:endParaRPr lang="en-US" sz="1800" dirty="0">
              <a:solidFill>
                <a:srgbClr val="303D68"/>
              </a:solidFill>
              <a:latin typeface="DejaVu Math TeX Gyre" panose="02000503000000000000" pitchFamily="2" charset="0"/>
            </a:endParaRPr>
          </a:p>
          <a:p>
            <a:pPr marL="285750" indent="-285750" algn="just">
              <a:buFont typeface="Arial" panose="020B0604020202020204" pitchFamily="34" charset="0"/>
              <a:buChar char="•"/>
            </a:pPr>
            <a:r>
              <a:rPr lang="en-US" sz="1800" dirty="0">
                <a:solidFill>
                  <a:srgbClr val="303D68"/>
                </a:solidFill>
                <a:latin typeface="DejaVu Math TeX Gyre" panose="02000503000000000000" pitchFamily="2" charset="0"/>
              </a:rPr>
              <a:t>By exploring them regularly, it is possible to build a clear picture of trends and skills employers are asking for.</a:t>
            </a:r>
            <a:endParaRPr lang="en-US" sz="100" dirty="0">
              <a:solidFill>
                <a:srgbClr val="303D68"/>
              </a:solidFill>
              <a:latin typeface="DejaVu Math TeX Gyre" panose="02000503000000000000" pitchFamily="2" charset="0"/>
            </a:endParaRPr>
          </a:p>
          <a:p>
            <a:pPr marL="285750" indent="-285750" algn="just">
              <a:buFont typeface="Arial" panose="020B0604020202020204" pitchFamily="34" charset="0"/>
              <a:buChar char="•"/>
            </a:pPr>
            <a:endParaRPr lang="en-US" sz="180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a:p>
            <a:pPr marL="285750" indent="-285750" algn="just">
              <a:buFont typeface="Arial" panose="020B0604020202020204" pitchFamily="34" charset="0"/>
              <a:buChar char="•"/>
            </a:pPr>
            <a:endParaRPr lang="en-US" sz="140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pic>
        <p:nvPicPr>
          <p:cNvPr id="2" name="Picture 1" descr="A logo with text on it&#10;&#10;Description automatically generated">
            <a:extLst>
              <a:ext uri="{FF2B5EF4-FFF2-40B4-BE49-F238E27FC236}">
                <a16:creationId xmlns:a16="http://schemas.microsoft.com/office/drawing/2014/main" id="{7DEF0F74-C1BA-4A48-265F-F2B220B690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C34D509F-500D-852D-756A-D414AD7FCE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179" y="6039958"/>
            <a:ext cx="2496021" cy="522342"/>
          </a:xfrm>
          <a:prstGeom prst="rect">
            <a:avLst/>
          </a:prstGeom>
        </p:spPr>
      </p:pic>
      <p:sp>
        <p:nvSpPr>
          <p:cNvPr id="4" name="CaixaDeTexto 3">
            <a:extLst>
              <a:ext uri="{FF2B5EF4-FFF2-40B4-BE49-F238E27FC236}">
                <a16:creationId xmlns:a16="http://schemas.microsoft.com/office/drawing/2014/main" id="{8681E251-4E50-DCCE-1797-3E45F9FCA2D8}"/>
              </a:ext>
            </a:extLst>
          </p:cNvPr>
          <p:cNvSpPr txBox="1"/>
          <p:nvPr/>
        </p:nvSpPr>
        <p:spPr>
          <a:xfrm>
            <a:off x="196646" y="295700"/>
            <a:ext cx="1939955" cy="261610"/>
          </a:xfrm>
          <a:prstGeom prst="rect">
            <a:avLst/>
          </a:prstGeom>
          <a:noFill/>
        </p:spPr>
        <p:txBody>
          <a:bodyPr wrap="none" rtlCol="0">
            <a:spAutoFit/>
          </a:bodyPr>
          <a:lstStyle/>
          <a:p>
            <a:r>
              <a:rPr lang="en-GB" sz="1100" dirty="0">
                <a:solidFill>
                  <a:schemeClr val="bg1"/>
                </a:solidFill>
              </a:rPr>
              <a:t>Image: </a:t>
            </a:r>
            <a:r>
              <a:rPr lang="en-GB" sz="1100" dirty="0" err="1">
                <a:solidFill>
                  <a:schemeClr val="bg1"/>
                </a:solidFill>
              </a:rPr>
              <a:t>art_Maltsev.unsplash</a:t>
            </a:r>
            <a:endParaRPr lang="en-GB" sz="1100" dirty="0">
              <a:solidFill>
                <a:schemeClr val="bg1"/>
              </a:solidFill>
            </a:endParaRPr>
          </a:p>
        </p:txBody>
      </p:sp>
    </p:spTree>
    <p:extLst>
      <p:ext uri="{BB962C8B-B14F-4D97-AF65-F5344CB8AC3E}">
        <p14:creationId xmlns:p14="http://schemas.microsoft.com/office/powerpoint/2010/main" val="24769591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16CF7-5E0B-3328-BD9E-797ED6D139C3}"/>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9399BBE9-4FB8-3E3C-2395-B8B29C92B860}"/>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Jobs Adverts as Data Sources</a:t>
            </a:r>
            <a:endParaRPr lang="bg-BG" sz="30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pic>
        <p:nvPicPr>
          <p:cNvPr id="2" name="Picture 1" descr="A logo with text on it&#10;&#10;Description automatically generated">
            <a:extLst>
              <a:ext uri="{FF2B5EF4-FFF2-40B4-BE49-F238E27FC236}">
                <a16:creationId xmlns:a16="http://schemas.microsoft.com/office/drawing/2014/main" id="{A7D859B0-0A22-7400-4CE3-C74D5B7474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C3194FDE-F075-778B-F12E-B840669F9C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graphicFrame>
        <p:nvGraphicFramePr>
          <p:cNvPr id="4" name="Diagram 3">
            <a:extLst>
              <a:ext uri="{FF2B5EF4-FFF2-40B4-BE49-F238E27FC236}">
                <a16:creationId xmlns:a16="http://schemas.microsoft.com/office/drawing/2014/main" id="{05CD180A-89D0-8639-DC1F-798D9D9B8A83}"/>
              </a:ext>
            </a:extLst>
          </p:cNvPr>
          <p:cNvGraphicFramePr/>
          <p:nvPr>
            <p:extLst>
              <p:ext uri="{D42A27DB-BD31-4B8C-83A1-F6EECF244321}">
                <p14:modId xmlns:p14="http://schemas.microsoft.com/office/powerpoint/2010/main" val="3869650549"/>
              </p:ext>
            </p:extLst>
          </p:nvPr>
        </p:nvGraphicFramePr>
        <p:xfrm>
          <a:off x="255639" y="1858297"/>
          <a:ext cx="5319252" cy="36477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itle 1">
            <a:extLst>
              <a:ext uri="{FF2B5EF4-FFF2-40B4-BE49-F238E27FC236}">
                <a16:creationId xmlns:a16="http://schemas.microsoft.com/office/drawing/2014/main" id="{17063DE3-CB83-854C-3EA7-0CFE70ED958D}"/>
              </a:ext>
            </a:extLst>
          </p:cNvPr>
          <p:cNvSpPr txBox="1">
            <a:spLocks/>
          </p:cNvSpPr>
          <p:nvPr/>
        </p:nvSpPr>
        <p:spPr>
          <a:xfrm>
            <a:off x="6028808" y="1511366"/>
            <a:ext cx="5552684" cy="43918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buFont typeface="Arial" panose="020B0604020202020204" pitchFamily="34" charset="0"/>
              <a:buChar char="•"/>
            </a:pPr>
            <a:r>
              <a:rPr lang="en-US" sz="2000" dirty="0">
                <a:solidFill>
                  <a:srgbClr val="303D68"/>
                </a:solidFill>
                <a:latin typeface="DejaVu Math TeX Gyre" panose="02000503000000000000" pitchFamily="2" charset="0"/>
              </a:rPr>
              <a:t>Observing these adverts, give us an understanding of which digital tools are becoming common across different industries. </a:t>
            </a:r>
          </a:p>
          <a:p>
            <a:pPr marL="285750" indent="-285750" algn="just">
              <a:buFont typeface="Arial" panose="020B0604020202020204" pitchFamily="34" charset="0"/>
              <a:buChar char="•"/>
            </a:pPr>
            <a:endParaRPr lang="en-US" sz="2000" dirty="0">
              <a:solidFill>
                <a:srgbClr val="303D68"/>
              </a:solidFill>
              <a:latin typeface="DejaVu Math TeX Gyre" panose="02000503000000000000" pitchFamily="2" charset="0"/>
            </a:endParaRPr>
          </a:p>
          <a:p>
            <a:pPr marL="285750" indent="-285750" algn="just">
              <a:buFont typeface="Arial" panose="020B0604020202020204" pitchFamily="34" charset="0"/>
              <a:buChar char="•"/>
            </a:pPr>
            <a:r>
              <a:rPr lang="en-US" sz="2000" dirty="0">
                <a:solidFill>
                  <a:srgbClr val="303D68"/>
                </a:solidFill>
                <a:latin typeface="DejaVu Math TeX Gyre" panose="02000503000000000000" pitchFamily="2" charset="0"/>
              </a:rPr>
              <a:t>Digital skills are not only for office jobs,  they are present in many professions. Industry and sector reports are another valuable source. </a:t>
            </a:r>
          </a:p>
          <a:p>
            <a:pPr marL="285750" indent="-285750" algn="just">
              <a:buFont typeface="Arial" panose="020B0604020202020204" pitchFamily="34" charset="0"/>
              <a:buChar char="•"/>
            </a:pPr>
            <a:r>
              <a:rPr lang="en-US" sz="2000" dirty="0">
                <a:solidFill>
                  <a:srgbClr val="303D68"/>
                </a:solidFill>
                <a:latin typeface="DejaVu Math TeX Gyre" panose="02000503000000000000" pitchFamily="2" charset="0"/>
              </a:rPr>
              <a:t>These data help us understand long-term trends, such as the growing importance of data, communication tools, and basic cybersecurity skills. </a:t>
            </a:r>
          </a:p>
          <a:p>
            <a:pPr marL="285750" indent="-285750" algn="just">
              <a:buFont typeface="Arial" panose="020B0604020202020204" pitchFamily="34" charset="0"/>
              <a:buChar char="•"/>
            </a:pPr>
            <a:endParaRPr lang="en-US" sz="2000" dirty="0">
              <a:solidFill>
                <a:srgbClr val="303D68"/>
              </a:solidFill>
              <a:latin typeface="DejaVu Math TeX Gyre" panose="02000503000000000000" pitchFamily="2" charset="0"/>
            </a:endParaRPr>
          </a:p>
          <a:p>
            <a:pPr marL="285750" indent="-285750" algn="just">
              <a:buFont typeface="Arial" panose="020B0604020202020204" pitchFamily="34" charset="0"/>
              <a:buChar char="•"/>
            </a:pPr>
            <a:r>
              <a:rPr lang="en-US" sz="2000" dirty="0">
                <a:solidFill>
                  <a:srgbClr val="303D68"/>
                </a:solidFill>
                <a:latin typeface="DejaVu Math TeX Gyre" panose="02000503000000000000" pitchFamily="2" charset="0"/>
              </a:rPr>
              <a:t>When VET teachers understand these trends, they can update lessons with popular tools.</a:t>
            </a:r>
            <a:endParaRPr lang="bg-BG" sz="2000" dirty="0">
              <a:solidFill>
                <a:srgbClr val="303D68"/>
              </a:solidFill>
              <a:latin typeface="DejaVu Math TeX Gyre" panose="02000503000000000000" pitchFamily="2" charset="0"/>
            </a:endParaRPr>
          </a:p>
        </p:txBody>
      </p:sp>
    </p:spTree>
    <p:extLst>
      <p:ext uri="{BB962C8B-B14F-4D97-AF65-F5344CB8AC3E}">
        <p14:creationId xmlns:p14="http://schemas.microsoft.com/office/powerpoint/2010/main" val="33153382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451FE7B-576B-2336-4930-4D8905D1F4A9}"/>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0E3596DD-156A-473E-9BB3-C6A29F757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2C46C4D6-C474-4E92-B52E-944C1118F7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8" name="Title 1">
            <a:extLst>
              <a:ext uri="{FF2B5EF4-FFF2-40B4-BE49-F238E27FC236}">
                <a16:creationId xmlns:a16="http://schemas.microsoft.com/office/drawing/2014/main" id="{0E00E60C-8EDB-0819-CFC9-C39559C13ED0}"/>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Job Market &amp; Data</a:t>
            </a:r>
          </a:p>
        </p:txBody>
      </p:sp>
      <p:pic>
        <p:nvPicPr>
          <p:cNvPr id="9" name="Picture 8" descr="Blue text on a black background&#10;&#10;Description automatically generated">
            <a:extLst>
              <a:ext uri="{FF2B5EF4-FFF2-40B4-BE49-F238E27FC236}">
                <a16:creationId xmlns:a16="http://schemas.microsoft.com/office/drawing/2014/main" id="{4E866FA1-85F0-DEC3-5F03-209D8DEC06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0" name="Picture 9" descr="A logo with text on it&#10;&#10;Description automatically generated">
            <a:extLst>
              <a:ext uri="{FF2B5EF4-FFF2-40B4-BE49-F238E27FC236}">
                <a16:creationId xmlns:a16="http://schemas.microsoft.com/office/drawing/2014/main" id="{8F951B8B-28C6-F587-7672-82206D7867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1" name="Title 1">
            <a:extLst>
              <a:ext uri="{FF2B5EF4-FFF2-40B4-BE49-F238E27FC236}">
                <a16:creationId xmlns:a16="http://schemas.microsoft.com/office/drawing/2014/main" id="{BB486454-CB70-534D-4805-851EA9324CA0}"/>
              </a:ext>
            </a:extLst>
          </p:cNvPr>
          <p:cNvSpPr txBox="1">
            <a:spLocks/>
          </p:cNvSpPr>
          <p:nvPr/>
        </p:nvSpPr>
        <p:spPr>
          <a:xfrm>
            <a:off x="610508" y="1629941"/>
            <a:ext cx="5618709" cy="40563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just">
              <a:buSzPct val="79999"/>
            </a:pPr>
            <a:r>
              <a:rPr lang="en-US" sz="2000" dirty="0">
                <a:solidFill>
                  <a:srgbClr val="303D68"/>
                </a:solidFill>
                <a:latin typeface="DejaVu Math TeX Gyre" panose="02000503000000000000" pitchFamily="2" charset="0"/>
              </a:rPr>
              <a:t>As you explore </a:t>
            </a:r>
            <a:r>
              <a:rPr lang="en-US" sz="2000" dirty="0" err="1">
                <a:solidFill>
                  <a:srgbClr val="303D68"/>
                </a:solidFill>
                <a:latin typeface="DejaVu Math TeX Gyre" panose="02000503000000000000" pitchFamily="2" charset="0"/>
              </a:rPr>
              <a:t>labour</a:t>
            </a:r>
            <a:r>
              <a:rPr lang="en-US" sz="2000" dirty="0">
                <a:solidFill>
                  <a:srgbClr val="303D68"/>
                </a:solidFill>
                <a:latin typeface="DejaVu Math TeX Gyre" panose="02000503000000000000" pitchFamily="2" charset="0"/>
              </a:rPr>
              <a:t>-market information, the goal is not to understand everything. </a:t>
            </a:r>
            <a:br>
              <a:rPr lang="en-US" sz="2000" dirty="0">
                <a:solidFill>
                  <a:srgbClr val="303D68"/>
                </a:solidFill>
                <a:latin typeface="DejaVu Math TeX Gyre" panose="02000503000000000000" pitchFamily="2" charset="0"/>
              </a:rPr>
            </a:br>
            <a:r>
              <a:rPr lang="en-US" sz="2000" dirty="0">
                <a:solidFill>
                  <a:srgbClr val="303D68"/>
                </a:solidFill>
                <a:latin typeface="DejaVu Math TeX Gyre" panose="02000503000000000000" pitchFamily="2" charset="0"/>
              </a:rPr>
              <a:t>Instead, focus on simple questions:</a:t>
            </a:r>
          </a:p>
          <a:p>
            <a:pPr marL="342900" lvl="0" indent="-342900" algn="just">
              <a:buSzPct val="79999"/>
              <a:buFont typeface="Arial" panose="020B0604020202020204" pitchFamily="34" charset="0"/>
              <a:buChar char="•"/>
            </a:pPr>
            <a:endParaRPr lang="en-US" sz="1800" dirty="0">
              <a:solidFill>
                <a:srgbClr val="303D68"/>
              </a:solidFill>
              <a:latin typeface="DejaVu Math TeX Gyre" panose="02000503000000000000" pitchFamily="2" charset="0"/>
            </a:endParaRPr>
          </a:p>
          <a:p>
            <a:pPr lvl="0" algn="just">
              <a:buSzPct val="79999"/>
            </a:pPr>
            <a:endParaRPr lang="en-US" sz="1800" dirty="0">
              <a:solidFill>
                <a:srgbClr val="303D68"/>
              </a:solidFill>
              <a:latin typeface="DejaVu Math TeX Gyre" panose="02000503000000000000" pitchFamily="2" charset="0"/>
            </a:endParaRPr>
          </a:p>
          <a:p>
            <a:pPr marL="342900" lvl="0" indent="-342900" algn="just">
              <a:buSzPct val="79999"/>
              <a:buFont typeface="Arial" panose="020B0604020202020204" pitchFamily="34" charset="0"/>
              <a:buChar char="•"/>
            </a:pPr>
            <a:endParaRPr lang="en-US" sz="1800" dirty="0">
              <a:solidFill>
                <a:srgbClr val="303D68"/>
              </a:solidFill>
              <a:latin typeface="DejaVu Math TeX Gyre" panose="02000503000000000000" pitchFamily="2" charset="0"/>
            </a:endParaRPr>
          </a:p>
          <a:p>
            <a:pPr marL="342900" lvl="0" indent="-342900" algn="just">
              <a:buSzPct val="79999"/>
              <a:buFont typeface="Arial" panose="020B0604020202020204" pitchFamily="34" charset="0"/>
              <a:buChar char="•"/>
            </a:pPr>
            <a:r>
              <a:rPr lang="en-US" sz="200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rPr>
              <a:t>Which digital tools are becoming standard?</a:t>
            </a:r>
          </a:p>
          <a:p>
            <a:pPr marL="342900" lvl="0" indent="-342900" algn="just">
              <a:buSzPct val="79999"/>
              <a:buFont typeface="Arial" panose="020B0604020202020204" pitchFamily="34" charset="0"/>
              <a:buChar char="•"/>
            </a:pPr>
            <a:r>
              <a:rPr lang="en-US" sz="200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rPr>
              <a:t>Which competences support the green and digital transition?</a:t>
            </a:r>
          </a:p>
          <a:p>
            <a:pPr marL="342900" lvl="0" indent="-342900" algn="just">
              <a:buSzPct val="79999"/>
              <a:buFont typeface="Arial" panose="020B0604020202020204" pitchFamily="34" charset="0"/>
              <a:buChar char="•"/>
            </a:pPr>
            <a:r>
              <a:rPr lang="en-US" sz="200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rPr>
              <a:t>Which trends affect my learners’ sector?</a:t>
            </a:r>
          </a:p>
        </p:txBody>
      </p:sp>
      <p:pic>
        <p:nvPicPr>
          <p:cNvPr id="3" name="Imagem 2">
            <a:extLst>
              <a:ext uri="{FF2B5EF4-FFF2-40B4-BE49-F238E27FC236}">
                <a16:creationId xmlns:a16="http://schemas.microsoft.com/office/drawing/2014/main" id="{91445DCC-9BB2-8208-563B-BC0F384E9B98}"/>
              </a:ext>
            </a:extLst>
          </p:cNvPr>
          <p:cNvPicPr>
            <a:picLocks noChangeAspect="1"/>
          </p:cNvPicPr>
          <p:nvPr/>
        </p:nvPicPr>
        <p:blipFill>
          <a:blip r:embed="rId4">
            <a:extLst>
              <a:ext uri="{28A0092B-C50C-407E-A947-70E740481C1C}">
                <a14:useLocalDpi xmlns:a14="http://schemas.microsoft.com/office/drawing/2010/main" val="0"/>
              </a:ext>
            </a:extLst>
          </a:blip>
          <a:srcRect t="16892" r="-837"/>
          <a:stretch>
            <a:fillRect/>
          </a:stretch>
        </p:blipFill>
        <p:spPr bwMode="auto">
          <a:xfrm>
            <a:off x="6480196" y="1629941"/>
            <a:ext cx="5096859" cy="4152608"/>
          </a:xfrm>
          <a:prstGeom prst="rect">
            <a:avLst/>
          </a:prstGeom>
          <a:noFill/>
          <a:ln>
            <a:noFill/>
          </a:ln>
        </p:spPr>
      </p:pic>
    </p:spTree>
    <p:extLst>
      <p:ext uri="{BB962C8B-B14F-4D97-AF65-F5344CB8AC3E}">
        <p14:creationId xmlns:p14="http://schemas.microsoft.com/office/powerpoint/2010/main" val="26522083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9A8CA11-632C-FBEE-DD18-705A8B247047}"/>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7E8B7D7B-579B-9DD9-0A07-B3D6F9670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8BDDFC13-F9DD-C504-D153-46802ABF91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8" name="Title 1">
            <a:extLst>
              <a:ext uri="{FF2B5EF4-FFF2-40B4-BE49-F238E27FC236}">
                <a16:creationId xmlns:a16="http://schemas.microsoft.com/office/drawing/2014/main" id="{6FD4EF2E-C760-7639-683D-78F8BDDD9CD0}"/>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Identifying digital terms</a:t>
            </a:r>
          </a:p>
        </p:txBody>
      </p:sp>
      <p:pic>
        <p:nvPicPr>
          <p:cNvPr id="9" name="Picture 8" descr="Blue text on a black background&#10;&#10;Description automatically generated">
            <a:extLst>
              <a:ext uri="{FF2B5EF4-FFF2-40B4-BE49-F238E27FC236}">
                <a16:creationId xmlns:a16="http://schemas.microsoft.com/office/drawing/2014/main" id="{7696B331-4049-8E9C-2698-CFF1FC9AE3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0" name="Picture 9" descr="A logo with text on it&#10;&#10;Description automatically generated">
            <a:extLst>
              <a:ext uri="{FF2B5EF4-FFF2-40B4-BE49-F238E27FC236}">
                <a16:creationId xmlns:a16="http://schemas.microsoft.com/office/drawing/2014/main" id="{2BDE48A2-559E-E52E-F2F5-7DA5557391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1" name="Title 1">
            <a:extLst>
              <a:ext uri="{FF2B5EF4-FFF2-40B4-BE49-F238E27FC236}">
                <a16:creationId xmlns:a16="http://schemas.microsoft.com/office/drawing/2014/main" id="{2516272E-455A-0BDF-8B75-BDFABC9A6394}"/>
              </a:ext>
            </a:extLst>
          </p:cNvPr>
          <p:cNvSpPr txBox="1">
            <a:spLocks/>
          </p:cNvSpPr>
          <p:nvPr/>
        </p:nvSpPr>
        <p:spPr>
          <a:xfrm>
            <a:off x="514117" y="1616026"/>
            <a:ext cx="5376542"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lvl="0" indent="-285750" algn="just">
              <a:buSzPct val="79999"/>
              <a:buFont typeface="Arial" panose="020B0604020202020204" pitchFamily="34" charset="0"/>
              <a:buChar char="•"/>
            </a:pPr>
            <a:r>
              <a:rPr lang="en-US" sz="1800" dirty="0">
                <a:solidFill>
                  <a:srgbClr val="303D68"/>
                </a:solidFill>
                <a:latin typeface="+mn-lt"/>
                <a:ea typeface="+mn-ea"/>
                <a:cs typeface="+mn-cs"/>
              </a:rPr>
              <a:t>Not all </a:t>
            </a:r>
            <a:r>
              <a:rPr lang="en-US" sz="1800" dirty="0" err="1">
                <a:solidFill>
                  <a:srgbClr val="303D68"/>
                </a:solidFill>
                <a:latin typeface="+mn-lt"/>
                <a:ea typeface="+mn-ea"/>
                <a:cs typeface="+mn-cs"/>
              </a:rPr>
              <a:t>labour</a:t>
            </a:r>
            <a:r>
              <a:rPr lang="en-US" sz="1800" dirty="0">
                <a:solidFill>
                  <a:srgbClr val="303D68"/>
                </a:solidFill>
                <a:latin typeface="+mn-lt"/>
                <a:ea typeface="+mn-ea"/>
                <a:cs typeface="+mn-cs"/>
              </a:rPr>
              <a:t>-market information looks the same, so interpreting it requires patience and practice.</a:t>
            </a:r>
          </a:p>
          <a:p>
            <a:pPr marL="285750" lvl="0" indent="-285750" algn="just">
              <a:buSzPct val="79999"/>
              <a:buFont typeface="Arial" panose="020B0604020202020204" pitchFamily="34" charset="0"/>
              <a:buChar char="•"/>
            </a:pPr>
            <a:endParaRPr lang="en-US" sz="1800" dirty="0">
              <a:solidFill>
                <a:srgbClr val="303D68"/>
              </a:solidFill>
              <a:latin typeface="+mn-lt"/>
              <a:ea typeface="+mn-ea"/>
              <a:cs typeface="+mn-cs"/>
            </a:endParaRPr>
          </a:p>
          <a:p>
            <a:pPr marL="285750" lvl="0" indent="-285750" algn="just">
              <a:buSzPct val="79999"/>
              <a:buFont typeface="Arial" panose="020B0604020202020204" pitchFamily="34" charset="0"/>
              <a:buChar char="•"/>
            </a:pPr>
            <a:r>
              <a:rPr lang="en-US" sz="1800" dirty="0">
                <a:solidFill>
                  <a:srgbClr val="303D68"/>
                </a:solidFill>
                <a:latin typeface="+mn-lt"/>
                <a:ea typeface="+mn-ea"/>
                <a:cs typeface="+mn-cs"/>
              </a:rPr>
              <a:t>Some adverts list very specific software, while others only say “basic computer skills.” </a:t>
            </a:r>
          </a:p>
          <a:p>
            <a:pPr marL="285750" lvl="0" indent="-285750" algn="just">
              <a:buSzPct val="79999"/>
              <a:buFont typeface="Arial" panose="020B0604020202020204" pitchFamily="34" charset="0"/>
              <a:buChar char="•"/>
            </a:pPr>
            <a:endParaRPr lang="en-US" sz="1800" dirty="0">
              <a:solidFill>
                <a:srgbClr val="303D68"/>
              </a:solidFill>
              <a:latin typeface="+mn-lt"/>
              <a:ea typeface="+mn-ea"/>
              <a:cs typeface="+mn-cs"/>
            </a:endParaRPr>
          </a:p>
          <a:p>
            <a:pPr marL="285750" lvl="0" indent="-285750" algn="just">
              <a:buSzPct val="79999"/>
              <a:buFont typeface="Arial" panose="020B0604020202020204" pitchFamily="34" charset="0"/>
              <a:buChar char="•"/>
            </a:pPr>
            <a:r>
              <a:rPr lang="en-US" sz="1800" dirty="0">
                <a:solidFill>
                  <a:srgbClr val="303D68"/>
                </a:solidFill>
                <a:latin typeface="+mn-lt"/>
                <a:ea typeface="+mn-ea"/>
                <a:cs typeface="+mn-cs"/>
              </a:rPr>
              <a:t>Some reports speak about digital transformation without giving practical examples. In these cases, your goal is to translate general terms into real classroom ideas.</a:t>
            </a:r>
          </a:p>
        </p:txBody>
      </p:sp>
      <p:graphicFrame>
        <p:nvGraphicFramePr>
          <p:cNvPr id="5" name="Diagrama 4">
            <a:extLst>
              <a:ext uri="{FF2B5EF4-FFF2-40B4-BE49-F238E27FC236}">
                <a16:creationId xmlns:a16="http://schemas.microsoft.com/office/drawing/2014/main" id="{E420E5E2-0839-F51F-8EE8-80EAA96148BD}"/>
              </a:ext>
            </a:extLst>
          </p:cNvPr>
          <p:cNvGraphicFramePr/>
          <p:nvPr>
            <p:extLst>
              <p:ext uri="{D42A27DB-BD31-4B8C-83A1-F6EECF244321}">
                <p14:modId xmlns:p14="http://schemas.microsoft.com/office/powerpoint/2010/main" val="66203432"/>
              </p:ext>
            </p:extLst>
          </p:nvPr>
        </p:nvGraphicFramePr>
        <p:xfrm>
          <a:off x="5232218" y="719666"/>
          <a:ext cx="8128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CaixaDeTexto 6">
            <a:extLst>
              <a:ext uri="{FF2B5EF4-FFF2-40B4-BE49-F238E27FC236}">
                <a16:creationId xmlns:a16="http://schemas.microsoft.com/office/drawing/2014/main" id="{B91F45BD-827D-154C-ED7A-87CD78022BD9}"/>
              </a:ext>
            </a:extLst>
          </p:cNvPr>
          <p:cNvSpPr txBox="1"/>
          <p:nvPr/>
        </p:nvSpPr>
        <p:spPr>
          <a:xfrm>
            <a:off x="610508" y="4964975"/>
            <a:ext cx="5731299" cy="553998"/>
          </a:xfrm>
          <a:prstGeom prst="rect">
            <a:avLst/>
          </a:prstGeom>
          <a:noFill/>
        </p:spPr>
        <p:txBody>
          <a:bodyPr wrap="square">
            <a:spAutoFit/>
          </a:bodyPr>
          <a:lstStyle/>
          <a:p>
            <a:r>
              <a:rPr lang="en-US" sz="1500" i="1" dirty="0">
                <a:solidFill>
                  <a:srgbClr val="303D68"/>
                </a:solidFill>
              </a:rPr>
              <a:t>It is important to remember that sometimes there are different tools for the same purpose (e.g. Zoom and Teams for video calling.</a:t>
            </a:r>
          </a:p>
        </p:txBody>
      </p:sp>
    </p:spTree>
    <p:extLst>
      <p:ext uri="{BB962C8B-B14F-4D97-AF65-F5344CB8AC3E}">
        <p14:creationId xmlns:p14="http://schemas.microsoft.com/office/powerpoint/2010/main" val="36894985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3a87855-32f0-4335-8088-0170441fcb23">
      <Terms xmlns="http://schemas.microsoft.com/office/infopath/2007/PartnerControls"/>
    </lcf76f155ced4ddcb4097134ff3c332f>
    <TaxCatchAll xmlns="e76d9c07-0b06-4929-817e-fe7084f9c9c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FDCFDD1B45B5F4B806800968C84CFE3" ma:contentTypeVersion="12" ma:contentTypeDescription="Create a new document." ma:contentTypeScope="" ma:versionID="4d61de73b3b87f79cae4fa1f41b902f6">
  <xsd:schema xmlns:xsd="http://www.w3.org/2001/XMLSchema" xmlns:xs="http://www.w3.org/2001/XMLSchema" xmlns:p="http://schemas.microsoft.com/office/2006/metadata/properties" xmlns:ns2="43a87855-32f0-4335-8088-0170441fcb23" xmlns:ns3="e76d9c07-0b06-4929-817e-fe7084f9c9c7" targetNamespace="http://schemas.microsoft.com/office/2006/metadata/properties" ma:root="true" ma:fieldsID="8d0478d3cad81f7456b84e76306d72d5" ns2:_="" ns3:_="">
    <xsd:import namespace="43a87855-32f0-4335-8088-0170441fcb23"/>
    <xsd:import namespace="e76d9c07-0b06-4929-817e-fe7084f9c9c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a87855-32f0-4335-8088-0170441fcb2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c9995d2-e2c0-43d6-89d2-2fe60944384c"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76d9c07-0b06-4929-817e-fe7084f9c9c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6b0b466-1a09-4668-8578-52451da5a6f1}" ma:internalName="TaxCatchAll" ma:showField="CatchAllData" ma:web="e76d9c07-0b06-4929-817e-fe7084f9c9c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AD10664-19B9-45F0-971F-00B5EE8EE9CE}">
  <ds:schemaRefs>
    <ds:schemaRef ds:uri="260d0452-9355-4de6-b189-e15d53161495"/>
    <ds:schemaRef ds:uri="702470db-a566-4540-b13a-d1af6dbd22e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43a87855-32f0-4335-8088-0170441fcb23"/>
    <ds:schemaRef ds:uri="e76d9c07-0b06-4929-817e-fe7084f9c9c7"/>
  </ds:schemaRefs>
</ds:datastoreItem>
</file>

<file path=customXml/itemProps2.xml><?xml version="1.0" encoding="utf-8"?>
<ds:datastoreItem xmlns:ds="http://schemas.openxmlformats.org/officeDocument/2006/customXml" ds:itemID="{08694B17-2139-47D7-B98F-E08AB2D01F8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3a87855-32f0-4335-8088-0170441fcb23"/>
    <ds:schemaRef ds:uri="e76d9c07-0b06-4929-817e-fe7084f9c9c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1903E13-71B6-4BFD-AF44-0150E2E43CA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1701</TotalTime>
  <Words>3783</Words>
  <Application>Microsoft Office PowerPoint</Application>
  <PresentationFormat>Widescreen</PresentationFormat>
  <Paragraphs>358</Paragraphs>
  <Slides>47</Slides>
  <Notes>11</Notes>
  <HiddenSlides>0</HiddenSlides>
  <MMClips>0</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office theme</vt:lpstr>
      <vt:lpstr>Digital Skills – 2.1 Digital Literacy in the Labour Market</vt:lpstr>
      <vt:lpstr>PowerPoint Presentation</vt:lpstr>
      <vt:lpstr>PowerPoint Presentation</vt:lpstr>
      <vt:lpstr>Module 1: Labour-market signals and ESCO mapping  Subtitle 1.1: Sourcing and interpreting labour-market data  Subtitle 1.2: Extracting and normalizing digital skills terminology  Subtitle 1.3: Connecting skills and standards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Module 2: Core digital skills across VET-served sectors  Subtitle 2.1: Building Foundational Digital Competences  Subtitle 2.2: The Role of AI Literacy in VET  Subtitle 2.3: Transversal and Sector-Specific Skills </vt:lpstr>
      <vt:lpstr>PowerPoint Presentation</vt:lpstr>
      <vt:lpstr>PowerPoint Presentation</vt:lpstr>
      <vt:lpstr>PowerPoint Presentation</vt:lpstr>
      <vt:lpstr>PowerPoint Presentation</vt:lpstr>
      <vt:lpstr>PowerPoint Presentation</vt:lpstr>
      <vt:lpstr>Understanding AI as Part of Everyday Work</vt:lpstr>
      <vt:lpstr>PowerPoint Presentation</vt:lpstr>
      <vt:lpstr>PowerPoint Presentation</vt:lpstr>
      <vt:lpstr>PowerPoint Presentation</vt:lpstr>
      <vt:lpstr>PowerPoint Presentation</vt:lpstr>
      <vt:lpstr>PowerPoint Presentation</vt:lpstr>
      <vt:lpstr>PowerPoint Presentation</vt:lpstr>
      <vt:lpstr>Module 3: Barriers and inclusion strategies  Subtitle 3.1: Identifying Common Barriers to Digital Learning  Subtitle 3.2: Designing Inclusive Digital Learning Materials  Subtitle 3.3: Creating Accessible Dashboards and Visual Aids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Making Digital Tasks Manageable for All Learners</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Gost</dc:creator>
  <cp:lastModifiedBy>Renata Venancio</cp:lastModifiedBy>
  <cp:revision>118</cp:revision>
  <dcterms:created xsi:type="dcterms:W3CDTF">2024-12-20T10:35:29Z</dcterms:created>
  <dcterms:modified xsi:type="dcterms:W3CDTF">2026-01-08T12:13:05Z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0x010100AFDCFDD1B45B5F4B806800968C84CFE3</vt:lpwstr>
  </property>
  <property fmtid="{D5CDD505-2E9C-101B-9397-08002B2CF9AE}" pid="3" name="MediaServiceImageTags">
    <vt:lpwstr/>
  </property>
</Properties>
</file>