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0"/>
  </p:notesMasterIdLst>
  <p:sldIdLst>
    <p:sldId id="271" r:id="rId5"/>
    <p:sldId id="265" r:id="rId6"/>
    <p:sldId id="533" r:id="rId7"/>
    <p:sldId id="566" r:id="rId8"/>
    <p:sldId id="514" r:id="rId9"/>
    <p:sldId id="603" r:id="rId10"/>
    <p:sldId id="604" r:id="rId11"/>
    <p:sldId id="544" r:id="rId12"/>
    <p:sldId id="546" r:id="rId13"/>
    <p:sldId id="570" r:id="rId14"/>
    <p:sldId id="586" r:id="rId15"/>
    <p:sldId id="548" r:id="rId16"/>
    <p:sldId id="605" r:id="rId17"/>
    <p:sldId id="606" r:id="rId18"/>
    <p:sldId id="552" r:id="rId19"/>
    <p:sldId id="558" r:id="rId20"/>
    <p:sldId id="607" r:id="rId21"/>
    <p:sldId id="591" r:id="rId22"/>
    <p:sldId id="608" r:id="rId23"/>
    <p:sldId id="557" r:id="rId24"/>
    <p:sldId id="610" r:id="rId25"/>
    <p:sldId id="609" r:id="rId26"/>
    <p:sldId id="611" r:id="rId27"/>
    <p:sldId id="553" r:id="rId28"/>
    <p:sldId id="571" r:id="rId29"/>
    <p:sldId id="613" r:id="rId30"/>
    <p:sldId id="614" r:id="rId31"/>
    <p:sldId id="615" r:id="rId32"/>
    <p:sldId id="616" r:id="rId33"/>
    <p:sldId id="534" r:id="rId34"/>
    <p:sldId id="624" r:id="rId35"/>
    <p:sldId id="587" r:id="rId36"/>
    <p:sldId id="618" r:id="rId37"/>
    <p:sldId id="621" r:id="rId38"/>
    <p:sldId id="619" r:id="rId39"/>
    <p:sldId id="620" r:id="rId40"/>
    <p:sldId id="622" r:id="rId41"/>
    <p:sldId id="596" r:id="rId42"/>
    <p:sldId id="623" r:id="rId43"/>
    <p:sldId id="567" r:id="rId44"/>
    <p:sldId id="583" r:id="rId45"/>
    <p:sldId id="625" r:id="rId46"/>
    <p:sldId id="626" r:id="rId47"/>
    <p:sldId id="582" r:id="rId48"/>
    <p:sldId id="27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D68"/>
    <a:srgbClr val="74D3BD"/>
    <a:srgbClr val="373365"/>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5E7F6-A5C3-A2E8-139D-92475263CBD4}" v="266" dt="2026-01-08T18:34:38.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4" d="100"/>
          <a:sy n="74" d="100"/>
        </p:scale>
        <p:origin x="96" y="178"/>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elinka Kovaceva" userId="S::veselinka_fablab.ba#ext#@cleantechbulgaria.onmicrosoft.com::b8b64017-c2a2-40a0-8431-8e2d7c4f7ac4" providerId="AD" clId="Web-{2FF5E7F6-A5C3-A2E8-139D-92475263CBD4}"/>
    <pc:docChg chg="modSld">
      <pc:chgData name="Veselinka Kovaceva" userId="S::veselinka_fablab.ba#ext#@cleantechbulgaria.onmicrosoft.com::b8b64017-c2a2-40a0-8431-8e2d7c4f7ac4" providerId="AD" clId="Web-{2FF5E7F6-A5C3-A2E8-139D-92475263CBD4}" dt="2026-01-08T18:35:57.527" v="289" actId="20577"/>
      <pc:docMkLst>
        <pc:docMk/>
      </pc:docMkLst>
      <pc:sldChg chg="modSp">
        <pc:chgData name="Veselinka Kovaceva" userId="S::veselinka_fablab.ba#ext#@cleantechbulgaria.onmicrosoft.com::b8b64017-c2a2-40a0-8431-8e2d7c4f7ac4" providerId="AD" clId="Web-{2FF5E7F6-A5C3-A2E8-139D-92475263CBD4}" dt="2026-01-08T18:13:20.189" v="5" actId="20577"/>
        <pc:sldMkLst>
          <pc:docMk/>
          <pc:sldMk cId="3774500966" sldId="271"/>
        </pc:sldMkLst>
        <pc:spChg chg="mod">
          <ac:chgData name="Veselinka Kovaceva" userId="S::veselinka_fablab.ba#ext#@cleantechbulgaria.onmicrosoft.com::b8b64017-c2a2-40a0-8431-8e2d7c4f7ac4" providerId="AD" clId="Web-{2FF5E7F6-A5C3-A2E8-139D-92475263CBD4}" dt="2026-01-08T18:13:20.189" v="5" actId="20577"/>
          <ac:spMkLst>
            <pc:docMk/>
            <pc:sldMk cId="3774500966" sldId="271"/>
            <ac:spMk id="8" creationId="{72516657-60C6-1250-3C2B-F902C217885F}"/>
          </ac:spMkLst>
        </pc:spChg>
      </pc:sldChg>
      <pc:sldChg chg="modSp">
        <pc:chgData name="Veselinka Kovaceva" userId="S::veselinka_fablab.ba#ext#@cleantechbulgaria.onmicrosoft.com::b8b64017-c2a2-40a0-8431-8e2d7c4f7ac4" providerId="AD" clId="Web-{2FF5E7F6-A5C3-A2E8-139D-92475263CBD4}" dt="2026-01-08T18:14:52.208" v="17" actId="20577"/>
        <pc:sldMkLst>
          <pc:docMk/>
          <pc:sldMk cId="3460094968" sldId="533"/>
        </pc:sldMkLst>
        <pc:graphicFrameChg chg="modGraphic">
          <ac:chgData name="Veselinka Kovaceva" userId="S::veselinka_fablab.ba#ext#@cleantechbulgaria.onmicrosoft.com::b8b64017-c2a2-40a0-8431-8e2d7c4f7ac4" providerId="AD" clId="Web-{2FF5E7F6-A5C3-A2E8-139D-92475263CBD4}" dt="2026-01-08T18:14:52.208" v="17" actId="20577"/>
          <ac:graphicFrameMkLst>
            <pc:docMk/>
            <pc:sldMk cId="3460094968" sldId="533"/>
            <ac:graphicFrameMk id="8" creationId="{934C6D51-A5C7-D102-A1B5-7368DEFB15F5}"/>
          </ac:graphicFrameMkLst>
        </pc:graphicFrameChg>
      </pc:sldChg>
      <pc:sldChg chg="modSp">
        <pc:chgData name="Veselinka Kovaceva" userId="S::veselinka_fablab.ba#ext#@cleantechbulgaria.onmicrosoft.com::b8b64017-c2a2-40a0-8431-8e2d7c4f7ac4" providerId="AD" clId="Web-{2FF5E7F6-A5C3-A2E8-139D-92475263CBD4}" dt="2026-01-08T18:28:55.703" v="195" actId="20577"/>
        <pc:sldMkLst>
          <pc:docMk/>
          <pc:sldMk cId="3272568479" sldId="534"/>
        </pc:sldMkLst>
        <pc:spChg chg="mod">
          <ac:chgData name="Veselinka Kovaceva" userId="S::veselinka_fablab.ba#ext#@cleantechbulgaria.onmicrosoft.com::b8b64017-c2a2-40a0-8431-8e2d7c4f7ac4" providerId="AD" clId="Web-{2FF5E7F6-A5C3-A2E8-139D-92475263CBD4}" dt="2026-01-08T18:28:55.703" v="195" actId="20577"/>
          <ac:spMkLst>
            <pc:docMk/>
            <pc:sldMk cId="3272568479" sldId="534"/>
            <ac:spMk id="2" creationId="{1B7E248A-261C-CBEE-3A2D-B91E5F5B4CE5}"/>
          </ac:spMkLst>
        </pc:spChg>
        <pc:spChg chg="mod">
          <ac:chgData name="Veselinka Kovaceva" userId="S::veselinka_fablab.ba#ext#@cleantechbulgaria.onmicrosoft.com::b8b64017-c2a2-40a0-8431-8e2d7c4f7ac4" providerId="AD" clId="Web-{2FF5E7F6-A5C3-A2E8-139D-92475263CBD4}" dt="2026-01-08T18:28:16.295" v="189" actId="20577"/>
          <ac:spMkLst>
            <pc:docMk/>
            <pc:sldMk cId="3272568479" sldId="534"/>
            <ac:spMk id="8" creationId="{E311B127-47A0-7940-AE08-E6B695726613}"/>
          </ac:spMkLst>
        </pc:spChg>
      </pc:sldChg>
      <pc:sldChg chg="modSp">
        <pc:chgData name="Veselinka Kovaceva" userId="S::veselinka_fablab.ba#ext#@cleantechbulgaria.onmicrosoft.com::b8b64017-c2a2-40a0-8431-8e2d7c4f7ac4" providerId="AD" clId="Web-{2FF5E7F6-A5C3-A2E8-139D-92475263CBD4}" dt="2026-01-08T18:19:05.979" v="52" actId="20577"/>
        <pc:sldMkLst>
          <pc:docMk/>
          <pc:sldMk cId="1144703411" sldId="546"/>
        </pc:sldMkLst>
        <pc:spChg chg="mod">
          <ac:chgData name="Veselinka Kovaceva" userId="S::veselinka_fablab.ba#ext#@cleantechbulgaria.onmicrosoft.com::b8b64017-c2a2-40a0-8431-8e2d7c4f7ac4" providerId="AD" clId="Web-{2FF5E7F6-A5C3-A2E8-139D-92475263CBD4}" dt="2026-01-08T18:19:05.979" v="52" actId="20577"/>
          <ac:spMkLst>
            <pc:docMk/>
            <pc:sldMk cId="1144703411" sldId="546"/>
            <ac:spMk id="11" creationId="{AD23AE18-C32E-E1AA-DA40-135015F3E921}"/>
          </ac:spMkLst>
        </pc:spChg>
      </pc:sldChg>
      <pc:sldChg chg="modSp">
        <pc:chgData name="Veselinka Kovaceva" userId="S::veselinka_fablab.ba#ext#@cleantechbulgaria.onmicrosoft.com::b8b64017-c2a2-40a0-8431-8e2d7c4f7ac4" providerId="AD" clId="Web-{2FF5E7F6-A5C3-A2E8-139D-92475263CBD4}" dt="2026-01-08T18:22:08.481" v="116" actId="20577"/>
        <pc:sldMkLst>
          <pc:docMk/>
          <pc:sldMk cId="2009422254" sldId="548"/>
        </pc:sldMkLst>
        <pc:spChg chg="mod">
          <ac:chgData name="Veselinka Kovaceva" userId="S::veselinka_fablab.ba#ext#@cleantechbulgaria.onmicrosoft.com::b8b64017-c2a2-40a0-8431-8e2d7c4f7ac4" providerId="AD" clId="Web-{2FF5E7F6-A5C3-A2E8-139D-92475263CBD4}" dt="2026-01-08T18:22:08.481" v="116" actId="20577"/>
          <ac:spMkLst>
            <pc:docMk/>
            <pc:sldMk cId="2009422254" sldId="548"/>
            <ac:spMk id="6" creationId="{FEAD0587-3585-BDDB-3A7A-D496114D96AD}"/>
          </ac:spMkLst>
        </pc:spChg>
        <pc:spChg chg="mod">
          <ac:chgData name="Veselinka Kovaceva" userId="S::veselinka_fablab.ba#ext#@cleantechbulgaria.onmicrosoft.com::b8b64017-c2a2-40a0-8431-8e2d7c4f7ac4" providerId="AD" clId="Web-{2FF5E7F6-A5C3-A2E8-139D-92475263CBD4}" dt="2026-01-08T18:20:03.604" v="57" actId="20577"/>
          <ac:spMkLst>
            <pc:docMk/>
            <pc:sldMk cId="2009422254" sldId="548"/>
            <ac:spMk id="9" creationId="{A610A473-0F90-5EFC-B011-EDA3BAEA6586}"/>
          </ac:spMkLst>
        </pc:spChg>
      </pc:sldChg>
      <pc:sldChg chg="modSp">
        <pc:chgData name="Veselinka Kovaceva" userId="S::veselinka_fablab.ba#ext#@cleantechbulgaria.onmicrosoft.com::b8b64017-c2a2-40a0-8431-8e2d7c4f7ac4" providerId="AD" clId="Web-{2FF5E7F6-A5C3-A2E8-139D-92475263CBD4}" dt="2026-01-08T18:23:35.138" v="156" actId="20577"/>
        <pc:sldMkLst>
          <pc:docMk/>
          <pc:sldMk cId="3812429527" sldId="552"/>
        </pc:sldMkLst>
        <pc:spChg chg="mod">
          <ac:chgData name="Veselinka Kovaceva" userId="S::veselinka_fablab.ba#ext#@cleantechbulgaria.onmicrosoft.com::b8b64017-c2a2-40a0-8431-8e2d7c4f7ac4" providerId="AD" clId="Web-{2FF5E7F6-A5C3-A2E8-139D-92475263CBD4}" dt="2026-01-08T18:23:35.138" v="156" actId="20577"/>
          <ac:spMkLst>
            <pc:docMk/>
            <pc:sldMk cId="3812429527" sldId="552"/>
            <ac:spMk id="8" creationId="{7177423B-F784-7DD2-62E5-82AF2D4E41C7}"/>
          </ac:spMkLst>
        </pc:spChg>
      </pc:sldChg>
      <pc:sldChg chg="modSp">
        <pc:chgData name="Veselinka Kovaceva" userId="S::veselinka_fablab.ba#ext#@cleantechbulgaria.onmicrosoft.com::b8b64017-c2a2-40a0-8431-8e2d7c4f7ac4" providerId="AD" clId="Web-{2FF5E7F6-A5C3-A2E8-139D-92475263CBD4}" dt="2026-01-08T18:15:17.818" v="37" actId="20577"/>
        <pc:sldMkLst>
          <pc:docMk/>
          <pc:sldMk cId="816150767" sldId="566"/>
        </pc:sldMkLst>
        <pc:spChg chg="mod">
          <ac:chgData name="Veselinka Kovaceva" userId="S::veselinka_fablab.ba#ext#@cleantechbulgaria.onmicrosoft.com::b8b64017-c2a2-40a0-8431-8e2d7c4f7ac4" providerId="AD" clId="Web-{2FF5E7F6-A5C3-A2E8-139D-92475263CBD4}" dt="2026-01-08T18:15:17.818" v="37" actId="20577"/>
          <ac:spMkLst>
            <pc:docMk/>
            <pc:sldMk cId="816150767" sldId="566"/>
            <ac:spMk id="2" creationId="{A24FC31F-9DDF-85FB-277E-FE53ACDCE27E}"/>
          </ac:spMkLst>
        </pc:spChg>
        <pc:spChg chg="mod">
          <ac:chgData name="Veselinka Kovaceva" userId="S::veselinka_fablab.ba#ext#@cleantechbulgaria.onmicrosoft.com::b8b64017-c2a2-40a0-8431-8e2d7c4f7ac4" providerId="AD" clId="Web-{2FF5E7F6-A5C3-A2E8-139D-92475263CBD4}" dt="2026-01-08T18:15:04.302" v="32" actId="20577"/>
          <ac:spMkLst>
            <pc:docMk/>
            <pc:sldMk cId="816150767" sldId="566"/>
            <ac:spMk id="8" creationId="{9D06A378-F1CD-1338-C62A-DBE8CACFC329}"/>
          </ac:spMkLst>
        </pc:spChg>
      </pc:sldChg>
      <pc:sldChg chg="modSp">
        <pc:chgData name="Veselinka Kovaceva" userId="S::veselinka_fablab.ba#ext#@cleantechbulgaria.onmicrosoft.com::b8b64017-c2a2-40a0-8431-8e2d7c4f7ac4" providerId="AD" clId="Web-{2FF5E7F6-A5C3-A2E8-139D-92475263CBD4}" dt="2026-01-08T18:32:55.679" v="238" actId="20577"/>
        <pc:sldMkLst>
          <pc:docMk/>
          <pc:sldMk cId="4197824590" sldId="567"/>
        </pc:sldMkLst>
        <pc:spChg chg="mod">
          <ac:chgData name="Veselinka Kovaceva" userId="S::veselinka_fablab.ba#ext#@cleantechbulgaria.onmicrosoft.com::b8b64017-c2a2-40a0-8431-8e2d7c4f7ac4" providerId="AD" clId="Web-{2FF5E7F6-A5C3-A2E8-139D-92475263CBD4}" dt="2026-01-08T18:32:47.617" v="231" actId="20577"/>
          <ac:spMkLst>
            <pc:docMk/>
            <pc:sldMk cId="4197824590" sldId="567"/>
            <ac:spMk id="6" creationId="{212744BE-0E8F-7B1F-7C38-55982EAE6603}"/>
          </ac:spMkLst>
        </pc:spChg>
        <pc:spChg chg="mod">
          <ac:chgData name="Veselinka Kovaceva" userId="S::veselinka_fablab.ba#ext#@cleantechbulgaria.onmicrosoft.com::b8b64017-c2a2-40a0-8431-8e2d7c4f7ac4" providerId="AD" clId="Web-{2FF5E7F6-A5C3-A2E8-139D-92475263CBD4}" dt="2026-01-08T18:32:55.679" v="238" actId="20577"/>
          <ac:spMkLst>
            <pc:docMk/>
            <pc:sldMk cId="4197824590" sldId="567"/>
            <ac:spMk id="9" creationId="{F6062B20-D397-7A7C-6143-9052B903EB1C}"/>
          </ac:spMkLst>
        </pc:spChg>
      </pc:sldChg>
      <pc:sldChg chg="modSp">
        <pc:chgData name="Veselinka Kovaceva" userId="S::veselinka_fablab.ba#ext#@cleantechbulgaria.onmicrosoft.com::b8b64017-c2a2-40a0-8431-8e2d7c4f7ac4" providerId="AD" clId="Web-{2FF5E7F6-A5C3-A2E8-139D-92475263CBD4}" dt="2026-01-08T18:34:35.603" v="285" actId="20577"/>
        <pc:sldMkLst>
          <pc:docMk/>
          <pc:sldMk cId="1880753954" sldId="582"/>
        </pc:sldMkLst>
        <pc:spChg chg="mod">
          <ac:chgData name="Veselinka Kovaceva" userId="S::veselinka_fablab.ba#ext#@cleantechbulgaria.onmicrosoft.com::b8b64017-c2a2-40a0-8431-8e2d7c4f7ac4" providerId="AD" clId="Web-{2FF5E7F6-A5C3-A2E8-139D-92475263CBD4}" dt="2026-01-08T18:34:35.603" v="285" actId="20577"/>
          <ac:spMkLst>
            <pc:docMk/>
            <pc:sldMk cId="1880753954" sldId="582"/>
            <ac:spMk id="8" creationId="{1E7D40F4-68D1-6A6D-3670-C2DA3D43D016}"/>
          </ac:spMkLst>
        </pc:spChg>
      </pc:sldChg>
      <pc:sldChg chg="modSp">
        <pc:chgData name="Veselinka Kovaceva" userId="S::veselinka_fablab.ba#ext#@cleantechbulgaria.onmicrosoft.com::b8b64017-c2a2-40a0-8431-8e2d7c4f7ac4" providerId="AD" clId="Web-{2FF5E7F6-A5C3-A2E8-139D-92475263CBD4}" dt="2026-01-08T18:33:30.524" v="257" actId="20577"/>
        <pc:sldMkLst>
          <pc:docMk/>
          <pc:sldMk cId="821699184" sldId="583"/>
        </pc:sldMkLst>
        <pc:spChg chg="mod">
          <ac:chgData name="Veselinka Kovaceva" userId="S::veselinka_fablab.ba#ext#@cleantechbulgaria.onmicrosoft.com::b8b64017-c2a2-40a0-8431-8e2d7c4f7ac4" providerId="AD" clId="Web-{2FF5E7F6-A5C3-A2E8-139D-92475263CBD4}" dt="2026-01-08T18:33:30.524" v="257" actId="20577"/>
          <ac:spMkLst>
            <pc:docMk/>
            <pc:sldMk cId="821699184" sldId="583"/>
            <ac:spMk id="7" creationId="{7EF55C02-3D3B-4966-8A1B-D8ECDBD4B153}"/>
          </ac:spMkLst>
        </pc:spChg>
        <pc:spChg chg="mod">
          <ac:chgData name="Veselinka Kovaceva" userId="S::veselinka_fablab.ba#ext#@cleantechbulgaria.onmicrosoft.com::b8b64017-c2a2-40a0-8431-8e2d7c4f7ac4" providerId="AD" clId="Web-{2FF5E7F6-A5C3-A2E8-139D-92475263CBD4}" dt="2026-01-08T18:33:16.727" v="245" actId="20577"/>
          <ac:spMkLst>
            <pc:docMk/>
            <pc:sldMk cId="821699184" sldId="583"/>
            <ac:spMk id="12" creationId="{FCBBB038-2385-00AB-ED43-3B7F86DEAC91}"/>
          </ac:spMkLst>
        </pc:spChg>
      </pc:sldChg>
      <pc:sldChg chg="modSp">
        <pc:chgData name="Veselinka Kovaceva" userId="S::veselinka_fablab.ba#ext#@cleantechbulgaria.onmicrosoft.com::b8b64017-c2a2-40a0-8431-8e2d7c4f7ac4" providerId="AD" clId="Web-{2FF5E7F6-A5C3-A2E8-139D-92475263CBD4}" dt="2026-01-08T18:35:57.527" v="289" actId="20577"/>
        <pc:sldMkLst>
          <pc:docMk/>
          <pc:sldMk cId="568981837" sldId="586"/>
        </pc:sldMkLst>
        <pc:graphicFrameChg chg="modGraphic">
          <ac:chgData name="Veselinka Kovaceva" userId="S::veselinka_fablab.ba#ext#@cleantechbulgaria.onmicrosoft.com::b8b64017-c2a2-40a0-8431-8e2d7c4f7ac4" providerId="AD" clId="Web-{2FF5E7F6-A5C3-A2E8-139D-92475263CBD4}" dt="2026-01-08T18:35:57.527" v="289" actId="20577"/>
          <ac:graphicFrameMkLst>
            <pc:docMk/>
            <pc:sldMk cId="568981837" sldId="586"/>
            <ac:graphicFrameMk id="25" creationId="{E574E5B6-B321-BEE9-7FC9-92947F9E28A1}"/>
          </ac:graphicFrameMkLst>
        </pc:graphicFrameChg>
      </pc:sldChg>
      <pc:sldChg chg="modSp">
        <pc:chgData name="Veselinka Kovaceva" userId="S::veselinka_fablab.ba#ext#@cleantechbulgaria.onmicrosoft.com::b8b64017-c2a2-40a0-8431-8e2d7c4f7ac4" providerId="AD" clId="Web-{2FF5E7F6-A5C3-A2E8-139D-92475263CBD4}" dt="2026-01-08T18:22:32.513" v="126" actId="20577"/>
        <pc:sldMkLst>
          <pc:docMk/>
          <pc:sldMk cId="476468795" sldId="605"/>
        </pc:sldMkLst>
        <pc:spChg chg="mod">
          <ac:chgData name="Veselinka Kovaceva" userId="S::veselinka_fablab.ba#ext#@cleantechbulgaria.onmicrosoft.com::b8b64017-c2a2-40a0-8431-8e2d7c4f7ac4" providerId="AD" clId="Web-{2FF5E7F6-A5C3-A2E8-139D-92475263CBD4}" dt="2026-01-08T18:22:32.513" v="126" actId="20577"/>
          <ac:spMkLst>
            <pc:docMk/>
            <pc:sldMk cId="476468795" sldId="605"/>
            <ac:spMk id="8" creationId="{6FCB21EC-CE0F-2BCF-79F5-E3EEDE8128A6}"/>
          </ac:spMkLst>
        </pc:spChg>
      </pc:sldChg>
      <pc:sldChg chg="modSp">
        <pc:chgData name="Veselinka Kovaceva" userId="S::veselinka_fablab.ba#ext#@cleantechbulgaria.onmicrosoft.com::b8b64017-c2a2-40a0-8431-8e2d7c4f7ac4" providerId="AD" clId="Web-{2FF5E7F6-A5C3-A2E8-139D-92475263CBD4}" dt="2026-01-08T18:23:15.575" v="144" actId="20577"/>
        <pc:sldMkLst>
          <pc:docMk/>
          <pc:sldMk cId="446480660" sldId="606"/>
        </pc:sldMkLst>
        <pc:graphicFrameChg chg="modGraphic">
          <ac:chgData name="Veselinka Kovaceva" userId="S::veselinka_fablab.ba#ext#@cleantechbulgaria.onmicrosoft.com::b8b64017-c2a2-40a0-8431-8e2d7c4f7ac4" providerId="AD" clId="Web-{2FF5E7F6-A5C3-A2E8-139D-92475263CBD4}" dt="2026-01-08T18:23:15.575" v="144" actId="20577"/>
          <ac:graphicFrameMkLst>
            <pc:docMk/>
            <pc:sldMk cId="446480660" sldId="606"/>
            <ac:graphicFrameMk id="32" creationId="{3A7143EF-23FB-3CDA-0BB4-BBDBBE65C72B}"/>
          </ac:graphicFrameMkLst>
        </pc:graphicFrameChg>
      </pc:sldChg>
      <pc:sldChg chg="modSp">
        <pc:chgData name="Veselinka Kovaceva" userId="S::veselinka_fablab.ba#ext#@cleantechbulgaria.onmicrosoft.com::b8b64017-c2a2-40a0-8431-8e2d7c4f7ac4" providerId="AD" clId="Web-{2FF5E7F6-A5C3-A2E8-139D-92475263CBD4}" dt="2026-01-08T18:26:26.195" v="169" actId="20577"/>
        <pc:sldMkLst>
          <pc:docMk/>
          <pc:sldMk cId="1815344112" sldId="611"/>
        </pc:sldMkLst>
        <pc:spChg chg="mod">
          <ac:chgData name="Veselinka Kovaceva" userId="S::veselinka_fablab.ba#ext#@cleantechbulgaria.onmicrosoft.com::b8b64017-c2a2-40a0-8431-8e2d7c4f7ac4" providerId="AD" clId="Web-{2FF5E7F6-A5C3-A2E8-139D-92475263CBD4}" dt="2026-01-08T18:26:26.195" v="169" actId="20577"/>
          <ac:spMkLst>
            <pc:docMk/>
            <pc:sldMk cId="1815344112" sldId="611"/>
            <ac:spMk id="7" creationId="{342A0AA0-D094-C3FC-2B91-5CB7D685F74F}"/>
          </ac:spMkLst>
        </pc:spChg>
      </pc:sldChg>
      <pc:sldChg chg="modSp">
        <pc:chgData name="Veselinka Kovaceva" userId="S::veselinka_fablab.ba#ext#@cleantechbulgaria.onmicrosoft.com::b8b64017-c2a2-40a0-8431-8e2d7c4f7ac4" providerId="AD" clId="Web-{2FF5E7F6-A5C3-A2E8-139D-92475263CBD4}" dt="2026-01-08T18:27:27.793" v="183" actId="20577"/>
        <pc:sldMkLst>
          <pc:docMk/>
          <pc:sldMk cId="2106458736" sldId="613"/>
        </pc:sldMkLst>
        <pc:graphicFrameChg chg="modGraphic">
          <ac:chgData name="Veselinka Kovaceva" userId="S::veselinka_fablab.ba#ext#@cleantechbulgaria.onmicrosoft.com::b8b64017-c2a2-40a0-8431-8e2d7c4f7ac4" providerId="AD" clId="Web-{2FF5E7F6-A5C3-A2E8-139D-92475263CBD4}" dt="2026-01-08T18:27:27.793" v="183" actId="20577"/>
          <ac:graphicFrameMkLst>
            <pc:docMk/>
            <pc:sldMk cId="2106458736" sldId="613"/>
            <ac:graphicFrameMk id="20" creationId="{DB192E67-3B70-10F7-7594-0B59371C83CE}"/>
          </ac:graphicFrameMkLst>
        </pc:graphicFrameChg>
      </pc:sldChg>
      <pc:sldChg chg="modSp">
        <pc:chgData name="Veselinka Kovaceva" userId="S::veselinka_fablab.ba#ext#@cleantechbulgaria.onmicrosoft.com::b8b64017-c2a2-40a0-8431-8e2d7c4f7ac4" providerId="AD" clId="Web-{2FF5E7F6-A5C3-A2E8-139D-92475263CBD4}" dt="2026-01-08T18:32:25.647" v="223" actId="20577"/>
        <pc:sldMkLst>
          <pc:docMk/>
          <pc:sldMk cId="2564278422" sldId="623"/>
        </pc:sldMkLst>
        <pc:spChg chg="mod">
          <ac:chgData name="Veselinka Kovaceva" userId="S::veselinka_fablab.ba#ext#@cleantechbulgaria.onmicrosoft.com::b8b64017-c2a2-40a0-8431-8e2d7c4f7ac4" providerId="AD" clId="Web-{2FF5E7F6-A5C3-A2E8-139D-92475263CBD4}" dt="2026-01-08T18:32:25.647" v="223" actId="20577"/>
          <ac:spMkLst>
            <pc:docMk/>
            <pc:sldMk cId="2564278422" sldId="623"/>
            <ac:spMk id="11" creationId="{B6A8E946-17CC-78AC-7D69-957BFCDD01A5}"/>
          </ac:spMkLst>
        </pc:spChg>
      </pc:sldChg>
      <pc:sldChg chg="modSp">
        <pc:chgData name="Veselinka Kovaceva" userId="S::veselinka_fablab.ba#ext#@cleantechbulgaria.onmicrosoft.com::b8b64017-c2a2-40a0-8431-8e2d7c4f7ac4" providerId="AD" clId="Web-{2FF5E7F6-A5C3-A2E8-139D-92475263CBD4}" dt="2026-01-08T18:33:52.524" v="271" actId="20577"/>
        <pc:sldMkLst>
          <pc:docMk/>
          <pc:sldMk cId="4199759350" sldId="625"/>
        </pc:sldMkLst>
        <pc:spChg chg="mod">
          <ac:chgData name="Veselinka Kovaceva" userId="S::veselinka_fablab.ba#ext#@cleantechbulgaria.onmicrosoft.com::b8b64017-c2a2-40a0-8431-8e2d7c4f7ac4" providerId="AD" clId="Web-{2FF5E7F6-A5C3-A2E8-139D-92475263CBD4}" dt="2026-01-08T18:33:52.524" v="271" actId="20577"/>
          <ac:spMkLst>
            <pc:docMk/>
            <pc:sldMk cId="4199759350" sldId="625"/>
            <ac:spMk id="7" creationId="{6D605CAF-7D89-BD3C-7343-86CC61ADEDD3}"/>
          </ac:spMkLst>
        </pc:spChg>
      </pc:sldChg>
      <pc:sldChg chg="modSp">
        <pc:chgData name="Veselinka Kovaceva" userId="S::veselinka_fablab.ba#ext#@cleantechbulgaria.onmicrosoft.com::b8b64017-c2a2-40a0-8431-8e2d7c4f7ac4" providerId="AD" clId="Web-{2FF5E7F6-A5C3-A2E8-139D-92475263CBD4}" dt="2026-01-08T18:34:10.134" v="281" actId="20577"/>
        <pc:sldMkLst>
          <pc:docMk/>
          <pc:sldMk cId="1799194185" sldId="626"/>
        </pc:sldMkLst>
        <pc:spChg chg="mod">
          <ac:chgData name="Veselinka Kovaceva" userId="S::veselinka_fablab.ba#ext#@cleantechbulgaria.onmicrosoft.com::b8b64017-c2a2-40a0-8431-8e2d7c4f7ac4" providerId="AD" clId="Web-{2FF5E7F6-A5C3-A2E8-139D-92475263CBD4}" dt="2026-01-08T18:34:10.134" v="281" actId="20577"/>
          <ac:spMkLst>
            <pc:docMk/>
            <pc:sldMk cId="1799194185" sldId="626"/>
            <ac:spMk id="12" creationId="{02BF2DC6-9826-34B9-6F4C-F093F924870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 1: Identifikacija ključnih zelenih vještina na tržištu rada</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Podnaslov 1.1: Definiranje zelenih vještina</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Integracija zelenih vještina u stručno obrazovanje</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Integracija nastavnog plana i programa, pristupi i metodologije nastave</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Studije slučaja – uspješne primjene zelenih vještina u radnoj snazi</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BC150C15-6392-43E8-BFAA-541826BAA29C}">
      <dgm:prSet phldrT="[Text]" custT="1"/>
      <dgm:spPr>
        <a:solidFill>
          <a:srgbClr val="399884"/>
        </a:solidFill>
      </dgm:spPr>
      <dgm:t>
        <a:bodyPr/>
        <a:lstStyle/>
        <a:p>
          <a:r>
            <a:rPr lang="en-GB" sz="1600" noProof="0" dirty="0">
              <a:latin typeface="DejaVu Math TeX Gyre" panose="02000503000000000000"/>
            </a:rPr>
            <a:t>Podnaslov 1.2: Trendovi i zahtjevi na tržištu rada, zelene vještine na Zapadnom Balkanu</a:t>
          </a:r>
        </a:p>
      </dgm:t>
    </dgm:pt>
    <dgm:pt modelId="{94185C45-885C-4945-8ABE-A0C94E46DE18}" type="parTrans" cxnId="{772244D3-4F46-4342-AEFE-81F8EEB4B50E}">
      <dgm:prSet/>
      <dgm:spPr/>
      <dgm:t>
        <a:bodyPr/>
        <a:lstStyle/>
        <a:p>
          <a:endParaRPr lang="en-GB"/>
        </a:p>
      </dgm:t>
    </dgm:pt>
    <dgm:pt modelId="{ADD7FE8B-7039-41D6-BD06-58A275A97514}" type="sibTrans" cxnId="{772244D3-4F46-4342-AEFE-81F8EEB4B50E}">
      <dgm:prSet/>
      <dgm:spPr/>
      <dgm:t>
        <a:bodyPr/>
        <a:lstStyle/>
        <a:p>
          <a:endParaRPr lang="en-GB"/>
        </a:p>
      </dgm:t>
    </dgm:pt>
    <dgm:pt modelId="{F2E9F95B-4537-4AD2-8BA4-A787CBAEE6DB}">
      <dgm:prSet custT="1"/>
      <dgm:spPr/>
      <dgm:t>
        <a:bodyPr/>
        <a:lstStyle/>
        <a:p>
          <a:pPr rtl="0"/>
          <a:r>
            <a:rPr lang="en-GB" sz="1600" noProof="0" dirty="0">
              <a:latin typeface="DejaVu Math TeX Gyre" panose="02000503000000000000"/>
            </a:rPr>
            <a:t>Podnaslov 1.3: Uloga nastavnika u identifikaciji vještina</a:t>
          </a:r>
        </a:p>
      </dgm:t>
    </dgm:pt>
    <dgm:pt modelId="{AB83BC75-8BA2-4FEA-9AAF-93D23AD16707}" type="parTrans" cxnId="{29BC0F15-4268-4746-A035-1AD9388E19A5}">
      <dgm:prSet/>
      <dgm:spPr/>
      <dgm:t>
        <a:bodyPr/>
        <a:lstStyle/>
        <a:p>
          <a:endParaRPr lang="en-GB"/>
        </a:p>
      </dgm:t>
    </dgm:pt>
    <dgm:pt modelId="{9716C05F-DA83-4A3E-BAFD-40FA8FCFA429}" type="sibTrans" cxnId="{29BC0F15-4268-4746-A035-1AD9388E19A5}">
      <dgm:prSet/>
      <dgm:spPr/>
      <dgm:t>
        <a:bodyPr/>
        <a:lstStyle/>
        <a:p>
          <a:endParaRPr lang="en-GB"/>
        </a:p>
      </dgm:t>
    </dgm:pt>
    <dgm:pt modelId="{05186C69-E2F5-450F-84F3-6FC34EAC8CE1}">
      <dgm:prSet custT="1"/>
      <dgm:spPr/>
      <dgm:t>
        <a:bodyPr/>
        <a:lstStyle/>
        <a:p>
          <a:endParaRPr lang="en-GB" sz="1600" noProof="0" dirty="0">
            <a:latin typeface="DejaVu Math TeX Gyre" panose="02000503000000000000"/>
          </a:endParaRPr>
        </a:p>
      </dgm:t>
    </dgm:pt>
    <dgm:pt modelId="{46ED01DC-6804-4953-BC45-CE6BD4DAB3E4}" type="parTrans" cxnId="{78982592-0672-4DDD-92FF-0BACD49A61C5}">
      <dgm:prSet/>
      <dgm:spPr/>
      <dgm:t>
        <a:bodyPr/>
        <a:lstStyle/>
        <a:p>
          <a:endParaRPr lang="en-GB"/>
        </a:p>
      </dgm:t>
    </dgm:pt>
    <dgm:pt modelId="{C8D5E1D1-021D-4935-BBDC-7F33B768C823}" type="sibTrans" cxnId="{78982592-0672-4DDD-92FF-0BACD49A61C5}">
      <dgm:prSet/>
      <dgm:spPr/>
      <dgm:t>
        <a:bodyPr/>
        <a:lstStyle/>
        <a:p>
          <a:endParaRPr lang="en-GB"/>
        </a:p>
      </dgm:t>
    </dgm:pt>
    <dgm:pt modelId="{28BF3C4C-F683-44D9-AB1A-7451536AB2A8}">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Sinergije između zelenih i digitalnih vještina</a:t>
          </a:r>
        </a:p>
      </dgm:t>
    </dgm:pt>
    <dgm:pt modelId="{0154DC27-8027-4E67-A5BF-0679D3E39375}" type="parTrans" cxnId="{B282DB79-7F8E-456C-8C83-69504306A8CE}">
      <dgm:prSet/>
      <dgm:spPr/>
      <dgm:t>
        <a:bodyPr/>
        <a:lstStyle/>
        <a:p>
          <a:endParaRPr lang="en-GB"/>
        </a:p>
      </dgm:t>
    </dgm:pt>
    <dgm:pt modelId="{053D6705-E589-44B3-A039-230057BA01A7}" type="sibTrans" cxnId="{B282DB79-7F8E-456C-8C83-69504306A8CE}">
      <dgm:prSet/>
      <dgm:spPr/>
      <dgm:t>
        <a:bodyPr/>
        <a:lstStyle/>
        <a:p>
          <a:endParaRPr lang="en-GB"/>
        </a:p>
      </dgm:t>
    </dgm:pt>
    <dgm:pt modelId="{656A23A1-D220-4E21-A574-0F6063B96947}">
      <dgm:prSet custT="1"/>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2.3: Prevazilaženje prepreka</a:t>
          </a:r>
        </a:p>
      </dgm:t>
    </dgm:pt>
    <dgm:pt modelId="{52A4721A-2B64-4DEB-B662-991E0F9D12F4}" type="parTrans" cxnId="{C7CA47C9-64C9-415A-86C0-B1AAE281D278}">
      <dgm:prSet/>
      <dgm:spPr/>
      <dgm:t>
        <a:bodyPr/>
        <a:lstStyle/>
        <a:p>
          <a:endParaRPr lang="en-GB"/>
        </a:p>
      </dgm:t>
    </dgm:pt>
    <dgm:pt modelId="{F7186E2E-F5F7-40B7-A050-790D28DE10C7}" type="sibTrans" cxnId="{C7CA47C9-64C9-415A-86C0-B1AAE281D278}">
      <dgm:prSet/>
      <dgm:spPr/>
      <dgm:t>
        <a:bodyPr/>
        <a:lstStyle/>
        <a:p>
          <a:endParaRPr lang="en-GB"/>
        </a:p>
      </dgm:t>
    </dgm:pt>
    <dgm:pt modelId="{6C4DD166-5087-4277-BED9-900042C076A4}">
      <dgm:prSet custT="1"/>
      <dgm:spPr/>
      <dgm:t>
        <a:bodyPr/>
        <a:lstStyle/>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gm:t>
    </dgm:pt>
    <dgm:pt modelId="{59188C0F-FF51-49BA-B8A9-73D7D53A258B}" type="parTrans" cxnId="{69890B26-91A0-4726-8B31-32A8978C63FA}">
      <dgm:prSet/>
      <dgm:spPr/>
      <dgm:t>
        <a:bodyPr/>
        <a:lstStyle/>
        <a:p>
          <a:endParaRPr lang="en-GB"/>
        </a:p>
      </dgm:t>
    </dgm:pt>
    <dgm:pt modelId="{943C7558-04C2-4288-865A-D480FAF49CB2}" type="sibTrans" cxnId="{69890B26-91A0-4726-8B31-32A8978C63FA}">
      <dgm:prSet/>
      <dgm:spPr/>
      <dgm:t>
        <a:bodyPr/>
        <a:lstStyle/>
        <a:p>
          <a:endParaRPr lang="en-GB"/>
        </a:p>
      </dgm:t>
    </dgm:pt>
    <dgm:pt modelId="{69EF305B-E8E6-4028-9D5C-9E8D95D8653A}">
      <dgm:prSet phldrT="[Text]" custT="1"/>
      <dgm:spPr>
        <a:solidFill>
          <a:srgbClr val="74D3BD"/>
        </a:solidFill>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3.1: Novi zeleni poslovi u energetskoj efikasnosti, upravljanju otpadom, reciklaži, obnovljivoj energiji i održivoj proizvodnji</a:t>
          </a:r>
        </a:p>
      </dgm:t>
    </dgm:pt>
    <dgm:pt modelId="{0EBA7009-3BFE-4F9A-88A7-533E0C3E2C0A}" type="parTrans" cxnId="{5FC2C9FB-A164-45BD-BF94-53EC891D43A7}">
      <dgm:prSet/>
      <dgm:spPr/>
      <dgm:t>
        <a:bodyPr/>
        <a:lstStyle/>
        <a:p>
          <a:endParaRPr lang="en-GB"/>
        </a:p>
      </dgm:t>
    </dgm:pt>
    <dgm:pt modelId="{348A7AC2-FEDC-4354-A3A8-6D1B266977C4}" type="sibTrans" cxnId="{5FC2C9FB-A164-45BD-BF94-53EC891D43A7}">
      <dgm:prSet/>
      <dgm:spPr/>
      <dgm:t>
        <a:bodyPr/>
        <a:lstStyle/>
        <a:p>
          <a:endParaRPr lang="en-GB"/>
        </a:p>
      </dgm:t>
    </dgm:pt>
    <dgm:pt modelId="{33651E92-E6D6-4B8E-97AA-BE1481DEB5F5}">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3.2: Sektorske studije slučaja</a:t>
          </a:r>
        </a:p>
      </dgm:t>
    </dgm:pt>
    <dgm:pt modelId="{32E6244F-FA19-4A5E-AC24-1CA7F4D6EE2D}" type="parTrans" cxnId="{1CC892CF-A3B8-4B25-87F5-58341EA2C196}">
      <dgm:prSet/>
      <dgm:spPr/>
      <dgm:t>
        <a:bodyPr/>
        <a:lstStyle/>
        <a:p>
          <a:endParaRPr lang="en-GB"/>
        </a:p>
      </dgm:t>
    </dgm:pt>
    <dgm:pt modelId="{9C0C3698-94CB-4F3E-9D91-C4AA622821AD}" type="sibTrans" cxnId="{1CC892CF-A3B8-4B25-87F5-58341EA2C196}">
      <dgm:prSet/>
      <dgm:spPr/>
      <dgm:t>
        <a:bodyPr/>
        <a:lstStyle/>
        <a:p>
          <a:endParaRPr lang="en-GB"/>
        </a:p>
      </dgm:t>
    </dgm:pt>
    <dgm:pt modelId="{2DC7778B-CC18-47FE-AF8E-BFB2EB4951B1}">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8409091C-F58C-4B88-9E7B-02481169030C}" type="parTrans" cxnId="{F642AEE5-A502-4A55-83DD-D7739D3DC80B}">
      <dgm:prSet/>
      <dgm:spPr/>
      <dgm:t>
        <a:bodyPr/>
        <a:lstStyle/>
        <a:p>
          <a:endParaRPr lang="en-GB"/>
        </a:p>
      </dgm:t>
    </dgm:pt>
    <dgm:pt modelId="{52AB2FDE-0007-40EF-AB43-B5638B150870}" type="sibTrans" cxnId="{F642AEE5-A502-4A55-83DD-D7739D3DC80B}">
      <dgm:prSet/>
      <dgm:spPr/>
      <dgm:t>
        <a:bodyPr/>
        <a:lstStyle/>
        <a:p>
          <a:endParaRPr lang="en-GB"/>
        </a:p>
      </dgm:t>
    </dgm:pt>
    <dgm:pt modelId="{819EADBF-EEA3-41DA-8916-D0F54C99E276}">
      <dgm:prSet custT="1"/>
      <dgm:spPr/>
      <dgm:t>
        <a:bodyPr/>
        <a:lstStyle/>
        <a:p>
          <a:pPr marL="228600" lvl="1" indent="0" algn="l" defTabSz="933450">
            <a:lnSpc>
              <a:spcPct val="90000"/>
            </a:lnSpc>
            <a:spcBef>
              <a:spcPct val="0"/>
            </a:spcBef>
            <a:spcAft>
              <a:spcPct val="15000"/>
            </a:spcAft>
          </a:pPr>
          <a:endParaRPr lang="en-GB" sz="1600" kern="1200" noProof="0" dirty="0">
            <a:latin typeface="DejaVu Math TeX Gyre" panose="02000503000000000000"/>
          </a:endParaRPr>
        </a:p>
      </dgm:t>
    </dgm:pt>
    <dgm:pt modelId="{9ADB97FF-F2A5-4827-8487-F3BAEEA1B9EC}" type="parTrans" cxnId="{599F590A-20DD-4ECB-A3CE-2C0D39947B1B}">
      <dgm:prSet/>
      <dgm:spPr/>
      <dgm:t>
        <a:bodyPr/>
        <a:lstStyle/>
        <a:p>
          <a:endParaRPr lang="en-GB"/>
        </a:p>
      </dgm:t>
    </dgm:pt>
    <dgm:pt modelId="{70A15361-53A9-4C07-94F0-39434EF43951}" type="sibTrans" cxnId="{599F590A-20DD-4ECB-A3CE-2C0D39947B1B}">
      <dgm:prSet/>
      <dgm:spPr/>
      <dgm:t>
        <a:bodyPr/>
        <a:lstStyle/>
        <a:p>
          <a:endParaRPr lang="en-GB"/>
        </a:p>
      </dgm:t>
    </dgm:pt>
    <dgm:pt modelId="{3B9E97B0-980E-4057-9F83-6037D1F57EEA}">
      <dgm:prSet custT="1"/>
      <dgm:spPr/>
      <dgm:t>
        <a:bodyPr/>
        <a:lstStyle/>
        <a:p>
          <a:pPr marL="228600" lvl="1" indent="0" algn="l" defTabSz="933450">
            <a:lnSpc>
              <a:spcPct val="90000"/>
            </a:lnSpc>
            <a:spcBef>
              <a:spcPct val="0"/>
            </a:spcBef>
            <a:spcAft>
              <a:spcPct val="15000"/>
            </a:spcAft>
          </a:pPr>
          <a:r>
            <a:rPr lang="en-GB" sz="1600" kern="1200" noProof="0" dirty="0">
              <a:latin typeface="DejaVu Math TeX Gyre" panose="02000503000000000000"/>
            </a:rPr>
            <a:t>Podnaslov 3.3: Studentski projekti za primijenjeno učenje</a:t>
          </a:r>
        </a:p>
      </dgm:t>
    </dgm:pt>
    <dgm:pt modelId="{6BCB7880-15D7-40A0-B579-36AFEFFCEC24}" type="parTrans" cxnId="{3AFCBB96-812E-4F6C-ACF1-492E6872CDA1}">
      <dgm:prSet/>
      <dgm:spPr/>
    </dgm:pt>
    <dgm:pt modelId="{BABB6288-7624-4AA1-A8F2-F9799EAF865E}" type="sibTrans" cxnId="{3AFCBB96-812E-4F6C-ACF1-492E6872CDA1}">
      <dgm:prSet/>
      <dgm:spPr/>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599F590A-20DD-4ECB-A3CE-2C0D39947B1B}" srcId="{37D074DA-7B98-4142-A990-56111AFBA890}" destId="{819EADBF-EEA3-41DA-8916-D0F54C99E276}" srcOrd="4" destOrd="0" parTransId="{9ADB97FF-F2A5-4827-8487-F3BAEEA1B9EC}" sibTransId="{70A15361-53A9-4C07-94F0-39434EF43951}"/>
    <dgm:cxn modelId="{29BC0F15-4268-4746-A035-1AD9388E19A5}" srcId="{0AF321AB-7B36-421A-A0B9-D2933B4536CF}" destId="{F2E9F95B-4537-4AD2-8BA4-A787CBAEE6DB}" srcOrd="2" destOrd="0" parTransId="{AB83BC75-8BA2-4FEA-9AAF-93D23AD16707}" sibTransId="{9716C05F-DA83-4A3E-BAFD-40FA8FCFA429}"/>
    <dgm:cxn modelId="{79D9CB1A-6DB4-49DE-A8AC-2802FB072BAB}" type="presOf" srcId="{05186C69-E2F5-450F-84F3-6FC34EAC8CE1}" destId="{549F071B-AA45-4164-AEAF-06781EA662C1}" srcOrd="0" destOrd="4" presId="urn:microsoft.com/office/officeart/2005/8/layout/hList6"/>
    <dgm:cxn modelId="{58A2D623-29EC-47C0-B780-A9682EADC838}" type="presOf" srcId="{F2E9F95B-4537-4AD2-8BA4-A787CBAEE6DB}" destId="{549F071B-AA45-4164-AEAF-06781EA662C1}" srcOrd="0" destOrd="3" presId="urn:microsoft.com/office/officeart/2005/8/layout/hList6"/>
    <dgm:cxn modelId="{69890B26-91A0-4726-8B31-32A8978C63FA}" srcId="{E364DC40-2D6E-4364-9D6F-3F6D3C0B6CA0}" destId="{6C4DD166-5087-4277-BED9-900042C076A4}" srcOrd="3" destOrd="0" parTransId="{59188C0F-FF51-49BA-B8A9-73D7D53A258B}" sibTransId="{943C7558-04C2-4288-865A-D480FAF49CB2}"/>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F5EF6461-5884-4CF6-8BC3-BFCC841194E4}" type="presOf" srcId="{819EADBF-EEA3-41DA-8916-D0F54C99E276}" destId="{0AB60A20-99D7-4B5C-A386-998DAAD1AA4B}" srcOrd="0" destOrd="5" presId="urn:microsoft.com/office/officeart/2005/8/layout/hList6"/>
    <dgm:cxn modelId="{3A421762-D4C8-4ADC-A556-D34243F465E9}" type="presOf" srcId="{6C4DD166-5087-4277-BED9-900042C076A4}" destId="{2AE3CB7E-C9A4-44F4-85BC-8C6922025EF9}" srcOrd="0" destOrd="4" presId="urn:microsoft.com/office/officeart/2005/8/layout/hList6"/>
    <dgm:cxn modelId="{CA84D949-C08E-43D4-A8B0-136DF368BDFD}" type="presOf" srcId="{E364DC40-2D6E-4364-9D6F-3F6D3C0B6CA0}" destId="{2AE3CB7E-C9A4-44F4-85BC-8C6922025EF9}" srcOrd="0" destOrd="0" presId="urn:microsoft.com/office/officeart/2005/8/layout/hList6"/>
    <dgm:cxn modelId="{B0DB9573-BB34-4C64-8F32-BDD7C1A89E7C}" type="presOf" srcId="{28BF3C4C-F683-44D9-AB1A-7451536AB2A8}" destId="{2AE3CB7E-C9A4-44F4-85BC-8C6922025EF9}" srcOrd="0" destOrd="2" presId="urn:microsoft.com/office/officeart/2005/8/layout/hList6"/>
    <dgm:cxn modelId="{B282DB79-7F8E-456C-8C83-69504306A8CE}" srcId="{E364DC40-2D6E-4364-9D6F-3F6D3C0B6CA0}" destId="{28BF3C4C-F683-44D9-AB1A-7451536AB2A8}" srcOrd="1" destOrd="0" parTransId="{0154DC27-8027-4E67-A5BF-0679D3E39375}" sibTransId="{053D6705-E589-44B3-A039-230057BA01A7}"/>
    <dgm:cxn modelId="{C567BE7E-CC4B-495C-8CB2-E2A4859FCAB4}" type="presOf" srcId="{0AF321AB-7B36-421A-A0B9-D2933B4536CF}" destId="{549F071B-AA45-4164-AEAF-06781EA662C1}" srcOrd="0" destOrd="0" presId="urn:microsoft.com/office/officeart/2005/8/layout/hList6"/>
    <dgm:cxn modelId="{D317F57F-9975-4DB5-9A5C-98C7092E0B0F}" type="presOf" srcId="{3B9E97B0-980E-4057-9F83-6037D1F57EEA}" destId="{0AB60A20-99D7-4B5C-A386-998DAAD1AA4B}" srcOrd="0" destOrd="3" presId="urn:microsoft.com/office/officeart/2005/8/layout/hList6"/>
    <dgm:cxn modelId="{85BF9C84-F28C-4B6A-8F3C-1C53DE66D68F}" type="presOf" srcId="{5F904E51-97C7-4B67-A13B-A0921D93C8F8}" destId="{2AE3CB7E-C9A4-44F4-85BC-8C6922025EF9}" srcOrd="0" destOrd="1" presId="urn:microsoft.com/office/officeart/2005/8/layout/hList6"/>
    <dgm:cxn modelId="{FAB3C984-CE34-4270-BDD5-A1B08DC10FBB}" type="presOf" srcId="{69EF305B-E8E6-4028-9D5C-9E8D95D8653A}" destId="{0AB60A20-99D7-4B5C-A386-998DAAD1AA4B}" srcOrd="0" destOrd="1" presId="urn:microsoft.com/office/officeart/2005/8/layout/hList6"/>
    <dgm:cxn modelId="{165A098F-6AA0-4208-9368-3B59D405FD3E}" type="presOf" srcId="{2DC7778B-CC18-47FE-AF8E-BFB2EB4951B1}" destId="{0AB60A20-99D7-4B5C-A386-998DAAD1AA4B}" srcOrd="0" destOrd="4" presId="urn:microsoft.com/office/officeart/2005/8/layout/hList6"/>
    <dgm:cxn modelId="{78982592-0672-4DDD-92FF-0BACD49A61C5}" srcId="{0AF321AB-7B36-421A-A0B9-D2933B4536CF}" destId="{05186C69-E2F5-450F-84F3-6FC34EAC8CE1}" srcOrd="3" destOrd="0" parTransId="{46ED01DC-6804-4953-BC45-CE6BD4DAB3E4}" sibTransId="{C8D5E1D1-021D-4935-BBDC-7F33B768C823}"/>
    <dgm:cxn modelId="{C03E3B93-FDE2-4357-AA4F-F079832887EF}" type="presOf" srcId="{E75AA4AE-1DE7-457B-8895-B3712A218543}" destId="{499D7117-9361-49B2-9E7A-0E723ECF01C8}" srcOrd="0" destOrd="0" presId="urn:microsoft.com/office/officeart/2005/8/layout/hList6"/>
    <dgm:cxn modelId="{3AFCBB96-812E-4F6C-ACF1-492E6872CDA1}" srcId="{37D074DA-7B98-4142-A990-56111AFBA890}" destId="{3B9E97B0-980E-4057-9F83-6037D1F57EEA}" srcOrd="2" destOrd="0" parTransId="{6BCB7880-15D7-40A0-B579-36AFEFFCEC24}" sibTransId="{BABB6288-7624-4AA1-A8F2-F9799EAF865E}"/>
    <dgm:cxn modelId="{96212A9F-EF23-4CF1-9D0A-5098F5545F10}" type="presOf" srcId="{BC150C15-6392-43E8-BFAA-541826BAA29C}" destId="{549F071B-AA45-4164-AEAF-06781EA662C1}" srcOrd="0" destOrd="2" presId="urn:microsoft.com/office/officeart/2005/8/layout/hList6"/>
    <dgm:cxn modelId="{53B80FAF-0EA9-45A8-BCD0-59FB086EBDC8}" type="presOf" srcId="{656A23A1-D220-4E21-A574-0F6063B96947}" destId="{2AE3CB7E-C9A4-44F4-85BC-8C6922025EF9}" srcOrd="0" destOrd="3" presId="urn:microsoft.com/office/officeart/2005/8/layout/hList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C7CA47C9-64C9-415A-86C0-B1AAE281D278}" srcId="{E364DC40-2D6E-4364-9D6F-3F6D3C0B6CA0}" destId="{656A23A1-D220-4E21-A574-0F6063B96947}" srcOrd="2" destOrd="0" parTransId="{52A4721A-2B64-4DEB-B662-991E0F9D12F4}" sibTransId="{F7186E2E-F5F7-40B7-A050-790D28DE10C7}"/>
    <dgm:cxn modelId="{1CC892CF-A3B8-4B25-87F5-58341EA2C196}" srcId="{37D074DA-7B98-4142-A990-56111AFBA890}" destId="{33651E92-E6D6-4B8E-97AA-BE1481DEB5F5}" srcOrd="1" destOrd="0" parTransId="{32E6244F-FA19-4A5E-AC24-1CA7F4D6EE2D}" sibTransId="{9C0C3698-94CB-4F3E-9D91-C4AA622821AD}"/>
    <dgm:cxn modelId="{772244D3-4F46-4342-AEFE-81F8EEB4B50E}" srcId="{0AF321AB-7B36-421A-A0B9-D2933B4536CF}" destId="{BC150C15-6392-43E8-BFAA-541826BAA29C}" srcOrd="1" destOrd="0" parTransId="{94185C45-885C-4945-8ABE-A0C94E46DE18}" sibTransId="{ADD7FE8B-7039-41D6-BD06-58A275A97514}"/>
    <dgm:cxn modelId="{D74123DF-15E5-46D7-B8C1-D2892AA52A88}" type="presOf" srcId="{B77B0499-EC21-4AE5-A6A1-2CBF83F93E96}" destId="{549F071B-AA45-4164-AEAF-06781EA662C1}" srcOrd="0" destOrd="1" presId="urn:microsoft.com/office/officeart/2005/8/layout/hList6"/>
    <dgm:cxn modelId="{BE11ACDF-3D37-4284-A95E-1EA7BCFE3CEB}" type="presOf" srcId="{33651E92-E6D6-4B8E-97AA-BE1481DEB5F5}" destId="{0AB60A20-99D7-4B5C-A386-998DAAD1AA4B}" srcOrd="0" destOrd="2" presId="urn:microsoft.com/office/officeart/2005/8/layout/hList6"/>
    <dgm:cxn modelId="{F642AEE5-A502-4A55-83DD-D7739D3DC80B}" srcId="{37D074DA-7B98-4142-A990-56111AFBA890}" destId="{2DC7778B-CC18-47FE-AF8E-BFB2EB4951B1}" srcOrd="3" destOrd="0" parTransId="{8409091C-F58C-4B88-9E7B-02481169030C}" sibTransId="{52AB2FDE-0007-40EF-AB43-B5638B150870}"/>
    <dgm:cxn modelId="{4A3FCDEA-2801-4C93-98C9-E2085BB927D0}" srcId="{E75AA4AE-1DE7-457B-8895-B3712A218543}" destId="{0AF321AB-7B36-421A-A0B9-D2933B4536CF}" srcOrd="0" destOrd="0" parTransId="{31BC75A9-8FE5-48D5-B0CD-6449FC1C4310}" sibTransId="{67F7E916-E4BC-4387-B6D9-419ED1F543BB}"/>
    <dgm:cxn modelId="{5FC2C9FB-A164-45BD-BF94-53EC891D43A7}" srcId="{37D074DA-7B98-4142-A990-56111AFBA890}" destId="{69EF305B-E8E6-4028-9D5C-9E8D95D8653A}" srcOrd="0" destOrd="0" parTransId="{0EBA7009-3BFE-4F9A-88A7-533E0C3E2C0A}" sibTransId="{348A7AC2-FEDC-4354-A3A8-6D1B266977C4}"/>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US" sz="1800" b="1" noProof="0" dirty="0">
              <a:latin typeface="DejaVu Math TeX Gyre" panose="02000503000000000000"/>
            </a:rPr>
            <a:t>Rastuća potražnja za zelenim vještinama – </a:t>
          </a:r>
          <a:r>
            <a:rPr lang="en-US" sz="1800" b="0" noProof="0" dirty="0">
              <a:latin typeface="DejaVu Math TeX Gyre" panose="02000503000000000000"/>
            </a:rPr>
            <a:t>oko 40% oglasa za posao u EU zahtijeva srednje ili visoke vještine za zelenu tranziciju, stopa otvorenih radnih mjesta raste, a EU očekuje potrebu za dodatnih 130.000–145.000 kvalificiranih radnika do 2030. godine.</a:t>
          </a:r>
          <a:endParaRPr lang="en-GB" sz="1800" b="0" noProof="0" dirty="0">
            <a:latin typeface="DejaVu Math TeX Gyre" panose="02000503000000000000"/>
          </a:endParaRP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US" sz="1800" b="1" noProof="0" dirty="0">
              <a:latin typeface="DejaVu Math TeX Gyre" panose="02000503000000000000"/>
            </a:rPr>
            <a:t>Sektorske i zanimajne promjene – </a:t>
          </a:r>
          <a:r>
            <a:rPr lang="en-US" sz="1800" b="0" noProof="0" dirty="0">
              <a:latin typeface="DejaVu Math TeX Gyre" panose="02000503000000000000"/>
            </a:rPr>
            <a:t>zelene i digitalne tranzicije preoblikuju radna mjesta, povećavajući potražnju za stručnjacima iz oblasti nauke i inženjerstva, tehničkih zanata, te radnicima u građevinarstvu, energetici, upravljanju otpadom i istraživanju i razvoju.</a:t>
          </a:r>
          <a:endParaRPr lang="en-GB" sz="1800" b="0" noProof="0" dirty="0">
            <a:latin typeface="DejaVu Math TeX Gyre" panose="02000503000000000000"/>
          </a:endParaRP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US" sz="1800" b="1" noProof="0" dirty="0">
              <a:latin typeface="DejaVu Math TeX Gyre" panose="02000503000000000000"/>
            </a:rPr>
            <a:t>Rastući jazi u vještinama i manjak radne snage – </a:t>
          </a:r>
          <a:r>
            <a:rPr lang="en-US" sz="1800" b="0" noProof="0" dirty="0">
              <a:latin typeface="DejaVu Math TeX Gyre" panose="02000503000000000000"/>
            </a:rPr>
            <a:t>broj slobodnih radnih mjesta u ključnim sektorima udvostručio se, uz manjak vodoinstalatera, električara, zidara i vozača, uz rastuću potražnju za kombinovanim tehničkim, digitalnim i ekološkim vještinama.</a:t>
          </a:r>
          <a:endParaRPr lang="en-GB" sz="1800" b="0" noProof="0" dirty="0">
            <a:latin typeface="DejaVu Math TeX Gyre" panose="02000503000000000000"/>
          </a:endParaRP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pPr algn="l">
            <a:lnSpc>
              <a:spcPct val="90000"/>
            </a:lnSpc>
          </a:pPr>
          <a:r>
            <a:rPr lang="en-US" b="1" noProof="0" dirty="0">
              <a:solidFill>
                <a:srgbClr val="FFFFFF"/>
              </a:solidFill>
              <a:latin typeface="DejaVu Math TeX Gyre" panose="02000503000000000000"/>
              <a:ea typeface="+mn-ea"/>
              <a:cs typeface="+mn-cs"/>
            </a:rPr>
            <a:t>Implikacije za politiku i </a:t>
          </a:r>
          <a:r>
            <a:rPr lang="en-GB" noProof="0" dirty="0">
              <a:solidFill>
                <a:srgbClr val="FFFFFF"/>
              </a:solidFill>
              <a:latin typeface="DejaVu Math TeX Gyre" panose="02000503000000000000"/>
              <a:ea typeface="+mn-ea"/>
              <a:cs typeface="+mn-cs"/>
            </a:rPr>
            <a:t>obuku </a:t>
          </a:r>
          <a:r>
            <a:rPr lang="en-US" noProof="0" dirty="0">
              <a:solidFill>
                <a:srgbClr val="FFFFFF"/>
              </a:solidFill>
              <a:latin typeface="DejaVu Math TeX Gyre" panose="02000503000000000000"/>
              <a:ea typeface="+mn-ea"/>
              <a:cs typeface="+mn-cs"/>
            </a:rPr>
            <a:t>– Evropska agenda vještina naglašava potrebu za jačim vještinama za podršku zelenoj i digitalnoj tranziciji, jer se mala i srednja preduzeća suočavaju s velikim mankom talenata, a sektori obnovljive energije mogli bi stvoriti do 3,5 miliona novih radnih mjesta do 2030. godine.</a:t>
          </a:r>
          <a:endParaRPr lang="en-GB" noProof="0" dirty="0">
            <a:solidFill>
              <a:srgbClr val="FFFFFF"/>
            </a:solidFill>
            <a:latin typeface="DejaVu Math TeX Gyre" panose="02000503000000000000"/>
            <a:ea typeface="+mn-ea"/>
            <a:cs typeface="+mn-cs"/>
          </a:endParaRP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pPr algn="l">
            <a:lnSpc>
              <a:spcPct val="90000"/>
            </a:lnSpc>
          </a:pPr>
          <a:r>
            <a:rPr lang="en-US" b="1" noProof="0" dirty="0">
              <a:latin typeface="DejaVu Math TeX Gyre" panose="02000503000000000000"/>
              <a:ea typeface="+mn-ea"/>
              <a:cs typeface="+mn-cs"/>
            </a:rPr>
            <a:t>Izazovi i potrebe Zapadnog Balkana – </a:t>
          </a:r>
          <a:r>
            <a:rPr lang="en-US" b="0" noProof="0" dirty="0">
              <a:latin typeface="DejaVu Math TeX Gyre" panose="02000503000000000000"/>
              <a:ea typeface="+mn-ea"/>
              <a:cs typeface="+mn-cs"/>
            </a:rPr>
            <a:t>Visoka nezaposlenost mladih i slabo usklađivanje stručnog </a:t>
          </a:r>
          <a:r>
            <a:rPr lang="en-US" b="0" noProof="0" dirty="0" err="1">
              <a:latin typeface="DejaVu Math TeX Gyre" panose="02000503000000000000"/>
              <a:ea typeface="+mn-ea"/>
              <a:cs typeface="+mn-cs"/>
            </a:rPr>
            <a:t>obrazovanja</a:t>
          </a:r>
          <a:r>
            <a:rPr lang="en-US" b="0" noProof="0" dirty="0">
              <a:latin typeface="DejaVu Math TeX Gyre" panose="02000503000000000000"/>
              <a:ea typeface="+mn-ea"/>
              <a:cs typeface="+mn-cs"/>
            </a:rPr>
            <a:t> </a:t>
          </a:r>
          <a:r>
            <a:rPr lang="en-US" b="0" noProof="0" dirty="0" err="1">
              <a:latin typeface="DejaVu Math TeX Gyre" panose="02000503000000000000"/>
              <a:ea typeface="+mn-ea"/>
              <a:cs typeface="+mn-cs"/>
            </a:rPr>
            <a:t>i</a:t>
          </a:r>
          <a:r>
            <a:rPr lang="en-US" b="0" noProof="0" dirty="0">
              <a:latin typeface="DejaVu Math TeX Gyre" panose="02000503000000000000"/>
              <a:ea typeface="+mn-ea"/>
              <a:cs typeface="+mn-cs"/>
            </a:rPr>
            <a:t> </a:t>
          </a:r>
          <a:r>
            <a:rPr lang="en-US" b="0" noProof="0" dirty="0" err="1">
              <a:latin typeface="DejaVu Math TeX Gyre" panose="02000503000000000000"/>
              <a:ea typeface="+mn-ea"/>
              <a:cs typeface="+mn-cs"/>
            </a:rPr>
            <a:t>obuka</a:t>
          </a:r>
          <a:r>
            <a:rPr lang="en-US" b="0" noProof="0" dirty="0">
              <a:latin typeface="DejaVu Math TeX Gyre" panose="02000503000000000000"/>
              <a:ea typeface="+mn-ea"/>
              <a:cs typeface="+mn-cs"/>
            </a:rPr>
            <a:t> (VET) s </a:t>
          </a:r>
          <a:r>
            <a:rPr lang="en-US" b="0" noProof="0" dirty="0" err="1">
              <a:latin typeface="DejaVu Math TeX Gyre" panose="02000503000000000000"/>
              <a:ea typeface="+mn-ea"/>
              <a:cs typeface="+mn-cs"/>
            </a:rPr>
            <a:t>potrebama</a:t>
          </a:r>
          <a:r>
            <a:rPr lang="en-US" b="0" noProof="0" dirty="0">
              <a:latin typeface="DejaVu Math TeX Gyre" panose="02000503000000000000"/>
              <a:ea typeface="+mn-ea"/>
              <a:cs typeface="+mn-cs"/>
            </a:rPr>
            <a:t> </a:t>
          </a:r>
          <a:r>
            <a:rPr lang="en-US" b="0" noProof="0" dirty="0" err="1">
              <a:latin typeface="DejaVu Math TeX Gyre" panose="02000503000000000000"/>
              <a:ea typeface="+mn-ea"/>
              <a:cs typeface="+mn-cs"/>
            </a:rPr>
            <a:t>tržišta</a:t>
          </a:r>
          <a:r>
            <a:rPr lang="en-US" b="0" noProof="0" dirty="0">
              <a:latin typeface="DejaVu Math TeX Gyre" panose="02000503000000000000"/>
              <a:ea typeface="+mn-ea"/>
              <a:cs typeface="+mn-cs"/>
            </a:rPr>
            <a:t> rada </a:t>
          </a:r>
          <a:r>
            <a:rPr lang="en-US" b="0" noProof="0" dirty="0" err="1">
              <a:latin typeface="DejaVu Math TeX Gyre" panose="02000503000000000000"/>
              <a:ea typeface="+mn-ea"/>
              <a:cs typeface="+mn-cs"/>
            </a:rPr>
            <a:t>ostavljaju</a:t>
          </a:r>
          <a:r>
            <a:rPr lang="en-US" b="0" noProof="0" dirty="0">
              <a:latin typeface="DejaVu Math TeX Gyre" panose="02000503000000000000"/>
              <a:ea typeface="+mn-ea"/>
              <a:cs typeface="+mn-cs"/>
            </a:rPr>
            <a:t> </a:t>
          </a:r>
          <a:r>
            <a:rPr lang="en-US" b="0" noProof="0" dirty="0" err="1">
              <a:latin typeface="DejaVu Math TeX Gyre" panose="02000503000000000000"/>
              <a:ea typeface="+mn-ea"/>
              <a:cs typeface="+mn-cs"/>
            </a:rPr>
            <a:t>mlade</a:t>
          </a:r>
          <a:r>
            <a:rPr lang="en-US" b="0" noProof="0" dirty="0">
              <a:latin typeface="DejaVu Math TeX Gyre" panose="02000503000000000000"/>
              <a:ea typeface="+mn-ea"/>
              <a:cs typeface="+mn-cs"/>
            </a:rPr>
            <a:t> ne pripremljenima, dok potražnja za zelenim i digitalnim vještinama brzo raste na Kosovu i u Bosni i Hercegovini.</a:t>
          </a:r>
          <a:endParaRPr lang="en-GB" b="0" noProof="0" dirty="0">
            <a:latin typeface="DejaVu Math TeX Gyre" panose="02000503000000000000"/>
            <a:ea typeface="+mn-ea"/>
            <a:cs typeface="+mn-cs"/>
          </a:endParaRP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2">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2">
        <dgm:presLayoutVars>
          <dgm:chMax val="0"/>
          <dgm:bulletEnabled val="1"/>
        </dgm:presLayoutVars>
      </dgm:prSet>
      <dgm:spPr/>
    </dgm:pt>
  </dgm:ptLst>
  <dgm:cxnLst>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4E176E-5892-44DB-9619-FB903D8F7E9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C7F8805-5F73-4B70-A55D-BFE025B7B7C3}">
      <dgm:prSet/>
      <dgm:spPr/>
      <dgm:t>
        <a:bodyPr/>
        <a:lstStyle/>
        <a:p>
          <a:pPr algn="l">
            <a:lnSpc>
              <a:spcPct val="90000"/>
            </a:lnSpc>
          </a:pPr>
          <a:r>
            <a:rPr lang="en-US" sz="1700" dirty="0">
              <a:solidFill>
                <a:srgbClr val="FFFFFF"/>
              </a:solidFill>
              <a:latin typeface="Aptos"/>
              <a:ea typeface="+mn-ea"/>
              <a:cs typeface="+mn-cs"/>
            </a:rPr>
            <a:t>Nastavnici promatraju učenike u stvarnim zadacima kako bi procijenili primjenu kompetencija poput sistemskog razmišljanja i kolektivnog djelovanja.</a:t>
          </a:r>
        </a:p>
      </dgm:t>
    </dgm:pt>
    <dgm:pt modelId="{B102582F-79E4-4D8D-8BF2-99B97444679A}" type="parTrans" cxnId="{87189C33-3AC1-48B2-8D76-50B32C887F87}">
      <dgm:prSet/>
      <dgm:spPr/>
      <dgm:t>
        <a:bodyPr/>
        <a:lstStyle/>
        <a:p>
          <a:endParaRPr lang="en-US"/>
        </a:p>
      </dgm:t>
    </dgm:pt>
    <dgm:pt modelId="{A656551C-AE46-40F7-9D13-72DAB9282AA3}" type="sibTrans" cxnId="{87189C33-3AC1-48B2-8D76-50B32C887F87}">
      <dgm:prSet/>
      <dgm:spPr/>
      <dgm:t>
        <a:bodyPr/>
        <a:lstStyle/>
        <a:p>
          <a:endParaRPr lang="en-US"/>
        </a:p>
      </dgm:t>
    </dgm:pt>
    <dgm:pt modelId="{449A8C9E-5C6A-4F1D-9626-68D18F0766F5}">
      <dgm:prSet/>
      <dgm:spPr/>
      <dgm:t>
        <a:bodyPr/>
        <a:lstStyle/>
        <a:p>
          <a:pPr algn="l">
            <a:lnSpc>
              <a:spcPct val="90000"/>
            </a:lnSpc>
          </a:pPr>
          <a:r>
            <a:rPr lang="en-US" sz="1700" dirty="0" err="1">
              <a:solidFill>
                <a:srgbClr val="FFFFFF"/>
              </a:solidFill>
              <a:latin typeface="Aptos" panose="020B0004020202020204"/>
              <a:ea typeface="+mn-ea"/>
              <a:cs typeface="+mn-cs"/>
            </a:rPr>
            <a:t>Aktivnosti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učenja</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projekti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omogućavaju</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učenicima</a:t>
          </a:r>
          <a:r>
            <a:rPr lang="en-US" sz="1700" dirty="0">
              <a:solidFill>
                <a:srgbClr val="FFFFFF"/>
              </a:solidFill>
              <a:latin typeface="Aptos" panose="020B0004020202020204"/>
              <a:ea typeface="+mn-ea"/>
              <a:cs typeface="+mn-cs"/>
            </a:rPr>
            <a:t> da </a:t>
          </a:r>
          <a:r>
            <a:rPr lang="en-US" sz="1700" dirty="0" err="1">
              <a:solidFill>
                <a:srgbClr val="FFFFFF"/>
              </a:solidFill>
              <a:latin typeface="Aptos" panose="020B0004020202020204"/>
              <a:ea typeface="+mn-ea"/>
              <a:cs typeface="+mn-cs"/>
            </a:rPr>
            <a:t>pokažu</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cjelokupni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spektar</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kompetencija</a:t>
          </a:r>
          <a:r>
            <a:rPr lang="en-US" sz="1700" dirty="0">
              <a:solidFill>
                <a:srgbClr val="FFFFFF"/>
              </a:solidFill>
              <a:latin typeface="Aptos" panose="020B0004020202020204"/>
              <a:ea typeface="+mn-ea"/>
              <a:cs typeface="+mn-cs"/>
            </a:rPr>
            <a:t>.</a:t>
          </a:r>
        </a:p>
      </dgm:t>
    </dgm:pt>
    <dgm:pt modelId="{D299BB23-5A02-4AC2-B80C-9F250E03A65A}" type="parTrans" cxnId="{BB027D7D-B70D-4D69-9790-0F579106FC24}">
      <dgm:prSet/>
      <dgm:spPr/>
      <dgm:t>
        <a:bodyPr/>
        <a:lstStyle/>
        <a:p>
          <a:endParaRPr lang="en-US"/>
        </a:p>
      </dgm:t>
    </dgm:pt>
    <dgm:pt modelId="{145BB199-DDD4-4BC8-A210-5D13A9625D43}" type="sibTrans" cxnId="{BB027D7D-B70D-4D69-9790-0F579106FC24}">
      <dgm:prSet/>
      <dgm:spPr/>
      <dgm:t>
        <a:bodyPr/>
        <a:lstStyle/>
        <a:p>
          <a:endParaRPr lang="en-US"/>
        </a:p>
      </dgm:t>
    </dgm:pt>
    <dgm:pt modelId="{E22C2774-6B4C-4BC6-BD2C-F35B9870FDFD}">
      <dgm:prSet/>
      <dgm:spPr/>
      <dgm:t>
        <a:bodyPr/>
        <a:lstStyle/>
        <a:p>
          <a:pPr algn="l">
            <a:lnSpc>
              <a:spcPct val="90000"/>
            </a:lnSpc>
          </a:pPr>
          <a:r>
            <a:rPr lang="en-US" sz="1700" dirty="0" err="1">
              <a:solidFill>
                <a:srgbClr val="FFFFFF"/>
              </a:solidFill>
              <a:latin typeface="Aptos" panose="020B0004020202020204"/>
              <a:ea typeface="+mn-ea"/>
              <a:cs typeface="+mn-cs"/>
            </a:rPr>
            <a:t>GreenComp</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usmjerava</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ažuriranje</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nastavnih</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planova</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programa</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stručno</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usavršavanje</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integraciju</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identifikacije</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vještina</a:t>
          </a:r>
          <a:r>
            <a:rPr lang="en-US" sz="1700" dirty="0">
              <a:solidFill>
                <a:srgbClr val="FFFFFF"/>
              </a:solidFill>
              <a:latin typeface="Aptos" panose="020B0004020202020204"/>
              <a:ea typeface="+mn-ea"/>
              <a:cs typeface="+mn-cs"/>
            </a:rPr>
            <a:t>.</a:t>
          </a:r>
        </a:p>
      </dgm:t>
    </dgm:pt>
    <dgm:pt modelId="{5231FA55-9FFC-4212-9DAE-25F8AA4F8F22}" type="parTrans" cxnId="{40209EFB-590F-40A6-9569-D5104EA69FCD}">
      <dgm:prSet/>
      <dgm:spPr/>
      <dgm:t>
        <a:bodyPr/>
        <a:lstStyle/>
        <a:p>
          <a:endParaRPr lang="en-US"/>
        </a:p>
      </dgm:t>
    </dgm:pt>
    <dgm:pt modelId="{E53BDFB8-C755-4846-82F9-C9B9EB43AE3C}" type="sibTrans" cxnId="{40209EFB-590F-40A6-9569-D5104EA69FCD}">
      <dgm:prSet/>
      <dgm:spPr/>
      <dgm:t>
        <a:bodyPr/>
        <a:lstStyle/>
        <a:p>
          <a:endParaRPr lang="en-US"/>
        </a:p>
      </dgm:t>
    </dgm:pt>
    <dgm:pt modelId="{D0CFC60B-BF99-455A-8A4C-5151F3CBC7F8}">
      <dgm:prSet/>
      <dgm:spPr/>
      <dgm:t>
        <a:bodyPr/>
        <a:lstStyle/>
        <a:p>
          <a:pPr algn="l">
            <a:lnSpc>
              <a:spcPct val="90000"/>
            </a:lnSpc>
          </a:pPr>
          <a:r>
            <a:rPr lang="en-US" sz="1700" dirty="0" err="1">
              <a:solidFill>
                <a:srgbClr val="FFFFFF"/>
              </a:solidFill>
              <a:latin typeface="Aptos" panose="020B0004020202020204"/>
              <a:ea typeface="+mn-ea"/>
              <a:cs typeface="+mn-cs"/>
            </a:rPr>
            <a:t>Nastavnici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pomažu</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učenicima</a:t>
          </a:r>
          <a:r>
            <a:rPr lang="en-US" sz="1700" dirty="0">
              <a:solidFill>
                <a:srgbClr val="FFFFFF"/>
              </a:solidFill>
              <a:latin typeface="Aptos" panose="020B0004020202020204"/>
              <a:ea typeface="+mn-ea"/>
              <a:cs typeface="+mn-cs"/>
            </a:rPr>
            <a:t> da </a:t>
          </a:r>
          <a:r>
            <a:rPr lang="en-US" sz="1700" dirty="0" err="1">
              <a:solidFill>
                <a:srgbClr val="FFFFFF"/>
              </a:solidFill>
              <a:latin typeface="Aptos" panose="020B0004020202020204"/>
              <a:ea typeface="+mn-ea"/>
              <a:cs typeface="+mn-cs"/>
            </a:rPr>
            <a:t>povežu</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kompetencije</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iz</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formalnih</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neformalnih</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iskustava</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podržavajući</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cjeloživotno</a:t>
          </a:r>
          <a:r>
            <a:rPr lang="en-US" sz="1700" dirty="0">
              <a:solidFill>
                <a:srgbClr val="FFFFFF"/>
              </a:solidFill>
              <a:latin typeface="Aptos" panose="020B0004020202020204"/>
              <a:ea typeface="+mn-ea"/>
              <a:cs typeface="+mn-cs"/>
            </a:rPr>
            <a:t> </a:t>
          </a:r>
          <a:r>
            <a:rPr lang="en-US" sz="1700" dirty="0" err="1">
              <a:solidFill>
                <a:srgbClr val="FFFFFF"/>
              </a:solidFill>
              <a:latin typeface="Aptos" panose="020B0004020202020204"/>
              <a:ea typeface="+mn-ea"/>
              <a:cs typeface="+mn-cs"/>
            </a:rPr>
            <a:t>učenje</a:t>
          </a:r>
          <a:r>
            <a:rPr lang="en-US" sz="1700" dirty="0">
              <a:solidFill>
                <a:srgbClr val="FFFFFF"/>
              </a:solidFill>
              <a:latin typeface="Aptos" panose="020B0004020202020204"/>
              <a:ea typeface="+mn-ea"/>
              <a:cs typeface="+mn-cs"/>
            </a:rPr>
            <a:t>.</a:t>
          </a:r>
        </a:p>
      </dgm:t>
    </dgm:pt>
    <dgm:pt modelId="{0BC09BB1-B629-4B9A-A9D3-BE4F73037133}" type="parTrans" cxnId="{69B45CDD-0746-4402-833A-FB52C7021A52}">
      <dgm:prSet/>
      <dgm:spPr/>
      <dgm:t>
        <a:bodyPr/>
        <a:lstStyle/>
        <a:p>
          <a:endParaRPr lang="en-US"/>
        </a:p>
      </dgm:t>
    </dgm:pt>
    <dgm:pt modelId="{B160B16A-02BA-4DEE-BB7F-0131EBDDBF26}" type="sibTrans" cxnId="{69B45CDD-0746-4402-833A-FB52C7021A52}">
      <dgm:prSet/>
      <dgm:spPr/>
      <dgm:t>
        <a:bodyPr/>
        <a:lstStyle/>
        <a:p>
          <a:endParaRPr lang="en-US"/>
        </a:p>
      </dgm:t>
    </dgm:pt>
    <dgm:pt modelId="{CB750AAA-C042-4CAF-B5F3-6C5E1463C28A}" type="pres">
      <dgm:prSet presAssocID="{B94E176E-5892-44DB-9619-FB903D8F7E9C}" presName="linear" presStyleCnt="0">
        <dgm:presLayoutVars>
          <dgm:animLvl val="lvl"/>
          <dgm:resizeHandles val="exact"/>
        </dgm:presLayoutVars>
      </dgm:prSet>
      <dgm:spPr/>
    </dgm:pt>
    <dgm:pt modelId="{EE1BB77A-7B42-4F04-B8EF-D0DC78468895}" type="pres">
      <dgm:prSet presAssocID="{0C7F8805-5F73-4B70-A55D-BFE025B7B7C3}" presName="parentText" presStyleLbl="node1" presStyleIdx="0" presStyleCnt="4">
        <dgm:presLayoutVars>
          <dgm:chMax val="0"/>
          <dgm:bulletEnabled val="1"/>
        </dgm:presLayoutVars>
      </dgm:prSet>
      <dgm:spPr/>
    </dgm:pt>
    <dgm:pt modelId="{F1E2E2F9-000B-4C62-AAD2-2AEA45AFEAA5}" type="pres">
      <dgm:prSet presAssocID="{A656551C-AE46-40F7-9D13-72DAB9282AA3}" presName="spacer" presStyleCnt="0"/>
      <dgm:spPr/>
    </dgm:pt>
    <dgm:pt modelId="{0B30A25A-687F-4709-95A1-0D5926149E0D}" type="pres">
      <dgm:prSet presAssocID="{449A8C9E-5C6A-4F1D-9626-68D18F0766F5}" presName="parentText" presStyleLbl="node1" presStyleIdx="1" presStyleCnt="4">
        <dgm:presLayoutVars>
          <dgm:chMax val="0"/>
          <dgm:bulletEnabled val="1"/>
        </dgm:presLayoutVars>
      </dgm:prSet>
      <dgm:spPr/>
    </dgm:pt>
    <dgm:pt modelId="{539245CC-A89C-40F3-8A97-2E9DBABDCFB7}" type="pres">
      <dgm:prSet presAssocID="{145BB199-DDD4-4BC8-A210-5D13A9625D43}" presName="spacer" presStyleCnt="0"/>
      <dgm:spPr/>
    </dgm:pt>
    <dgm:pt modelId="{0CD334F6-4457-4E6F-A3FD-5C375528FE4F}" type="pres">
      <dgm:prSet presAssocID="{E22C2774-6B4C-4BC6-BD2C-F35B9870FDFD}" presName="parentText" presStyleLbl="node1" presStyleIdx="2" presStyleCnt="4">
        <dgm:presLayoutVars>
          <dgm:chMax val="0"/>
          <dgm:bulletEnabled val="1"/>
        </dgm:presLayoutVars>
      </dgm:prSet>
      <dgm:spPr/>
    </dgm:pt>
    <dgm:pt modelId="{A98BE14D-FF9C-4951-AD54-6E34F27FD338}" type="pres">
      <dgm:prSet presAssocID="{E53BDFB8-C755-4846-82F9-C9B9EB43AE3C}" presName="spacer" presStyleCnt="0"/>
      <dgm:spPr/>
    </dgm:pt>
    <dgm:pt modelId="{FF736577-AD84-42C6-8046-94F66828D968}" type="pres">
      <dgm:prSet presAssocID="{D0CFC60B-BF99-455A-8A4C-5151F3CBC7F8}" presName="parentText" presStyleLbl="node1" presStyleIdx="3" presStyleCnt="4">
        <dgm:presLayoutVars>
          <dgm:chMax val="0"/>
          <dgm:bulletEnabled val="1"/>
        </dgm:presLayoutVars>
      </dgm:prSet>
      <dgm:spPr/>
    </dgm:pt>
  </dgm:ptLst>
  <dgm:cxnLst>
    <dgm:cxn modelId="{87189C33-3AC1-48B2-8D76-50B32C887F87}" srcId="{B94E176E-5892-44DB-9619-FB903D8F7E9C}" destId="{0C7F8805-5F73-4B70-A55D-BFE025B7B7C3}" srcOrd="0" destOrd="0" parTransId="{B102582F-79E4-4D8D-8BF2-99B97444679A}" sibTransId="{A656551C-AE46-40F7-9D13-72DAB9282AA3}"/>
    <dgm:cxn modelId="{DD09634C-BCDE-497E-96F2-4CF36A20C764}" type="presOf" srcId="{0C7F8805-5F73-4B70-A55D-BFE025B7B7C3}" destId="{EE1BB77A-7B42-4F04-B8EF-D0DC78468895}" srcOrd="0" destOrd="0" presId="urn:microsoft.com/office/officeart/2005/8/layout/vList2"/>
    <dgm:cxn modelId="{D0D7124E-A6F7-48F2-98E5-C3AEB87470E8}" type="presOf" srcId="{449A8C9E-5C6A-4F1D-9626-68D18F0766F5}" destId="{0B30A25A-687F-4709-95A1-0D5926149E0D}" srcOrd="0" destOrd="0" presId="urn:microsoft.com/office/officeart/2005/8/layout/vList2"/>
    <dgm:cxn modelId="{233B6B4E-ECEC-4C4A-B098-B41903ACA9DA}" type="presOf" srcId="{B94E176E-5892-44DB-9619-FB903D8F7E9C}" destId="{CB750AAA-C042-4CAF-B5F3-6C5E1463C28A}" srcOrd="0" destOrd="0" presId="urn:microsoft.com/office/officeart/2005/8/layout/vList2"/>
    <dgm:cxn modelId="{BB027D7D-B70D-4D69-9790-0F579106FC24}" srcId="{B94E176E-5892-44DB-9619-FB903D8F7E9C}" destId="{449A8C9E-5C6A-4F1D-9626-68D18F0766F5}" srcOrd="1" destOrd="0" parTransId="{D299BB23-5A02-4AC2-B80C-9F250E03A65A}" sibTransId="{145BB199-DDD4-4BC8-A210-5D13A9625D43}"/>
    <dgm:cxn modelId="{146B36B1-19E2-413D-875F-227749739B6A}" type="presOf" srcId="{D0CFC60B-BF99-455A-8A4C-5151F3CBC7F8}" destId="{FF736577-AD84-42C6-8046-94F66828D968}" srcOrd="0" destOrd="0" presId="urn:microsoft.com/office/officeart/2005/8/layout/vList2"/>
    <dgm:cxn modelId="{69B45CDD-0746-4402-833A-FB52C7021A52}" srcId="{B94E176E-5892-44DB-9619-FB903D8F7E9C}" destId="{D0CFC60B-BF99-455A-8A4C-5151F3CBC7F8}" srcOrd="3" destOrd="0" parTransId="{0BC09BB1-B629-4B9A-A9D3-BE4F73037133}" sibTransId="{B160B16A-02BA-4DEE-BB7F-0131EBDDBF26}"/>
    <dgm:cxn modelId="{7BA3D4E8-4DA0-439C-8DB0-9D12112D081F}" type="presOf" srcId="{E22C2774-6B4C-4BC6-BD2C-F35B9870FDFD}" destId="{0CD334F6-4457-4E6F-A3FD-5C375528FE4F}" srcOrd="0" destOrd="0" presId="urn:microsoft.com/office/officeart/2005/8/layout/vList2"/>
    <dgm:cxn modelId="{40209EFB-590F-40A6-9569-D5104EA69FCD}" srcId="{B94E176E-5892-44DB-9619-FB903D8F7E9C}" destId="{E22C2774-6B4C-4BC6-BD2C-F35B9870FDFD}" srcOrd="2" destOrd="0" parTransId="{5231FA55-9FFC-4212-9DAE-25F8AA4F8F22}" sibTransId="{E53BDFB8-C755-4846-82F9-C9B9EB43AE3C}"/>
    <dgm:cxn modelId="{28DBC94A-A7CF-4D45-B330-F28B7392252D}" type="presParOf" srcId="{CB750AAA-C042-4CAF-B5F3-6C5E1463C28A}" destId="{EE1BB77A-7B42-4F04-B8EF-D0DC78468895}" srcOrd="0" destOrd="0" presId="urn:microsoft.com/office/officeart/2005/8/layout/vList2"/>
    <dgm:cxn modelId="{09532F5B-D0E4-415C-9B79-1F9D3A58DADE}" type="presParOf" srcId="{CB750AAA-C042-4CAF-B5F3-6C5E1463C28A}" destId="{F1E2E2F9-000B-4C62-AAD2-2AEA45AFEAA5}" srcOrd="1" destOrd="0" presId="urn:microsoft.com/office/officeart/2005/8/layout/vList2"/>
    <dgm:cxn modelId="{05AD72EB-B3EE-4A5E-ADEE-E948C4FDF34E}" type="presParOf" srcId="{CB750AAA-C042-4CAF-B5F3-6C5E1463C28A}" destId="{0B30A25A-687F-4709-95A1-0D5926149E0D}" srcOrd="2" destOrd="0" presId="urn:microsoft.com/office/officeart/2005/8/layout/vList2"/>
    <dgm:cxn modelId="{1604FE51-FB95-4C1C-8543-AEA4CFF582F1}" type="presParOf" srcId="{CB750AAA-C042-4CAF-B5F3-6C5E1463C28A}" destId="{539245CC-A89C-40F3-8A97-2E9DBABDCFB7}" srcOrd="3" destOrd="0" presId="urn:microsoft.com/office/officeart/2005/8/layout/vList2"/>
    <dgm:cxn modelId="{D7330743-5781-4215-B5A8-EF132DCFA0AC}" type="presParOf" srcId="{CB750AAA-C042-4CAF-B5F3-6C5E1463C28A}" destId="{0CD334F6-4457-4E6F-A3FD-5C375528FE4F}" srcOrd="4" destOrd="0" presId="urn:microsoft.com/office/officeart/2005/8/layout/vList2"/>
    <dgm:cxn modelId="{5A83D58E-60DE-4045-B8B9-76676EDB3965}" type="presParOf" srcId="{CB750AAA-C042-4CAF-B5F3-6C5E1463C28A}" destId="{A98BE14D-FF9C-4951-AD54-6E34F27FD338}" srcOrd="5" destOrd="0" presId="urn:microsoft.com/office/officeart/2005/8/layout/vList2"/>
    <dgm:cxn modelId="{9A84E159-B8C8-4048-B6C0-CD17680E6C27}" type="presParOf" srcId="{CB750AAA-C042-4CAF-B5F3-6C5E1463C28A}" destId="{FF736577-AD84-42C6-8046-94F66828D96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Nedostatak ažurnih resursa o održivosti u strukovnom obrazovanju i osposobljavanju je čest izazov.</a:t>
          </a:r>
        </a:p>
      </dgm:t>
    </dgm:pt>
    <dgm:pt modelId="{63D26FB5-C636-4635-843C-D14C3B7B656F}" type="parTrans" cxnId="{7E05AE97-DC6D-49CC-BDF1-E50BF985CC58}">
      <dgm:prSet/>
      <dgm:spPr/>
      <dgm:t>
        <a:bodyPr/>
        <a:lstStyle/>
        <a:p>
          <a:endParaRPr lang="en-US" sz="2000"/>
        </a:p>
      </dgm:t>
    </dgm:pt>
    <dgm:pt modelId="{F6D82A14-D53E-4C55-8550-2A94BB9699EF}" type="sibTrans" cxnId="{7E05AE97-DC6D-49CC-BDF1-E50BF985CC58}">
      <dgm:prSet/>
      <dgm:spPr/>
      <dgm:t>
        <a:bodyPr/>
        <a:lstStyle/>
        <a:p>
          <a:endParaRPr lang="en-US" sz="2000"/>
        </a:p>
      </dgm:t>
    </dgm:pt>
    <dgm:pt modelId="{41458C10-4FD2-48DD-B2DC-620FE47418B5}">
      <dgm:prSet custT="1"/>
      <dgm:spPr/>
      <dgm:t>
        <a:bodyPr/>
        <a:lstStyle/>
        <a:p>
          <a:pPr>
            <a:lnSpc>
              <a:spcPct val="100000"/>
            </a:lnSpc>
          </a:pPr>
          <a:r>
            <a:rPr lang="en-US" sz="2000" dirty="0">
              <a:latin typeface="DejaVu Math TeX Gyre" panose="02000503000000000000"/>
            </a:rPr>
            <a:t>Digitalne platforme, OER-ovi, virtualne laboratorije i simulacije omogućavaju polaznicima da istražuju energetsku efikasnost, reciklažu i obnovljive izvore energije bez skupe opreme.</a:t>
          </a:r>
        </a:p>
      </dgm:t>
    </dgm:pt>
    <dgm:pt modelId="{21C2DB48-C816-4D13-81A6-3247BAB2BE3A}" type="parTrans" cxnId="{42059D3A-C5D4-44FA-AE59-0F684012111A}">
      <dgm:prSet/>
      <dgm:spPr/>
      <dgm:t>
        <a:bodyPr/>
        <a:lstStyle/>
        <a:p>
          <a:endParaRPr lang="en-US" sz="2000"/>
        </a:p>
      </dgm:t>
    </dgm:pt>
    <dgm:pt modelId="{EB1530A4-7757-49A1-8478-AD5C425CB8C1}" type="sibTrans" cxnId="{42059D3A-C5D4-44FA-AE59-0F684012111A}">
      <dgm:prSet/>
      <dgm:spPr/>
      <dgm:t>
        <a:bodyPr/>
        <a:lstStyle/>
        <a:p>
          <a:endParaRPr lang="en-US" sz="2000"/>
        </a:p>
      </dgm:t>
    </dgm:pt>
    <dgm:pt modelId="{F7FE798C-150F-4F97-A055-CE10894A7A9D}">
      <dgm:prSet custT="1"/>
      <dgm:spPr/>
      <dgm:t>
        <a:bodyPr/>
        <a:lstStyle/>
        <a:p>
          <a:pPr>
            <a:lnSpc>
              <a:spcPct val="100000"/>
            </a:lnSpc>
          </a:pPr>
          <a:r>
            <a:rPr lang="en-US" sz="2000" dirty="0">
              <a:latin typeface="DejaVu Math TeX Gyre" panose="02000503000000000000"/>
            </a:rPr>
            <a:t>EU inicijative poput Erasmus+ pružaju besplatno dostupne, prilagodljive nastavne pakete usklađene s industrijskim standardima.</a:t>
          </a:r>
        </a:p>
      </dgm:t>
    </dgm:pt>
    <dgm:pt modelId="{93CCD3FA-D1CF-43D5-9BBC-5E12D588C049}" type="parTrans" cxnId="{B4712034-B50C-440D-9868-26FD46C9A0DB}">
      <dgm:prSet/>
      <dgm:spPr/>
      <dgm:t>
        <a:bodyPr/>
        <a:lstStyle/>
        <a:p>
          <a:endParaRPr lang="en-US" sz="2000"/>
        </a:p>
      </dgm:t>
    </dgm:pt>
    <dgm:pt modelId="{0B3A790F-8F7D-4E6E-A0AB-341A6E566C8F}" type="sibTrans" cxnId="{B4712034-B50C-440D-9868-26FD46C9A0DB}">
      <dgm:prSet/>
      <dgm:spPr/>
      <dgm:t>
        <a:bodyPr/>
        <a:lstStyle/>
        <a:p>
          <a:endParaRPr lang="en-US" sz="2000"/>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rtl="0">
            <a:lnSpc>
              <a:spcPct val="100000"/>
            </a:lnSpc>
          </a:pPr>
          <a:r>
            <a:rPr lang="en-US" sz="2000" dirty="0" err="1">
              <a:latin typeface="DejaVu Math TeX Gyre" panose="02000503000000000000"/>
            </a:rPr>
            <a:t>Mnogi</a:t>
          </a:r>
          <a:r>
            <a:rPr lang="en-US" sz="2000" dirty="0">
              <a:latin typeface="DejaVu Math TeX Gyre" panose="02000503000000000000"/>
            </a:rPr>
            <a:t> </a:t>
          </a:r>
          <a:r>
            <a:rPr lang="en-US" sz="2000" dirty="0" err="1">
              <a:latin typeface="DejaVu Math TeX Gyre" panose="02000503000000000000"/>
            </a:rPr>
            <a:t>nastavnici</a:t>
          </a:r>
          <a:r>
            <a:rPr lang="en-US" sz="2000" dirty="0">
              <a:latin typeface="DejaVu Math TeX Gyre" panose="02000503000000000000"/>
            </a:rPr>
            <a:t> u </a:t>
          </a:r>
          <a:r>
            <a:rPr lang="en-US" sz="2000" dirty="0" err="1">
              <a:latin typeface="DejaVu Math TeX Gyre" panose="02000503000000000000"/>
            </a:rPr>
            <a:t>strukovnom</a:t>
          </a:r>
          <a:r>
            <a:rPr lang="en-US" sz="2000" dirty="0">
              <a:latin typeface="DejaVu Math TeX Gyre" panose="02000503000000000000"/>
            </a:rPr>
            <a:t> </a:t>
          </a:r>
          <a:r>
            <a:rPr lang="en-US" sz="2000" dirty="0" err="1">
              <a:latin typeface="DejaVu Math TeX Gyre" panose="02000503000000000000"/>
            </a:rPr>
            <a:t>obrazovanju</a:t>
          </a:r>
          <a:r>
            <a:rPr lang="en-US" sz="2000" dirty="0">
              <a:latin typeface="DejaVu Math TeX Gyre" panose="02000503000000000000"/>
            </a:rPr>
            <a:t> </a:t>
          </a:r>
          <a:r>
            <a:rPr lang="en-US" sz="2000" dirty="0" err="1">
              <a:latin typeface="DejaVu Math TeX Gyre" panose="02000503000000000000"/>
            </a:rPr>
            <a:t>trebaju</a:t>
          </a:r>
          <a:r>
            <a:rPr lang="en-US" sz="2000" dirty="0">
              <a:latin typeface="DejaVu Math TeX Gyre" panose="02000503000000000000"/>
            </a:rPr>
            <a:t> </a:t>
          </a:r>
          <a:r>
            <a:rPr lang="en-US" sz="2000" dirty="0" err="1">
              <a:latin typeface="DejaVu Math TeX Gyre" panose="02000503000000000000"/>
            </a:rPr>
            <a:t>jače</a:t>
          </a:r>
          <a:r>
            <a:rPr lang="en-US" sz="2000" dirty="0">
              <a:latin typeface="DejaVu Math TeX Gyre" panose="02000503000000000000"/>
            </a:rPr>
            <a:t> </a:t>
          </a:r>
          <a:r>
            <a:rPr lang="en-US" sz="2000" dirty="0" err="1">
              <a:latin typeface="DejaVu Math TeX Gyre" panose="02000503000000000000"/>
            </a:rPr>
            <a:t>znanje</a:t>
          </a:r>
          <a:r>
            <a:rPr lang="en-US" sz="2000" dirty="0">
              <a:latin typeface="DejaVu Math TeX Gyre" panose="02000503000000000000"/>
            </a:rPr>
            <a:t> </a:t>
          </a:r>
          <a:r>
            <a:rPr lang="en-US" sz="2000" dirty="0" err="1">
              <a:latin typeface="DejaVu Math TeX Gyre" panose="02000503000000000000"/>
            </a:rPr>
            <a:t>i</a:t>
          </a:r>
          <a:r>
            <a:rPr lang="en-US" sz="2000" dirty="0">
              <a:latin typeface="DejaVu Math TeX Gyre" panose="02000503000000000000"/>
            </a:rPr>
            <a:t> </a:t>
          </a:r>
          <a:r>
            <a:rPr lang="en-US" sz="2000" dirty="0" err="1">
              <a:latin typeface="DejaVu Math TeX Gyre" panose="02000503000000000000"/>
            </a:rPr>
            <a:t>samopouzdanje</a:t>
          </a:r>
          <a:r>
            <a:rPr lang="en-US" sz="2000" dirty="0">
              <a:latin typeface="DejaVu Math TeX Gyre" panose="02000503000000000000"/>
            </a:rPr>
            <a:t> u </a:t>
          </a:r>
          <a:r>
            <a:rPr lang="en-US" sz="2000" dirty="0" err="1">
              <a:latin typeface="DejaVu Math TeX Gyre" panose="02000503000000000000"/>
            </a:rPr>
            <a:t>održivosti</a:t>
          </a:r>
          <a:r>
            <a:rPr lang="en-US" sz="2000" dirty="0">
              <a:latin typeface="DejaVu Math TeX Gyre" panose="02000503000000000000"/>
            </a:rPr>
            <a:t> </a:t>
          </a:r>
          <a:r>
            <a:rPr lang="en-US" sz="2000" dirty="0" err="1">
              <a:latin typeface="DejaVu Math TeX Gyre" panose="02000503000000000000"/>
            </a:rPr>
            <a:t>i</a:t>
          </a:r>
          <a:r>
            <a:rPr lang="en-US" sz="2000" dirty="0">
              <a:latin typeface="DejaVu Math TeX Gyre" panose="02000503000000000000"/>
            </a:rPr>
            <a:t> </a:t>
          </a:r>
          <a:r>
            <a:rPr lang="en-US" sz="2000" dirty="0" err="1">
              <a:latin typeface="DejaVu Math TeX Gyre" panose="02000503000000000000"/>
            </a:rPr>
            <a:t>digitalnoj</a:t>
          </a:r>
          <a:r>
            <a:rPr lang="en-US" sz="2000" dirty="0">
              <a:latin typeface="DejaVu Math TeX Gyre" panose="02000503000000000000"/>
            </a:rPr>
            <a:t> </a:t>
          </a:r>
          <a:r>
            <a:rPr lang="en-US" sz="2000" dirty="0" err="1">
              <a:latin typeface="DejaVu Math TeX Gyre" panose="02000503000000000000"/>
            </a:rPr>
            <a:t>pedagogiji</a:t>
          </a:r>
          <a:r>
            <a:rPr lang="en-US" sz="2000" dirty="0">
              <a:latin typeface="DejaVu Math TeX Gyre" panose="02000503000000000000"/>
            </a:rPr>
            <a:t>.</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Digitalni alati podržavaju online kurseve, webinare, praćenje putem LMS-a i zajednice nastavnika za saradnju.</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buNone/>
          </a:pPr>
          <a:r>
            <a:rPr lang="en-US" sz="2000" dirty="0">
              <a:latin typeface="DejaVu Math TeX Gyre" panose="02000503000000000000"/>
            </a:rPr>
            <a:t>Virtualne radionice pružaju praktično iskustvo, omogućavajući mentorstvo vršnjaka i kontinuirano usavršavanje.</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Studenti mogu imati pogrešne pretpostavke o otpadu, energiji i obnovljivim sistemima.</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Virtualni eksperimenti, AR iskustva i gamificirani moduli čine apstraktne koncepte opipljivima.</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Interaktivno učenje potiče kritičko razmišljanje, odgovorno ponašanje i dublje razumijevanje održivosti.</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5EA648-462B-44BD-A574-FD58225DF52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25C935-40FA-4843-B596-0D30445D007B}">
      <dgm:prSet custT="1"/>
      <dgm:spPr/>
      <dgm:t>
        <a:bodyPr/>
        <a:lstStyle/>
        <a:p>
          <a:pPr>
            <a:lnSpc>
              <a:spcPct val="100000"/>
            </a:lnSpc>
          </a:pPr>
          <a:r>
            <a:rPr lang="en-US" sz="2000" dirty="0">
              <a:latin typeface="DejaVu Math TeX Gyre" panose="02000503000000000000"/>
            </a:rPr>
            <a:t>Erasmus+, ECOTRAIN, </a:t>
          </a:r>
          <a:r>
            <a:rPr lang="en-US" sz="2000" dirty="0" err="1">
              <a:latin typeface="DejaVu Math TeX Gyre" panose="02000503000000000000"/>
            </a:rPr>
            <a:t>GreenHive </a:t>
          </a:r>
          <a:r>
            <a:rPr lang="en-US" sz="2000" dirty="0">
              <a:latin typeface="DejaVu Math TeX Gyre" panose="02000503000000000000"/>
            </a:rPr>
            <a:t>i EPALE pružaju interaktivne module, vodiče i alate za procjenu.</a:t>
          </a:r>
        </a:p>
      </dgm:t>
    </dgm:pt>
    <dgm:pt modelId="{63D26FB5-C636-4635-843C-D14C3B7B656F}" type="parTrans" cxnId="{7E05AE97-DC6D-49CC-BDF1-E50BF985CC58}">
      <dgm:prSet/>
      <dgm:spPr/>
      <dgm:t>
        <a:bodyPr/>
        <a:lstStyle/>
        <a:p>
          <a:endParaRPr lang="en-US" sz="2000">
            <a:latin typeface="DejaVu Math TeX Gyre" panose="02000503000000000000"/>
          </a:endParaRPr>
        </a:p>
      </dgm:t>
    </dgm:pt>
    <dgm:pt modelId="{F6D82A14-D53E-4C55-8550-2A94BB9699EF}" type="sibTrans" cxnId="{7E05AE97-DC6D-49CC-BDF1-E50BF985CC58}">
      <dgm:prSet/>
      <dgm:spPr/>
      <dgm:t>
        <a:bodyPr/>
        <a:lstStyle/>
        <a:p>
          <a:endParaRPr lang="en-US" sz="2000">
            <a:latin typeface="DejaVu Math TeX Gyre" panose="02000503000000000000"/>
          </a:endParaRPr>
        </a:p>
      </dgm:t>
    </dgm:pt>
    <dgm:pt modelId="{41458C10-4FD2-48DD-B2DC-620FE47418B5}">
      <dgm:prSet custT="1"/>
      <dgm:spPr/>
      <dgm:t>
        <a:bodyPr/>
        <a:lstStyle/>
        <a:p>
          <a:pPr>
            <a:lnSpc>
              <a:spcPct val="100000"/>
            </a:lnSpc>
          </a:pPr>
          <a:r>
            <a:rPr lang="en-US" sz="2000" dirty="0">
              <a:latin typeface="DejaVu Math TeX Gyre" panose="02000503000000000000"/>
            </a:rPr>
            <a:t>Resursi podržavaju integraciju nastavnog plana i programa, jačanje kapaciteta nastavnika i učenje zasnovano na projektima.</a:t>
          </a:r>
        </a:p>
      </dgm:t>
    </dgm:pt>
    <dgm:pt modelId="{21C2DB48-C816-4D13-81A6-3247BAB2BE3A}" type="parTrans" cxnId="{42059D3A-C5D4-44FA-AE59-0F684012111A}">
      <dgm:prSet/>
      <dgm:spPr/>
      <dgm:t>
        <a:bodyPr/>
        <a:lstStyle/>
        <a:p>
          <a:endParaRPr lang="en-US" sz="2000">
            <a:latin typeface="DejaVu Math TeX Gyre" panose="02000503000000000000"/>
          </a:endParaRPr>
        </a:p>
      </dgm:t>
    </dgm:pt>
    <dgm:pt modelId="{EB1530A4-7757-49A1-8478-AD5C425CB8C1}" type="sibTrans" cxnId="{42059D3A-C5D4-44FA-AE59-0F684012111A}">
      <dgm:prSet/>
      <dgm:spPr/>
      <dgm:t>
        <a:bodyPr/>
        <a:lstStyle/>
        <a:p>
          <a:endParaRPr lang="en-US" sz="2000">
            <a:latin typeface="DejaVu Math TeX Gyre" panose="02000503000000000000"/>
          </a:endParaRPr>
        </a:p>
      </dgm:t>
    </dgm:pt>
    <dgm:pt modelId="{F7FE798C-150F-4F97-A055-CE10894A7A9D}">
      <dgm:prSet custT="1"/>
      <dgm:spPr/>
      <dgm:t>
        <a:bodyPr/>
        <a:lstStyle/>
        <a:p>
          <a:pPr>
            <a:lnSpc>
              <a:spcPct val="100000"/>
            </a:lnSpc>
          </a:pPr>
          <a:r>
            <a:rPr lang="en-US" sz="2000" dirty="0">
              <a:latin typeface="DejaVu Math TeX Gyre" panose="02000503000000000000"/>
            </a:rPr>
            <a:t>Korištenje alata EU pomaže institucijama strukovnog obrazovanja i osposobljavanja da popune praznine u sadržaju, unaprijede digitalne i održivosti vještine te pripreme ekološki odgovorne diplomce.</a:t>
          </a:r>
        </a:p>
      </dgm:t>
    </dgm:pt>
    <dgm:pt modelId="{93CCD3FA-D1CF-43D5-9BBC-5E12D588C049}" type="parTrans" cxnId="{B4712034-B50C-440D-9868-26FD46C9A0DB}">
      <dgm:prSet/>
      <dgm:spPr/>
      <dgm:t>
        <a:bodyPr/>
        <a:lstStyle/>
        <a:p>
          <a:endParaRPr lang="en-US" sz="2000">
            <a:latin typeface="DejaVu Math TeX Gyre" panose="02000503000000000000"/>
          </a:endParaRPr>
        </a:p>
      </dgm:t>
    </dgm:pt>
    <dgm:pt modelId="{0B3A790F-8F7D-4E6E-A0AB-341A6E566C8F}" type="sibTrans" cxnId="{B4712034-B50C-440D-9868-26FD46C9A0DB}">
      <dgm:prSet/>
      <dgm:spPr/>
      <dgm:t>
        <a:bodyPr/>
        <a:lstStyle/>
        <a:p>
          <a:endParaRPr lang="en-US" sz="2000">
            <a:latin typeface="DejaVu Math TeX Gyre" panose="02000503000000000000"/>
          </a:endParaRPr>
        </a:p>
      </dgm:t>
    </dgm:pt>
    <dgm:pt modelId="{E63D60B7-9B8B-447B-9D6B-1A130B55FD03}" type="pres">
      <dgm:prSet presAssocID="{8C5EA648-462B-44BD-A574-FD58225DF521}" presName="vert0" presStyleCnt="0">
        <dgm:presLayoutVars>
          <dgm:dir/>
          <dgm:animOne val="branch"/>
          <dgm:animLvl val="lvl"/>
        </dgm:presLayoutVars>
      </dgm:prSet>
      <dgm:spPr/>
    </dgm:pt>
    <dgm:pt modelId="{E9E0EBA4-5EA9-4B57-A5F0-AA5B8B1756FA}" type="pres">
      <dgm:prSet presAssocID="{8C25C935-40FA-4843-B596-0D30445D007B}" presName="thickLine" presStyleLbl="alignNode1" presStyleIdx="0" presStyleCnt="3"/>
      <dgm:spPr/>
    </dgm:pt>
    <dgm:pt modelId="{06DBBAF3-072D-4670-9550-8D3E9057B26B}" type="pres">
      <dgm:prSet presAssocID="{8C25C935-40FA-4843-B596-0D30445D007B}" presName="horz1" presStyleCnt="0"/>
      <dgm:spPr/>
    </dgm:pt>
    <dgm:pt modelId="{13D7B6E9-D52D-4EA0-8DE4-343BD90201AF}" type="pres">
      <dgm:prSet presAssocID="{8C25C935-40FA-4843-B596-0D30445D007B}" presName="tx1" presStyleLbl="revTx" presStyleIdx="0" presStyleCnt="3"/>
      <dgm:spPr/>
    </dgm:pt>
    <dgm:pt modelId="{6D368F74-4A11-4AF1-8F2B-6CD14D82B4B8}" type="pres">
      <dgm:prSet presAssocID="{8C25C935-40FA-4843-B596-0D30445D007B}" presName="vert1" presStyleCnt="0"/>
      <dgm:spPr/>
    </dgm:pt>
    <dgm:pt modelId="{20401F4C-4CBC-4A75-B191-8146FE3BDFD7}" type="pres">
      <dgm:prSet presAssocID="{41458C10-4FD2-48DD-B2DC-620FE47418B5}" presName="thickLine" presStyleLbl="alignNode1" presStyleIdx="1" presStyleCnt="3"/>
      <dgm:spPr/>
    </dgm:pt>
    <dgm:pt modelId="{2E1B59B8-19C4-4E74-B33D-FE7493C8C99B}" type="pres">
      <dgm:prSet presAssocID="{41458C10-4FD2-48DD-B2DC-620FE47418B5}" presName="horz1" presStyleCnt="0"/>
      <dgm:spPr/>
    </dgm:pt>
    <dgm:pt modelId="{18818CC8-F38E-4A85-9418-C8AF7552013A}" type="pres">
      <dgm:prSet presAssocID="{41458C10-4FD2-48DD-B2DC-620FE47418B5}" presName="tx1" presStyleLbl="revTx" presStyleIdx="1" presStyleCnt="3"/>
      <dgm:spPr/>
    </dgm:pt>
    <dgm:pt modelId="{B5386493-D659-469D-8A13-71DD6473CA61}" type="pres">
      <dgm:prSet presAssocID="{41458C10-4FD2-48DD-B2DC-620FE47418B5}" presName="vert1" presStyleCnt="0"/>
      <dgm:spPr/>
    </dgm:pt>
    <dgm:pt modelId="{C3F5F311-F77C-4FD1-8CDC-EC82F91DD02B}" type="pres">
      <dgm:prSet presAssocID="{F7FE798C-150F-4F97-A055-CE10894A7A9D}" presName="thickLine" presStyleLbl="alignNode1" presStyleIdx="2" presStyleCnt="3"/>
      <dgm:spPr/>
    </dgm:pt>
    <dgm:pt modelId="{F506FD93-DCA2-411B-8DFF-D5DB7E012AFC}" type="pres">
      <dgm:prSet presAssocID="{F7FE798C-150F-4F97-A055-CE10894A7A9D}" presName="horz1" presStyleCnt="0"/>
      <dgm:spPr/>
    </dgm:pt>
    <dgm:pt modelId="{FCAB608F-214F-411B-AB42-A324DEFD8496}" type="pres">
      <dgm:prSet presAssocID="{F7FE798C-150F-4F97-A055-CE10894A7A9D}" presName="tx1" presStyleLbl="revTx" presStyleIdx="2" presStyleCnt="3" custScaleY="101716"/>
      <dgm:spPr/>
    </dgm:pt>
    <dgm:pt modelId="{A5D065F9-353B-4B96-97FD-5E25EA593A29}" type="pres">
      <dgm:prSet presAssocID="{F7FE798C-150F-4F97-A055-CE10894A7A9D}" presName="vert1" presStyleCnt="0"/>
      <dgm:spPr/>
    </dgm:pt>
  </dgm:ptLst>
  <dgm:cxnLst>
    <dgm:cxn modelId="{B4712034-B50C-440D-9868-26FD46C9A0DB}" srcId="{8C5EA648-462B-44BD-A574-FD58225DF521}" destId="{F7FE798C-150F-4F97-A055-CE10894A7A9D}" srcOrd="2" destOrd="0" parTransId="{93CCD3FA-D1CF-43D5-9BBC-5E12D588C049}" sibTransId="{0B3A790F-8F7D-4E6E-A0AB-341A6E566C8F}"/>
    <dgm:cxn modelId="{42059D3A-C5D4-44FA-AE59-0F684012111A}" srcId="{8C5EA648-462B-44BD-A574-FD58225DF521}" destId="{41458C10-4FD2-48DD-B2DC-620FE47418B5}" srcOrd="1" destOrd="0" parTransId="{21C2DB48-C816-4D13-81A6-3247BAB2BE3A}" sibTransId="{EB1530A4-7757-49A1-8478-AD5C425CB8C1}"/>
    <dgm:cxn modelId="{331BE374-AC79-4689-B3C9-C6A1460D8925}" type="presOf" srcId="{F7FE798C-150F-4F97-A055-CE10894A7A9D}" destId="{FCAB608F-214F-411B-AB42-A324DEFD8496}" srcOrd="0" destOrd="0" presId="urn:microsoft.com/office/officeart/2008/layout/LinedList"/>
    <dgm:cxn modelId="{88406097-2758-4818-91E7-97D2B9FE4E7D}" type="presOf" srcId="{41458C10-4FD2-48DD-B2DC-620FE47418B5}" destId="{18818CC8-F38E-4A85-9418-C8AF7552013A}" srcOrd="0" destOrd="0" presId="urn:microsoft.com/office/officeart/2008/layout/LinedList"/>
    <dgm:cxn modelId="{7E05AE97-DC6D-49CC-BDF1-E50BF985CC58}" srcId="{8C5EA648-462B-44BD-A574-FD58225DF521}" destId="{8C25C935-40FA-4843-B596-0D30445D007B}" srcOrd="0" destOrd="0" parTransId="{63D26FB5-C636-4635-843C-D14C3B7B656F}" sibTransId="{F6D82A14-D53E-4C55-8550-2A94BB9699EF}"/>
    <dgm:cxn modelId="{B8AA0CA2-771F-4E59-AAC1-864B9A7BC1E8}" type="presOf" srcId="{8C25C935-40FA-4843-B596-0D30445D007B}" destId="{13D7B6E9-D52D-4EA0-8DE4-343BD90201AF}" srcOrd="0" destOrd="0" presId="urn:microsoft.com/office/officeart/2008/layout/LinedList"/>
    <dgm:cxn modelId="{9FC403D0-332E-4118-9978-2EE0778BDBD2}" type="presOf" srcId="{8C5EA648-462B-44BD-A574-FD58225DF521}" destId="{E63D60B7-9B8B-447B-9D6B-1A130B55FD03}" srcOrd="0" destOrd="0" presId="urn:microsoft.com/office/officeart/2008/layout/LinedList"/>
    <dgm:cxn modelId="{EA15270D-B7FF-44EE-B0BE-09F5ED0A0AA6}" type="presParOf" srcId="{E63D60B7-9B8B-447B-9D6B-1A130B55FD03}" destId="{E9E0EBA4-5EA9-4B57-A5F0-AA5B8B1756FA}" srcOrd="0" destOrd="0" presId="urn:microsoft.com/office/officeart/2008/layout/LinedList"/>
    <dgm:cxn modelId="{77F09914-679C-45E0-8685-23E1A1736363}" type="presParOf" srcId="{E63D60B7-9B8B-447B-9D6B-1A130B55FD03}" destId="{06DBBAF3-072D-4670-9550-8D3E9057B26B}" srcOrd="1" destOrd="0" presId="urn:microsoft.com/office/officeart/2008/layout/LinedList"/>
    <dgm:cxn modelId="{BA38664A-EF04-42BE-BBB1-773B430FE4C4}" type="presParOf" srcId="{06DBBAF3-072D-4670-9550-8D3E9057B26B}" destId="{13D7B6E9-D52D-4EA0-8DE4-343BD90201AF}" srcOrd="0" destOrd="0" presId="urn:microsoft.com/office/officeart/2008/layout/LinedList"/>
    <dgm:cxn modelId="{FF692CCE-90FE-4034-953D-27797CE9DA5B}" type="presParOf" srcId="{06DBBAF3-072D-4670-9550-8D3E9057B26B}" destId="{6D368F74-4A11-4AF1-8F2B-6CD14D82B4B8}" srcOrd="1" destOrd="0" presId="urn:microsoft.com/office/officeart/2008/layout/LinedList"/>
    <dgm:cxn modelId="{0EC612A3-DADB-49A4-A887-AFECE0071CF4}" type="presParOf" srcId="{E63D60B7-9B8B-447B-9D6B-1A130B55FD03}" destId="{20401F4C-4CBC-4A75-B191-8146FE3BDFD7}" srcOrd="2" destOrd="0" presId="urn:microsoft.com/office/officeart/2008/layout/LinedList"/>
    <dgm:cxn modelId="{F839A444-446E-43D4-BB50-157CD80654E8}" type="presParOf" srcId="{E63D60B7-9B8B-447B-9D6B-1A130B55FD03}" destId="{2E1B59B8-19C4-4E74-B33D-FE7493C8C99B}" srcOrd="3" destOrd="0" presId="urn:microsoft.com/office/officeart/2008/layout/LinedList"/>
    <dgm:cxn modelId="{87A0B8D3-32FE-41BA-8518-BEBE541926BF}" type="presParOf" srcId="{2E1B59B8-19C4-4E74-B33D-FE7493C8C99B}" destId="{18818CC8-F38E-4A85-9418-C8AF7552013A}" srcOrd="0" destOrd="0" presId="urn:microsoft.com/office/officeart/2008/layout/LinedList"/>
    <dgm:cxn modelId="{6FC3E636-59DB-4EB7-90CF-4FF35AA42861}" type="presParOf" srcId="{2E1B59B8-19C4-4E74-B33D-FE7493C8C99B}" destId="{B5386493-D659-469D-8A13-71DD6473CA61}" srcOrd="1" destOrd="0" presId="urn:microsoft.com/office/officeart/2008/layout/LinedList"/>
    <dgm:cxn modelId="{4A9C22A4-027A-44F4-A697-CDF189B14802}" type="presParOf" srcId="{E63D60B7-9B8B-447B-9D6B-1A130B55FD03}" destId="{C3F5F311-F77C-4FD1-8CDC-EC82F91DD02B}" srcOrd="4" destOrd="0" presId="urn:microsoft.com/office/officeart/2008/layout/LinedList"/>
    <dgm:cxn modelId="{DADA3DF3-D312-47BE-8FAC-A2103E7BDC6A}" type="presParOf" srcId="{E63D60B7-9B8B-447B-9D6B-1A130B55FD03}" destId="{F506FD93-DCA2-411B-8DFF-D5DB7E012AFC}" srcOrd="5" destOrd="0" presId="urn:microsoft.com/office/officeart/2008/layout/LinedList"/>
    <dgm:cxn modelId="{2E1A0F22-D4AB-4D52-A8E1-101074F3067F}" type="presParOf" srcId="{F506FD93-DCA2-411B-8DFF-D5DB7E012AFC}" destId="{FCAB608F-214F-411B-AB42-A324DEFD8496}" srcOrd="0" destOrd="0" presId="urn:microsoft.com/office/officeart/2008/layout/LinedList"/>
    <dgm:cxn modelId="{5A40CC69-D8AC-4102-85B9-0E98096EEFE5}" type="presParOf" srcId="{F506FD93-DCA2-411B-8DFF-D5DB7E012AFC}" destId="{A5D065F9-353B-4B96-97FD-5E25EA593A29}"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 1: Identifikacija ključnih zelenih vještina na tržištu rada</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1.1: Definiranje zelenih vještina</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1.2: Trendovi i zahtjevi na tržištu rada, zelene vještine na Zapadnom Balkanu</a:t>
          </a:r>
        </a:p>
        <a:p>
          <a:pPr marL="171450" lvl="1" indent="-171450" algn="l" defTabSz="711200" rtl="0">
            <a:lnSpc>
              <a:spcPct val="90000"/>
            </a:lnSpc>
            <a:spcBef>
              <a:spcPct val="0"/>
            </a:spcBef>
            <a:spcAft>
              <a:spcPct val="15000"/>
            </a:spcAft>
            <a:buChar char="•"/>
          </a:pPr>
          <a:r>
            <a:rPr lang="en-GB" sz="1600" kern="1200" noProof="0" dirty="0">
              <a:latin typeface="DejaVu Math TeX Gyre" panose="02000503000000000000"/>
            </a:rPr>
            <a:t>Podnaslov 1.3: Uloga nastavnika u identifikaciji vještina</a:t>
          </a:r>
        </a:p>
        <a:p>
          <a:pPr marL="171450" lvl="1" indent="-171450" algn="l" defTabSz="71120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Integracija zelenih vještina u stručno obrazovanje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Integracija nastavnog plana i programa, pristupi i metodologije nastave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Sinergije između zelenih i digitalnih vještina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2.3: Prevazilaženje prepreka</a:t>
          </a:r>
        </a:p>
        <a:p>
          <a:pPr marL="171450" lvl="1" indent="-171450" algn="l" defTabSz="711200">
            <a:lnSpc>
              <a:spcPct val="90000"/>
            </a:lnSpc>
            <a:spcBef>
              <a:spcPct val="0"/>
            </a:spcBef>
            <a:spcAft>
              <a:spcPct val="15000"/>
            </a:spcAft>
            <a:buNone/>
          </a:pPr>
          <a:endParaRPr lang="en-GB" sz="1600" kern="1200" noProof="0" dirty="0">
            <a:solidFill>
              <a:prstClr val="white"/>
            </a:solidFill>
            <a:latin typeface="DejaVu Math TeX Gyre" panose="02000503000000000000"/>
            <a:ea typeface="+mn-ea"/>
            <a:cs typeface="+mn-cs"/>
          </a:endParaRP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Studije slučaja – uspješne primjene zelenih vještina u radnoj snazi</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3.1: Novi zeleni poslovi u energetskoj efikasnosti, upravljanju otpadom, reciklaži, obnovljivoj energiji i održivoj proizvodnji</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3.2: Sektorske studije slučaja</a:t>
          </a:r>
        </a:p>
        <a:p>
          <a:pPr marL="228600" lvl="1" indent="0" algn="l" defTabSz="933450">
            <a:lnSpc>
              <a:spcPct val="90000"/>
            </a:lnSpc>
            <a:spcBef>
              <a:spcPct val="0"/>
            </a:spcBef>
            <a:spcAft>
              <a:spcPct val="15000"/>
            </a:spcAft>
            <a:buChar char="•"/>
          </a:pPr>
          <a:r>
            <a:rPr lang="en-GB" sz="1600" kern="1200" noProof="0" dirty="0">
              <a:latin typeface="DejaVu Math TeX Gyre" panose="02000503000000000000"/>
            </a:rPr>
            <a:t>Podnaslov 3.3: Studentski projekti za primijenjeno učenje</a:t>
          </a: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a:p>
          <a:pPr marL="228600" lvl="1" indent="0" algn="l" defTabSz="933450">
            <a:lnSpc>
              <a:spcPct val="90000"/>
            </a:lnSpc>
            <a:spcBef>
              <a:spcPct val="0"/>
            </a:spcBef>
            <a:spcAft>
              <a:spcPct val="15000"/>
            </a:spcAft>
            <a:buChar char="•"/>
          </a:pPr>
          <a:endParaRPr lang="en-GB" sz="1600" kern="1200" noProof="0" dirty="0">
            <a:latin typeface="DejaVu Math TeX Gyre" panose="02000503000000000000"/>
          </a:endParaRP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2076"/>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Rastuća potražnja za zelenim vještinama – </a:t>
          </a:r>
          <a:r>
            <a:rPr lang="en-US" sz="1800" b="0" kern="1200" noProof="0" dirty="0">
              <a:latin typeface="DejaVu Math TeX Gyre" panose="02000503000000000000"/>
            </a:rPr>
            <a:t>oko 40% oglasa za posao u EU zahtijeva srednje ili visoke vještine za zelenu tranziciju, stopa otvorenih radnih mjesta raste, a EU očekuje potrebu za dodatnih 130.000–145.000 kvalificiranih radnika do 2030. godine.</a:t>
          </a:r>
          <a:endParaRPr lang="en-GB" sz="1800" b="0" kern="1200" noProof="0" dirty="0">
            <a:latin typeface="DejaVu Math TeX Gyre" panose="02000503000000000000"/>
          </a:endParaRPr>
        </a:p>
      </dsp:txBody>
      <dsp:txXfrm>
        <a:off x="69408" y="71484"/>
        <a:ext cx="4992158" cy="1283008"/>
      </dsp:txXfrm>
    </dsp:sp>
    <dsp:sp modelId="{8D77A246-F298-401D-AECA-CC7227EDD45B}">
      <dsp:nvSpPr>
        <dsp:cNvPr id="0" name=""/>
        <dsp:cNvSpPr/>
      </dsp:nvSpPr>
      <dsp:spPr>
        <a:xfrm>
          <a:off x="0" y="1438244"/>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Sektorske i zanimajne promjene – </a:t>
          </a:r>
          <a:r>
            <a:rPr lang="en-US" sz="1800" b="0" kern="1200" noProof="0" dirty="0">
              <a:latin typeface="DejaVu Math TeX Gyre" panose="02000503000000000000"/>
            </a:rPr>
            <a:t>zelene i digitalne tranzicije preoblikuju radna mjesta, povećavajući potražnju za stručnjacima iz oblasti nauke i inženjerstva, tehničkih zanata, te radnicima u građevinarstvu, energetici, upravljanju otpadom i istraživanju i razvoju.</a:t>
          </a:r>
          <a:endParaRPr lang="en-GB" sz="1800" b="0" kern="1200" noProof="0" dirty="0">
            <a:latin typeface="DejaVu Math TeX Gyre" panose="02000503000000000000"/>
          </a:endParaRPr>
        </a:p>
      </dsp:txBody>
      <dsp:txXfrm>
        <a:off x="69408" y="1507652"/>
        <a:ext cx="4992158" cy="1283008"/>
      </dsp:txXfrm>
    </dsp:sp>
    <dsp:sp modelId="{2F7C02FD-EF04-458C-A214-9C73A5772320}">
      <dsp:nvSpPr>
        <dsp:cNvPr id="0" name=""/>
        <dsp:cNvSpPr/>
      </dsp:nvSpPr>
      <dsp:spPr>
        <a:xfrm>
          <a:off x="0" y="2874412"/>
          <a:ext cx="5130974"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rPr>
            <a:t>Rastući jazi u vještinama i manjak radne snage – </a:t>
          </a:r>
          <a:r>
            <a:rPr lang="en-US" sz="1800" b="0" kern="1200" noProof="0" dirty="0">
              <a:latin typeface="DejaVu Math TeX Gyre" panose="02000503000000000000"/>
            </a:rPr>
            <a:t>broj slobodnih radnih mjesta u ključnim sektorima udvostručio se, uz manjak vodoinstalatera, električara, zidara i vozača, uz rastuću potražnju za kombinovanim tehničkim, digitalnim i ekološkim vještinama.</a:t>
          </a:r>
          <a:endParaRPr lang="en-GB" sz="1800" b="0" kern="1200" noProof="0" dirty="0">
            <a:latin typeface="DejaVu Math TeX Gyre" panose="02000503000000000000"/>
          </a:endParaRPr>
        </a:p>
      </dsp:txBody>
      <dsp:txXfrm>
        <a:off x="69408" y="2943820"/>
        <a:ext cx="4992158" cy="1283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17236"/>
          <a:ext cx="4852701" cy="210600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solidFill>
                <a:srgbClr val="FFFFFF"/>
              </a:solidFill>
              <a:latin typeface="DejaVu Math TeX Gyre" panose="02000503000000000000"/>
              <a:ea typeface="+mn-ea"/>
              <a:cs typeface="+mn-cs"/>
            </a:rPr>
            <a:t>Implikacije za politiku i </a:t>
          </a:r>
          <a:r>
            <a:rPr lang="en-GB" sz="1800" kern="1200" noProof="0" dirty="0">
              <a:solidFill>
                <a:srgbClr val="FFFFFF"/>
              </a:solidFill>
              <a:latin typeface="DejaVu Math TeX Gyre" panose="02000503000000000000"/>
              <a:ea typeface="+mn-ea"/>
              <a:cs typeface="+mn-cs"/>
            </a:rPr>
            <a:t>obuku </a:t>
          </a:r>
          <a:r>
            <a:rPr lang="en-US" sz="1800" kern="1200" noProof="0" dirty="0">
              <a:solidFill>
                <a:srgbClr val="FFFFFF"/>
              </a:solidFill>
              <a:latin typeface="DejaVu Math TeX Gyre" panose="02000503000000000000"/>
              <a:ea typeface="+mn-ea"/>
              <a:cs typeface="+mn-cs"/>
            </a:rPr>
            <a:t>– Evropska agenda vještina naglašava potrebu za jačim vještinama za podršku zelenoj i digitalnoj tranziciji, jer se mala i srednja preduzeća suočavaju s velikim mankom talenata, a sektori obnovljive energije mogli bi stvoriti do 3,5 miliona novih radnih mjesta do 2030. godine.</a:t>
          </a:r>
          <a:endParaRPr lang="en-GB" sz="1800" kern="1200" noProof="0" dirty="0">
            <a:solidFill>
              <a:srgbClr val="FFFFFF"/>
            </a:solidFill>
            <a:latin typeface="DejaVu Math TeX Gyre" panose="02000503000000000000"/>
            <a:ea typeface="+mn-ea"/>
            <a:cs typeface="+mn-cs"/>
          </a:endParaRPr>
        </a:p>
      </dsp:txBody>
      <dsp:txXfrm>
        <a:off x="102806" y="120042"/>
        <a:ext cx="4647089" cy="1900388"/>
      </dsp:txXfrm>
    </dsp:sp>
    <dsp:sp modelId="{F36E7066-74FC-4C6D-96AA-455E5633B80E}">
      <dsp:nvSpPr>
        <dsp:cNvPr id="0" name=""/>
        <dsp:cNvSpPr/>
      </dsp:nvSpPr>
      <dsp:spPr>
        <a:xfrm>
          <a:off x="0" y="2175076"/>
          <a:ext cx="4852701" cy="210600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noProof="0" dirty="0">
              <a:latin typeface="DejaVu Math TeX Gyre" panose="02000503000000000000"/>
              <a:ea typeface="+mn-ea"/>
              <a:cs typeface="+mn-cs"/>
            </a:rPr>
            <a:t>Izazovi i potrebe Zapadnog Balkana – </a:t>
          </a:r>
          <a:r>
            <a:rPr lang="en-US" sz="1800" b="0" kern="1200" noProof="0" dirty="0">
              <a:latin typeface="DejaVu Math TeX Gyre" panose="02000503000000000000"/>
              <a:ea typeface="+mn-ea"/>
              <a:cs typeface="+mn-cs"/>
            </a:rPr>
            <a:t>Visoka nezaposlenost mladih i slabo usklađivanje stručnog </a:t>
          </a:r>
          <a:r>
            <a:rPr lang="en-US" sz="1800" b="0" kern="1200" noProof="0" dirty="0" err="1">
              <a:latin typeface="DejaVu Math TeX Gyre" panose="02000503000000000000"/>
              <a:ea typeface="+mn-ea"/>
              <a:cs typeface="+mn-cs"/>
            </a:rPr>
            <a:t>obrazovanja</a:t>
          </a:r>
          <a:r>
            <a:rPr lang="en-US" sz="1800" b="0" kern="1200" noProof="0" dirty="0">
              <a:latin typeface="DejaVu Math TeX Gyre" panose="02000503000000000000"/>
              <a:ea typeface="+mn-ea"/>
              <a:cs typeface="+mn-cs"/>
            </a:rPr>
            <a:t> </a:t>
          </a:r>
          <a:r>
            <a:rPr lang="en-US" sz="1800" b="0" kern="1200" noProof="0" dirty="0" err="1">
              <a:latin typeface="DejaVu Math TeX Gyre" panose="02000503000000000000"/>
              <a:ea typeface="+mn-ea"/>
              <a:cs typeface="+mn-cs"/>
            </a:rPr>
            <a:t>i</a:t>
          </a:r>
          <a:r>
            <a:rPr lang="en-US" sz="1800" b="0" kern="1200" noProof="0" dirty="0">
              <a:latin typeface="DejaVu Math TeX Gyre" panose="02000503000000000000"/>
              <a:ea typeface="+mn-ea"/>
              <a:cs typeface="+mn-cs"/>
            </a:rPr>
            <a:t> </a:t>
          </a:r>
          <a:r>
            <a:rPr lang="en-US" sz="1800" b="0" kern="1200" noProof="0" dirty="0" err="1">
              <a:latin typeface="DejaVu Math TeX Gyre" panose="02000503000000000000"/>
              <a:ea typeface="+mn-ea"/>
              <a:cs typeface="+mn-cs"/>
            </a:rPr>
            <a:t>obuka</a:t>
          </a:r>
          <a:r>
            <a:rPr lang="en-US" sz="1800" b="0" kern="1200" noProof="0" dirty="0">
              <a:latin typeface="DejaVu Math TeX Gyre" panose="02000503000000000000"/>
              <a:ea typeface="+mn-ea"/>
              <a:cs typeface="+mn-cs"/>
            </a:rPr>
            <a:t> (VET) s </a:t>
          </a:r>
          <a:r>
            <a:rPr lang="en-US" sz="1800" b="0" kern="1200" noProof="0" dirty="0" err="1">
              <a:latin typeface="DejaVu Math TeX Gyre" panose="02000503000000000000"/>
              <a:ea typeface="+mn-ea"/>
              <a:cs typeface="+mn-cs"/>
            </a:rPr>
            <a:t>potrebama</a:t>
          </a:r>
          <a:r>
            <a:rPr lang="en-US" sz="1800" b="0" kern="1200" noProof="0" dirty="0">
              <a:latin typeface="DejaVu Math TeX Gyre" panose="02000503000000000000"/>
              <a:ea typeface="+mn-ea"/>
              <a:cs typeface="+mn-cs"/>
            </a:rPr>
            <a:t> </a:t>
          </a:r>
          <a:r>
            <a:rPr lang="en-US" sz="1800" b="0" kern="1200" noProof="0" dirty="0" err="1">
              <a:latin typeface="DejaVu Math TeX Gyre" panose="02000503000000000000"/>
              <a:ea typeface="+mn-ea"/>
              <a:cs typeface="+mn-cs"/>
            </a:rPr>
            <a:t>tržišta</a:t>
          </a:r>
          <a:r>
            <a:rPr lang="en-US" sz="1800" b="0" kern="1200" noProof="0" dirty="0">
              <a:latin typeface="DejaVu Math TeX Gyre" panose="02000503000000000000"/>
              <a:ea typeface="+mn-ea"/>
              <a:cs typeface="+mn-cs"/>
            </a:rPr>
            <a:t> rada </a:t>
          </a:r>
          <a:r>
            <a:rPr lang="en-US" sz="1800" b="0" kern="1200" noProof="0" dirty="0" err="1">
              <a:latin typeface="DejaVu Math TeX Gyre" panose="02000503000000000000"/>
              <a:ea typeface="+mn-ea"/>
              <a:cs typeface="+mn-cs"/>
            </a:rPr>
            <a:t>ostavljaju</a:t>
          </a:r>
          <a:r>
            <a:rPr lang="en-US" sz="1800" b="0" kern="1200" noProof="0" dirty="0">
              <a:latin typeface="DejaVu Math TeX Gyre" panose="02000503000000000000"/>
              <a:ea typeface="+mn-ea"/>
              <a:cs typeface="+mn-cs"/>
            </a:rPr>
            <a:t> </a:t>
          </a:r>
          <a:r>
            <a:rPr lang="en-US" sz="1800" b="0" kern="1200" noProof="0" dirty="0" err="1">
              <a:latin typeface="DejaVu Math TeX Gyre" panose="02000503000000000000"/>
              <a:ea typeface="+mn-ea"/>
              <a:cs typeface="+mn-cs"/>
            </a:rPr>
            <a:t>mlade</a:t>
          </a:r>
          <a:r>
            <a:rPr lang="en-US" sz="1800" b="0" kern="1200" noProof="0" dirty="0">
              <a:latin typeface="DejaVu Math TeX Gyre" panose="02000503000000000000"/>
              <a:ea typeface="+mn-ea"/>
              <a:cs typeface="+mn-cs"/>
            </a:rPr>
            <a:t> ne pripremljenima, dok potražnja za zelenim i digitalnim vještinama brzo raste na Kosovu i u Bosni i Hercegovini.</a:t>
          </a:r>
          <a:endParaRPr lang="en-GB" sz="1800" b="0" kern="1200" noProof="0" dirty="0">
            <a:latin typeface="DejaVu Math TeX Gyre" panose="02000503000000000000"/>
            <a:ea typeface="+mn-ea"/>
            <a:cs typeface="+mn-cs"/>
          </a:endParaRPr>
        </a:p>
      </dsp:txBody>
      <dsp:txXfrm>
        <a:off x="102806" y="2277882"/>
        <a:ext cx="4647089" cy="1900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BB77A-7B42-4F04-B8EF-D0DC78468895}">
      <dsp:nvSpPr>
        <dsp:cNvPr id="0" name=""/>
        <dsp:cNvSpPr/>
      </dsp:nvSpPr>
      <dsp:spPr>
        <a:xfrm>
          <a:off x="0" y="3989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FFFFFF"/>
              </a:solidFill>
              <a:latin typeface="Aptos"/>
              <a:ea typeface="+mn-ea"/>
              <a:cs typeface="+mn-cs"/>
            </a:rPr>
            <a:t>Nastavnici promatraju učenike u stvarnim zadacima kako bi procijenili primjenu kompetencija poput sistemskog razmišljanja i kolektivnog djelovanja.</a:t>
          </a:r>
        </a:p>
      </dsp:txBody>
      <dsp:txXfrm>
        <a:off x="33012" y="72904"/>
        <a:ext cx="11131961" cy="610236"/>
      </dsp:txXfrm>
    </dsp:sp>
    <dsp:sp modelId="{0B30A25A-687F-4709-95A1-0D5926149E0D}">
      <dsp:nvSpPr>
        <dsp:cNvPr id="0" name=""/>
        <dsp:cNvSpPr/>
      </dsp:nvSpPr>
      <dsp:spPr>
        <a:xfrm>
          <a:off x="0" y="76511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solidFill>
                <a:srgbClr val="FFFFFF"/>
              </a:solidFill>
              <a:latin typeface="Aptos" panose="020B0004020202020204"/>
              <a:ea typeface="+mn-ea"/>
              <a:cs typeface="+mn-cs"/>
            </a:rPr>
            <a:t>Aktivnosti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učenja</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projekti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omogućavaju</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učenicima</a:t>
          </a:r>
          <a:r>
            <a:rPr lang="en-US" sz="1700" kern="1200" dirty="0">
              <a:solidFill>
                <a:srgbClr val="FFFFFF"/>
              </a:solidFill>
              <a:latin typeface="Aptos" panose="020B0004020202020204"/>
              <a:ea typeface="+mn-ea"/>
              <a:cs typeface="+mn-cs"/>
            </a:rPr>
            <a:t> da </a:t>
          </a:r>
          <a:r>
            <a:rPr lang="en-US" sz="1700" kern="1200" dirty="0" err="1">
              <a:solidFill>
                <a:srgbClr val="FFFFFF"/>
              </a:solidFill>
              <a:latin typeface="Aptos" panose="020B0004020202020204"/>
              <a:ea typeface="+mn-ea"/>
              <a:cs typeface="+mn-cs"/>
            </a:rPr>
            <a:t>pokažu</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cjelokupni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spektar</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kompetencija</a:t>
          </a:r>
          <a:r>
            <a:rPr lang="en-US" sz="1700" kern="1200" dirty="0">
              <a:solidFill>
                <a:srgbClr val="FFFFFF"/>
              </a:solidFill>
              <a:latin typeface="Aptos" panose="020B0004020202020204"/>
              <a:ea typeface="+mn-ea"/>
              <a:cs typeface="+mn-cs"/>
            </a:rPr>
            <a:t>.</a:t>
          </a:r>
        </a:p>
      </dsp:txBody>
      <dsp:txXfrm>
        <a:off x="33012" y="798124"/>
        <a:ext cx="11131961" cy="610236"/>
      </dsp:txXfrm>
    </dsp:sp>
    <dsp:sp modelId="{0CD334F6-4457-4E6F-A3FD-5C375528FE4F}">
      <dsp:nvSpPr>
        <dsp:cNvPr id="0" name=""/>
        <dsp:cNvSpPr/>
      </dsp:nvSpPr>
      <dsp:spPr>
        <a:xfrm>
          <a:off x="0" y="149033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solidFill>
                <a:srgbClr val="FFFFFF"/>
              </a:solidFill>
              <a:latin typeface="Aptos" panose="020B0004020202020204"/>
              <a:ea typeface="+mn-ea"/>
              <a:cs typeface="+mn-cs"/>
            </a:rPr>
            <a:t>GreenComp</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usmjerava</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ažuriranje</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nastavnih</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planova</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programa</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stručno</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usavršavanje</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integraciju</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identifikacije</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vještina</a:t>
          </a:r>
          <a:r>
            <a:rPr lang="en-US" sz="1700" kern="1200" dirty="0">
              <a:solidFill>
                <a:srgbClr val="FFFFFF"/>
              </a:solidFill>
              <a:latin typeface="Aptos" panose="020B0004020202020204"/>
              <a:ea typeface="+mn-ea"/>
              <a:cs typeface="+mn-cs"/>
            </a:rPr>
            <a:t>.</a:t>
          </a:r>
        </a:p>
      </dsp:txBody>
      <dsp:txXfrm>
        <a:off x="33012" y="1523344"/>
        <a:ext cx="11131961" cy="610236"/>
      </dsp:txXfrm>
    </dsp:sp>
    <dsp:sp modelId="{FF736577-AD84-42C6-8046-94F66828D968}">
      <dsp:nvSpPr>
        <dsp:cNvPr id="0" name=""/>
        <dsp:cNvSpPr/>
      </dsp:nvSpPr>
      <dsp:spPr>
        <a:xfrm>
          <a:off x="0" y="2215552"/>
          <a:ext cx="11197985" cy="676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solidFill>
                <a:srgbClr val="FFFFFF"/>
              </a:solidFill>
              <a:latin typeface="Aptos" panose="020B0004020202020204"/>
              <a:ea typeface="+mn-ea"/>
              <a:cs typeface="+mn-cs"/>
            </a:rPr>
            <a:t>Nastavnici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pomažu</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učenicima</a:t>
          </a:r>
          <a:r>
            <a:rPr lang="en-US" sz="1700" kern="1200" dirty="0">
              <a:solidFill>
                <a:srgbClr val="FFFFFF"/>
              </a:solidFill>
              <a:latin typeface="Aptos" panose="020B0004020202020204"/>
              <a:ea typeface="+mn-ea"/>
              <a:cs typeface="+mn-cs"/>
            </a:rPr>
            <a:t> da </a:t>
          </a:r>
          <a:r>
            <a:rPr lang="en-US" sz="1700" kern="1200" dirty="0" err="1">
              <a:solidFill>
                <a:srgbClr val="FFFFFF"/>
              </a:solidFill>
              <a:latin typeface="Aptos" panose="020B0004020202020204"/>
              <a:ea typeface="+mn-ea"/>
              <a:cs typeface="+mn-cs"/>
            </a:rPr>
            <a:t>povežu</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kompetencije</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iz</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formalnih</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neformalnih</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iskustava</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podržavajući</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cjeloživotno</a:t>
          </a:r>
          <a:r>
            <a:rPr lang="en-US" sz="1700" kern="1200" dirty="0">
              <a:solidFill>
                <a:srgbClr val="FFFFFF"/>
              </a:solidFill>
              <a:latin typeface="Aptos" panose="020B0004020202020204"/>
              <a:ea typeface="+mn-ea"/>
              <a:cs typeface="+mn-cs"/>
            </a:rPr>
            <a:t> </a:t>
          </a:r>
          <a:r>
            <a:rPr lang="en-US" sz="1700" kern="1200" dirty="0" err="1">
              <a:solidFill>
                <a:srgbClr val="FFFFFF"/>
              </a:solidFill>
              <a:latin typeface="Aptos" panose="020B0004020202020204"/>
              <a:ea typeface="+mn-ea"/>
              <a:cs typeface="+mn-cs"/>
            </a:rPr>
            <a:t>učenje</a:t>
          </a:r>
          <a:r>
            <a:rPr lang="en-US" sz="1700" kern="1200" dirty="0">
              <a:solidFill>
                <a:srgbClr val="FFFFFF"/>
              </a:solidFill>
              <a:latin typeface="Aptos" panose="020B0004020202020204"/>
              <a:ea typeface="+mn-ea"/>
              <a:cs typeface="+mn-cs"/>
            </a:rPr>
            <a:t>.</a:t>
          </a:r>
        </a:p>
      </dsp:txBody>
      <dsp:txXfrm>
        <a:off x="33012" y="2248564"/>
        <a:ext cx="11131961" cy="6102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Nedostatak ažurnih resursa o održivosti u strukovnom obrazovanju i osposobljavanju je čest izazov.</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Digitalne platforme, OER-ovi, virtualne laboratorije i simulacije omogućavaju polaznicima da istražuju energetsku efikasnost, reciklažu i obnovljive izvore energije bez skupe opreme.</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EU inicijative poput Erasmus+ pružaju besplatno dostupne, prilagodljive nastavne pakete usklađene s industrijskim standardima.</a:t>
          </a:r>
        </a:p>
      </dsp:txBody>
      <dsp:txXfrm>
        <a:off x="0" y="2561818"/>
        <a:ext cx="4619621" cy="1279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US" sz="2000" kern="1200" dirty="0" err="1">
              <a:latin typeface="DejaVu Math TeX Gyre" panose="02000503000000000000"/>
            </a:rPr>
            <a:t>Mnogi</a:t>
          </a:r>
          <a:r>
            <a:rPr lang="en-US" sz="2000" kern="1200" dirty="0">
              <a:latin typeface="DejaVu Math TeX Gyre" panose="02000503000000000000"/>
            </a:rPr>
            <a:t> </a:t>
          </a:r>
          <a:r>
            <a:rPr lang="en-US" sz="2000" kern="1200" dirty="0" err="1">
              <a:latin typeface="DejaVu Math TeX Gyre" panose="02000503000000000000"/>
            </a:rPr>
            <a:t>nastavnici</a:t>
          </a:r>
          <a:r>
            <a:rPr lang="en-US" sz="2000" kern="1200" dirty="0">
              <a:latin typeface="DejaVu Math TeX Gyre" panose="02000503000000000000"/>
            </a:rPr>
            <a:t> u </a:t>
          </a:r>
          <a:r>
            <a:rPr lang="en-US" sz="2000" kern="1200" dirty="0" err="1">
              <a:latin typeface="DejaVu Math TeX Gyre" panose="02000503000000000000"/>
            </a:rPr>
            <a:t>strukovnom</a:t>
          </a:r>
          <a:r>
            <a:rPr lang="en-US" sz="2000" kern="1200" dirty="0">
              <a:latin typeface="DejaVu Math TeX Gyre" panose="02000503000000000000"/>
            </a:rPr>
            <a:t> </a:t>
          </a:r>
          <a:r>
            <a:rPr lang="en-US" sz="2000" kern="1200" dirty="0" err="1">
              <a:latin typeface="DejaVu Math TeX Gyre" panose="02000503000000000000"/>
            </a:rPr>
            <a:t>obrazovanju</a:t>
          </a:r>
          <a:r>
            <a:rPr lang="en-US" sz="2000" kern="1200" dirty="0">
              <a:latin typeface="DejaVu Math TeX Gyre" panose="02000503000000000000"/>
            </a:rPr>
            <a:t> </a:t>
          </a:r>
          <a:r>
            <a:rPr lang="en-US" sz="2000" kern="1200" dirty="0" err="1">
              <a:latin typeface="DejaVu Math TeX Gyre" panose="02000503000000000000"/>
            </a:rPr>
            <a:t>trebaju</a:t>
          </a:r>
          <a:r>
            <a:rPr lang="en-US" sz="2000" kern="1200" dirty="0">
              <a:latin typeface="DejaVu Math TeX Gyre" panose="02000503000000000000"/>
            </a:rPr>
            <a:t> </a:t>
          </a:r>
          <a:r>
            <a:rPr lang="en-US" sz="2000" kern="1200" dirty="0" err="1">
              <a:latin typeface="DejaVu Math TeX Gyre" panose="02000503000000000000"/>
            </a:rPr>
            <a:t>jače</a:t>
          </a:r>
          <a:r>
            <a:rPr lang="en-US" sz="2000" kern="1200" dirty="0">
              <a:latin typeface="DejaVu Math TeX Gyre" panose="02000503000000000000"/>
            </a:rPr>
            <a:t> </a:t>
          </a:r>
          <a:r>
            <a:rPr lang="en-US" sz="2000" kern="1200" dirty="0" err="1">
              <a:latin typeface="DejaVu Math TeX Gyre" panose="02000503000000000000"/>
            </a:rPr>
            <a:t>znanje</a:t>
          </a:r>
          <a:r>
            <a:rPr lang="en-US" sz="2000" kern="1200" dirty="0">
              <a:latin typeface="DejaVu Math TeX Gyre" panose="02000503000000000000"/>
            </a:rPr>
            <a:t> </a:t>
          </a:r>
          <a:r>
            <a:rPr lang="en-US" sz="2000" kern="1200" dirty="0" err="1">
              <a:latin typeface="DejaVu Math TeX Gyre" panose="02000503000000000000"/>
            </a:rPr>
            <a:t>i</a:t>
          </a:r>
          <a:r>
            <a:rPr lang="en-US" sz="2000" kern="1200" dirty="0">
              <a:latin typeface="DejaVu Math TeX Gyre" panose="02000503000000000000"/>
            </a:rPr>
            <a:t> </a:t>
          </a:r>
          <a:r>
            <a:rPr lang="en-US" sz="2000" kern="1200" dirty="0" err="1">
              <a:latin typeface="DejaVu Math TeX Gyre" panose="02000503000000000000"/>
            </a:rPr>
            <a:t>samopouzdanje</a:t>
          </a:r>
          <a:r>
            <a:rPr lang="en-US" sz="2000" kern="1200" dirty="0">
              <a:latin typeface="DejaVu Math TeX Gyre" panose="02000503000000000000"/>
            </a:rPr>
            <a:t> u </a:t>
          </a:r>
          <a:r>
            <a:rPr lang="en-US" sz="2000" kern="1200" dirty="0" err="1">
              <a:latin typeface="DejaVu Math TeX Gyre" panose="02000503000000000000"/>
            </a:rPr>
            <a:t>održivosti</a:t>
          </a:r>
          <a:r>
            <a:rPr lang="en-US" sz="2000" kern="1200" dirty="0">
              <a:latin typeface="DejaVu Math TeX Gyre" panose="02000503000000000000"/>
            </a:rPr>
            <a:t> </a:t>
          </a:r>
          <a:r>
            <a:rPr lang="en-US" sz="2000" kern="1200" dirty="0" err="1">
              <a:latin typeface="DejaVu Math TeX Gyre" panose="02000503000000000000"/>
            </a:rPr>
            <a:t>i</a:t>
          </a:r>
          <a:r>
            <a:rPr lang="en-US" sz="2000" kern="1200" dirty="0">
              <a:latin typeface="DejaVu Math TeX Gyre" panose="02000503000000000000"/>
            </a:rPr>
            <a:t> </a:t>
          </a:r>
          <a:r>
            <a:rPr lang="en-US" sz="2000" kern="1200" dirty="0" err="1">
              <a:latin typeface="DejaVu Math TeX Gyre" panose="02000503000000000000"/>
            </a:rPr>
            <a:t>digitalnoj</a:t>
          </a:r>
          <a:r>
            <a:rPr lang="en-US" sz="2000" kern="1200" dirty="0">
              <a:latin typeface="DejaVu Math TeX Gyre" panose="02000503000000000000"/>
            </a:rPr>
            <a:t> </a:t>
          </a:r>
          <a:r>
            <a:rPr lang="en-US" sz="2000" kern="1200" dirty="0" err="1">
              <a:latin typeface="DejaVu Math TeX Gyre" panose="02000503000000000000"/>
            </a:rPr>
            <a:t>pedagogiji</a:t>
          </a:r>
          <a:r>
            <a:rPr lang="en-US" sz="2000" kern="1200" dirty="0">
              <a:latin typeface="DejaVu Math TeX Gyre" panose="02000503000000000000"/>
            </a:rPr>
            <a:t>.</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Digitalni alati podržavaju online kurseve, webinare, praćenje putem LMS-a i zajednice nastavnika za saradnju.</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Virtualne radionice pružaju praktično iskustvo, omogućavajući mentorstvo vršnjaka i kontinuirano usavršavanje.</a:t>
          </a:r>
        </a:p>
      </dsp:txBody>
      <dsp:txXfrm>
        <a:off x="0" y="2561818"/>
        <a:ext cx="4619621" cy="12799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1876"/>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1876"/>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Studenti mogu imati pogrešne pretpostavke o otpadu, energiji i obnovljivim sistemima.</a:t>
          </a:r>
        </a:p>
      </dsp:txBody>
      <dsp:txXfrm>
        <a:off x="0" y="1876"/>
        <a:ext cx="4619621" cy="1279970"/>
      </dsp:txXfrm>
    </dsp:sp>
    <dsp:sp modelId="{20401F4C-4CBC-4A75-B191-8146FE3BDFD7}">
      <dsp:nvSpPr>
        <dsp:cNvPr id="0" name=""/>
        <dsp:cNvSpPr/>
      </dsp:nvSpPr>
      <dsp:spPr>
        <a:xfrm>
          <a:off x="0" y="1281847"/>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81847"/>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Virtualni eksperimenti, AR iskustva i gamificirani moduli čine apstraktne koncepte opipljivima.</a:t>
          </a:r>
        </a:p>
      </dsp:txBody>
      <dsp:txXfrm>
        <a:off x="0" y="1281847"/>
        <a:ext cx="4619621" cy="1279970"/>
      </dsp:txXfrm>
    </dsp:sp>
    <dsp:sp modelId="{C3F5F311-F77C-4FD1-8CDC-EC82F91DD02B}">
      <dsp:nvSpPr>
        <dsp:cNvPr id="0" name=""/>
        <dsp:cNvSpPr/>
      </dsp:nvSpPr>
      <dsp:spPr>
        <a:xfrm>
          <a:off x="0" y="256181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61818"/>
          <a:ext cx="4619621" cy="1279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Interaktivno učenje potiče kritičko razmišljanje, odgovorno ponašanje i dublje razumijevanje održivosti.</a:t>
          </a:r>
        </a:p>
      </dsp:txBody>
      <dsp:txXfrm>
        <a:off x="0" y="2561818"/>
        <a:ext cx="4619621" cy="12799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0EBA4-5EA9-4B57-A5F0-AA5B8B1756FA}">
      <dsp:nvSpPr>
        <dsp:cNvPr id="0" name=""/>
        <dsp:cNvSpPr/>
      </dsp:nvSpPr>
      <dsp:spPr>
        <a:xfrm>
          <a:off x="0" y="2213"/>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7B6E9-D52D-4EA0-8DE4-343BD90201AF}">
      <dsp:nvSpPr>
        <dsp:cNvPr id="0" name=""/>
        <dsp:cNvSpPr/>
      </dsp:nvSpPr>
      <dsp:spPr>
        <a:xfrm>
          <a:off x="0" y="2213"/>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Erasmus+, ECOTRAIN, </a:t>
          </a:r>
          <a:r>
            <a:rPr lang="en-US" sz="2000" kern="1200" dirty="0" err="1">
              <a:latin typeface="DejaVu Math TeX Gyre" panose="02000503000000000000"/>
            </a:rPr>
            <a:t>GreenHive </a:t>
          </a:r>
          <a:r>
            <a:rPr lang="en-US" sz="2000" kern="1200" dirty="0">
              <a:latin typeface="DejaVu Math TeX Gyre" panose="02000503000000000000"/>
            </a:rPr>
            <a:t>i EPALE pružaju interaktivne module, vodiče i alate za procjenu.</a:t>
          </a:r>
        </a:p>
      </dsp:txBody>
      <dsp:txXfrm>
        <a:off x="0" y="2213"/>
        <a:ext cx="4619621" cy="1269037"/>
      </dsp:txXfrm>
    </dsp:sp>
    <dsp:sp modelId="{20401F4C-4CBC-4A75-B191-8146FE3BDFD7}">
      <dsp:nvSpPr>
        <dsp:cNvPr id="0" name=""/>
        <dsp:cNvSpPr/>
      </dsp:nvSpPr>
      <dsp:spPr>
        <a:xfrm>
          <a:off x="0" y="1271251"/>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818CC8-F38E-4A85-9418-C8AF7552013A}">
      <dsp:nvSpPr>
        <dsp:cNvPr id="0" name=""/>
        <dsp:cNvSpPr/>
      </dsp:nvSpPr>
      <dsp:spPr>
        <a:xfrm>
          <a:off x="0" y="1271251"/>
          <a:ext cx="4619621" cy="126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Resursi podržavaju integraciju nastavnog plana i programa, jačanje kapaciteta nastavnika i učenje zasnovano na projektima.</a:t>
          </a:r>
        </a:p>
      </dsp:txBody>
      <dsp:txXfrm>
        <a:off x="0" y="1271251"/>
        <a:ext cx="4619621" cy="1269037"/>
      </dsp:txXfrm>
    </dsp:sp>
    <dsp:sp modelId="{C3F5F311-F77C-4FD1-8CDC-EC82F91DD02B}">
      <dsp:nvSpPr>
        <dsp:cNvPr id="0" name=""/>
        <dsp:cNvSpPr/>
      </dsp:nvSpPr>
      <dsp:spPr>
        <a:xfrm>
          <a:off x="0" y="2540288"/>
          <a:ext cx="461962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B608F-214F-411B-AB42-A324DEFD8496}">
      <dsp:nvSpPr>
        <dsp:cNvPr id="0" name=""/>
        <dsp:cNvSpPr/>
      </dsp:nvSpPr>
      <dsp:spPr>
        <a:xfrm>
          <a:off x="0" y="2540288"/>
          <a:ext cx="4615109" cy="1290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kern="1200" dirty="0">
              <a:latin typeface="DejaVu Math TeX Gyre" panose="02000503000000000000"/>
            </a:rPr>
            <a:t>Korištenje alata EU pomaže institucijama strukovnog obrazovanja i osposobljavanja da popune praznine u sadržaju, unaprijede digitalne i održivosti vještine te pripreme ekološki odgovorne diplomce.</a:t>
          </a:r>
        </a:p>
      </dsp:txBody>
      <dsp:txXfrm>
        <a:off x="0" y="2540288"/>
        <a:ext cx="4615109" cy="1290814"/>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da uredite glavne stilove teksta</a:t>
            </a:r>
          </a:p>
          <a:p>
            <a:pPr lvl="1"/>
            <a:r>
              <a:rPr lang="en-US"/>
              <a:t>Drugi nivo</a:t>
            </a:r>
          </a:p>
          <a:p>
            <a:pPr lvl="2"/>
            <a:r>
              <a:rPr lang="en-US"/>
              <a:t>Treći nivo</a:t>
            </a:r>
          </a:p>
          <a:p>
            <a:pPr lvl="3"/>
            <a:r>
              <a:rPr lang="en-US"/>
              <a:t>Četvrti nivo</a:t>
            </a:r>
          </a:p>
          <a:p>
            <a:pPr lvl="4"/>
            <a:r>
              <a:rPr lang="en-US"/>
              <a:t>Peti nivo</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45</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8</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12</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16</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24</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A0A5-B248-366C-9D2D-9C27CC5E81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7F660-FF5F-6377-3EC4-7C12936973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AAC0F4A-5CED-01D8-8671-473F59F04067}"/>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6EB4A2D1-D27A-7881-D28F-717ABE87785F}"/>
              </a:ext>
            </a:extLst>
          </p:cNvPr>
          <p:cNvSpPr>
            <a:spLocks noGrp="1"/>
          </p:cNvSpPr>
          <p:nvPr>
            <p:ph type="sldNum" sz="quarter" idx="5"/>
          </p:nvPr>
        </p:nvSpPr>
        <p:spPr/>
        <p:txBody>
          <a:bodyPr/>
          <a:lstStyle/>
          <a:p>
            <a:fld id="{4150423F-27F2-4476-B57B-FED15DC68BB4}" type="slidenum">
              <a:rPr lang="en-US"/>
              <a:t>31</a:t>
            </a:fld>
            <a:endParaRPr lang="en-US"/>
          </a:p>
        </p:txBody>
      </p:sp>
    </p:spTree>
    <p:extLst>
      <p:ext uri="{BB962C8B-B14F-4D97-AF65-F5344CB8AC3E}">
        <p14:creationId xmlns:p14="http://schemas.microsoft.com/office/powerpoint/2010/main" val="1927150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3E85-CA94-B97B-24A1-9EB697D5C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A0947-CE36-C939-DF52-34F861E3BB6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5B17A43-3B84-AAEA-30AA-FE4854BB6498}"/>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FFC9AE3-97DD-2C77-5BFD-0E0102608B23}"/>
              </a:ext>
            </a:extLst>
          </p:cNvPr>
          <p:cNvSpPr>
            <a:spLocks noGrp="1"/>
          </p:cNvSpPr>
          <p:nvPr>
            <p:ph type="sldNum" sz="quarter" idx="5"/>
          </p:nvPr>
        </p:nvSpPr>
        <p:spPr/>
        <p:txBody>
          <a:bodyPr/>
          <a:lstStyle/>
          <a:p>
            <a:fld id="{4150423F-27F2-4476-B57B-FED15DC68BB4}" type="slidenum">
              <a:rPr lang="en-US"/>
              <a:t>37</a:t>
            </a:fld>
            <a:endParaRPr lang="en-US"/>
          </a:p>
        </p:txBody>
      </p:sp>
    </p:spTree>
    <p:extLst>
      <p:ext uri="{BB962C8B-B14F-4D97-AF65-F5344CB8AC3E}">
        <p14:creationId xmlns:p14="http://schemas.microsoft.com/office/powerpoint/2010/main" val="3812007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40</a:t>
            </a:fld>
            <a:endParaRPr lang="en-US"/>
          </a:p>
        </p:txBody>
      </p:sp>
    </p:spTree>
    <p:extLst>
      <p:ext uri="{BB962C8B-B14F-4D97-AF65-F5344CB8AC3E}">
        <p14:creationId xmlns:p14="http://schemas.microsoft.com/office/powerpoint/2010/main" val="238316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Kliknite da uredite glavni stil naslova</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4.png"/><Relationship Id="rId9" Type="http://schemas.microsoft.com/office/2007/relationships/diagramDrawing" Target="../diagrams/drawing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QuickStyle" Target="../diagrams/quickStyle6.xm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png"/><Relationship Id="rId9" Type="http://schemas.microsoft.com/office/2007/relationships/diagramDrawing" Target="../diagrams/drawing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png"/><Relationship Id="rId7" Type="http://schemas.openxmlformats.org/officeDocument/2006/relationships/diagramQuickStyle" Target="../diagrams/quickStyle7.xm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pn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5.png"/><Relationship Id="rId7" Type="http://schemas.openxmlformats.org/officeDocument/2006/relationships/diagramQuickStyle" Target="../diagrams/quickStyle8.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4.png"/><Relationship Id="rId9" Type="http://schemas.microsoft.com/office/2007/relationships/diagramDrawing" Target="../diagrams/drawing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Zelene vještine – 1.3 Zelene vještine za održivi razvoj</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Poboljšajte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razvoj</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rPr>
              <a:t>Trendovi i zahtjevi na tržištu </a:t>
            </a:r>
            <a:r>
              <a:rPr lang="en-US" sz="3000" b="1" noProof="0" dirty="0" err="1">
                <a:solidFill>
                  <a:srgbClr val="399884"/>
                </a:solidFill>
                <a:latin typeface="DejaVu Sans" panose="020B0603030804020204" pitchFamily="34" charset="0"/>
              </a:rPr>
              <a:t>rada</a:t>
            </a:r>
            <a:endParaRPr lang="en-GB" sz="3000" b="1" noProof="0" dirty="0">
              <a:solidFill>
                <a:srgbClr val="399884"/>
              </a:solidFill>
              <a:latin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scott-blake-x-ghf9LjrVg-unsplash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1511809896"/>
              </p:ext>
            </p:extLst>
          </p:nvPr>
        </p:nvGraphicFramePr>
        <p:xfrm>
          <a:off x="511069" y="1604881"/>
          <a:ext cx="5130974"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rPr>
              <a:t>Trendovi i zahtjevi na tržištu </a:t>
            </a:r>
            <a:r>
              <a:rPr lang="en-US" sz="3000" b="1" noProof="0" dirty="0" err="1">
                <a:solidFill>
                  <a:srgbClr val="399884"/>
                </a:solidFill>
                <a:latin typeface="DejaVu Sans" panose="020B0603030804020204" pitchFamily="34" charset="0"/>
              </a:rPr>
              <a:t>rada</a:t>
            </a:r>
            <a:endParaRPr lang="en-GB" sz="3000" b="1" noProof="0" dirty="0">
              <a:solidFill>
                <a:srgbClr val="399884"/>
              </a:solidFill>
              <a:latin typeface="DejaVu Sans" panose="020B0603030804020204" pitchFamily="34" charset="0"/>
            </a:endParaRP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brooke-cagle--uHVRvDr7pg-unsplash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75029113"/>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161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dirty="0" err="1">
                <a:solidFill>
                  <a:srgbClr val="303D68"/>
                </a:solidFill>
                <a:latin typeface="DejaVu Math TeX Gyre"/>
                <a:ea typeface="+mj-ea"/>
                <a:cs typeface="+mj-cs"/>
              </a:rPr>
              <a:t>Nastavnici</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i</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zelene</a:t>
            </a:r>
            <a:r>
              <a:rPr lang="en-US" sz="3000" noProof="0" dirty="0">
                <a:solidFill>
                  <a:srgbClr val="303D68"/>
                </a:solidFill>
                <a:latin typeface="DejaVu Math TeX Gyre"/>
                <a:ea typeface="+mj-ea"/>
                <a:cs typeface="+mj-cs"/>
              </a:rPr>
              <a:t> </a:t>
            </a:r>
            <a:r>
              <a:rPr lang="en-US" sz="3000" noProof="0" dirty="0" err="1">
                <a:solidFill>
                  <a:srgbClr val="303D68"/>
                </a:solidFill>
                <a:latin typeface="DejaVu Math TeX Gyre"/>
                <a:ea typeface="+mj-ea"/>
                <a:cs typeface="+mj-cs"/>
              </a:rPr>
              <a:t>vještine</a:t>
            </a:r>
            <a:endParaRPr lang="en-GB" sz="3000" noProof="0" dirty="0" err="1">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Identifikacija i jačanje kompetencija</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err="1">
                <a:solidFill>
                  <a:srgbClr val="399884"/>
                </a:solidFill>
                <a:latin typeface="DejaVu Sans"/>
                <a:ea typeface="DejaVu Sans" panose="020B0603030804020204" pitchFamily="34" charset="0"/>
                <a:cs typeface="DejaVu Sans" panose="020B0603030804020204" pitchFamily="34" charset="0"/>
              </a:rPr>
              <a:t>Podnaslov</a:t>
            </a:r>
            <a:r>
              <a:rPr lang="en-US" sz="2800" b="1" dirty="0">
                <a:solidFill>
                  <a:srgbClr val="399884"/>
                </a:solidFill>
                <a:latin typeface="DejaVu Sans"/>
                <a:ea typeface="DejaVu Sans" panose="020B0603030804020204" pitchFamily="34" charset="0"/>
                <a:cs typeface="DejaVu Sans" panose="020B0603030804020204" pitchFamily="34" charset="0"/>
              </a:rPr>
              <a:t> 1.3: </a:t>
            </a:r>
            <a:r>
              <a:rPr lang="en-US" sz="2800" b="1" dirty="0" err="1">
                <a:solidFill>
                  <a:srgbClr val="399884"/>
                </a:solidFill>
                <a:latin typeface="DejaVu Sans"/>
                <a:ea typeface="DejaVu Sans" panose="020B0603030804020204" pitchFamily="34" charset="0"/>
                <a:cs typeface="DejaVu Sans" panose="020B0603030804020204" pitchFamily="34" charset="0"/>
              </a:rPr>
              <a:t>Uloga</a:t>
            </a:r>
            <a:r>
              <a:rPr lang="en-US" sz="2800" b="1" dirty="0">
                <a:solidFill>
                  <a:srgbClr val="399884"/>
                </a:solidFill>
                <a:latin typeface="DejaVu Sans"/>
                <a:ea typeface="DejaVu Sans" panose="020B0603030804020204" pitchFamily="34" charset="0"/>
                <a:cs typeface="DejaVu Sans" panose="020B0603030804020204" pitchFamily="34" charset="0"/>
              </a:rPr>
              <a:t> </a:t>
            </a:r>
            <a:r>
              <a:rPr lang="en-US" sz="2800" b="1" dirty="0" err="1">
                <a:solidFill>
                  <a:srgbClr val="399884"/>
                </a:solidFill>
                <a:latin typeface="DejaVu Sans"/>
                <a:ea typeface="DejaVu Sans" panose="020B0603030804020204" pitchFamily="34" charset="0"/>
                <a:cs typeface="DejaVu Sans" panose="020B0603030804020204" pitchFamily="34" charset="0"/>
              </a:rPr>
              <a:t>nastavnika</a:t>
            </a:r>
            <a:r>
              <a:rPr lang="en-US" sz="2800" b="1" dirty="0">
                <a:solidFill>
                  <a:srgbClr val="399884"/>
                </a:solidFill>
                <a:latin typeface="DejaVu Sans"/>
                <a:ea typeface="DejaVu Sans" panose="020B0603030804020204" pitchFamily="34" charset="0"/>
                <a:cs typeface="DejaVu Sans" panose="020B0603030804020204" pitchFamily="34" charset="0"/>
              </a:rPr>
              <a:t> u </a:t>
            </a:r>
            <a:r>
              <a:rPr lang="en-US" sz="2800" b="1" dirty="0" err="1">
                <a:solidFill>
                  <a:srgbClr val="399884"/>
                </a:solidFill>
                <a:latin typeface="DejaVu Sans"/>
                <a:ea typeface="DejaVu Sans" panose="020B0603030804020204" pitchFamily="34" charset="0"/>
                <a:cs typeface="DejaVu Sans" panose="020B0603030804020204" pitchFamily="34" charset="0"/>
              </a:rPr>
              <a:t>identifikaciji</a:t>
            </a:r>
            <a:r>
              <a:rPr lang="en-US" sz="2800" b="1" dirty="0">
                <a:solidFill>
                  <a:srgbClr val="399884"/>
                </a:solidFill>
                <a:latin typeface="DejaVu Sans"/>
                <a:ea typeface="DejaVu Sans" panose="020B0603030804020204" pitchFamily="34" charset="0"/>
                <a:cs typeface="DejaVu Sans" panose="020B0603030804020204" pitchFamily="34" charset="0"/>
              </a:rPr>
              <a:t> </a:t>
            </a:r>
            <a:r>
              <a:rPr lang="en-US" sz="2800" b="1" dirty="0" err="1">
                <a:solidFill>
                  <a:srgbClr val="399884"/>
                </a:solidFill>
                <a:latin typeface="DejaVu Sans"/>
                <a:ea typeface="DejaVu Sans" panose="020B0603030804020204" pitchFamily="34" charset="0"/>
                <a:cs typeface="DejaVu Sans" panose="020B0603030804020204" pitchFamily="34" charset="0"/>
              </a:rPr>
              <a:t>vještina</a:t>
            </a:r>
            <a:endParaRPr lang="en-GB" sz="2800" b="1" noProof="0" dirty="0" err="1">
              <a:solidFill>
                <a:srgbClr val="399884"/>
              </a:solidFill>
              <a:latin typeface="DejaVu Sans"/>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5B500C-1676-98B4-365F-B02A1DA4DDE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1631FB8-2266-8146-84C1-B77AE73B2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8DA3E33F-E6F0-FD73-00E0-F746C2891B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6FCB21EC-CE0F-2BCF-79F5-E3EEDE8128A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err="1">
                <a:solidFill>
                  <a:srgbClr val="399884"/>
                </a:solidFill>
                <a:latin typeface="DejaVu Sans"/>
              </a:rPr>
              <a:t>Nastavnici</a:t>
            </a:r>
            <a:r>
              <a:rPr lang="en-US" sz="3000" b="1" dirty="0">
                <a:solidFill>
                  <a:srgbClr val="399884"/>
                </a:solidFill>
                <a:latin typeface="DejaVu Sans"/>
              </a:rPr>
              <a:t> </a:t>
            </a:r>
            <a:r>
              <a:rPr lang="en-US" sz="3000" b="1" dirty="0" err="1">
                <a:solidFill>
                  <a:srgbClr val="399884"/>
                </a:solidFill>
                <a:latin typeface="DejaVu Sans"/>
              </a:rPr>
              <a:t>i</a:t>
            </a:r>
            <a:r>
              <a:rPr lang="en-US" sz="3000" b="1" dirty="0">
                <a:solidFill>
                  <a:srgbClr val="399884"/>
                </a:solidFill>
                <a:latin typeface="DejaVu Sans"/>
              </a:rPr>
              <a:t> </a:t>
            </a:r>
            <a:r>
              <a:rPr lang="en-US" sz="3000" b="1" dirty="0" err="1">
                <a:solidFill>
                  <a:srgbClr val="399884"/>
                </a:solidFill>
                <a:latin typeface="DejaVu Sans"/>
              </a:rPr>
              <a:t>zelene</a:t>
            </a:r>
            <a:r>
              <a:rPr lang="en-US" sz="3000" b="1" dirty="0">
                <a:solidFill>
                  <a:srgbClr val="399884"/>
                </a:solidFill>
                <a:latin typeface="DejaVu Sans"/>
              </a:rPr>
              <a:t> </a:t>
            </a:r>
            <a:r>
              <a:rPr lang="en-US" sz="3000" b="1" dirty="0" err="1">
                <a:solidFill>
                  <a:srgbClr val="399884"/>
                </a:solidFill>
                <a:latin typeface="DejaVu Sans"/>
              </a:rPr>
              <a:t>vještine</a:t>
            </a:r>
            <a:endParaRPr lang="en-US" sz="3000" b="1" dirty="0">
              <a:solidFill>
                <a:srgbClr val="399884"/>
              </a:solidFill>
              <a:latin typeface="DejaVu Sans"/>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DB71B989-1B03-FF62-DABF-D73A01AB1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EAD1220-B521-4FCB-0124-D3882420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19831B4D-60E5-D083-63F1-196A14B3EC47}"/>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Nastavnici razvijaju zelene vještine identifikovanjem kompetencija, praćenjem trendova i prilagođavanjem nastavnih planova i programa potrebama tržišta </a:t>
            </a:r>
            <a:r>
              <a:rPr lang="en-US" sz="2000" noProof="0" dirty="0" err="1">
                <a:solidFill>
                  <a:srgbClr val="303D68"/>
                </a:solidFill>
                <a:latin typeface="DejaVu Math TeX Gyre" panose="02000503000000000000" pitchFamily="2" charset="0"/>
              </a:rPr>
              <a:t>rada</a:t>
            </a:r>
            <a:r>
              <a:rPr lang="en-US" sz="2000" noProof="0" dirty="0">
                <a:solidFill>
                  <a:srgbClr val="303D68"/>
                </a:solidFill>
                <a:latin typeface="DejaVu Math TeX Gyre" panose="02000503000000000000" pitchFamily="2" charset="0"/>
              </a:rPr>
              <a:t>.</a:t>
            </a:r>
          </a:p>
          <a:p>
            <a:pPr marL="342900" lvl="0" indent="-342900" algn="just">
              <a:spcBef>
                <a:spcPts val="1000"/>
              </a:spcBef>
              <a:buClr>
                <a:schemeClr val="accent1"/>
              </a:buClr>
              <a:buSzPts val="1440"/>
              <a:buFont typeface="Arial" panose="020B0604020202020204" pitchFamily="34" charset="0"/>
              <a:buChar char="•"/>
            </a:pPr>
            <a:r>
              <a:rPr lang="en-US" sz="2000" noProof="0" dirty="0" err="1">
                <a:solidFill>
                  <a:srgbClr val="303D68"/>
                </a:solidFill>
                <a:latin typeface="DejaVu Math TeX Gyre" panose="02000503000000000000" pitchFamily="2" charset="0"/>
              </a:rPr>
              <a:t>GreenComp </a:t>
            </a:r>
            <a:r>
              <a:rPr lang="en-US" sz="2000" noProof="0" dirty="0">
                <a:solidFill>
                  <a:srgbClr val="303D68"/>
                </a:solidFill>
                <a:latin typeface="DejaVu Math TeX Gyre" panose="02000503000000000000" pitchFamily="2" charset="0"/>
              </a:rPr>
              <a:t>pruža okvir od 12 kompetencija koji obuhvata vrijednosti, složenost, razmišljanje o budućnosti i djelovanje.</a:t>
            </a:r>
          </a:p>
          <a:p>
            <a:pPr marL="342900" lvl="0" indent="-342900" algn="just">
              <a:spcBef>
                <a:spcPts val="1000"/>
              </a:spcBef>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Nastavnici mapiraju kompetencije učenika, identificiraju praznine i podržavaju samoprocjenu i procjenu vršnjaka.</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476468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19B5C3-7BED-DD88-B874-F9AA4F8C52B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22948DA-FA9D-CD99-9324-8F02FB889AEE}"/>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399884"/>
                </a:solidFill>
                <a:latin typeface="DejaVu Sans" panose="020B0603030804020204" pitchFamily="34" charset="0"/>
              </a:rPr>
              <a:t>Identifikacija i jačanje kompetencija</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3" name="Picture 2" descr="A diagram of different shapes and colors&#10;&#10;AI-generated content may be incorrect.">
            <a:extLst>
              <a:ext uri="{FF2B5EF4-FFF2-40B4-BE49-F238E27FC236}">
                <a16:creationId xmlns:a16="http://schemas.microsoft.com/office/drawing/2014/main" id="{2C6740A3-5297-E78E-2778-D509CBD3B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547" y="3544549"/>
            <a:ext cx="6924740" cy="3231546"/>
          </a:xfrm>
          <a:prstGeom prst="rect">
            <a:avLst/>
          </a:prstGeom>
        </p:spPr>
      </p:pic>
      <p:graphicFrame>
        <p:nvGraphicFramePr>
          <p:cNvPr id="32" name="Title 1">
            <a:extLst>
              <a:ext uri="{FF2B5EF4-FFF2-40B4-BE49-F238E27FC236}">
                <a16:creationId xmlns:a16="http://schemas.microsoft.com/office/drawing/2014/main" id="{3A7143EF-23FB-3CDA-0BB4-BBDBBE65C72B}"/>
              </a:ext>
            </a:extLst>
          </p:cNvPr>
          <p:cNvGraphicFramePr/>
          <p:nvPr>
            <p:extLst>
              <p:ext uri="{D42A27DB-BD31-4B8C-83A1-F6EECF244321}">
                <p14:modId xmlns:p14="http://schemas.microsoft.com/office/powerpoint/2010/main" val="864201965"/>
              </p:ext>
            </p:extLst>
          </p:nvPr>
        </p:nvGraphicFramePr>
        <p:xfrm>
          <a:off x="514117" y="1394454"/>
          <a:ext cx="11197985" cy="2931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Blue text on a black background&#10;&#10;Description automatically generated">
            <a:extLst>
              <a:ext uri="{FF2B5EF4-FFF2-40B4-BE49-F238E27FC236}">
                <a16:creationId xmlns:a16="http://schemas.microsoft.com/office/drawing/2014/main" id="{58A941D9-52F1-6461-0DFF-C0CAC0698F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999" y="6112473"/>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24A4C69C-E8C5-152E-0828-FA9191721F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44648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2: Integracija zelenih vještina u stručno obrazovanje</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US" sz="3000" noProof="0" dirty="0">
                <a:solidFill>
                  <a:srgbClr val="373365"/>
                </a:solidFill>
                <a:latin typeface="DejaVu Math TeX Gyre" panose="02000503000000000000"/>
              </a:rPr>
              <a:t>Podnaslov 2.1: Integracija nastavnog plana i programa, pristupi i metodologije nastave</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Podnaslov 2.2: Sinergije između zelenih i digitalnih vještina</a:t>
            </a:r>
            <a:br>
              <a:rPr lang="en-US" sz="3000" noProof="0" dirty="0">
                <a:solidFill>
                  <a:srgbClr val="373365"/>
                </a:solidFill>
                <a:latin typeface="DejaVu Math TeX Gyre" panose="02000503000000000000"/>
              </a:rPr>
            </a:br>
            <a:br>
              <a:rPr lang="en-US" sz="3000" noProof="0" dirty="0">
                <a:solidFill>
                  <a:srgbClr val="373365"/>
                </a:solidFill>
                <a:latin typeface="DejaVu Math TeX Gyre" panose="02000503000000000000"/>
              </a:rPr>
            </a:br>
            <a:r>
              <a:rPr lang="en-US" sz="3000" noProof="0" dirty="0">
                <a:solidFill>
                  <a:srgbClr val="373365"/>
                </a:solidFill>
                <a:latin typeface="DejaVu Math TeX Gyre" panose="02000503000000000000"/>
              </a:rPr>
              <a:t>Podnaslov 2.3: Prevazilaženje prepreka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održivi razvoj.</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81242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2029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Integracija nastavnog plana i programa za održivost</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Nastava usmjerena na učenika i iskustvena nastava</a:t>
            </a:r>
          </a:p>
          <a:p>
            <a:pPr marL="457200" indent="-457200">
              <a:lnSpc>
                <a:spcPct val="90000"/>
              </a:lnSpc>
              <a:spcBef>
                <a:spcPct val="0"/>
              </a:spcBef>
              <a:buFont typeface="Arial" panose="020B0604020202020204" pitchFamily="34" charset="0"/>
              <a:buChar char="•"/>
            </a:pPr>
            <a:r>
              <a:rPr lang="en-GB" sz="3000" dirty="0">
                <a:solidFill>
                  <a:srgbClr val="303D68"/>
                </a:solidFill>
                <a:latin typeface="DejaVu Math TeX Gyre" panose="02000503000000000000" pitchFamily="2" charset="0"/>
                <a:ea typeface="+mj-ea"/>
                <a:cs typeface="+mj-cs"/>
              </a:rPr>
              <a:t>Implementacija i podrška</a:t>
            </a: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2.1: Integracija nastavnog plana i programa, pristupi i metodologije nastave</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5C3E55-2DBB-349D-546E-24FF89977320}"/>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66D7619-3125-4541-4639-A108501B5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7C46BAA4-BC07-3D14-0197-9E2E8FFB0022}"/>
              </a:ext>
            </a:extLst>
          </p:cNvPr>
          <p:cNvPicPr>
            <a:picLocks noChangeAspect="1"/>
          </p:cNvPicPr>
          <p:nvPr/>
        </p:nvPicPr>
        <p:blipFill>
          <a:blip r:embed="rId2" cstate="print">
            <a:extLst>
              <a:ext uri="{28A0092B-C50C-407E-A947-70E740481C1C}">
                <a14:useLocalDpi xmlns:a14="http://schemas.microsoft.com/office/drawing/2010/main" val="0"/>
              </a:ext>
            </a:extLst>
          </a:blip>
          <a:srcRect l="2996" r="299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20E739FE-11F7-2531-8A1D-FD7E1CF4F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89E7B79-405F-2428-62E0-BE0AE1FE6092}"/>
              </a:ext>
            </a:extLst>
          </p:cNvPr>
          <p:cNvSpPr txBox="1">
            <a:spLocks/>
          </p:cNvSpPr>
          <p:nvPr/>
        </p:nvSpPr>
        <p:spPr>
          <a:xfrm>
            <a:off x="7464913" y="2042809"/>
            <a:ext cx="3838627" cy="3860380"/>
          </a:xfrm>
          <a:prstGeom prst="rect">
            <a:avLst/>
          </a:prstGeom>
        </p:spPr>
        <p:txBody>
          <a:bodyPr vert="horz" lIns="91440" tIns="45720" rIns="91440" bIns="45720" rtlCol="0">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noProof="0" dirty="0">
                <a:solidFill>
                  <a:srgbClr val="303D68"/>
                </a:solidFill>
                <a:latin typeface="DejaVu Math TeX Gyre" panose="02000503000000000000" pitchFamily="2" charset="0"/>
              </a:rPr>
              <a:t>Integracija znanja, vještina i stavova kroz različite predmete osigurava da se učenici holistički bave održivosti.</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GreenComp </a:t>
            </a:r>
            <a:r>
              <a:rPr lang="en-US" sz="2200" noProof="0" dirty="0">
                <a:solidFill>
                  <a:srgbClr val="303D68"/>
                </a:solidFill>
                <a:latin typeface="DejaVu Math TeX Gyre" panose="02000503000000000000" pitchFamily="2" charset="0"/>
              </a:rPr>
              <a:t>definira 12 kompetencija u četiri oblasti: vrijednosti održivosti, složenost, razmišljanje o budućnosti i djelovanje, primjenjivih u formalnom, neformalnom i informelnom učenju.</a:t>
            </a:r>
          </a:p>
          <a:p>
            <a:pPr marL="285750" indent="-285750" algn="just">
              <a:spcAft>
                <a:spcPts val="600"/>
              </a:spcAft>
              <a:buFont typeface="Arial" panose="020B0604020202020204" pitchFamily="34" charset="0"/>
              <a:buChar char="•"/>
            </a:pPr>
            <a:r>
              <a:rPr lang="en-US" sz="2200" noProof="0" dirty="0" err="1">
                <a:solidFill>
                  <a:srgbClr val="303D68"/>
                </a:solidFill>
                <a:latin typeface="DejaVu Math TeX Gyre" panose="02000503000000000000" pitchFamily="2" charset="0"/>
              </a:rPr>
              <a:t>Cedefop </a:t>
            </a:r>
            <a:r>
              <a:rPr lang="en-US" sz="2200" noProof="0" dirty="0">
                <a:solidFill>
                  <a:srgbClr val="303D68"/>
                </a:solidFill>
                <a:latin typeface="DejaVu Math TeX Gyre" panose="02000503000000000000" pitchFamily="2" charset="0"/>
              </a:rPr>
              <a:t>ističe kurikulume zasnovane na ishodima učenja: dizajnirajte obrazovanje oko onoga što će učenici znati, raditi i razumjeti.</a:t>
            </a:r>
            <a:endParaRPr lang="en-GB" sz="22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51A5E202-5068-DBC7-8376-7DB35CFE25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98D76F29-2062-604B-18DF-DA8182F454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6A04B37-6BC7-D3F2-085B-1917A7D20A62}"/>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Integracija nastavnih planova i programa za održivost</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15" name="TextBox 14">
            <a:extLst>
              <a:ext uri="{FF2B5EF4-FFF2-40B4-BE49-F238E27FC236}">
                <a16:creationId xmlns:a16="http://schemas.microsoft.com/office/drawing/2014/main" id="{A720C5BA-21C9-520C-FD8F-D81A97AE58EB}"/>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kenny-eliason-1-aA2Fadydc-unsplash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4934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09745" y="147102"/>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Nastava usmjerena na učenika i iskustvena nastava</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4698" r="14698"/>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570572" y="1957605"/>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Kompetencije održivosti trebaju biti ugrađene u sve predmete, npr. sistemsko razmišljanje u prirodnim naukama, razmišljanje o budućnosti u društvenim naukama, kolektivno djelovanje u projektima.</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Pristupi </a:t>
            </a:r>
            <a:r>
              <a:rPr lang="en-US" sz="2000" noProof="0" dirty="0" err="1">
                <a:solidFill>
                  <a:srgbClr val="303D68"/>
                </a:solidFill>
                <a:latin typeface="DejaVu Math TeX Gyre" panose="02000503000000000000" pitchFamily="2" charset="0"/>
              </a:rPr>
              <a:t>usmjereni na učenika, </a:t>
            </a:r>
            <a:r>
              <a:rPr lang="en-US" sz="2000" noProof="0" dirty="0">
                <a:solidFill>
                  <a:srgbClr val="303D68"/>
                </a:solidFill>
                <a:latin typeface="DejaVu Math TeX Gyre" panose="02000503000000000000" pitchFamily="2" charset="0"/>
              </a:rPr>
              <a:t>poput učenja zasnovanog na projektima, međusobnog učenja i refleksije, potiču kompetencije za stvarni svijet.</a:t>
            </a:r>
          </a:p>
          <a:p>
            <a:pPr marL="342900" indent="-342900" algn="just">
              <a:spcBef>
                <a:spcPts val="1000"/>
              </a:spcBef>
              <a:spcAft>
                <a:spcPts val="600"/>
              </a:spcAft>
              <a:buClr>
                <a:schemeClr val="accent1"/>
              </a:buClr>
              <a:buSzPts val="1440"/>
              <a:buFont typeface="Arial" panose="020B0604020202020204" pitchFamily="34" charset="0"/>
              <a:buChar char="•"/>
            </a:pPr>
            <a:r>
              <a:rPr lang="en-US" sz="2000" noProof="0" dirty="0">
                <a:solidFill>
                  <a:srgbClr val="303D68"/>
                </a:solidFill>
                <a:latin typeface="DejaVu Math TeX Gyre" panose="02000503000000000000" pitchFamily="2" charset="0"/>
              </a:rPr>
              <a:t>Ocjenjivanje se fokusira na demonstraciju kompetencija putem portfolija, projekata, prezentacija i međusobne evaluacije, a ne na memorisanje.</a:t>
            </a:r>
            <a:endParaRPr lang="en-GB" sz="20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sz="2000"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element5-digital-OyCl7Y4y0Bk-unsplash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56861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A0A939-4AE4-2C7B-57AE-3C796262F7F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E7CC32-5DA7-DE77-7C14-1C8156CDE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0F3B8D78-B4D3-161E-F49C-5DD8A36C656E}"/>
              </a:ext>
            </a:extLst>
          </p:cNvPr>
          <p:cNvPicPr>
            <a:picLocks noChangeAspect="1"/>
          </p:cNvPicPr>
          <p:nvPr/>
        </p:nvPicPr>
        <p:blipFill>
          <a:blip r:embed="rId2" cstate="print">
            <a:extLst>
              <a:ext uri="{28A0092B-C50C-407E-A947-70E740481C1C}">
                <a14:useLocalDpi xmlns:a14="http://schemas.microsoft.com/office/drawing/2010/main" val="0"/>
              </a:ext>
            </a:extLst>
          </a:blip>
          <a:srcRect t="12581" b="1258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05E90196-BA3D-B25F-8946-69CFB9D40F8F}"/>
              </a:ext>
            </a:extLst>
          </p:cNvPr>
          <p:cNvSpPr txBox="1">
            <a:spLocks/>
          </p:cNvSpPr>
          <p:nvPr/>
        </p:nvSpPr>
        <p:spPr>
          <a:xfrm>
            <a:off x="6446604" y="2121697"/>
            <a:ext cx="4840010" cy="38436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Efikasna integracija zahtijeva stručnost nastavnika, interdisciplinarno planiranje i institucionalne resurse.</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Kurikulum i nastava trebaju biti iterativni, prilagođavajući se sve većim izazovima održivosti.</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Zajedno, </a:t>
            </a:r>
            <a:r>
              <a:rPr lang="en-US" sz="2000" noProof="0" dirty="0" err="1">
                <a:solidFill>
                  <a:srgbClr val="303D68"/>
                </a:solidFill>
                <a:latin typeface="DejaVu Math TeX Gyre" panose="02000503000000000000" pitchFamily="2" charset="0"/>
              </a:rPr>
              <a:t>GreenComp </a:t>
            </a:r>
            <a:r>
              <a:rPr lang="en-US" sz="2000" noProof="0" dirty="0">
                <a:solidFill>
                  <a:srgbClr val="303D68"/>
                </a:solidFill>
                <a:latin typeface="DejaVu Math TeX Gyre" panose="02000503000000000000" pitchFamily="2" charset="0"/>
              </a:rPr>
              <a:t>pruža okvir kompetencija, a </a:t>
            </a:r>
            <a:r>
              <a:rPr lang="en-US" sz="2000" noProof="0" dirty="0" err="1">
                <a:solidFill>
                  <a:srgbClr val="303D68"/>
                </a:solidFill>
                <a:latin typeface="DejaVu Math TeX Gyre" panose="02000503000000000000" pitchFamily="2" charset="0"/>
              </a:rPr>
              <a:t>Cedefop </a:t>
            </a:r>
            <a:r>
              <a:rPr lang="en-US" sz="2000" noProof="0" dirty="0">
                <a:solidFill>
                  <a:srgbClr val="303D68"/>
                </a:solidFill>
                <a:latin typeface="DejaVu Math TeX Gyre" panose="02000503000000000000" pitchFamily="2" charset="0"/>
              </a:rPr>
              <a:t>usmjerava dizajn nastavnog programa, nastavu i ocjenjivanje kako bi se postigli smisleni ishodi učenja.</a:t>
            </a:r>
            <a:endParaRPr lang="en-GB" sz="20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C729DD5D-F248-C0F0-90DF-FB16E9E87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4EB647F0-7D3F-D299-D20E-A7C7046848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A02CBC0C-795C-0BF1-6E90-EB49DA2C7253}"/>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jaredd-craig-HH4WBGNyltc-unsplash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81E4E2A3-2D00-E804-9B68-6A63B5FD00DC}"/>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Implementacija i podrška</a:t>
            </a:r>
          </a:p>
        </p:txBody>
      </p:sp>
    </p:spTree>
    <p:extLst>
      <p:ext uri="{BB962C8B-B14F-4D97-AF65-F5344CB8AC3E}">
        <p14:creationId xmlns:p14="http://schemas.microsoft.com/office/powerpoint/2010/main" val="179340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Ishodi učenja</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Identificirajte ključne zelene vještine relevantne za različite sektore tržišta rada.</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Objasnite važnost zelenih vještina za održivi razvoj i dvostruku tranziciju.</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Integrirati zelene vještine u programe stručne obuke i prakse u učionici.</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Koristiti studije slučaja za demonstraciju uspješne primjene zelenih vještina u radnoj snazi.</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Razviti nastavne strategije koje povećavaju svijest, motivaciju i samopouzdanje učenika u primjeni zelenih vještina.</a:t>
            </a:r>
          </a:p>
          <a:p>
            <a:pPr marL="285750"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Okvir </a:t>
            </a:r>
            <a:r>
              <a:rPr lang="en-US" sz="3000" noProof="0" dirty="0" err="1">
                <a:solidFill>
                  <a:srgbClr val="303D68"/>
                </a:solidFill>
                <a:latin typeface="DejaVu Math TeX Gyre" panose="02000503000000000000" pitchFamily="2" charset="0"/>
                <a:ea typeface="+mj-ea"/>
                <a:cs typeface="+mj-cs"/>
              </a:rPr>
              <a:t>GreenComp </a:t>
            </a:r>
            <a:r>
              <a:rPr lang="en-US" sz="3000" noProof="0" dirty="0">
                <a:solidFill>
                  <a:srgbClr val="303D68"/>
                </a:solidFill>
                <a:latin typeface="DejaVu Math TeX Gyre" panose="02000503000000000000" pitchFamily="2" charset="0"/>
                <a:ea typeface="+mj-ea"/>
                <a:cs typeface="+mj-cs"/>
              </a:rPr>
              <a:t>i </a:t>
            </a:r>
            <a:r>
              <a:rPr lang="en-US" sz="3000" noProof="0" dirty="0" err="1">
                <a:solidFill>
                  <a:srgbClr val="303D68"/>
                </a:solidFill>
                <a:latin typeface="DejaVu Math TeX Gyre" panose="02000503000000000000" pitchFamily="2" charset="0"/>
                <a:ea typeface="+mj-ea"/>
                <a:cs typeface="+mj-cs"/>
              </a:rPr>
              <a:t>DigCompEdu</a:t>
            </a:r>
          </a:p>
          <a:p>
            <a:pPr marL="457200" indent="-457200">
              <a:lnSpc>
                <a:spcPct val="90000"/>
              </a:lnSpc>
              <a:spcBef>
                <a:spcPct val="0"/>
              </a:spcBef>
              <a:buFont typeface="Arial" panose="020B0604020202020204" pitchFamily="34" charset="0"/>
              <a:buChar char="•"/>
            </a:pPr>
            <a:r>
              <a:rPr lang="en-US" sz="3000" dirty="0">
                <a:solidFill>
                  <a:srgbClr val="303D68"/>
                </a:solidFill>
                <a:latin typeface="DejaVu Math TeX Gyre" panose="02000503000000000000" pitchFamily="2" charset="0"/>
                <a:ea typeface="+mj-ea"/>
                <a:cs typeface="+mj-cs"/>
              </a:rPr>
              <a:t>Zelene i digitalne vještine</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2.2: Sinergije između zelenih i digitalnih vještina</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E4EC0-3E2F-EA3E-F58F-97090572C9DB}"/>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2E908EA-86F0-E953-C00E-F7D33F4E2F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3A27465B-EA6B-12EB-BE56-A6FC4EAA6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40ECCF07-9CC0-4E7B-FB3C-C9275D38AC69}"/>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DigComp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Evropske unije za digitalne kompetencije</a:t>
            </a:r>
          </a:p>
        </p:txBody>
      </p:sp>
      <p:sp>
        <p:nvSpPr>
          <p:cNvPr id="12" name="TextBox 11">
            <a:extLst>
              <a:ext uri="{FF2B5EF4-FFF2-40B4-BE49-F238E27FC236}">
                <a16:creationId xmlns:a16="http://schemas.microsoft.com/office/drawing/2014/main" id="{B3648E96-0994-EDD4-CB7D-230EC3000655}"/>
              </a:ext>
            </a:extLst>
          </p:cNvPr>
          <p:cNvSpPr txBox="1"/>
          <p:nvPr/>
        </p:nvSpPr>
        <p:spPr>
          <a:xfrm>
            <a:off x="0" y="6580260"/>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Slike </a:t>
            </a:r>
            <a:r>
              <a:rPr lang="en-US" sz="800" noProof="0" dirty="0">
                <a:solidFill>
                  <a:srgbClr val="303D68"/>
                </a:solidFill>
                <a:latin typeface="DejaVu Math TeX Gyre" panose="02000503000000000000"/>
              </a:rPr>
              <a:t>Evropske</a:t>
            </a:r>
            <a:r>
              <a:rPr lang="en-GB" sz="800" noProof="0" dirty="0">
                <a:solidFill>
                  <a:srgbClr val="303D68"/>
                </a:solidFill>
                <a:latin typeface="DejaVu Math TeX Gyre" panose="02000503000000000000"/>
              </a:rPr>
              <a:t> unije</a:t>
            </a:r>
            <a:r>
              <a:rPr lang="en-US" sz="800" noProof="0" dirty="0">
                <a:solidFill>
                  <a:srgbClr val="303D68"/>
                </a:solidFill>
                <a:latin typeface="DejaVu Math TeX Gyre" panose="02000503000000000000"/>
              </a:rPr>
              <a:t>/ Zajedničkog istraživačkog centra - DigiComp</a:t>
            </a:r>
            <a:endParaRPr lang="en-GB" sz="800" noProof="0" dirty="0">
              <a:solidFill>
                <a:srgbClr val="303D68"/>
              </a:solidFill>
              <a:latin typeface="DejaVu Math TeX Gyre" panose="02000503000000000000"/>
            </a:endParaRPr>
          </a:p>
        </p:txBody>
      </p:sp>
      <p:pic>
        <p:nvPicPr>
          <p:cNvPr id="6" name="Picture 5" descr="A diagram of a diagram&#10;&#10;AI-generated content may be incorrect.">
            <a:extLst>
              <a:ext uri="{FF2B5EF4-FFF2-40B4-BE49-F238E27FC236}">
                <a16:creationId xmlns:a16="http://schemas.microsoft.com/office/drawing/2014/main" id="{29FA36C0-CDB3-144F-EB8D-CDC1C4A51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010" y="1320692"/>
            <a:ext cx="8486115" cy="4582502"/>
          </a:xfrm>
          <a:prstGeom prst="rect">
            <a:avLst/>
          </a:prstGeom>
        </p:spPr>
      </p:pic>
    </p:spTree>
    <p:extLst>
      <p:ext uri="{BB962C8B-B14F-4D97-AF65-F5344CB8AC3E}">
        <p14:creationId xmlns:p14="http://schemas.microsoft.com/office/powerpoint/2010/main" val="318198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B5E6F-59A7-A9AF-67F4-60D1A20534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5878CFD-B4A6-0ACF-0B6A-652621E1B0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E18F854-2433-2F3C-774E-2BD356419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917C4A14-57CB-4DFF-07AB-B256A9E42687}"/>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Evropski okvir kompetencija održivosti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23830EB-474E-8DF6-8EA2-5210EDB958D1}"/>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a:t>
            </a:r>
            <a:r>
              <a:rPr lang="en-US" sz="800" noProof="0" dirty="0">
                <a:solidFill>
                  <a:srgbClr val="303D68"/>
                </a:solidFill>
                <a:latin typeface="DejaVu Math TeX Gyre" panose="02000503000000000000"/>
              </a:rPr>
              <a:t>Evropska</a:t>
            </a:r>
            <a:r>
              <a:rPr lang="en-GB" sz="800" noProof="0" dirty="0">
                <a:solidFill>
                  <a:srgbClr val="303D68"/>
                </a:solidFill>
                <a:latin typeface="DejaVu Math TeX Gyre" panose="02000503000000000000"/>
              </a:rPr>
              <a:t> unija</a:t>
            </a:r>
            <a:r>
              <a:rPr lang="en-US" sz="800" noProof="0" dirty="0">
                <a:solidFill>
                  <a:srgbClr val="303D68"/>
                </a:solidFill>
                <a:latin typeface="DejaVu Math TeX Gyre" panose="02000503000000000000"/>
              </a:rPr>
              <a:t>/ Zajednički istraživački centar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CE0575B4-2E8F-CAFF-6116-0F50488E9E16}"/>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3322299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7EA936-EA77-4F4C-A36C-F15990F763D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6F68605-418E-2DC6-EA94-8F529723D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42A0AA0-D094-C3FC-2B91-5CB7D685F74F}"/>
              </a:ext>
            </a:extLst>
          </p:cNvPr>
          <p:cNvSpPr txBox="1">
            <a:spLocks/>
          </p:cNvSpPr>
          <p:nvPr/>
        </p:nvSpPr>
        <p:spPr>
          <a:xfrm>
            <a:off x="514117" y="1507166"/>
            <a:ext cx="4991738" cy="446440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a:rPr>
              <a:t>Dvostruka tranzicija – </a:t>
            </a:r>
            <a:r>
              <a:rPr lang="en-GB" sz="1800" dirty="0" err="1">
                <a:solidFill>
                  <a:srgbClr val="303D68"/>
                </a:solidFill>
                <a:latin typeface="DejaVu Math TeX Gyre"/>
              </a:rPr>
              <a:t>sticanje</a:t>
            </a:r>
            <a:r>
              <a:rPr lang="en-GB" sz="1800" dirty="0">
                <a:solidFill>
                  <a:srgbClr val="303D68"/>
                </a:solidFill>
                <a:latin typeface="DejaVu Math TeX Gyre"/>
              </a:rPr>
              <a:t> </a:t>
            </a:r>
            <a:r>
              <a:rPr lang="en-GB" sz="1800" noProof="0" dirty="0">
                <a:solidFill>
                  <a:srgbClr val="303D68"/>
                </a:solidFill>
                <a:latin typeface="DejaVu Math TeX Gyre"/>
              </a:rPr>
              <a:t>zelenih i digitalnih vještina priprema polaznike za karijere spremne za budućnost, omogućavajući upotrebu tehnologija kao što su AI, IoT i pametni energetski sistemi za održiva rješenja.</a:t>
            </a:r>
          </a:p>
          <a:p>
            <a:pPr marL="342900" indent="-342900" algn="just">
              <a:spcAft>
                <a:spcPts val="600"/>
              </a:spcAft>
              <a:buFont typeface="Arial" panose="020B0604020202020204" pitchFamily="34" charset="0"/>
              <a:buChar char="•"/>
            </a:pPr>
            <a:r>
              <a:rPr lang="en-GB" sz="1800" noProof="0" dirty="0">
                <a:solidFill>
                  <a:srgbClr val="303D68"/>
                </a:solidFill>
                <a:latin typeface="DejaVu Math TeX Gyre"/>
              </a:rPr>
              <a:t>Integracija nastavnog plana – ugradnja vještina </a:t>
            </a:r>
            <a:r>
              <a:rPr lang="en-GB" sz="1800" noProof="0" dirty="0" err="1">
                <a:solidFill>
                  <a:srgbClr val="303D68"/>
                </a:solidFill>
                <a:latin typeface="DejaVu Math TeX Gyre"/>
              </a:rPr>
              <a:t>GreenComp</a:t>
            </a:r>
            <a:r>
              <a:rPr lang="en-GB" sz="1800" noProof="0" dirty="0">
                <a:solidFill>
                  <a:srgbClr val="303D68"/>
                </a:solidFill>
                <a:latin typeface="DejaVu Math TeX Gyre"/>
              </a:rPr>
              <a:t> i </a:t>
            </a:r>
            <a:r>
              <a:rPr lang="en-GB" sz="1800" noProof="0" dirty="0" err="1">
                <a:solidFill>
                  <a:srgbClr val="303D68"/>
                </a:solidFill>
                <a:latin typeface="DejaVu Math TeX Gyre"/>
              </a:rPr>
              <a:t>DigComp</a:t>
            </a:r>
            <a:r>
              <a:rPr lang="en-GB" sz="1800" noProof="0" dirty="0">
                <a:solidFill>
                  <a:srgbClr val="303D68"/>
                </a:solidFill>
                <a:latin typeface="DejaVu Math TeX Gyre"/>
              </a:rPr>
              <a:t> u projekte (npr. pametne fabrike, nadzor obnovljivih izvora energije, e-mobilnost) razvija kritičko razmišljanje, rješavanje problema i interdisciplinarnu saradnju.</a:t>
            </a:r>
          </a:p>
          <a:p>
            <a:pPr marL="342900" indent="-342900" algn="just">
              <a:spcAft>
                <a:spcPts val="600"/>
              </a:spcAft>
              <a:buFont typeface="Arial" panose="020B0604020202020204" pitchFamily="34" charset="0"/>
              <a:buChar char="•"/>
            </a:pPr>
            <a:r>
              <a:rPr lang="en-GB" sz="1800" noProof="0" dirty="0" err="1">
                <a:solidFill>
                  <a:srgbClr val="303D68"/>
                </a:solidFill>
                <a:latin typeface="DejaVu Math TeX Gyre"/>
              </a:rPr>
              <a:t>Zapošljivost</a:t>
            </a:r>
            <a:r>
              <a:rPr lang="en-GB" sz="1800" noProof="0" dirty="0">
                <a:solidFill>
                  <a:srgbClr val="303D68"/>
                </a:solidFill>
                <a:latin typeface="DejaVu Math TeX Gyre"/>
              </a:rPr>
              <a:t> </a:t>
            </a:r>
            <a:r>
              <a:rPr lang="en-GB" sz="1800" noProof="0" dirty="0" err="1">
                <a:solidFill>
                  <a:srgbClr val="303D68"/>
                </a:solidFill>
                <a:latin typeface="DejaVu Math TeX Gyre"/>
              </a:rPr>
              <a:t>i</a:t>
            </a:r>
            <a:r>
              <a:rPr lang="en-GB" sz="1800" noProof="0" dirty="0">
                <a:solidFill>
                  <a:srgbClr val="303D68"/>
                </a:solidFill>
                <a:latin typeface="DejaVu Math TeX Gyre"/>
              </a:rPr>
              <a:t> </a:t>
            </a:r>
            <a:r>
              <a:rPr lang="en-GB" sz="1800" noProof="0" dirty="0" err="1">
                <a:solidFill>
                  <a:srgbClr val="303D68"/>
                </a:solidFill>
                <a:latin typeface="DejaVu Math TeX Gyre"/>
              </a:rPr>
              <a:t>inovativnost</a:t>
            </a:r>
            <a:r>
              <a:rPr lang="en-GB" sz="1800" noProof="0" dirty="0">
                <a:solidFill>
                  <a:srgbClr val="303D68"/>
                </a:solidFill>
                <a:latin typeface="DejaVu Math TeX Gyre"/>
              </a:rPr>
              <a:t> –</a:t>
            </a:r>
            <a:r>
              <a:rPr lang="en-GB" sz="1800" dirty="0">
                <a:solidFill>
                  <a:srgbClr val="303D68"/>
                </a:solidFill>
                <a:latin typeface="DejaVu Math TeX Gyre"/>
              </a:rPr>
              <a:t> </a:t>
            </a:r>
            <a:r>
              <a:rPr lang="en-GB" sz="1800" dirty="0" err="1">
                <a:solidFill>
                  <a:srgbClr val="303D68"/>
                </a:solidFill>
                <a:latin typeface="DejaVu Math TeX Gyre"/>
              </a:rPr>
              <a:t>učenici</a:t>
            </a:r>
            <a:r>
              <a:rPr lang="en-GB" sz="1800" noProof="0" dirty="0">
                <a:solidFill>
                  <a:srgbClr val="303D68"/>
                </a:solidFill>
                <a:latin typeface="DejaVu Math TeX Gyre"/>
              </a:rPr>
              <a:t> </a:t>
            </a:r>
            <a:r>
              <a:rPr lang="en-GB" sz="1800" noProof="0" dirty="0" err="1">
                <a:solidFill>
                  <a:srgbClr val="303D68"/>
                </a:solidFill>
                <a:latin typeface="DejaVu Math TeX Gyre"/>
              </a:rPr>
              <a:t>stječu</a:t>
            </a:r>
            <a:r>
              <a:rPr lang="en-GB" sz="1800" noProof="0" dirty="0">
                <a:solidFill>
                  <a:srgbClr val="303D68"/>
                </a:solidFill>
                <a:latin typeface="DejaVu Math TeX Gyre"/>
              </a:rPr>
              <a:t> </a:t>
            </a:r>
            <a:r>
              <a:rPr lang="en-GB" sz="1800" noProof="0" dirty="0" err="1">
                <a:solidFill>
                  <a:srgbClr val="303D68"/>
                </a:solidFill>
                <a:latin typeface="DejaVu Math TeX Gyre"/>
              </a:rPr>
              <a:t>digitalnu</a:t>
            </a:r>
            <a:r>
              <a:rPr lang="en-GB" sz="1800" noProof="0" dirty="0">
                <a:solidFill>
                  <a:srgbClr val="303D68"/>
                </a:solidFill>
                <a:latin typeface="DejaVu Math TeX Gyre"/>
              </a:rPr>
              <a:t> </a:t>
            </a:r>
            <a:r>
              <a:rPr lang="en-GB" sz="1800" noProof="0" dirty="0" err="1">
                <a:solidFill>
                  <a:srgbClr val="303D68"/>
                </a:solidFill>
                <a:latin typeface="DejaVu Math TeX Gyre"/>
              </a:rPr>
              <a:t>pismenost</a:t>
            </a:r>
            <a:r>
              <a:rPr lang="en-GB" sz="1800" noProof="0" dirty="0">
                <a:solidFill>
                  <a:srgbClr val="303D68"/>
                </a:solidFill>
                <a:latin typeface="DejaVu Math TeX Gyre"/>
              </a:rPr>
              <a:t> </a:t>
            </a:r>
            <a:r>
              <a:rPr lang="en-GB" sz="1800" noProof="0" dirty="0" err="1">
                <a:solidFill>
                  <a:srgbClr val="303D68"/>
                </a:solidFill>
                <a:latin typeface="DejaVu Math TeX Gyre"/>
              </a:rPr>
              <a:t>i</a:t>
            </a:r>
            <a:r>
              <a:rPr lang="en-GB" sz="1800" noProof="0" dirty="0">
                <a:solidFill>
                  <a:srgbClr val="303D68"/>
                </a:solidFill>
                <a:latin typeface="DejaVu Math TeX Gyre"/>
              </a:rPr>
              <a:t> </a:t>
            </a:r>
            <a:r>
              <a:rPr lang="en-GB" sz="1800" noProof="0" dirty="0" err="1">
                <a:solidFill>
                  <a:srgbClr val="303D68"/>
                </a:solidFill>
                <a:latin typeface="DejaVu Math TeX Gyre"/>
              </a:rPr>
              <a:t>održiv</a:t>
            </a:r>
            <a:r>
              <a:rPr lang="en-GB" sz="1800" noProof="0" dirty="0">
                <a:solidFill>
                  <a:srgbClr val="303D68"/>
                </a:solidFill>
                <a:latin typeface="DejaVu Math TeX Gyre"/>
              </a:rPr>
              <a:t> </a:t>
            </a:r>
            <a:r>
              <a:rPr lang="en-GB" sz="1800" noProof="0" dirty="0" err="1">
                <a:solidFill>
                  <a:srgbClr val="303D68"/>
                </a:solidFill>
                <a:latin typeface="DejaVu Math TeX Gyre"/>
              </a:rPr>
              <a:t>način</a:t>
            </a:r>
            <a:r>
              <a:rPr lang="en-GB" sz="1800" noProof="0" dirty="0">
                <a:solidFill>
                  <a:srgbClr val="303D68"/>
                </a:solidFill>
                <a:latin typeface="DejaVu Math TeX Gyre"/>
              </a:rPr>
              <a:t> </a:t>
            </a:r>
            <a:r>
              <a:rPr lang="en-GB" sz="1800" noProof="0" dirty="0" err="1">
                <a:solidFill>
                  <a:srgbClr val="303D68"/>
                </a:solidFill>
                <a:latin typeface="DejaVu Math TeX Gyre"/>
              </a:rPr>
              <a:t>razmišljanja</a:t>
            </a:r>
            <a:r>
              <a:rPr lang="en-GB" sz="1800" noProof="0" dirty="0">
                <a:solidFill>
                  <a:srgbClr val="303D68"/>
                </a:solidFill>
                <a:latin typeface="DejaVu Math TeX Gyre"/>
              </a:rPr>
              <a:t>, </a:t>
            </a:r>
            <a:r>
              <a:rPr lang="en-GB" sz="1800" noProof="0" dirty="0" err="1">
                <a:solidFill>
                  <a:srgbClr val="303D68"/>
                </a:solidFill>
                <a:latin typeface="DejaVu Math TeX Gyre"/>
              </a:rPr>
              <a:t>zadovoljavajući</a:t>
            </a:r>
            <a:r>
              <a:rPr lang="en-GB" sz="1800" noProof="0" dirty="0">
                <a:solidFill>
                  <a:srgbClr val="303D68"/>
                </a:solidFill>
                <a:latin typeface="DejaVu Math TeX Gyre"/>
              </a:rPr>
              <a:t> </a:t>
            </a:r>
            <a:r>
              <a:rPr lang="en-GB" sz="1800" noProof="0" dirty="0" err="1">
                <a:solidFill>
                  <a:srgbClr val="303D68"/>
                </a:solidFill>
                <a:latin typeface="DejaVu Math TeX Gyre"/>
              </a:rPr>
              <a:t>zahtjeve</a:t>
            </a:r>
            <a:r>
              <a:rPr lang="en-GB" sz="1800" noProof="0" dirty="0">
                <a:solidFill>
                  <a:srgbClr val="303D68"/>
                </a:solidFill>
                <a:latin typeface="DejaVu Math TeX Gyre"/>
              </a:rPr>
              <a:t> </a:t>
            </a:r>
            <a:r>
              <a:rPr lang="en-GB" sz="1800" noProof="0" dirty="0" err="1">
                <a:solidFill>
                  <a:srgbClr val="303D68"/>
                </a:solidFill>
                <a:latin typeface="DejaVu Math TeX Gyre"/>
              </a:rPr>
              <a:t>poslodavaca</a:t>
            </a:r>
            <a:r>
              <a:rPr lang="en-GB" sz="1800" noProof="0" dirty="0">
                <a:solidFill>
                  <a:srgbClr val="303D68"/>
                </a:solidFill>
                <a:latin typeface="DejaVu Math TeX Gyre"/>
              </a:rPr>
              <a:t> za stručnjacima koji odgovorno koriste tehnologiju kako bi postigli ekološke i društvene ciljeve.</a:t>
            </a:r>
          </a:p>
          <a:p>
            <a:pPr algn="just">
              <a:spcAft>
                <a:spcPts val="600"/>
              </a:spcAft>
            </a:pPr>
            <a:endParaRPr lang="en-GB" sz="1800" noProof="0" dirty="0"/>
          </a:p>
        </p:txBody>
      </p:sp>
      <p:pic>
        <p:nvPicPr>
          <p:cNvPr id="6" name="Picture 5">
            <a:extLst>
              <a:ext uri="{FF2B5EF4-FFF2-40B4-BE49-F238E27FC236}">
                <a16:creationId xmlns:a16="http://schemas.microsoft.com/office/drawing/2014/main" id="{6B6AE55F-8D0D-FBC4-6010-F90A89D096DD}"/>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7478A401-D689-C1AA-D01D-D8CB1EE37B97}"/>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Zelene i digitalne vještine</a:t>
            </a:r>
          </a:p>
        </p:txBody>
      </p:sp>
      <p:pic>
        <p:nvPicPr>
          <p:cNvPr id="10" name="Picture 9" descr="Blue text on a black background&#10;&#10;Description automatically generated">
            <a:extLst>
              <a:ext uri="{FF2B5EF4-FFF2-40B4-BE49-F238E27FC236}">
                <a16:creationId xmlns:a16="http://schemas.microsoft.com/office/drawing/2014/main" id="{592CEFC0-46F5-5764-0AE3-4B941915AD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C92AD5C3-9D98-D994-CAAA-20606311A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2DFD4F4-6FF5-C4FB-F8DE-6E7B8580EB4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a:t>
            </a:r>
            <a:r>
              <a:rPr lang="en-GB" sz="800" dirty="0">
                <a:solidFill>
                  <a:srgbClr val="303D68"/>
                </a:solidFill>
                <a:latin typeface="DejaVu Math TeX Gyre" panose="02000503000000000000"/>
              </a:rPr>
              <a:t>round-icons-IeIwD2EB1hw-unsplash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181534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4752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Korištenje digitalnih alata za rješavanje problema ograničenih materijala</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Podrška obuci nastavnika i profesionalnom razvoju</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Ispravljanje učenikovih zabluda kroz interaktivno učenje</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Praktične primjene kroz ključne teme održivosti</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Iskorištavanje projekata finansiranih od strane EU za rješenja</a:t>
            </a: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2.3: Prevazilaženje prepreka</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8" r="21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Korištenje digitalnih alata za rješavanje problema ograničenih materijala</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err="1">
                <a:solidFill>
                  <a:schemeClr val="bg1"/>
                </a:solidFill>
                <a:latin typeface="DejaVu Math TeX Gyre" panose="02000503000000000000"/>
              </a:rPr>
              <a:t>szabo-viktor-A_VdqtHsNsU-unsplash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27EF3504-EACD-04F6-EBA0-792A6D7554A2}"/>
              </a:ext>
            </a:extLst>
          </p:cNvPr>
          <p:cNvGraphicFramePr/>
          <p:nvPr>
            <p:extLst>
              <p:ext uri="{D42A27DB-BD31-4B8C-83A1-F6EECF244321}">
                <p14:modId xmlns:p14="http://schemas.microsoft.com/office/powerpoint/2010/main" val="3603379049"/>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93050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B3D87E-4E9F-CE59-67FD-5D6EE880575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E4BBA19-4A92-E10A-F8AB-BD1BD3050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78EC1D-3E34-1B0D-8BAE-26C2092B0FB4}"/>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D7F0766-842C-FD24-F0BF-EA7F82308ABF}"/>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Podrška obuci nastavnika i profesionalnom razvoju</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85403BF2-8E4C-FD72-0BD6-8CF660AD2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9345AB70-E44A-9C00-E9EE-F90BCF9D6B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DA2C2378-8DE9-8A50-94CD-B02F695CA121}"/>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headway-5QgIuuBxKwM-unsplash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DB192E67-3B70-10F7-7594-0B59371C83CE}"/>
              </a:ext>
            </a:extLst>
          </p:cNvPr>
          <p:cNvGraphicFramePr/>
          <p:nvPr>
            <p:extLst>
              <p:ext uri="{D42A27DB-BD31-4B8C-83A1-F6EECF244321}">
                <p14:modId xmlns:p14="http://schemas.microsoft.com/office/powerpoint/2010/main" val="257733798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458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959A38-4EF3-E3D0-8C3C-E8F47DD3B857}"/>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771D3C8-BD8C-B4F2-36F3-98F93D1DC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34A5DF6C-4803-947F-C72D-FC4E2ED2645E}"/>
              </a:ext>
            </a:extLst>
          </p:cNvPr>
          <p:cNvPicPr>
            <a:picLocks noChangeAspect="1"/>
          </p:cNvPicPr>
          <p:nvPr/>
        </p:nvPicPr>
        <p:blipFill>
          <a:blip r:embed="rId2" cstate="print">
            <a:extLst>
              <a:ext uri="{28A0092B-C50C-407E-A947-70E740481C1C}">
                <a14:useLocalDpi xmlns:a14="http://schemas.microsoft.com/office/drawing/2010/main" val="0"/>
              </a:ext>
            </a:extLst>
          </a:blip>
          <a:srcRect l="21006" r="2100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A2A00971-F276-E3E3-63B3-1CB191D6CB98}"/>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Ispravljanje studentskih zabluda kroz interaktivno učenje</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23A31145-2230-19A5-5513-ED8F70DDAC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56E4D96B-65AC-904E-F5FF-DAAC264B4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69A306D9-4BB0-43E9-B20B-1D818B6B8A3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tim-mossholder-WE_Kv_ZB1l0-unsplash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F72AEC00-796C-EC9E-4E07-0C76C1826636}"/>
              </a:ext>
            </a:extLst>
          </p:cNvPr>
          <p:cNvGraphicFramePr/>
          <p:nvPr>
            <p:extLst>
              <p:ext uri="{D42A27DB-BD31-4B8C-83A1-F6EECF244321}">
                <p14:modId xmlns:p14="http://schemas.microsoft.com/office/powerpoint/2010/main" val="239220031"/>
              </p:ext>
            </p:extLst>
          </p:nvPr>
        </p:nvGraphicFramePr>
        <p:xfrm>
          <a:off x="514117" y="1507167"/>
          <a:ext cx="4619621" cy="38436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1913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CF9E0-58CB-4A05-F467-1571BCC57BD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72E477-1E34-65B2-79AA-39600A3A1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ACC9C17E-C5D2-0691-0C5C-1E7FA22C126E}"/>
              </a:ext>
            </a:extLst>
          </p:cNvPr>
          <p:cNvPicPr>
            <a:picLocks noChangeAspect="1"/>
          </p:cNvPicPr>
          <p:nvPr/>
        </p:nvPicPr>
        <p:blipFill>
          <a:blip r:embed="rId2" cstate="print">
            <a:extLst>
              <a:ext uri="{28A0092B-C50C-407E-A947-70E740481C1C}">
                <a14:useLocalDpi xmlns:a14="http://schemas.microsoft.com/office/drawing/2010/main" val="0"/>
              </a:ext>
            </a:extLst>
          </a:blip>
          <a:srcRect l="6456" r="645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D7F8A1C5-F0DB-5AB2-BF2F-0F02DA7B5DE0}"/>
              </a:ext>
            </a:extLst>
          </p:cNvPr>
          <p:cNvSpPr txBox="1">
            <a:spLocks/>
          </p:cNvSpPr>
          <p:nvPr/>
        </p:nvSpPr>
        <p:spPr>
          <a:xfrm>
            <a:off x="592150" y="1058951"/>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Praktične primjene u ključnim temama održivosti</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06CD501A-252B-86D6-95AC-A0D59A553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63795406-EE31-4E0B-0E40-78731F1D00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E347917A-96AA-5F60-8923-F53FED577125}"/>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erone-stuff-Iv-SnVK3tQc-unsplash</a:t>
            </a:r>
            <a:endParaRPr lang="en-GB" sz="800" noProof="0" dirty="0">
              <a:solidFill>
                <a:schemeClr val="bg1"/>
              </a:solidFill>
              <a:latin typeface="DejaVu Math TeX Gyre" panose="02000503000000000000"/>
            </a:endParaRPr>
          </a:p>
        </p:txBody>
      </p:sp>
      <p:sp>
        <p:nvSpPr>
          <p:cNvPr id="2" name="Title 1">
            <a:extLst>
              <a:ext uri="{FF2B5EF4-FFF2-40B4-BE49-F238E27FC236}">
                <a16:creationId xmlns:a16="http://schemas.microsoft.com/office/drawing/2014/main" id="{235034F4-38A9-65C5-ADFD-313514378496}"/>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Energetska efikasnost - </a:t>
            </a:r>
            <a:r>
              <a:rPr lang="en-GB" sz="2000" noProof="0" dirty="0" err="1">
                <a:solidFill>
                  <a:srgbClr val="303D68"/>
                </a:solidFill>
                <a:latin typeface="DejaVu Math TeX Gyre" panose="02000503000000000000" pitchFamily="2" charset="0"/>
              </a:rPr>
              <a:t>kontrolne table </a:t>
            </a:r>
            <a:r>
              <a:rPr lang="en-GB" sz="2000" noProof="0" dirty="0">
                <a:solidFill>
                  <a:srgbClr val="303D68"/>
                </a:solidFill>
                <a:latin typeface="DejaVu Math TeX Gyre" panose="02000503000000000000" pitchFamily="2" charset="0"/>
              </a:rPr>
              <a:t>prate i optimiziraju simuliranu potrošnju energije.</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Upravljanje otpadom i reciklaža - virtualne laboratorije simuliraju razvrstavanje i analizu utjecaja.</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Obnovljiva energija - platforme modeliraju solarne, vjetroelektrane i hidro sisteme.</a:t>
            </a:r>
          </a:p>
          <a:p>
            <a:pPr marL="342900" lvl="0" indent="-342900" algn="just">
              <a:spcBef>
                <a:spcPts val="16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Održiva proizvodnja - simulacije ističu ekološki prihvatljivu proizvodnju i planiranje resursa.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2795951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4B426B-0493-9825-7342-6CEA4178EA0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8D1BF90-BCEA-8C9E-CE42-E6B9A458B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D8ABCE67-CC9A-D48B-2EA2-8ECA09455423}"/>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F2264722-4320-4C49-2F49-8C0CAD5BCCFD}"/>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Iskorištavanje projekata finansiranih od strane EU za rješenja</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0" name="Picture 9" descr="Blue text on a black background&#10;&#10;Description automatically generated">
            <a:extLst>
              <a:ext uri="{FF2B5EF4-FFF2-40B4-BE49-F238E27FC236}">
                <a16:creationId xmlns:a16="http://schemas.microsoft.com/office/drawing/2014/main" id="{A8B0A2B2-AB3D-38B2-408A-9E3C32A1C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00702EA9-0AC9-A73B-1050-D929418EC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8A595C3B-6226-760D-A54E-68E4005AC6F0}"/>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a:t>
            </a:r>
            <a:r>
              <a:rPr lang="en-GB" sz="800" dirty="0">
                <a:solidFill>
                  <a:schemeClr val="bg1"/>
                </a:solidFill>
                <a:latin typeface="DejaVu Math TeX Gyre" panose="02000503000000000000"/>
              </a:rPr>
              <a:t>: guillaume-perigois-0NRkVddA2fw-unsplash</a:t>
            </a:r>
            <a:endParaRPr lang="en-GB" sz="800" noProof="0" dirty="0">
              <a:solidFill>
                <a:schemeClr val="bg1"/>
              </a:solidFill>
              <a:latin typeface="DejaVu Math TeX Gyre" panose="02000503000000000000"/>
            </a:endParaRPr>
          </a:p>
        </p:txBody>
      </p:sp>
      <p:graphicFrame>
        <p:nvGraphicFramePr>
          <p:cNvPr id="20" name="Title 1">
            <a:extLst>
              <a:ext uri="{FF2B5EF4-FFF2-40B4-BE49-F238E27FC236}">
                <a16:creationId xmlns:a16="http://schemas.microsoft.com/office/drawing/2014/main" id="{96EEEE2D-27E5-C57B-2491-0D17C6D5F24D}"/>
              </a:ext>
            </a:extLst>
          </p:cNvPr>
          <p:cNvGraphicFramePr/>
          <p:nvPr>
            <p:extLst>
              <p:ext uri="{D42A27DB-BD31-4B8C-83A1-F6EECF244321}">
                <p14:modId xmlns:p14="http://schemas.microsoft.com/office/powerpoint/2010/main" val="2683624344"/>
              </p:ext>
            </p:extLst>
          </p:nvPr>
        </p:nvGraphicFramePr>
        <p:xfrm>
          <a:off x="610508" y="1512341"/>
          <a:ext cx="4619621" cy="38333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8521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Pregled kursa</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1740114438"/>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pPr defTabSz="933450">
              <a:spcAft>
                <a:spcPct val="15000"/>
              </a:spcAft>
            </a:pPr>
            <a:r>
              <a:rPr lang="en-US" sz="3000" b="1" noProof="0" dirty="0">
                <a:solidFill>
                  <a:srgbClr val="399884"/>
                </a:solidFill>
                <a:latin typeface="DejaVu Sans"/>
                <a:ea typeface="DejaVu Sans" panose="020B0603030804020204" pitchFamily="34" charset="0"/>
                <a:cs typeface="DejaVu Sans" panose="020B0603030804020204" pitchFamily="34" charset="0"/>
              </a:rPr>
              <a:t>Modul 3: Studije slučaja – uspješne primjene zelenih vještina u radnoj snazi</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noProof="0" dirty="0">
                <a:solidFill>
                  <a:srgbClr val="373365"/>
                </a:solidFill>
                <a:latin typeface="DejaVu Math TeX Gyre" panose="02000503000000000000"/>
              </a:rPr>
            </a:br>
            <a:r>
              <a:rPr lang="en-GB" sz="3000" dirty="0">
                <a:solidFill>
                  <a:srgbClr val="373365"/>
                </a:solidFill>
                <a:latin typeface="DejaVu Math TeX Gyre" panose="02000503000000000000"/>
              </a:rPr>
              <a:t>Podnaslov 3.1: Novi zeleni poslovi u energetskoj efikasnosti, upravljanju otpadom, reciklaži, obnovljivoj energiji i održivoj proizvodnji</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a:solidFill>
                  <a:srgbClr val="373365"/>
                </a:solidFill>
                <a:latin typeface="DejaVu Math TeX Gyre" panose="02000503000000000000"/>
              </a:rPr>
              <a:t>Podnaslov 3.2: Sektorske studije slučaja u energetskoj efikasnosti, upravljanju otpadom, reciklaži, obnovljivoj energiji i održivoj proizvodnji</a:t>
            </a:r>
            <a:br>
              <a:rPr lang="en-GB" sz="3000" dirty="0">
                <a:solidFill>
                  <a:srgbClr val="373365"/>
                </a:solidFill>
                <a:latin typeface="DejaVu Math TeX Gyre" panose="02000503000000000000"/>
              </a:rPr>
            </a:br>
            <a:br>
              <a:rPr lang="en-GB" sz="3000" dirty="0">
                <a:solidFill>
                  <a:srgbClr val="373365"/>
                </a:solidFill>
                <a:latin typeface="DejaVu Math TeX Gyre" panose="02000503000000000000"/>
              </a:rPr>
            </a:br>
            <a:r>
              <a:rPr lang="en-GB" sz="3000" dirty="0" err="1">
                <a:solidFill>
                  <a:srgbClr val="373365"/>
                </a:solidFill>
                <a:latin typeface="DejaVu Math TeX Gyre" panose="02000503000000000000"/>
              </a:rPr>
              <a:t>Podnaslov</a:t>
            </a:r>
            <a:r>
              <a:rPr lang="en-GB" sz="3000" dirty="0">
                <a:solidFill>
                  <a:srgbClr val="373365"/>
                </a:solidFill>
                <a:latin typeface="DejaVu Math TeX Gyre" panose="02000503000000000000"/>
              </a:rPr>
              <a:t> 3.3: </a:t>
            </a:r>
            <a:r>
              <a:rPr lang="en-GB" sz="3000" dirty="0" err="1">
                <a:solidFill>
                  <a:srgbClr val="373365"/>
                </a:solidFill>
                <a:latin typeface="DejaVu Math TeX Gyre" panose="02000503000000000000"/>
              </a:rPr>
              <a:t>Učenički</a:t>
            </a:r>
            <a:r>
              <a:rPr lang="en-GB" sz="3000" dirty="0">
                <a:solidFill>
                  <a:srgbClr val="373365"/>
                </a:solidFill>
                <a:latin typeface="DejaVu Math TeX Gyre" panose="02000503000000000000"/>
              </a:rPr>
              <a:t> </a:t>
            </a:r>
            <a:r>
              <a:rPr lang="en-GB" sz="3000" dirty="0" err="1">
                <a:solidFill>
                  <a:srgbClr val="373365"/>
                </a:solidFill>
                <a:latin typeface="DejaVu Math TeX Gyre" panose="02000503000000000000"/>
              </a:rPr>
              <a:t>projekti</a:t>
            </a:r>
            <a:r>
              <a:rPr lang="en-GB" sz="3000" dirty="0">
                <a:solidFill>
                  <a:srgbClr val="373365"/>
                </a:solidFill>
                <a:latin typeface="DejaVu Math TeX Gyre" panose="02000503000000000000"/>
              </a:rPr>
              <a:t> za </a:t>
            </a:r>
            <a:r>
              <a:rPr lang="en-GB" sz="3000" dirty="0" err="1">
                <a:solidFill>
                  <a:srgbClr val="373365"/>
                </a:solidFill>
                <a:latin typeface="DejaVu Math TeX Gyre" panose="02000503000000000000"/>
              </a:rPr>
              <a:t>primijenjeno</a:t>
            </a:r>
            <a:r>
              <a:rPr lang="en-GB" sz="3000" dirty="0">
                <a:solidFill>
                  <a:srgbClr val="373365"/>
                </a:solidFill>
                <a:latin typeface="DejaVu Math TeX Gyre" panose="02000503000000000000"/>
              </a:rPr>
              <a:t> </a:t>
            </a:r>
            <a:r>
              <a:rPr lang="en-GB" sz="3000" dirty="0" err="1">
                <a:solidFill>
                  <a:srgbClr val="373365"/>
                </a:solidFill>
                <a:latin typeface="DejaVu Math TeX Gyre" panose="02000503000000000000"/>
              </a:rPr>
              <a:t>učenje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Poboljšanje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272568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6889-C924-D167-CF42-A8BB9EAB18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80284DB-ED2F-00B1-477C-3334A094B47D}"/>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6E90ECE-3776-69B7-6A69-966AD54E2658}"/>
              </a:ext>
            </a:extLst>
          </p:cNvPr>
          <p:cNvSpPr txBox="1"/>
          <p:nvPr/>
        </p:nvSpPr>
        <p:spPr>
          <a:xfrm>
            <a:off x="3984331" y="402332"/>
            <a:ext cx="8111062" cy="3644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Energetska efikasnost</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Upravljanje </a:t>
            </a:r>
            <a:r>
              <a:rPr lang="en-US" sz="3200" noProof="0" dirty="0" err="1">
                <a:solidFill>
                  <a:srgbClr val="303D68"/>
                </a:solidFill>
                <a:latin typeface="DejaVu Math TeX Gyre" panose="02000503000000000000" pitchFamily="2" charset="0"/>
                <a:ea typeface="+mj-ea"/>
                <a:cs typeface="+mj-cs"/>
              </a:rPr>
              <a:t>otpadom</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Reciklaža</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Obnovljiva energija</a:t>
            </a:r>
          </a:p>
          <a:p>
            <a:pPr marL="457200" indent="-457200">
              <a:lnSpc>
                <a:spcPct val="90000"/>
              </a:lnSpc>
              <a:spcBef>
                <a:spcPct val="0"/>
              </a:spcBef>
              <a:buFont typeface="Arial" panose="020B0604020202020204" pitchFamily="34" charset="0"/>
              <a:buChar char="•"/>
            </a:pPr>
            <a:r>
              <a:rPr lang="en-US" sz="3200" noProof="0" dirty="0" err="1">
                <a:solidFill>
                  <a:srgbClr val="303D68"/>
                </a:solidFill>
                <a:latin typeface="DejaVu Math TeX Gyre" panose="02000503000000000000" pitchFamily="2" charset="0"/>
                <a:ea typeface="+mj-ea"/>
                <a:cs typeface="+mj-cs"/>
              </a:rPr>
              <a:t>Održiva </a:t>
            </a:r>
            <a:r>
              <a:rPr lang="en-US" sz="3200" noProof="0" dirty="0">
                <a:solidFill>
                  <a:srgbClr val="303D68"/>
                </a:solidFill>
                <a:latin typeface="DejaVu Math TeX Gyre" panose="02000503000000000000" pitchFamily="2" charset="0"/>
                <a:ea typeface="+mj-ea"/>
                <a:cs typeface="+mj-cs"/>
              </a:rPr>
              <a:t>proizvodnja</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0AC9933B-1A49-F11F-8C8F-6E487E2B755F}"/>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3.1: Novi zeleni poslovi</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7A07A407-B408-EC91-E5D6-500517BA0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92DE545-4D68-F28C-C432-E642FEAC4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9763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Energetska efikasnost</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Energetski revizor - procjenjuje zgrade ili industrijske procese kako bi identificirao mogućnosti za uštedu energije.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Specijalista za adaptaciju zgrada - modificira postojeće zgrade kako bi poboljšao njihovu energetsku efikasnost, održivost i performanse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Operator pametnog energetskog sistema - upravlja digitalnim sistemima za nadzor i kontrolu energije.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Tehničar za efikasnost HVAC sistema - instalira, održava i popravlja sisteme za grijanje, ventilaciju i klimatizaciju s fokusom na optimizaciju njihovog rada i smanjenje potrošnje energije</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sian-wynn-jones-YTG6kkQweck-unsplash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1637342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3EAF94-59E2-C72D-0988-0D97EFD6633B}"/>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1A4E276-BA02-8AA8-4BF2-665E14EE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B62DACF-5A1C-D7AF-F82D-6FE939D4C49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Upravljanje otpadom</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87D429D-AA8D-AE73-FDBA-B6F3A013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9DF3154C-EE69-C58A-5873-B2E7A113CF87}"/>
              </a:ext>
            </a:extLst>
          </p:cNvPr>
          <p:cNvPicPr>
            <a:picLocks noChangeAspect="1"/>
          </p:cNvPicPr>
          <p:nvPr/>
        </p:nvPicPr>
        <p:blipFill>
          <a:blip r:embed="rId2" cstate="print">
            <a:extLst>
              <a:ext uri="{28A0092B-C50C-407E-A947-70E740481C1C}">
                <a14:useLocalDpi xmlns:a14="http://schemas.microsoft.com/office/drawing/2010/main" val="0"/>
              </a:ext>
            </a:extLst>
          </a:blip>
          <a:srcRect l="16685" r="1668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FB27E75C-76EA-3700-E106-6DCA4D8AC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F03D536-55AE-5403-157D-2ECDCAF3E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9DBA952A-C713-B7FD-DFDA-0AF2ABA46DBC}"/>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Koordinator prikupljanja otpada - organizuje i optimizira procese prikupljanja otpada.</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Tehničar za opasne otpadne materije - sigurno rukuje opasnim ili toksičnim materijalima.</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Specijalista za kompostiranje i biološki otpad - upravlja organskim otpadom i proizvodnjom biogasa.</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2384D63A-8AC4-975A-8342-1FB5F2C0A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EEC2259-2B7F-FECD-CDA8-02FAB88D6E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715254F1-CAAB-922B-C01C-DC2E2165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CBDB5953-94C9-A2AB-5260-D84C8B859F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E132263F-F02F-7100-A679-29F1CD389EF5}"/>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nareeta-martin-FoG7PKNYjpM-unsplash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236968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E7F15-CA47-7AF1-E77C-87D5C4BBC90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47604BE-3DEC-859F-2BA8-C8404B6F3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42054DAA-43BE-5387-DE78-6D1D361302F1}"/>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Reciklaža</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0783D93E-0C17-9FDB-25BE-8C1EF9F04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3481A70-657B-8AC5-78C1-411E919311BC}"/>
              </a:ext>
            </a:extLst>
          </p:cNvPr>
          <p:cNvPicPr>
            <a:picLocks noChangeAspect="1"/>
          </p:cNvPicPr>
          <p:nvPr/>
        </p:nvPicPr>
        <p:blipFill>
          <a:blip r:embed="rId2" cstate="print">
            <a:extLst>
              <a:ext uri="{28A0092B-C50C-407E-A947-70E740481C1C}">
                <a14:useLocalDpi xmlns:a14="http://schemas.microsoft.com/office/drawing/2010/main" val="0"/>
              </a:ext>
            </a:extLst>
          </a:blip>
          <a:srcRect l="18752" r="1875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8C7374A5-EAE2-39E3-603D-A0A552100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E8E4D239-0B17-FAD3-E5EB-2307A8C38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2CD1BB39-6EA5-DA8F-F916-E53C4AD7D58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Operater postrojenja za reciklažu - nadgleda obradu materijala za reciklažu.</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Specijalist za oporavak materijala - identificira, razvrstava i oporavlja vrijedne materijale.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Upcycling dizajner - stvara nove proizvode od otpadnih materijala.</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Konsultant za kružnu ekonomiju - savjetuje kompanije o implementaciji kružnih strategija.</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BF418FFB-0C9B-1F87-2072-C90773467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AD3F936C-A6B5-8ACE-B64E-0F3BAF3E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13A5846C-9A1F-10B1-3E61-7B6582EAF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0CFCE618-A561-2BA2-996C-DE0AE6445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0A35F11-097D-6B20-A8E3-B0748BABC9E9}"/>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a:solidFill>
                  <a:schemeClr val="bg1"/>
                </a:solidFill>
                <a:latin typeface="DejaVu Math TeX Gyre" panose="02000503000000000000"/>
              </a:rPr>
              <a:t>alfonso-navarro-qph7tJfcDys-unsplash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288926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7AABDE4-AEB9-E379-DE03-AC5586A7D709}"/>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9AA08A1-C9BA-27D3-21D9-86FEBD45F6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9B09CE7-73B3-9C60-B81C-0E299D1321C7}"/>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Obnovljiva energija</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9479B615-70DD-1698-C1C7-6C8FBD50B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8B2E2E8D-EA38-44B0-F352-CAFDB9CB7FEB}"/>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04B054FE-B9D0-55AA-9FD4-710C3B4E3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A9697D2C-1E82-E438-B7A1-5B6D2E881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D70C6787-F7DC-1E30-5199-1302754FC92E}"/>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Instalater solarnih fotonaponskih panela - postavlja i održava solarne panele.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Tehničar vjetroturbina - upravlja i održava vjetroturbine.</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Inženjer za bioenergiju - projektuje i upravlja bioenergetskim sistemima.</a:t>
            </a:r>
          </a:p>
          <a:p>
            <a:pPr marL="342900" indent="-342900" algn="just">
              <a:spcBef>
                <a:spcPts val="1000"/>
              </a:spcBef>
              <a:spcAft>
                <a:spcPts val="600"/>
              </a:spcAft>
              <a:buClr>
                <a:schemeClr val="accent1"/>
              </a:buClr>
              <a:buSzPts val="1440"/>
              <a:buFont typeface="Arial" panose="020B0604020202020204" pitchFamily="34" charset="0"/>
              <a:buChar char="•"/>
            </a:pPr>
            <a:r>
              <a:rPr lang="en-US" sz="1800" noProof="0" dirty="0">
                <a:solidFill>
                  <a:srgbClr val="303D68"/>
                </a:solidFill>
                <a:latin typeface="DejaVu Math TeX Gyre" panose="02000503000000000000" pitchFamily="2" charset="0"/>
              </a:rPr>
              <a:t>Specijalista za skladištenje energije - implementira rješenja s baterijama i skladištenjem.</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4B139A3B-F76E-0EC2-6D80-9FAB2375A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B2E93E3-66DC-9AD5-4AAB-187D402D51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54EE0B0E-8815-236C-EC53-FD3A11E4C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CB19DF2-1C3A-1A38-2F77-02D6E0F95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9D76A626-28D9-551C-66AE-CF19087EA380}"/>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chelsea-WvusC5M-TM8-unsplash</a:t>
            </a:r>
          </a:p>
        </p:txBody>
      </p:sp>
    </p:spTree>
    <p:extLst>
      <p:ext uri="{BB962C8B-B14F-4D97-AF65-F5344CB8AC3E}">
        <p14:creationId xmlns:p14="http://schemas.microsoft.com/office/powerpoint/2010/main" val="3344285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696C0-1253-10C3-E3D2-FFE41A683303}"/>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92EEFC53-7313-16E4-ED26-0E5F9CF0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6874A48A-806E-9594-C3EB-B549CA12A814}"/>
              </a:ext>
            </a:extLst>
          </p:cNvPr>
          <p:cNvSpPr txBox="1">
            <a:spLocks/>
          </p:cNvSpPr>
          <p:nvPr/>
        </p:nvSpPr>
        <p:spPr>
          <a:xfrm>
            <a:off x="6747144" y="-256486"/>
            <a:ext cx="4839015"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Održiva proizvodnja</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2D461F99-9AC0-A8C0-0994-B714A4FC6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BDC32DE3-1BDD-0594-C225-85F421FB4EBD}"/>
              </a:ext>
            </a:extLst>
          </p:cNvPr>
          <p:cNvPicPr>
            <a:picLocks noChangeAspect="1"/>
          </p:cNvPicPr>
          <p:nvPr/>
        </p:nvPicPr>
        <p:blipFill>
          <a:blip r:embed="rId2" cstate="print">
            <a:extLst>
              <a:ext uri="{28A0092B-C50C-407E-A947-70E740481C1C}">
                <a14:useLocalDpi xmlns:a14="http://schemas.microsoft.com/office/drawing/2010/main" val="0"/>
              </a:ext>
            </a:extLst>
          </a:blip>
          <a:srcRect l="21875" r="21875"/>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B624BDF2-8A7C-4C3E-C6B1-07D8B99E1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6DD2ECD9-4470-0A7F-0064-3E43042D4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8CC64F21-3D2B-910F-5022-C41276956B04}"/>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Menadžer zelenog lanca snabdijevanja - održivo optimizira nabavku, proizvodnju i logistiku.</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Inženjer ekološkog dizajna - projektuje proizvode s minimalnim utjecajem na okoliš.</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Specijalista za održive materijale - razvija i odabire ekološki prihvatljive materijale.</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Analitičar ocjene životnog ciklusa - procjenjuje utjecaje proizvoda ili procesa na okoliš.</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CCE89EBD-010D-6D1E-E86B-F59B5FCED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303A8896-133D-9F1E-04BF-B0F1CFAFE5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9C0B8F1E-187B-A002-C64E-9A04B59DB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3117E179-56DB-EBD4-93E8-F3084D96E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43E06BC4-0ECB-FE39-4C2F-7E3599AF512F}"/>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dirty="0" err="1">
                <a:solidFill>
                  <a:schemeClr val="bg1"/>
                </a:solidFill>
                <a:latin typeface="DejaVu Math TeX Gyre" panose="02000503000000000000"/>
              </a:rPr>
              <a:t>gomi-DS-SEvTKdpA-unsplash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315415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220C-AEE0-1525-AC5D-35C212048A9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17A499E-9D1E-FBC3-98AC-459113195D36}"/>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B6A92345-85F4-F057-C740-907C7B492571}"/>
              </a:ext>
            </a:extLst>
          </p:cNvPr>
          <p:cNvSpPr txBox="1"/>
          <p:nvPr/>
        </p:nvSpPr>
        <p:spPr>
          <a:xfrm>
            <a:off x="3984331" y="402332"/>
            <a:ext cx="8111062" cy="36449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Energetska efikasnost</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Upravljanje </a:t>
            </a:r>
            <a:r>
              <a:rPr lang="en-US" sz="3200" noProof="0" dirty="0" err="1">
                <a:solidFill>
                  <a:srgbClr val="303D68"/>
                </a:solidFill>
                <a:latin typeface="DejaVu Math TeX Gyre" panose="02000503000000000000" pitchFamily="2" charset="0"/>
                <a:ea typeface="+mj-ea"/>
                <a:cs typeface="+mj-cs"/>
              </a:rPr>
              <a:t>otpadom</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Reciklaža</a:t>
            </a:r>
          </a:p>
          <a:p>
            <a:pPr marL="457200" indent="-457200">
              <a:lnSpc>
                <a:spcPct val="90000"/>
              </a:lnSpc>
              <a:spcBef>
                <a:spcPct val="0"/>
              </a:spcBef>
              <a:buFont typeface="Arial" panose="020B0604020202020204" pitchFamily="34" charset="0"/>
              <a:buChar char="•"/>
            </a:pPr>
            <a:r>
              <a:rPr lang="en-US" sz="3200" noProof="0" dirty="0">
                <a:solidFill>
                  <a:srgbClr val="303D68"/>
                </a:solidFill>
                <a:latin typeface="DejaVu Math TeX Gyre" panose="02000503000000000000" pitchFamily="2" charset="0"/>
                <a:ea typeface="+mj-ea"/>
                <a:cs typeface="+mj-cs"/>
              </a:rPr>
              <a:t>Obnovljiva energija</a:t>
            </a:r>
          </a:p>
          <a:p>
            <a:pPr marL="457200" indent="-457200">
              <a:lnSpc>
                <a:spcPct val="90000"/>
              </a:lnSpc>
              <a:spcBef>
                <a:spcPct val="0"/>
              </a:spcBef>
              <a:buFont typeface="Arial" panose="020B0604020202020204" pitchFamily="34" charset="0"/>
              <a:buChar char="•"/>
            </a:pPr>
            <a:r>
              <a:rPr lang="en-US" sz="3200" noProof="0" dirty="0" err="1">
                <a:solidFill>
                  <a:srgbClr val="303D68"/>
                </a:solidFill>
                <a:latin typeface="DejaVu Math TeX Gyre" panose="02000503000000000000" pitchFamily="2" charset="0"/>
                <a:ea typeface="+mj-ea"/>
                <a:cs typeface="+mj-cs"/>
              </a:rPr>
              <a:t>Održiva </a:t>
            </a:r>
            <a:r>
              <a:rPr lang="en-US" sz="3200" noProof="0" dirty="0">
                <a:solidFill>
                  <a:srgbClr val="303D68"/>
                </a:solidFill>
                <a:latin typeface="DejaVu Math TeX Gyre" panose="02000503000000000000" pitchFamily="2" charset="0"/>
                <a:ea typeface="+mj-ea"/>
                <a:cs typeface="+mj-cs"/>
              </a:rPr>
              <a:t>proizvodnja</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5D062362-560C-C699-452D-0322515582D4}"/>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3.2: Sektorske studije slučaja</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F23D4136-8D22-641C-00F7-D1EC1FED0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230211E-B8A5-1E52-5276-48FAC10FF4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0559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Upravljanje otpadom i energetska efikasnost</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1031131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Sektor: Upravljanje otpadom – </a:t>
            </a:r>
            <a:r>
              <a:rPr lang="en-GB" sz="2000" b="1" noProof="0" dirty="0" err="1">
                <a:solidFill>
                  <a:srgbClr val="303D68"/>
                </a:solidFill>
                <a:latin typeface="DejaVu Math TeX Gyre" panose="02000503000000000000" pitchFamily="2" charset="0"/>
              </a:rPr>
              <a:t>FoodObox</a:t>
            </a:r>
            <a:endParaRPr lang="en-GB" sz="2000" b="1" noProof="0" dirty="0">
              <a:solidFill>
                <a:srgbClr val="303D68"/>
              </a:solidFill>
              <a:latin typeface="DejaVu Math TeX Gyre" panose="02000503000000000000" pitchFamily="2" charset="0"/>
            </a:endParaRP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Povezuje potrošače s viškom jestive hrane putem popustom ponuđenih "kutija iznenađenja"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Smanjuje otpad hrane i promoviše kružno korištenje resursa.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Svaka kutija sprječava otpad i izbjegava oko 2,5 kg emisija CO₂.</a:t>
            </a:r>
          </a:p>
          <a:p>
            <a:pPr lvl="1" algn="just"/>
            <a:endParaRPr lang="en-GB" sz="2000" dirty="0">
              <a:solidFill>
                <a:srgbClr val="303D68"/>
              </a:solidFill>
              <a:latin typeface="DejaVu Math TeX Gyre" panose="02000503000000000000" pitchFamily="2" charset="0"/>
            </a:endParaRPr>
          </a:p>
          <a:p>
            <a:pPr lvl="1" algn="just"/>
            <a:r>
              <a:rPr lang="en-GB" sz="2000" b="1" noProof="0" dirty="0">
                <a:solidFill>
                  <a:srgbClr val="303D68"/>
                </a:solidFill>
                <a:latin typeface="DejaVu Math TeX Gyre" panose="02000503000000000000" pitchFamily="2" charset="0"/>
              </a:rPr>
              <a:t>Sektor: Energetska efikasnost – Schneider Electric</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Koristi IoT omogućene pametne sisteme za zgrade za optimizaciju potrošnje energije u stvarnom vremenu.</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Smanjuje potrošnju električne energije, operativne troškove i emisije ugljika.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a:t>
            </a:r>
            <a:r>
              <a:rPr lang="en-GB" sz="2000" noProof="0" dirty="0" err="1">
                <a:solidFill>
                  <a:srgbClr val="303D68"/>
                </a:solidFill>
                <a:latin typeface="DejaVu Math TeX Gyre" panose="02000503000000000000" pitchFamily="2" charset="0"/>
              </a:rPr>
              <a:t>EcoStruxure </a:t>
            </a:r>
            <a:r>
              <a:rPr lang="en-GB" sz="2000" noProof="0" dirty="0">
                <a:solidFill>
                  <a:srgbClr val="303D68"/>
                </a:solidFill>
                <a:latin typeface="DejaVu Math TeX Gyre" panose="02000503000000000000" pitchFamily="2" charset="0"/>
              </a:rPr>
              <a:t>Building Advisor" identificira neefikasnosti i preporučuje poboljšanja.</a:t>
            </a:r>
          </a:p>
        </p:txBody>
      </p:sp>
    </p:spTree>
    <p:extLst>
      <p:ext uri="{BB962C8B-B14F-4D97-AF65-F5344CB8AC3E}">
        <p14:creationId xmlns:p14="http://schemas.microsoft.com/office/powerpoint/2010/main" val="1743446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3D3FC-8FC9-CCF3-769B-0CDA17773164}"/>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1901E14-8717-F905-4AF4-3280F0EC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B33F47E1-C8A6-9B2A-E17B-CE86EC9CD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DACFBF0E-1C61-C031-813E-A97C7357E142}"/>
              </a:ext>
            </a:extLst>
          </p:cNvPr>
          <p:cNvSpPr txBox="1">
            <a:spLocks/>
          </p:cNvSpPr>
          <p:nvPr/>
        </p:nvSpPr>
        <p:spPr>
          <a:xfrm>
            <a:off x="610508" y="549373"/>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Reciklaža, obnovljiva energija </a:t>
            </a:r>
          </a:p>
          <a:p>
            <a:r>
              <a:rPr lang="en-GB" sz="30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 održiva proizvodnja</a:t>
            </a:r>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579C4A7E-24BA-A600-8A26-4EC568FCF1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B7286D3-E503-9651-B317-89218B48D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6A8E946-17CC-78AC-7D69-957BFCDD01A5}"/>
              </a:ext>
            </a:extLst>
          </p:cNvPr>
          <p:cNvSpPr txBox="1">
            <a:spLocks/>
          </p:cNvSpPr>
          <p:nvPr/>
        </p:nvSpPr>
        <p:spPr>
          <a:xfrm>
            <a:off x="181900" y="1874482"/>
            <a:ext cx="11561769"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US" b="1" dirty="0">
                <a:solidFill>
                  <a:srgbClr val="303D68"/>
                </a:solidFill>
                <a:latin typeface="DejaVu Math TeX Gyre" panose="02000503000000000000" pitchFamily="2" charset="0"/>
              </a:rPr>
              <a:t>Sektor: Reciklaža – </a:t>
            </a:r>
            <a:r>
              <a:rPr lang="en-US" b="1" dirty="0" err="1">
                <a:solidFill>
                  <a:srgbClr val="303D68"/>
                </a:solidFill>
                <a:latin typeface="DejaVu Math TeX Gyre" panose="02000503000000000000" pitchFamily="2" charset="0"/>
              </a:rPr>
              <a:t>TerraCycle</a:t>
            </a:r>
            <a:endParaRPr lang="en-US" b="1"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Prikuplja i pretvara teško reciklabilan otpad (pakovanja, elektronika, potrošački proizvodi).</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Program "Loop" osigurava višekratno upotrebljive i punjive ambalaže za smanjenje otpada na deponije.</a:t>
            </a:r>
          </a:p>
          <a:p>
            <a:pPr marL="742950" lvl="1" indent="-285750" algn="just">
              <a:buFont typeface="Arial" panose="020B0604020202020204" pitchFamily="34" charset="0"/>
              <a:buChar char="•"/>
            </a:pPr>
            <a:r>
              <a:rPr lang="en-US" dirty="0" err="1">
                <a:solidFill>
                  <a:srgbClr val="303D68"/>
                </a:solidFill>
                <a:latin typeface="DejaVu Math TeX Gyre"/>
              </a:rPr>
              <a:t>Podržava</a:t>
            </a:r>
            <a:r>
              <a:rPr lang="en-US" dirty="0">
                <a:solidFill>
                  <a:srgbClr val="303D68"/>
                </a:solidFill>
                <a:latin typeface="DejaVu Math TeX Gyre"/>
              </a:rPr>
              <a:t> </a:t>
            </a:r>
            <a:r>
              <a:rPr lang="en-US" dirty="0" err="1">
                <a:solidFill>
                  <a:srgbClr val="303D68"/>
                </a:solidFill>
                <a:latin typeface="DejaVu Math TeX Gyre"/>
              </a:rPr>
              <a:t>cirkularnu</a:t>
            </a:r>
            <a:r>
              <a:rPr lang="en-US" dirty="0">
                <a:solidFill>
                  <a:srgbClr val="303D68"/>
                </a:solidFill>
                <a:latin typeface="DejaVu Math TeX Gyre"/>
              </a:rPr>
              <a:t> </a:t>
            </a:r>
            <a:r>
              <a:rPr lang="en-US" dirty="0" err="1">
                <a:solidFill>
                  <a:srgbClr val="303D68"/>
                </a:solidFill>
                <a:latin typeface="DejaVu Math TeX Gyre"/>
              </a:rPr>
              <a:t>ekonomiju</a:t>
            </a:r>
            <a:r>
              <a:rPr lang="en-US" dirty="0">
                <a:solidFill>
                  <a:srgbClr val="303D68"/>
                </a:solidFill>
                <a:latin typeface="DejaVu Math TeX Gyre"/>
              </a:rPr>
              <a:t> </a:t>
            </a:r>
            <a:r>
              <a:rPr lang="en-US" dirty="0" err="1">
                <a:solidFill>
                  <a:srgbClr val="303D68"/>
                </a:solidFill>
                <a:latin typeface="DejaVu Math TeX Gyre"/>
              </a:rPr>
              <a:t>zatvaranjem</a:t>
            </a:r>
            <a:r>
              <a:rPr lang="en-US" dirty="0">
                <a:solidFill>
                  <a:srgbClr val="303D68"/>
                </a:solidFill>
                <a:latin typeface="DejaVu Math TeX Gyre"/>
              </a:rPr>
              <a:t> </a:t>
            </a:r>
            <a:r>
              <a:rPr lang="en-US" dirty="0" err="1">
                <a:solidFill>
                  <a:srgbClr val="303D68"/>
                </a:solidFill>
                <a:latin typeface="DejaVu Math TeX Gyre"/>
              </a:rPr>
              <a:t>materijalnih</a:t>
            </a:r>
            <a:r>
              <a:rPr lang="en-US" dirty="0">
                <a:solidFill>
                  <a:srgbClr val="303D68"/>
                </a:solidFill>
                <a:latin typeface="DejaVu Math TeX Gyre"/>
              </a:rPr>
              <a:t> </a:t>
            </a:r>
            <a:r>
              <a:rPr lang="en-US" dirty="0" err="1">
                <a:solidFill>
                  <a:srgbClr val="303D68"/>
                </a:solidFill>
                <a:latin typeface="DejaVu Math TeX Gyre"/>
              </a:rPr>
              <a:t>krugova</a:t>
            </a:r>
            <a:r>
              <a:rPr lang="en-US" dirty="0">
                <a:solidFill>
                  <a:srgbClr val="303D68"/>
                </a:solidFill>
                <a:latin typeface="DejaVu Math TeX Gyre"/>
              </a:rPr>
              <a:t> </a:t>
            </a:r>
            <a:r>
              <a:rPr lang="en-US" dirty="0" err="1">
                <a:solidFill>
                  <a:srgbClr val="303D68"/>
                </a:solidFill>
                <a:latin typeface="DejaVu Math TeX Gyre"/>
              </a:rPr>
              <a:t>i</a:t>
            </a:r>
            <a:r>
              <a:rPr lang="en-US" dirty="0">
                <a:solidFill>
                  <a:srgbClr val="303D68"/>
                </a:solidFill>
                <a:latin typeface="DejaVu Math TeX Gyre"/>
              </a:rPr>
              <a:t> </a:t>
            </a:r>
            <a:r>
              <a:rPr lang="en-US" dirty="0" err="1">
                <a:solidFill>
                  <a:srgbClr val="303D68"/>
                </a:solidFill>
                <a:latin typeface="DejaVu Math TeX Gyre"/>
              </a:rPr>
              <a:t>očuvanjem</a:t>
            </a:r>
            <a:r>
              <a:rPr lang="en-US" dirty="0">
                <a:solidFill>
                  <a:srgbClr val="303D68"/>
                </a:solidFill>
                <a:latin typeface="DejaVu Math TeX Gyre"/>
              </a:rPr>
              <a:t> </a:t>
            </a:r>
            <a:r>
              <a:rPr lang="en-US" dirty="0" err="1">
                <a:solidFill>
                  <a:srgbClr val="303D68"/>
                </a:solidFill>
                <a:latin typeface="DejaVu Math TeX Gyre"/>
              </a:rPr>
              <a:t>resursa</a:t>
            </a:r>
            <a:r>
              <a:rPr lang="en-US" dirty="0">
                <a:solidFill>
                  <a:srgbClr val="303D68"/>
                </a:solidFill>
                <a:latin typeface="DejaVu Math TeX Gyre"/>
              </a:rPr>
              <a:t>.</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Sektor: Obnovljiva energija – Vestas</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Dizajnira, proizvodi i servisira vjetroturbine s naprednim sistemima za nadzor.</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Pokreće dekarbonizaciju širenjem globalne proizvodnje energije vjetra.</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Podržava lokalne zajednice kroz otvaranje radnih mjesta i obrazovne programe.</a:t>
            </a:r>
          </a:p>
          <a:p>
            <a:pPr lvl="1" algn="just"/>
            <a:endParaRPr lang="en-US" dirty="0">
              <a:solidFill>
                <a:srgbClr val="303D68"/>
              </a:solidFill>
              <a:latin typeface="DejaVu Math TeX Gyre" panose="02000503000000000000" pitchFamily="2" charset="0"/>
            </a:endParaRPr>
          </a:p>
          <a:p>
            <a:pPr lvl="1" algn="just"/>
            <a:r>
              <a:rPr lang="en-US" b="1" dirty="0">
                <a:solidFill>
                  <a:srgbClr val="303D68"/>
                </a:solidFill>
                <a:latin typeface="DejaVu Math TeX Gyre" panose="02000503000000000000" pitchFamily="2" charset="0"/>
              </a:rPr>
              <a:t>Sektor: Održiva proizvodnja – Kronospan</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Koristi drvo iz odgovornog izvora sa strogom sljedivošću i standardima održive šumarstva.</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Reciklira otpad iz proizvodnje (piljevinu, odrezke, strugotine) i koristi ga za nove proizvode ili proizvodnju energije.</a:t>
            </a:r>
          </a:p>
          <a:p>
            <a:pPr marL="742950" lvl="1" indent="-285750" algn="just">
              <a:buFont typeface="Arial" panose="020B0604020202020204" pitchFamily="34" charset="0"/>
              <a:buChar char="•"/>
            </a:pPr>
            <a:r>
              <a:rPr lang="en-US" dirty="0">
                <a:solidFill>
                  <a:srgbClr val="303D68"/>
                </a:solidFill>
                <a:latin typeface="DejaVu Math TeX Gyre" panose="02000503000000000000" pitchFamily="2" charset="0"/>
              </a:rPr>
              <a:t>Poboljšava efikasnost upotrebom mašina za uštedu energije i optimizacijom procesa, smanjujući emisije i troškove.</a:t>
            </a:r>
            <a:endParaRPr lang="en-GB" dirty="0">
              <a:solidFill>
                <a:srgbClr val="303D68"/>
              </a:solidFill>
              <a:latin typeface="DejaVu Math TeX Gyre" panose="02000503000000000000" pitchFamily="2" charset="0"/>
            </a:endParaRPr>
          </a:p>
        </p:txBody>
      </p:sp>
    </p:spTree>
    <p:extLst>
      <p:ext uri="{BB962C8B-B14F-4D97-AF65-F5344CB8AC3E}">
        <p14:creationId xmlns:p14="http://schemas.microsoft.com/office/powerpoint/2010/main" val="256427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Modul 1: Identifikacija ključnih zelenih vještina na tržištu rada</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1.1: Definiranje zelenih vještina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1.2: Trendovi i zahtjevi na tržištu rada, zelene vještine na Zapadnom Balkanu</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Podnaslov</a:t>
            </a:r>
            <a:r>
              <a:rPr lang="en-GB" sz="3000" noProof="0" dirty="0">
                <a:solidFill>
                  <a:srgbClr val="373365"/>
                </a:solidFill>
                <a:latin typeface="DejaVu Math TeX Gyre" panose="02000503000000000000"/>
              </a:rPr>
              <a:t> 1.3: </a:t>
            </a:r>
            <a:r>
              <a:rPr lang="en-GB" sz="3000" noProof="0" dirty="0" err="1">
                <a:solidFill>
                  <a:srgbClr val="373365"/>
                </a:solidFill>
                <a:latin typeface="DejaVu Math TeX Gyre" panose="02000503000000000000"/>
              </a:rPr>
              <a:t>Uloga</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nastavnika</a:t>
            </a:r>
            <a:r>
              <a:rPr lang="en-GB" sz="3000" dirty="0">
                <a:solidFill>
                  <a:srgbClr val="373365"/>
                </a:solidFill>
                <a:latin typeface="DejaVu Math TeX Gyre" panose="02000503000000000000"/>
              </a:rPr>
              <a:t> </a:t>
            </a:r>
            <a:r>
              <a:rPr lang="en-GB" sz="3000" noProof="0" dirty="0">
                <a:solidFill>
                  <a:srgbClr val="373365"/>
                </a:solidFill>
                <a:latin typeface="DejaVu Math TeX Gyre" panose="02000503000000000000"/>
              </a:rPr>
              <a:t>u </a:t>
            </a:r>
            <a:r>
              <a:rPr lang="en-GB" sz="3000" noProof="0" dirty="0" err="1">
                <a:solidFill>
                  <a:srgbClr val="373365"/>
                </a:solidFill>
                <a:latin typeface="DejaVu Math TeX Gyre" panose="02000503000000000000"/>
              </a:rPr>
              <a:t>identifikaciji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vještina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Poboljšanje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razvoj</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20793" y="402332"/>
            <a:ext cx="8111062" cy="23153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200" dirty="0" err="1">
                <a:solidFill>
                  <a:srgbClr val="303D68"/>
                </a:solidFill>
                <a:latin typeface="DejaVu Math TeX Gyre"/>
                <a:ea typeface="+mj-ea"/>
                <a:cs typeface="+mj-cs"/>
              </a:rPr>
              <a:t>Učenički</a:t>
            </a:r>
            <a:r>
              <a:rPr lang="en-US" sz="3200" noProof="0" dirty="0">
                <a:solidFill>
                  <a:srgbClr val="303D68"/>
                </a:solidFill>
                <a:latin typeface="DejaVu Math TeX Gyre"/>
                <a:ea typeface="+mj-ea"/>
                <a:cs typeface="+mj-cs"/>
              </a:rPr>
              <a:t> </a:t>
            </a:r>
            <a:r>
              <a:rPr lang="en-US" sz="3200" noProof="0" dirty="0" err="1">
                <a:solidFill>
                  <a:srgbClr val="303D68"/>
                </a:solidFill>
                <a:latin typeface="DejaVu Math TeX Gyre"/>
                <a:ea typeface="+mj-ea"/>
                <a:cs typeface="+mj-cs"/>
              </a:rPr>
              <a:t>projekti</a:t>
            </a:r>
            <a:r>
              <a:rPr lang="en-US" sz="3200" noProof="0" dirty="0">
                <a:solidFill>
                  <a:srgbClr val="303D68"/>
                </a:solidFill>
                <a:latin typeface="DejaVu Math TeX Gyre"/>
                <a:ea typeface="+mj-ea"/>
                <a:cs typeface="+mj-cs"/>
              </a:rPr>
              <a:t> za </a:t>
            </a:r>
            <a:r>
              <a:rPr lang="en-US" sz="3200" noProof="0" dirty="0" err="1">
                <a:solidFill>
                  <a:srgbClr val="303D68"/>
                </a:solidFill>
                <a:latin typeface="DejaVu Math TeX Gyre"/>
                <a:ea typeface="+mj-ea"/>
                <a:cs typeface="+mj-cs"/>
              </a:rPr>
              <a:t>primijenjeno</a:t>
            </a:r>
            <a:r>
              <a:rPr lang="en-US" sz="3200" noProof="0" dirty="0">
                <a:solidFill>
                  <a:srgbClr val="303D68"/>
                </a:solidFill>
                <a:latin typeface="DejaVu Math TeX Gyre"/>
                <a:ea typeface="+mj-ea"/>
                <a:cs typeface="+mj-cs"/>
              </a:rPr>
              <a:t> </a:t>
            </a:r>
            <a:r>
              <a:rPr lang="en-US" sz="3200" noProof="0" dirty="0" err="1">
                <a:solidFill>
                  <a:srgbClr val="303D68"/>
                </a:solidFill>
                <a:latin typeface="DejaVu Math TeX Gyre"/>
                <a:ea typeface="+mj-ea"/>
                <a:cs typeface="+mj-cs"/>
              </a:rPr>
              <a:t>učenje</a:t>
            </a:r>
            <a:endParaRPr lang="en-US" sz="3200" noProof="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US" sz="3200" dirty="0">
                <a:solidFill>
                  <a:srgbClr val="303D68"/>
                </a:solidFill>
                <a:latin typeface="DejaVu Math TeX Gyre" panose="02000503000000000000" pitchFamily="2" charset="0"/>
                <a:ea typeface="+mj-ea"/>
                <a:cs typeface="+mj-cs"/>
              </a:rPr>
              <a:t>Primjeri</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err="1">
                <a:solidFill>
                  <a:srgbClr val="399884"/>
                </a:solidFill>
                <a:latin typeface="DejaVu Sans"/>
                <a:ea typeface="DejaVu Sans" panose="020B0603030804020204" pitchFamily="34" charset="0"/>
                <a:cs typeface="DejaVu Sans" panose="020B0603030804020204" pitchFamily="34" charset="0"/>
              </a:rPr>
              <a:t>Podnaslov</a:t>
            </a:r>
            <a:r>
              <a:rPr lang="en-US" sz="2800" b="1" dirty="0">
                <a:solidFill>
                  <a:srgbClr val="399884"/>
                </a:solidFill>
                <a:latin typeface="DejaVu Sans"/>
                <a:ea typeface="DejaVu Sans" panose="020B0603030804020204" pitchFamily="34" charset="0"/>
                <a:cs typeface="DejaVu Sans" panose="020B0603030804020204" pitchFamily="34" charset="0"/>
              </a:rPr>
              <a:t> 3.3: </a:t>
            </a:r>
            <a:r>
              <a:rPr lang="en-US" sz="2800" b="1" dirty="0" err="1">
                <a:solidFill>
                  <a:srgbClr val="399884"/>
                </a:solidFill>
                <a:latin typeface="DejaVu Sans"/>
                <a:ea typeface="DejaVu Sans" panose="020B0603030804020204" pitchFamily="34" charset="0"/>
                <a:cs typeface="DejaVu Sans" panose="020B0603030804020204" pitchFamily="34" charset="0"/>
              </a:rPr>
              <a:t>Učenički</a:t>
            </a:r>
            <a:r>
              <a:rPr lang="en-US" sz="2800" b="1" dirty="0">
                <a:solidFill>
                  <a:srgbClr val="399884"/>
                </a:solidFill>
                <a:latin typeface="DejaVu Sans"/>
                <a:ea typeface="DejaVu Sans" panose="020B0603030804020204" pitchFamily="34" charset="0"/>
                <a:cs typeface="DejaVu Sans" panose="020B0603030804020204" pitchFamily="34" charset="0"/>
              </a:rPr>
              <a:t> </a:t>
            </a:r>
            <a:r>
              <a:rPr lang="en-US" sz="2800" b="1" dirty="0" err="1">
                <a:solidFill>
                  <a:srgbClr val="399884"/>
                </a:solidFill>
                <a:latin typeface="DejaVu Sans"/>
                <a:ea typeface="DejaVu Sans" panose="020B0603030804020204" pitchFamily="34" charset="0"/>
                <a:cs typeface="DejaVu Sans" panose="020B0603030804020204" pitchFamily="34" charset="0"/>
              </a:rPr>
              <a:t>projekti</a:t>
            </a:r>
            <a:r>
              <a:rPr lang="en-US" sz="2800" b="1" dirty="0">
                <a:solidFill>
                  <a:srgbClr val="399884"/>
                </a:solidFill>
                <a:latin typeface="DejaVu Sans"/>
                <a:ea typeface="DejaVu Sans" panose="020B0603030804020204" pitchFamily="34" charset="0"/>
                <a:cs typeface="DejaVu Sans" panose="020B0603030804020204" pitchFamily="34" charset="0"/>
              </a:rPr>
              <a:t> za </a:t>
            </a:r>
            <a:r>
              <a:rPr lang="en-US" sz="2800" b="1" dirty="0" err="1">
                <a:solidFill>
                  <a:srgbClr val="399884"/>
                </a:solidFill>
                <a:latin typeface="DejaVu Sans"/>
                <a:ea typeface="DejaVu Sans" panose="020B0603030804020204" pitchFamily="34" charset="0"/>
                <a:cs typeface="DejaVu Sans" panose="020B0603030804020204" pitchFamily="34" charset="0"/>
              </a:rPr>
              <a:t>primijenjeno</a:t>
            </a:r>
            <a:r>
              <a:rPr lang="en-US" sz="2800" b="1" dirty="0">
                <a:solidFill>
                  <a:srgbClr val="399884"/>
                </a:solidFill>
                <a:latin typeface="DejaVu Sans"/>
                <a:ea typeface="DejaVu Sans" panose="020B0603030804020204" pitchFamily="34" charset="0"/>
                <a:cs typeface="DejaVu Sans" panose="020B0603030804020204" pitchFamily="34" charset="0"/>
              </a:rPr>
              <a:t> </a:t>
            </a:r>
            <a:r>
              <a:rPr lang="en-US" sz="2800" b="1" dirty="0" err="1">
                <a:solidFill>
                  <a:srgbClr val="399884"/>
                </a:solidFill>
                <a:latin typeface="DejaVu Sans"/>
                <a:ea typeface="DejaVu Sans" panose="020B0603030804020204" pitchFamily="34" charset="0"/>
                <a:cs typeface="DejaVu Sans" panose="020B0603030804020204" pitchFamily="34" charset="0"/>
              </a:rPr>
              <a:t>učenje</a:t>
            </a:r>
            <a:endParaRPr lang="en-GB" sz="2800" kern="100" noProof="0" dirty="0" err="1">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t="14553" b="1455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err="1">
                <a:solidFill>
                  <a:srgbClr val="303D68"/>
                </a:solidFill>
                <a:latin typeface="DejaVu Math TeX Gyre"/>
              </a:rPr>
              <a:t>Praktični</a:t>
            </a:r>
            <a:r>
              <a:rPr lang="en-US" sz="2000" noProof="0" dirty="0">
                <a:solidFill>
                  <a:srgbClr val="303D68"/>
                </a:solidFill>
                <a:latin typeface="DejaVu Math TeX Gyre"/>
              </a:rPr>
              <a:t> </a:t>
            </a:r>
            <a:r>
              <a:rPr lang="en-US" sz="2000" noProof="0" dirty="0" err="1">
                <a:solidFill>
                  <a:srgbClr val="303D68"/>
                </a:solidFill>
                <a:latin typeface="DejaVu Math TeX Gyre"/>
              </a:rPr>
              <a:t>projekti</a:t>
            </a:r>
            <a:r>
              <a:rPr lang="en-US" sz="2000" noProof="0" dirty="0">
                <a:solidFill>
                  <a:srgbClr val="303D68"/>
                </a:solidFill>
                <a:latin typeface="DejaVu Math TeX Gyre"/>
              </a:rPr>
              <a:t> koji</a:t>
            </a:r>
            <a:r>
              <a:rPr lang="en-US" sz="2000" dirty="0">
                <a:solidFill>
                  <a:srgbClr val="303D68"/>
                </a:solidFill>
                <a:latin typeface="DejaVu Math TeX Gyre"/>
              </a:rPr>
              <a:t> </a:t>
            </a:r>
            <a:r>
              <a:rPr lang="en-US" sz="2000" dirty="0" err="1">
                <a:solidFill>
                  <a:srgbClr val="303D68"/>
                </a:solidFill>
                <a:latin typeface="DejaVu Math TeX Gyre"/>
              </a:rPr>
              <a:t>učenicima</a:t>
            </a:r>
            <a:r>
              <a:rPr lang="en-US" sz="2000" noProof="0" dirty="0">
                <a:solidFill>
                  <a:srgbClr val="303D68"/>
                </a:solidFill>
                <a:latin typeface="DejaVu Math TeX Gyre"/>
              </a:rPr>
              <a:t> </a:t>
            </a:r>
            <a:r>
              <a:rPr lang="en-US" sz="2000" noProof="0" dirty="0" err="1">
                <a:solidFill>
                  <a:srgbClr val="303D68"/>
                </a:solidFill>
                <a:latin typeface="DejaVu Math TeX Gyre"/>
              </a:rPr>
              <a:t>omogućavaju</a:t>
            </a:r>
            <a:r>
              <a:rPr lang="en-US" sz="2000" noProof="0" dirty="0">
                <a:solidFill>
                  <a:srgbClr val="303D68"/>
                </a:solidFill>
                <a:latin typeface="DejaVu Math TeX Gyre"/>
              </a:rPr>
              <a:t> </a:t>
            </a:r>
            <a:r>
              <a:rPr lang="en-US" sz="2000" noProof="0" dirty="0" err="1">
                <a:solidFill>
                  <a:srgbClr val="303D68"/>
                </a:solidFill>
                <a:latin typeface="DejaVu Math TeX Gyre"/>
              </a:rPr>
              <a:t>primjenu</a:t>
            </a:r>
            <a:r>
              <a:rPr lang="en-US" sz="2000" noProof="0" dirty="0">
                <a:solidFill>
                  <a:srgbClr val="303D68"/>
                </a:solidFill>
                <a:latin typeface="DejaVu Math TeX Gyre"/>
              </a:rPr>
              <a:t> </a:t>
            </a:r>
            <a:r>
              <a:rPr lang="en-US" sz="2000" noProof="0" dirty="0" err="1">
                <a:solidFill>
                  <a:srgbClr val="303D68"/>
                </a:solidFill>
                <a:latin typeface="DejaVu Math TeX Gyre"/>
              </a:rPr>
              <a:t>akademskog</a:t>
            </a:r>
            <a:r>
              <a:rPr lang="en-US" sz="2000" noProof="0" dirty="0">
                <a:solidFill>
                  <a:srgbClr val="303D68"/>
                </a:solidFill>
                <a:latin typeface="DejaVu Math TeX Gyre"/>
              </a:rPr>
              <a:t> </a:t>
            </a:r>
            <a:r>
              <a:rPr lang="en-US" sz="2000" noProof="0" dirty="0" err="1">
                <a:solidFill>
                  <a:srgbClr val="303D68"/>
                </a:solidFill>
                <a:latin typeface="DejaVu Math TeX Gyre"/>
              </a:rPr>
              <a:t>znanja</a:t>
            </a:r>
            <a:r>
              <a:rPr lang="en-US" sz="2000" noProof="0" dirty="0">
                <a:solidFill>
                  <a:srgbClr val="303D68"/>
                </a:solidFill>
                <a:latin typeface="DejaVu Math TeX Gyre"/>
              </a:rPr>
              <a:t> </a:t>
            </a:r>
            <a:r>
              <a:rPr lang="en-US" sz="2000" noProof="0" dirty="0" err="1">
                <a:solidFill>
                  <a:srgbClr val="303D68"/>
                </a:solidFill>
                <a:latin typeface="DejaVu Math TeX Gyre"/>
              </a:rPr>
              <a:t>i</a:t>
            </a:r>
            <a:r>
              <a:rPr lang="en-US" sz="2000" noProof="0" dirty="0">
                <a:solidFill>
                  <a:srgbClr val="303D68"/>
                </a:solidFill>
                <a:latin typeface="DejaVu Math TeX Gyre"/>
              </a:rPr>
              <a:t> vještina u stvarnim situacijama.</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Poticati kritičko razmišljanje, kreativnost i rješavanje problema kroz autentične zadatke usmjerene na karijeru (npr. stažiranja, inicijative u zajednici, istraživački projekti).</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Izgradite praktično iskustvo, timski rad i profesionalne kompetencije relevantne za buduće karijere.</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ea typeface="DejaVu Sans" panose="020B0603030804020204" pitchFamily="34" charset="0"/>
                <a:cs typeface="DejaVu Sans" panose="020B0603030804020204" pitchFamily="34" charset="0"/>
              </a:rPr>
              <a:t>Učenički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projekti</a:t>
            </a:r>
            <a:r>
              <a:rPr lang="en-GB" sz="3000" b="1" noProof="0" dirty="0">
                <a:solidFill>
                  <a:srgbClr val="399884"/>
                </a:solidFill>
                <a:latin typeface="DejaVu Sans"/>
                <a:ea typeface="DejaVu Sans" panose="020B0603030804020204" pitchFamily="34" charset="0"/>
                <a:cs typeface="DejaVu Sans" panose="020B0603030804020204" pitchFamily="34" charset="0"/>
              </a:rPr>
              <a:t> za </a:t>
            </a:r>
            <a:r>
              <a:rPr lang="en-GB" sz="3000" b="1" noProof="0" dirty="0" err="1">
                <a:solidFill>
                  <a:srgbClr val="399884"/>
                </a:solidFill>
                <a:latin typeface="DejaVu Sans"/>
                <a:ea typeface="DejaVu Sans" panose="020B0603030804020204" pitchFamily="34" charset="0"/>
                <a:cs typeface="DejaVu Sans" panose="020B0603030804020204" pitchFamily="34" charset="0"/>
              </a:rPr>
              <a:t>primijenjeno</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učenje</a:t>
            </a:r>
            <a:endParaRPr lang="en-GB" sz="3000" b="1" noProof="0" dirty="0">
              <a:solidFill>
                <a:srgbClr val="399884"/>
              </a:solidFill>
              <a:latin typeface="DejaVu Sans"/>
              <a:ea typeface="DejaVu Sans" panose="020B0603030804020204" pitchFamily="34" charset="0"/>
              <a:cs typeface="DejaVu Sans" panose="020B0603030804020204" pitchFamily="34" charset="0"/>
            </a:endParaRP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a:t>
            </a:r>
            <a:r>
              <a:rPr lang="en-GB" sz="800" dirty="0" err="1">
                <a:solidFill>
                  <a:srgbClr val="303D68"/>
                </a:solidFill>
                <a:latin typeface="DejaVu Math TeX Gyre" panose="02000503000000000000"/>
              </a:rPr>
              <a:t>kotak-kanan-bkrKpCnSBzc-unsplash</a:t>
            </a:r>
            <a:endParaRPr lang="en-GB" sz="800" noProof="0" dirty="0">
              <a:solidFill>
                <a:srgbClr val="303D68"/>
              </a:solidFill>
              <a:latin typeface="DejaVu Math TeX Gyre" panose="02000503000000000000"/>
            </a:endParaRPr>
          </a:p>
        </p:txBody>
      </p:sp>
    </p:spTree>
    <p:extLst>
      <p:ext uri="{BB962C8B-B14F-4D97-AF65-F5344CB8AC3E}">
        <p14:creationId xmlns:p14="http://schemas.microsoft.com/office/powerpoint/2010/main" val="821699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739CDB-6331-E041-F3DC-2383FC5934C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EF7BDCD-56BB-6A7B-EBAB-A19BABAA8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A8E80FAD-225E-F186-B26C-122B1A25E681}"/>
              </a:ext>
            </a:extLst>
          </p:cNvPr>
          <p:cNvPicPr>
            <a:picLocks noChangeAspect="1"/>
          </p:cNvPicPr>
          <p:nvPr/>
        </p:nvPicPr>
        <p:blipFill>
          <a:blip r:embed="rId2" cstate="print">
            <a:extLst>
              <a:ext uri="{28A0092B-C50C-407E-A947-70E740481C1C}">
                <a14:useLocalDpi xmlns:a14="http://schemas.microsoft.com/office/drawing/2010/main" val="0"/>
              </a:ext>
            </a:extLst>
          </a:blip>
          <a:srcRect l="3083" r="3083"/>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F2A51AE7-D18F-F60F-E3FA-E8F64AFD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6D605CAF-7D89-BD3C-7343-86CC61ADEDD3}"/>
              </a:ext>
            </a:extLst>
          </p:cNvPr>
          <p:cNvSpPr txBox="1">
            <a:spLocks/>
          </p:cNvSpPr>
          <p:nvPr/>
        </p:nvSpPr>
        <p:spPr>
          <a:xfrm>
            <a:off x="7464913" y="1799617"/>
            <a:ext cx="3924900" cy="4271546"/>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Koristite studije slučaja iz stvarnog svijeta ili lokalne izazove iz određenih sektora ili regija kako biste kreirali smislene, primijenjene projekte učenja.</a:t>
            </a:r>
          </a:p>
          <a:p>
            <a:pPr marL="285750" indent="-285750" algn="just">
              <a:spcAft>
                <a:spcPts val="600"/>
              </a:spcAft>
              <a:buFont typeface="Arial" panose="020B0604020202020204" pitchFamily="34" charset="0"/>
              <a:buChar char="•"/>
            </a:pPr>
            <a:r>
              <a:rPr lang="en-US" sz="2200" dirty="0" err="1">
                <a:solidFill>
                  <a:srgbClr val="303D68"/>
                </a:solidFill>
                <a:latin typeface="DejaVu Math TeX Gyre"/>
              </a:rPr>
              <a:t>Dodijelite</a:t>
            </a:r>
            <a:r>
              <a:rPr lang="en-US" sz="2200" dirty="0">
                <a:solidFill>
                  <a:srgbClr val="303D68"/>
                </a:solidFill>
                <a:latin typeface="DejaVu Math TeX Gyre"/>
              </a:rPr>
              <a:t> </a:t>
            </a:r>
            <a:r>
              <a:rPr lang="en-US" sz="2200" dirty="0" err="1">
                <a:solidFill>
                  <a:srgbClr val="303D68"/>
                </a:solidFill>
                <a:latin typeface="DejaVu Math TeX Gyre"/>
              </a:rPr>
              <a:t>učenicima</a:t>
            </a:r>
            <a:r>
              <a:rPr lang="en-US" sz="2200" dirty="0">
                <a:solidFill>
                  <a:srgbClr val="303D68"/>
                </a:solidFill>
                <a:latin typeface="DejaVu Math TeX Gyre"/>
              </a:rPr>
              <a:t> </a:t>
            </a:r>
            <a:r>
              <a:rPr lang="en-US" sz="2200" dirty="0" err="1">
                <a:solidFill>
                  <a:srgbClr val="303D68"/>
                </a:solidFill>
                <a:latin typeface="DejaVu Math TeX Gyre"/>
              </a:rPr>
              <a:t>zadatke</a:t>
            </a:r>
            <a:r>
              <a:rPr lang="en-US" sz="2200" dirty="0">
                <a:solidFill>
                  <a:srgbClr val="303D68"/>
                </a:solidFill>
                <a:latin typeface="DejaVu Math TeX Gyre"/>
              </a:rPr>
              <a:t> </a:t>
            </a:r>
            <a:r>
              <a:rPr lang="en-US" sz="2200" dirty="0" err="1">
                <a:solidFill>
                  <a:srgbClr val="303D68"/>
                </a:solidFill>
                <a:latin typeface="DejaVu Math TeX Gyre"/>
              </a:rPr>
              <a:t>poput</a:t>
            </a:r>
            <a:r>
              <a:rPr lang="en-US" sz="2200" dirty="0">
                <a:solidFill>
                  <a:srgbClr val="303D68"/>
                </a:solidFill>
                <a:latin typeface="DejaVu Math TeX Gyre"/>
              </a:rPr>
              <a:t> </a:t>
            </a:r>
            <a:r>
              <a:rPr lang="en-US" sz="2200" dirty="0" err="1">
                <a:solidFill>
                  <a:srgbClr val="303D68"/>
                </a:solidFill>
                <a:latin typeface="DejaVu Math TeX Gyre"/>
              </a:rPr>
              <a:t>analize</a:t>
            </a:r>
            <a:r>
              <a:rPr lang="en-US" sz="2200" dirty="0">
                <a:solidFill>
                  <a:srgbClr val="303D68"/>
                </a:solidFill>
                <a:latin typeface="DejaVu Math TeX Gyre"/>
              </a:rPr>
              <a:t> </a:t>
            </a:r>
            <a:r>
              <a:rPr lang="en-US" sz="2200" dirty="0" err="1">
                <a:solidFill>
                  <a:srgbClr val="303D68"/>
                </a:solidFill>
                <a:latin typeface="DejaVu Math TeX Gyre"/>
              </a:rPr>
              <a:t>situacije</a:t>
            </a:r>
            <a:r>
              <a:rPr lang="en-US" sz="2200" dirty="0">
                <a:solidFill>
                  <a:srgbClr val="303D68"/>
                </a:solidFill>
                <a:latin typeface="DejaVu Math TeX Gyre"/>
              </a:rPr>
              <a:t>, </a:t>
            </a:r>
            <a:r>
              <a:rPr lang="en-US" sz="2200" dirty="0" err="1">
                <a:solidFill>
                  <a:srgbClr val="303D68"/>
                </a:solidFill>
                <a:latin typeface="DejaVu Math TeX Gyre"/>
              </a:rPr>
              <a:t>identifikacije</a:t>
            </a:r>
            <a:r>
              <a:rPr lang="en-US" sz="2200" dirty="0">
                <a:solidFill>
                  <a:srgbClr val="303D68"/>
                </a:solidFill>
                <a:latin typeface="DejaVu Math TeX Gyre"/>
              </a:rPr>
              <a:t> </a:t>
            </a:r>
            <a:r>
              <a:rPr lang="en-US" sz="2200" dirty="0" err="1">
                <a:solidFill>
                  <a:srgbClr val="303D68"/>
                </a:solidFill>
                <a:latin typeface="DejaVu Math TeX Gyre"/>
              </a:rPr>
              <a:t>problema</a:t>
            </a:r>
            <a:r>
              <a:rPr lang="en-US" sz="2200" dirty="0">
                <a:solidFill>
                  <a:srgbClr val="303D68"/>
                </a:solidFill>
                <a:latin typeface="DejaVu Math TeX Gyre"/>
              </a:rPr>
              <a:t> </a:t>
            </a:r>
            <a:r>
              <a:rPr lang="en-US" sz="2200" dirty="0" err="1">
                <a:solidFill>
                  <a:srgbClr val="303D68"/>
                </a:solidFill>
                <a:latin typeface="DejaVu Math TeX Gyre"/>
              </a:rPr>
              <a:t>i</a:t>
            </a:r>
            <a:r>
              <a:rPr lang="en-US" sz="2200" dirty="0">
                <a:solidFill>
                  <a:srgbClr val="303D68"/>
                </a:solidFill>
                <a:latin typeface="DejaVu Math TeX Gyre"/>
              </a:rPr>
              <a:t> </a:t>
            </a:r>
            <a:r>
              <a:rPr lang="en-US" sz="2200" dirty="0" err="1">
                <a:solidFill>
                  <a:srgbClr val="303D68"/>
                </a:solidFill>
                <a:latin typeface="DejaVu Math TeX Gyre"/>
              </a:rPr>
              <a:t>predlaganja</a:t>
            </a:r>
            <a:r>
              <a:rPr lang="en-US" sz="2200" dirty="0">
                <a:solidFill>
                  <a:srgbClr val="303D68"/>
                </a:solidFill>
                <a:latin typeface="DejaVu Math TeX Gyre"/>
              </a:rPr>
              <a:t> </a:t>
            </a:r>
            <a:r>
              <a:rPr lang="en-US" sz="2200" dirty="0" err="1">
                <a:solidFill>
                  <a:srgbClr val="303D68"/>
                </a:solidFill>
                <a:latin typeface="DejaVu Math TeX Gyre"/>
              </a:rPr>
              <a:t>praktičnih</a:t>
            </a:r>
            <a:r>
              <a:rPr lang="en-US" sz="2200" dirty="0">
                <a:solidFill>
                  <a:srgbClr val="303D68"/>
                </a:solidFill>
                <a:latin typeface="DejaVu Math TeX Gyre"/>
              </a:rPr>
              <a:t>, izvedivih rješenja.</a:t>
            </a:r>
          </a:p>
          <a:p>
            <a:pPr marL="285750" indent="-285750" algn="just">
              <a:spcAft>
                <a:spcPts val="600"/>
              </a:spcAft>
              <a:buFont typeface="Arial" panose="020B0604020202020204" pitchFamily="34" charset="0"/>
              <a:buChar char="•"/>
            </a:pPr>
            <a:r>
              <a:rPr lang="en-US" sz="2200" dirty="0">
                <a:solidFill>
                  <a:srgbClr val="303D68"/>
                </a:solidFill>
                <a:latin typeface="DejaVu Math TeX Gyre" panose="02000503000000000000" pitchFamily="2" charset="0"/>
              </a:rPr>
              <a:t>Potičite istraživanje strategija kružne ekonomije, poput načina na koje se resursi ponovo koriste, recikliraju ili prenamjenjuju, te mogućnosti zatvaranja materijalnih krugova.</a:t>
            </a:r>
            <a:endParaRPr lang="en-GB" sz="2200" dirty="0">
              <a:solidFill>
                <a:srgbClr val="303D68"/>
              </a:solidFill>
              <a:latin typeface="DejaVu Math TeX Gyre" panose="02000503000000000000" pitchFamily="2" charset="0"/>
            </a:endParaRP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3A290172-A370-D72E-82E8-0B3F8B4652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F2754B7-3008-D21B-383B-AF6DDE14D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52C67CCF-B4D2-5E0D-F9DB-7D3A3B33E93E}"/>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Primjeri</a:t>
            </a:r>
          </a:p>
        </p:txBody>
      </p:sp>
      <p:sp>
        <p:nvSpPr>
          <p:cNvPr id="15" name="TextBox 14">
            <a:extLst>
              <a:ext uri="{FF2B5EF4-FFF2-40B4-BE49-F238E27FC236}">
                <a16:creationId xmlns:a16="http://schemas.microsoft.com/office/drawing/2014/main" id="{EB1C68F2-195E-3223-630B-04CAEC08C834}"/>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dirty="0">
                <a:solidFill>
                  <a:schemeClr val="bg1"/>
                </a:solidFill>
                <a:latin typeface="DejaVu Math TeX Gyre" panose="02000503000000000000"/>
              </a:rPr>
              <a:t>gabriela-SCiwe1FASQQ-unsplash</a:t>
            </a:r>
            <a:endParaRPr lang="en-GB" sz="800" noProof="0" dirty="0">
              <a:solidFill>
                <a:schemeClr val="bg1"/>
              </a:solidFill>
              <a:latin typeface="DejaVu Math TeX Gyre" panose="02000503000000000000"/>
            </a:endParaRPr>
          </a:p>
        </p:txBody>
      </p:sp>
    </p:spTree>
    <p:extLst>
      <p:ext uri="{BB962C8B-B14F-4D97-AF65-F5344CB8AC3E}">
        <p14:creationId xmlns:p14="http://schemas.microsoft.com/office/powerpoint/2010/main" val="4199759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459940-53EB-08F3-E7E1-2C3D6D6579BF}"/>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90EF58C-E4C6-5FAB-D58E-7505319625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4F45A0E5-7D61-5BB8-97CE-70AFDFC72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0" name="Picture 9" descr="Blue text on a black background&#10;&#10;Description automatically generated">
            <a:extLst>
              <a:ext uri="{FF2B5EF4-FFF2-40B4-BE49-F238E27FC236}">
                <a16:creationId xmlns:a16="http://schemas.microsoft.com/office/drawing/2014/main" id="{2D2CCD7D-D901-380D-3E94-93923E9D5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F171499-B3D2-7365-E4FF-FBA063056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02BF2DC6-9826-34B9-6F4C-F093F9248706}"/>
              </a:ext>
            </a:extLst>
          </p:cNvPr>
          <p:cNvSpPr txBox="1">
            <a:spLocks/>
          </p:cNvSpPr>
          <p:nvPr/>
        </p:nvSpPr>
        <p:spPr>
          <a:xfrm>
            <a:off x="466927" y="454892"/>
            <a:ext cx="10943618"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err="1">
                <a:solidFill>
                  <a:srgbClr val="399884"/>
                </a:solidFill>
                <a:latin typeface="DejaVu Sans"/>
                <a:ea typeface="DejaVu Sans" panose="020B0603030804020204" pitchFamily="34" charset="0"/>
                <a:cs typeface="DejaVu Sans" panose="020B0603030804020204" pitchFamily="34" charset="0"/>
              </a:rPr>
              <a:t>Strategije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dirty="0" err="1">
                <a:solidFill>
                  <a:srgbClr val="399884"/>
                </a:solidFill>
                <a:latin typeface="DejaVu Sans"/>
                <a:ea typeface="DejaVu Sans" panose="020B0603030804020204" pitchFamily="34" charset="0"/>
                <a:cs typeface="DejaVu Sans" panose="020B0603030804020204" pitchFamily="34" charset="0"/>
              </a:rPr>
              <a:t>cirkularne</a:t>
            </a:r>
            <a:r>
              <a:rPr lang="en-GB" sz="3000" b="1"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koje</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treba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ugraditi</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p>
        </p:txBody>
      </p:sp>
      <p:pic>
        <p:nvPicPr>
          <p:cNvPr id="3" name="Picture 2" descr="Circular diagram with arrows and symbols&#10;&#10;AI-generated content may be incorrect.">
            <a:extLst>
              <a:ext uri="{FF2B5EF4-FFF2-40B4-BE49-F238E27FC236}">
                <a16:creationId xmlns:a16="http://schemas.microsoft.com/office/drawing/2014/main" id="{EE3A17F0-6E75-1A22-2080-49EAFEC99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527" y="1548354"/>
            <a:ext cx="5337018" cy="4059140"/>
          </a:xfrm>
          <a:prstGeom prst="rect">
            <a:avLst/>
          </a:prstGeom>
        </p:spPr>
      </p:pic>
      <p:sp>
        <p:nvSpPr>
          <p:cNvPr id="4" name="Title 1">
            <a:extLst>
              <a:ext uri="{FF2B5EF4-FFF2-40B4-BE49-F238E27FC236}">
                <a16:creationId xmlns:a16="http://schemas.microsoft.com/office/drawing/2014/main" id="{70A002A8-6ED0-DC79-8D3B-4DCE7EFB6D4C}"/>
              </a:ext>
            </a:extLst>
          </p:cNvPr>
          <p:cNvSpPr txBox="1">
            <a:spLocks/>
          </p:cNvSpPr>
          <p:nvPr/>
        </p:nvSpPr>
        <p:spPr>
          <a:xfrm>
            <a:off x="610509" y="1390165"/>
            <a:ext cx="5260356" cy="4059140"/>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Prije upotrebe - odaberite kružne materijale, optimizirajte nabavku, održivu proizvodnju, izdržljiv dizajn proizvoda te ekološki prihvatljivo pakovanje i logistiku.</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Upotreba - implementirati model proizvoda kao uslugu, modele dijeljenja, modularnost i programe održavanja kako bi se produžio vijek trajanja i efikasnost proizvoda.</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Nakon upotrebe - dopuniti, ponovo koristiti, prodati, obnoviti, preraditi, oporaviti i reciklirati kako bi se zadržala vrijednost i minimizirao otpad.</a:t>
            </a:r>
          </a:p>
          <a:p>
            <a:pPr marL="285750" indent="-285750" algn="just">
              <a:spcAft>
                <a:spcPts val="600"/>
              </a:spcAft>
              <a:buFont typeface="Arial" panose="020B0604020202020204" pitchFamily="34" charset="0"/>
              <a:buChar char="•"/>
            </a:pPr>
            <a:r>
              <a:rPr lang="en-US" sz="2000" noProof="0" dirty="0">
                <a:solidFill>
                  <a:srgbClr val="303D68"/>
                </a:solidFill>
                <a:latin typeface="DejaVu Math TeX Gyre" panose="02000503000000000000" pitchFamily="2" charset="0"/>
              </a:rPr>
              <a:t>U cjelini - ponovo osmisliti sisteme integracijom cirkularnih strategija kroz sve faze kako bi se smanjila potrošnja resursa i promovirala održiva proizvodnja.</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spTree>
    <p:extLst>
      <p:ext uri="{BB962C8B-B14F-4D97-AF65-F5344CB8AC3E}">
        <p14:creationId xmlns:p14="http://schemas.microsoft.com/office/powerpoint/2010/main" val="1799194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Reflektivna aktivnost</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Koje zelene vještine (npr. energetska efikasnost, smanjenje otpada, sistemsko razmišljanje, digitalno praćenje) su najrelevantnije za buduće karijere vaših polaznika? Kako se ove vještine trenutno podučavaju ili obrađuju na vašim časovima ili na radnom mjestu? Gdje primjećujete praznine ili prilike za poboljšanje? Kako biste mogli ažurirati svoj nastavni plan i program ili aktivnosti kako biste uključili nove zelene vještine? Možete li navesti konkretan primjer vještine koja vašim polaznicima nedostaje i kako bi se ona mogla integrirati?</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Koji je jedan od najhitnijih izazova održivosti u vašoj školi, </a:t>
            </a:r>
            <a:r>
              <a:rPr lang="en-US" sz="1800" noProof="0" dirty="0" err="1">
                <a:solidFill>
                  <a:srgbClr val="373365"/>
                </a:solidFill>
                <a:latin typeface="DejaVu Math TeX Gyre" panose="02000503000000000000"/>
              </a:rPr>
              <a:t>centru</a:t>
            </a:r>
            <a:r>
              <a:rPr lang="en-US" sz="1800" noProof="0" dirty="0">
                <a:solidFill>
                  <a:srgbClr val="373365"/>
                </a:solidFill>
                <a:latin typeface="DejaVu Math TeX Gyre" panose="02000503000000000000"/>
              </a:rPr>
              <a:t> za obuku ili zajednici? Kako bi učenici mogli primijeniti kompetencije </a:t>
            </a:r>
            <a:r>
              <a:rPr lang="en-US" sz="1800" noProof="0" dirty="0" err="1">
                <a:solidFill>
                  <a:srgbClr val="373365"/>
                </a:solidFill>
                <a:latin typeface="DejaVu Math TeX Gyre" panose="02000503000000000000"/>
              </a:rPr>
              <a:t>GreenComp-a </a:t>
            </a:r>
            <a:r>
              <a:rPr lang="en-US" sz="1800" noProof="0" dirty="0">
                <a:solidFill>
                  <a:srgbClr val="373365"/>
                </a:solidFill>
                <a:latin typeface="DejaVu Math TeX Gyre" panose="02000503000000000000"/>
              </a:rPr>
              <a:t>(sistemsko razmišljanje, razmišljanje o budućnosti, rješavanje problema itd.) da </a:t>
            </a:r>
            <a:r>
              <a:rPr lang="en-US" sz="1800" noProof="0" dirty="0" err="1">
                <a:solidFill>
                  <a:srgbClr val="373365"/>
                </a:solidFill>
                <a:latin typeface="DejaVu Math TeX Gyre" panose="02000503000000000000"/>
              </a:rPr>
              <a:t>analiziraju </a:t>
            </a:r>
            <a:r>
              <a:rPr lang="en-US" sz="1800" noProof="0" dirty="0">
                <a:solidFill>
                  <a:srgbClr val="373365"/>
                </a:solidFill>
                <a:latin typeface="DejaVu Math TeX Gyre" panose="02000503000000000000"/>
              </a:rPr>
              <a:t>ovaj izazov? Koje bi metode učenici mogli koristiti da mapiraju problem i identificiraju osnovne uzroke? Koja praktična rješenja bi učenici mogli predložiti i kako bi ih mogli implementirati ili testirati? Kako bi ovaj projekat mogao potaknuti saradnju i odgovornost među učenicima?</a:t>
            </a:r>
            <a:br>
              <a:rPr lang="en-US"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US" sz="1800" noProof="0" dirty="0">
                <a:solidFill>
                  <a:srgbClr val="373365"/>
                </a:solidFill>
                <a:latin typeface="DejaVu Math TeX Gyre" panose="02000503000000000000"/>
              </a:rPr>
              <a:t>Koje zelene vještine biste realno mogli sljedeće integrirati u svoje časove? Koje bi metode podučavanja (učenje zasnovano na projektima, studije slučaja, simulacije, projekti kružne ekonomije) bile najučinkovitije? Koji bi vam resursi, alati ili podrška pomogli u provedbi ovih ideja? Kako biste mogli izmjeriti ili razmisliti o utjecaju ovih aktivnosti na vještine i angažman učenika? Možete li opisati specifičan mali projekt ili aktivnost za početak uvođenja ovih vještina odmah?</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1880753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Hvala!</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Bugarska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Evropski okvir kompetencija održivosti (</a:t>
            </a:r>
            <a:r>
              <a:rPr lang="en-US" sz="3000" noProof="0" dirty="0" err="1">
                <a:solidFill>
                  <a:srgbClr val="303D68"/>
                </a:solidFill>
                <a:latin typeface="DejaVu Math TeX Gyre" panose="02000503000000000000" pitchFamily="2" charset="0"/>
                <a:ea typeface="+mj-ea"/>
                <a:cs typeface="+mj-cs"/>
              </a:rPr>
              <a:t>GreenComp</a:t>
            </a:r>
            <a:r>
              <a:rPr lang="en-US" sz="3000" noProof="0" dirty="0">
                <a:solidFill>
                  <a:srgbClr val="303D68"/>
                </a:solidFill>
                <a:latin typeface="DejaVu Math TeX Gyre" panose="02000503000000000000" pitchFamily="2" charset="0"/>
                <a:ea typeface="+mj-ea"/>
                <a:cs typeface="+mj-cs"/>
              </a:rPr>
              <a:t>)</a:t>
            </a: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1.1: Definiranje zelenih vještina</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FDF7-6568-FEED-C24C-F5C18CC03D14}"/>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1486D580-B4B0-506E-5192-9B383ACF9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DE8C4402-1077-A8E6-433E-CF52C7DC0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32FB4326-D5FC-848A-42A5-97742A302061}"/>
              </a:ext>
            </a:extLst>
          </p:cNvPr>
          <p:cNvSpPr txBox="1">
            <a:spLocks/>
          </p:cNvSpPr>
          <p:nvPr/>
        </p:nvSpPr>
        <p:spPr>
          <a:xfrm>
            <a:off x="5175115" y="2411214"/>
            <a:ext cx="6108969"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definira ključne kompetencije za održivost</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12 ključnih kompetencija u četiri sveobuhvatna područja</a:t>
            </a:r>
          </a:p>
          <a:p>
            <a:pPr marL="285750" indent="-285750" algn="just">
              <a:buFont typeface="Arial" panose="020B0604020202020204" pitchFamily="34" charset="0"/>
              <a:buChar char="•"/>
            </a:pPr>
            <a:r>
              <a:rPr lang="en-US" sz="2000" noProof="0" dirty="0">
                <a:solidFill>
                  <a:srgbClr val="303D68"/>
                </a:solidFill>
                <a:latin typeface="DejaVu Math TeX Gyre" panose="02000503000000000000" pitchFamily="2" charset="0"/>
              </a:rPr>
              <a:t>detaljno istražuje svako područje i s njim povezane kompetencije</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8E77CEC-6E29-8359-2050-85AB022AE8C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Evropski okvir kompetencija za održivost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0558B92D-5B29-4CC6-0538-480FC941659E}"/>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a:t>
            </a:r>
            <a:r>
              <a:rPr lang="en-US" sz="800" noProof="0" dirty="0">
                <a:solidFill>
                  <a:srgbClr val="303D68"/>
                </a:solidFill>
                <a:latin typeface="DejaVu Math TeX Gyre" panose="02000503000000000000"/>
              </a:rPr>
              <a:t>Evropska</a:t>
            </a:r>
            <a:r>
              <a:rPr lang="en-GB" sz="800" noProof="0" dirty="0">
                <a:solidFill>
                  <a:srgbClr val="303D68"/>
                </a:solidFill>
                <a:latin typeface="DejaVu Math TeX Gyre" panose="02000503000000000000"/>
              </a:rPr>
              <a:t> unija</a:t>
            </a:r>
            <a:r>
              <a:rPr lang="en-US" sz="800" noProof="0" dirty="0">
                <a:solidFill>
                  <a:srgbClr val="303D68"/>
                </a:solidFill>
                <a:latin typeface="DejaVu Math TeX Gyre" panose="02000503000000000000"/>
              </a:rPr>
              <a:t>/ Zajednički istraživački centar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9" name="Picture 8" descr="A yellow background with bees and flowers&#10;&#10;AI-generated content may be incorrect.">
            <a:extLst>
              <a:ext uri="{FF2B5EF4-FFF2-40B4-BE49-F238E27FC236}">
                <a16:creationId xmlns:a16="http://schemas.microsoft.com/office/drawing/2014/main" id="{F424C988-8823-6F8F-41F4-95EDE6686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117" y="1570558"/>
            <a:ext cx="4332581" cy="4173166"/>
          </a:xfrm>
          <a:prstGeom prst="rect">
            <a:avLst/>
          </a:prstGeom>
        </p:spPr>
      </p:pic>
    </p:spTree>
    <p:extLst>
      <p:ext uri="{BB962C8B-B14F-4D97-AF65-F5344CB8AC3E}">
        <p14:creationId xmlns:p14="http://schemas.microsoft.com/office/powerpoint/2010/main" val="307727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E168A-ED78-1B1B-53A5-B0EF008FF2C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03FE3721-9F46-3B94-C42F-A1AF66DA7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1FA893A-C004-CED3-8FA5-A1763B2C5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11" name="Title 1">
            <a:extLst>
              <a:ext uri="{FF2B5EF4-FFF2-40B4-BE49-F238E27FC236}">
                <a16:creationId xmlns:a16="http://schemas.microsoft.com/office/drawing/2014/main" id="{EE5AE1ED-C6E3-6378-5662-12F64AD8D583}"/>
              </a:ext>
            </a:extLst>
          </p:cNvPr>
          <p:cNvSpPr txBox="1">
            <a:spLocks/>
          </p:cNvSpPr>
          <p:nvPr/>
        </p:nvSpPr>
        <p:spPr>
          <a:xfrm>
            <a:off x="514117" y="38791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Evropski okvir kompetencija održivosti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GreenComp</a:t>
            </a:r>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a:t>
            </a:r>
          </a:p>
        </p:txBody>
      </p:sp>
      <p:sp>
        <p:nvSpPr>
          <p:cNvPr id="12" name="TextBox 11">
            <a:extLst>
              <a:ext uri="{FF2B5EF4-FFF2-40B4-BE49-F238E27FC236}">
                <a16:creationId xmlns:a16="http://schemas.microsoft.com/office/drawing/2014/main" id="{1BBE530C-C3B8-E45A-2372-DD51EF64A038}"/>
              </a:ext>
            </a:extLst>
          </p:cNvPr>
          <p:cNvSpPr txBox="1"/>
          <p:nvPr/>
        </p:nvSpPr>
        <p:spPr>
          <a:xfrm>
            <a:off x="911766" y="5785637"/>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a:t>
            </a:r>
            <a:r>
              <a:rPr lang="en-US" sz="800" noProof="0" dirty="0">
                <a:solidFill>
                  <a:srgbClr val="303D68"/>
                </a:solidFill>
                <a:latin typeface="DejaVu Math TeX Gyre" panose="02000503000000000000"/>
              </a:rPr>
              <a:t>Evropska</a:t>
            </a:r>
            <a:r>
              <a:rPr lang="en-GB" sz="800" noProof="0" dirty="0">
                <a:solidFill>
                  <a:srgbClr val="303D68"/>
                </a:solidFill>
                <a:latin typeface="DejaVu Math TeX Gyre" panose="02000503000000000000"/>
              </a:rPr>
              <a:t> unija</a:t>
            </a:r>
            <a:r>
              <a:rPr lang="en-US" sz="800" noProof="0" dirty="0">
                <a:solidFill>
                  <a:srgbClr val="303D68"/>
                </a:solidFill>
                <a:latin typeface="DejaVu Math TeX Gyre" panose="02000503000000000000"/>
              </a:rPr>
              <a:t>/ Zajednički istraživački centar – </a:t>
            </a:r>
            <a:r>
              <a:rPr lang="en-US" sz="800" noProof="0" dirty="0" err="1">
                <a:solidFill>
                  <a:srgbClr val="303D68"/>
                </a:solidFill>
                <a:latin typeface="DejaVu Math TeX Gyre" panose="02000503000000000000"/>
              </a:rPr>
              <a:t>GreenComp</a:t>
            </a:r>
            <a:endParaRPr lang="en-GB" sz="800" noProof="0" dirty="0">
              <a:solidFill>
                <a:srgbClr val="303D68"/>
              </a:solidFill>
              <a:latin typeface="DejaVu Math TeX Gyre" panose="02000503000000000000"/>
            </a:endParaRPr>
          </a:p>
        </p:txBody>
      </p:sp>
      <p:pic>
        <p:nvPicPr>
          <p:cNvPr id="5" name="Picture 4">
            <a:extLst>
              <a:ext uri="{FF2B5EF4-FFF2-40B4-BE49-F238E27FC236}">
                <a16:creationId xmlns:a16="http://schemas.microsoft.com/office/drawing/2014/main" id="{9052214E-4800-01D8-22B4-8EAF88367352}"/>
              </a:ext>
            </a:extLst>
          </p:cNvPr>
          <p:cNvPicPr>
            <a:picLocks noChangeAspect="1"/>
          </p:cNvPicPr>
          <p:nvPr/>
        </p:nvPicPr>
        <p:blipFill>
          <a:blip r:embed="rId4"/>
          <a:stretch>
            <a:fillRect/>
          </a:stretch>
        </p:blipFill>
        <p:spPr>
          <a:xfrm>
            <a:off x="911766" y="1258731"/>
            <a:ext cx="9720301" cy="4556411"/>
          </a:xfrm>
          <a:prstGeom prst="rect">
            <a:avLst/>
          </a:prstGeom>
        </p:spPr>
      </p:pic>
    </p:spTree>
    <p:extLst>
      <p:ext uri="{BB962C8B-B14F-4D97-AF65-F5344CB8AC3E}">
        <p14:creationId xmlns:p14="http://schemas.microsoft.com/office/powerpoint/2010/main" val="299933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161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Evropska agenda vještina i </a:t>
            </a:r>
            <a:r>
              <a:rPr lang="en-GB" sz="3000" noProof="0" dirty="0" err="1">
                <a:solidFill>
                  <a:srgbClr val="303D68"/>
                </a:solidFill>
                <a:latin typeface="DejaVu Math TeX Gyre" panose="02000503000000000000" pitchFamily="2" charset="0"/>
                <a:ea typeface="+mj-ea"/>
                <a:cs typeface="+mj-cs"/>
              </a:rPr>
              <a:t>Cedefop</a:t>
            </a:r>
            <a:endParaRPr lang="en-GB" sz="3000" noProof="0" dirty="0">
              <a:solidFill>
                <a:srgbClr val="303D68"/>
              </a:solidFill>
              <a:latin typeface="DejaVu Math TeX Gyre" panose="02000503000000000000" pitchFamily="2" charset="0"/>
              <a:ea typeface="+mj-ea"/>
              <a:cs typeface="+mj-cs"/>
            </a:endParaRPr>
          </a:p>
          <a:p>
            <a:pPr marL="457200" indent="-457200">
              <a:lnSpc>
                <a:spcPct val="90000"/>
              </a:lnSpc>
              <a:spcBef>
                <a:spcPct val="0"/>
              </a:spcBef>
              <a:buFont typeface="Arial" panose="020B0604020202020204" pitchFamily="34" charset="0"/>
              <a:buChar char="•"/>
            </a:pPr>
            <a:r>
              <a:rPr lang="en-US" sz="3000" noProof="0" dirty="0">
                <a:solidFill>
                  <a:srgbClr val="303D68"/>
                </a:solidFill>
                <a:latin typeface="DejaVu Math TeX Gyre" panose="02000503000000000000" pitchFamily="2" charset="0"/>
                <a:ea typeface="+mj-ea"/>
                <a:cs typeface="+mj-cs"/>
              </a:rPr>
              <a:t>Trendovi i zahtjevi na tržištu </a:t>
            </a:r>
            <a:r>
              <a:rPr lang="en-US" sz="3000" noProof="0" dirty="0" err="1">
                <a:solidFill>
                  <a:srgbClr val="303D68"/>
                </a:solidFill>
                <a:latin typeface="DejaVu Math TeX Gyre" panose="02000503000000000000" pitchFamily="2" charset="0"/>
                <a:ea typeface="+mj-ea"/>
                <a:cs typeface="+mj-cs"/>
              </a:rPr>
              <a:t>rada</a:t>
            </a:r>
            <a:endParaRPr lang="en-GB" sz="3000" noProof="0" dirty="0">
              <a:solidFill>
                <a:srgbClr val="303D68"/>
              </a:solidFill>
              <a:latin typeface="DejaVu Math TeX Gyre" panose="02000503000000000000" pitchFamily="2" charset="0"/>
              <a:ea typeface="+mj-ea"/>
              <a:cs typeface="+mj-cs"/>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US" sz="2800" b="1"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1.2: Trendovi i zahtjevi na tržištu rada, zelene vještine na Zapadnom Balkanu</a:t>
            </a:r>
            <a:endPar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Evropska agenda vještina i </a:t>
            </a:r>
            <a:r>
              <a:rPr lang="en-US" sz="3000" b="1" noProof="0" dirty="0" err="1">
                <a:solidFill>
                  <a:srgbClr val="399884"/>
                </a:solidFill>
                <a:latin typeface="DejaVu Sans" panose="020B0603030804020204" pitchFamily="34" charset="0"/>
                <a:ea typeface="DejaVu Sans" panose="020B0603030804020204" pitchFamily="34" charset="0"/>
                <a:cs typeface="DejaVu Sans" panose="020B0603030804020204" pitchFamily="34" charset="0"/>
              </a:rPr>
              <a:t>Cedefop</a:t>
            </a:r>
            <a:endParaRPr lang="en-US"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US" sz="2000" b="1" noProof="0" dirty="0">
                <a:solidFill>
                  <a:srgbClr val="303D68"/>
                </a:solidFill>
                <a:latin typeface="DejaVu Math TeX Gyre"/>
              </a:rPr>
              <a:t>Evropska agenda vještina </a:t>
            </a:r>
            <a:r>
              <a:rPr lang="en-US" sz="2000" noProof="0" dirty="0">
                <a:solidFill>
                  <a:srgbClr val="303D68"/>
                </a:solidFill>
                <a:latin typeface="DejaVu Math TeX Gyre"/>
              </a:rPr>
              <a:t>– strategija EU za opremanje ljudi vještinama potrebnim za </a:t>
            </a:r>
            <a:r>
              <a:rPr lang="en-US" sz="2000" noProof="0" dirty="0" err="1">
                <a:solidFill>
                  <a:srgbClr val="303D68"/>
                </a:solidFill>
                <a:latin typeface="DejaVu Math TeX Gyre"/>
              </a:rPr>
              <a:t>digitalizaciju</a:t>
            </a:r>
            <a:r>
              <a:rPr lang="en-US" sz="2000" noProof="0" dirty="0">
                <a:solidFill>
                  <a:srgbClr val="303D68"/>
                </a:solidFill>
                <a:latin typeface="DejaVu Math TeX Gyre"/>
              </a:rPr>
              <a:t> i zelenu tranziciju, s fokusom na usavršavanje, prekvalifikaciju, usklađivanje obrazovanja s potrebama tržišta rada i sprečavanje nedostatka vještina koji bi mogao usporiti konkurentnost ili zelenu tranziciju.</a:t>
            </a:r>
          </a:p>
          <a:p>
            <a:pPr marL="342900" lvl="0" indent="-342900" algn="just">
              <a:spcBef>
                <a:spcPts val="1000"/>
              </a:spcBef>
              <a:buClr>
                <a:schemeClr val="accent1"/>
              </a:buClr>
              <a:buSzPts val="1440"/>
              <a:buFont typeface="Arial" panose="020B0604020202020204" pitchFamily="34" charset="0"/>
              <a:buChar char="•"/>
            </a:pPr>
            <a:r>
              <a:rPr lang="en-US" sz="2000" b="1" noProof="0" dirty="0" err="1">
                <a:solidFill>
                  <a:srgbClr val="303D68"/>
                </a:solidFill>
                <a:latin typeface="DejaVu Math TeX Gyre"/>
              </a:rPr>
              <a:t>Cedefop</a:t>
            </a:r>
            <a:r>
              <a:rPr lang="en-US" sz="2000" b="1" noProof="0" dirty="0">
                <a:solidFill>
                  <a:srgbClr val="303D68"/>
                </a:solidFill>
                <a:latin typeface="DejaVu Math TeX Gyre"/>
              </a:rPr>
              <a:t> </a:t>
            </a:r>
            <a:r>
              <a:rPr lang="en-US" sz="2000" noProof="0" dirty="0">
                <a:solidFill>
                  <a:srgbClr val="303D68"/>
                </a:solidFill>
                <a:latin typeface="DejaVu Math TeX Gyre"/>
              </a:rPr>
              <a:t>– </a:t>
            </a:r>
            <a:r>
              <a:rPr lang="en-US" sz="2000" noProof="0" dirty="0" err="1">
                <a:solidFill>
                  <a:srgbClr val="303D68"/>
                </a:solidFill>
                <a:latin typeface="DejaVu Math TeX Gyre"/>
              </a:rPr>
              <a:t>agencija</a:t>
            </a:r>
            <a:r>
              <a:rPr lang="en-US" sz="2000" noProof="0" dirty="0">
                <a:solidFill>
                  <a:srgbClr val="303D68"/>
                </a:solidFill>
                <a:latin typeface="DejaVu Math TeX Gyre"/>
              </a:rPr>
              <a:t> EU </a:t>
            </a:r>
            <a:r>
              <a:rPr lang="en-US" sz="2000" noProof="0" dirty="0" err="1">
                <a:solidFill>
                  <a:srgbClr val="303D68"/>
                </a:solidFill>
                <a:latin typeface="DejaVu Math TeX Gyre"/>
              </a:rPr>
              <a:t>koja</a:t>
            </a:r>
            <a:r>
              <a:rPr lang="en-US" sz="2000" noProof="0" dirty="0">
                <a:solidFill>
                  <a:srgbClr val="303D68"/>
                </a:solidFill>
                <a:latin typeface="DejaVu Math TeX Gyre"/>
              </a:rPr>
              <a:t> se </a:t>
            </a:r>
            <a:r>
              <a:rPr lang="en-US" sz="2000" noProof="0" dirty="0" err="1">
                <a:solidFill>
                  <a:srgbClr val="303D68"/>
                </a:solidFill>
                <a:latin typeface="DejaVu Math TeX Gyre"/>
              </a:rPr>
              <a:t>fokusira</a:t>
            </a:r>
            <a:r>
              <a:rPr lang="en-US" sz="2000" noProof="0" dirty="0">
                <a:solidFill>
                  <a:srgbClr val="303D68"/>
                </a:solidFill>
                <a:latin typeface="DejaVu Math TeX Gyre"/>
              </a:rPr>
              <a:t> </a:t>
            </a:r>
            <a:r>
              <a:rPr lang="en-US" sz="2000" noProof="0" dirty="0" err="1">
                <a:solidFill>
                  <a:srgbClr val="303D68"/>
                </a:solidFill>
                <a:latin typeface="DejaVu Math TeX Gyre"/>
              </a:rPr>
              <a:t>na</a:t>
            </a:r>
            <a:r>
              <a:rPr lang="en-US" sz="2000" noProof="0" dirty="0">
                <a:solidFill>
                  <a:srgbClr val="303D68"/>
                </a:solidFill>
                <a:latin typeface="DejaVu Math TeX Gyre"/>
              </a:rPr>
              <a:t> </a:t>
            </a:r>
            <a:r>
              <a:rPr lang="en-US" sz="2000" noProof="0" dirty="0" err="1">
                <a:solidFill>
                  <a:srgbClr val="303D68"/>
                </a:solidFill>
                <a:latin typeface="DejaVu Math TeX Gyre"/>
              </a:rPr>
              <a:t>strukovno</a:t>
            </a:r>
            <a:r>
              <a:rPr lang="en-US" sz="2000" noProof="0" dirty="0">
                <a:solidFill>
                  <a:srgbClr val="303D68"/>
                </a:solidFill>
                <a:latin typeface="DejaVu Math TeX Gyre"/>
              </a:rPr>
              <a:t> </a:t>
            </a:r>
            <a:r>
              <a:rPr lang="en-US" sz="2000" noProof="0" dirty="0" err="1">
                <a:solidFill>
                  <a:srgbClr val="303D68"/>
                </a:solidFill>
                <a:latin typeface="DejaVu Math TeX Gyre"/>
              </a:rPr>
              <a:t>obrazovanje</a:t>
            </a:r>
            <a:r>
              <a:rPr lang="en-US" sz="2000" noProof="0" dirty="0">
                <a:solidFill>
                  <a:srgbClr val="303D68"/>
                </a:solidFill>
                <a:latin typeface="DejaVu Math TeX Gyre"/>
              </a:rPr>
              <a:t> </a:t>
            </a:r>
            <a:r>
              <a:rPr lang="en-US" sz="2000" noProof="0" dirty="0" err="1">
                <a:solidFill>
                  <a:srgbClr val="303D68"/>
                </a:solidFill>
                <a:latin typeface="DejaVu Math TeX Gyre"/>
              </a:rPr>
              <a:t>i</a:t>
            </a:r>
            <a:r>
              <a:rPr lang="en-US" sz="2000" noProof="0" dirty="0">
                <a:solidFill>
                  <a:srgbClr val="303D68"/>
                </a:solidFill>
                <a:latin typeface="DejaVu Math TeX Gyre"/>
              </a:rPr>
              <a:t> </a:t>
            </a:r>
            <a:r>
              <a:rPr lang="en-US" sz="2000" dirty="0" err="1">
                <a:solidFill>
                  <a:srgbClr val="303D68"/>
                </a:solidFill>
                <a:latin typeface="DejaVu Math TeX Gyre"/>
              </a:rPr>
              <a:t>obuke</a:t>
            </a:r>
            <a:r>
              <a:rPr lang="en-US" sz="2000" noProof="0" dirty="0">
                <a:solidFill>
                  <a:srgbClr val="303D68"/>
                </a:solidFill>
                <a:latin typeface="DejaVu Math TeX Gyre"/>
              </a:rPr>
              <a:t> (VET) </a:t>
            </a:r>
            <a:r>
              <a:rPr lang="en-US" sz="2000" noProof="0" dirty="0" err="1">
                <a:solidFill>
                  <a:srgbClr val="303D68"/>
                </a:solidFill>
                <a:latin typeface="DejaVu Math TeX Gyre"/>
              </a:rPr>
              <a:t>i</a:t>
            </a:r>
            <a:r>
              <a:rPr lang="en-US" sz="2000" noProof="0" dirty="0">
                <a:solidFill>
                  <a:srgbClr val="303D68"/>
                </a:solidFill>
                <a:latin typeface="DejaVu Math TeX Gyre"/>
              </a:rPr>
              <a:t> </a:t>
            </a:r>
            <a:r>
              <a:rPr lang="en-US" sz="2000" noProof="0" dirty="0" err="1">
                <a:solidFill>
                  <a:srgbClr val="303D68"/>
                </a:solidFill>
                <a:latin typeface="DejaVu Math TeX Gyre"/>
              </a:rPr>
              <a:t>inteligenciju</a:t>
            </a:r>
            <a:r>
              <a:rPr lang="en-US" sz="2000" noProof="0" dirty="0">
                <a:solidFill>
                  <a:srgbClr val="303D68"/>
                </a:solidFill>
                <a:latin typeface="DejaVu Math TeX Gyre"/>
              </a:rPr>
              <a:t> </a:t>
            </a:r>
            <a:r>
              <a:rPr lang="en-US" sz="2000" noProof="0" dirty="0" err="1">
                <a:solidFill>
                  <a:srgbClr val="303D68"/>
                </a:solidFill>
                <a:latin typeface="DejaVu Math TeX Gyre"/>
              </a:rPr>
              <a:t>vještina</a:t>
            </a:r>
            <a:r>
              <a:rPr lang="en-US" sz="2000" noProof="0" dirty="0">
                <a:solidFill>
                  <a:srgbClr val="303D68"/>
                </a:solidFill>
                <a:latin typeface="DejaVu Math TeX Gyre"/>
              </a:rPr>
              <a:t>, </a:t>
            </a:r>
            <a:r>
              <a:rPr lang="en-US" sz="2000" noProof="0" dirty="0" err="1">
                <a:solidFill>
                  <a:srgbClr val="303D68"/>
                </a:solidFill>
                <a:latin typeface="DejaVu Math TeX Gyre"/>
              </a:rPr>
              <a:t>pružajući</a:t>
            </a:r>
            <a:r>
              <a:rPr lang="en-US" sz="2000" noProof="0" dirty="0">
                <a:solidFill>
                  <a:srgbClr val="303D68"/>
                </a:solidFill>
                <a:latin typeface="DejaVu Math TeX Gyre"/>
              </a:rPr>
              <a:t> </a:t>
            </a:r>
            <a:r>
              <a:rPr lang="en-US" sz="2000" noProof="0" dirty="0" err="1">
                <a:solidFill>
                  <a:srgbClr val="303D68"/>
                </a:solidFill>
                <a:latin typeface="DejaVu Math TeX Gyre"/>
              </a:rPr>
              <a:t>prognoze</a:t>
            </a:r>
            <a:r>
              <a:rPr lang="en-US" sz="2000" noProof="0" dirty="0">
                <a:solidFill>
                  <a:srgbClr val="303D68"/>
                </a:solidFill>
                <a:latin typeface="DejaVu Math TeX Gyre"/>
              </a:rPr>
              <a:t> </a:t>
            </a:r>
            <a:r>
              <a:rPr lang="en-US" sz="2000" noProof="0" dirty="0" err="1">
                <a:solidFill>
                  <a:srgbClr val="303D68"/>
                </a:solidFill>
                <a:latin typeface="DejaVu Math TeX Gyre"/>
              </a:rPr>
              <a:t>i</a:t>
            </a:r>
            <a:r>
              <a:rPr lang="en-US" sz="2000" noProof="0" dirty="0">
                <a:solidFill>
                  <a:srgbClr val="303D68"/>
                </a:solidFill>
                <a:latin typeface="DejaVu Math TeX Gyre"/>
              </a:rPr>
              <a:t> analize tržišta rada (npr. Digital, Greener and More Resilient (2021); Skills in Transition: The Way to 2035 (2023)), ističući kako zelene i digitalne tranzicije preoblikuju potražnju za vještinama i usmjeravajući politiku kroz inicijative kao što je Pakt za vještine.</a:t>
            </a:r>
            <a:endParaRPr lang="en-GB" sz="2000" noProof="0" dirty="0">
              <a:solidFill>
                <a:srgbClr val="303D68"/>
              </a:solidFill>
              <a:latin typeface="DejaVu Math TeX Gyre"/>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Props1.xml><?xml version="1.0" encoding="utf-8"?>
<ds:datastoreItem xmlns:ds="http://schemas.openxmlformats.org/officeDocument/2006/customXml" ds:itemID="{FC9A92DA-90B2-4F54-8302-4CDF0502F3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903E13-71B6-4BFD-AF44-0150E2E43CAD}">
  <ds:schemaRefs>
    <ds:schemaRef ds:uri="http://schemas.microsoft.com/sharepoint/v3/contenttype/forms"/>
  </ds:schemaRefs>
</ds:datastoreItem>
</file>

<file path=customXml/itemProps3.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docProps/app.xml><?xml version="1.0" encoding="utf-8"?>
<Properties xmlns="http://schemas.openxmlformats.org/officeDocument/2006/extended-properties" xmlns:vt="http://schemas.openxmlformats.org/officeDocument/2006/docPropsVTypes">
  <Template>office theme</Template>
  <TotalTime>1203</TotalTime>
  <Words>3072</Words>
  <Application>Microsoft Office PowerPoint</Application>
  <PresentationFormat>Widescreen</PresentationFormat>
  <Paragraphs>284</Paragraphs>
  <Slides>45</Slides>
  <Notes>10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Zelene vještine – 1.3 Zelene vještine za održivi razvoj</vt:lpstr>
      <vt:lpstr>PowerPoint Presentation</vt:lpstr>
      <vt:lpstr>PowerPoint Presentation</vt:lpstr>
      <vt:lpstr>Modul 1: Identifikacija ključnih zelenih vještina na tržištu rada  Podnaslov 1.1: Definiranje zelenih vještina  Podnaslov 1.2: Trendovi i zahtjevi na tržištu rada, zelene vještine na Zapadnom Balkanu  Podnaslov 1.3: Uloga nastavnika u identifikaciji vještina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2: Integracija zelenih vještina u stručno obrazovanje  Podnaslov 2.1: Integracija nastavnog plana i programa, pristupi i metodologije nastave  Podnaslov 2.2: Sinergije između zelenih i digitalnih vještina  Podnaslov 2.3: Prevazilaženje prepreka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3: Studije slučaja – uspješne primjene zelenih vještina u radnoj snazi  Podnaslov 3.1: Novi zeleni poslovi u energetskoj efikasnosti, upravljanju otpadom, reciklaži, obnovljivoj energiji i održivoj proizvodnji  Podnaslov 3.2: Sektorske studije slučaja u energetskoj efikasnosti, upravljanju otpadom, reciklaži, obnovljivoj energiji i održivoj proizvodnji  Podnaslov 3.3: Učenički projekti za primijenjeno učenje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Reflektivna aktivnost  Koje zelene vještine (npr. energetska efikasnost, smanjenje otpada, sistemsko razmišljanje, digitalno praćenje) su najrelevantnije za buduće karijere vaših polaznika? Kako se ove vještine trenutno podučavaju ili obrađuju na vašim časovima ili na radnom mjestu? Gdje primjećujete praznine ili prilike za poboljšanje? Kako biste mogli ažurirati svoj nastavni plan i program ili aktivnosti kako biste uključili nove zelene vještine? Možete li navesti konkretan primjer vještine koja vašim polaznicima nedostaje i kako bi se ona mogla integrirati?  Koji je jedan od najhitnijih izazova održivosti u vašoj školi, centru za obuku ili zajednici? Kako bi učenici mogli primijeniti kompetencije GreenComp-a (sistemsko razmišljanje, razmišljanje o budućnosti, rješavanje problema itd.) da analiziraju ovaj izazov? Koje bi metode učenici mogli koristiti da mapiraju problem i identificiraju osnovne uzroke? Koja praktična rješenja bi učenici mogli predložiti i kako bi ih mogli implementirati ili testirati? Kako bi ovaj projekat mogao potaknuti saradnju i odgovornost među učenicima?  Koje zelene vještine biste realno mogli sljedeće integrirati u svoje časove? Koje bi metode podučavanja (učenje zasnovano na projektima, studije slučaja, simulacije, projekti kružne ekonomije) bile najučinkovitije? Koji bi vam resursi, alati ili podrška pomogli u provedbi ovih ideja? Kako biste mogli izmjeriti ili razmisliti o utjecaju ovih aktivnosti na vještine i angažman učenika? Možete li opisati specifičan mali projekt ili aktivnost za početak uvođenja ovih vještina odmah?   </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docId:25A970C1322FF10009D38263F9F6EAE3</cp:keywords>
  <cp:lastModifiedBy>Veliana Zlateva</cp:lastModifiedBy>
  <cp:revision>245</cp:revision>
  <dcterms:created xsi:type="dcterms:W3CDTF">2024-12-20T10:35:29Z</dcterms:created>
  <dcterms:modified xsi:type="dcterms:W3CDTF">2026-01-08T18:36:07Z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