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4"/>
  </p:notesMasterIdLst>
  <p:sldIdLst>
    <p:sldId id="271" r:id="rId5"/>
    <p:sldId id="265" r:id="rId6"/>
    <p:sldId id="533" r:id="rId7"/>
    <p:sldId id="566" r:id="rId8"/>
    <p:sldId id="514" r:id="rId9"/>
    <p:sldId id="583" r:id="rId10"/>
    <p:sldId id="584" r:id="rId11"/>
    <p:sldId id="579" r:id="rId12"/>
    <p:sldId id="585" r:id="rId13"/>
    <p:sldId id="544" r:id="rId14"/>
    <p:sldId id="546" r:id="rId15"/>
    <p:sldId id="570" r:id="rId16"/>
    <p:sldId id="586" r:id="rId17"/>
    <p:sldId id="587" r:id="rId18"/>
    <p:sldId id="548" r:id="rId19"/>
    <p:sldId id="549" r:id="rId20"/>
    <p:sldId id="562" r:id="rId21"/>
    <p:sldId id="588" r:id="rId22"/>
    <p:sldId id="552" r:id="rId23"/>
    <p:sldId id="558" r:id="rId24"/>
    <p:sldId id="539" r:id="rId25"/>
    <p:sldId id="537" r:id="rId26"/>
    <p:sldId id="590" r:id="rId27"/>
    <p:sldId id="538" r:id="rId28"/>
    <p:sldId id="591" r:id="rId29"/>
    <p:sldId id="557" r:id="rId30"/>
    <p:sldId id="592" r:id="rId31"/>
    <p:sldId id="593" r:id="rId32"/>
    <p:sldId id="561" r:id="rId33"/>
    <p:sldId id="553" r:id="rId34"/>
    <p:sldId id="594" r:id="rId35"/>
    <p:sldId id="595" r:id="rId36"/>
    <p:sldId id="596" r:id="rId37"/>
    <p:sldId id="534" r:id="rId38"/>
    <p:sldId id="567" r:id="rId39"/>
    <p:sldId id="571" r:id="rId40"/>
    <p:sldId id="258" r:id="rId41"/>
    <p:sldId id="261" r:id="rId42"/>
    <p:sldId id="597" r:id="rId43"/>
    <p:sldId id="598" r:id="rId44"/>
    <p:sldId id="568" r:id="rId45"/>
    <p:sldId id="600" r:id="rId46"/>
    <p:sldId id="601" r:id="rId47"/>
    <p:sldId id="599" r:id="rId48"/>
    <p:sldId id="569" r:id="rId49"/>
    <p:sldId id="578" r:id="rId50"/>
    <p:sldId id="602" r:id="rId51"/>
    <p:sldId id="582" r:id="rId52"/>
    <p:sldId id="27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29" userDrawn="1">
          <p15:clr>
            <a:srgbClr val="A4A3A4"/>
          </p15:clr>
        </p15:guide>
        <p15:guide id="2" pos="5133" userDrawn="1">
          <p15:clr>
            <a:srgbClr val="A4A3A4"/>
          </p15:clr>
        </p15:guide>
        <p15:guide id="3" pos="2547" userDrawn="1">
          <p15:clr>
            <a:srgbClr val="A4A3A4"/>
          </p15:clr>
        </p15:guide>
        <p15:guide id="4" orient="horz" pos="299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D3BD"/>
    <a:srgbClr val="373365"/>
    <a:srgbClr val="303D68"/>
    <a:srgbClr val="399884"/>
    <a:srgbClr val="4DB9A1"/>
    <a:srgbClr val="156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EE418D-D507-6165-DCC4-A850B070D933}" v="343" dt="2026-01-08T18:12:20.0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67" autoAdjust="0"/>
    <p:restoredTop sz="94660"/>
  </p:normalViewPr>
  <p:slideViewPr>
    <p:cSldViewPr snapToGrid="0">
      <p:cViewPr varScale="1">
        <p:scale>
          <a:sx n="79" d="100"/>
          <a:sy n="79" d="100"/>
        </p:scale>
        <p:origin x="773" y="72"/>
      </p:cViewPr>
      <p:guideLst>
        <p:guide orient="horz" pos="1729"/>
        <p:guide pos="5133"/>
        <p:guide pos="2547"/>
        <p:guide orient="horz" pos="299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selinka Kovaceva" userId="S::veselinka_fablab.ba#ext#@cleantechbulgaria.onmicrosoft.com::b8b64017-c2a2-40a0-8431-8e2d7c4f7ac4" providerId="AD" clId="Web-{61EE418D-D507-6165-DCC4-A850B070D933}"/>
    <pc:docChg chg="modSld">
      <pc:chgData name="Veselinka Kovaceva" userId="S::veselinka_fablab.ba#ext#@cleantechbulgaria.onmicrosoft.com::b8b64017-c2a2-40a0-8431-8e2d7c4f7ac4" providerId="AD" clId="Web-{61EE418D-D507-6165-DCC4-A850B070D933}" dt="2026-01-08T18:12:20.051" v="278" actId="20577"/>
      <pc:docMkLst>
        <pc:docMk/>
      </pc:docMkLst>
      <pc:sldChg chg="modSp">
        <pc:chgData name="Veselinka Kovaceva" userId="S::veselinka_fablab.ba#ext#@cleantechbulgaria.onmicrosoft.com::b8b64017-c2a2-40a0-8431-8e2d7c4f7ac4" providerId="AD" clId="Web-{61EE418D-D507-6165-DCC4-A850B070D933}" dt="2026-01-08T18:05:45.580" v="176" actId="20577"/>
        <pc:sldMkLst>
          <pc:docMk/>
          <pc:sldMk cId="0" sldId="258"/>
        </pc:sldMkLst>
        <pc:spChg chg="mod">
          <ac:chgData name="Veselinka Kovaceva" userId="S::veselinka_fablab.ba#ext#@cleantechbulgaria.onmicrosoft.com::b8b64017-c2a2-40a0-8431-8e2d7c4f7ac4" providerId="AD" clId="Web-{61EE418D-D507-6165-DCC4-A850B070D933}" dt="2026-01-08T18:05:45.580" v="176" actId="20577"/>
          <ac:spMkLst>
            <pc:docMk/>
            <pc:sldMk cId="0" sldId="258"/>
            <ac:spMk id="27" creationId="{00000000-0000-0000-0000-000000000000}"/>
          </ac:spMkLst>
        </pc:spChg>
      </pc:sldChg>
      <pc:sldChg chg="modSp">
        <pc:chgData name="Veselinka Kovaceva" userId="S::veselinka_fablab.ba#ext#@cleantechbulgaria.onmicrosoft.com::b8b64017-c2a2-40a0-8431-8e2d7c4f7ac4" providerId="AD" clId="Web-{61EE418D-D507-6165-DCC4-A850B070D933}" dt="2026-01-08T18:06:06.502" v="181" actId="20577"/>
        <pc:sldMkLst>
          <pc:docMk/>
          <pc:sldMk cId="0" sldId="261"/>
        </pc:sldMkLst>
        <pc:spChg chg="mod">
          <ac:chgData name="Veselinka Kovaceva" userId="S::veselinka_fablab.ba#ext#@cleantechbulgaria.onmicrosoft.com::b8b64017-c2a2-40a0-8431-8e2d7c4f7ac4" providerId="AD" clId="Web-{61EE418D-D507-6165-DCC4-A850B070D933}" dt="2026-01-08T18:06:06.502" v="181" actId="20577"/>
          <ac:spMkLst>
            <pc:docMk/>
            <pc:sldMk cId="0" sldId="261"/>
            <ac:spMk id="31" creationId="{FD994843-CFCB-EF62-779A-B0620B7609AE}"/>
          </ac:spMkLst>
        </pc:spChg>
      </pc:sldChg>
      <pc:sldChg chg="modSp">
        <pc:chgData name="Veselinka Kovaceva" userId="S::veselinka_fablab.ba#ext#@cleantechbulgaria.onmicrosoft.com::b8b64017-c2a2-40a0-8431-8e2d7c4f7ac4" providerId="AD" clId="Web-{61EE418D-D507-6165-DCC4-A850B070D933}" dt="2026-01-08T17:40:32.998" v="27" actId="20577"/>
        <pc:sldMkLst>
          <pc:docMk/>
          <pc:sldMk cId="241448111" sldId="265"/>
        </pc:sldMkLst>
        <pc:spChg chg="mod">
          <ac:chgData name="Veselinka Kovaceva" userId="S::veselinka_fablab.ba#ext#@cleantechbulgaria.onmicrosoft.com::b8b64017-c2a2-40a0-8431-8e2d7c4f7ac4" providerId="AD" clId="Web-{61EE418D-D507-6165-DCC4-A850B070D933}" dt="2026-01-08T17:40:32.998" v="27" actId="20577"/>
          <ac:spMkLst>
            <pc:docMk/>
            <pc:sldMk cId="241448111" sldId="265"/>
            <ac:spMk id="7" creationId="{4674A1F7-E83A-277B-63BF-AA540B4DDD60}"/>
          </ac:spMkLst>
        </pc:spChg>
      </pc:sldChg>
      <pc:sldChg chg="modSp">
        <pc:chgData name="Veselinka Kovaceva" userId="S::veselinka_fablab.ba#ext#@cleantechbulgaria.onmicrosoft.com::b8b64017-c2a2-40a0-8431-8e2d7c4f7ac4" providerId="AD" clId="Web-{61EE418D-D507-6165-DCC4-A850B070D933}" dt="2026-01-08T17:38:06.101" v="3" actId="20577"/>
        <pc:sldMkLst>
          <pc:docMk/>
          <pc:sldMk cId="3774500966" sldId="271"/>
        </pc:sldMkLst>
        <pc:spChg chg="mod">
          <ac:chgData name="Veselinka Kovaceva" userId="S::veselinka_fablab.ba#ext#@cleantechbulgaria.onmicrosoft.com::b8b64017-c2a2-40a0-8431-8e2d7c4f7ac4" providerId="AD" clId="Web-{61EE418D-D507-6165-DCC4-A850B070D933}" dt="2026-01-08T17:38:06.101" v="3" actId="20577"/>
          <ac:spMkLst>
            <pc:docMk/>
            <pc:sldMk cId="3774500966" sldId="271"/>
            <ac:spMk id="8" creationId="{72516657-60C6-1250-3C2B-F902C217885F}"/>
          </ac:spMkLst>
        </pc:spChg>
      </pc:sldChg>
      <pc:sldChg chg="modSp">
        <pc:chgData name="Veselinka Kovaceva" userId="S::veselinka_fablab.ba#ext#@cleantechbulgaria.onmicrosoft.com::b8b64017-c2a2-40a0-8431-8e2d7c4f7ac4" providerId="AD" clId="Web-{61EE418D-D507-6165-DCC4-A850B070D933}" dt="2026-01-08T17:43:05.566" v="56" actId="20577"/>
        <pc:sldMkLst>
          <pc:docMk/>
          <pc:sldMk cId="3460094968" sldId="533"/>
        </pc:sldMkLst>
        <pc:graphicFrameChg chg="modGraphic">
          <ac:chgData name="Veselinka Kovaceva" userId="S::veselinka_fablab.ba#ext#@cleantechbulgaria.onmicrosoft.com::b8b64017-c2a2-40a0-8431-8e2d7c4f7ac4" providerId="AD" clId="Web-{61EE418D-D507-6165-DCC4-A850B070D933}" dt="2026-01-08T17:43:05.566" v="56" actId="20577"/>
          <ac:graphicFrameMkLst>
            <pc:docMk/>
            <pc:sldMk cId="3460094968" sldId="533"/>
            <ac:graphicFrameMk id="8" creationId="{934C6D51-A5C7-D102-A1B5-7368DEFB15F5}"/>
          </ac:graphicFrameMkLst>
        </pc:graphicFrameChg>
      </pc:sldChg>
      <pc:sldChg chg="modSp">
        <pc:chgData name="Veselinka Kovaceva" userId="S::veselinka_fablab.ba#ext#@cleantechbulgaria.onmicrosoft.com::b8b64017-c2a2-40a0-8431-8e2d7c4f7ac4" providerId="AD" clId="Web-{61EE418D-D507-6165-DCC4-A850B070D933}" dt="2026-01-08T18:03:39.389" v="142" actId="20577"/>
        <pc:sldMkLst>
          <pc:docMk/>
          <pc:sldMk cId="3272568479" sldId="534"/>
        </pc:sldMkLst>
        <pc:spChg chg="mod">
          <ac:chgData name="Veselinka Kovaceva" userId="S::veselinka_fablab.ba#ext#@cleantechbulgaria.onmicrosoft.com::b8b64017-c2a2-40a0-8431-8e2d7c4f7ac4" providerId="AD" clId="Web-{61EE418D-D507-6165-DCC4-A850B070D933}" dt="2026-01-08T18:03:32.092" v="136" actId="20577"/>
          <ac:spMkLst>
            <pc:docMk/>
            <pc:sldMk cId="3272568479" sldId="534"/>
            <ac:spMk id="2" creationId="{1B7E248A-261C-CBEE-3A2D-B91E5F5B4CE5}"/>
          </ac:spMkLst>
        </pc:spChg>
        <pc:spChg chg="mod">
          <ac:chgData name="Veselinka Kovaceva" userId="S::veselinka_fablab.ba#ext#@cleantechbulgaria.onmicrosoft.com::b8b64017-c2a2-40a0-8431-8e2d7c4f7ac4" providerId="AD" clId="Web-{61EE418D-D507-6165-DCC4-A850B070D933}" dt="2026-01-08T18:03:39.389" v="142" actId="20577"/>
          <ac:spMkLst>
            <pc:docMk/>
            <pc:sldMk cId="3272568479" sldId="534"/>
            <ac:spMk id="8" creationId="{E311B127-47A0-7940-AE08-E6B695726613}"/>
          </ac:spMkLst>
        </pc:spChg>
      </pc:sldChg>
      <pc:sldChg chg="modSp">
        <pc:chgData name="Veselinka Kovaceva" userId="S::veselinka_fablab.ba#ext#@cleantechbulgaria.onmicrosoft.com::b8b64017-c2a2-40a0-8431-8e2d7c4f7ac4" providerId="AD" clId="Web-{61EE418D-D507-6165-DCC4-A850B070D933}" dt="2026-01-08T17:57:48.067" v="103" actId="20577"/>
        <pc:sldMkLst>
          <pc:docMk/>
          <pc:sldMk cId="4108346848" sldId="539"/>
        </pc:sldMkLst>
        <pc:spChg chg="mod">
          <ac:chgData name="Veselinka Kovaceva" userId="S::veselinka_fablab.ba#ext#@cleantechbulgaria.onmicrosoft.com::b8b64017-c2a2-40a0-8431-8e2d7c4f7ac4" providerId="AD" clId="Web-{61EE418D-D507-6165-DCC4-A850B070D933}" dt="2026-01-08T17:57:48.067" v="103" actId="20577"/>
          <ac:spMkLst>
            <pc:docMk/>
            <pc:sldMk cId="4108346848" sldId="539"/>
            <ac:spMk id="11" creationId="{AE64572E-51CE-7015-DF79-85D16468FCCB}"/>
          </ac:spMkLst>
        </pc:spChg>
      </pc:sldChg>
      <pc:sldChg chg="modSp">
        <pc:chgData name="Veselinka Kovaceva" userId="S::veselinka_fablab.ba#ext#@cleantechbulgaria.onmicrosoft.com::b8b64017-c2a2-40a0-8431-8e2d7c4f7ac4" providerId="AD" clId="Web-{61EE418D-D507-6165-DCC4-A850B070D933}" dt="2026-01-08T17:47:47.650" v="72" actId="20577"/>
        <pc:sldMkLst>
          <pc:docMk/>
          <pc:sldMk cId="1144703411" sldId="546"/>
        </pc:sldMkLst>
        <pc:spChg chg="mod">
          <ac:chgData name="Veselinka Kovaceva" userId="S::veselinka_fablab.ba#ext#@cleantechbulgaria.onmicrosoft.com::b8b64017-c2a2-40a0-8431-8e2d7c4f7ac4" providerId="AD" clId="Web-{61EE418D-D507-6165-DCC4-A850B070D933}" dt="2026-01-08T17:47:47.650" v="72" actId="20577"/>
          <ac:spMkLst>
            <pc:docMk/>
            <pc:sldMk cId="1144703411" sldId="546"/>
            <ac:spMk id="11" creationId="{AD23AE18-C32E-E1AA-DA40-135015F3E921}"/>
          </ac:spMkLst>
        </pc:spChg>
      </pc:sldChg>
      <pc:sldChg chg="modSp">
        <pc:chgData name="Veselinka Kovaceva" userId="S::veselinka_fablab.ba#ext#@cleantechbulgaria.onmicrosoft.com::b8b64017-c2a2-40a0-8431-8e2d7c4f7ac4" providerId="AD" clId="Web-{61EE418D-D507-6165-DCC4-A850B070D933}" dt="2026-01-08T17:55:44.218" v="81" actId="20577"/>
        <pc:sldMkLst>
          <pc:docMk/>
          <pc:sldMk cId="3812429527" sldId="552"/>
        </pc:sldMkLst>
        <pc:spChg chg="mod">
          <ac:chgData name="Veselinka Kovaceva" userId="S::veselinka_fablab.ba#ext#@cleantechbulgaria.onmicrosoft.com::b8b64017-c2a2-40a0-8431-8e2d7c4f7ac4" providerId="AD" clId="Web-{61EE418D-D507-6165-DCC4-A850B070D933}" dt="2026-01-08T17:55:44.218" v="81" actId="20577"/>
          <ac:spMkLst>
            <pc:docMk/>
            <pc:sldMk cId="3812429527" sldId="552"/>
            <ac:spMk id="8" creationId="{7177423B-F784-7DD2-62E5-82AF2D4E41C7}"/>
          </ac:spMkLst>
        </pc:spChg>
      </pc:sldChg>
      <pc:sldChg chg="modSp">
        <pc:chgData name="Veselinka Kovaceva" userId="S::veselinka_fablab.ba#ext#@cleantechbulgaria.onmicrosoft.com::b8b64017-c2a2-40a0-8431-8e2d7c4f7ac4" providerId="AD" clId="Web-{61EE418D-D507-6165-DCC4-A850B070D933}" dt="2026-01-08T17:56:44.971" v="85" actId="20577"/>
        <pc:sldMkLst>
          <pc:docMk/>
          <pc:sldMk cId="2193048184" sldId="558"/>
        </pc:sldMkLst>
        <pc:spChg chg="mod">
          <ac:chgData name="Veselinka Kovaceva" userId="S::veselinka_fablab.ba#ext#@cleantechbulgaria.onmicrosoft.com::b8b64017-c2a2-40a0-8431-8e2d7c4f7ac4" providerId="AD" clId="Web-{61EE418D-D507-6165-DCC4-A850B070D933}" dt="2026-01-08T17:56:44.971" v="85" actId="20577"/>
          <ac:spMkLst>
            <pc:docMk/>
            <pc:sldMk cId="2193048184" sldId="558"/>
            <ac:spMk id="6" creationId="{EF228CB3-145F-057F-3A05-D5B198A36E0F}"/>
          </ac:spMkLst>
        </pc:spChg>
      </pc:sldChg>
      <pc:sldChg chg="modSp">
        <pc:chgData name="Veselinka Kovaceva" userId="S::veselinka_fablab.ba#ext#@cleantechbulgaria.onmicrosoft.com::b8b64017-c2a2-40a0-8431-8e2d7c4f7ac4" providerId="AD" clId="Web-{61EE418D-D507-6165-DCC4-A850B070D933}" dt="2026-01-08T17:55:05.466" v="78" actId="20577"/>
        <pc:sldMkLst>
          <pc:docMk/>
          <pc:sldMk cId="46635780" sldId="562"/>
        </pc:sldMkLst>
        <pc:spChg chg="mod">
          <ac:chgData name="Veselinka Kovaceva" userId="S::veselinka_fablab.ba#ext#@cleantechbulgaria.onmicrosoft.com::b8b64017-c2a2-40a0-8431-8e2d7c4f7ac4" providerId="AD" clId="Web-{61EE418D-D507-6165-DCC4-A850B070D933}" dt="2026-01-08T17:55:05.466" v="78" actId="20577"/>
          <ac:spMkLst>
            <pc:docMk/>
            <pc:sldMk cId="46635780" sldId="562"/>
            <ac:spMk id="7" creationId="{EDA721AB-AFD9-CF16-02C8-DE3E573E0075}"/>
          </ac:spMkLst>
        </pc:spChg>
      </pc:sldChg>
      <pc:sldChg chg="modSp">
        <pc:chgData name="Veselinka Kovaceva" userId="S::veselinka_fablab.ba#ext#@cleantechbulgaria.onmicrosoft.com::b8b64017-c2a2-40a0-8431-8e2d7c4f7ac4" providerId="AD" clId="Web-{61EE418D-D507-6165-DCC4-A850B070D933}" dt="2026-01-08T18:04:05.546" v="160" actId="20577"/>
        <pc:sldMkLst>
          <pc:docMk/>
          <pc:sldMk cId="4197824590" sldId="567"/>
        </pc:sldMkLst>
        <pc:spChg chg="mod">
          <ac:chgData name="Veselinka Kovaceva" userId="S::veselinka_fablab.ba#ext#@cleantechbulgaria.onmicrosoft.com::b8b64017-c2a2-40a0-8431-8e2d7c4f7ac4" providerId="AD" clId="Web-{61EE418D-D507-6165-DCC4-A850B070D933}" dt="2026-01-08T18:03:58.014" v="156" actId="20577"/>
          <ac:spMkLst>
            <pc:docMk/>
            <pc:sldMk cId="4197824590" sldId="567"/>
            <ac:spMk id="6" creationId="{212744BE-0E8F-7B1F-7C38-55982EAE6603}"/>
          </ac:spMkLst>
        </pc:spChg>
        <pc:spChg chg="mod">
          <ac:chgData name="Veselinka Kovaceva" userId="S::veselinka_fablab.ba#ext#@cleantechbulgaria.onmicrosoft.com::b8b64017-c2a2-40a0-8431-8e2d7c4f7ac4" providerId="AD" clId="Web-{61EE418D-D507-6165-DCC4-A850B070D933}" dt="2026-01-08T18:04:05.546" v="160" actId="20577"/>
          <ac:spMkLst>
            <pc:docMk/>
            <pc:sldMk cId="4197824590" sldId="567"/>
            <ac:spMk id="9" creationId="{F6062B20-D397-7A7C-6143-9052B903EB1C}"/>
          </ac:spMkLst>
        </pc:spChg>
      </pc:sldChg>
      <pc:sldChg chg="modSp">
        <pc:chgData name="Veselinka Kovaceva" userId="S::veselinka_fablab.ba#ext#@cleantechbulgaria.onmicrosoft.com::b8b64017-c2a2-40a0-8431-8e2d7c4f7ac4" providerId="AD" clId="Web-{61EE418D-D507-6165-DCC4-A850B070D933}" dt="2026-01-08T18:08:26.129" v="251" actId="20577"/>
        <pc:sldMkLst>
          <pc:docMk/>
          <pc:sldMk cId="2567638231" sldId="568"/>
        </pc:sldMkLst>
        <pc:spChg chg="mod">
          <ac:chgData name="Veselinka Kovaceva" userId="S::veselinka_fablab.ba#ext#@cleantechbulgaria.onmicrosoft.com::b8b64017-c2a2-40a0-8431-8e2d7c4f7ac4" providerId="AD" clId="Web-{61EE418D-D507-6165-DCC4-A850B070D933}" dt="2026-01-08T18:08:14.691" v="238" actId="20577"/>
          <ac:spMkLst>
            <pc:docMk/>
            <pc:sldMk cId="2567638231" sldId="568"/>
            <ac:spMk id="6" creationId="{DDF65AB5-CBF5-B088-D5CD-AC81ACA36D83}"/>
          </ac:spMkLst>
        </pc:spChg>
        <pc:spChg chg="mod">
          <ac:chgData name="Veselinka Kovaceva" userId="S::veselinka_fablab.ba#ext#@cleantechbulgaria.onmicrosoft.com::b8b64017-c2a2-40a0-8431-8e2d7c4f7ac4" providerId="AD" clId="Web-{61EE418D-D507-6165-DCC4-A850B070D933}" dt="2026-01-08T18:08:26.129" v="251" actId="20577"/>
          <ac:spMkLst>
            <pc:docMk/>
            <pc:sldMk cId="2567638231" sldId="568"/>
            <ac:spMk id="9" creationId="{96EE9032-C5BC-4535-2EF8-E19B4EC20E10}"/>
          </ac:spMkLst>
        </pc:spChg>
      </pc:sldChg>
      <pc:sldChg chg="modSp">
        <pc:chgData name="Veselinka Kovaceva" userId="S::veselinka_fablab.ba#ext#@cleantechbulgaria.onmicrosoft.com::b8b64017-c2a2-40a0-8431-8e2d7c4f7ac4" providerId="AD" clId="Web-{61EE418D-D507-6165-DCC4-A850B070D933}" dt="2026-01-08T18:09:15.897" v="270" actId="20577"/>
        <pc:sldMkLst>
          <pc:docMk/>
          <pc:sldMk cId="1545303742" sldId="569"/>
        </pc:sldMkLst>
        <pc:spChg chg="mod">
          <ac:chgData name="Veselinka Kovaceva" userId="S::veselinka_fablab.ba#ext#@cleantechbulgaria.onmicrosoft.com::b8b64017-c2a2-40a0-8431-8e2d7c4f7ac4" providerId="AD" clId="Web-{61EE418D-D507-6165-DCC4-A850B070D933}" dt="2026-01-08T18:09:15.897" v="270" actId="20577"/>
          <ac:spMkLst>
            <pc:docMk/>
            <pc:sldMk cId="1545303742" sldId="569"/>
            <ac:spMk id="9" creationId="{1ED7B1A0-5E9A-E58C-0AE1-D7BF97733642}"/>
          </ac:spMkLst>
        </pc:spChg>
      </pc:sldChg>
      <pc:sldChg chg="modSp">
        <pc:chgData name="Veselinka Kovaceva" userId="S::veselinka_fablab.ba#ext#@cleantechbulgaria.onmicrosoft.com::b8b64017-c2a2-40a0-8431-8e2d7c4f7ac4" providerId="AD" clId="Web-{61EE418D-D507-6165-DCC4-A850B070D933}" dt="2026-01-08T18:04:29.265" v="173" actId="20577"/>
        <pc:sldMkLst>
          <pc:docMk/>
          <pc:sldMk cId="1893050742" sldId="571"/>
        </pc:sldMkLst>
        <pc:spChg chg="mod">
          <ac:chgData name="Veselinka Kovaceva" userId="S::veselinka_fablab.ba#ext#@cleantechbulgaria.onmicrosoft.com::b8b64017-c2a2-40a0-8431-8e2d7c4f7ac4" providerId="AD" clId="Web-{61EE418D-D507-6165-DCC4-A850B070D933}" dt="2026-01-08T18:04:29.265" v="173" actId="20577"/>
          <ac:spMkLst>
            <pc:docMk/>
            <pc:sldMk cId="1893050742" sldId="571"/>
            <ac:spMk id="7" creationId="{32A638BF-49D8-6A28-5956-41FF2CF42E0D}"/>
          </ac:spMkLst>
        </pc:spChg>
        <pc:spChg chg="mod">
          <ac:chgData name="Veselinka Kovaceva" userId="S::veselinka_fablab.ba#ext#@cleantechbulgaria.onmicrosoft.com::b8b64017-c2a2-40a0-8431-8e2d7c4f7ac4" providerId="AD" clId="Web-{61EE418D-D507-6165-DCC4-A850B070D933}" dt="2026-01-08T18:04:15.140" v="166" actId="20577"/>
          <ac:spMkLst>
            <pc:docMk/>
            <pc:sldMk cId="1893050742" sldId="571"/>
            <ac:spMk id="8" creationId="{2D07CB73-6F11-6AA3-B167-2FDF50156CC0}"/>
          </ac:spMkLst>
        </pc:spChg>
      </pc:sldChg>
      <pc:sldChg chg="modSp">
        <pc:chgData name="Veselinka Kovaceva" userId="S::veselinka_fablab.ba#ext#@cleantechbulgaria.onmicrosoft.com::b8b64017-c2a2-40a0-8431-8e2d7c4f7ac4" providerId="AD" clId="Web-{61EE418D-D507-6165-DCC4-A850B070D933}" dt="2026-01-08T18:11:02.218" v="274" actId="20577"/>
        <pc:sldMkLst>
          <pc:docMk/>
          <pc:sldMk cId="3893571599" sldId="578"/>
        </pc:sldMkLst>
        <pc:graphicFrameChg chg="modGraphic">
          <ac:chgData name="Veselinka Kovaceva" userId="S::veselinka_fablab.ba#ext#@cleantechbulgaria.onmicrosoft.com::b8b64017-c2a2-40a0-8431-8e2d7c4f7ac4" providerId="AD" clId="Web-{61EE418D-D507-6165-DCC4-A850B070D933}" dt="2026-01-08T18:11:02.218" v="274" actId="20577"/>
          <ac:graphicFrameMkLst>
            <pc:docMk/>
            <pc:sldMk cId="3893571599" sldId="578"/>
            <ac:graphicFrameMk id="18" creationId="{04FDE570-36AD-6693-9608-E87C1FC6D27C}"/>
          </ac:graphicFrameMkLst>
        </pc:graphicFrameChg>
      </pc:sldChg>
      <pc:sldChg chg="modSp">
        <pc:chgData name="Veselinka Kovaceva" userId="S::veselinka_fablab.ba#ext#@cleantechbulgaria.onmicrosoft.com::b8b64017-c2a2-40a0-8431-8e2d7c4f7ac4" providerId="AD" clId="Web-{61EE418D-D507-6165-DCC4-A850B070D933}" dt="2026-01-08T18:12:20.051" v="278" actId="20577"/>
        <pc:sldMkLst>
          <pc:docMk/>
          <pc:sldMk cId="1880753954" sldId="582"/>
        </pc:sldMkLst>
        <pc:spChg chg="mod">
          <ac:chgData name="Veselinka Kovaceva" userId="S::veselinka_fablab.ba#ext#@cleantechbulgaria.onmicrosoft.com::b8b64017-c2a2-40a0-8431-8e2d7c4f7ac4" providerId="AD" clId="Web-{61EE418D-D507-6165-DCC4-A850B070D933}" dt="2026-01-08T18:12:20.051" v="278" actId="20577"/>
          <ac:spMkLst>
            <pc:docMk/>
            <pc:sldMk cId="1880753954" sldId="582"/>
            <ac:spMk id="8" creationId="{1E7D40F4-68D1-6A6D-3670-C2DA3D43D016}"/>
          </ac:spMkLst>
        </pc:spChg>
      </pc:sldChg>
      <pc:sldChg chg="modSp">
        <pc:chgData name="Veselinka Kovaceva" userId="S::veselinka_fablab.ba#ext#@cleantechbulgaria.onmicrosoft.com::b8b64017-c2a2-40a0-8431-8e2d7c4f7ac4" providerId="AD" clId="Web-{61EE418D-D507-6165-DCC4-A850B070D933}" dt="2026-01-08T17:45:06.834" v="61" actId="20577"/>
        <pc:sldMkLst>
          <pc:docMk/>
          <pc:sldMk cId="35587704" sldId="584"/>
        </pc:sldMkLst>
        <pc:spChg chg="mod">
          <ac:chgData name="Veselinka Kovaceva" userId="S::veselinka_fablab.ba#ext#@cleantechbulgaria.onmicrosoft.com::b8b64017-c2a2-40a0-8431-8e2d7c4f7ac4" providerId="AD" clId="Web-{61EE418D-D507-6165-DCC4-A850B070D933}" dt="2026-01-08T17:45:06.834" v="61" actId="20577"/>
          <ac:spMkLst>
            <pc:docMk/>
            <pc:sldMk cId="35587704" sldId="584"/>
            <ac:spMk id="2" creationId="{47B8773C-D1D8-8CC3-A805-4395EA7A8794}"/>
          </ac:spMkLst>
        </pc:spChg>
      </pc:sldChg>
      <pc:sldChg chg="modSp">
        <pc:chgData name="Veselinka Kovaceva" userId="S::veselinka_fablab.ba#ext#@cleantechbulgaria.onmicrosoft.com::b8b64017-c2a2-40a0-8431-8e2d7c4f7ac4" providerId="AD" clId="Web-{61EE418D-D507-6165-DCC4-A850B070D933}" dt="2026-01-08T17:59:53.274" v="112" actId="20577"/>
        <pc:sldMkLst>
          <pc:docMk/>
          <pc:sldMk cId="1568612326" sldId="591"/>
        </pc:sldMkLst>
        <pc:spChg chg="mod">
          <ac:chgData name="Veselinka Kovaceva" userId="S::veselinka_fablab.ba#ext#@cleantechbulgaria.onmicrosoft.com::b8b64017-c2a2-40a0-8431-8e2d7c4f7ac4" providerId="AD" clId="Web-{61EE418D-D507-6165-DCC4-A850B070D933}" dt="2026-01-08T17:59:53.274" v="112" actId="20577"/>
          <ac:spMkLst>
            <pc:docMk/>
            <pc:sldMk cId="1568612326" sldId="591"/>
            <ac:spMk id="11" creationId="{9F59D76E-5B67-55E2-37EF-198D1D41CD4E}"/>
          </ac:spMkLst>
        </pc:spChg>
      </pc:sldChg>
      <pc:sldChg chg="modSp">
        <pc:chgData name="Veselinka Kovaceva" userId="S::veselinka_fablab.ba#ext#@cleantechbulgaria.onmicrosoft.com::b8b64017-c2a2-40a0-8431-8e2d7c4f7ac4" providerId="AD" clId="Web-{61EE418D-D507-6165-DCC4-A850B070D933}" dt="2026-01-08T18:02:23.497" v="116" actId="20577"/>
        <pc:sldMkLst>
          <pc:docMk/>
          <pc:sldMk cId="2092215056" sldId="594"/>
        </pc:sldMkLst>
        <pc:spChg chg="mod">
          <ac:chgData name="Veselinka Kovaceva" userId="S::veselinka_fablab.ba#ext#@cleantechbulgaria.onmicrosoft.com::b8b64017-c2a2-40a0-8431-8e2d7c4f7ac4" providerId="AD" clId="Web-{61EE418D-D507-6165-DCC4-A850B070D933}" dt="2026-01-08T18:02:23.497" v="116" actId="20577"/>
          <ac:spMkLst>
            <pc:docMk/>
            <pc:sldMk cId="2092215056" sldId="594"/>
            <ac:spMk id="7" creationId="{833F9E82-873D-080D-EBD9-FBC064EF70A8}"/>
          </ac:spMkLst>
        </pc:spChg>
      </pc:sldChg>
      <pc:sldChg chg="modSp">
        <pc:chgData name="Veselinka Kovaceva" userId="S::veselinka_fablab.ba#ext#@cleantechbulgaria.onmicrosoft.com::b8b64017-c2a2-40a0-8431-8e2d7c4f7ac4" providerId="AD" clId="Web-{61EE418D-D507-6165-DCC4-A850B070D933}" dt="2026-01-08T18:06:35.752" v="187" actId="20577"/>
        <pc:sldMkLst>
          <pc:docMk/>
          <pc:sldMk cId="1534079984" sldId="598"/>
        </pc:sldMkLst>
        <pc:spChg chg="mod">
          <ac:chgData name="Veselinka Kovaceva" userId="S::veselinka_fablab.ba#ext#@cleantechbulgaria.onmicrosoft.com::b8b64017-c2a2-40a0-8431-8e2d7c4f7ac4" providerId="AD" clId="Web-{61EE418D-D507-6165-DCC4-A850B070D933}" dt="2026-01-08T18:06:35.752" v="187" actId="20577"/>
          <ac:spMkLst>
            <pc:docMk/>
            <pc:sldMk cId="1534079984" sldId="598"/>
            <ac:spMk id="14" creationId="{3A4E9FDE-EC45-30B5-37D8-E6B7E0DFA0D7}"/>
          </ac:spMkLst>
        </pc:spChg>
      </pc:sldChg>
      <pc:sldChg chg="modSp">
        <pc:chgData name="Veselinka Kovaceva" userId="S::veselinka_fablab.ba#ext#@cleantechbulgaria.onmicrosoft.com::b8b64017-c2a2-40a0-8431-8e2d7c4f7ac4" providerId="AD" clId="Web-{61EE418D-D507-6165-DCC4-A850B070D933}" dt="2026-01-08T18:08:59.036" v="262" actId="20577"/>
        <pc:sldMkLst>
          <pc:docMk/>
          <pc:sldMk cId="2885347031" sldId="599"/>
        </pc:sldMkLst>
        <pc:spChg chg="mod">
          <ac:chgData name="Veselinka Kovaceva" userId="S::veselinka_fablab.ba#ext#@cleantechbulgaria.onmicrosoft.com::b8b64017-c2a2-40a0-8431-8e2d7c4f7ac4" providerId="AD" clId="Web-{61EE418D-D507-6165-DCC4-A850B070D933}" dt="2026-01-08T18:08:59.036" v="262" actId="20577"/>
          <ac:spMkLst>
            <pc:docMk/>
            <pc:sldMk cId="2885347031" sldId="599"/>
            <ac:spMk id="31" creationId="{74AFB5F7-7D81-DC02-0D00-AD4792A944BB}"/>
          </ac:spMkLst>
        </pc:spChg>
      </pc:sldChg>
      <pc:sldChg chg="modSp">
        <pc:chgData name="Veselinka Kovaceva" userId="S::veselinka_fablab.ba#ext#@cleantechbulgaria.onmicrosoft.com::b8b64017-c2a2-40a0-8431-8e2d7c4f7ac4" providerId="AD" clId="Web-{61EE418D-D507-6165-DCC4-A850B070D933}" dt="2026-01-08T18:08:05.550" v="222" actId="20577"/>
        <pc:sldMkLst>
          <pc:docMk/>
          <pc:sldMk cId="1048172506" sldId="600"/>
        </pc:sldMkLst>
        <pc:spChg chg="mod">
          <ac:chgData name="Veselinka Kovaceva" userId="S::veselinka_fablab.ba#ext#@cleantechbulgaria.onmicrosoft.com::b8b64017-c2a2-40a0-8431-8e2d7c4f7ac4" providerId="AD" clId="Web-{61EE418D-D507-6165-DCC4-A850B070D933}" dt="2026-01-08T18:08:05.550" v="222" actId="20577"/>
          <ac:spMkLst>
            <pc:docMk/>
            <pc:sldMk cId="1048172506" sldId="600"/>
            <ac:spMk id="7" creationId="{8AAD6A6B-3740-CF2E-FD62-DDF640107FE2}"/>
          </ac:spMkLst>
        </pc:spChg>
        <pc:spChg chg="mod">
          <ac:chgData name="Veselinka Kovaceva" userId="S::veselinka_fablab.ba#ext#@cleantechbulgaria.onmicrosoft.com::b8b64017-c2a2-40a0-8431-8e2d7c4f7ac4" providerId="AD" clId="Web-{61EE418D-D507-6165-DCC4-A850B070D933}" dt="2026-01-08T18:07:49.769" v="207" actId="20577"/>
          <ac:spMkLst>
            <pc:docMk/>
            <pc:sldMk cId="1048172506" sldId="600"/>
            <ac:spMk id="12" creationId="{7E82E778-28E1-DD31-E3AC-E8CEA2648358}"/>
          </ac:spMkLst>
        </pc:sp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svg"/><Relationship Id="rId1" Type="http://schemas.openxmlformats.org/officeDocument/2006/relationships/image" Target="../media/image61.png"/><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5AA4AE-1DE7-457B-8895-B3712A218543}"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GB"/>
        </a:p>
      </dgm:t>
    </dgm:pt>
    <dgm:pt modelId="{0AF321AB-7B36-421A-A0B9-D2933B4536CF}">
      <dgm:prSet phldrT="[Text]" custT="1"/>
      <dgm:spPr>
        <a:solidFill>
          <a:srgbClr val="399884"/>
        </a:solidFill>
      </dgm:spPr>
      <dgm:t>
        <a:bodyPr/>
        <a:lstStyle/>
        <a:p>
          <a:r>
            <a:rPr lang="en-GB" sz="2200" b="1" noProof="0" dirty="0">
              <a:solidFill>
                <a:srgbClr val="373365"/>
              </a:solidFill>
              <a:latin typeface="DejaVu Math TeX Gyre" panose="02000503000000000000"/>
            </a:rPr>
            <a:t>Modul 1: Uvod u zelenu ekonomiju</a:t>
          </a:r>
        </a:p>
      </dgm:t>
    </dgm:pt>
    <dgm:pt modelId="{31BC75A9-8FE5-48D5-B0CD-6449FC1C4310}" type="parTrans" cxnId="{4A3FCDEA-2801-4C93-98C9-E2085BB927D0}">
      <dgm:prSet/>
      <dgm:spPr/>
      <dgm:t>
        <a:bodyPr/>
        <a:lstStyle/>
        <a:p>
          <a:endParaRPr lang="en-GB"/>
        </a:p>
      </dgm:t>
    </dgm:pt>
    <dgm:pt modelId="{67F7E916-E4BC-4387-B6D9-419ED1F543BB}" type="sibTrans" cxnId="{4A3FCDEA-2801-4C93-98C9-E2085BB927D0}">
      <dgm:prSet/>
      <dgm:spPr/>
      <dgm:t>
        <a:bodyPr/>
        <a:lstStyle/>
        <a:p>
          <a:endParaRPr lang="en-GB"/>
        </a:p>
      </dgm:t>
    </dgm:pt>
    <dgm:pt modelId="{B77B0499-EC21-4AE5-A6A1-2CBF83F93E96}">
      <dgm:prSet phldrT="[Text]" custT="1"/>
      <dgm:spPr>
        <a:solidFill>
          <a:srgbClr val="399884"/>
        </a:solidFill>
      </dgm:spPr>
      <dgm:t>
        <a:bodyPr/>
        <a:lstStyle/>
        <a:p>
          <a:r>
            <a:rPr lang="en-GB" sz="1600" noProof="0" dirty="0">
              <a:latin typeface="DejaVu Math TeX Gyre" panose="02000503000000000000"/>
            </a:rPr>
            <a:t>Podnaslov 1.1: Definisanje zelene ekonomije </a:t>
          </a:r>
        </a:p>
      </dgm:t>
    </dgm:pt>
    <dgm:pt modelId="{1EA819BB-A286-4BD2-B2F1-EE657B11ADCD}" type="parTrans" cxnId="{220A945B-B9DD-4E91-86E9-DACCC54ADBAB}">
      <dgm:prSet/>
      <dgm:spPr/>
      <dgm:t>
        <a:bodyPr/>
        <a:lstStyle/>
        <a:p>
          <a:endParaRPr lang="en-GB"/>
        </a:p>
      </dgm:t>
    </dgm:pt>
    <dgm:pt modelId="{C2B4E3F4-DBB1-4898-9E89-5CDDE9EBC57B}" type="sibTrans" cxnId="{220A945B-B9DD-4E91-86E9-DACCC54ADBAB}">
      <dgm:prSet/>
      <dgm:spPr/>
      <dgm:t>
        <a:bodyPr/>
        <a:lstStyle/>
        <a:p>
          <a:endParaRPr lang="en-GB"/>
        </a:p>
      </dgm:t>
    </dgm:pt>
    <dgm:pt modelId="{05FDD8DA-AA0A-4C3B-946B-56604277E9DE}">
      <dgm:prSet phldrT="[Text]" phldr="0" custT="1"/>
      <dgm:spPr>
        <a:solidFill>
          <a:srgbClr val="399884"/>
        </a:solidFill>
      </dgm:spPr>
      <dgm:t>
        <a:bodyPr/>
        <a:lstStyle/>
        <a:p>
          <a:r>
            <a:rPr lang="en-GB" sz="1600" noProof="0" dirty="0">
              <a:latin typeface="DejaVu Math TeX Gyre" panose="02000503000000000000"/>
            </a:rPr>
            <a:t>Podnaslov 1.2: Dimenzije zelene ekonomije – ekonomska</a:t>
          </a:r>
        </a:p>
      </dgm:t>
    </dgm:pt>
    <dgm:pt modelId="{C523BCD6-0B0D-413B-A114-E21AB13489D3}" type="parTrans" cxnId="{299A0CAF-D060-487C-B193-3A0CD71473F6}">
      <dgm:prSet/>
      <dgm:spPr/>
      <dgm:t>
        <a:bodyPr/>
        <a:lstStyle/>
        <a:p>
          <a:endParaRPr lang="en-GB"/>
        </a:p>
      </dgm:t>
    </dgm:pt>
    <dgm:pt modelId="{83436793-6585-43A3-A965-0CF20DF912F6}" type="sibTrans" cxnId="{299A0CAF-D060-487C-B193-3A0CD71473F6}">
      <dgm:prSet/>
      <dgm:spPr/>
      <dgm:t>
        <a:bodyPr/>
        <a:lstStyle/>
        <a:p>
          <a:endParaRPr lang="en-GB"/>
        </a:p>
      </dgm:t>
    </dgm:pt>
    <dgm:pt modelId="{E364DC40-2D6E-4364-9D6F-3F6D3C0B6CA0}">
      <dgm:prSet phldrT="[Text]" custT="1"/>
      <dgm:spPr>
        <a:solidFill>
          <a:srgbClr val="4DB9A1"/>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 2: Zelene politike, industrije i tržište rada</a:t>
          </a:r>
        </a:p>
      </dgm:t>
    </dgm:pt>
    <dgm:pt modelId="{7F0E1405-6E88-490D-94C4-48D428165B31}" type="parTrans" cxnId="{1AB33C3A-5C4D-4979-B463-872BD2315003}">
      <dgm:prSet/>
      <dgm:spPr/>
      <dgm:t>
        <a:bodyPr/>
        <a:lstStyle/>
        <a:p>
          <a:endParaRPr lang="en-GB"/>
        </a:p>
      </dgm:t>
    </dgm:pt>
    <dgm:pt modelId="{ED40E0DC-12C5-41B0-87C8-7741C3BB85D9}" type="sibTrans" cxnId="{1AB33C3A-5C4D-4979-B463-872BD2315003}">
      <dgm:prSet/>
      <dgm:spPr/>
      <dgm:t>
        <a:bodyPr/>
        <a:lstStyle/>
        <a:p>
          <a:endParaRPr lang="en-GB"/>
        </a:p>
      </dgm:t>
    </dgm:pt>
    <dgm:pt modelId="{5F904E51-97C7-4B67-A13B-A0921D93C8F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2.1: Pregled zelenih politika</a:t>
          </a:r>
        </a:p>
      </dgm:t>
    </dgm:pt>
    <dgm:pt modelId="{3F8447A2-0172-4B26-A541-D7EB23DFB7E9}" type="parTrans" cxnId="{47586AC4-5F68-44F7-A3DA-C03EBA9BEA0C}">
      <dgm:prSet/>
      <dgm:spPr/>
      <dgm:t>
        <a:bodyPr/>
        <a:lstStyle/>
        <a:p>
          <a:endParaRPr lang="en-GB"/>
        </a:p>
      </dgm:t>
    </dgm:pt>
    <dgm:pt modelId="{4EC900AF-2F81-4778-951A-646767D8C24D}" type="sibTrans" cxnId="{47586AC4-5F68-44F7-A3DA-C03EBA9BEA0C}">
      <dgm:prSet/>
      <dgm:spPr/>
      <dgm:t>
        <a:bodyPr/>
        <a:lstStyle/>
        <a:p>
          <a:endParaRPr lang="en-GB"/>
        </a:p>
      </dgm:t>
    </dgm:pt>
    <dgm:pt modelId="{CDE6993B-1B3C-48B1-9577-62D5713753C2}">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2.2: Utjecaj na industrije</a:t>
          </a:r>
        </a:p>
      </dgm:t>
    </dgm:pt>
    <dgm:pt modelId="{4245FB99-CE81-4C73-8291-A6C522E6BC3E}" type="parTrans" cxnId="{1DE1FB07-3974-417E-9018-2B3CAF3687A1}">
      <dgm:prSet/>
      <dgm:spPr/>
      <dgm:t>
        <a:bodyPr/>
        <a:lstStyle/>
        <a:p>
          <a:endParaRPr lang="en-GB"/>
        </a:p>
      </dgm:t>
    </dgm:pt>
    <dgm:pt modelId="{4698DFE4-835C-4C22-9F35-2062098012E3}" type="sibTrans" cxnId="{1DE1FB07-3974-417E-9018-2B3CAF3687A1}">
      <dgm:prSet/>
      <dgm:spPr/>
      <dgm:t>
        <a:bodyPr/>
        <a:lstStyle/>
        <a:p>
          <a:endParaRPr lang="en-GB"/>
        </a:p>
      </dgm:t>
    </dgm:pt>
    <dgm:pt modelId="{37D074DA-7B98-4142-A990-56111AFBA890}">
      <dgm:prSet phldrT="[Text]" custT="1"/>
      <dgm:spPr>
        <a:solidFill>
          <a:srgbClr val="74D3BD"/>
        </a:solidFill>
      </dgm:spPr>
      <dgm: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 3: Cirkularna ekonomija i efikasnost resursa</a:t>
          </a:r>
        </a:p>
      </dgm:t>
    </dgm:pt>
    <dgm:pt modelId="{C0E09891-1B53-479E-BEE2-6201465A1A58}" type="parTrans" cxnId="{556E045D-5316-4D9C-8FE4-CE43CD3DE0CB}">
      <dgm:prSet/>
      <dgm:spPr/>
      <dgm:t>
        <a:bodyPr/>
        <a:lstStyle/>
        <a:p>
          <a:endParaRPr lang="en-GB"/>
        </a:p>
      </dgm:t>
    </dgm:pt>
    <dgm:pt modelId="{D45A07B0-7A0F-438B-BDA9-33169241F928}" type="sibTrans" cxnId="{556E045D-5316-4D9C-8FE4-CE43CD3DE0CB}">
      <dgm:prSet/>
      <dgm:spPr/>
      <dgm:t>
        <a:bodyPr/>
        <a:lstStyle/>
        <a:p>
          <a:endParaRPr lang="en-GB"/>
        </a:p>
      </dgm:t>
    </dgm:pt>
    <dgm:pt modelId="{FD85481C-BCD7-49A8-A423-F0CA1CE85844}">
      <dgm:prSet phldrT="[Text]" custT="1"/>
      <dgm:spPr>
        <a:solidFill>
          <a:srgbClr val="74D3BD"/>
        </a:solidFill>
      </dgm:spPr>
      <dgm:t>
        <a:bodyPr/>
        <a:lstStyle/>
        <a:p>
          <a:pPr marL="228600" lvl="1" indent="0" algn="l" defTabSz="933450" rtl="0">
            <a:lnSpc>
              <a:spcPct val="90000"/>
            </a:lnSpc>
            <a:spcBef>
              <a:spcPct val="0"/>
            </a:spcBef>
            <a:spcAft>
              <a:spcPct val="15000"/>
            </a:spcAft>
          </a:pPr>
          <a:r>
            <a:rPr lang="en-GB" sz="1600" kern="1200" noProof="0" dirty="0">
              <a:latin typeface="DejaVu Math TeX Gyre" panose="02000503000000000000"/>
            </a:rPr>
            <a:t>Podnaslov 3.1: </a:t>
          </a:r>
          <a:r>
            <a:rPr lang="bs-Latn-BA" sz="1600" kern="1200" noProof="0" dirty="0">
              <a:latin typeface="DejaVu Math TeX Gyre" panose="02000503000000000000"/>
            </a:rPr>
            <a:t>Osnove cirkularne ekonomije, upoznavanje s glavnim dokumentima</a:t>
          </a:r>
        </a:p>
      </dgm:t>
    </dgm:pt>
    <dgm:pt modelId="{B89DBDC9-0CF0-4342-ADE2-37B3B5B2AABD}" type="parTrans" cxnId="{DDAB41CB-1E0E-4F1D-A97B-E201BE4317E3}">
      <dgm:prSet/>
      <dgm:spPr/>
      <dgm:t>
        <a:bodyPr/>
        <a:lstStyle/>
        <a:p>
          <a:endParaRPr lang="en-GB"/>
        </a:p>
      </dgm:t>
    </dgm:pt>
    <dgm:pt modelId="{205ECCB7-9139-48D8-9010-F5E0043F5346}" type="sibTrans" cxnId="{DDAB41CB-1E0E-4F1D-A97B-E201BE4317E3}">
      <dgm:prSet/>
      <dgm:spPr/>
      <dgm:t>
        <a:bodyPr/>
        <a:lstStyle/>
        <a:p>
          <a:endParaRPr lang="en-GB"/>
        </a:p>
      </dgm:t>
    </dgm:pt>
    <dgm:pt modelId="{F8A3C8B2-A706-4732-8773-DCEF5306F043}">
      <dgm:prSet phldrT="[Text]" custT="1"/>
      <dgm:spPr>
        <a:solidFill>
          <a:srgbClr val="74D3BD"/>
        </a:solidFill>
      </dgm:spPr>
      <dgm:t>
        <a:bodyPr/>
        <a:lstStyle/>
        <a:p>
          <a:pPr marL="228600" lvl="1" indent="0" algn="l" defTabSz="933450" rtl="0">
            <a:lnSpc>
              <a:spcPct val="90000"/>
            </a:lnSpc>
            <a:spcBef>
              <a:spcPct val="0"/>
            </a:spcBef>
            <a:spcAft>
              <a:spcPct val="15000"/>
            </a:spcAft>
          </a:pPr>
          <a:r>
            <a:rPr lang="bs-Latn-BA" sz="1600" kern="1200" noProof="0" dirty="0">
              <a:latin typeface="DejaVu Math TeX Gyre" panose="02000503000000000000"/>
            </a:rPr>
            <a:t>Podnaslov 3.2: </a:t>
          </a:r>
          <a:r>
            <a:rPr lang="bs-Latn-BA" sz="1600" kern="1200" noProof="0" dirty="0"/>
            <a:t>Efikasnost resursa u praksi i veza s cirkularnom ekonomijom</a:t>
          </a:r>
        </a:p>
      </dgm:t>
    </dgm:pt>
    <dgm:pt modelId="{00DD99A9-1B93-4E6F-B3E0-584BD04BEFF4}" type="parTrans" cxnId="{C23069DA-2E73-41BD-B15C-83C5F47DA4C6}">
      <dgm:prSet/>
      <dgm:spPr/>
      <dgm:t>
        <a:bodyPr/>
        <a:lstStyle/>
        <a:p>
          <a:endParaRPr lang="en-GB"/>
        </a:p>
      </dgm:t>
    </dgm:pt>
    <dgm:pt modelId="{11D32E10-FBA4-426B-B597-1F2CC9286642}" type="sibTrans" cxnId="{C23069DA-2E73-41BD-B15C-83C5F47DA4C6}">
      <dgm:prSet/>
      <dgm:spPr/>
      <dgm:t>
        <a:bodyPr/>
        <a:lstStyle/>
        <a:p>
          <a:endParaRPr lang="en-GB"/>
        </a:p>
      </dgm:t>
    </dgm:pt>
    <dgm:pt modelId="{ED510E3E-EC21-4689-8D58-6F56F7CDF800}">
      <dgm:prSet phldrT="[Text]" phldr="0" custT="1"/>
      <dgm:spPr>
        <a:solidFill>
          <a:srgbClr val="399884"/>
        </a:solidFill>
      </dgm:spPr>
      <dgm:t>
        <a:bodyPr/>
        <a:lstStyle/>
        <a:p>
          <a:r>
            <a:rPr lang="en-GB" sz="1600" noProof="0" dirty="0">
              <a:latin typeface="DejaVu Math TeX Gyre" panose="02000503000000000000"/>
            </a:rPr>
            <a:t>Podnaslov 1.3: Dimenzije zelene ekonomije - socijalne i okolišne</a:t>
          </a:r>
        </a:p>
      </dgm:t>
    </dgm:pt>
    <dgm:pt modelId="{31D66B2A-D6C0-488B-9AF4-C492A451FC6B}" type="parTrans" cxnId="{31F26BA2-C39B-4C0C-8803-C7B1751B415D}">
      <dgm:prSet/>
      <dgm:spPr/>
      <dgm:t>
        <a:bodyPr/>
        <a:lstStyle/>
        <a:p>
          <a:endParaRPr lang="en-GB"/>
        </a:p>
      </dgm:t>
    </dgm:pt>
    <dgm:pt modelId="{AAFD95A5-51BA-42A3-B5A5-5A9AA7FA0A91}" type="sibTrans" cxnId="{31F26BA2-C39B-4C0C-8803-C7B1751B415D}">
      <dgm:prSet/>
      <dgm:spPr/>
      <dgm:t>
        <a:bodyPr/>
        <a:lstStyle/>
        <a:p>
          <a:endParaRPr lang="en-GB"/>
        </a:p>
      </dgm:t>
    </dgm:pt>
    <dgm:pt modelId="{A6849B1E-31E5-4F9B-845F-7E5A76D2F7D8}">
      <dgm:prSet phldrT="[Text]" custT="1"/>
      <dgm:spPr>
        <a:solidFill>
          <a:srgbClr val="4DB9A1"/>
        </a:solidFill>
      </dgm:spPr>
      <dgm:t>
        <a:bodyPr/>
        <a:lstStyle/>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2.3: Transformacija tržišta rada</a:t>
          </a:r>
        </a:p>
      </dgm:t>
    </dgm:pt>
    <dgm:pt modelId="{5692FA9C-3FD9-400D-9D91-2AEF5F283A9C}" type="parTrans" cxnId="{80D67314-805C-45FA-9D52-BFF23EF47EB6}">
      <dgm:prSet/>
      <dgm:spPr/>
      <dgm:t>
        <a:bodyPr/>
        <a:lstStyle/>
        <a:p>
          <a:endParaRPr lang="en-GB"/>
        </a:p>
      </dgm:t>
    </dgm:pt>
    <dgm:pt modelId="{B09B1D13-D69C-4476-8051-58ABE75130C4}" type="sibTrans" cxnId="{80D67314-805C-45FA-9D52-BFF23EF47EB6}">
      <dgm:prSet/>
      <dgm:spPr/>
      <dgm:t>
        <a:bodyPr/>
        <a:lstStyle/>
        <a:p>
          <a:endParaRPr lang="en-GB"/>
        </a:p>
      </dgm:t>
    </dgm:pt>
    <dgm:pt modelId="{6BAFE82F-3911-4DD3-B8EB-4D93BCE059C5}">
      <dgm:prSet phldrT="[Text]" custT="1"/>
      <dgm:spPr>
        <a:solidFill>
          <a:srgbClr val="74D3BD"/>
        </a:solidFill>
      </dgm:spPr>
      <dgm:t>
        <a:bodyPr/>
        <a:lstStyle/>
        <a:p>
          <a:pPr marL="228600" lvl="1" indent="0" algn="l" defTabSz="933450" rtl="0">
            <a:lnSpc>
              <a:spcPct val="90000"/>
            </a:lnSpc>
            <a:spcBef>
              <a:spcPct val="0"/>
            </a:spcBef>
            <a:spcAft>
              <a:spcPct val="15000"/>
            </a:spcAft>
            <a:buChar char="•"/>
          </a:pPr>
          <a:r>
            <a:rPr lang="bs-Latn-BA" sz="1600" kern="1200" noProof="0" dirty="0">
              <a:latin typeface="DejaVu Math TeX Gyre" panose="02000503000000000000"/>
              <a:ea typeface="+mn-ea"/>
              <a:cs typeface="+mn-cs"/>
            </a:rPr>
            <a:t>Podnaslov 3.3: Dobri primjeri implementacije cirkularne ekonomije i efikasnosti resursa</a:t>
          </a:r>
        </a:p>
      </dgm:t>
    </dgm:pt>
    <dgm:pt modelId="{BA566301-0875-40E2-9F74-D35539DC6FBA}" type="parTrans" cxnId="{64061E86-D08D-4C76-B894-01E28D6B876D}">
      <dgm:prSet/>
      <dgm:spPr/>
      <dgm:t>
        <a:bodyPr/>
        <a:lstStyle/>
        <a:p>
          <a:endParaRPr lang="en-GB"/>
        </a:p>
      </dgm:t>
    </dgm:pt>
    <dgm:pt modelId="{7CE65FCB-DD87-42DD-9790-E60BF015D94B}" type="sibTrans" cxnId="{64061E86-D08D-4C76-B894-01E28D6B876D}">
      <dgm:prSet/>
      <dgm:spPr/>
      <dgm:t>
        <a:bodyPr/>
        <a:lstStyle/>
        <a:p>
          <a:endParaRPr lang="en-GB"/>
        </a:p>
      </dgm:t>
    </dgm:pt>
    <dgm:pt modelId="{499D7117-9361-49B2-9E7A-0E723ECF01C8}" type="pres">
      <dgm:prSet presAssocID="{E75AA4AE-1DE7-457B-8895-B3712A218543}" presName="Name0" presStyleCnt="0">
        <dgm:presLayoutVars>
          <dgm:dir/>
          <dgm:resizeHandles val="exact"/>
        </dgm:presLayoutVars>
      </dgm:prSet>
      <dgm:spPr/>
    </dgm:pt>
    <dgm:pt modelId="{549F071B-AA45-4164-AEAF-06781EA662C1}" type="pres">
      <dgm:prSet presAssocID="{0AF321AB-7B36-421A-A0B9-D2933B4536CF}" presName="node" presStyleLbl="node1" presStyleIdx="0" presStyleCnt="3" custLinFactNeighborX="-513" custLinFactNeighborY="-311">
        <dgm:presLayoutVars>
          <dgm:bulletEnabled val="1"/>
        </dgm:presLayoutVars>
      </dgm:prSet>
      <dgm:spPr/>
    </dgm:pt>
    <dgm:pt modelId="{7D8517DF-54FB-40B1-9AED-2DE8C43A8F62}" type="pres">
      <dgm:prSet presAssocID="{67F7E916-E4BC-4387-B6D9-419ED1F543BB}" presName="sibTrans" presStyleCnt="0"/>
      <dgm:spPr/>
    </dgm:pt>
    <dgm:pt modelId="{2AE3CB7E-C9A4-44F4-85BC-8C6922025EF9}" type="pres">
      <dgm:prSet presAssocID="{E364DC40-2D6E-4364-9D6F-3F6D3C0B6CA0}" presName="node" presStyleLbl="node1" presStyleIdx="1" presStyleCnt="3">
        <dgm:presLayoutVars>
          <dgm:bulletEnabled val="1"/>
        </dgm:presLayoutVars>
      </dgm:prSet>
      <dgm:spPr/>
    </dgm:pt>
    <dgm:pt modelId="{86D41A16-92D5-4DE8-B346-6E9A3E90C141}" type="pres">
      <dgm:prSet presAssocID="{ED40E0DC-12C5-41B0-87C8-7741C3BB85D9}" presName="sibTrans" presStyleCnt="0"/>
      <dgm:spPr/>
    </dgm:pt>
    <dgm:pt modelId="{0AB60A20-99D7-4B5C-A386-998DAAD1AA4B}" type="pres">
      <dgm:prSet presAssocID="{37D074DA-7B98-4142-A990-56111AFBA890}" presName="node" presStyleLbl="node1" presStyleIdx="2" presStyleCnt="3">
        <dgm:presLayoutVars>
          <dgm:bulletEnabled val="1"/>
        </dgm:presLayoutVars>
      </dgm:prSet>
      <dgm:spPr/>
    </dgm:pt>
  </dgm:ptLst>
  <dgm:cxnLst>
    <dgm:cxn modelId="{1DE1FB07-3974-417E-9018-2B3CAF3687A1}" srcId="{E364DC40-2D6E-4364-9D6F-3F6D3C0B6CA0}" destId="{CDE6993B-1B3C-48B1-9577-62D5713753C2}" srcOrd="1" destOrd="0" parTransId="{4245FB99-CE81-4C73-8291-A6C522E6BC3E}" sibTransId="{4698DFE4-835C-4C22-9F35-2062098012E3}"/>
    <dgm:cxn modelId="{80D67314-805C-45FA-9D52-BFF23EF47EB6}" srcId="{E364DC40-2D6E-4364-9D6F-3F6D3C0B6CA0}" destId="{A6849B1E-31E5-4F9B-845F-7E5A76D2F7D8}" srcOrd="2" destOrd="0" parTransId="{5692FA9C-3FD9-400D-9D91-2AEF5F283A9C}" sibTransId="{B09B1D13-D69C-4476-8051-58ABE75130C4}"/>
    <dgm:cxn modelId="{1AB33C3A-5C4D-4979-B463-872BD2315003}" srcId="{E75AA4AE-1DE7-457B-8895-B3712A218543}" destId="{E364DC40-2D6E-4364-9D6F-3F6D3C0B6CA0}" srcOrd="1" destOrd="0" parTransId="{7F0E1405-6E88-490D-94C4-48D428165B31}" sibTransId="{ED40E0DC-12C5-41B0-87C8-7741C3BB85D9}"/>
    <dgm:cxn modelId="{220A945B-B9DD-4E91-86E9-DACCC54ADBAB}" srcId="{0AF321AB-7B36-421A-A0B9-D2933B4536CF}" destId="{B77B0499-EC21-4AE5-A6A1-2CBF83F93E96}" srcOrd="0" destOrd="0" parTransId="{1EA819BB-A286-4BD2-B2F1-EE657B11ADCD}" sibTransId="{C2B4E3F4-DBB1-4898-9E89-5CDDE9EBC57B}"/>
    <dgm:cxn modelId="{556E045D-5316-4D9C-8FE4-CE43CD3DE0CB}" srcId="{E75AA4AE-1DE7-457B-8895-B3712A218543}" destId="{37D074DA-7B98-4142-A990-56111AFBA890}" srcOrd="2" destOrd="0" parTransId="{C0E09891-1B53-479E-BEE2-6201465A1A58}" sibTransId="{D45A07B0-7A0F-438B-BDA9-33169241F928}"/>
    <dgm:cxn modelId="{CA84D949-C08E-43D4-A8B0-136DF368BDFD}" type="presOf" srcId="{E364DC40-2D6E-4364-9D6F-3F6D3C0B6CA0}" destId="{2AE3CB7E-C9A4-44F4-85BC-8C6922025EF9}" srcOrd="0" destOrd="0" presId="urn:microsoft.com/office/officeart/2005/8/layout/hList6"/>
    <dgm:cxn modelId="{37E2E05A-7084-4073-8AC8-4FE2C4B6783B}" type="presOf" srcId="{05FDD8DA-AA0A-4C3B-946B-56604277E9DE}" destId="{549F071B-AA45-4164-AEAF-06781EA662C1}" srcOrd="0" destOrd="2" presId="urn:microsoft.com/office/officeart/2005/8/layout/hList6"/>
    <dgm:cxn modelId="{C567BE7E-CC4B-495C-8CB2-E2A4859FCAB4}" type="presOf" srcId="{0AF321AB-7B36-421A-A0B9-D2933B4536CF}" destId="{549F071B-AA45-4164-AEAF-06781EA662C1}" srcOrd="0" destOrd="0" presId="urn:microsoft.com/office/officeart/2005/8/layout/hList6"/>
    <dgm:cxn modelId="{85BF9C84-F28C-4B6A-8F3C-1C53DE66D68F}" type="presOf" srcId="{5F904E51-97C7-4B67-A13B-A0921D93C8F8}" destId="{2AE3CB7E-C9A4-44F4-85BC-8C6922025EF9}" srcOrd="0" destOrd="1" presId="urn:microsoft.com/office/officeart/2005/8/layout/hList6"/>
    <dgm:cxn modelId="{64061E86-D08D-4C76-B894-01E28D6B876D}" srcId="{37D074DA-7B98-4142-A990-56111AFBA890}" destId="{6BAFE82F-3911-4DD3-B8EB-4D93BCE059C5}" srcOrd="2" destOrd="0" parTransId="{BA566301-0875-40E2-9F74-D35539DC6FBA}" sibTransId="{7CE65FCB-DD87-42DD-9790-E60BF015D94B}"/>
    <dgm:cxn modelId="{0B1AA691-93E0-4F0D-9E0B-CA3ECDC74D73}" type="presOf" srcId="{ED510E3E-EC21-4689-8D58-6F56F7CDF800}" destId="{549F071B-AA45-4164-AEAF-06781EA662C1}" srcOrd="0" destOrd="3" presId="urn:microsoft.com/office/officeart/2005/8/layout/hList6"/>
    <dgm:cxn modelId="{C03E3B93-FDE2-4357-AA4F-F079832887EF}" type="presOf" srcId="{E75AA4AE-1DE7-457B-8895-B3712A218543}" destId="{499D7117-9361-49B2-9E7A-0E723ECF01C8}" srcOrd="0" destOrd="0" presId="urn:microsoft.com/office/officeart/2005/8/layout/hList6"/>
    <dgm:cxn modelId="{0E60E696-7F44-410F-8274-5FF1EA497A72}" type="presOf" srcId="{A6849B1E-31E5-4F9B-845F-7E5A76D2F7D8}" destId="{2AE3CB7E-C9A4-44F4-85BC-8C6922025EF9}" srcOrd="0" destOrd="3" presId="urn:microsoft.com/office/officeart/2005/8/layout/hList6"/>
    <dgm:cxn modelId="{31F26BA2-C39B-4C0C-8803-C7B1751B415D}" srcId="{0AF321AB-7B36-421A-A0B9-D2933B4536CF}" destId="{ED510E3E-EC21-4689-8D58-6F56F7CDF800}" srcOrd="2" destOrd="0" parTransId="{31D66B2A-D6C0-488B-9AF4-C492A451FC6B}" sibTransId="{AAFD95A5-51BA-42A3-B5A5-5A9AA7FA0A91}"/>
    <dgm:cxn modelId="{299A0CAF-D060-487C-B193-3A0CD71473F6}" srcId="{0AF321AB-7B36-421A-A0B9-D2933B4536CF}" destId="{05FDD8DA-AA0A-4C3B-946B-56604277E9DE}" srcOrd="1" destOrd="0" parTransId="{C523BCD6-0B0D-413B-A114-E21AB13489D3}" sibTransId="{83436793-6585-43A3-A965-0CF20DF912F6}"/>
    <dgm:cxn modelId="{B1F652BC-57E5-4B70-9385-E5BCBD913614}" type="presOf" srcId="{37D074DA-7B98-4142-A990-56111AFBA890}" destId="{0AB60A20-99D7-4B5C-A386-998DAAD1AA4B}" srcOrd="0" destOrd="0" presId="urn:microsoft.com/office/officeart/2005/8/layout/hList6"/>
    <dgm:cxn modelId="{47586AC4-5F68-44F7-A3DA-C03EBA9BEA0C}" srcId="{E364DC40-2D6E-4364-9D6F-3F6D3C0B6CA0}" destId="{5F904E51-97C7-4B67-A13B-A0921D93C8F8}" srcOrd="0" destOrd="0" parTransId="{3F8447A2-0172-4B26-A541-D7EB23DFB7E9}" sibTransId="{4EC900AF-2F81-4778-951A-646767D8C24D}"/>
    <dgm:cxn modelId="{DDAB41CB-1E0E-4F1D-A97B-E201BE4317E3}" srcId="{37D074DA-7B98-4142-A990-56111AFBA890}" destId="{FD85481C-BCD7-49A8-A423-F0CA1CE85844}" srcOrd="0" destOrd="0" parTransId="{B89DBDC9-0CF0-4342-ADE2-37B3B5B2AABD}" sibTransId="{205ECCB7-9139-48D8-9010-F5E0043F5346}"/>
    <dgm:cxn modelId="{72916BD2-791B-46E0-814D-060929EB57BC}" type="presOf" srcId="{F8A3C8B2-A706-4732-8773-DCEF5306F043}" destId="{0AB60A20-99D7-4B5C-A386-998DAAD1AA4B}" srcOrd="0" destOrd="2" presId="urn:microsoft.com/office/officeart/2005/8/layout/hList6"/>
    <dgm:cxn modelId="{C23069DA-2E73-41BD-B15C-83C5F47DA4C6}" srcId="{37D074DA-7B98-4142-A990-56111AFBA890}" destId="{F8A3C8B2-A706-4732-8773-DCEF5306F043}" srcOrd="1" destOrd="0" parTransId="{00DD99A9-1B93-4E6F-B3E0-584BD04BEFF4}" sibTransId="{11D32E10-FBA4-426B-B597-1F2CC9286642}"/>
    <dgm:cxn modelId="{D74123DF-15E5-46D7-B8C1-D2892AA52A88}" type="presOf" srcId="{B77B0499-EC21-4AE5-A6A1-2CBF83F93E96}" destId="{549F071B-AA45-4164-AEAF-06781EA662C1}" srcOrd="0" destOrd="1" presId="urn:microsoft.com/office/officeart/2005/8/layout/hList6"/>
    <dgm:cxn modelId="{4A3FCDEA-2801-4C93-98C9-E2085BB927D0}" srcId="{E75AA4AE-1DE7-457B-8895-B3712A218543}" destId="{0AF321AB-7B36-421A-A0B9-D2933B4536CF}" srcOrd="0" destOrd="0" parTransId="{31BC75A9-8FE5-48D5-B0CD-6449FC1C4310}" sibTransId="{67F7E916-E4BC-4387-B6D9-419ED1F543BB}"/>
    <dgm:cxn modelId="{A0D36FF2-F2D4-4294-A82F-AE14ED670087}" type="presOf" srcId="{CDE6993B-1B3C-48B1-9577-62D5713753C2}" destId="{2AE3CB7E-C9A4-44F4-85BC-8C6922025EF9}" srcOrd="0" destOrd="2" presId="urn:microsoft.com/office/officeart/2005/8/layout/hList6"/>
    <dgm:cxn modelId="{531DF2F5-E127-4FD6-82F2-C3E9646DEF55}" type="presOf" srcId="{FD85481C-BCD7-49A8-A423-F0CA1CE85844}" destId="{0AB60A20-99D7-4B5C-A386-998DAAD1AA4B}" srcOrd="0" destOrd="1" presId="urn:microsoft.com/office/officeart/2005/8/layout/hList6"/>
    <dgm:cxn modelId="{90389AF8-C4D8-428A-8D3E-5AB5A1F6451B}" type="presOf" srcId="{6BAFE82F-3911-4DD3-B8EB-4D93BCE059C5}" destId="{0AB60A20-99D7-4B5C-A386-998DAAD1AA4B}" srcOrd="0" destOrd="3" presId="urn:microsoft.com/office/officeart/2005/8/layout/hList6"/>
    <dgm:cxn modelId="{D5BDAEAF-857A-4A43-8EAF-2C0890511585}" type="presParOf" srcId="{499D7117-9361-49B2-9E7A-0E723ECF01C8}" destId="{549F071B-AA45-4164-AEAF-06781EA662C1}" srcOrd="0" destOrd="0" presId="urn:microsoft.com/office/officeart/2005/8/layout/hList6"/>
    <dgm:cxn modelId="{7C099000-E7BB-488C-B0A5-6657A31EFEFA}" type="presParOf" srcId="{499D7117-9361-49B2-9E7A-0E723ECF01C8}" destId="{7D8517DF-54FB-40B1-9AED-2DE8C43A8F62}" srcOrd="1" destOrd="0" presId="urn:microsoft.com/office/officeart/2005/8/layout/hList6"/>
    <dgm:cxn modelId="{E16E2665-4F2C-4804-8AD4-8033465ACE60}" type="presParOf" srcId="{499D7117-9361-49B2-9E7A-0E723ECF01C8}" destId="{2AE3CB7E-C9A4-44F4-85BC-8C6922025EF9}" srcOrd="2" destOrd="0" presId="urn:microsoft.com/office/officeart/2005/8/layout/hList6"/>
    <dgm:cxn modelId="{52016F05-5E86-46C1-B12B-8F20755B61CD}" type="presParOf" srcId="{499D7117-9361-49B2-9E7A-0E723ECF01C8}" destId="{86D41A16-92D5-4DE8-B346-6E9A3E90C141}" srcOrd="3" destOrd="0" presId="urn:microsoft.com/office/officeart/2005/8/layout/hList6"/>
    <dgm:cxn modelId="{2FC14BA8-A800-4EE5-8524-4A5248E6A748}" type="presParOf" srcId="{499D7117-9361-49B2-9E7A-0E723ECF01C8}" destId="{0AB60A20-99D7-4B5C-A386-998DAAD1AA4B}"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45D6661-05EA-490F-95A7-D8040EFC2FF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3B6D375-1BE3-42DC-B719-DD10F581FAF6}">
      <dgm:prSet custT="1"/>
      <dgm:spPr>
        <a:solidFill>
          <a:srgbClr val="303D68"/>
        </a:solidFill>
      </dgm:spPr>
      <dgm:t>
        <a:bodyPr/>
        <a:lstStyle/>
        <a:p>
          <a:r>
            <a:rPr lang="en-GB" sz="1800" b="1" noProof="0" dirty="0">
              <a:latin typeface="DejaVu Math TeX Gyre" panose="02000503000000000000"/>
            </a:rPr>
            <a:t>Obnovljiva energija </a:t>
          </a:r>
          <a:r>
            <a:rPr lang="en-GB" sz="1800" noProof="0" dirty="0">
              <a:latin typeface="DejaVu Math TeX Gyre" panose="02000503000000000000"/>
            </a:rPr>
            <a:t>– solarna, vjetro, hidro i bioenergija pružaju čišće alternative fosilnim gorivima i ključne su za smanjenje emisija stakleničkih plinova; stvaraju širok spektar radnih mjesta </a:t>
          </a:r>
        </a:p>
      </dgm:t>
    </dgm:pt>
    <dgm:pt modelId="{75573E6D-61E6-4085-9BD1-D55142EC3F46}" type="parTrans" cxnId="{54BFDD1F-74B7-4167-9BCB-A015AF80CB7C}">
      <dgm:prSet/>
      <dgm:spPr/>
      <dgm:t>
        <a:bodyPr/>
        <a:lstStyle/>
        <a:p>
          <a:endParaRPr lang="en-US" sz="1800">
            <a:latin typeface="DejaVu Math TeX Gyre" panose="02000503000000000000"/>
          </a:endParaRPr>
        </a:p>
      </dgm:t>
    </dgm:pt>
    <dgm:pt modelId="{2419AAD2-F727-4279-A5DF-7C443C53CCFA}" type="sibTrans" cxnId="{54BFDD1F-74B7-4167-9BCB-A015AF80CB7C}">
      <dgm:prSet/>
      <dgm:spPr/>
      <dgm:t>
        <a:bodyPr/>
        <a:lstStyle/>
        <a:p>
          <a:endParaRPr lang="en-US" sz="1800">
            <a:latin typeface="DejaVu Math TeX Gyre" panose="02000503000000000000"/>
          </a:endParaRPr>
        </a:p>
      </dgm:t>
    </dgm:pt>
    <dgm:pt modelId="{78B96AF9-0DA9-4044-A81B-8F1189474E30}">
      <dgm:prSet custT="1"/>
      <dgm:spPr>
        <a:solidFill>
          <a:srgbClr val="303D68"/>
        </a:solidFill>
      </dgm:spPr>
      <dgm:t>
        <a:bodyPr/>
        <a:lstStyle/>
        <a:p>
          <a:r>
            <a:rPr lang="en-GB" sz="1800" b="1" noProof="0" dirty="0">
              <a:latin typeface="DejaVu Math TeX Gyre" panose="02000503000000000000"/>
            </a:rPr>
            <a:t>Zelena industrija i proizvodnja </a:t>
          </a:r>
          <a:r>
            <a:rPr lang="en-GB" sz="1800" noProof="0" dirty="0">
              <a:latin typeface="DejaVu Math TeX Gyre" panose="02000503000000000000"/>
            </a:rPr>
            <a:t>– čišći proizvodni procesi minimiziraju otpad, smanjuju emisije i štede energiju. Inovacije uključuju kružni dizajn, ekološki prihvatljive lance snabdijevanja i ugljično neutralne metode.</a:t>
          </a:r>
        </a:p>
      </dgm:t>
    </dgm:pt>
    <dgm:pt modelId="{DF1217F6-F5C7-44EC-B9C1-458B73CA89E2}" type="parTrans" cxnId="{4631FA8D-A84A-4C2F-8394-B07CCD51366D}">
      <dgm:prSet/>
      <dgm:spPr/>
      <dgm:t>
        <a:bodyPr/>
        <a:lstStyle/>
        <a:p>
          <a:endParaRPr lang="en-US" sz="1800">
            <a:latin typeface="DejaVu Math TeX Gyre" panose="02000503000000000000"/>
          </a:endParaRPr>
        </a:p>
      </dgm:t>
    </dgm:pt>
    <dgm:pt modelId="{BAED98F0-82DD-458B-B043-F4E694A7BBB1}" type="sibTrans" cxnId="{4631FA8D-A84A-4C2F-8394-B07CCD51366D}">
      <dgm:prSet/>
      <dgm:spPr/>
      <dgm:t>
        <a:bodyPr/>
        <a:lstStyle/>
        <a:p>
          <a:endParaRPr lang="en-US" sz="1800">
            <a:latin typeface="DejaVu Math TeX Gyre" panose="02000503000000000000"/>
          </a:endParaRPr>
        </a:p>
      </dgm:t>
    </dgm:pt>
    <dgm:pt modelId="{EF953F58-5AAA-49A7-BA5B-601F324CA2AE}">
      <dgm:prSet custT="1"/>
      <dgm:spPr>
        <a:solidFill>
          <a:srgbClr val="303D68"/>
        </a:solidFill>
      </dgm:spPr>
      <dgm:t>
        <a:bodyPr/>
        <a:lstStyle/>
        <a:p>
          <a:r>
            <a:rPr lang="en-GB" sz="1800" b="1" noProof="0" dirty="0">
              <a:latin typeface="DejaVu Math TeX Gyre" panose="02000503000000000000"/>
            </a:rPr>
            <a:t>Održiva poljoprivreda </a:t>
          </a:r>
          <a:r>
            <a:rPr lang="en-GB" sz="1800" noProof="0" dirty="0">
              <a:latin typeface="DejaVu Math TeX Gyre" panose="02000503000000000000"/>
            </a:rPr>
            <a:t>- poljoprivredne prakse u zelenoj ekonomiji imaju za cilj očuvanje zdravlja tla, održavanje kvaliteta vode i smanjenje upotrebe hemijskih gnojiva i pesticida</a:t>
          </a:r>
        </a:p>
      </dgm:t>
    </dgm:pt>
    <dgm:pt modelId="{0D58ED64-B30B-457D-A29E-05EE88BB0F9F}" type="parTrans" cxnId="{CEFD7CC2-B1FE-4493-95FC-3575ECF9FFD0}">
      <dgm:prSet/>
      <dgm:spPr/>
      <dgm:t>
        <a:bodyPr/>
        <a:lstStyle/>
        <a:p>
          <a:endParaRPr lang="en-US" sz="1800">
            <a:latin typeface="DejaVu Math TeX Gyre" panose="02000503000000000000"/>
          </a:endParaRPr>
        </a:p>
      </dgm:t>
    </dgm:pt>
    <dgm:pt modelId="{59696279-BB90-4BA3-AB84-2D2F0BDAB77D}" type="sibTrans" cxnId="{CEFD7CC2-B1FE-4493-95FC-3575ECF9FFD0}">
      <dgm:prSet/>
      <dgm:spPr/>
      <dgm:t>
        <a:bodyPr/>
        <a:lstStyle/>
        <a:p>
          <a:endParaRPr lang="en-US" sz="1800">
            <a:latin typeface="DejaVu Math TeX Gyre" panose="02000503000000000000"/>
          </a:endParaRPr>
        </a:p>
      </dgm:t>
    </dgm:pt>
    <dgm:pt modelId="{EC721A23-9B6C-4269-B617-F38214B6301A}" type="pres">
      <dgm:prSet presAssocID="{345D6661-05EA-490F-95A7-D8040EFC2FF3}" presName="linear" presStyleCnt="0">
        <dgm:presLayoutVars>
          <dgm:animLvl val="lvl"/>
          <dgm:resizeHandles val="exact"/>
        </dgm:presLayoutVars>
      </dgm:prSet>
      <dgm:spPr/>
    </dgm:pt>
    <dgm:pt modelId="{FCAC5E73-B91A-4DC1-9E00-4DE665BB1937}" type="pres">
      <dgm:prSet presAssocID="{43B6D375-1BE3-42DC-B719-DD10F581FAF6}" presName="parentText" presStyleLbl="node1" presStyleIdx="0" presStyleCnt="3">
        <dgm:presLayoutVars>
          <dgm:chMax val="0"/>
          <dgm:bulletEnabled val="1"/>
        </dgm:presLayoutVars>
      </dgm:prSet>
      <dgm:spPr/>
    </dgm:pt>
    <dgm:pt modelId="{5BE1FFC2-5756-47B9-A615-2CC12E384044}" type="pres">
      <dgm:prSet presAssocID="{2419AAD2-F727-4279-A5DF-7C443C53CCFA}" presName="spacer" presStyleCnt="0"/>
      <dgm:spPr/>
    </dgm:pt>
    <dgm:pt modelId="{8D77A246-F298-401D-AECA-CC7227EDD45B}" type="pres">
      <dgm:prSet presAssocID="{78B96AF9-0DA9-4044-A81B-8F1189474E30}" presName="parentText" presStyleLbl="node1" presStyleIdx="1" presStyleCnt="3">
        <dgm:presLayoutVars>
          <dgm:chMax val="0"/>
          <dgm:bulletEnabled val="1"/>
        </dgm:presLayoutVars>
      </dgm:prSet>
      <dgm:spPr/>
    </dgm:pt>
    <dgm:pt modelId="{1C0C7815-08AC-41D6-9E20-941B40DF8B5D}" type="pres">
      <dgm:prSet presAssocID="{BAED98F0-82DD-458B-B043-F4E694A7BBB1}" presName="spacer" presStyleCnt="0"/>
      <dgm:spPr/>
    </dgm:pt>
    <dgm:pt modelId="{2F7C02FD-EF04-458C-A214-9C73A5772320}" type="pres">
      <dgm:prSet presAssocID="{EF953F58-5AAA-49A7-BA5B-601F324CA2AE}" presName="parentText" presStyleLbl="node1" presStyleIdx="2" presStyleCnt="3">
        <dgm:presLayoutVars>
          <dgm:chMax val="0"/>
          <dgm:bulletEnabled val="1"/>
        </dgm:presLayoutVars>
      </dgm:prSet>
      <dgm:spPr/>
    </dgm:pt>
  </dgm:ptLst>
  <dgm:cxnLst>
    <dgm:cxn modelId="{54BFDD1F-74B7-4167-9BCB-A015AF80CB7C}" srcId="{345D6661-05EA-490F-95A7-D8040EFC2FF3}" destId="{43B6D375-1BE3-42DC-B719-DD10F581FAF6}" srcOrd="0" destOrd="0" parTransId="{75573E6D-61E6-4085-9BD1-D55142EC3F46}" sibTransId="{2419AAD2-F727-4279-A5DF-7C443C53CCFA}"/>
    <dgm:cxn modelId="{BA17E973-1BB3-450C-B74A-0727727C0D65}" type="presOf" srcId="{EF953F58-5AAA-49A7-BA5B-601F324CA2AE}" destId="{2F7C02FD-EF04-458C-A214-9C73A5772320}" srcOrd="0" destOrd="0" presId="urn:microsoft.com/office/officeart/2005/8/layout/vList2"/>
    <dgm:cxn modelId="{6566F553-7257-4D48-B1E1-F20598DDEB20}" type="presOf" srcId="{345D6661-05EA-490F-95A7-D8040EFC2FF3}" destId="{EC721A23-9B6C-4269-B617-F38214B6301A}" srcOrd="0" destOrd="0" presId="urn:microsoft.com/office/officeart/2005/8/layout/vList2"/>
    <dgm:cxn modelId="{2C25A577-031D-4FEB-B9BB-363FF701AA8D}" type="presOf" srcId="{43B6D375-1BE3-42DC-B719-DD10F581FAF6}" destId="{FCAC5E73-B91A-4DC1-9E00-4DE665BB1937}" srcOrd="0" destOrd="0" presId="urn:microsoft.com/office/officeart/2005/8/layout/vList2"/>
    <dgm:cxn modelId="{4631FA8D-A84A-4C2F-8394-B07CCD51366D}" srcId="{345D6661-05EA-490F-95A7-D8040EFC2FF3}" destId="{78B96AF9-0DA9-4044-A81B-8F1189474E30}" srcOrd="1" destOrd="0" parTransId="{DF1217F6-F5C7-44EC-B9C1-458B73CA89E2}" sibTransId="{BAED98F0-82DD-458B-B043-F4E694A7BBB1}"/>
    <dgm:cxn modelId="{BC6077BE-5E38-4F5A-93FC-87A80CF58E59}" type="presOf" srcId="{78B96AF9-0DA9-4044-A81B-8F1189474E30}" destId="{8D77A246-F298-401D-AECA-CC7227EDD45B}" srcOrd="0" destOrd="0" presId="urn:microsoft.com/office/officeart/2005/8/layout/vList2"/>
    <dgm:cxn modelId="{CEFD7CC2-B1FE-4493-95FC-3575ECF9FFD0}" srcId="{345D6661-05EA-490F-95A7-D8040EFC2FF3}" destId="{EF953F58-5AAA-49A7-BA5B-601F324CA2AE}" srcOrd="2" destOrd="0" parTransId="{0D58ED64-B30B-457D-A29E-05EE88BB0F9F}" sibTransId="{59696279-BB90-4BA3-AB84-2D2F0BDAB77D}"/>
    <dgm:cxn modelId="{784752E3-BE94-4A99-ADEC-4158E9FDFA12}" type="presParOf" srcId="{EC721A23-9B6C-4269-B617-F38214B6301A}" destId="{FCAC5E73-B91A-4DC1-9E00-4DE665BB1937}" srcOrd="0" destOrd="0" presId="urn:microsoft.com/office/officeart/2005/8/layout/vList2"/>
    <dgm:cxn modelId="{9F43BA59-5842-4CC0-ADE7-6994A5B66D66}" type="presParOf" srcId="{EC721A23-9B6C-4269-B617-F38214B6301A}" destId="{5BE1FFC2-5756-47B9-A615-2CC12E384044}" srcOrd="1" destOrd="0" presId="urn:microsoft.com/office/officeart/2005/8/layout/vList2"/>
    <dgm:cxn modelId="{F130DD66-B489-450E-BC90-D0DCD5081C86}" type="presParOf" srcId="{EC721A23-9B6C-4269-B617-F38214B6301A}" destId="{8D77A246-F298-401D-AECA-CC7227EDD45B}" srcOrd="2" destOrd="0" presId="urn:microsoft.com/office/officeart/2005/8/layout/vList2"/>
    <dgm:cxn modelId="{963CB889-67BD-4D16-AAB5-9C0A93A6FE6C}" type="presParOf" srcId="{EC721A23-9B6C-4269-B617-F38214B6301A}" destId="{1C0C7815-08AC-41D6-9E20-941B40DF8B5D}" srcOrd="3" destOrd="0" presId="urn:microsoft.com/office/officeart/2005/8/layout/vList2"/>
    <dgm:cxn modelId="{1319CCD0-55D0-4218-A8E6-DB32D29FDCCD}" type="presParOf" srcId="{EC721A23-9B6C-4269-B617-F38214B6301A}" destId="{2F7C02FD-EF04-458C-A214-9C73A5772320}" srcOrd="4" destOrd="0" presId="urn:microsoft.com/office/officeart/2005/8/layout/vList2"/>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357C44-286D-4FD5-A2BB-A2E7D040FF1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13C66BF-5518-442A-8FCF-782F647C7740}">
      <dgm:prSet/>
      <dgm:spPr>
        <a:solidFill>
          <a:srgbClr val="303D68"/>
        </a:solidFill>
      </dgm:spPr>
      <dgm:t>
        <a:bodyPr/>
        <a:lstStyle/>
        <a:p>
          <a:r>
            <a:rPr lang="en-GB" b="1" noProof="0" dirty="0">
              <a:latin typeface="DejaVu Math TeX Gyre" panose="02000503000000000000"/>
            </a:rPr>
            <a:t>Zelene zgrade i infrastruktura </a:t>
          </a:r>
          <a:r>
            <a:rPr lang="en-GB" noProof="0" dirty="0">
              <a:latin typeface="DejaVu Math TeX Gyre" panose="02000503000000000000"/>
            </a:rPr>
            <a:t>- energetski efikasna izgradnja, održivi materijali i pametno urbanističko planiranje smanjuju emisije, poboljšavaju životni standard i grade klimatski otporne gradove. </a:t>
          </a:r>
        </a:p>
      </dgm:t>
    </dgm:pt>
    <dgm:pt modelId="{B14D9AE4-68F4-4342-A2CE-3DF9CE35CE28}" type="parTrans" cxnId="{74DA4626-0798-4D7C-9E60-55AACF3E2BB8}">
      <dgm:prSet/>
      <dgm:spPr/>
      <dgm:t>
        <a:bodyPr/>
        <a:lstStyle/>
        <a:p>
          <a:endParaRPr lang="en-US">
            <a:latin typeface="DejaVu Math TeX Gyre" panose="02000503000000000000"/>
          </a:endParaRPr>
        </a:p>
      </dgm:t>
    </dgm:pt>
    <dgm:pt modelId="{EA22C2B6-427F-4F5B-B3A5-82CCBC70966A}" type="sibTrans" cxnId="{74DA4626-0798-4D7C-9E60-55AACF3E2BB8}">
      <dgm:prSet/>
      <dgm:spPr/>
      <dgm:t>
        <a:bodyPr/>
        <a:lstStyle/>
        <a:p>
          <a:endParaRPr lang="en-US">
            <a:latin typeface="DejaVu Math TeX Gyre" panose="02000503000000000000"/>
          </a:endParaRPr>
        </a:p>
      </dgm:t>
    </dgm:pt>
    <dgm:pt modelId="{638643DA-8C80-4E0B-BBA6-AFEE7AAE949F}">
      <dgm:prSet/>
      <dgm:spPr>
        <a:solidFill>
          <a:srgbClr val="303D68"/>
        </a:solidFill>
      </dgm:spPr>
      <dgm:t>
        <a:bodyPr/>
        <a:lstStyle/>
        <a:p>
          <a:r>
            <a:rPr lang="en-GB" b="1" noProof="0" dirty="0">
              <a:latin typeface="DejaVu Math TeX Gyre" panose="02000503000000000000"/>
            </a:rPr>
            <a:t>Održivi transport </a:t>
          </a:r>
          <a:r>
            <a:rPr lang="en-GB" noProof="0" dirty="0">
              <a:latin typeface="DejaVu Math TeX Gyre" panose="02000503000000000000"/>
            </a:rPr>
            <a:t>– vozila s niskom emisijom, javni prijevoz i biciklistička infrastruktura smanjuju upotrebu fosilnih goriva, poboljšavaju kvalitet zraka i stvaraju radna mjesta u proizvodnji i uslugama mobilnosti.</a:t>
          </a:r>
        </a:p>
      </dgm:t>
    </dgm:pt>
    <dgm:pt modelId="{6239F0D2-22F2-4B23-A007-76EA090D4C9A}" type="parTrans" cxnId="{FA0EB8EA-4968-4F89-8A99-71A1FA65365A}">
      <dgm:prSet/>
      <dgm:spPr/>
      <dgm:t>
        <a:bodyPr/>
        <a:lstStyle/>
        <a:p>
          <a:endParaRPr lang="en-US">
            <a:latin typeface="DejaVu Math TeX Gyre" panose="02000503000000000000"/>
          </a:endParaRPr>
        </a:p>
      </dgm:t>
    </dgm:pt>
    <dgm:pt modelId="{F23EFE56-6B3D-4063-9F84-17F030DAFC7F}" type="sibTrans" cxnId="{FA0EB8EA-4968-4F89-8A99-71A1FA65365A}">
      <dgm:prSet/>
      <dgm:spPr/>
      <dgm:t>
        <a:bodyPr/>
        <a:lstStyle/>
        <a:p>
          <a:endParaRPr lang="en-US">
            <a:latin typeface="DejaVu Math TeX Gyre" panose="02000503000000000000"/>
          </a:endParaRPr>
        </a:p>
      </dgm:t>
    </dgm:pt>
    <dgm:pt modelId="{950620FE-C36D-42DB-92AD-0DFFDE2834B5}">
      <dgm:prSet/>
      <dgm:spPr>
        <a:solidFill>
          <a:srgbClr val="303D68"/>
        </a:solidFill>
      </dgm:spPr>
      <dgm:t>
        <a:bodyPr/>
        <a:lstStyle/>
        <a:p>
          <a:r>
            <a:rPr lang="en-GB" b="1" noProof="0" dirty="0">
              <a:latin typeface="DejaVu Math TeX Gyre" panose="02000503000000000000"/>
            </a:rPr>
            <a:t>Upravljanje otpadom </a:t>
          </a:r>
          <a:r>
            <a:rPr lang="en-GB" noProof="0" dirty="0">
              <a:latin typeface="DejaVu Math TeX Gyre" panose="02000503000000000000"/>
            </a:rPr>
            <a:t>- Zelena ekonomija promoviše smanjenje otpada, reciklažu, ponovnu upotrebu i inovativne tehnologije poput pretvaranja otpada u energiju i kompostiranja</a:t>
          </a:r>
        </a:p>
      </dgm:t>
    </dgm:pt>
    <dgm:pt modelId="{79EC9339-3BDB-453F-A2D8-C47159054130}" type="parTrans" cxnId="{FB38F41A-5629-4C02-AFFA-CD3C790D350B}">
      <dgm:prSet/>
      <dgm:spPr/>
      <dgm:t>
        <a:bodyPr/>
        <a:lstStyle/>
        <a:p>
          <a:endParaRPr lang="en-US">
            <a:latin typeface="DejaVu Math TeX Gyre" panose="02000503000000000000"/>
          </a:endParaRPr>
        </a:p>
      </dgm:t>
    </dgm:pt>
    <dgm:pt modelId="{30217087-3F88-4EF8-8279-631A708A1579}" type="sibTrans" cxnId="{FB38F41A-5629-4C02-AFFA-CD3C790D350B}">
      <dgm:prSet/>
      <dgm:spPr/>
      <dgm:t>
        <a:bodyPr/>
        <a:lstStyle/>
        <a:p>
          <a:endParaRPr lang="en-US">
            <a:latin typeface="DejaVu Math TeX Gyre" panose="02000503000000000000"/>
          </a:endParaRPr>
        </a:p>
      </dgm:t>
    </dgm:pt>
    <dgm:pt modelId="{C9835681-4671-4D83-A439-10C08E2665B0}" type="pres">
      <dgm:prSet presAssocID="{A1357C44-286D-4FD5-A2BB-A2E7D040FF1B}" presName="linear" presStyleCnt="0">
        <dgm:presLayoutVars>
          <dgm:animLvl val="lvl"/>
          <dgm:resizeHandles val="exact"/>
        </dgm:presLayoutVars>
      </dgm:prSet>
      <dgm:spPr/>
    </dgm:pt>
    <dgm:pt modelId="{CDA8EEEF-3930-476E-9919-5FB0493FEFA1}" type="pres">
      <dgm:prSet presAssocID="{713C66BF-5518-442A-8FCF-782F647C7740}" presName="parentText" presStyleLbl="node1" presStyleIdx="0" presStyleCnt="3">
        <dgm:presLayoutVars>
          <dgm:chMax val="0"/>
          <dgm:bulletEnabled val="1"/>
        </dgm:presLayoutVars>
      </dgm:prSet>
      <dgm:spPr/>
    </dgm:pt>
    <dgm:pt modelId="{E83F648E-162B-4FA1-AC1E-1696714A9888}" type="pres">
      <dgm:prSet presAssocID="{EA22C2B6-427F-4F5B-B3A5-82CCBC70966A}" presName="spacer" presStyleCnt="0"/>
      <dgm:spPr/>
    </dgm:pt>
    <dgm:pt modelId="{F36E7066-74FC-4C6D-96AA-455E5633B80E}" type="pres">
      <dgm:prSet presAssocID="{638643DA-8C80-4E0B-BBA6-AFEE7AAE949F}" presName="parentText" presStyleLbl="node1" presStyleIdx="1" presStyleCnt="3">
        <dgm:presLayoutVars>
          <dgm:chMax val="0"/>
          <dgm:bulletEnabled val="1"/>
        </dgm:presLayoutVars>
      </dgm:prSet>
      <dgm:spPr/>
    </dgm:pt>
    <dgm:pt modelId="{C4772F29-1AF6-44D1-BBB7-BAE7919245F5}" type="pres">
      <dgm:prSet presAssocID="{F23EFE56-6B3D-4063-9F84-17F030DAFC7F}" presName="spacer" presStyleCnt="0"/>
      <dgm:spPr/>
    </dgm:pt>
    <dgm:pt modelId="{988C62CD-3B23-4C00-9BEB-87DF310C895D}" type="pres">
      <dgm:prSet presAssocID="{950620FE-C36D-42DB-92AD-0DFFDE2834B5}" presName="parentText" presStyleLbl="node1" presStyleIdx="2" presStyleCnt="3">
        <dgm:presLayoutVars>
          <dgm:chMax val="0"/>
          <dgm:bulletEnabled val="1"/>
        </dgm:presLayoutVars>
      </dgm:prSet>
      <dgm:spPr/>
    </dgm:pt>
  </dgm:ptLst>
  <dgm:cxnLst>
    <dgm:cxn modelId="{FB38F41A-5629-4C02-AFFA-CD3C790D350B}" srcId="{A1357C44-286D-4FD5-A2BB-A2E7D040FF1B}" destId="{950620FE-C36D-42DB-92AD-0DFFDE2834B5}" srcOrd="2" destOrd="0" parTransId="{79EC9339-3BDB-453F-A2D8-C47159054130}" sibTransId="{30217087-3F88-4EF8-8279-631A708A1579}"/>
    <dgm:cxn modelId="{D9C58620-03A0-4995-B4F9-082491B58871}" type="presOf" srcId="{950620FE-C36D-42DB-92AD-0DFFDE2834B5}" destId="{988C62CD-3B23-4C00-9BEB-87DF310C895D}" srcOrd="0" destOrd="0" presId="urn:microsoft.com/office/officeart/2005/8/layout/vList2"/>
    <dgm:cxn modelId="{74DA4626-0798-4D7C-9E60-55AACF3E2BB8}" srcId="{A1357C44-286D-4FD5-A2BB-A2E7D040FF1B}" destId="{713C66BF-5518-442A-8FCF-782F647C7740}" srcOrd="0" destOrd="0" parTransId="{B14D9AE4-68F4-4342-A2CE-3DF9CE35CE28}" sibTransId="{EA22C2B6-427F-4F5B-B3A5-82CCBC70966A}"/>
    <dgm:cxn modelId="{E5556877-CBC3-44A3-A361-8F49D6EE9242}" type="presOf" srcId="{638643DA-8C80-4E0B-BBA6-AFEE7AAE949F}" destId="{F36E7066-74FC-4C6D-96AA-455E5633B80E}" srcOrd="0" destOrd="0" presId="urn:microsoft.com/office/officeart/2005/8/layout/vList2"/>
    <dgm:cxn modelId="{E1AD1B7F-48C1-4D95-84D6-DCB2B1DBA7A7}" type="presOf" srcId="{A1357C44-286D-4FD5-A2BB-A2E7D040FF1B}" destId="{C9835681-4671-4D83-A439-10C08E2665B0}" srcOrd="0" destOrd="0" presId="urn:microsoft.com/office/officeart/2005/8/layout/vList2"/>
    <dgm:cxn modelId="{702EF2C9-2DEA-493A-B449-A095D835AC99}" type="presOf" srcId="{713C66BF-5518-442A-8FCF-782F647C7740}" destId="{CDA8EEEF-3930-476E-9919-5FB0493FEFA1}" srcOrd="0" destOrd="0" presId="urn:microsoft.com/office/officeart/2005/8/layout/vList2"/>
    <dgm:cxn modelId="{FA0EB8EA-4968-4F89-8A99-71A1FA65365A}" srcId="{A1357C44-286D-4FD5-A2BB-A2E7D040FF1B}" destId="{638643DA-8C80-4E0B-BBA6-AFEE7AAE949F}" srcOrd="1" destOrd="0" parTransId="{6239F0D2-22F2-4B23-A007-76EA090D4C9A}" sibTransId="{F23EFE56-6B3D-4063-9F84-17F030DAFC7F}"/>
    <dgm:cxn modelId="{523FC0EC-ED1E-4B40-B1F9-81812A54961A}" type="presParOf" srcId="{C9835681-4671-4D83-A439-10C08E2665B0}" destId="{CDA8EEEF-3930-476E-9919-5FB0493FEFA1}" srcOrd="0" destOrd="0" presId="urn:microsoft.com/office/officeart/2005/8/layout/vList2"/>
    <dgm:cxn modelId="{10DAEAE8-E662-44BB-AE4D-110716F1DA2A}" type="presParOf" srcId="{C9835681-4671-4D83-A439-10C08E2665B0}" destId="{E83F648E-162B-4FA1-AC1E-1696714A9888}" srcOrd="1" destOrd="0" presId="urn:microsoft.com/office/officeart/2005/8/layout/vList2"/>
    <dgm:cxn modelId="{B7A749E1-4B61-42BB-8CAF-55AC6F301E0D}" type="presParOf" srcId="{C9835681-4671-4D83-A439-10C08E2665B0}" destId="{F36E7066-74FC-4C6D-96AA-455E5633B80E}" srcOrd="2" destOrd="0" presId="urn:microsoft.com/office/officeart/2005/8/layout/vList2"/>
    <dgm:cxn modelId="{B5E08BAE-155A-4D15-A61E-8394C368E3F8}" type="presParOf" srcId="{C9835681-4671-4D83-A439-10C08E2665B0}" destId="{C4772F29-1AF6-44D1-BBB7-BAE7919245F5}" srcOrd="3" destOrd="0" presId="urn:microsoft.com/office/officeart/2005/8/layout/vList2"/>
    <dgm:cxn modelId="{F27AAFE8-0BB6-4F21-85D7-EC020C0EEC21}" type="presParOf" srcId="{C9835681-4671-4D83-A439-10C08E2665B0}" destId="{988C62CD-3B23-4C00-9BEB-87DF310C895D}"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E7843A-7DA6-42F2-AD62-6890309F417B}"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7170BA0-E8AE-41D3-94A8-DABA0199BBCA}">
      <dgm:prSet custT="1"/>
      <dgm:spPr/>
      <dgm:t>
        <a:bodyPr/>
        <a:lstStyle/>
        <a:p>
          <a:pPr>
            <a:lnSpc>
              <a:spcPct val="100000"/>
            </a:lnSpc>
          </a:pPr>
          <a:r>
            <a:rPr lang="en-GB" sz="1800" noProof="0" dirty="0">
              <a:solidFill>
                <a:srgbClr val="303D68"/>
              </a:solidFill>
              <a:latin typeface="DejaVu Math TeX Gyre" panose="02000503000000000000"/>
            </a:rPr>
            <a:t>Kolektivni energetski model u kojem građani, zadruge, mala i srednja preduzeća i lokalne vlasti zajednički proizvode, upravljaju i koriste obnovljivu energiju.</a:t>
          </a:r>
        </a:p>
      </dgm:t>
    </dgm:pt>
    <dgm:pt modelId="{4CCDE154-8543-44B2-9B73-2C37B789C770}" type="parTrans" cxnId="{7742EE72-5CCF-4D6E-B0F9-6A67BC27E237}">
      <dgm:prSet/>
      <dgm:spPr/>
      <dgm:t>
        <a:bodyPr/>
        <a:lstStyle/>
        <a:p>
          <a:endParaRPr lang="en-US" sz="1800">
            <a:solidFill>
              <a:srgbClr val="303D68"/>
            </a:solidFill>
            <a:latin typeface="DejaVu Math TeX Gyre" panose="02000503000000000000"/>
          </a:endParaRPr>
        </a:p>
      </dgm:t>
    </dgm:pt>
    <dgm:pt modelId="{2039DB87-D48A-41FB-9086-B6D48BC81561}" type="sibTrans" cxnId="{7742EE72-5CCF-4D6E-B0F9-6A67BC27E237}">
      <dgm:prSet/>
      <dgm:spPr/>
      <dgm:t>
        <a:bodyPr/>
        <a:lstStyle/>
        <a:p>
          <a:endParaRPr lang="en-US" sz="1800">
            <a:solidFill>
              <a:srgbClr val="303D68"/>
            </a:solidFill>
            <a:latin typeface="DejaVu Math TeX Gyre" panose="02000503000000000000"/>
          </a:endParaRPr>
        </a:p>
      </dgm:t>
    </dgm:pt>
    <dgm:pt modelId="{E01DDBC8-E645-49EC-B4D6-85C6B02F89DC}">
      <dgm:prSet custT="1"/>
      <dgm:spPr>
        <a:noFill/>
        <a:ln>
          <a:noFill/>
        </a:ln>
        <a:effectLst/>
      </dgm:spPr>
      <dgm:t>
        <a:bodyPr spcFirstLastPara="0" vert="horz" wrap="square" lIns="0" tIns="0" rIns="0" bIns="0" numCol="1" spcCol="1270" anchor="t" anchorCtr="0"/>
        <a:lstStyle/>
        <a:p>
          <a:pPr>
            <a:lnSpc>
              <a:spcPct val="100000"/>
            </a:lnSpc>
          </a:pPr>
          <a:r>
            <a:rPr lang="en-GB" sz="1800" noProof="0" dirty="0">
              <a:solidFill>
                <a:srgbClr val="303D68"/>
              </a:solidFill>
              <a:latin typeface="DejaVu Math TeX Gyre" panose="02000503000000000000"/>
            </a:rPr>
            <a:t>Prioritetizirati lokalnu ekološku i društvenu vrijednost ispred profita—smanjiti emisije, smanjiti troškove, poboljšati efikasnost i izgraditi otpornost zajednice.</a:t>
          </a:r>
        </a:p>
      </dgm:t>
    </dgm:pt>
    <dgm:pt modelId="{02CD669E-D3CB-4945-A285-6D7FDE559D25}" type="parTrans" cxnId="{BA81DF2A-38A5-4C98-9C9D-CB4BA9DBC726}">
      <dgm:prSet/>
      <dgm:spPr/>
      <dgm:t>
        <a:bodyPr/>
        <a:lstStyle/>
        <a:p>
          <a:endParaRPr lang="en-US" sz="1800">
            <a:solidFill>
              <a:srgbClr val="303D68"/>
            </a:solidFill>
            <a:latin typeface="DejaVu Math TeX Gyre" panose="02000503000000000000"/>
          </a:endParaRPr>
        </a:p>
      </dgm:t>
    </dgm:pt>
    <dgm:pt modelId="{6DDFF7FC-325A-48D1-B873-6C09B8808373}" type="sibTrans" cxnId="{BA81DF2A-38A5-4C98-9C9D-CB4BA9DBC726}">
      <dgm:prSet/>
      <dgm:spPr/>
      <dgm:t>
        <a:bodyPr/>
        <a:lstStyle/>
        <a:p>
          <a:endParaRPr lang="en-US" sz="1800">
            <a:solidFill>
              <a:srgbClr val="303D68"/>
            </a:solidFill>
            <a:latin typeface="DejaVu Math TeX Gyre" panose="02000503000000000000"/>
          </a:endParaRPr>
        </a:p>
      </dgm:t>
    </dgm:pt>
    <dgm:pt modelId="{EE7378D3-3084-44A3-BC93-4B31DBE523B7}">
      <dgm:prSet phldr="0" custT="1"/>
      <dgm:spPr/>
      <dgm:t>
        <a:bodyPr/>
        <a:lstStyle/>
        <a:p>
          <a:pPr rtl="0">
            <a:lnSpc>
              <a:spcPct val="100000"/>
            </a:lnSpc>
          </a:pPr>
          <a:r>
            <a:rPr lang="en-GB" sz="1800" noProof="0" dirty="0"/>
            <a:t>Inovativna infrastruktura i tehnologije: solarni paneli na krovovima, male vjetroturbine, zajedničke baterije i pametni sistemi za upravljanje energijom.</a:t>
          </a:r>
          <a:endParaRPr lang="en-GB" sz="1800" noProof="0" dirty="0">
            <a:solidFill>
              <a:srgbClr val="303D68"/>
            </a:solidFill>
            <a:latin typeface="DejaVu Math TeX Gyre" panose="02000503000000000000"/>
          </a:endParaRPr>
        </a:p>
      </dgm:t>
    </dgm:pt>
    <dgm:pt modelId="{8DF45E18-6AF6-45AA-B6F8-77AD23BEB885}" type="parTrans" cxnId="{8CFE051F-13A5-47A2-A857-9604B04B904B}">
      <dgm:prSet/>
      <dgm:spPr/>
      <dgm:t>
        <a:bodyPr/>
        <a:lstStyle/>
        <a:p>
          <a:endParaRPr lang="en-US" sz="1800">
            <a:solidFill>
              <a:srgbClr val="303D68"/>
            </a:solidFill>
            <a:latin typeface="DejaVu Math TeX Gyre" panose="02000503000000000000"/>
          </a:endParaRPr>
        </a:p>
      </dgm:t>
    </dgm:pt>
    <dgm:pt modelId="{38E80F5C-066A-4D7E-B287-5F520964EE13}" type="sibTrans" cxnId="{8CFE051F-13A5-47A2-A857-9604B04B904B}">
      <dgm:prSet/>
      <dgm:spPr/>
      <dgm:t>
        <a:bodyPr/>
        <a:lstStyle/>
        <a:p>
          <a:endParaRPr lang="en-US" sz="1800">
            <a:solidFill>
              <a:srgbClr val="303D68"/>
            </a:solidFill>
            <a:latin typeface="DejaVu Math TeX Gyre" panose="02000503000000000000"/>
          </a:endParaRPr>
        </a:p>
      </dgm:t>
    </dgm:pt>
    <dgm:pt modelId="{55DBE66F-DEC1-4966-A6AB-8AD1E071C8AE}" type="pres">
      <dgm:prSet presAssocID="{CCE7843A-7DA6-42F2-AD62-6890309F417B}" presName="root" presStyleCnt="0">
        <dgm:presLayoutVars>
          <dgm:dir/>
          <dgm:resizeHandles val="exact"/>
        </dgm:presLayoutVars>
      </dgm:prSet>
      <dgm:spPr/>
    </dgm:pt>
    <dgm:pt modelId="{A075F4A0-1105-40BA-BACD-53BC9AB28681}" type="pres">
      <dgm:prSet presAssocID="{57170BA0-E8AE-41D3-94A8-DABA0199BBCA}" presName="compNode" presStyleCnt="0"/>
      <dgm:spPr/>
    </dgm:pt>
    <dgm:pt modelId="{C785E0A2-A5BB-4C80-A576-2B9949162437}" type="pres">
      <dgm:prSet presAssocID="{57170BA0-E8AE-41D3-94A8-DABA0199BBCA}" presName="bgRect" presStyleLbl="bgShp" presStyleIdx="0" presStyleCnt="3"/>
      <dgm:spPr>
        <a:solidFill>
          <a:srgbClr val="74D3BD"/>
        </a:solidFill>
      </dgm:spPr>
    </dgm:pt>
    <dgm:pt modelId="{2146BD45-E73A-40F5-8D18-4ED216AAC9E9}" type="pres">
      <dgm:prSet presAssocID="{57170BA0-E8AE-41D3-94A8-DABA0199BBC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rgbClr val="74D3BD"/>
          </a:solidFill>
        </a:ln>
      </dgm:spPr>
      <dgm:extLst>
        <a:ext uri="{E40237B7-FDA0-4F09-8148-C483321AD2D9}">
          <dgm14:cNvPr xmlns:dgm14="http://schemas.microsoft.com/office/drawing/2010/diagram" id="0" name="" descr="Open Hand with Plant"/>
        </a:ext>
      </dgm:extLst>
    </dgm:pt>
    <dgm:pt modelId="{31C26E9E-C815-4050-9C22-93AE2537AE75}" type="pres">
      <dgm:prSet presAssocID="{57170BA0-E8AE-41D3-94A8-DABA0199BBCA}" presName="spaceRect" presStyleCnt="0"/>
      <dgm:spPr/>
    </dgm:pt>
    <dgm:pt modelId="{7B72DB30-2D93-4C55-B47D-E9C472888B63}" type="pres">
      <dgm:prSet presAssocID="{57170BA0-E8AE-41D3-94A8-DABA0199BBCA}" presName="parTx" presStyleLbl="revTx" presStyleIdx="0" presStyleCnt="3">
        <dgm:presLayoutVars>
          <dgm:chMax val="0"/>
          <dgm:chPref val="0"/>
        </dgm:presLayoutVars>
      </dgm:prSet>
      <dgm:spPr/>
    </dgm:pt>
    <dgm:pt modelId="{2FC84EBA-C8EE-442F-A0ED-4385FE209E26}" type="pres">
      <dgm:prSet presAssocID="{2039DB87-D48A-41FB-9086-B6D48BC81561}" presName="sibTrans" presStyleCnt="0"/>
      <dgm:spPr/>
    </dgm:pt>
    <dgm:pt modelId="{89494C57-5679-4F3F-A307-482B46CC29F3}" type="pres">
      <dgm:prSet presAssocID="{E01DDBC8-E645-49EC-B4D6-85C6B02F89DC}" presName="compNode" presStyleCnt="0"/>
      <dgm:spPr/>
    </dgm:pt>
    <dgm:pt modelId="{7844F72F-C513-4603-9900-A138D169988B}" type="pres">
      <dgm:prSet presAssocID="{E01DDBC8-E645-49EC-B4D6-85C6B02F89DC}" presName="bgRect" presStyleLbl="bgShp" presStyleIdx="1" presStyleCnt="3"/>
      <dgm:spPr>
        <a:solidFill>
          <a:srgbClr val="74D3BD"/>
        </a:solidFill>
        <a:ln>
          <a:solidFill>
            <a:srgbClr val="74D3BD"/>
          </a:solidFill>
        </a:ln>
      </dgm:spPr>
    </dgm:pt>
    <dgm:pt modelId="{CE8ECC72-9760-456C-9A24-0CAE5CEAF428}" type="pres">
      <dgm:prSet presAssocID="{E01DDBC8-E645-49EC-B4D6-85C6B02F89D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solidFill>
            <a:srgbClr val="74D3BD"/>
          </a:solidFill>
        </a:ln>
      </dgm:spPr>
      <dgm:extLst>
        <a:ext uri="{E40237B7-FDA0-4F09-8148-C483321AD2D9}">
          <dgm14:cNvPr xmlns:dgm14="http://schemas.microsoft.com/office/drawing/2010/diagram" id="0" name="" descr="Sustainability"/>
        </a:ext>
      </dgm:extLst>
    </dgm:pt>
    <dgm:pt modelId="{D2C977DB-7A99-4E53-AA66-608A43CD1F7D}" type="pres">
      <dgm:prSet presAssocID="{E01DDBC8-E645-49EC-B4D6-85C6B02F89DC}" presName="spaceRect" presStyleCnt="0"/>
      <dgm:spPr/>
    </dgm:pt>
    <dgm:pt modelId="{01288FE9-8E48-4F4E-89C8-015334C2B81D}" type="pres">
      <dgm:prSet presAssocID="{E01DDBC8-E645-49EC-B4D6-85C6B02F89DC}" presName="parTx" presStyleLbl="revTx" presStyleIdx="1" presStyleCnt="3">
        <dgm:presLayoutVars>
          <dgm:chMax val="0"/>
          <dgm:chPref val="0"/>
        </dgm:presLayoutVars>
      </dgm:prSet>
      <dgm:spPr/>
    </dgm:pt>
    <dgm:pt modelId="{F9D1C2C2-D1C9-49C3-BD66-3CABFC843737}" type="pres">
      <dgm:prSet presAssocID="{6DDFF7FC-325A-48D1-B873-6C09B8808373}" presName="sibTrans" presStyleCnt="0"/>
      <dgm:spPr/>
    </dgm:pt>
    <dgm:pt modelId="{7E802372-97E0-45B3-A9A6-ACDA0145FFEF}" type="pres">
      <dgm:prSet presAssocID="{EE7378D3-3084-44A3-BC93-4B31DBE523B7}" presName="compNode" presStyleCnt="0"/>
      <dgm:spPr/>
    </dgm:pt>
    <dgm:pt modelId="{6A64C08F-D1B8-495D-A3EF-C43FD1436545}" type="pres">
      <dgm:prSet presAssocID="{EE7378D3-3084-44A3-BC93-4B31DBE523B7}" presName="bgRect" presStyleLbl="bgShp" presStyleIdx="2" presStyleCnt="3" custLinFactNeighborX="53"/>
      <dgm:spPr>
        <a:solidFill>
          <a:srgbClr val="74D3BD"/>
        </a:solidFill>
      </dgm:spPr>
    </dgm:pt>
    <dgm:pt modelId="{F0F876AB-444D-42BF-A7A6-FC650ABF01D5}" type="pres">
      <dgm:prSet presAssocID="{EE7378D3-3084-44A3-BC93-4B31DBE523B7}"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solidFill>
            <a:srgbClr val="74D3BD"/>
          </a:solidFill>
        </a:ln>
      </dgm:spPr>
      <dgm:extLst>
        <a:ext uri="{E40237B7-FDA0-4F09-8148-C483321AD2D9}">
          <dgm14:cNvPr xmlns:dgm14="http://schemas.microsoft.com/office/drawing/2010/diagram" id="0" name="" descr="Electric Car"/>
        </a:ext>
      </dgm:extLst>
    </dgm:pt>
    <dgm:pt modelId="{A6FE5921-A5AB-4E84-8CB5-7A41AF5F0C3B}" type="pres">
      <dgm:prSet presAssocID="{EE7378D3-3084-44A3-BC93-4B31DBE523B7}" presName="spaceRect" presStyleCnt="0"/>
      <dgm:spPr/>
    </dgm:pt>
    <dgm:pt modelId="{D5ECE2A5-F0E4-4F3D-AD31-CB9EDFF96149}" type="pres">
      <dgm:prSet presAssocID="{EE7378D3-3084-44A3-BC93-4B31DBE523B7}" presName="parTx" presStyleLbl="revTx" presStyleIdx="2" presStyleCnt="3">
        <dgm:presLayoutVars>
          <dgm:chMax val="0"/>
          <dgm:chPref val="0"/>
        </dgm:presLayoutVars>
      </dgm:prSet>
      <dgm:spPr/>
    </dgm:pt>
  </dgm:ptLst>
  <dgm:cxnLst>
    <dgm:cxn modelId="{8CFE051F-13A5-47A2-A857-9604B04B904B}" srcId="{CCE7843A-7DA6-42F2-AD62-6890309F417B}" destId="{EE7378D3-3084-44A3-BC93-4B31DBE523B7}" srcOrd="2" destOrd="0" parTransId="{8DF45E18-6AF6-45AA-B6F8-77AD23BEB885}" sibTransId="{38E80F5C-066A-4D7E-B287-5F520964EE13}"/>
    <dgm:cxn modelId="{BA81DF2A-38A5-4C98-9C9D-CB4BA9DBC726}" srcId="{CCE7843A-7DA6-42F2-AD62-6890309F417B}" destId="{E01DDBC8-E645-49EC-B4D6-85C6B02F89DC}" srcOrd="1" destOrd="0" parTransId="{02CD669E-D3CB-4945-A285-6D7FDE559D25}" sibTransId="{6DDFF7FC-325A-48D1-B873-6C09B8808373}"/>
    <dgm:cxn modelId="{0FCA2D37-1624-47CE-81DB-74DEF2CECE8B}" type="presOf" srcId="{CCE7843A-7DA6-42F2-AD62-6890309F417B}" destId="{55DBE66F-DEC1-4966-A6AB-8AD1E071C8AE}" srcOrd="0" destOrd="0" presId="urn:microsoft.com/office/officeart/2018/2/layout/IconVerticalSolidList"/>
    <dgm:cxn modelId="{1E1E8E6D-BBB9-4EDA-BEAD-FBE43B39AEAC}" type="presOf" srcId="{EE7378D3-3084-44A3-BC93-4B31DBE523B7}" destId="{D5ECE2A5-F0E4-4F3D-AD31-CB9EDFF96149}" srcOrd="0" destOrd="0" presId="urn:microsoft.com/office/officeart/2018/2/layout/IconVerticalSolidList"/>
    <dgm:cxn modelId="{7742EE72-5CCF-4D6E-B0F9-6A67BC27E237}" srcId="{CCE7843A-7DA6-42F2-AD62-6890309F417B}" destId="{57170BA0-E8AE-41D3-94A8-DABA0199BBCA}" srcOrd="0" destOrd="0" parTransId="{4CCDE154-8543-44B2-9B73-2C37B789C770}" sibTransId="{2039DB87-D48A-41FB-9086-B6D48BC81561}"/>
    <dgm:cxn modelId="{3C344373-5A3B-47B7-9794-6C003DC3B360}" type="presOf" srcId="{57170BA0-E8AE-41D3-94A8-DABA0199BBCA}" destId="{7B72DB30-2D93-4C55-B47D-E9C472888B63}" srcOrd="0" destOrd="0" presId="urn:microsoft.com/office/officeart/2018/2/layout/IconVerticalSolidList"/>
    <dgm:cxn modelId="{25C731A3-37C2-4E18-9792-22EB1082845F}" type="presOf" srcId="{E01DDBC8-E645-49EC-B4D6-85C6B02F89DC}" destId="{01288FE9-8E48-4F4E-89C8-015334C2B81D}" srcOrd="0" destOrd="0" presId="urn:microsoft.com/office/officeart/2018/2/layout/IconVerticalSolidList"/>
    <dgm:cxn modelId="{3380C2B2-3C31-4700-AFC3-4D1E513867C6}" type="presParOf" srcId="{55DBE66F-DEC1-4966-A6AB-8AD1E071C8AE}" destId="{A075F4A0-1105-40BA-BACD-53BC9AB28681}" srcOrd="0" destOrd="0" presId="urn:microsoft.com/office/officeart/2018/2/layout/IconVerticalSolidList"/>
    <dgm:cxn modelId="{F8A9CB13-14EC-4045-ACF2-095BA6B7043D}" type="presParOf" srcId="{A075F4A0-1105-40BA-BACD-53BC9AB28681}" destId="{C785E0A2-A5BB-4C80-A576-2B9949162437}" srcOrd="0" destOrd="0" presId="urn:microsoft.com/office/officeart/2018/2/layout/IconVerticalSolidList"/>
    <dgm:cxn modelId="{9DB602A9-8B1D-47DD-AE7D-731ACCA679AA}" type="presParOf" srcId="{A075F4A0-1105-40BA-BACD-53BC9AB28681}" destId="{2146BD45-E73A-40F5-8D18-4ED216AAC9E9}" srcOrd="1" destOrd="0" presId="urn:microsoft.com/office/officeart/2018/2/layout/IconVerticalSolidList"/>
    <dgm:cxn modelId="{0C940AD9-0A95-4489-89A2-2FBFDB725D12}" type="presParOf" srcId="{A075F4A0-1105-40BA-BACD-53BC9AB28681}" destId="{31C26E9E-C815-4050-9C22-93AE2537AE75}" srcOrd="2" destOrd="0" presId="urn:microsoft.com/office/officeart/2018/2/layout/IconVerticalSolidList"/>
    <dgm:cxn modelId="{B0BC7A07-C4A4-4357-A09F-CD850CF9DBBF}" type="presParOf" srcId="{A075F4A0-1105-40BA-BACD-53BC9AB28681}" destId="{7B72DB30-2D93-4C55-B47D-E9C472888B63}" srcOrd="3" destOrd="0" presId="urn:microsoft.com/office/officeart/2018/2/layout/IconVerticalSolidList"/>
    <dgm:cxn modelId="{1F03A0B9-D43D-407A-A33A-BCF2DBAF6047}" type="presParOf" srcId="{55DBE66F-DEC1-4966-A6AB-8AD1E071C8AE}" destId="{2FC84EBA-C8EE-442F-A0ED-4385FE209E26}" srcOrd="1" destOrd="0" presId="urn:microsoft.com/office/officeart/2018/2/layout/IconVerticalSolidList"/>
    <dgm:cxn modelId="{70344F46-2484-4274-AC43-E531C9E4282A}" type="presParOf" srcId="{55DBE66F-DEC1-4966-A6AB-8AD1E071C8AE}" destId="{89494C57-5679-4F3F-A307-482B46CC29F3}" srcOrd="2" destOrd="0" presId="urn:microsoft.com/office/officeart/2018/2/layout/IconVerticalSolidList"/>
    <dgm:cxn modelId="{5E0C591D-C518-49BE-AC04-999299A5A7E2}" type="presParOf" srcId="{89494C57-5679-4F3F-A307-482B46CC29F3}" destId="{7844F72F-C513-4603-9900-A138D169988B}" srcOrd="0" destOrd="0" presId="urn:microsoft.com/office/officeart/2018/2/layout/IconVerticalSolidList"/>
    <dgm:cxn modelId="{F14FC9BE-2A87-4AD0-A86A-9AFE5D23CF0D}" type="presParOf" srcId="{89494C57-5679-4F3F-A307-482B46CC29F3}" destId="{CE8ECC72-9760-456C-9A24-0CAE5CEAF428}" srcOrd="1" destOrd="0" presId="urn:microsoft.com/office/officeart/2018/2/layout/IconVerticalSolidList"/>
    <dgm:cxn modelId="{E336E102-54D9-4728-BEB2-EC28E0599F90}" type="presParOf" srcId="{89494C57-5679-4F3F-A307-482B46CC29F3}" destId="{D2C977DB-7A99-4E53-AA66-608A43CD1F7D}" srcOrd="2" destOrd="0" presId="urn:microsoft.com/office/officeart/2018/2/layout/IconVerticalSolidList"/>
    <dgm:cxn modelId="{6CDDA5B1-A9AF-41FD-B766-8FF63E4B0ADC}" type="presParOf" srcId="{89494C57-5679-4F3F-A307-482B46CC29F3}" destId="{01288FE9-8E48-4F4E-89C8-015334C2B81D}" srcOrd="3" destOrd="0" presId="urn:microsoft.com/office/officeart/2018/2/layout/IconVerticalSolidList"/>
    <dgm:cxn modelId="{61DF7C55-1D9B-42B1-87B0-19C1461E9366}" type="presParOf" srcId="{55DBE66F-DEC1-4966-A6AB-8AD1E071C8AE}" destId="{F9D1C2C2-D1C9-49C3-BD66-3CABFC843737}" srcOrd="3" destOrd="0" presId="urn:microsoft.com/office/officeart/2018/2/layout/IconVerticalSolidList"/>
    <dgm:cxn modelId="{81FE1048-CE1D-405E-B475-88B460A39F18}" type="presParOf" srcId="{55DBE66F-DEC1-4966-A6AB-8AD1E071C8AE}" destId="{7E802372-97E0-45B3-A9A6-ACDA0145FFEF}" srcOrd="4" destOrd="0" presId="urn:microsoft.com/office/officeart/2018/2/layout/IconVerticalSolidList"/>
    <dgm:cxn modelId="{216E0D1F-96AF-42A2-B154-3CC172C3BD1A}" type="presParOf" srcId="{7E802372-97E0-45B3-A9A6-ACDA0145FFEF}" destId="{6A64C08F-D1B8-495D-A3EF-C43FD1436545}" srcOrd="0" destOrd="0" presId="urn:microsoft.com/office/officeart/2018/2/layout/IconVerticalSolidList"/>
    <dgm:cxn modelId="{69592986-D37C-4C89-91B5-C8EF6D43F53B}" type="presParOf" srcId="{7E802372-97E0-45B3-A9A6-ACDA0145FFEF}" destId="{F0F876AB-444D-42BF-A7A6-FC650ABF01D5}" srcOrd="1" destOrd="0" presId="urn:microsoft.com/office/officeart/2018/2/layout/IconVerticalSolidList"/>
    <dgm:cxn modelId="{7C59BC30-DAE4-4257-8799-890A4BABDA3D}" type="presParOf" srcId="{7E802372-97E0-45B3-A9A6-ACDA0145FFEF}" destId="{A6FE5921-A5AB-4E84-8CB5-7A41AF5F0C3B}" srcOrd="2" destOrd="0" presId="urn:microsoft.com/office/officeart/2018/2/layout/IconVerticalSolidList"/>
    <dgm:cxn modelId="{0C3E94BC-6BD7-4AA6-A932-56B466C7B19E}" type="presParOf" srcId="{7E802372-97E0-45B3-A9A6-ACDA0145FFEF}" destId="{D5ECE2A5-F0E4-4F3D-AD31-CB9EDFF96149}" srcOrd="3" destOrd="0" presId="urn:microsoft.com/office/officeart/2018/2/layout/IconVerticalSoli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9F071B-AA45-4164-AEAF-06781EA662C1}">
      <dsp:nvSpPr>
        <dsp:cNvPr id="0" name=""/>
        <dsp:cNvSpPr/>
      </dsp:nvSpPr>
      <dsp:spPr>
        <a:xfrm rot="16200000">
          <a:off x="-544989" y="544989"/>
          <a:ext cx="4658342" cy="3568363"/>
        </a:xfrm>
        <a:prstGeom prst="flowChartManualOperation">
          <a:avLst/>
        </a:prstGeom>
        <a:solidFill>
          <a:srgbClr val="3998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977900">
            <a:lnSpc>
              <a:spcPct val="90000"/>
            </a:lnSpc>
            <a:spcBef>
              <a:spcPct val="0"/>
            </a:spcBef>
            <a:spcAft>
              <a:spcPct val="35000"/>
            </a:spcAft>
            <a:buNone/>
          </a:pPr>
          <a:r>
            <a:rPr lang="en-GB" sz="2200" b="1" kern="1200" noProof="0" dirty="0">
              <a:solidFill>
                <a:srgbClr val="373365"/>
              </a:solidFill>
              <a:latin typeface="DejaVu Math TeX Gyre" panose="02000503000000000000"/>
            </a:rPr>
            <a:t>Modul 1: Uvod u zelenu ekonomiju</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Podnaslov 1.1: Definisanje zelene ekonomije </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Podnaslov 1.2: Dimenzije zelene ekonomije – ekonomska</a:t>
          </a:r>
        </a:p>
        <a:p>
          <a:pPr marL="171450" lvl="1" indent="-171450" algn="l" defTabSz="711200">
            <a:lnSpc>
              <a:spcPct val="90000"/>
            </a:lnSpc>
            <a:spcBef>
              <a:spcPct val="0"/>
            </a:spcBef>
            <a:spcAft>
              <a:spcPct val="15000"/>
            </a:spcAft>
            <a:buChar char="•"/>
          </a:pPr>
          <a:r>
            <a:rPr lang="en-GB" sz="1600" kern="1200" noProof="0" dirty="0">
              <a:latin typeface="DejaVu Math TeX Gyre" panose="02000503000000000000"/>
            </a:rPr>
            <a:t>Podnaslov 1.3: Dimenzije zelene ekonomije - socijalne i okolišne</a:t>
          </a:r>
        </a:p>
      </dsp:txBody>
      <dsp:txXfrm rot="5400000">
        <a:off x="1" y="931667"/>
        <a:ext cx="3568363" cy="2795006"/>
      </dsp:txXfrm>
    </dsp:sp>
    <dsp:sp modelId="{2AE3CB7E-C9A4-44F4-85BC-8C6922025EF9}">
      <dsp:nvSpPr>
        <dsp:cNvPr id="0" name=""/>
        <dsp:cNvSpPr/>
      </dsp:nvSpPr>
      <dsp:spPr>
        <a:xfrm rot="16200000">
          <a:off x="3292374" y="544989"/>
          <a:ext cx="4658342" cy="3568363"/>
        </a:xfrm>
        <a:prstGeom prst="flowChartManualOperation">
          <a:avLst/>
        </a:prstGeom>
        <a:solidFill>
          <a:srgbClr val="4DB9A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 2: Zelene politike, industrije i tržište rada</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2.1: Pregled zelenih politika</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2.2: Utjecaj na industrije</a:t>
          </a:r>
        </a:p>
        <a:p>
          <a:pPr marL="171450" lvl="1" indent="-171450" algn="l" defTabSz="711200">
            <a:lnSpc>
              <a:spcPct val="90000"/>
            </a:lnSpc>
            <a:spcBef>
              <a:spcPct val="0"/>
            </a:spcBef>
            <a:spcAft>
              <a:spcPct val="15000"/>
            </a:spcAft>
            <a:buChar char="•"/>
          </a:pPr>
          <a:r>
            <a:rPr lang="en-GB" sz="1600" kern="1200" noProof="0" dirty="0">
              <a:solidFill>
                <a:prstClr val="white"/>
              </a:solidFill>
              <a:latin typeface="DejaVu Math TeX Gyre" panose="02000503000000000000"/>
              <a:ea typeface="+mn-ea"/>
              <a:cs typeface="+mn-cs"/>
            </a:rPr>
            <a:t>Podnaslov 2.3: Transformacija tržišta rada</a:t>
          </a:r>
        </a:p>
      </dsp:txBody>
      <dsp:txXfrm rot="5400000">
        <a:off x="3837364" y="931667"/>
        <a:ext cx="3568363" cy="2795006"/>
      </dsp:txXfrm>
    </dsp:sp>
    <dsp:sp modelId="{0AB60A20-99D7-4B5C-A386-998DAAD1AA4B}">
      <dsp:nvSpPr>
        <dsp:cNvPr id="0" name=""/>
        <dsp:cNvSpPr/>
      </dsp:nvSpPr>
      <dsp:spPr>
        <a:xfrm rot="16200000">
          <a:off x="7128365" y="544989"/>
          <a:ext cx="4658342" cy="3568363"/>
        </a:xfrm>
        <a:prstGeom prst="flowChartManualOperation">
          <a:avLst/>
        </a:prstGeom>
        <a:solidFill>
          <a:srgbClr val="74D3BD"/>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0" tIns="0" rIns="139700" bIns="0" numCol="1" spcCol="1270" anchor="t" anchorCtr="0">
          <a:noAutofit/>
        </a:bodyPr>
        <a:lstStyle/>
        <a:p>
          <a:pPr marL="0" lvl="0" indent="0" algn="l" defTabSz="1066800">
            <a:lnSpc>
              <a:spcPct val="90000"/>
            </a:lnSpc>
            <a:spcBef>
              <a:spcPct val="0"/>
            </a:spcBef>
            <a:spcAft>
              <a:spcPct val="35000"/>
            </a:spcAft>
            <a:buNone/>
          </a:pPr>
          <a:r>
            <a:rPr lang="en-GB" sz="2200" b="1" kern="1200" noProof="0" dirty="0">
              <a:solidFill>
                <a:srgbClr val="373365"/>
              </a:solidFill>
              <a:latin typeface="DejaVu Math TeX Gyre" panose="02000503000000000000"/>
              <a:ea typeface="+mn-ea"/>
              <a:cs typeface="+mn-cs"/>
            </a:rPr>
            <a:t>Modul 3: Cirkularna ekonomija i efikasnost resursa</a:t>
          </a:r>
        </a:p>
        <a:p>
          <a:pPr marL="228600" lvl="1" indent="0" algn="l" defTabSz="933450" rtl="0">
            <a:lnSpc>
              <a:spcPct val="90000"/>
            </a:lnSpc>
            <a:spcBef>
              <a:spcPct val="0"/>
            </a:spcBef>
            <a:spcAft>
              <a:spcPct val="15000"/>
            </a:spcAft>
            <a:buChar char="•"/>
          </a:pPr>
          <a:r>
            <a:rPr lang="en-GB" sz="1600" kern="1200" noProof="0" dirty="0">
              <a:latin typeface="DejaVu Math TeX Gyre" panose="02000503000000000000"/>
            </a:rPr>
            <a:t>Podnaslov 3.1: </a:t>
          </a:r>
          <a:r>
            <a:rPr lang="bs-Latn-BA" sz="1600" kern="1200" noProof="0" dirty="0">
              <a:latin typeface="DejaVu Math TeX Gyre" panose="02000503000000000000"/>
            </a:rPr>
            <a:t>Osnove cirkularne ekonomije, upoznavanje s glavnim dokumentima</a:t>
          </a:r>
        </a:p>
        <a:p>
          <a:pPr marL="228600" lvl="1" indent="0" algn="l" defTabSz="933450" rtl="0">
            <a:lnSpc>
              <a:spcPct val="90000"/>
            </a:lnSpc>
            <a:spcBef>
              <a:spcPct val="0"/>
            </a:spcBef>
            <a:spcAft>
              <a:spcPct val="15000"/>
            </a:spcAft>
            <a:buChar char="•"/>
          </a:pPr>
          <a:r>
            <a:rPr lang="bs-Latn-BA" sz="1600" kern="1200" noProof="0" dirty="0">
              <a:latin typeface="DejaVu Math TeX Gyre" panose="02000503000000000000"/>
            </a:rPr>
            <a:t>Podnaslov 3.2: </a:t>
          </a:r>
          <a:r>
            <a:rPr lang="bs-Latn-BA" sz="1600" kern="1200" noProof="0" dirty="0"/>
            <a:t>Efikasnost resursa u praksi i veza s cirkularnom ekonomijom</a:t>
          </a:r>
        </a:p>
        <a:p>
          <a:pPr marL="228600" lvl="1" indent="0" algn="l" defTabSz="933450" rtl="0">
            <a:lnSpc>
              <a:spcPct val="90000"/>
            </a:lnSpc>
            <a:spcBef>
              <a:spcPct val="0"/>
            </a:spcBef>
            <a:spcAft>
              <a:spcPct val="15000"/>
            </a:spcAft>
            <a:buChar char="•"/>
          </a:pPr>
          <a:r>
            <a:rPr lang="bs-Latn-BA" sz="1600" kern="1200" noProof="0" dirty="0">
              <a:latin typeface="DejaVu Math TeX Gyre" panose="02000503000000000000"/>
              <a:ea typeface="+mn-ea"/>
              <a:cs typeface="+mn-cs"/>
            </a:rPr>
            <a:t>Podnaslov 3.3: Dobri primjeri implementacije cirkularne ekonomije i efikasnosti resursa</a:t>
          </a:r>
        </a:p>
      </dsp:txBody>
      <dsp:txXfrm rot="5400000">
        <a:off x="7673355" y="931667"/>
        <a:ext cx="3568363" cy="27950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C5E73-B91A-4DC1-9E00-4DE665BB1937}">
      <dsp:nvSpPr>
        <dsp:cNvPr id="0" name=""/>
        <dsp:cNvSpPr/>
      </dsp:nvSpPr>
      <dsp:spPr>
        <a:xfrm>
          <a:off x="0" y="2076"/>
          <a:ext cx="4852701" cy="1421824"/>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noProof="0" dirty="0">
              <a:latin typeface="DejaVu Math TeX Gyre" panose="02000503000000000000"/>
            </a:rPr>
            <a:t>Obnovljiva energija </a:t>
          </a:r>
          <a:r>
            <a:rPr lang="en-GB" sz="1800" kern="1200" noProof="0" dirty="0">
              <a:latin typeface="DejaVu Math TeX Gyre" panose="02000503000000000000"/>
            </a:rPr>
            <a:t>– solarna, vjetro, hidro i bioenergija pružaju čišće alternative fosilnim gorivima i ključne su za smanjenje emisija stakleničkih plinova; stvaraju širok spektar radnih mjesta </a:t>
          </a:r>
        </a:p>
      </dsp:txBody>
      <dsp:txXfrm>
        <a:off x="69408" y="71484"/>
        <a:ext cx="4713885" cy="1283008"/>
      </dsp:txXfrm>
    </dsp:sp>
    <dsp:sp modelId="{8D77A246-F298-401D-AECA-CC7227EDD45B}">
      <dsp:nvSpPr>
        <dsp:cNvPr id="0" name=""/>
        <dsp:cNvSpPr/>
      </dsp:nvSpPr>
      <dsp:spPr>
        <a:xfrm>
          <a:off x="0" y="1438244"/>
          <a:ext cx="4852701" cy="1421824"/>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noProof="0" dirty="0">
              <a:latin typeface="DejaVu Math TeX Gyre" panose="02000503000000000000"/>
            </a:rPr>
            <a:t>Zelena industrija i proizvodnja </a:t>
          </a:r>
          <a:r>
            <a:rPr lang="en-GB" sz="1800" kern="1200" noProof="0" dirty="0">
              <a:latin typeface="DejaVu Math TeX Gyre" panose="02000503000000000000"/>
            </a:rPr>
            <a:t>– čišći proizvodni procesi minimiziraju otpad, smanjuju emisije i štede energiju. Inovacije uključuju kružni dizajn, ekološki prihvatljive lance snabdijevanja i ugljično neutralne metode.</a:t>
          </a:r>
        </a:p>
      </dsp:txBody>
      <dsp:txXfrm>
        <a:off x="69408" y="1507652"/>
        <a:ext cx="4713885" cy="1283008"/>
      </dsp:txXfrm>
    </dsp:sp>
    <dsp:sp modelId="{2F7C02FD-EF04-458C-A214-9C73A5772320}">
      <dsp:nvSpPr>
        <dsp:cNvPr id="0" name=""/>
        <dsp:cNvSpPr/>
      </dsp:nvSpPr>
      <dsp:spPr>
        <a:xfrm>
          <a:off x="0" y="2874412"/>
          <a:ext cx="4852701" cy="1421824"/>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b="1" kern="1200" noProof="0" dirty="0">
              <a:latin typeface="DejaVu Math TeX Gyre" panose="02000503000000000000"/>
            </a:rPr>
            <a:t>Održiva poljoprivreda </a:t>
          </a:r>
          <a:r>
            <a:rPr lang="en-GB" sz="1800" kern="1200" noProof="0" dirty="0">
              <a:latin typeface="DejaVu Math TeX Gyre" panose="02000503000000000000"/>
            </a:rPr>
            <a:t>- poljoprivredne prakse u zelenoj ekonomiji imaju za cilj očuvanje zdravlja tla, održavanje kvaliteta vode i smanjenje upotrebe hemijskih gnojiva i pesticida</a:t>
          </a:r>
        </a:p>
      </dsp:txBody>
      <dsp:txXfrm>
        <a:off x="69408" y="2943820"/>
        <a:ext cx="4713885" cy="12830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8EEEF-3930-476E-9919-5FB0493FEFA1}">
      <dsp:nvSpPr>
        <dsp:cNvPr id="0" name=""/>
        <dsp:cNvSpPr/>
      </dsp:nvSpPr>
      <dsp:spPr>
        <a:xfrm>
          <a:off x="0" y="390196"/>
          <a:ext cx="4852701" cy="1141920"/>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noProof="0" dirty="0">
              <a:latin typeface="DejaVu Math TeX Gyre" panose="02000503000000000000"/>
            </a:rPr>
            <a:t>Zelene zgrade i infrastruktura </a:t>
          </a:r>
          <a:r>
            <a:rPr lang="en-GB" sz="1600" kern="1200" noProof="0" dirty="0">
              <a:latin typeface="DejaVu Math TeX Gyre" panose="02000503000000000000"/>
            </a:rPr>
            <a:t>- energetski efikasna izgradnja, održivi materijali i pametno urbanističko planiranje smanjuju emisije, poboljšavaju životni standard i grade klimatski otporne gradove. </a:t>
          </a:r>
        </a:p>
      </dsp:txBody>
      <dsp:txXfrm>
        <a:off x="55744" y="445940"/>
        <a:ext cx="4741213" cy="1030432"/>
      </dsp:txXfrm>
    </dsp:sp>
    <dsp:sp modelId="{F36E7066-74FC-4C6D-96AA-455E5633B80E}">
      <dsp:nvSpPr>
        <dsp:cNvPr id="0" name=""/>
        <dsp:cNvSpPr/>
      </dsp:nvSpPr>
      <dsp:spPr>
        <a:xfrm>
          <a:off x="0" y="1578196"/>
          <a:ext cx="4852701" cy="1141920"/>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noProof="0" dirty="0">
              <a:latin typeface="DejaVu Math TeX Gyre" panose="02000503000000000000"/>
            </a:rPr>
            <a:t>Održivi transport </a:t>
          </a:r>
          <a:r>
            <a:rPr lang="en-GB" sz="1600" kern="1200" noProof="0" dirty="0">
              <a:latin typeface="DejaVu Math TeX Gyre" panose="02000503000000000000"/>
            </a:rPr>
            <a:t>– vozila s niskom emisijom, javni prijevoz i biciklistička infrastruktura smanjuju upotrebu fosilnih goriva, poboljšavaju kvalitet zraka i stvaraju radna mjesta u proizvodnji i uslugama mobilnosti.</a:t>
          </a:r>
        </a:p>
      </dsp:txBody>
      <dsp:txXfrm>
        <a:off x="55744" y="1633940"/>
        <a:ext cx="4741213" cy="1030432"/>
      </dsp:txXfrm>
    </dsp:sp>
    <dsp:sp modelId="{988C62CD-3B23-4C00-9BEB-87DF310C895D}">
      <dsp:nvSpPr>
        <dsp:cNvPr id="0" name=""/>
        <dsp:cNvSpPr/>
      </dsp:nvSpPr>
      <dsp:spPr>
        <a:xfrm>
          <a:off x="0" y="2766196"/>
          <a:ext cx="4852701" cy="1141920"/>
        </a:xfrm>
        <a:prstGeom prst="roundRect">
          <a:avLst/>
        </a:prstGeom>
        <a:solidFill>
          <a:srgbClr val="303D68"/>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noProof="0" dirty="0">
              <a:latin typeface="DejaVu Math TeX Gyre" panose="02000503000000000000"/>
            </a:rPr>
            <a:t>Upravljanje otpadom </a:t>
          </a:r>
          <a:r>
            <a:rPr lang="en-GB" sz="1600" kern="1200" noProof="0" dirty="0">
              <a:latin typeface="DejaVu Math TeX Gyre" panose="02000503000000000000"/>
            </a:rPr>
            <a:t>- Zelena ekonomija promoviše smanjenje otpada, reciklažu, ponovnu upotrebu i inovativne tehnologije poput pretvaranja otpada u energiju i kompostiranja</a:t>
          </a:r>
        </a:p>
      </dsp:txBody>
      <dsp:txXfrm>
        <a:off x="55744" y="2821940"/>
        <a:ext cx="4741213" cy="103043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85E0A2-A5BB-4C80-A576-2B9949162437}">
      <dsp:nvSpPr>
        <dsp:cNvPr id="0" name=""/>
        <dsp:cNvSpPr/>
      </dsp:nvSpPr>
      <dsp:spPr>
        <a:xfrm>
          <a:off x="0" y="3112"/>
          <a:ext cx="5715098" cy="1261048"/>
        </a:xfrm>
        <a:prstGeom prst="roundRect">
          <a:avLst>
            <a:gd name="adj" fmla="val 10000"/>
          </a:avLst>
        </a:prstGeom>
        <a:solidFill>
          <a:srgbClr val="74D3BD"/>
        </a:solidFill>
        <a:ln>
          <a:noFill/>
        </a:ln>
        <a:effectLst/>
      </dsp:spPr>
      <dsp:style>
        <a:lnRef idx="0">
          <a:scrgbClr r="0" g="0" b="0"/>
        </a:lnRef>
        <a:fillRef idx="1">
          <a:scrgbClr r="0" g="0" b="0"/>
        </a:fillRef>
        <a:effectRef idx="0">
          <a:scrgbClr r="0" g="0" b="0"/>
        </a:effectRef>
        <a:fontRef idx="minor"/>
      </dsp:style>
    </dsp:sp>
    <dsp:sp modelId="{2146BD45-E73A-40F5-8D18-4ED216AAC9E9}">
      <dsp:nvSpPr>
        <dsp:cNvPr id="0" name=""/>
        <dsp:cNvSpPr/>
      </dsp:nvSpPr>
      <dsp:spPr>
        <a:xfrm>
          <a:off x="381467" y="286848"/>
          <a:ext cx="694254" cy="69357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rgbClr val="74D3BD"/>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72DB30-2D93-4C55-B47D-E9C472888B63}">
      <dsp:nvSpPr>
        <dsp:cNvPr id="0" name=""/>
        <dsp:cNvSpPr/>
      </dsp:nvSpPr>
      <dsp:spPr>
        <a:xfrm>
          <a:off x="1457189" y="3112"/>
          <a:ext cx="3966422" cy="1262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91" tIns="133591" rIns="133591" bIns="133591" numCol="1" spcCol="1270" anchor="ctr" anchorCtr="0">
          <a:noAutofit/>
        </a:bodyPr>
        <a:lstStyle/>
        <a:p>
          <a:pPr marL="0" lvl="0" indent="0" algn="l"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Kolektivni energetski model u kojem građani, zadruge, mala i srednja preduzeća i lokalne vlasti zajednički proizvode, upravljaju i koriste obnovljivu energiju.</a:t>
          </a:r>
        </a:p>
      </dsp:txBody>
      <dsp:txXfrm>
        <a:off x="1457189" y="3112"/>
        <a:ext cx="3966422" cy="1262281"/>
      </dsp:txXfrm>
    </dsp:sp>
    <dsp:sp modelId="{7844F72F-C513-4603-9900-A138D169988B}">
      <dsp:nvSpPr>
        <dsp:cNvPr id="0" name=""/>
        <dsp:cNvSpPr/>
      </dsp:nvSpPr>
      <dsp:spPr>
        <a:xfrm>
          <a:off x="0" y="1489799"/>
          <a:ext cx="5715098" cy="1261048"/>
        </a:xfrm>
        <a:prstGeom prst="roundRect">
          <a:avLst>
            <a:gd name="adj" fmla="val 10000"/>
          </a:avLst>
        </a:prstGeom>
        <a:solidFill>
          <a:srgbClr val="74D3BD"/>
        </a:solidFill>
        <a:ln>
          <a:solidFill>
            <a:srgbClr val="74D3BD"/>
          </a:solidFill>
        </a:ln>
        <a:effectLst/>
      </dsp:spPr>
      <dsp:style>
        <a:lnRef idx="0">
          <a:scrgbClr r="0" g="0" b="0"/>
        </a:lnRef>
        <a:fillRef idx="1">
          <a:scrgbClr r="0" g="0" b="0"/>
        </a:fillRef>
        <a:effectRef idx="0">
          <a:scrgbClr r="0" g="0" b="0"/>
        </a:effectRef>
        <a:fontRef idx="minor"/>
      </dsp:style>
    </dsp:sp>
    <dsp:sp modelId="{CE8ECC72-9760-456C-9A24-0CAE5CEAF428}">
      <dsp:nvSpPr>
        <dsp:cNvPr id="0" name=""/>
        <dsp:cNvSpPr/>
      </dsp:nvSpPr>
      <dsp:spPr>
        <a:xfrm>
          <a:off x="381467" y="1773535"/>
          <a:ext cx="694254" cy="69357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rgbClr val="74D3BD"/>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288FE9-8E48-4F4E-89C8-015334C2B81D}">
      <dsp:nvSpPr>
        <dsp:cNvPr id="0" name=""/>
        <dsp:cNvSpPr/>
      </dsp:nvSpPr>
      <dsp:spPr>
        <a:xfrm>
          <a:off x="1457189" y="1489799"/>
          <a:ext cx="3966422" cy="1262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GB" sz="1800" kern="1200" noProof="0" dirty="0">
              <a:solidFill>
                <a:srgbClr val="303D68"/>
              </a:solidFill>
              <a:latin typeface="DejaVu Math TeX Gyre" panose="02000503000000000000"/>
            </a:rPr>
            <a:t>Prioritetizirati lokalnu ekološku i društvenu vrijednost ispred profita—smanjiti emisije, smanjiti troškove, poboljšati efikasnost i izgraditi otpornost zajednice.</a:t>
          </a:r>
        </a:p>
      </dsp:txBody>
      <dsp:txXfrm>
        <a:off x="1457189" y="1489799"/>
        <a:ext cx="3966422" cy="1262281"/>
      </dsp:txXfrm>
    </dsp:sp>
    <dsp:sp modelId="{6A64C08F-D1B8-495D-A3EF-C43FD1436545}">
      <dsp:nvSpPr>
        <dsp:cNvPr id="0" name=""/>
        <dsp:cNvSpPr/>
      </dsp:nvSpPr>
      <dsp:spPr>
        <a:xfrm>
          <a:off x="0" y="2976486"/>
          <a:ext cx="5715098" cy="1261048"/>
        </a:xfrm>
        <a:prstGeom prst="roundRect">
          <a:avLst>
            <a:gd name="adj" fmla="val 10000"/>
          </a:avLst>
        </a:prstGeom>
        <a:solidFill>
          <a:srgbClr val="74D3BD"/>
        </a:solidFill>
        <a:ln>
          <a:noFill/>
        </a:ln>
        <a:effectLst/>
      </dsp:spPr>
      <dsp:style>
        <a:lnRef idx="0">
          <a:scrgbClr r="0" g="0" b="0"/>
        </a:lnRef>
        <a:fillRef idx="1">
          <a:scrgbClr r="0" g="0" b="0"/>
        </a:fillRef>
        <a:effectRef idx="0">
          <a:scrgbClr r="0" g="0" b="0"/>
        </a:effectRef>
        <a:fontRef idx="minor"/>
      </dsp:style>
    </dsp:sp>
    <dsp:sp modelId="{F0F876AB-444D-42BF-A7A6-FC650ABF01D5}">
      <dsp:nvSpPr>
        <dsp:cNvPr id="0" name=""/>
        <dsp:cNvSpPr/>
      </dsp:nvSpPr>
      <dsp:spPr>
        <a:xfrm>
          <a:off x="381467" y="3260222"/>
          <a:ext cx="694254" cy="69357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rgbClr val="74D3BD"/>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ECE2A5-F0E4-4F3D-AD31-CB9EDFF96149}">
      <dsp:nvSpPr>
        <dsp:cNvPr id="0" name=""/>
        <dsp:cNvSpPr/>
      </dsp:nvSpPr>
      <dsp:spPr>
        <a:xfrm>
          <a:off x="1457189" y="2976486"/>
          <a:ext cx="3966422" cy="1262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591" tIns="133591" rIns="133591" bIns="133591" numCol="1" spcCol="1270" anchor="ctr" anchorCtr="0">
          <a:noAutofit/>
        </a:bodyPr>
        <a:lstStyle/>
        <a:p>
          <a:pPr marL="0" lvl="0" indent="0" algn="l" defTabSz="800100" rtl="0">
            <a:lnSpc>
              <a:spcPct val="100000"/>
            </a:lnSpc>
            <a:spcBef>
              <a:spcPct val="0"/>
            </a:spcBef>
            <a:spcAft>
              <a:spcPct val="35000"/>
            </a:spcAft>
            <a:buNone/>
          </a:pPr>
          <a:r>
            <a:rPr lang="en-GB" sz="1800" kern="1200" noProof="0" dirty="0"/>
            <a:t>Inovativna infrastruktura i tehnologije: solarni paneli na krovovima, male vjetroturbine, zajedničke baterije i pametni sistemi za upravljanje energijom.</a:t>
          </a:r>
          <a:endParaRPr lang="en-GB" sz="1800" kern="1200" noProof="0" dirty="0">
            <a:solidFill>
              <a:srgbClr val="303D68"/>
            </a:solidFill>
            <a:latin typeface="DejaVu Math TeX Gyre" panose="02000503000000000000"/>
          </a:endParaRPr>
        </a:p>
      </dsp:txBody>
      <dsp:txXfrm>
        <a:off x="1457189" y="2976486"/>
        <a:ext cx="3966422" cy="1262281"/>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BE4258-EC8D-408A-8E26-0CE5EF9AE627}" type="datetimeFigureOut">
              <a:rPr lang="bs-Latn-BA" smtClean="0"/>
              <a:t>8. 1. 2026.</a:t>
            </a:fld>
            <a:endParaRPr lang="bs-Latn-B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Kliknite za uređivanje glavnih stilova teksta</a:t>
            </a:r>
          </a:p>
          <a:p>
            <a:pPr lvl="1"/>
            <a:r>
              <a:rPr lang="en-US"/>
              <a:t>Drugi nivo</a:t>
            </a:r>
          </a:p>
          <a:p>
            <a:pPr lvl="2"/>
            <a:r>
              <a:rPr lang="en-US"/>
              <a:t>Treći nivo</a:t>
            </a:r>
          </a:p>
          <a:p>
            <a:pPr lvl="3"/>
            <a:r>
              <a:rPr lang="en-US"/>
              <a:t>Četvrti nivo</a:t>
            </a:r>
          </a:p>
          <a:p>
            <a:pPr lvl="4"/>
            <a:r>
              <a:rPr lang="en-US"/>
              <a:t>Peti nivo</a:t>
            </a:r>
            <a:endParaRPr lang="bs-Latn-B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699EA-306C-4C1A-8956-C60AB1A9D867}" type="slidenum">
              <a:rPr lang="bs-Latn-BA" smtClean="0"/>
              <a:t>‹#›</a:t>
            </a:fld>
            <a:endParaRPr lang="bs-Latn-BA"/>
          </a:p>
        </p:txBody>
      </p:sp>
    </p:spTree>
    <p:extLst>
      <p:ext uri="{BB962C8B-B14F-4D97-AF65-F5344CB8AC3E}">
        <p14:creationId xmlns:p14="http://schemas.microsoft.com/office/powerpoint/2010/main" val="1468593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CA46F-1E4F-F6D6-C95C-FDD3848A85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B274E-DE77-1845-2E22-2152CCB72B5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171C15B-E4DB-51B8-F7ED-CD5EEB22004A}"/>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799B41E5-918D-8C67-3AE4-E3E236C59784}"/>
              </a:ext>
            </a:extLst>
          </p:cNvPr>
          <p:cNvSpPr>
            <a:spLocks noGrp="1"/>
          </p:cNvSpPr>
          <p:nvPr>
            <p:ph type="sldNum" sz="quarter" idx="5"/>
          </p:nvPr>
        </p:nvSpPr>
        <p:spPr/>
        <p:txBody>
          <a:bodyPr/>
          <a:lstStyle/>
          <a:p>
            <a:fld id="{4150423F-27F2-4476-B57B-FED15DC68BB4}" type="slidenum">
              <a:rPr lang="en-US"/>
              <a:t>5</a:t>
            </a:fld>
            <a:endParaRPr lang="en-US"/>
          </a:p>
        </p:txBody>
      </p:sp>
    </p:spTree>
    <p:extLst>
      <p:ext uri="{BB962C8B-B14F-4D97-AF65-F5344CB8AC3E}">
        <p14:creationId xmlns:p14="http://schemas.microsoft.com/office/powerpoint/2010/main" val="4112404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480DBD-ED38-784F-7D59-D431D812BB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8BD88-F306-2163-BE97-54B510B086B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576254A-8F32-7287-8DBC-6801F95FDB49}"/>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A4A87D8-38C9-00FB-A0AB-01345872859F}"/>
              </a:ext>
            </a:extLst>
          </p:cNvPr>
          <p:cNvSpPr>
            <a:spLocks noGrp="1"/>
          </p:cNvSpPr>
          <p:nvPr>
            <p:ph type="sldNum" sz="quarter" idx="5"/>
          </p:nvPr>
        </p:nvSpPr>
        <p:spPr/>
        <p:txBody>
          <a:bodyPr/>
          <a:lstStyle/>
          <a:p>
            <a:fld id="{4150423F-27F2-4476-B57B-FED15DC68BB4}" type="slidenum">
              <a:rPr lang="en-US"/>
              <a:t>41</a:t>
            </a:fld>
            <a:endParaRPr lang="en-US"/>
          </a:p>
        </p:txBody>
      </p:sp>
    </p:spTree>
    <p:extLst>
      <p:ext uri="{BB962C8B-B14F-4D97-AF65-F5344CB8AC3E}">
        <p14:creationId xmlns:p14="http://schemas.microsoft.com/office/powerpoint/2010/main" val="1106354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C79B0-FAD0-5502-65FF-90BE224DEC09}"/>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B1CA1D5C-8116-7EFE-104C-5C34A22EC9E7}"/>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id="{4AE3021F-2F6D-CE3B-4CBD-304850A35A01}"/>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id="{B8ABF82A-A7FD-F3FD-DEA5-1BC6A4CC156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7B6D4E63-FBAE-CC7B-3A1F-567B8797A563}"/>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Napomena: svrha ove i sljedeće četiri slajda je pokazati razliku između linearnog i kružnog gospodarstva</a:t>
            </a:r>
          </a:p>
          <a:p>
            <a:endParaRPr lang="en-US"/>
          </a:p>
          <a:p>
            <a:r>
              <a:rPr lang="en-US"/>
              <a:t>Brdo vrijednosti može se koristiti za prikaz privrede. Vrijednost se dodaje u svakom koraku dok se proizvod kreće "uzbrdo", na lijevoj strani: uzimamo resurse, obrađujemo ih, proizvodimo proizvode i dostavljamo ih korisnicima. </a:t>
            </a:r>
          </a:p>
          <a:p>
            <a:endParaRPr lang="en-US"/>
          </a:p>
          <a:p>
            <a:r>
              <a:rPr lang="en-US"/>
              <a:t>‹#›</a:t>
            </a:r>
          </a:p>
        </p:txBody>
      </p:sp>
      <p:sp>
        <p:nvSpPr>
          <p:cNvPr id="6" name="Footer Placeholder 5">
            <a:extLst>
              <a:ext uri="{FF2B5EF4-FFF2-40B4-BE49-F238E27FC236}">
                <a16:creationId xmlns:a16="http://schemas.microsoft.com/office/drawing/2014/main" id="{AB51A4DD-7D01-9FAC-0475-81AC06D0E9B4}"/>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id="{336E519B-DCE3-585A-5C65-1950A180685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01363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595D4-BC14-CC57-1334-739FC0B0A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92AFD9-71F1-2851-15F8-00DE56891C52}"/>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61821D2-B5D9-93B5-6284-134952F15942}"/>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F24C6EB0-7AB1-4FE7-5699-A46543FD71E6}"/>
              </a:ext>
            </a:extLst>
          </p:cNvPr>
          <p:cNvSpPr>
            <a:spLocks noGrp="1"/>
          </p:cNvSpPr>
          <p:nvPr>
            <p:ph type="sldNum" sz="quarter" idx="5"/>
          </p:nvPr>
        </p:nvSpPr>
        <p:spPr/>
        <p:txBody>
          <a:bodyPr/>
          <a:lstStyle/>
          <a:p>
            <a:fld id="{4150423F-27F2-4476-B57B-FED15DC68BB4}" type="slidenum">
              <a:rPr lang="en-US"/>
              <a:t>45</a:t>
            </a:fld>
            <a:endParaRPr lang="en-US"/>
          </a:p>
        </p:txBody>
      </p:sp>
    </p:spTree>
    <p:extLst>
      <p:ext uri="{BB962C8B-B14F-4D97-AF65-F5344CB8AC3E}">
        <p14:creationId xmlns:p14="http://schemas.microsoft.com/office/powerpoint/2010/main" val="4294410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bs-Latn-BA"/>
          </a:p>
        </p:txBody>
      </p:sp>
      <p:sp>
        <p:nvSpPr>
          <p:cNvPr id="4" name="Slide Number Placeholder 3"/>
          <p:cNvSpPr>
            <a:spLocks noGrp="1"/>
          </p:cNvSpPr>
          <p:nvPr>
            <p:ph type="sldNum" sz="quarter" idx="5"/>
          </p:nvPr>
        </p:nvSpPr>
        <p:spPr/>
        <p:txBody>
          <a:bodyPr/>
          <a:lstStyle/>
          <a:p>
            <a:fld id="{2BD699EA-306C-4C1A-8956-C60AB1A9D867}" type="slidenum">
              <a:rPr lang="bs-Latn-BA" smtClean="0"/>
              <a:t>49</a:t>
            </a:fld>
            <a:endParaRPr lang="bs-Latn-BA"/>
          </a:p>
        </p:txBody>
      </p:sp>
    </p:spTree>
    <p:extLst>
      <p:ext uri="{BB962C8B-B14F-4D97-AF65-F5344CB8AC3E}">
        <p14:creationId xmlns:p14="http://schemas.microsoft.com/office/powerpoint/2010/main" val="549579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1CB72-07D2-B394-A61D-C90DF83A0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18D4F3-62AF-BA50-CEE7-57DB02FF1E9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7235FE0-ECB4-9D07-AA4D-6E5F94EE271B}"/>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AEE103F4-5D8B-437D-1C9C-0FC862843288}"/>
              </a:ext>
            </a:extLst>
          </p:cNvPr>
          <p:cNvSpPr>
            <a:spLocks noGrp="1"/>
          </p:cNvSpPr>
          <p:nvPr>
            <p:ph type="sldNum" sz="quarter" idx="5"/>
          </p:nvPr>
        </p:nvSpPr>
        <p:spPr/>
        <p:txBody>
          <a:bodyPr/>
          <a:lstStyle/>
          <a:p>
            <a:fld id="{4150423F-27F2-4476-B57B-FED15DC68BB4}" type="slidenum">
              <a:rPr lang="en-US"/>
              <a:t>10</a:t>
            </a:fld>
            <a:endParaRPr lang="en-US"/>
          </a:p>
        </p:txBody>
      </p:sp>
    </p:spTree>
    <p:extLst>
      <p:ext uri="{BB962C8B-B14F-4D97-AF65-F5344CB8AC3E}">
        <p14:creationId xmlns:p14="http://schemas.microsoft.com/office/powerpoint/2010/main" val="2830060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84803-87EA-37D1-F96B-77F1DCDB1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9C5E2-38A0-0056-26D1-3A405837762A}"/>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305EBB3-9D53-74A5-E1F3-B7EA24C982E6}"/>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62B0AFC-C874-83E0-33C9-9E6D008A7908}"/>
              </a:ext>
            </a:extLst>
          </p:cNvPr>
          <p:cNvSpPr>
            <a:spLocks noGrp="1"/>
          </p:cNvSpPr>
          <p:nvPr>
            <p:ph type="sldNum" sz="quarter" idx="5"/>
          </p:nvPr>
        </p:nvSpPr>
        <p:spPr/>
        <p:txBody>
          <a:bodyPr/>
          <a:lstStyle/>
          <a:p>
            <a:fld id="{4150423F-27F2-4476-B57B-FED15DC68BB4}" type="slidenum">
              <a:rPr lang="en-US"/>
              <a:t>15</a:t>
            </a:fld>
            <a:endParaRPr lang="en-US"/>
          </a:p>
        </p:txBody>
      </p:sp>
    </p:spTree>
    <p:extLst>
      <p:ext uri="{BB962C8B-B14F-4D97-AF65-F5344CB8AC3E}">
        <p14:creationId xmlns:p14="http://schemas.microsoft.com/office/powerpoint/2010/main" val="3498125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16433-D666-9E5F-D610-5A9E290B8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6EB3BA-1D1F-61FE-8259-51F12D8F914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4B09F29-FA3F-B821-6ACA-F00B899EB2C6}"/>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854129FF-6B6B-A59D-E16D-E4582C2A9945}"/>
              </a:ext>
            </a:extLst>
          </p:cNvPr>
          <p:cNvSpPr>
            <a:spLocks noGrp="1"/>
          </p:cNvSpPr>
          <p:nvPr>
            <p:ph type="sldNum" sz="quarter" idx="5"/>
          </p:nvPr>
        </p:nvSpPr>
        <p:spPr/>
        <p:txBody>
          <a:bodyPr/>
          <a:lstStyle/>
          <a:p>
            <a:fld id="{4150423F-27F2-4476-B57B-FED15DC68BB4}" type="slidenum">
              <a:rPr lang="en-US"/>
              <a:t>20</a:t>
            </a:fld>
            <a:endParaRPr lang="en-US"/>
          </a:p>
        </p:txBody>
      </p:sp>
    </p:spTree>
    <p:extLst>
      <p:ext uri="{BB962C8B-B14F-4D97-AF65-F5344CB8AC3E}">
        <p14:creationId xmlns:p14="http://schemas.microsoft.com/office/powerpoint/2010/main" val="298245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13795-A91C-5B0A-2B2E-A0D93C760C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B0980-49B9-40E1-21CD-53E50AA39027}"/>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FABE7752-15D2-888C-BB3B-80F692B82B8E}"/>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Preferiraš li sastanak prije (OCs za </a:t>
            </a:r>
            <a:r>
              <a:rPr lang="en-US" err="1">
                <a:ea typeface="Calibri"/>
                <a:cs typeface="Calibri"/>
              </a:rPr>
              <a:t>brainstorming + svako </a:t>
            </a:r>
            <a:r>
              <a:rPr lang="en-US">
                <a:ea typeface="Calibri"/>
                <a:cs typeface="Calibri"/>
              </a:rPr>
              <a:t>sa svojim predmetima) ili tokom CM-a?</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B194109-BC26-CA14-2D8A-C970EB3F7E55}"/>
              </a:ext>
            </a:extLst>
          </p:cNvPr>
          <p:cNvSpPr>
            <a:spLocks noGrp="1"/>
          </p:cNvSpPr>
          <p:nvPr>
            <p:ph type="sldNum" sz="quarter" idx="5"/>
          </p:nvPr>
        </p:nvSpPr>
        <p:spPr/>
        <p:txBody>
          <a:bodyPr/>
          <a:lstStyle/>
          <a:p>
            <a:fld id="{4150423F-27F2-4476-B57B-FED15DC68BB4}" type="slidenum">
              <a:rPr lang="en-US"/>
              <a:t>26</a:t>
            </a:fld>
            <a:endParaRPr lang="en-US"/>
          </a:p>
        </p:txBody>
      </p:sp>
    </p:spTree>
    <p:extLst>
      <p:ext uri="{BB962C8B-B14F-4D97-AF65-F5344CB8AC3E}">
        <p14:creationId xmlns:p14="http://schemas.microsoft.com/office/powerpoint/2010/main" val="3785175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BA9FA-76CC-B769-A33F-29F02EF016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1EA36D-104B-B7A7-C565-1A2E1EA2447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6D755916-C597-CE8F-48BF-D79628A9B624}"/>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12127104-BA53-CE79-D299-9819F5A54365}"/>
              </a:ext>
            </a:extLst>
          </p:cNvPr>
          <p:cNvSpPr>
            <a:spLocks noGrp="1"/>
          </p:cNvSpPr>
          <p:nvPr>
            <p:ph type="sldNum" sz="quarter" idx="5"/>
          </p:nvPr>
        </p:nvSpPr>
        <p:spPr/>
        <p:txBody>
          <a:bodyPr/>
          <a:lstStyle/>
          <a:p>
            <a:fld id="{4150423F-27F2-4476-B57B-FED15DC68BB4}" type="slidenum">
              <a:rPr lang="en-US"/>
              <a:t>30</a:t>
            </a:fld>
            <a:endParaRPr lang="en-US"/>
          </a:p>
        </p:txBody>
      </p:sp>
    </p:spTree>
    <p:extLst>
      <p:ext uri="{BB962C8B-B14F-4D97-AF65-F5344CB8AC3E}">
        <p14:creationId xmlns:p14="http://schemas.microsoft.com/office/powerpoint/2010/main" val="46159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70FD8-EC28-E8D0-528E-EB806BCE1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78A23-473E-89E8-DD14-7A5A547F6E7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ADE06D7-C15D-E7F1-C4F6-91431B12CAA5}"/>
              </a:ext>
            </a:extLst>
          </p:cNvPr>
          <p:cNvSpPr>
            <a:spLocks noGrp="1"/>
          </p:cNvSpPr>
          <p:nvPr>
            <p:ph type="body" idx="1"/>
          </p:nvPr>
        </p:nvSpPr>
        <p:spPr/>
        <p:txBody>
          <a:bodyPr/>
          <a:lstStyle/>
          <a:p>
            <a:r>
              <a:rPr lang="en-US">
                <a:ea typeface="Calibri"/>
                <a:cs typeface="Calibri"/>
              </a:rPr>
              <a:t>Pitanje: imate li već ideje o temi svog apstrakta?</a:t>
            </a:r>
            <a:endParaRPr lang="en-US"/>
          </a:p>
          <a:p>
            <a:endParaRPr lang="en-US">
              <a:ea typeface="Calibri"/>
              <a:cs typeface="Calibri"/>
            </a:endParaRPr>
          </a:p>
          <a:p>
            <a:r>
              <a:rPr lang="en-US">
                <a:ea typeface="Calibri"/>
                <a:cs typeface="Calibri"/>
              </a:rPr>
              <a:t>Da li preferirate sastanak prije (OCs za </a:t>
            </a:r>
            <a:r>
              <a:rPr lang="en-US" err="1">
                <a:ea typeface="Calibri"/>
                <a:cs typeface="Calibri"/>
              </a:rPr>
              <a:t>brainstorming + svako </a:t>
            </a:r>
            <a:r>
              <a:rPr lang="en-US">
                <a:ea typeface="Calibri"/>
                <a:cs typeface="Calibri"/>
              </a:rPr>
              <a:t>sa svojim predmetima) ili tokom CM?</a:t>
            </a: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B1B2636F-23DB-DDD4-AE02-505BD0174584}"/>
              </a:ext>
            </a:extLst>
          </p:cNvPr>
          <p:cNvSpPr>
            <a:spLocks noGrp="1"/>
          </p:cNvSpPr>
          <p:nvPr>
            <p:ph type="sldNum" sz="quarter" idx="5"/>
          </p:nvPr>
        </p:nvSpPr>
        <p:spPr/>
        <p:txBody>
          <a:bodyPr/>
          <a:lstStyle/>
          <a:p>
            <a:fld id="{4150423F-27F2-4476-B57B-FED15DC68BB4}" type="slidenum">
              <a:rPr lang="en-US"/>
              <a:t>35</a:t>
            </a:fld>
            <a:endParaRPr lang="en-US"/>
          </a:p>
        </p:txBody>
      </p:sp>
    </p:spTree>
    <p:extLst>
      <p:ext uri="{BB962C8B-B14F-4D97-AF65-F5344CB8AC3E}">
        <p14:creationId xmlns:p14="http://schemas.microsoft.com/office/powerpoint/2010/main" val="2383165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Napomena: svrha ovog i sljedeća četiri slajda je pokazati razliku između linearnog i kružnog gospodarstva</a:t>
            </a:r>
          </a:p>
          <a:p>
            <a:endParaRPr lang="en-US"/>
          </a:p>
          <a:p>
            <a:r>
              <a:rPr lang="en-US"/>
              <a:t>Brdo vrijednosti može se koristiti za prikazivanje ekonomije. Vrijednost se dodaje u svakom koraku dok se proizvod kreće "uzbrdo", na lijevoj strani: uzimamo resurse, obrađujemo ih, proizvodimo proizvode i dostavljamo ih korisnicima.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Napomena: svrha ove i sljedeće četiri slajda je pokazati razliku između linearnog i kružnog gospodarstva</a:t>
            </a:r>
          </a:p>
          <a:p>
            <a:endParaRPr lang="en-US"/>
          </a:p>
          <a:p>
            <a:r>
              <a:rPr lang="en-US"/>
              <a:t>Brdo vrijednosti može se koristiti za prikaz privrede. Vrijednost se dodaje u svakom koraku dok se proizvod kreće "uzbrdo", na lijevoj strani: uzimamo resurse, obrađujemo ih, proizvodimo proizvode i dostavljamo ih korisnicima. </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Image Layout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3136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Kliknite da uredite glavni stil naslova</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Kliknite za uređivanje glavnih stilova teksta</a:t>
            </a:r>
          </a:p>
          <a:p>
            <a:pPr lvl="1"/>
            <a:r>
              <a:rPr lang="en-US"/>
              <a:t>Drugi nivo</a:t>
            </a:r>
          </a:p>
          <a:p>
            <a:pPr lvl="2"/>
            <a:r>
              <a:rPr lang="en-US"/>
              <a:t>Treći nivo</a:t>
            </a:r>
          </a:p>
          <a:p>
            <a:pPr lvl="3"/>
            <a:r>
              <a:rPr lang="en-US"/>
              <a:t>Četvrti nivo</a:t>
            </a:r>
          </a:p>
          <a:p>
            <a:pPr lvl="4"/>
            <a:r>
              <a:rPr lang="en-US"/>
              <a:t>Peti nivo</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png"/><Relationship Id="rId7" Type="http://schemas.openxmlformats.org/officeDocument/2006/relationships/diagramQuickStyle" Target="../diagrams/quickStyle2.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4.pn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png"/><Relationship Id="rId7" Type="http://schemas.openxmlformats.org/officeDocument/2006/relationships/diagramQuickStyle" Target="../diagrams/quickStyle3.xml"/><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4.png"/><Relationship Id="rId9" Type="http://schemas.microsoft.com/office/2007/relationships/diagramDrawing" Target="../diagrams/drawing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hyperlink" Target="https://www.un.org/en/climatechange/paris-agreement" TargetMode="Externa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hyperlink" Target="https://www.un.org/sustainabledevelopment/sustainable-development-goals/" TargetMode="Externa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hyperlink" Target="https://commission.europa.eu/strategy-and-policy/priorities-2019-2024/european-green-deal_e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2.svg"/><Relationship Id="rId3" Type="http://schemas.openxmlformats.org/officeDocument/2006/relationships/image" Target="../media/image27.png"/><Relationship Id="rId21" Type="http://schemas.openxmlformats.org/officeDocument/2006/relationships/image" Target="../media/image45.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1.png"/><Relationship Id="rId2" Type="http://schemas.openxmlformats.org/officeDocument/2006/relationships/notesSlide" Target="../notesSlides/notesSlide8.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24" Type="http://schemas.openxmlformats.org/officeDocument/2006/relationships/image" Target="../media/image4.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5.png"/><Relationship Id="rId10" Type="http://schemas.openxmlformats.org/officeDocument/2006/relationships/image" Target="../media/image34.svg"/><Relationship Id="rId19" Type="http://schemas.openxmlformats.org/officeDocument/2006/relationships/image" Target="../media/image43.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6.svg"/></Relationships>
</file>

<file path=ppt/slides/_rels/slide38.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8.svg"/><Relationship Id="rId3" Type="http://schemas.openxmlformats.org/officeDocument/2006/relationships/image" Target="../media/image27.png"/><Relationship Id="rId21" Type="http://schemas.openxmlformats.org/officeDocument/2006/relationships/image" Target="../media/image5.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7.png"/><Relationship Id="rId2" Type="http://schemas.openxmlformats.org/officeDocument/2006/relationships/notesSlide" Target="../notesSlides/notesSlide9.xml"/><Relationship Id="rId16" Type="http://schemas.openxmlformats.org/officeDocument/2006/relationships/image" Target="../media/image40.svg"/><Relationship Id="rId20"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49.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3.jpeg"/><Relationship Id="rId7" Type="http://schemas.openxmlformats.org/officeDocument/2006/relationships/image" Target="../media/image55.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hyperlink" Target="https://docs.wbcsd.org/2020/11/WBCSD_Circular_Economy_Action_Plan_2020%E2%80%93Summary_for_business.pdf" TargetMode="External"/><Relationship Id="rId5" Type="http://schemas.openxmlformats.org/officeDocument/2006/relationships/image" Target="../media/image54.png"/><Relationship Id="rId4" Type="http://schemas.openxmlformats.org/officeDocument/2006/relationships/hyperlink" Target="https://ec.europa.eu/environment/pdf/circular-economy/new_circular_economy_action_plan.pdf" TargetMode="External"/><Relationship Id="rId9"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image" Target="../media/image48.svg"/><Relationship Id="rId3" Type="http://schemas.openxmlformats.org/officeDocument/2006/relationships/image" Target="../media/image27.png"/><Relationship Id="rId21" Type="http://schemas.openxmlformats.org/officeDocument/2006/relationships/image" Target="../media/image5.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image" Target="../media/image47.png"/><Relationship Id="rId2" Type="http://schemas.openxmlformats.org/officeDocument/2006/relationships/notesSlide" Target="../notesSlides/notesSlide11.xml"/><Relationship Id="rId16" Type="http://schemas.openxmlformats.org/officeDocument/2006/relationships/image" Target="../media/image40.svg"/><Relationship Id="rId20"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svg"/><Relationship Id="rId19" Type="http://schemas.openxmlformats.org/officeDocument/2006/relationships/image" Target="../media/image49.pn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 Id="rId22"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png"/><Relationship Id="rId7" Type="http://schemas.openxmlformats.org/officeDocument/2006/relationships/diagramQuickStyle" Target="../diagrams/quickStyle4.xml"/><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png"/><Relationship Id="rId9" Type="http://schemas.microsoft.com/office/2007/relationships/diagramDrawing" Target="../diagrams/drawing4.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A323D-06A4-48A0-FC5B-88A2A7BDEB5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8D94A087-2200-6020-4C51-96C323C5830A}"/>
              </a:ext>
            </a:extLst>
          </p:cNvPr>
          <p:cNvPicPr>
            <a:picLocks noGrp="1" noRot="1" noChangeAspect="1" noMove="1" noResize="1" noEditPoints="1" noAdjustHandles="1" noChangeArrowheads="1" noChangeShapeType="1" noCrop="1"/>
          </p:cNvPicPr>
          <p:nvPr/>
        </p:nvPicPr>
        <p:blipFill>
          <a:blip r:embed="rId2">
            <a:alphaModFix amt="85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CB9A657-3501-1492-DBBF-4B1CA483061A}"/>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E76AB82A-AC1A-0576-9F5F-E6A9FC91E772}"/>
              </a:ext>
            </a:extLst>
          </p:cNvPr>
          <p:cNvSpPr>
            <a:spLocks noGrp="1"/>
          </p:cNvSpPr>
          <p:nvPr>
            <p:ph type="title"/>
          </p:nvPr>
        </p:nvSpPr>
        <p:spPr>
          <a:xfrm>
            <a:off x="283093" y="4442279"/>
            <a:ext cx="10610482" cy="857864"/>
          </a:xfrm>
        </p:spPr>
        <p:txBody>
          <a:bodyPr>
            <a:noAutofit/>
          </a:bodyPr>
          <a:lstStyle/>
          <a:p>
            <a:r>
              <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Zelene vještine – 1.2 Ključni elementi zelene ekonomije</a:t>
            </a:r>
          </a:p>
        </p:txBody>
      </p:sp>
      <p:sp>
        <p:nvSpPr>
          <p:cNvPr id="8" name="Title 1">
            <a:extLst>
              <a:ext uri="{FF2B5EF4-FFF2-40B4-BE49-F238E27FC236}">
                <a16:creationId xmlns:a16="http://schemas.microsoft.com/office/drawing/2014/main" id="{72516657-60C6-1250-3C2B-F902C217885F}"/>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Poboljšati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kvalitetu</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stručnog</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obrazovanja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obuka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Zapadnom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Balkanu</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za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održivi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razvoj</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a:t>
            </a:r>
          </a:p>
        </p:txBody>
      </p:sp>
      <p:pic>
        <p:nvPicPr>
          <p:cNvPr id="13" name="Picture 12" descr="A white text on a black background&#10;&#10;Description automatically generated">
            <a:extLst>
              <a:ext uri="{FF2B5EF4-FFF2-40B4-BE49-F238E27FC236}">
                <a16:creationId xmlns:a16="http://schemas.microsoft.com/office/drawing/2014/main" id="{A42CE34F-3951-38BF-EF98-7F51CAEEB6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13529C3-C9E5-7B87-98F9-4B1F8214C1DA}"/>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DF56D3A-F890-E7BC-9365-E290F30DD9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5D424D5D-C13D-E452-88C0-521E872C8BDA}"/>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377450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B4A74F-7BB7-24A6-304C-1DF72AD31AA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42E050E-08B7-071E-B1AE-ADDDD57C619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5D586DB9-683B-5539-682B-F9416AF3EA16}"/>
              </a:ext>
            </a:extLst>
          </p:cNvPr>
          <p:cNvSpPr txBox="1"/>
          <p:nvPr/>
        </p:nvSpPr>
        <p:spPr>
          <a:xfrm>
            <a:off x="3984331" y="402332"/>
            <a:ext cx="8111062" cy="20291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Zelena ekonomija</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Ključna ekonomska područja unutar zelene ekonomije</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Pravedna tranzicija i zelena radna mjesta </a:t>
            </a: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766D7C5A-3D9E-D5C7-A750-73688EFF1774}"/>
              </a:ext>
            </a:extLst>
          </p:cNvPr>
          <p:cNvSpPr txBox="1">
            <a:spLocks noChangeArrowheads="1"/>
          </p:cNvSpPr>
          <p:nvPr/>
        </p:nvSpPr>
        <p:spPr bwMode="auto">
          <a:xfrm>
            <a:off x="96607" y="402332"/>
            <a:ext cx="3824186" cy="1785104"/>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1.2: Dimenzije zelene ekonomije – ekonomska</a:t>
            </a:r>
          </a:p>
        </p:txBody>
      </p:sp>
      <p:pic>
        <p:nvPicPr>
          <p:cNvPr id="2" name="Picture 1" descr="A logo with text on it&#10;&#10;Description automatically generated">
            <a:extLst>
              <a:ext uri="{FF2B5EF4-FFF2-40B4-BE49-F238E27FC236}">
                <a16:creationId xmlns:a16="http://schemas.microsoft.com/office/drawing/2014/main" id="{900CAC38-6028-896E-95F3-CCC6F34E99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AD797F7C-FA5A-E8D4-4363-77A8C03843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93832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89CF89-A256-4F13-651D-C41B54781F5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28EBE81-6293-12EE-1108-85F2AA968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38743747-4B0F-5A64-9381-1695047684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98639BB6-BAD1-86BD-1E9C-B632F91B7799}"/>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Zelena ekonomija</a:t>
            </a:r>
          </a:p>
        </p:txBody>
      </p:sp>
      <p:pic>
        <p:nvPicPr>
          <p:cNvPr id="9" name="Picture 8" descr="Blue text on a black background&#10;&#10;Description automatically generated">
            <a:extLst>
              <a:ext uri="{FF2B5EF4-FFF2-40B4-BE49-F238E27FC236}">
                <a16:creationId xmlns:a16="http://schemas.microsoft.com/office/drawing/2014/main" id="{692989FC-25B0-D83D-14BF-FD3871013C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AF1B521C-F7C9-239F-CCDC-B187127851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D23AE18-C32E-E1AA-DA40-135015F3E921}"/>
              </a:ext>
            </a:extLst>
          </p:cNvPr>
          <p:cNvSpPr txBox="1">
            <a:spLocks/>
          </p:cNvSpPr>
          <p:nvPr/>
        </p:nvSpPr>
        <p:spPr>
          <a:xfrm>
            <a:off x="495483" y="2182972"/>
            <a:ext cx="1119798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Fokusira se na stvaranje prosperiteta i radnih mjesta na ekološki odgovoran i društveno inkluzivan način.</a:t>
            </a:r>
          </a:p>
          <a:p>
            <a:pPr marL="342900" lvl="0" indent="-342900" algn="just">
              <a:spcBef>
                <a:spcPts val="1000"/>
              </a:spcBef>
              <a:buClr>
                <a:schemeClr val="accent1"/>
              </a:buClr>
              <a:buSzPts val="1440"/>
              <a:buFont typeface="Arial" panose="020B0604020202020204" pitchFamily="34" charset="0"/>
              <a:buChar char="•"/>
            </a:pPr>
            <a:r>
              <a:rPr lang="en-GB" sz="2000" noProof="0" dirty="0">
                <a:solidFill>
                  <a:srgbClr val="303D68"/>
                </a:solidFill>
                <a:latin typeface="DejaVu Math TeX Gyre" panose="02000503000000000000" pitchFamily="2" charset="0"/>
              </a:rPr>
              <a:t>Promovira kvalitativni rast (inovativan, efikasan i održiv) umjesto samo povećanja proizvodnje i potrošnje.</a:t>
            </a:r>
          </a:p>
          <a:p>
            <a:pPr marL="342900" indent="-342900" algn="just">
              <a:spcBef>
                <a:spcPts val="1000"/>
              </a:spcBef>
              <a:buClr>
                <a:schemeClr val="accent1"/>
              </a:buClr>
              <a:buSzPts val="1440"/>
              <a:buFont typeface="Arial" panose="020B0604020202020204" pitchFamily="34" charset="0"/>
              <a:buChar char="•"/>
            </a:pPr>
            <a:r>
              <a:rPr lang="en-GB" sz="2000" dirty="0" err="1">
                <a:solidFill>
                  <a:srgbClr val="303D68"/>
                </a:solidFill>
                <a:ea typeface="+mj-lt"/>
                <a:cs typeface="+mj-lt"/>
              </a:rPr>
              <a:t>Naglašava</a:t>
            </a:r>
            <a:r>
              <a:rPr lang="en-GB" sz="2000" dirty="0">
                <a:solidFill>
                  <a:srgbClr val="303D68"/>
                </a:solidFill>
                <a:ea typeface="+mj-lt"/>
                <a:cs typeface="+mj-lt"/>
              </a:rPr>
              <a:t> </a:t>
            </a:r>
            <a:r>
              <a:rPr lang="en-GB" sz="2000" dirty="0" err="1">
                <a:solidFill>
                  <a:srgbClr val="303D68"/>
                </a:solidFill>
                <a:ea typeface="+mj-lt"/>
                <a:cs typeface="+mj-lt"/>
              </a:rPr>
              <a:t>razdvajanje</a:t>
            </a:r>
            <a:r>
              <a:rPr lang="en-GB" sz="2000" dirty="0">
                <a:solidFill>
                  <a:srgbClr val="303D68"/>
                </a:solidFill>
                <a:ea typeface="+mj-lt"/>
                <a:cs typeface="+mj-lt"/>
              </a:rPr>
              <a:t> – </a:t>
            </a:r>
            <a:r>
              <a:rPr lang="en-GB" sz="2000" dirty="0" err="1">
                <a:solidFill>
                  <a:srgbClr val="303D68"/>
                </a:solidFill>
                <a:ea typeface="+mj-lt"/>
                <a:cs typeface="+mj-lt"/>
              </a:rPr>
              <a:t>odvajanje</a:t>
            </a:r>
            <a:r>
              <a:rPr lang="en-GB" sz="2000" dirty="0">
                <a:solidFill>
                  <a:srgbClr val="303D68"/>
                </a:solidFill>
                <a:ea typeface="+mj-lt"/>
                <a:cs typeface="+mj-lt"/>
              </a:rPr>
              <a:t> </a:t>
            </a:r>
            <a:r>
              <a:rPr lang="en-GB" sz="2000" dirty="0" err="1">
                <a:solidFill>
                  <a:srgbClr val="303D68"/>
                </a:solidFill>
                <a:ea typeface="+mj-lt"/>
                <a:cs typeface="+mj-lt"/>
              </a:rPr>
              <a:t>ekonomskog</a:t>
            </a:r>
            <a:r>
              <a:rPr lang="en-GB" sz="2000" dirty="0">
                <a:solidFill>
                  <a:srgbClr val="303D68"/>
                </a:solidFill>
                <a:ea typeface="+mj-lt"/>
                <a:cs typeface="+mj-lt"/>
              </a:rPr>
              <a:t> rasta od </a:t>
            </a:r>
            <a:r>
              <a:rPr lang="en-GB" sz="2000" dirty="0" err="1">
                <a:solidFill>
                  <a:srgbClr val="303D68"/>
                </a:solidFill>
                <a:ea typeface="+mj-lt"/>
                <a:cs typeface="+mj-lt"/>
              </a:rPr>
              <a:t>degradacije</a:t>
            </a:r>
            <a:r>
              <a:rPr lang="en-GB" sz="2000" dirty="0">
                <a:solidFill>
                  <a:srgbClr val="303D68"/>
                </a:solidFill>
                <a:ea typeface="+mj-lt"/>
                <a:cs typeface="+mj-lt"/>
              </a:rPr>
              <a:t> </a:t>
            </a:r>
            <a:r>
              <a:rPr lang="en-GB" sz="2000" dirty="0" err="1">
                <a:solidFill>
                  <a:srgbClr val="303D68"/>
                </a:solidFill>
                <a:ea typeface="+mj-lt"/>
                <a:cs typeface="+mj-lt"/>
              </a:rPr>
              <a:t>okoliša</a:t>
            </a:r>
            <a:r>
              <a:rPr lang="en-GB" sz="2000" dirty="0">
                <a:solidFill>
                  <a:srgbClr val="303D68"/>
                </a:solidFill>
                <a:ea typeface="+mj-lt"/>
                <a:cs typeface="+mj-lt"/>
              </a:rPr>
              <a:t>.</a:t>
            </a:r>
            <a:endParaRPr lang="en-GB" sz="2000" noProof="0" dirty="0">
              <a:solidFill>
                <a:srgbClr val="303D68"/>
              </a:solidFill>
              <a:latin typeface="DejaVu Math TeX Gyre" panose="02000503000000000000" pitchFamily="2" charset="0"/>
            </a:endParaRPr>
          </a:p>
          <a:p>
            <a:pPr marL="342900" indent="-342900" algn="just">
              <a:spcBef>
                <a:spcPts val="1000"/>
              </a:spcBef>
              <a:buClr>
                <a:schemeClr val="accent1"/>
              </a:buClr>
              <a:buSzPts val="1440"/>
              <a:buFont typeface="Arial" panose="020B0604020202020204" pitchFamily="34" charset="0"/>
              <a:buChar char="•"/>
            </a:pPr>
            <a:r>
              <a:rPr lang="en-GB" sz="2000" noProof="0" dirty="0" err="1">
                <a:solidFill>
                  <a:srgbClr val="303D68"/>
                </a:solidFill>
                <a:latin typeface="DejaVu Math TeX Gyre"/>
              </a:rPr>
              <a:t>Koristi</a:t>
            </a:r>
            <a:r>
              <a:rPr lang="en-GB" sz="2000" noProof="0" dirty="0">
                <a:solidFill>
                  <a:srgbClr val="303D68"/>
                </a:solidFill>
                <a:latin typeface="DejaVu Math TeX Gyre"/>
              </a:rPr>
              <a:t> </a:t>
            </a:r>
            <a:r>
              <a:rPr lang="en-GB" sz="2000" noProof="0" dirty="0" err="1">
                <a:solidFill>
                  <a:srgbClr val="303D68"/>
                </a:solidFill>
                <a:latin typeface="DejaVu Math TeX Gyre"/>
              </a:rPr>
              <a:t>inovacije</a:t>
            </a:r>
            <a:r>
              <a:rPr lang="en-GB" sz="2000" noProof="0" dirty="0">
                <a:solidFill>
                  <a:srgbClr val="303D68"/>
                </a:solidFill>
                <a:latin typeface="DejaVu Math TeX Gyre"/>
              </a:rPr>
              <a:t> </a:t>
            </a:r>
            <a:r>
              <a:rPr lang="en-GB" sz="2000" noProof="0" dirty="0" err="1">
                <a:solidFill>
                  <a:srgbClr val="303D68"/>
                </a:solidFill>
                <a:latin typeface="DejaVu Math TeX Gyre"/>
              </a:rPr>
              <a:t>i</a:t>
            </a:r>
            <a:r>
              <a:rPr lang="en-GB" sz="2000" noProof="0" dirty="0">
                <a:solidFill>
                  <a:srgbClr val="303D68"/>
                </a:solidFill>
                <a:latin typeface="DejaVu Math TeX Gyre"/>
              </a:rPr>
              <a:t> </a:t>
            </a:r>
            <a:r>
              <a:rPr lang="en-GB" sz="2000" noProof="0" dirty="0" err="1">
                <a:solidFill>
                  <a:srgbClr val="303D68"/>
                </a:solidFill>
                <a:latin typeface="DejaVu Math TeX Gyre"/>
              </a:rPr>
              <a:t>prakse</a:t>
            </a:r>
            <a:r>
              <a:rPr lang="en-GB" sz="2000" dirty="0">
                <a:solidFill>
                  <a:srgbClr val="303D68"/>
                </a:solidFill>
                <a:latin typeface="DejaVu Math TeX Gyre"/>
              </a:rPr>
              <a:t> </a:t>
            </a:r>
            <a:r>
              <a:rPr lang="en-GB" sz="2000" dirty="0" err="1">
                <a:solidFill>
                  <a:srgbClr val="303D68"/>
                </a:solidFill>
                <a:latin typeface="DejaVu Math TeX Gyre"/>
              </a:rPr>
              <a:t>cirkularne</a:t>
            </a:r>
            <a:r>
              <a:rPr lang="en-GB" sz="2000" noProof="0" dirty="0">
                <a:solidFill>
                  <a:srgbClr val="303D68"/>
                </a:solidFill>
                <a:latin typeface="DejaVu Math TeX Gyre"/>
              </a:rPr>
              <a:t> </a:t>
            </a:r>
            <a:r>
              <a:rPr lang="en-GB" sz="2000" noProof="0" dirty="0" err="1">
                <a:solidFill>
                  <a:srgbClr val="303D68"/>
                </a:solidFill>
                <a:latin typeface="DejaVu Math TeX Gyre"/>
              </a:rPr>
              <a:t>ekonomije</a:t>
            </a:r>
            <a:r>
              <a:rPr lang="en-GB" sz="2000" noProof="0" dirty="0">
                <a:solidFill>
                  <a:srgbClr val="303D68"/>
                </a:solidFill>
                <a:latin typeface="DejaVu Math TeX Gyre"/>
              </a:rPr>
              <a:t> (</a:t>
            </a:r>
            <a:r>
              <a:rPr lang="en-GB" sz="2000" noProof="0" dirty="0" err="1">
                <a:solidFill>
                  <a:srgbClr val="303D68"/>
                </a:solidFill>
                <a:latin typeface="DejaVu Math TeX Gyre"/>
              </a:rPr>
              <a:t>ponovna</a:t>
            </a:r>
            <a:r>
              <a:rPr lang="en-GB" sz="2000" noProof="0" dirty="0">
                <a:solidFill>
                  <a:srgbClr val="303D68"/>
                </a:solidFill>
                <a:latin typeface="DejaVu Math TeX Gyre"/>
              </a:rPr>
              <a:t> </a:t>
            </a:r>
            <a:r>
              <a:rPr lang="en-GB" sz="2000" noProof="0" dirty="0" err="1">
                <a:solidFill>
                  <a:srgbClr val="303D68"/>
                </a:solidFill>
                <a:latin typeface="DejaVu Math TeX Gyre"/>
              </a:rPr>
              <a:t>upotreba</a:t>
            </a:r>
            <a:r>
              <a:rPr lang="en-GB" sz="2000" noProof="0" dirty="0">
                <a:solidFill>
                  <a:srgbClr val="303D68"/>
                </a:solidFill>
                <a:latin typeface="DejaVu Math TeX Gyre"/>
              </a:rPr>
              <a:t>, </a:t>
            </a:r>
            <a:r>
              <a:rPr lang="en-GB" sz="2000" noProof="0" dirty="0" err="1">
                <a:solidFill>
                  <a:srgbClr val="303D68"/>
                </a:solidFill>
                <a:latin typeface="DejaVu Math TeX Gyre"/>
              </a:rPr>
              <a:t>popravak</a:t>
            </a:r>
            <a:r>
              <a:rPr lang="en-GB" sz="2000" noProof="0" dirty="0">
                <a:solidFill>
                  <a:srgbClr val="303D68"/>
                </a:solidFill>
                <a:latin typeface="DejaVu Math TeX Gyre"/>
              </a:rPr>
              <a:t>, </a:t>
            </a:r>
            <a:r>
              <a:rPr lang="en-GB" sz="2000" noProof="0" dirty="0" err="1">
                <a:solidFill>
                  <a:srgbClr val="303D68"/>
                </a:solidFill>
                <a:latin typeface="DejaVu Math TeX Gyre"/>
              </a:rPr>
              <a:t>reciklaža</a:t>
            </a:r>
            <a:r>
              <a:rPr lang="en-GB" sz="2000" noProof="0" dirty="0">
                <a:solidFill>
                  <a:srgbClr val="303D68"/>
                </a:solidFill>
                <a:latin typeface="DejaVu Math TeX Gyre"/>
              </a:rPr>
              <a:t>) </a:t>
            </a:r>
            <a:r>
              <a:rPr lang="en-GB" sz="2000" noProof="0" dirty="0" err="1">
                <a:solidFill>
                  <a:srgbClr val="303D68"/>
                </a:solidFill>
                <a:latin typeface="DejaVu Math TeX Gyre"/>
              </a:rPr>
              <a:t>kako</a:t>
            </a:r>
            <a:r>
              <a:rPr lang="en-GB" sz="2000" noProof="0" dirty="0">
                <a:solidFill>
                  <a:srgbClr val="303D68"/>
                </a:solidFill>
                <a:latin typeface="DejaVu Math TeX Gyre"/>
              </a:rPr>
              <a:t> bi se </a:t>
            </a:r>
            <a:r>
              <a:rPr lang="en-GB" sz="2000" noProof="0" dirty="0" err="1">
                <a:solidFill>
                  <a:srgbClr val="303D68"/>
                </a:solidFill>
                <a:latin typeface="DejaVu Math TeX Gyre"/>
              </a:rPr>
              <a:t>smanjila</a:t>
            </a:r>
            <a:r>
              <a:rPr lang="en-GB" sz="2000" noProof="0" dirty="0">
                <a:solidFill>
                  <a:srgbClr val="303D68"/>
                </a:solidFill>
                <a:latin typeface="DejaVu Math TeX Gyre"/>
              </a:rPr>
              <a:t> </a:t>
            </a:r>
            <a:r>
              <a:rPr lang="en-GB" sz="2000" noProof="0" dirty="0" err="1">
                <a:solidFill>
                  <a:srgbClr val="303D68"/>
                </a:solidFill>
                <a:latin typeface="DejaVu Math TeX Gyre"/>
              </a:rPr>
              <a:t>upotreba</a:t>
            </a:r>
            <a:r>
              <a:rPr lang="en-GB" sz="2000" noProof="0" dirty="0">
                <a:solidFill>
                  <a:srgbClr val="303D68"/>
                </a:solidFill>
                <a:latin typeface="DejaVu Math TeX Gyre"/>
              </a:rPr>
              <a:t> </a:t>
            </a:r>
            <a:r>
              <a:rPr lang="en-GB" sz="2000" noProof="0" dirty="0" err="1">
                <a:solidFill>
                  <a:srgbClr val="303D68"/>
                </a:solidFill>
                <a:latin typeface="DejaVu Math TeX Gyre"/>
              </a:rPr>
              <a:t>resursa</a:t>
            </a:r>
            <a:r>
              <a:rPr lang="en-GB" sz="2000" noProof="0" dirty="0">
                <a:solidFill>
                  <a:srgbClr val="303D68"/>
                </a:solidFill>
                <a:latin typeface="DejaVu Math TeX Gyre"/>
              </a:rPr>
              <a:t> </a:t>
            </a:r>
            <a:r>
              <a:rPr lang="en-GB" sz="2000" noProof="0" dirty="0" err="1">
                <a:solidFill>
                  <a:srgbClr val="303D68"/>
                </a:solidFill>
                <a:latin typeface="DejaVu Math TeX Gyre"/>
              </a:rPr>
              <a:t>i</a:t>
            </a:r>
            <a:r>
              <a:rPr lang="en-GB" sz="2000" noProof="0" dirty="0">
                <a:solidFill>
                  <a:srgbClr val="303D68"/>
                </a:solidFill>
                <a:latin typeface="DejaVu Math TeX Gyre"/>
              </a:rPr>
              <a:t> </a:t>
            </a:r>
            <a:r>
              <a:rPr lang="en-GB" sz="2000" noProof="0" dirty="0" err="1">
                <a:solidFill>
                  <a:srgbClr val="303D68"/>
                </a:solidFill>
                <a:latin typeface="DejaVu Math TeX Gyre"/>
              </a:rPr>
              <a:t>zagađenje</a:t>
            </a:r>
            <a:r>
              <a:rPr lang="en-GB" sz="2000" noProof="0" dirty="0">
                <a:solidFill>
                  <a:srgbClr val="303D68"/>
                </a:solidFill>
                <a:latin typeface="DejaVu Math TeX Gyre"/>
              </a:rPr>
              <a:t>.</a:t>
            </a:r>
          </a:p>
          <a:p>
            <a:pPr marL="342900" lvl="0" indent="-342900" algn="just">
              <a:spcBef>
                <a:spcPts val="1000"/>
              </a:spcBef>
              <a:buClr>
                <a:schemeClr val="accent1"/>
              </a:buClr>
              <a:buSzPts val="144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1144703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C294222-AB0D-5AFC-D7E8-D0A615C1712E}"/>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4" name="Picture 13">
            <a:extLst>
              <a:ext uri="{FF2B5EF4-FFF2-40B4-BE49-F238E27FC236}">
                <a16:creationId xmlns:a16="http://schemas.microsoft.com/office/drawing/2014/main" id="{749A3D9A-F737-9BFE-9AFB-F9ED6347BC0B}"/>
              </a:ext>
            </a:extLst>
          </p:cNvPr>
          <p:cNvPicPr>
            <a:picLocks noChangeAspect="1"/>
          </p:cNvPicPr>
          <p:nvPr/>
        </p:nvPicPr>
        <p:blipFill>
          <a:blip r:embed="rId2" cstate="print">
            <a:extLst>
              <a:ext uri="{28A0092B-C50C-407E-A947-70E740481C1C}">
                <a14:useLocalDpi xmlns:a14="http://schemas.microsoft.com/office/drawing/2010/main" val="0"/>
              </a:ext>
            </a:extLst>
          </a:blip>
          <a:srcRect l="20983" r="20983"/>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Title 1">
            <a:extLst>
              <a:ext uri="{FF2B5EF4-FFF2-40B4-BE49-F238E27FC236}">
                <a16:creationId xmlns:a16="http://schemas.microsoft.com/office/drawing/2014/main" id="{25179873-DFEF-0E18-D084-EBE5B2035113}"/>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rPr>
              <a:t>Ključna ekonomska područja unutar zelene ekonomije</a:t>
            </a:r>
          </a:p>
          <a:p>
            <a:endPar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pic>
        <p:nvPicPr>
          <p:cNvPr id="16" name="Picture 15" descr="Blue text on a black background&#10;&#10;Description automatically generated">
            <a:extLst>
              <a:ext uri="{FF2B5EF4-FFF2-40B4-BE49-F238E27FC236}">
                <a16:creationId xmlns:a16="http://schemas.microsoft.com/office/drawing/2014/main" id="{065DC30A-2851-B0DD-FCE1-11B87BB5D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26C8F20A-1381-814A-E9B2-3C37B18255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895941DF-0632-85FD-3E57-09D1D449670A}"/>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a:t>
            </a:r>
            <a:r>
              <a:rPr lang="en-GB" sz="800" noProof="0" dirty="0" err="1">
                <a:solidFill>
                  <a:schemeClr val="bg1"/>
                </a:solidFill>
                <a:latin typeface="DejaVu Math TeX Gyre" panose="02000503000000000000"/>
              </a:rPr>
              <a:t>josh-beech-TXJhAFVOHVk-unsplash</a:t>
            </a:r>
            <a:endParaRPr lang="en-GB" sz="800" noProof="0" dirty="0">
              <a:solidFill>
                <a:schemeClr val="bg1"/>
              </a:solidFill>
              <a:latin typeface="DejaVu Math TeX Gyre" panose="02000503000000000000"/>
            </a:endParaRPr>
          </a:p>
        </p:txBody>
      </p:sp>
      <p:graphicFrame>
        <p:nvGraphicFramePr>
          <p:cNvPr id="25" name="Title 1">
            <a:extLst>
              <a:ext uri="{FF2B5EF4-FFF2-40B4-BE49-F238E27FC236}">
                <a16:creationId xmlns:a16="http://schemas.microsoft.com/office/drawing/2014/main" id="{46A75FEB-F2CC-3FBC-6EB0-A578264A9C0B}"/>
              </a:ext>
            </a:extLst>
          </p:cNvPr>
          <p:cNvGraphicFramePr/>
          <p:nvPr>
            <p:extLst>
              <p:ext uri="{D42A27DB-BD31-4B8C-83A1-F6EECF244321}">
                <p14:modId xmlns:p14="http://schemas.microsoft.com/office/powerpoint/2010/main" val="309887319"/>
              </p:ext>
            </p:extLst>
          </p:nvPr>
        </p:nvGraphicFramePr>
        <p:xfrm>
          <a:off x="511069" y="1604881"/>
          <a:ext cx="4852702" cy="429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75086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DB6F10-F916-6366-0A3E-50215810EF33}"/>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7DB421F-B642-E2B4-361D-F855CE818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4" name="Picture 13">
            <a:extLst>
              <a:ext uri="{FF2B5EF4-FFF2-40B4-BE49-F238E27FC236}">
                <a16:creationId xmlns:a16="http://schemas.microsoft.com/office/drawing/2014/main" id="{D0225E52-B099-C4D7-B8EB-2E0FF7990644}"/>
              </a:ext>
            </a:extLst>
          </p:cNvPr>
          <p:cNvPicPr>
            <a:picLocks noChangeAspect="1"/>
          </p:cNvPicPr>
          <p:nvPr/>
        </p:nvPicPr>
        <p:blipFill>
          <a:blip r:embed="rId2" cstate="print">
            <a:extLst>
              <a:ext uri="{28A0092B-C50C-407E-A947-70E740481C1C}">
                <a14:useLocalDpi xmlns:a14="http://schemas.microsoft.com/office/drawing/2010/main" val="0"/>
              </a:ext>
            </a:extLst>
          </a:blip>
          <a:srcRect t="6864" b="686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Title 1">
            <a:extLst>
              <a:ext uri="{FF2B5EF4-FFF2-40B4-BE49-F238E27FC236}">
                <a16:creationId xmlns:a16="http://schemas.microsoft.com/office/drawing/2014/main" id="{C668199E-BC94-2A1A-ED06-A1131370B91C}"/>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rPr>
              <a:t>Ključna ekonomska područja unutar zelene ekonomije</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 </a:t>
            </a:r>
          </a:p>
        </p:txBody>
      </p:sp>
      <p:pic>
        <p:nvPicPr>
          <p:cNvPr id="16" name="Picture 15" descr="Blue text on a black background&#10;&#10;Description automatically generated">
            <a:extLst>
              <a:ext uri="{FF2B5EF4-FFF2-40B4-BE49-F238E27FC236}">
                <a16:creationId xmlns:a16="http://schemas.microsoft.com/office/drawing/2014/main" id="{B28FFB62-3F02-8D4A-1407-BA9677EF49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7" name="Picture 16" descr="A logo with text on it&#10;&#10;Description automatically generated">
            <a:extLst>
              <a:ext uri="{FF2B5EF4-FFF2-40B4-BE49-F238E27FC236}">
                <a16:creationId xmlns:a16="http://schemas.microsoft.com/office/drawing/2014/main" id="{DE52CBC0-CFAB-13BC-BE7E-A6CDCD4AF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8" name="TextBox 17">
            <a:extLst>
              <a:ext uri="{FF2B5EF4-FFF2-40B4-BE49-F238E27FC236}">
                <a16:creationId xmlns:a16="http://schemas.microsoft.com/office/drawing/2014/main" id="{C4E43FF1-267F-A1D8-437F-57293D4A642F}"/>
              </a:ext>
            </a:extLst>
          </p:cNvPr>
          <p:cNvSpPr txBox="1"/>
          <p:nvPr/>
        </p:nvSpPr>
        <p:spPr>
          <a:xfrm>
            <a:off x="10047631" y="6632217"/>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himmel-s-4LsgwnOewjQ-unsplash</a:t>
            </a:r>
          </a:p>
        </p:txBody>
      </p:sp>
      <p:graphicFrame>
        <p:nvGraphicFramePr>
          <p:cNvPr id="25" name="Title 1">
            <a:extLst>
              <a:ext uri="{FF2B5EF4-FFF2-40B4-BE49-F238E27FC236}">
                <a16:creationId xmlns:a16="http://schemas.microsoft.com/office/drawing/2014/main" id="{E574E5B6-B321-BEE9-7FC9-92947F9E28A1}"/>
              </a:ext>
            </a:extLst>
          </p:cNvPr>
          <p:cNvGraphicFramePr/>
          <p:nvPr>
            <p:extLst>
              <p:ext uri="{D42A27DB-BD31-4B8C-83A1-F6EECF244321}">
                <p14:modId xmlns:p14="http://schemas.microsoft.com/office/powerpoint/2010/main" val="2589013557"/>
              </p:ext>
            </p:extLst>
          </p:nvPr>
        </p:nvGraphicFramePr>
        <p:xfrm>
          <a:off x="511069" y="1604881"/>
          <a:ext cx="4852702" cy="4298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68981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48B59B-F542-6C97-4370-7B6416B0DDC6}"/>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D4F4D028-35CA-EC6E-32B4-FB3482E59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156FFB2C-B7C6-1C13-47D1-4F31BEBA918C}"/>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Pravedna tranzicija i zelena radna mjesta </a:t>
            </a: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CE273664-3060-B55F-5A70-CEF655D08C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10B6F39C-75A3-5D6F-6F49-643B1C43F2CE}"/>
              </a:ext>
            </a:extLst>
          </p:cNvPr>
          <p:cNvPicPr>
            <a:picLocks noChangeAspect="1"/>
          </p:cNvPicPr>
          <p:nvPr/>
        </p:nvPicPr>
        <p:blipFill>
          <a:blip r:embed="rId2" cstate="print">
            <a:extLst>
              <a:ext uri="{28A0092B-C50C-407E-A947-70E740481C1C}">
                <a14:useLocalDpi xmlns:a14="http://schemas.microsoft.com/office/drawing/2010/main" val="0"/>
              </a:ext>
            </a:extLst>
          </a:blip>
          <a:srcRect l="12500" r="12500"/>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20A5B2BA-D2F5-0CBD-A916-0F6B56433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3793830F-DB87-C53C-DB14-23EBB96AE0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B793E0AC-229A-9670-632B-21665AE90F43}"/>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GB" sz="1800" b="1" noProof="0" dirty="0">
                <a:solidFill>
                  <a:srgbClr val="303D68"/>
                </a:solidFill>
                <a:latin typeface="DejaVu Math TeX Gyre" panose="02000503000000000000" pitchFamily="2" charset="0"/>
              </a:rPr>
              <a:t>Zelene radne mjesto </a:t>
            </a:r>
            <a:r>
              <a:rPr lang="en-GB" sz="1800" noProof="0" dirty="0">
                <a:solidFill>
                  <a:srgbClr val="303D68"/>
                </a:solidFill>
                <a:latin typeface="DejaVu Math TeX Gyre" panose="02000503000000000000" pitchFamily="2" charset="0"/>
              </a:rPr>
              <a:t>– radna mjesta koja čuvaju ili obnavljaju okoliš u sektorima poput obnovljive energije, poljoprivrede, proizvodnje i upravljanja otpadom, poboljšavajući kvalitetu zaposlenja i dobrobit.</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b="1" noProof="0" dirty="0">
                <a:solidFill>
                  <a:srgbClr val="303D68"/>
                </a:solidFill>
                <a:latin typeface="DejaVu Math TeX Gyre" panose="02000503000000000000" pitchFamily="2" charset="0"/>
              </a:rPr>
              <a:t>Šta je pravedna tranzicija? </a:t>
            </a:r>
            <a:r>
              <a:rPr lang="en-GB" sz="1800" noProof="0" dirty="0">
                <a:solidFill>
                  <a:srgbClr val="303D68"/>
                </a:solidFill>
                <a:latin typeface="DejaVu Math TeX Gyre" panose="02000503000000000000" pitchFamily="2" charset="0"/>
              </a:rPr>
              <a:t>– Pravedan, inkluzivan i društveno odgovoran prelazak na zelenu ekonomiju koji podržava radnike, zajednice i ranjive grupe, istovremeno osiguravajući da niko ne bude ostavljen po strani.</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b="1" noProof="0" dirty="0">
                <a:solidFill>
                  <a:srgbClr val="303D68"/>
                </a:solidFill>
                <a:latin typeface="DejaVu Math TeX Gyre" panose="02000503000000000000" pitchFamily="2" charset="0"/>
              </a:rPr>
              <a:t>Pravedna tranzicija na djelu </a:t>
            </a:r>
            <a:r>
              <a:rPr lang="en-GB" sz="1800" noProof="0" dirty="0">
                <a:solidFill>
                  <a:srgbClr val="303D68"/>
                </a:solidFill>
                <a:latin typeface="DejaVu Math TeX Gyre" panose="02000503000000000000" pitchFamily="2" charset="0"/>
              </a:rPr>
              <a:t>– Pruža prekvalifikaciju, razvoj vještina, obrazovanje i lokalnu ekonomsku podršku kako bi se radnicima i zajednicama pomoglo da pređu u zelene sektore i održivu egzistenciju.</a:t>
            </a: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D3E2DCB9-F816-4846-88EB-67BBA73975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6B9208BB-B924-F2B3-1FF9-23D857BC67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F120F863-DF1D-0B9E-89C9-D644A52575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F654ED5A-6E6F-177D-D138-F595F51BB0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03CDB9DB-B475-DB58-7443-C1322B95156C}"/>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 chelsea-WvusC5M-TM8-unsplash</a:t>
            </a:r>
          </a:p>
        </p:txBody>
      </p:sp>
    </p:spTree>
    <p:extLst>
      <p:ext uri="{BB962C8B-B14F-4D97-AF65-F5344CB8AC3E}">
        <p14:creationId xmlns:p14="http://schemas.microsoft.com/office/powerpoint/2010/main" val="16373425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33885-F348-E486-1D61-2348D1AAC1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81FC957-17FB-E200-2743-41232B76DFE8}"/>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FEAD0587-3585-BDDB-3A7A-D496114D96AD}"/>
              </a:ext>
            </a:extLst>
          </p:cNvPr>
          <p:cNvSpPr txBox="1"/>
          <p:nvPr/>
        </p:nvSpPr>
        <p:spPr>
          <a:xfrm>
            <a:off x="3984331" y="402332"/>
            <a:ext cx="8111062" cy="225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Socijalna dimenzija</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Ekološka dimenzija </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610A473-0F90-5EFC-B011-EDA3BAEA6586}"/>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1.3: Dimenzije zelene ekonomije - socijalne i okolišne</a:t>
            </a:r>
          </a:p>
        </p:txBody>
      </p:sp>
      <p:pic>
        <p:nvPicPr>
          <p:cNvPr id="2" name="Picture 1" descr="A logo with text on it&#10;&#10;Description automatically generated">
            <a:extLst>
              <a:ext uri="{FF2B5EF4-FFF2-40B4-BE49-F238E27FC236}">
                <a16:creationId xmlns:a16="http://schemas.microsoft.com/office/drawing/2014/main" id="{1024C7AE-AD74-DA17-35B7-BC8E334C99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1D48B80-A5CB-A395-D1C6-A860403C19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00942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33A6D-D8CA-8D07-A5ED-A6ECF55591F1}"/>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24DD56B0-0439-FE10-7334-F5F2963BA4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0988EE0A-10B0-9824-9F34-1600F098E2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6ABC8B95-0B5D-5673-3CB3-A46704B41D9D}"/>
              </a:ext>
            </a:extLst>
          </p:cNvPr>
          <p:cNvSpPr txBox="1">
            <a:spLocks/>
          </p:cNvSpPr>
          <p:nvPr/>
        </p:nvSpPr>
        <p:spPr>
          <a:xfrm>
            <a:off x="3990219" y="2411214"/>
            <a:ext cx="7293865"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Osigurava da svi imaju koristi od održivog rasta, smanjujući nejednakost i osnažujući zajednice.</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Osigurava pravedan pristup zelenim radnim mjestima, dostojanstvenom radu i razvoju vještina.</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Promovira pristup zajednice čistoj energiji, održivom transportu i zdravim okruženjima.</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Podržava rodnu ravnopravnost i uključivanje mladih radi jačanja inovacija i otpornosti.</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 name="Picture 9">
            <a:extLst>
              <a:ext uri="{FF2B5EF4-FFF2-40B4-BE49-F238E27FC236}">
                <a16:creationId xmlns:a16="http://schemas.microsoft.com/office/drawing/2014/main" id="{544831BB-2322-340C-A737-8A3D0177B30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0508" y="1297769"/>
            <a:ext cx="2978998" cy="4497704"/>
          </a:xfrm>
          <a:prstGeom prst="rect">
            <a:avLst/>
          </a:prstGeom>
        </p:spPr>
      </p:pic>
      <p:sp>
        <p:nvSpPr>
          <p:cNvPr id="11" name="Title 1">
            <a:extLst>
              <a:ext uri="{FF2B5EF4-FFF2-40B4-BE49-F238E27FC236}">
                <a16:creationId xmlns:a16="http://schemas.microsoft.com/office/drawing/2014/main" id="{B12227D6-6A33-3FF4-CE28-E27F72E0C66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Socijalna dimenzija</a:t>
            </a:r>
          </a:p>
        </p:txBody>
      </p:sp>
      <p:sp>
        <p:nvSpPr>
          <p:cNvPr id="12" name="TextBox 11">
            <a:extLst>
              <a:ext uri="{FF2B5EF4-FFF2-40B4-BE49-F238E27FC236}">
                <a16:creationId xmlns:a16="http://schemas.microsoft.com/office/drawing/2014/main" id="{14EB5845-99EF-2B28-8FAB-BE11506C6D38}"/>
              </a:ext>
            </a:extLst>
          </p:cNvPr>
          <p:cNvSpPr txBox="1"/>
          <p:nvPr/>
        </p:nvSpPr>
        <p:spPr>
          <a:xfrm>
            <a:off x="514117" y="5795472"/>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Fotografije: shane-rounce-DNkoNXQti3c-unsplash</a:t>
            </a:r>
          </a:p>
        </p:txBody>
      </p:sp>
    </p:spTree>
    <p:extLst>
      <p:ext uri="{BB962C8B-B14F-4D97-AF65-F5344CB8AC3E}">
        <p14:creationId xmlns:p14="http://schemas.microsoft.com/office/powerpoint/2010/main" val="1878151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0D523-8306-12DC-1E1A-AE50AAFADDDE}"/>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834CB5D7-3636-1316-FB58-DADF004D8F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CCB880DC-5E5C-6C4C-E39A-B04B9E1E73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EDA721AB-AFD9-CF16-02C8-DE3E573E0075}"/>
              </a:ext>
            </a:extLst>
          </p:cNvPr>
          <p:cNvSpPr txBox="1">
            <a:spLocks/>
          </p:cNvSpPr>
          <p:nvPr/>
        </p:nvSpPr>
        <p:spPr>
          <a:xfrm>
            <a:off x="5771917" y="2182972"/>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GB" sz="2000" b="1" noProof="0" dirty="0">
                <a:solidFill>
                  <a:srgbClr val="303D68"/>
                </a:solidFill>
                <a:latin typeface="DejaVu Math TeX Gyre" panose="02000503000000000000" pitchFamily="2" charset="0"/>
              </a:rPr>
              <a:t>Implementacija pravedne tranzicije</a:t>
            </a:r>
          </a:p>
          <a:p>
            <a:pPr algn="just">
              <a:buFont typeface="Arial" panose="020B0604020202020204" pitchFamily="34" charset="0"/>
              <a:buChar char="•"/>
            </a:pPr>
            <a:r>
              <a:rPr lang="bs-Latn-BA" sz="2000">
                <a:solidFill>
                  <a:srgbClr val="303D68"/>
                </a:solidFill>
                <a:ea typeface="+mj-lt"/>
                <a:cs typeface="+mj-lt"/>
              </a:rPr>
              <a:t>Osigurava da održivi rast donosi koristi svima, smanjujući nejednakosti i osnažujući zajednice.</a:t>
            </a:r>
            <a:endParaRPr lang="bs-Latn-BA" sz="2000">
              <a:solidFill>
                <a:srgbClr val="303D68"/>
              </a:solidFill>
              <a:latin typeface="DejaVu Math TeX Gyre" panose="02000503000000000000" pitchFamily="2" charset="0"/>
            </a:endParaRPr>
          </a:p>
          <a:p>
            <a:pPr algn="just">
              <a:buFont typeface="Arial" panose="020B0604020202020204" pitchFamily="34" charset="0"/>
              <a:buChar char="•"/>
            </a:pPr>
            <a:r>
              <a:rPr lang="bs-Latn-BA" sz="2000" dirty="0" err="1">
                <a:solidFill>
                  <a:srgbClr val="303D68"/>
                </a:solidFill>
                <a:ea typeface="+mj-lt"/>
                <a:cs typeface="+mj-lt"/>
              </a:rPr>
              <a:t>Omogućava</a:t>
            </a:r>
            <a:r>
              <a:rPr lang="bs-Latn-BA" sz="2000" dirty="0">
                <a:solidFill>
                  <a:srgbClr val="303D68"/>
                </a:solidFill>
                <a:ea typeface="+mj-lt"/>
                <a:cs typeface="+mj-lt"/>
              </a:rPr>
              <a:t> pravedan pristup zelenim poslovima, dostojanstvenom radu i razvoju vještina.</a:t>
            </a:r>
            <a:endParaRPr lang="bs-Latn-BA" dirty="0"/>
          </a:p>
          <a:p>
            <a:pPr algn="just">
              <a:buFont typeface="Arial" panose="020B0604020202020204" pitchFamily="34" charset="0"/>
              <a:buChar char="•"/>
            </a:pPr>
            <a:r>
              <a:rPr lang="bs-Latn-BA" sz="2000" dirty="0">
                <a:solidFill>
                  <a:srgbClr val="303D68"/>
                </a:solidFill>
                <a:ea typeface="+mj-lt"/>
                <a:cs typeface="+mj-lt"/>
              </a:rPr>
              <a:t>Promoviše pristup zajednice čistoj energiji, održivom transportu i zdravom okolišu.</a:t>
            </a:r>
            <a:endParaRPr lang="bs-Latn-BA"/>
          </a:p>
          <a:p>
            <a:pPr algn="just">
              <a:buFont typeface="Arial" panose="020B0604020202020204" pitchFamily="34" charset="0"/>
              <a:buChar char="•"/>
            </a:pPr>
            <a:r>
              <a:rPr lang="bs-Latn-BA" sz="2000" dirty="0" err="1">
                <a:solidFill>
                  <a:srgbClr val="303D68"/>
                </a:solidFill>
                <a:ea typeface="+mj-lt"/>
                <a:cs typeface="+mj-lt"/>
              </a:rPr>
              <a:t>Podržava</a:t>
            </a:r>
            <a:r>
              <a:rPr lang="bs-Latn-BA" sz="2000" dirty="0">
                <a:solidFill>
                  <a:srgbClr val="303D68"/>
                </a:solidFill>
                <a:ea typeface="+mj-lt"/>
                <a:cs typeface="+mj-lt"/>
              </a:rPr>
              <a:t> rodnu ravnopravnost i uključivanje mladih kako bi se ojačala inovacija i otpornost.</a:t>
            </a:r>
            <a:endParaRPr lang="bs-Latn-BA" dirty="0"/>
          </a:p>
          <a:p>
            <a:pPr algn="just"/>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F86C72DF-6828-5AA4-B749-5F5DDE7477BF}"/>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Društvena dimenzija</a:t>
            </a:r>
          </a:p>
        </p:txBody>
      </p:sp>
      <p:sp>
        <p:nvSpPr>
          <p:cNvPr id="12" name="TextBox 11">
            <a:extLst>
              <a:ext uri="{FF2B5EF4-FFF2-40B4-BE49-F238E27FC236}">
                <a16:creationId xmlns:a16="http://schemas.microsoft.com/office/drawing/2014/main" id="{DF8F9EE4-AB63-EC2F-1F5D-DEE097C18EC3}"/>
              </a:ext>
            </a:extLst>
          </p:cNvPr>
          <p:cNvSpPr txBox="1"/>
          <p:nvPr/>
        </p:nvSpPr>
        <p:spPr>
          <a:xfrm>
            <a:off x="610508" y="5222829"/>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Fotografije: scott-graham-5fNmWej4tAA-unsplash</a:t>
            </a:r>
          </a:p>
        </p:txBody>
      </p:sp>
      <p:pic>
        <p:nvPicPr>
          <p:cNvPr id="14" name="Picture 13">
            <a:extLst>
              <a:ext uri="{FF2B5EF4-FFF2-40B4-BE49-F238E27FC236}">
                <a16:creationId xmlns:a16="http://schemas.microsoft.com/office/drawing/2014/main" id="{6ABDCD98-B33C-0FF6-1F8F-3E2F6DE52D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2934" y="1870851"/>
            <a:ext cx="4869052" cy="3249563"/>
          </a:xfrm>
          <a:prstGeom prst="rect">
            <a:avLst/>
          </a:prstGeom>
        </p:spPr>
      </p:pic>
    </p:spTree>
    <p:extLst>
      <p:ext uri="{BB962C8B-B14F-4D97-AF65-F5344CB8AC3E}">
        <p14:creationId xmlns:p14="http://schemas.microsoft.com/office/powerpoint/2010/main" val="46635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EE5E72-CDE1-876C-DD43-96185C2A7450}"/>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860D086-63C3-4646-5EC0-5AAC2E399D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95C57B42-7173-EA50-99EF-843ADFD70B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E1560632-592A-1E8C-4A32-9363EA77C928}"/>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Ekonomska dimenzija </a:t>
            </a:r>
          </a:p>
        </p:txBody>
      </p:sp>
      <p:pic>
        <p:nvPicPr>
          <p:cNvPr id="9" name="Picture 8" descr="Blue text on a black background&#10;&#10;Description automatically generated">
            <a:extLst>
              <a:ext uri="{FF2B5EF4-FFF2-40B4-BE49-F238E27FC236}">
                <a16:creationId xmlns:a16="http://schemas.microsoft.com/office/drawing/2014/main" id="{E6C6C607-650C-64D1-16F8-0C18881BEB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C2EC710F-29E7-E67A-5CBB-BC37C2319B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88DB29B3-B4EC-9854-C239-F1C56ACBD75E}"/>
              </a:ext>
            </a:extLst>
          </p:cNvPr>
          <p:cNvSpPr txBox="1">
            <a:spLocks/>
          </p:cNvSpPr>
          <p:nvPr/>
        </p:nvSpPr>
        <p:spPr>
          <a:xfrm>
            <a:off x="68094" y="1972559"/>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noProof="0" dirty="0">
                <a:solidFill>
                  <a:srgbClr val="303D68"/>
                </a:solidFill>
                <a:latin typeface="DejaVu Math TeX Gyre" panose="02000503000000000000" pitchFamily="2" charset="0"/>
              </a:rPr>
              <a:t>Štiti prirodne sisteme rješavajući klimatske promjene, gubitak bioraznolikosti i iscrpljivanje resursa kroz održivu proizvodnju, očuvanje i smanjenje zagađenja.</a:t>
            </a:r>
          </a:p>
        </p:txBody>
      </p:sp>
      <p:pic>
        <p:nvPicPr>
          <p:cNvPr id="3" name="Picture 2" descr="A diagram of a diagram&#10;&#10;AI-generated content may be incorrect.">
            <a:extLst>
              <a:ext uri="{FF2B5EF4-FFF2-40B4-BE49-F238E27FC236}">
                <a16:creationId xmlns:a16="http://schemas.microsoft.com/office/drawing/2014/main" id="{73081125-91D6-3B8B-B11C-E82A08AD0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061" y="941942"/>
            <a:ext cx="6724650" cy="4451529"/>
          </a:xfrm>
          <a:prstGeom prst="rect">
            <a:avLst/>
          </a:prstGeom>
        </p:spPr>
      </p:pic>
    </p:spTree>
    <p:extLst>
      <p:ext uri="{BB962C8B-B14F-4D97-AF65-F5344CB8AC3E}">
        <p14:creationId xmlns:p14="http://schemas.microsoft.com/office/powerpoint/2010/main" val="2152294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6E3D-590D-5CCE-6C9D-DAC9DDDFD9C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2656F0A9-912F-AFE2-E10B-0FE3AC922F27}"/>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A1ED7FF6-0128-A436-08CC-AB162CF440EF}"/>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77E8D83A-3C4A-86B1-A834-747AC90B8821}"/>
              </a:ext>
            </a:extLst>
          </p:cNvPr>
          <p:cNvSpPr>
            <a:spLocks noGrp="1"/>
          </p:cNvSpPr>
          <p:nvPr>
            <p:ph type="title"/>
          </p:nvPr>
        </p:nvSpPr>
        <p:spPr>
          <a:xfrm>
            <a:off x="558396" y="2571136"/>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 2: Zelene politike, industrije i tržište rada</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Podnaslov 2.1: Pregled zelenih politika</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Podnaslov 2.2: Utjecaj na industrije</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Podnaslov 2.3: Transformacija tržišta rada</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7177423B-F784-7DD2-62E5-82AF2D4E41C7}"/>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Poboljšati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kvalitet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stručnog</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obrazovanja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obuka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Zapadnom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Balkanu</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za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održivi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razvoj.</a:t>
            </a:r>
          </a:p>
        </p:txBody>
      </p:sp>
      <p:pic>
        <p:nvPicPr>
          <p:cNvPr id="13" name="Picture 12" descr="A white text on a black background&#10;&#10;Description automatically generated">
            <a:extLst>
              <a:ext uri="{FF2B5EF4-FFF2-40B4-BE49-F238E27FC236}">
                <a16:creationId xmlns:a16="http://schemas.microsoft.com/office/drawing/2014/main" id="{1D15E25A-BE65-C69E-F643-574D2E6B61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3E9C2CBC-90EE-68AB-A40D-72C69EDD3F7C}"/>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ABC6D258-D251-6ADD-F91F-374C6F333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E2C71962-DC56-D279-65E4-D68B81A506D9}"/>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3812429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9239C-1E3D-C9DD-CE72-E2E004053C6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12C363F-4286-E670-459C-229FAF5D93F9}"/>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Ishodi učenja</a:t>
            </a:r>
          </a:p>
        </p:txBody>
      </p:sp>
      <p:sp>
        <p:nvSpPr>
          <p:cNvPr id="7" name="Title 1">
            <a:extLst>
              <a:ext uri="{FF2B5EF4-FFF2-40B4-BE49-F238E27FC236}">
                <a16:creationId xmlns:a16="http://schemas.microsoft.com/office/drawing/2014/main" id="{4674A1F7-E83A-277B-63BF-AA540B4DDD60}"/>
              </a:ext>
            </a:extLst>
          </p:cNvPr>
          <p:cNvSpPr txBox="1">
            <a:spLocks/>
          </p:cNvSpPr>
          <p:nvPr/>
        </p:nvSpPr>
        <p:spPr>
          <a:xfrm>
            <a:off x="514117" y="1668091"/>
            <a:ext cx="10886700" cy="28552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buFont typeface="Arial" panose="020B0604020202020204" pitchFamily="34" charset="0"/>
              <a:buChar char="•"/>
            </a:pPr>
            <a:r>
              <a:rPr lang="en-GB" sz="2000" noProof="0" dirty="0">
                <a:solidFill>
                  <a:srgbClr val="303D68"/>
                </a:solidFill>
                <a:latin typeface="DejaVu Math TeX Gyre"/>
              </a:rPr>
              <a:t>Steknite potrebno znanje o definicijama i dimenzijama zelene ekonomije i njihovoj relevantnosti za stručno obrazovanje.</a:t>
            </a:r>
          </a:p>
          <a:p>
            <a:pPr marL="285750" indent="-285750">
              <a:buFont typeface="Arial" panose="020B0604020202020204" pitchFamily="34" charset="0"/>
              <a:buChar char="•"/>
            </a:pPr>
            <a:r>
              <a:rPr lang="en-GB" sz="2000" noProof="0" dirty="0">
                <a:solidFill>
                  <a:srgbClr val="303D68"/>
                </a:solidFill>
                <a:latin typeface="DejaVu Math TeX Gyre" panose="02000503000000000000" pitchFamily="2" charset="0"/>
              </a:rPr>
              <a:t>Razumjeti i podučavati principe kružne ekonomije i efikasnosti resursa u kontekstu stručnog obrazovanja.</a:t>
            </a:r>
          </a:p>
          <a:p>
            <a:pPr marL="285750" indent="-285750">
              <a:buFont typeface="Arial" panose="020B0604020202020204" pitchFamily="34" charset="0"/>
              <a:buChar char="•"/>
            </a:pPr>
            <a:r>
              <a:rPr lang="en-GB" sz="2000" noProof="0" dirty="0" err="1">
                <a:solidFill>
                  <a:srgbClr val="303D68"/>
                </a:solidFill>
                <a:latin typeface="DejaVu Math TeX Gyre"/>
              </a:rPr>
              <a:t>Podržati</a:t>
            </a:r>
            <a:r>
              <a:rPr lang="en-GB" sz="2000" dirty="0">
                <a:solidFill>
                  <a:srgbClr val="303D68"/>
                </a:solidFill>
                <a:latin typeface="DejaVu Math TeX Gyre"/>
              </a:rPr>
              <a:t> </a:t>
            </a:r>
            <a:r>
              <a:rPr lang="en-GB" sz="2000" dirty="0" err="1">
                <a:solidFill>
                  <a:srgbClr val="303D68"/>
                </a:solidFill>
                <a:latin typeface="DejaVu Math TeX Gyre"/>
              </a:rPr>
              <a:t>učenike</a:t>
            </a:r>
            <a:r>
              <a:rPr lang="en-GB" sz="2000" noProof="0" dirty="0">
                <a:solidFill>
                  <a:srgbClr val="303D68"/>
                </a:solidFill>
                <a:latin typeface="DejaVu Math TeX Gyre"/>
              </a:rPr>
              <a:t> u </a:t>
            </a:r>
            <a:r>
              <a:rPr lang="en-GB" sz="2000" noProof="0" dirty="0" err="1">
                <a:solidFill>
                  <a:srgbClr val="303D68"/>
                </a:solidFill>
                <a:latin typeface="DejaVu Math TeX Gyre"/>
              </a:rPr>
              <a:t>povezivanju</a:t>
            </a:r>
            <a:r>
              <a:rPr lang="en-GB" sz="2000" noProof="0" dirty="0">
                <a:solidFill>
                  <a:srgbClr val="303D68"/>
                </a:solidFill>
                <a:latin typeface="DejaVu Math TeX Gyre"/>
              </a:rPr>
              <a:t> </a:t>
            </a:r>
            <a:r>
              <a:rPr lang="en-GB" sz="2000" noProof="0" dirty="0" err="1">
                <a:solidFill>
                  <a:srgbClr val="303D68"/>
                </a:solidFill>
                <a:latin typeface="DejaVu Math TeX Gyre"/>
              </a:rPr>
              <a:t>znanja</a:t>
            </a:r>
            <a:r>
              <a:rPr lang="en-GB" sz="2000" noProof="0" dirty="0">
                <a:solidFill>
                  <a:srgbClr val="303D68"/>
                </a:solidFill>
                <a:latin typeface="DejaVu Math TeX Gyre"/>
              </a:rPr>
              <a:t> o </a:t>
            </a:r>
            <a:r>
              <a:rPr lang="en-GB" sz="2000" noProof="0" dirty="0" err="1">
                <a:solidFill>
                  <a:srgbClr val="303D68"/>
                </a:solidFill>
                <a:latin typeface="DejaVu Math TeX Gyre"/>
              </a:rPr>
              <a:t>zelenoj</a:t>
            </a:r>
            <a:r>
              <a:rPr lang="en-GB" sz="2000" noProof="0" dirty="0">
                <a:solidFill>
                  <a:srgbClr val="303D68"/>
                </a:solidFill>
                <a:latin typeface="DejaVu Math TeX Gyre"/>
              </a:rPr>
              <a:t> </a:t>
            </a:r>
            <a:r>
              <a:rPr lang="en-GB" sz="2000" noProof="0" dirty="0" err="1">
                <a:solidFill>
                  <a:srgbClr val="303D68"/>
                </a:solidFill>
                <a:latin typeface="DejaVu Math TeX Gyre"/>
              </a:rPr>
              <a:t>ekonomiji</a:t>
            </a:r>
            <a:r>
              <a:rPr lang="en-GB" sz="2000" noProof="0" dirty="0">
                <a:solidFill>
                  <a:srgbClr val="303D68"/>
                </a:solidFill>
                <a:latin typeface="DejaVu Math TeX Gyre"/>
              </a:rPr>
              <a:t> s </a:t>
            </a:r>
            <a:r>
              <a:rPr lang="en-GB" sz="2000" noProof="0" dirty="0" err="1">
                <a:solidFill>
                  <a:srgbClr val="303D68"/>
                </a:solidFill>
                <a:latin typeface="DejaVu Math TeX Gyre"/>
              </a:rPr>
              <a:t>budućim</a:t>
            </a:r>
            <a:r>
              <a:rPr lang="en-GB" sz="2000" noProof="0" dirty="0">
                <a:solidFill>
                  <a:srgbClr val="303D68"/>
                </a:solidFill>
                <a:latin typeface="DejaVu Math TeX Gyre"/>
              </a:rPr>
              <a:t> </a:t>
            </a:r>
            <a:r>
              <a:rPr lang="en-GB" sz="2000" noProof="0" dirty="0" err="1">
                <a:solidFill>
                  <a:srgbClr val="303D68"/>
                </a:solidFill>
                <a:latin typeface="DejaVu Math TeX Gyre"/>
              </a:rPr>
              <a:t>profesijama</a:t>
            </a:r>
            <a:r>
              <a:rPr lang="en-GB" sz="2000" noProof="0" dirty="0">
                <a:solidFill>
                  <a:srgbClr val="303D68"/>
                </a:solidFill>
                <a:latin typeface="DejaVu Math TeX Gyre"/>
              </a:rPr>
              <a:t>, </a:t>
            </a:r>
            <a:r>
              <a:rPr lang="en-GB" sz="2000" noProof="0" dirty="0" err="1">
                <a:solidFill>
                  <a:srgbClr val="303D68"/>
                </a:solidFill>
                <a:latin typeface="DejaVu Math TeX Gyre"/>
              </a:rPr>
              <a:t>povećavajući</a:t>
            </a:r>
            <a:r>
              <a:rPr lang="en-GB" sz="2000" noProof="0" dirty="0">
                <a:solidFill>
                  <a:srgbClr val="303D68"/>
                </a:solidFill>
                <a:latin typeface="DejaVu Math TeX Gyre"/>
              </a:rPr>
              <a:t> </a:t>
            </a:r>
            <a:r>
              <a:rPr lang="en-GB" sz="2000" noProof="0" dirty="0" err="1">
                <a:solidFill>
                  <a:srgbClr val="303D68"/>
                </a:solidFill>
                <a:latin typeface="DejaVu Math TeX Gyre"/>
              </a:rPr>
              <a:t>njihovu</a:t>
            </a:r>
            <a:r>
              <a:rPr lang="en-GB" sz="2000" noProof="0" dirty="0">
                <a:solidFill>
                  <a:srgbClr val="303D68"/>
                </a:solidFill>
                <a:latin typeface="DejaVu Math TeX Gyre"/>
              </a:rPr>
              <a:t> </a:t>
            </a:r>
            <a:r>
              <a:rPr lang="en-GB" sz="2000" noProof="0" dirty="0" err="1">
                <a:solidFill>
                  <a:srgbClr val="303D68"/>
                </a:solidFill>
                <a:latin typeface="DejaVu Math TeX Gyre"/>
              </a:rPr>
              <a:t>svijest</a:t>
            </a:r>
            <a:r>
              <a:rPr lang="en-GB" sz="2000" noProof="0" dirty="0">
                <a:solidFill>
                  <a:srgbClr val="303D68"/>
                </a:solidFill>
                <a:latin typeface="DejaVu Math TeX Gyre"/>
              </a:rPr>
              <a:t> </a:t>
            </a:r>
            <a:r>
              <a:rPr lang="en-GB" sz="2000" noProof="0" dirty="0" err="1">
                <a:solidFill>
                  <a:srgbClr val="303D68"/>
                </a:solidFill>
                <a:latin typeface="DejaVu Math TeX Gyre"/>
              </a:rPr>
              <a:t>i</a:t>
            </a:r>
            <a:r>
              <a:rPr lang="en-GB" sz="2000" noProof="0" dirty="0">
                <a:solidFill>
                  <a:srgbClr val="303D68"/>
                </a:solidFill>
                <a:latin typeface="DejaVu Math TeX Gyre"/>
              </a:rPr>
              <a:t> </a:t>
            </a:r>
            <a:r>
              <a:rPr lang="en-GB" sz="2000" noProof="0" dirty="0" err="1">
                <a:solidFill>
                  <a:srgbClr val="303D68"/>
                </a:solidFill>
                <a:latin typeface="DejaVu Math TeX Gyre"/>
              </a:rPr>
              <a:t>samopouzdanje</a:t>
            </a:r>
            <a:r>
              <a:rPr lang="en-GB" sz="2000" noProof="0" dirty="0">
                <a:solidFill>
                  <a:srgbClr val="303D68"/>
                </a:solidFill>
                <a:latin typeface="DejaVu Math TeX Gyre"/>
              </a:rPr>
              <a:t> u </a:t>
            </a:r>
            <a:r>
              <a:rPr lang="en-GB" sz="2000" noProof="0" dirty="0" err="1">
                <a:solidFill>
                  <a:srgbClr val="303D68"/>
                </a:solidFill>
                <a:latin typeface="DejaVu Math TeX Gyre"/>
              </a:rPr>
              <a:t>zelenim</a:t>
            </a:r>
            <a:r>
              <a:rPr lang="en-GB" sz="2000" noProof="0" dirty="0">
                <a:solidFill>
                  <a:srgbClr val="303D68"/>
                </a:solidFill>
                <a:latin typeface="DejaVu Math TeX Gyre"/>
              </a:rPr>
              <a:t> </a:t>
            </a:r>
            <a:r>
              <a:rPr lang="en-GB" sz="2000" noProof="0" dirty="0" err="1">
                <a:solidFill>
                  <a:srgbClr val="303D68"/>
                </a:solidFill>
                <a:latin typeface="DejaVu Math TeX Gyre"/>
              </a:rPr>
              <a:t>vještinama</a:t>
            </a:r>
            <a:r>
              <a:rPr lang="en-GB" sz="2000" noProof="0" dirty="0">
                <a:solidFill>
                  <a:srgbClr val="303D68"/>
                </a:solidFill>
                <a:latin typeface="DejaVu Math TeX Gyre"/>
              </a:rPr>
              <a:t>.</a:t>
            </a:r>
          </a:p>
          <a:p>
            <a:pPr marL="285750" indent="-285750">
              <a:buFont typeface="Arial" panose="020B0604020202020204" pitchFamily="34" charset="0"/>
              <a:buChar char="•"/>
            </a:pPr>
            <a:r>
              <a:rPr lang="en-GB" sz="2000" dirty="0" err="1">
                <a:solidFill>
                  <a:srgbClr val="303D68"/>
                </a:solidFill>
                <a:ea typeface="+mj-lt"/>
                <a:cs typeface="+mj-lt"/>
              </a:rPr>
              <a:t>Sposobnost</a:t>
            </a:r>
            <a:r>
              <a:rPr lang="en-GB" sz="2000" dirty="0">
                <a:solidFill>
                  <a:srgbClr val="303D68"/>
                </a:solidFill>
                <a:ea typeface="+mj-lt"/>
                <a:cs typeface="+mj-lt"/>
              </a:rPr>
              <a:t> </a:t>
            </a:r>
            <a:r>
              <a:rPr lang="en-GB" sz="2000" dirty="0" err="1">
                <a:solidFill>
                  <a:srgbClr val="303D68"/>
                </a:solidFill>
                <a:ea typeface="+mj-lt"/>
                <a:cs typeface="+mj-lt"/>
              </a:rPr>
              <a:t>prepoznavanja</a:t>
            </a:r>
            <a:r>
              <a:rPr lang="en-GB" sz="2000" dirty="0">
                <a:solidFill>
                  <a:srgbClr val="303D68"/>
                </a:solidFill>
                <a:ea typeface="+mj-lt"/>
                <a:cs typeface="+mj-lt"/>
              </a:rPr>
              <a:t> </a:t>
            </a:r>
            <a:r>
              <a:rPr lang="en-GB" sz="2000" dirty="0" err="1">
                <a:solidFill>
                  <a:srgbClr val="303D68"/>
                </a:solidFill>
                <a:ea typeface="+mj-lt"/>
                <a:cs typeface="+mj-lt"/>
              </a:rPr>
              <a:t>glavnih</a:t>
            </a:r>
            <a:r>
              <a:rPr lang="en-GB" sz="2000" dirty="0">
                <a:solidFill>
                  <a:srgbClr val="303D68"/>
                </a:solidFill>
                <a:ea typeface="+mj-lt"/>
                <a:cs typeface="+mj-lt"/>
              </a:rPr>
              <a:t> </a:t>
            </a:r>
            <a:r>
              <a:rPr lang="en-GB" sz="2000" dirty="0" err="1">
                <a:solidFill>
                  <a:srgbClr val="303D68"/>
                </a:solidFill>
                <a:ea typeface="+mj-lt"/>
                <a:cs typeface="+mj-lt"/>
              </a:rPr>
              <a:t>prednosti</a:t>
            </a:r>
            <a:r>
              <a:rPr lang="en-GB" sz="2000" dirty="0">
                <a:solidFill>
                  <a:srgbClr val="303D68"/>
                </a:solidFill>
                <a:ea typeface="+mj-lt"/>
                <a:cs typeface="+mj-lt"/>
              </a:rPr>
              <a:t> </a:t>
            </a:r>
            <a:r>
              <a:rPr lang="en-GB" sz="2000" dirty="0" err="1">
                <a:solidFill>
                  <a:srgbClr val="303D68"/>
                </a:solidFill>
                <a:ea typeface="+mj-lt"/>
                <a:cs typeface="+mj-lt"/>
              </a:rPr>
              <a:t>tranzicije</a:t>
            </a:r>
            <a:r>
              <a:rPr lang="en-GB" sz="2000" dirty="0">
                <a:solidFill>
                  <a:srgbClr val="303D68"/>
                </a:solidFill>
                <a:ea typeface="+mj-lt"/>
                <a:cs typeface="+mj-lt"/>
              </a:rPr>
              <a:t> ka </a:t>
            </a:r>
            <a:r>
              <a:rPr lang="en-GB" sz="2000" dirty="0" err="1">
                <a:solidFill>
                  <a:srgbClr val="303D68"/>
                </a:solidFill>
                <a:ea typeface="+mj-lt"/>
                <a:cs typeface="+mj-lt"/>
              </a:rPr>
              <a:t>cirkularnoj</a:t>
            </a:r>
            <a:r>
              <a:rPr lang="en-GB" sz="2000" dirty="0">
                <a:solidFill>
                  <a:srgbClr val="303D68"/>
                </a:solidFill>
                <a:ea typeface="+mj-lt"/>
                <a:cs typeface="+mj-lt"/>
              </a:rPr>
              <a:t> </a:t>
            </a:r>
            <a:r>
              <a:rPr lang="en-GB" sz="2000" dirty="0" err="1">
                <a:solidFill>
                  <a:srgbClr val="303D68"/>
                </a:solidFill>
                <a:ea typeface="+mj-lt"/>
                <a:cs typeface="+mj-lt"/>
              </a:rPr>
              <a:t>ekonomiji</a:t>
            </a:r>
            <a:endParaRPr lang="en-GB" sz="2000" noProof="0" dirty="0" err="1">
              <a:solidFill>
                <a:srgbClr val="303D68"/>
              </a:solidFill>
              <a:latin typeface="DejaVu Math TeX Gyre" panose="02000503000000000000" pitchFamily="2" charset="0"/>
            </a:endParaRPr>
          </a:p>
          <a:p>
            <a:pPr marL="285750" indent="-285750">
              <a:buFont typeface="Arial" panose="020B0604020202020204" pitchFamily="34" charset="0"/>
              <a:buChar char="•"/>
            </a:pPr>
            <a:r>
              <a:rPr lang="en-GB" sz="2000" noProof="0" dirty="0">
                <a:solidFill>
                  <a:srgbClr val="303D68"/>
                </a:solidFill>
                <a:latin typeface="DejaVu Math TeX Gyre"/>
              </a:rPr>
              <a:t>Sposobnost pronalaženja i razumijevanja pravnih i regulatornih dokumenata o temama kursa</a:t>
            </a: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2" name="Picture 1" descr="A logo with text on it&#10;&#10;Description automatically generated">
            <a:extLst>
              <a:ext uri="{FF2B5EF4-FFF2-40B4-BE49-F238E27FC236}">
                <a16:creationId xmlns:a16="http://schemas.microsoft.com/office/drawing/2014/main" id="{0A516863-2B40-650E-A526-AEC83EE9EF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53CE4FCB-F5D6-3A9A-4081-3BDCA0AA8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41448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4AF8D-2757-0E5D-7F15-51B5AF85701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034F69-8A61-869E-D774-FE594BC77343}"/>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EF228CB3-145F-057F-3A05-D5B198A36E0F}"/>
              </a:ext>
            </a:extLst>
          </p:cNvPr>
          <p:cNvSpPr txBox="1"/>
          <p:nvPr/>
        </p:nvSpPr>
        <p:spPr>
          <a:xfrm>
            <a:off x="3984331" y="402332"/>
            <a:ext cx="8111062" cy="35064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Parijski sporazum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Ciljevi održivog razvoja Ujedinjenih nacija (SDG-ovi)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Zeleni dogovor EU </a:t>
            </a:r>
          </a:p>
          <a:p>
            <a:pPr marL="457200" indent="-457200">
              <a:lnSpc>
                <a:spcPct val="90000"/>
              </a:lnSpc>
              <a:spcBef>
                <a:spcPct val="0"/>
              </a:spcBef>
              <a:buFont typeface="Arial" panose="020B0604020202020204" pitchFamily="34" charset="0"/>
              <a:buChar char="•"/>
            </a:pPr>
            <a:r>
              <a:rPr lang="bs-Latn-BA" sz="3000">
                <a:solidFill>
                  <a:srgbClr val="303D68"/>
                </a:solidFill>
                <a:ea typeface="+mn-lt"/>
                <a:cs typeface="+mn-lt"/>
              </a:rPr>
              <a:t>Politike specifične za svaku zemlju</a:t>
            </a:r>
            <a:endParaRPr lang="bs-Latn-BA" sz="3000" noProof="0">
              <a:solidFill>
                <a:srgbClr val="303D68"/>
              </a:solidFill>
              <a:ea typeface="+mn-lt"/>
              <a:cs typeface="+mn-lt"/>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B6877EDD-BF4D-2192-6C7E-777AC4C7364B}"/>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2.1: Pregled zelenih politika</a:t>
            </a:r>
          </a:p>
        </p:txBody>
      </p:sp>
      <p:pic>
        <p:nvPicPr>
          <p:cNvPr id="2" name="Picture 1" descr="A logo with text on it&#10;&#10;Description automatically generated">
            <a:extLst>
              <a:ext uri="{FF2B5EF4-FFF2-40B4-BE49-F238E27FC236}">
                <a16:creationId xmlns:a16="http://schemas.microsoft.com/office/drawing/2014/main" id="{E8B4E403-9074-DE29-8183-F1AED79E97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B0151D1-7F83-79C3-4616-2A159B15A0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19304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1C541-332C-D7AE-84BD-22D9B5001CD0}"/>
            </a:ext>
          </a:extLst>
        </p:cNvPr>
        <p:cNvGrpSpPr/>
        <p:nvPr/>
      </p:nvGrpSpPr>
      <p:grpSpPr>
        <a:xfrm>
          <a:off x="0" y="0"/>
          <a:ext cx="0" cy="0"/>
          <a:chOff x="0" y="0"/>
          <a:chExt cx="0" cy="0"/>
        </a:xfrm>
      </p:grpSpPr>
      <p:pic>
        <p:nvPicPr>
          <p:cNvPr id="4" name="Picture 3" descr="A cover of a book&#10;&#10;AI-generated content may be incorrect.">
            <a:extLst>
              <a:ext uri="{FF2B5EF4-FFF2-40B4-BE49-F238E27FC236}">
                <a16:creationId xmlns:a16="http://schemas.microsoft.com/office/drawing/2014/main" id="{FF827F0C-9590-5E86-97B1-522DCC4EAB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5541" y="0"/>
            <a:ext cx="1904118" cy="6858000"/>
          </a:xfrm>
          <a:prstGeom prst="rect">
            <a:avLst/>
          </a:prstGeom>
        </p:spPr>
      </p:pic>
      <p:sp>
        <p:nvSpPr>
          <p:cNvPr id="8" name="Title 1">
            <a:extLst>
              <a:ext uri="{FF2B5EF4-FFF2-40B4-BE49-F238E27FC236}">
                <a16:creationId xmlns:a16="http://schemas.microsoft.com/office/drawing/2014/main" id="{F39E5102-212E-C214-2021-7CF7F22AC6B6}"/>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Parijski sporazum</a:t>
            </a:r>
          </a:p>
        </p:txBody>
      </p:sp>
      <p:pic>
        <p:nvPicPr>
          <p:cNvPr id="9" name="Picture 8" descr="Blue text on a black background&#10;&#10;Description automatically generated">
            <a:extLst>
              <a:ext uri="{FF2B5EF4-FFF2-40B4-BE49-F238E27FC236}">
                <a16:creationId xmlns:a16="http://schemas.microsoft.com/office/drawing/2014/main" id="{2F1B2DF8-41CB-8828-0B40-5DB634617D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D8358A1B-70E3-B030-EC75-2FA3C6C932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AE64572E-51CE-7015-DF79-85D16468FCCB}"/>
              </a:ext>
            </a:extLst>
          </p:cNvPr>
          <p:cNvSpPr txBox="1">
            <a:spLocks/>
          </p:cNvSpPr>
          <p:nvPr/>
        </p:nvSpPr>
        <p:spPr>
          <a:xfrm>
            <a:off x="592150" y="2817087"/>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spcBef>
                <a:spcPts val="0"/>
              </a:spcBef>
            </a:pPr>
            <a:r>
              <a:rPr lang="en-GB" sz="1800" noProof="0" dirty="0">
                <a:solidFill>
                  <a:srgbClr val="303D68"/>
                </a:solidFill>
                <a:latin typeface="DejaVu Math TeX Gyre" panose="02000503000000000000"/>
                <a:ea typeface="Arial"/>
                <a:cs typeface="Arial"/>
                <a:sym typeface="Arial"/>
                <a:hlinkClick r:id="rId5"/>
              </a:rPr>
              <a:t>Parijski sporazum </a:t>
            </a:r>
            <a:r>
              <a:rPr lang="en-GB" sz="1800" noProof="0" dirty="0">
                <a:solidFill>
                  <a:srgbClr val="303D68"/>
                </a:solidFill>
                <a:latin typeface="DejaVu Math TeX Gyre" panose="02000503000000000000"/>
                <a:ea typeface="Arial"/>
                <a:cs typeface="Arial"/>
                <a:sym typeface="Arial"/>
              </a:rPr>
              <a:t>je historijski sporazum koji obavezuje zemlje da ograniče globalno zagrijavanje na znatno ispod 2°C, s ciljem da ga, gdje je to moguće, ograniče na 1,5°C.</a:t>
            </a:r>
          </a:p>
          <a:p>
            <a:pPr marL="342900" lvl="0" indent="-342900" algn="just">
              <a:spcBef>
                <a:spcPts val="16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Nacionalne obaveze (NDC-ovi) – Zemlje postavljaju ciljeve smanjenja emisija i promovišu obnovljivu energiju i energetsku efikasnost.</a:t>
            </a:r>
          </a:p>
          <a:p>
            <a:pPr marL="342900" lvl="0" indent="-342900" algn="just">
              <a:spcBef>
                <a:spcPts val="16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Uticaj na zelene politike – Oblikuje propise, ulaganja i potražnju za sektorskim vještinama.</a:t>
            </a:r>
          </a:p>
          <a:p>
            <a:pPr marL="342900" lvl="0" indent="-342900" algn="just">
              <a:spcBef>
                <a:spcPts val="1600"/>
              </a:spcBef>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a:ea typeface="Arial"/>
                <a:cs typeface="Arial"/>
                <a:sym typeface="Arial"/>
              </a:rPr>
              <a:t>Mogućnosti za strukovno </a:t>
            </a:r>
            <a:r>
              <a:rPr lang="en-GB" sz="1800" noProof="0" dirty="0" err="1">
                <a:solidFill>
                  <a:srgbClr val="303D68"/>
                </a:solidFill>
                <a:latin typeface="DejaVu Math TeX Gyre" panose="02000503000000000000"/>
                <a:ea typeface="Arial"/>
                <a:cs typeface="Arial"/>
                <a:sym typeface="Arial"/>
              </a:rPr>
              <a:t>obrazovanje</a:t>
            </a:r>
            <a:r>
              <a:rPr lang="en-GB" sz="1800" noProof="0" dirty="0">
                <a:solidFill>
                  <a:srgbClr val="303D68"/>
                </a:solidFill>
                <a:latin typeface="DejaVu Math TeX Gyre" panose="02000503000000000000"/>
                <a:ea typeface="Arial"/>
                <a:cs typeface="Arial"/>
                <a:sym typeface="Arial"/>
              </a:rPr>
              <a:t> </a:t>
            </a:r>
            <a:r>
              <a:rPr lang="en-GB" sz="1800" noProof="0" dirty="0" err="1">
                <a:solidFill>
                  <a:srgbClr val="303D68"/>
                </a:solidFill>
                <a:latin typeface="DejaVu Math TeX Gyre" panose="02000503000000000000"/>
                <a:ea typeface="Arial"/>
                <a:cs typeface="Arial"/>
                <a:sym typeface="Arial"/>
              </a:rPr>
              <a:t>i</a:t>
            </a:r>
            <a:r>
              <a:rPr lang="en-GB" sz="1800" noProof="0" dirty="0">
                <a:solidFill>
                  <a:srgbClr val="303D68"/>
                </a:solidFill>
                <a:latin typeface="DejaVu Math TeX Gyre" panose="02000503000000000000"/>
                <a:ea typeface="Arial"/>
                <a:cs typeface="Arial"/>
                <a:sym typeface="Arial"/>
              </a:rPr>
              <a:t> </a:t>
            </a:r>
            <a:r>
              <a:rPr lang="en-GB" sz="1800" dirty="0" err="1">
                <a:solidFill>
                  <a:srgbClr val="303D68"/>
                </a:solidFill>
                <a:latin typeface="DejaVu Math TeX Gyre" panose="02000503000000000000"/>
                <a:ea typeface="Arial"/>
                <a:cs typeface="Arial"/>
                <a:sym typeface="Arial"/>
              </a:rPr>
              <a:t>obuke</a:t>
            </a:r>
            <a:r>
              <a:rPr lang="en-GB" sz="1800" noProof="0" dirty="0">
                <a:solidFill>
                  <a:srgbClr val="303D68"/>
                </a:solidFill>
                <a:latin typeface="DejaVu Math TeX Gyre" panose="02000503000000000000"/>
                <a:ea typeface="Arial"/>
                <a:cs typeface="Arial"/>
                <a:sym typeface="Arial"/>
              </a:rPr>
              <a:t> – </a:t>
            </a:r>
            <a:r>
              <a:rPr lang="en-GB" sz="1800" noProof="0" dirty="0" err="1">
                <a:solidFill>
                  <a:srgbClr val="303D68"/>
                </a:solidFill>
                <a:latin typeface="DejaVu Math TeX Gyre" panose="02000503000000000000"/>
                <a:ea typeface="Arial"/>
                <a:cs typeface="Arial"/>
                <a:sym typeface="Arial"/>
              </a:rPr>
              <a:t>Rastuća</a:t>
            </a:r>
            <a:r>
              <a:rPr lang="en-GB" sz="1800" noProof="0" dirty="0">
                <a:solidFill>
                  <a:srgbClr val="303D68"/>
                </a:solidFill>
                <a:latin typeface="DejaVu Math TeX Gyre" panose="02000503000000000000"/>
                <a:ea typeface="Arial"/>
                <a:cs typeface="Arial"/>
                <a:sym typeface="Arial"/>
              </a:rPr>
              <a:t> </a:t>
            </a:r>
            <a:r>
              <a:rPr lang="en-GB" sz="1800" noProof="0" dirty="0" err="1">
                <a:solidFill>
                  <a:srgbClr val="303D68"/>
                </a:solidFill>
                <a:latin typeface="DejaVu Math TeX Gyre" panose="02000503000000000000"/>
                <a:ea typeface="Arial"/>
                <a:cs typeface="Arial"/>
                <a:sym typeface="Arial"/>
              </a:rPr>
              <a:t>potreba</a:t>
            </a:r>
            <a:r>
              <a:rPr lang="en-GB" sz="1800" noProof="0" dirty="0">
                <a:solidFill>
                  <a:srgbClr val="303D68"/>
                </a:solidFill>
                <a:latin typeface="DejaVu Math TeX Gyre" panose="02000503000000000000"/>
                <a:ea typeface="Arial"/>
                <a:cs typeface="Arial"/>
                <a:sym typeface="Arial"/>
              </a:rPr>
              <a:t> za </a:t>
            </a:r>
            <a:r>
              <a:rPr lang="en-GB" sz="1800" noProof="0" dirty="0" err="1">
                <a:solidFill>
                  <a:srgbClr val="303D68"/>
                </a:solidFill>
                <a:latin typeface="DejaVu Math TeX Gyre" panose="02000503000000000000"/>
                <a:ea typeface="Arial"/>
                <a:cs typeface="Arial"/>
                <a:sym typeface="Arial"/>
              </a:rPr>
              <a:t>osposobljenim</a:t>
            </a:r>
            <a:r>
              <a:rPr lang="en-GB" sz="1800" noProof="0" dirty="0">
                <a:solidFill>
                  <a:srgbClr val="303D68"/>
                </a:solidFill>
                <a:latin typeface="DejaVu Math TeX Gyre" panose="02000503000000000000"/>
                <a:ea typeface="Arial"/>
                <a:cs typeface="Arial"/>
                <a:sym typeface="Arial"/>
              </a:rPr>
              <a:t> </a:t>
            </a:r>
            <a:r>
              <a:rPr lang="en-GB" sz="1800" noProof="0" dirty="0" err="1">
                <a:solidFill>
                  <a:srgbClr val="303D68"/>
                </a:solidFill>
                <a:latin typeface="DejaVu Math TeX Gyre" panose="02000503000000000000"/>
                <a:ea typeface="Arial"/>
                <a:cs typeface="Arial"/>
                <a:sym typeface="Arial"/>
              </a:rPr>
              <a:t>stručnjacima</a:t>
            </a:r>
            <a:r>
              <a:rPr lang="en-GB" sz="1800" noProof="0" dirty="0">
                <a:solidFill>
                  <a:srgbClr val="303D68"/>
                </a:solidFill>
                <a:latin typeface="DejaVu Math TeX Gyre" panose="02000503000000000000"/>
                <a:ea typeface="Arial"/>
                <a:cs typeface="Arial"/>
                <a:sym typeface="Arial"/>
              </a:rPr>
              <a:t> u </a:t>
            </a:r>
            <a:r>
              <a:rPr lang="en-GB" sz="1800" noProof="0" dirty="0" err="1">
                <a:solidFill>
                  <a:srgbClr val="303D68"/>
                </a:solidFill>
                <a:latin typeface="DejaVu Math TeX Gyre" panose="02000503000000000000"/>
                <a:ea typeface="Arial"/>
                <a:cs typeface="Arial"/>
                <a:sym typeface="Arial"/>
              </a:rPr>
              <a:t>oblasti</a:t>
            </a:r>
            <a:r>
              <a:rPr lang="en-GB" sz="1800" noProof="0" dirty="0">
                <a:solidFill>
                  <a:srgbClr val="303D68"/>
                </a:solidFill>
                <a:latin typeface="DejaVu Math TeX Gyre" panose="02000503000000000000"/>
                <a:ea typeface="Arial"/>
                <a:cs typeface="Arial"/>
                <a:sym typeface="Arial"/>
              </a:rPr>
              <a:t> obnovljive energije, energetske revizije i održive infrastrukture.</a:t>
            </a: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A7DB8849-8BB6-ADAD-76F5-6976E312A089}"/>
              </a:ext>
            </a:extLst>
          </p:cNvPr>
          <p:cNvSpPr txBox="1"/>
          <p:nvPr/>
        </p:nvSpPr>
        <p:spPr>
          <a:xfrm>
            <a:off x="8128039" y="6642556"/>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Slika sa web stranice Ujedinjenih nacija</a:t>
            </a:r>
          </a:p>
        </p:txBody>
      </p:sp>
    </p:spTree>
    <p:extLst>
      <p:ext uri="{BB962C8B-B14F-4D97-AF65-F5344CB8AC3E}">
        <p14:creationId xmlns:p14="http://schemas.microsoft.com/office/powerpoint/2010/main" val="4108346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1FE7B-576B-2336-4930-4D8905D1F4A9}"/>
            </a:ext>
          </a:extLst>
        </p:cNvPr>
        <p:cNvGrpSpPr/>
        <p:nvPr/>
      </p:nvGrpSpPr>
      <p:grpSpPr>
        <a:xfrm>
          <a:off x="0" y="0"/>
          <a:ext cx="0" cy="0"/>
          <a:chOff x="0" y="0"/>
          <a:chExt cx="0" cy="0"/>
        </a:xfrm>
      </p:grpSpPr>
      <p:pic>
        <p:nvPicPr>
          <p:cNvPr id="6" name="Picture 5" descr="A group of colorful squares with icons&#10;&#10;AI-generated content may be incorrect.">
            <a:extLst>
              <a:ext uri="{FF2B5EF4-FFF2-40B4-BE49-F238E27FC236}">
                <a16:creationId xmlns:a16="http://schemas.microsoft.com/office/drawing/2014/main" id="{F6D0C999-98BD-DF08-857F-7EB4913002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0986" y="2291892"/>
            <a:ext cx="4747547" cy="2302560"/>
          </a:xfrm>
          <a:prstGeom prst="rect">
            <a:avLst/>
          </a:prstGeom>
        </p:spPr>
      </p:pic>
      <p:sp>
        <p:nvSpPr>
          <p:cNvPr id="8" name="Title 1">
            <a:extLst>
              <a:ext uri="{FF2B5EF4-FFF2-40B4-BE49-F238E27FC236}">
                <a16:creationId xmlns:a16="http://schemas.microsoft.com/office/drawing/2014/main" id="{0E00E60C-8EDB-0819-CFC9-C39559C13E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Ciljevi održivog razvoja Ujedinjenih nacija (SDG-ovi)</a:t>
            </a:r>
          </a:p>
        </p:txBody>
      </p:sp>
      <p:pic>
        <p:nvPicPr>
          <p:cNvPr id="9" name="Picture 8" descr="Blue text on a black background&#10;&#10;Description automatically generated">
            <a:extLst>
              <a:ext uri="{FF2B5EF4-FFF2-40B4-BE49-F238E27FC236}">
                <a16:creationId xmlns:a16="http://schemas.microsoft.com/office/drawing/2014/main" id="{4E866FA1-85F0-DEC3-5F03-209D8DEC0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8F951B8B-28C6-F587-7672-82206D786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BB486454-CB70-534D-4805-851EA9324CA0}"/>
              </a:ext>
            </a:extLst>
          </p:cNvPr>
          <p:cNvSpPr txBox="1">
            <a:spLocks/>
          </p:cNvSpPr>
          <p:nvPr/>
        </p:nvSpPr>
        <p:spPr>
          <a:xfrm>
            <a:off x="592150" y="2817087"/>
            <a:ext cx="5552684"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buSzPct val="79999"/>
            </a:pPr>
            <a:r>
              <a:rPr lang="en-GB" sz="1800" noProof="0" dirty="0">
                <a:solidFill>
                  <a:srgbClr val="303D68"/>
                </a:solidFill>
                <a:latin typeface="DejaVu Math TeX Gyre" panose="02000503000000000000" pitchFamily="2" charset="0"/>
                <a:hlinkClick r:id="rId5">
                  <a:extLst>
                    <a:ext uri="{A12FA001-AC4F-418D-AE19-62706E023703}">
                      <ahyp:hlinkClr xmlns:ahyp="http://schemas.microsoft.com/office/drawing/2018/hyperlinkcolor" val="tx"/>
                    </a:ext>
                  </a:extLst>
                </a:hlinkClick>
              </a:rPr>
              <a:t>Ciljevi održivog razvoja (UN) </a:t>
            </a:r>
            <a:r>
              <a:rPr lang="en-GB" sz="1800" noProof="0" dirty="0">
                <a:solidFill>
                  <a:srgbClr val="303D68"/>
                </a:solidFill>
                <a:latin typeface="DejaVu Math TeX Gyre" panose="02000503000000000000" pitchFamily="2" charset="0"/>
              </a:rPr>
              <a:t>su poziv na akciju za sve zemlje – siromašne, bogate i one sa srednjim prihodima – da promovišu prosperitet dok štite planetu. Oni prepoznaju da okončanje siromaštva mora ići ruku pod ruku sa strategijama koje podstiču ekonomski rast i rješavaju niz društvenih potreba, uključujući obrazovanje, zdravstvo, socijalnu zaštitu i mogućnosti zapošljavanja, istovremeno se baveći klimatskim promjenama i zaštitom okoliša. </a:t>
            </a:r>
            <a:endParaRPr lang="en-GB" sz="1800" noProof="0" dirty="0">
              <a:solidFill>
                <a:srgbClr val="303D68"/>
              </a:solidFill>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16F7376B-B4F4-2673-32B8-E4BE63340FDC}"/>
              </a:ext>
            </a:extLst>
          </p:cNvPr>
          <p:cNvSpPr txBox="1"/>
          <p:nvPr/>
        </p:nvSpPr>
        <p:spPr>
          <a:xfrm>
            <a:off x="6800986" y="4611154"/>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Fotografija: Ujedinjeni narodi</a:t>
            </a:r>
          </a:p>
        </p:txBody>
      </p:sp>
    </p:spTree>
    <p:extLst>
      <p:ext uri="{BB962C8B-B14F-4D97-AF65-F5344CB8AC3E}">
        <p14:creationId xmlns:p14="http://schemas.microsoft.com/office/powerpoint/2010/main" val="2652208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DA675E1-D595-F643-255A-8F3520CCFA4C}"/>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DA216DF-C268-4A25-A2DC-51E15F550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8" name="Title 1">
            <a:extLst>
              <a:ext uri="{FF2B5EF4-FFF2-40B4-BE49-F238E27FC236}">
                <a16:creationId xmlns:a16="http://schemas.microsoft.com/office/drawing/2014/main" id="{5ECD950D-BB7E-A10C-1ADE-FDF056FD5709}"/>
              </a:ext>
            </a:extLst>
          </p:cNvPr>
          <p:cNvSpPr txBox="1">
            <a:spLocks/>
          </p:cNvSpPr>
          <p:nvPr/>
        </p:nvSpPr>
        <p:spPr>
          <a:xfrm>
            <a:off x="638881" y="4474080"/>
            <a:ext cx="10909640" cy="106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Ciljevi održivog razvoja Ujedinjenih naroda (SDG-ovi)</a:t>
            </a:r>
          </a:p>
        </p:txBody>
      </p:sp>
      <p:pic>
        <p:nvPicPr>
          <p:cNvPr id="12" name="Picture 11" descr="A poster of a housing market&#10;&#10;AI-generated content may be incorrect.">
            <a:extLst>
              <a:ext uri="{FF2B5EF4-FFF2-40B4-BE49-F238E27FC236}">
                <a16:creationId xmlns:a16="http://schemas.microsoft.com/office/drawing/2014/main" id="{46CB27E1-F5F0-C4D4-4967-E238EB762A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9087" y="234335"/>
            <a:ext cx="3758184" cy="3758184"/>
          </a:xfrm>
          <a:prstGeom prst="rect">
            <a:avLst/>
          </a:prstGeom>
        </p:spPr>
      </p:pic>
      <p:pic>
        <p:nvPicPr>
          <p:cNvPr id="3" name="Picture 2" descr="A graph on a white background&#10;&#10;AI-generated content may be incorrect.">
            <a:extLst>
              <a:ext uri="{FF2B5EF4-FFF2-40B4-BE49-F238E27FC236}">
                <a16:creationId xmlns:a16="http://schemas.microsoft.com/office/drawing/2014/main" id="{ECC13A24-B050-653C-06D5-A42A3E5FB5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5871" y="234335"/>
            <a:ext cx="3758184" cy="3758184"/>
          </a:xfrm>
          <a:prstGeom prst="rect">
            <a:avLst/>
          </a:prstGeom>
        </p:spPr>
      </p:pic>
      <p:pic>
        <p:nvPicPr>
          <p:cNvPr id="5" name="Picture 4" descr="A yellow and white background with text and numbers&#10;&#10;AI-generated content may be incorrect.">
            <a:extLst>
              <a:ext uri="{FF2B5EF4-FFF2-40B4-BE49-F238E27FC236}">
                <a16:creationId xmlns:a16="http://schemas.microsoft.com/office/drawing/2014/main" id="{36CD689F-BA1C-E585-9682-BB4F9E7796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304" y="234335"/>
            <a:ext cx="3758184" cy="3758184"/>
          </a:xfrm>
          <a:prstGeom prst="rect">
            <a:avLst/>
          </a:prstGeom>
        </p:spPr>
      </p:pic>
      <p:sp>
        <p:nvSpPr>
          <p:cNvPr id="19" name="sketch line">
            <a:extLst>
              <a:ext uri="{FF2B5EF4-FFF2-40B4-BE49-F238E27FC236}">
                <a16:creationId xmlns:a16="http://schemas.microsoft.com/office/drawing/2014/main" id="{DE127D07-37F2-4FE3-9F47-F0CD6740D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89376" y="5634765"/>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3" name="Picture 12" descr="Blue text on a black background&#10;&#10;Description automatically generated">
            <a:extLst>
              <a:ext uri="{FF2B5EF4-FFF2-40B4-BE49-F238E27FC236}">
                <a16:creationId xmlns:a16="http://schemas.microsoft.com/office/drawing/2014/main" id="{7C273706-3264-217D-1EF8-61A2DC26C8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4" name="Picture 13" descr="A logo with text on it&#10;&#10;Description automatically generated">
            <a:extLst>
              <a:ext uri="{FF2B5EF4-FFF2-40B4-BE49-F238E27FC236}">
                <a16:creationId xmlns:a16="http://schemas.microsoft.com/office/drawing/2014/main" id="{4275F54A-979A-05E3-29E4-8B27F9FE034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6" name="TextBox 15">
            <a:extLst>
              <a:ext uri="{FF2B5EF4-FFF2-40B4-BE49-F238E27FC236}">
                <a16:creationId xmlns:a16="http://schemas.microsoft.com/office/drawing/2014/main" id="{091073AB-308A-8F22-236D-6B06AC7C25AC}"/>
              </a:ext>
            </a:extLst>
          </p:cNvPr>
          <p:cNvSpPr txBox="1"/>
          <p:nvPr/>
        </p:nvSpPr>
        <p:spPr>
          <a:xfrm>
            <a:off x="10900634" y="6602428"/>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Fotografije Ujedinjenih nacija</a:t>
            </a:r>
          </a:p>
        </p:txBody>
      </p:sp>
    </p:spTree>
    <p:extLst>
      <p:ext uri="{BB962C8B-B14F-4D97-AF65-F5344CB8AC3E}">
        <p14:creationId xmlns:p14="http://schemas.microsoft.com/office/powerpoint/2010/main" val="110447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8CA11-632C-FBEE-DD18-705A8B247047}"/>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FD4EF2E-C760-7639-683D-78F8BDDD9CD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Okvir politike</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Evropski zeleni dogovor</a:t>
            </a:r>
          </a:p>
        </p:txBody>
      </p:sp>
      <p:pic>
        <p:nvPicPr>
          <p:cNvPr id="9" name="Picture 8" descr="Blue text on a black background&#10;&#10;Description automatically generated">
            <a:extLst>
              <a:ext uri="{FF2B5EF4-FFF2-40B4-BE49-F238E27FC236}">
                <a16:creationId xmlns:a16="http://schemas.microsoft.com/office/drawing/2014/main" id="{7696B331-4049-8E9C-2698-CFF1FC9AE3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2BDE48A2-559E-E52E-F2F5-7DA5557391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516272E-455A-0BDF-8B75-BDFABC9A6394}"/>
              </a:ext>
            </a:extLst>
          </p:cNvPr>
          <p:cNvSpPr txBox="1">
            <a:spLocks/>
          </p:cNvSpPr>
          <p:nvPr/>
        </p:nvSpPr>
        <p:spPr>
          <a:xfrm>
            <a:off x="592150" y="2817087"/>
            <a:ext cx="44891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buSzPct val="79999"/>
            </a:pPr>
            <a:r>
              <a:rPr lang="en-GB" sz="1800" noProof="0" dirty="0">
                <a:solidFill>
                  <a:srgbClr val="303D68"/>
                </a:solidFill>
                <a:latin typeface="DejaVu Math TeX Gyre" panose="02000503000000000000"/>
                <a:hlinkClick r:id="rId4"/>
              </a:rPr>
              <a:t>Evropski zeleni dogovor </a:t>
            </a:r>
            <a:r>
              <a:rPr lang="en-GB" sz="1800" noProof="0" dirty="0">
                <a:solidFill>
                  <a:srgbClr val="303D68"/>
                </a:solidFill>
                <a:latin typeface="DejaVu Math TeX Gyre" panose="02000503000000000000"/>
              </a:rPr>
              <a:t>je vodeća strategija Evropske unije da do 2050. godine transformiše evropsku ekonomiju u klimatski neutralni sistem. Cilj mu je smanjiti emisije stakleničkih gasova, odvojiti ekonomski rast od upotrebe resursa i poticati čistu energiju, održiv transport i zaštitu bioraznolikosti. Integrisanjem ekoloških ciljeva u svaki sektor, naglašava da su klimatska akcija, ekonomski prosperitet i socijalna pravda međusobno povezani i da se uzajamno jačaju.</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a:ea typeface="DejaVu Math TeX Gyre" panose="02000503000000000000" pitchFamily="2" charset="0"/>
              <a:cs typeface="DejaVu Math TeX Gyre" panose="02000503000000000000" pitchFamily="2" charset="0"/>
            </a:endParaRPr>
          </a:p>
        </p:txBody>
      </p:sp>
      <p:sp>
        <p:nvSpPr>
          <p:cNvPr id="15" name="TextBox 14">
            <a:extLst>
              <a:ext uri="{FF2B5EF4-FFF2-40B4-BE49-F238E27FC236}">
                <a16:creationId xmlns:a16="http://schemas.microsoft.com/office/drawing/2014/main" id="{8FE54402-5AB5-D852-9B04-456321EDBD02}"/>
              </a:ext>
            </a:extLst>
          </p:cNvPr>
          <p:cNvSpPr txBox="1"/>
          <p:nvPr/>
        </p:nvSpPr>
        <p:spPr>
          <a:xfrm>
            <a:off x="6229217" y="5253851"/>
            <a:ext cx="5716349" cy="523220"/>
          </a:xfrm>
          <a:prstGeom prst="rect">
            <a:avLst/>
          </a:prstGeom>
          <a:noFill/>
        </p:spPr>
        <p:txBody>
          <a:bodyPr wrap="square" rtlCol="0">
            <a:spAutoFit/>
          </a:bodyPr>
          <a:lstStyle/>
          <a:p>
            <a:r>
              <a:rPr lang="en-GB" sz="800" noProof="0" dirty="0">
                <a:solidFill>
                  <a:srgbClr val="303D68"/>
                </a:solidFill>
                <a:latin typeface="DejaVu Math TeX Gyre" panose="02000503000000000000"/>
              </a:rPr>
              <a:t>Slika: SAOPŠTENJE KOMISIJE EUROPSKOM PARLAMENTU, EUROPSKOM VIJEĆU, VIJEĆU, EUROPSKOM EKONOMSKOM I SOCIJALNOM ODBORU I ODBORU REGIJA</a:t>
            </a:r>
          </a:p>
          <a:p>
            <a:endParaRPr lang="en-GB" sz="1200" noProof="0" dirty="0">
              <a:solidFill>
                <a:srgbClr val="303D68"/>
              </a:solidFill>
              <a:latin typeface="DejaVu Math TeX Gyre" panose="02000503000000000000"/>
            </a:endParaRPr>
          </a:p>
        </p:txBody>
      </p:sp>
      <p:pic>
        <p:nvPicPr>
          <p:cNvPr id="3" name="Picture 2" descr="A diagram of a green and blue scheme&#10;&#10;AI-generated content may be incorrect.">
            <a:extLst>
              <a:ext uri="{FF2B5EF4-FFF2-40B4-BE49-F238E27FC236}">
                <a16:creationId xmlns:a16="http://schemas.microsoft.com/office/drawing/2014/main" id="{9343EB37-D992-54DF-0CC0-0915D9605CBD}"/>
              </a:ext>
            </a:extLst>
          </p:cNvPr>
          <p:cNvPicPr>
            <a:picLocks noChangeAspect="1"/>
          </p:cNvPicPr>
          <p:nvPr/>
        </p:nvPicPr>
        <p:blipFill>
          <a:blip r:embed="rId5">
            <a:extLst>
              <a:ext uri="{28A0092B-C50C-407E-A947-70E740481C1C}">
                <a14:useLocalDpi xmlns:a14="http://schemas.microsoft.com/office/drawing/2010/main" val="0"/>
              </a:ext>
            </a:extLst>
          </a:blip>
          <a:srcRect t="11773" b="1702"/>
          <a:stretch>
            <a:fillRect/>
          </a:stretch>
        </p:blipFill>
        <p:spPr>
          <a:xfrm>
            <a:off x="6094476" y="1604148"/>
            <a:ext cx="5962785" cy="3649703"/>
          </a:xfrm>
          <a:prstGeom prst="rect">
            <a:avLst/>
          </a:prstGeom>
        </p:spPr>
      </p:pic>
    </p:spTree>
    <p:extLst>
      <p:ext uri="{BB962C8B-B14F-4D97-AF65-F5344CB8AC3E}">
        <p14:creationId xmlns:p14="http://schemas.microsoft.com/office/powerpoint/2010/main" val="3689498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4D0B05-43FB-10F0-603E-A542CDC563BE}"/>
            </a:ext>
          </a:extLst>
        </p:cNvPr>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4B6E520A-A6CA-C394-2701-410CAC0EC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1" name="Title 1">
            <a:extLst>
              <a:ext uri="{FF2B5EF4-FFF2-40B4-BE49-F238E27FC236}">
                <a16:creationId xmlns:a16="http://schemas.microsoft.com/office/drawing/2014/main" id="{9F59D76E-5B67-55E2-37EF-198D1D41CD4E}"/>
              </a:ext>
            </a:extLst>
          </p:cNvPr>
          <p:cNvSpPr txBox="1">
            <a:spLocks/>
          </p:cNvSpPr>
          <p:nvPr/>
        </p:nvSpPr>
        <p:spPr>
          <a:xfrm>
            <a:off x="6747145" y="-256486"/>
            <a:ext cx="4195674" cy="205252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dirty="0" err="1">
                <a:solidFill>
                  <a:srgbClr val="399884"/>
                </a:solidFill>
                <a:ea typeface="+mj-lt"/>
                <a:cs typeface="+mj-lt"/>
              </a:rPr>
              <a:t>Politike</a:t>
            </a:r>
            <a:r>
              <a:rPr lang="en-GB" sz="3000" dirty="0">
                <a:solidFill>
                  <a:srgbClr val="399884"/>
                </a:solidFill>
                <a:ea typeface="+mj-lt"/>
                <a:cs typeface="+mj-lt"/>
              </a:rPr>
              <a:t> </a:t>
            </a:r>
            <a:r>
              <a:rPr lang="en-GB" sz="3000" dirty="0" err="1">
                <a:solidFill>
                  <a:srgbClr val="399884"/>
                </a:solidFill>
                <a:ea typeface="+mj-lt"/>
                <a:cs typeface="+mj-lt"/>
              </a:rPr>
              <a:t>specifične</a:t>
            </a:r>
            <a:r>
              <a:rPr lang="en-GB" sz="3000" dirty="0">
                <a:solidFill>
                  <a:srgbClr val="399884"/>
                </a:solidFill>
                <a:ea typeface="+mj-lt"/>
                <a:cs typeface="+mj-lt"/>
              </a:rPr>
              <a:t> za pojedine zemlje</a:t>
            </a:r>
            <a:endParaRPr lang="en-US">
              <a:ea typeface="+mj-lt"/>
              <a:cs typeface="+mj-lt"/>
            </a:endParaRPr>
          </a:p>
          <a:p>
            <a:pPr>
              <a:spcAft>
                <a:spcPts val="600"/>
              </a:spcAft>
            </a:pPr>
            <a:endParaRPr lang="en-GB" sz="3000" b="1" noProof="0" dirty="0">
              <a:solidFill>
                <a:srgbClr val="399884"/>
              </a:solidFill>
              <a:latin typeface="DejaVu Sans" panose="020B0603030804020204" pitchFamily="34" charset="0"/>
            </a:endParaRPr>
          </a:p>
          <a:p>
            <a:pPr>
              <a:spcAft>
                <a:spcPts val="600"/>
              </a:spcAft>
            </a:pPr>
            <a:endParaRPr lang="en-GB" sz="3000" b="1" noProof="0" dirty="0">
              <a:solidFill>
                <a:srgbClr val="399884"/>
              </a:solidFill>
              <a:latin typeface="DejaVu Sans" panose="020B0603030804020204" pitchFamily="34" charset="0"/>
            </a:endParaRPr>
          </a:p>
        </p:txBody>
      </p:sp>
      <p:sp>
        <p:nvSpPr>
          <p:cNvPr id="49" name="Oval 48">
            <a:extLst>
              <a:ext uri="{FF2B5EF4-FFF2-40B4-BE49-F238E27FC236}">
                <a16:creationId xmlns:a16="http://schemas.microsoft.com/office/drawing/2014/main" id="{6CE7A4BC-747A-5A06-951A-83F0720C46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a:extLst>
              <a:ext uri="{FF2B5EF4-FFF2-40B4-BE49-F238E27FC236}">
                <a16:creationId xmlns:a16="http://schemas.microsoft.com/office/drawing/2014/main" id="{F4B18FAC-D55D-FFD1-6AF0-03239E028F18}"/>
              </a:ext>
            </a:extLst>
          </p:cNvPr>
          <p:cNvPicPr>
            <a:picLocks noChangeAspect="1"/>
          </p:cNvPicPr>
          <p:nvPr/>
        </p:nvPicPr>
        <p:blipFill>
          <a:blip r:embed="rId2" cstate="print">
            <a:extLst>
              <a:ext uri="{28A0092B-C50C-407E-A947-70E740481C1C}">
                <a14:useLocalDpi xmlns:a14="http://schemas.microsoft.com/office/drawing/2010/main" val="0"/>
              </a:ext>
            </a:extLst>
          </a:blip>
          <a:srcRect l="12500" r="12500"/>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51" name="!!plus graphic">
            <a:extLst>
              <a:ext uri="{FF2B5EF4-FFF2-40B4-BE49-F238E27FC236}">
                <a16:creationId xmlns:a16="http://schemas.microsoft.com/office/drawing/2014/main" id="{5FBB1D93-2F80-63B6-0042-D5B538385F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GB" noProof="0" dirty="0"/>
          </a:p>
        </p:txBody>
      </p:sp>
      <p:sp>
        <p:nvSpPr>
          <p:cNvPr id="53" name="!!circle graphic">
            <a:extLst>
              <a:ext uri="{FF2B5EF4-FFF2-40B4-BE49-F238E27FC236}">
                <a16:creationId xmlns:a16="http://schemas.microsoft.com/office/drawing/2014/main" id="{2B721564-1BBE-D0B9-A486-54034A740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GB" noProof="0" dirty="0"/>
          </a:p>
        </p:txBody>
      </p:sp>
      <p:sp>
        <p:nvSpPr>
          <p:cNvPr id="7" name="Title 1">
            <a:extLst>
              <a:ext uri="{FF2B5EF4-FFF2-40B4-BE49-F238E27FC236}">
                <a16:creationId xmlns:a16="http://schemas.microsoft.com/office/drawing/2014/main" id="{C250004D-A911-2AD4-9E10-D57894620751}"/>
              </a:ext>
            </a:extLst>
          </p:cNvPr>
          <p:cNvSpPr txBox="1">
            <a:spLocks/>
          </p:cNvSpPr>
          <p:nvPr/>
        </p:nvSpPr>
        <p:spPr>
          <a:xfrm>
            <a:off x="6330272" y="1562696"/>
            <a:ext cx="4612547" cy="347612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Njemačka Energiewende promoviše sistematski prelazak sa fosilnih goriva na obnovljivu energiju, istovremeno podstičući energetsku efikasnost i inovacije.</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Francuska Nacionalna strategija za nisku emisiju ugljika uspostavlja sektorske ciljeve dekarbonizacije i poticaje za ulaganje u zelene tehnologije.</a:t>
            </a:r>
          </a:p>
          <a:p>
            <a:pPr marL="342900" indent="-342900" algn="just">
              <a:spcBef>
                <a:spcPts val="1000"/>
              </a:spcBef>
              <a:spcAft>
                <a:spcPts val="600"/>
              </a:spcAft>
              <a:buClr>
                <a:schemeClr val="accent1"/>
              </a:buClr>
              <a:buSzPts val="1440"/>
              <a:buFont typeface="Arial" panose="020B0604020202020204" pitchFamily="34" charset="0"/>
              <a:buChar char="•"/>
            </a:pPr>
            <a:r>
              <a:rPr lang="en-GB" sz="1800" noProof="0" dirty="0">
                <a:solidFill>
                  <a:srgbClr val="303D68"/>
                </a:solidFill>
                <a:latin typeface="DejaVu Math TeX Gyre" panose="02000503000000000000" pitchFamily="2" charset="0"/>
              </a:rPr>
              <a:t>Italijanski Nacionalni energetski i klimatski plan (NECP) iznosi strategije za primjenu obnovljive energije, energetsku efikasnost i smanjenje stakleničkih plinova, stvarajući prilike za kvalificirane tehničare i energetske menadžere.</a:t>
            </a:r>
          </a:p>
          <a:p>
            <a:pPr marL="342900" indent="-342900" algn="just">
              <a:spcBef>
                <a:spcPts val="1000"/>
              </a:spcBef>
              <a:spcAft>
                <a:spcPts val="600"/>
              </a:spcAft>
              <a:buClr>
                <a:schemeClr val="accent1"/>
              </a:buClr>
              <a:buSzPts val="1440"/>
              <a:buFont typeface="Arial" panose="020B0604020202020204" pitchFamily="34" charset="0"/>
              <a:buChar char="•"/>
            </a:pPr>
            <a:endParaRPr lang="en-GB" sz="1800" noProof="0" dirty="0">
              <a:solidFill>
                <a:srgbClr val="303D68"/>
              </a:solidFill>
              <a:latin typeface="DejaVu Math TeX Gyre" panose="02000503000000000000" pitchFamily="2" charset="0"/>
            </a:endParaRPr>
          </a:p>
          <a:p>
            <a:pPr marL="342900" indent="-342900" algn="just">
              <a:spcBef>
                <a:spcPts val="1000"/>
              </a:spcBef>
              <a:spcAft>
                <a:spcPts val="600"/>
              </a:spcAft>
              <a:buClr>
                <a:schemeClr val="accent1"/>
              </a:buClr>
              <a:buSzPts val="1440"/>
              <a:buFont typeface="Arial" panose="020B0604020202020204" pitchFamily="34" charset="0"/>
              <a:buChar char="•"/>
            </a:pPr>
            <a:endParaRPr lang="en-GB" noProof="0" dirty="0">
              <a:solidFill>
                <a:schemeClr val="tx1">
                  <a:alpha val="80000"/>
                </a:schemeClr>
              </a:solidFill>
              <a:latin typeface="DejaVu Math TeX Gyre" panose="02000503000000000000"/>
            </a:endParaRPr>
          </a:p>
          <a:p>
            <a:pPr marL="742950" lvl="1" indent="-228600">
              <a:lnSpc>
                <a:spcPct val="90000"/>
              </a:lnSpc>
              <a:spcAft>
                <a:spcPts val="600"/>
              </a:spcAft>
              <a:buFont typeface="Arial" panose="020B0604020202020204" pitchFamily="34" charset="0"/>
              <a:buChar char="•"/>
            </a:pPr>
            <a:endParaRPr lang="en-GB" noProof="0" dirty="0">
              <a:solidFill>
                <a:schemeClr val="tx1">
                  <a:alpha val="80000"/>
                </a:schemeClr>
              </a:solidFill>
              <a:latin typeface="DejaVu Math TeX Gyre" panose="02000503000000000000"/>
            </a:endParaRPr>
          </a:p>
        </p:txBody>
      </p:sp>
      <p:sp>
        <p:nvSpPr>
          <p:cNvPr id="55" name="!!dot graphic">
            <a:extLst>
              <a:ext uri="{FF2B5EF4-FFF2-40B4-BE49-F238E27FC236}">
                <a16:creationId xmlns:a16="http://schemas.microsoft.com/office/drawing/2014/main" id="{EB2F8BB1-42EE-0510-1726-38976B1B59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GB" noProof="0" dirty="0"/>
          </a:p>
        </p:txBody>
      </p:sp>
      <p:cxnSp>
        <p:nvCxnSpPr>
          <p:cNvPr id="57" name="!!Straight Connector">
            <a:extLst>
              <a:ext uri="{FF2B5EF4-FFF2-40B4-BE49-F238E27FC236}">
                <a16:creationId xmlns:a16="http://schemas.microsoft.com/office/drawing/2014/main" id="{5C0758DC-8E3E-DF47-354C-1411E94DC2A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4" name="Picture 3" descr="Blue text on a black background&#10;&#10;Description automatically generated">
            <a:extLst>
              <a:ext uri="{FF2B5EF4-FFF2-40B4-BE49-F238E27FC236}">
                <a16:creationId xmlns:a16="http://schemas.microsoft.com/office/drawing/2014/main" id="{EEC989C8-5943-F2B3-4F15-B429563A12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837" y="6184696"/>
            <a:ext cx="2496021" cy="522342"/>
          </a:xfrm>
          <a:prstGeom prst="rect">
            <a:avLst/>
          </a:prstGeom>
        </p:spPr>
      </p:pic>
      <p:pic>
        <p:nvPicPr>
          <p:cNvPr id="5" name="Picture 4" descr="A logo with text on it&#10;&#10;Description automatically generated">
            <a:extLst>
              <a:ext uri="{FF2B5EF4-FFF2-40B4-BE49-F238E27FC236}">
                <a16:creationId xmlns:a16="http://schemas.microsoft.com/office/drawing/2014/main" id="{AE679A2B-F5E2-2481-71FB-295EF46F16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3245" y="6051792"/>
            <a:ext cx="1647764" cy="659106"/>
          </a:xfrm>
          <a:prstGeom prst="rect">
            <a:avLst/>
          </a:prstGeom>
        </p:spPr>
      </p:pic>
      <p:sp>
        <p:nvSpPr>
          <p:cNvPr id="9" name="TextBox 8">
            <a:extLst>
              <a:ext uri="{FF2B5EF4-FFF2-40B4-BE49-F238E27FC236}">
                <a16:creationId xmlns:a16="http://schemas.microsoft.com/office/drawing/2014/main" id="{7544C992-4E6D-0595-69AB-4D112B2E3656}"/>
              </a:ext>
            </a:extLst>
          </p:cNvPr>
          <p:cNvSpPr txBox="1"/>
          <p:nvPr/>
        </p:nvSpPr>
        <p:spPr>
          <a:xfrm>
            <a:off x="2217939" y="5887508"/>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 chelsea-WvusC5M-TM8-unsplash</a:t>
            </a:r>
          </a:p>
        </p:txBody>
      </p:sp>
    </p:spTree>
    <p:extLst>
      <p:ext uri="{BB962C8B-B14F-4D97-AF65-F5344CB8AC3E}">
        <p14:creationId xmlns:p14="http://schemas.microsoft.com/office/powerpoint/2010/main" val="1568612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FCFE8-287A-80DE-4245-2D87EDF4CC3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6723355-084E-6EEF-342B-6FEB3799F1EC}"/>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E071CD3-CC0E-91A0-F0F1-15A4DAAE4862}"/>
              </a:ext>
            </a:extLst>
          </p:cNvPr>
          <p:cNvSpPr txBox="1"/>
          <p:nvPr/>
        </p:nvSpPr>
        <p:spPr>
          <a:xfrm>
            <a:off x="3984331" y="402332"/>
            <a:ext cx="8111062" cy="30909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Industrijske revolucije</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Evropske industrije kao dio industrijskih revolucija</a:t>
            </a:r>
          </a:p>
          <a:p>
            <a:pPr marL="457200" indent="-457200">
              <a:lnSpc>
                <a:spcPct val="90000"/>
              </a:lnSpc>
              <a:spcBef>
                <a:spcPct val="0"/>
              </a:spcBef>
              <a:buFont typeface="Arial" panose="020B0604020202020204" pitchFamily="34" charset="0"/>
              <a:buChar char="•"/>
            </a:pPr>
            <a:endParaRPr lang="en-GB" sz="30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A5B8A364-CA3E-515E-D1B6-6479C025A879}"/>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2.2: Utjecaj na industrije</a:t>
            </a:r>
          </a:p>
        </p:txBody>
      </p:sp>
      <p:pic>
        <p:nvPicPr>
          <p:cNvPr id="2" name="Picture 1" descr="A logo with text on it&#10;&#10;Description automatically generated">
            <a:extLst>
              <a:ext uri="{FF2B5EF4-FFF2-40B4-BE49-F238E27FC236}">
                <a16:creationId xmlns:a16="http://schemas.microsoft.com/office/drawing/2014/main" id="{4C737077-5149-8ED6-A613-7DA9F5A40F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932A86E-9FAD-3DF5-7808-58051A253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701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C8B62-6A8C-51A7-00A1-EEB62D249426}"/>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420487D1-9C23-DF17-51C8-21A101C197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4DE7EE19-1C12-84CB-F33D-ED03A7256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AE2254B7-DDC1-9565-0F59-5EAB42CE08E8}"/>
              </a:ext>
            </a:extLst>
          </p:cNvPr>
          <p:cNvSpPr txBox="1">
            <a:spLocks/>
          </p:cNvSpPr>
          <p:nvPr/>
        </p:nvSpPr>
        <p:spPr>
          <a:xfrm>
            <a:off x="5886746" y="2217163"/>
            <a:ext cx="53810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en-GB" sz="2000" noProof="0" dirty="0">
              <a:solidFill>
                <a:srgbClr val="303D68"/>
              </a:solidFill>
              <a:latin typeface="DejaVu Math TeX Gyre" panose="02000503000000000000" pitchFamily="2" charset="0"/>
            </a:endParaRP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Prva industrijska revolucija - Parna snaga i mehanizirana proizvodnja stvorili su urbane radne </a:t>
            </a:r>
            <a:r>
              <a:rPr lang="en-GB" sz="2000" noProof="0" dirty="0" err="1">
                <a:solidFill>
                  <a:srgbClr val="303D68"/>
                </a:solidFill>
                <a:latin typeface="DejaVu Math TeX Gyre" panose="02000503000000000000" pitchFamily="2" charset="0"/>
              </a:rPr>
              <a:t>centre</a:t>
            </a:r>
            <a:r>
              <a:rPr lang="en-GB" sz="2000" noProof="0" dirty="0">
                <a:solidFill>
                  <a:srgbClr val="303D68"/>
                </a:solidFill>
                <a:latin typeface="DejaVu Math TeX Gyre" panose="02000503000000000000" pitchFamily="2" charset="0"/>
              </a:rPr>
              <a:t>.</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Druga industrijska revolucija - Masovna proizvodnja i elektrifikacija potaknule su produktivnost i tržišta potrošača.</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Treća industrijska revolucija - digitalizacija i automatizacija omogućile su efikasnu proizvodnju vođenu podacima.</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Četvrta industrijska revolucija - AI, IoT i pametne tehnologije transformišu proizvodnju u stvarnom vremenu.</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9C960394-6478-6ED3-E746-6889447F820A}"/>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Industrijske revolucije</a:t>
            </a:r>
          </a:p>
        </p:txBody>
      </p:sp>
      <p:sp>
        <p:nvSpPr>
          <p:cNvPr id="12" name="TextBox 11">
            <a:extLst>
              <a:ext uri="{FF2B5EF4-FFF2-40B4-BE49-F238E27FC236}">
                <a16:creationId xmlns:a16="http://schemas.microsoft.com/office/drawing/2014/main" id="{AF005E0C-FD01-D32F-86D2-FB9CC9BD5D8E}"/>
              </a:ext>
            </a:extLst>
          </p:cNvPr>
          <p:cNvSpPr txBox="1"/>
          <p:nvPr/>
        </p:nvSpPr>
        <p:spPr>
          <a:xfrm>
            <a:off x="610508" y="4774709"/>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Slike: </a:t>
            </a:r>
            <a:r>
              <a:rPr lang="en-GB" sz="800" noProof="0" dirty="0" err="1">
                <a:solidFill>
                  <a:srgbClr val="303D68"/>
                </a:solidFill>
                <a:latin typeface="DejaVu Math TeX Gyre" panose="02000503000000000000"/>
              </a:rPr>
              <a:t>KFactory</a:t>
            </a:r>
            <a:endParaRPr lang="en-GB" sz="800" noProof="0" dirty="0">
              <a:solidFill>
                <a:srgbClr val="303D68"/>
              </a:solidFill>
              <a:latin typeface="DejaVu Math TeX Gyre" panose="02000503000000000000"/>
            </a:endParaRPr>
          </a:p>
        </p:txBody>
      </p:sp>
      <p:pic>
        <p:nvPicPr>
          <p:cNvPr id="14" name="Picture 13">
            <a:extLst>
              <a:ext uri="{FF2B5EF4-FFF2-40B4-BE49-F238E27FC236}">
                <a16:creationId xmlns:a16="http://schemas.microsoft.com/office/drawing/2014/main" id="{3C6E8BD6-3081-8082-0704-3E33AAE9C31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2934" y="2003898"/>
            <a:ext cx="5273812" cy="2770811"/>
          </a:xfrm>
          <a:prstGeom prst="rect">
            <a:avLst/>
          </a:prstGeom>
        </p:spPr>
      </p:pic>
    </p:spTree>
    <p:extLst>
      <p:ext uri="{BB962C8B-B14F-4D97-AF65-F5344CB8AC3E}">
        <p14:creationId xmlns:p14="http://schemas.microsoft.com/office/powerpoint/2010/main" val="25970900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26DD9D-7872-43BF-BFA2-4145DB37F260}"/>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7D1808F1-316E-E02F-8304-E758C1A27C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27FD9241-D3F0-F330-EB10-F83BE538D1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49B32845-F4AA-A04B-CE50-4C16097CACA5}"/>
              </a:ext>
            </a:extLst>
          </p:cNvPr>
          <p:cNvSpPr txBox="1">
            <a:spLocks/>
          </p:cNvSpPr>
          <p:nvPr/>
        </p:nvSpPr>
        <p:spPr>
          <a:xfrm>
            <a:off x="5867290" y="2447544"/>
            <a:ext cx="53810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Pristup usmjeren na ljude - integriše ljudsku kreativnost sa naprednim tehnologijama za industriju koja je više usmjerena na ljude.</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Saradnja s mašinama - AI i automatizacija obavljaju ponavljajuće zadatke, oslobađajući ljude za inovacije i rješavanje problema.</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Održivost - daje prioritet ekološkoj odgovornosti i dugoročnoj industrijskoj otpornosti.</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Fokusira se ne samo na efikasnost, već i na društvenu dobrobit i etički utjecaj.</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11" name="Title 1">
            <a:extLst>
              <a:ext uri="{FF2B5EF4-FFF2-40B4-BE49-F238E27FC236}">
                <a16:creationId xmlns:a16="http://schemas.microsoft.com/office/drawing/2014/main" id="{5BD3E9B0-18E7-B7F0-8821-4627E4A226EB}"/>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Industrijske revolucije</a:t>
            </a:r>
          </a:p>
        </p:txBody>
      </p:sp>
      <p:sp>
        <p:nvSpPr>
          <p:cNvPr id="12" name="TextBox 11">
            <a:extLst>
              <a:ext uri="{FF2B5EF4-FFF2-40B4-BE49-F238E27FC236}">
                <a16:creationId xmlns:a16="http://schemas.microsoft.com/office/drawing/2014/main" id="{C6A9B288-9937-50AD-5AB8-E4F416D163F4}"/>
              </a:ext>
            </a:extLst>
          </p:cNvPr>
          <p:cNvSpPr txBox="1"/>
          <p:nvPr/>
        </p:nvSpPr>
        <p:spPr>
          <a:xfrm>
            <a:off x="610508" y="5271526"/>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Slika: Frost and Sullivan</a:t>
            </a:r>
          </a:p>
        </p:txBody>
      </p:sp>
      <p:pic>
        <p:nvPicPr>
          <p:cNvPr id="14" name="Picture 13">
            <a:extLst>
              <a:ext uri="{FF2B5EF4-FFF2-40B4-BE49-F238E27FC236}">
                <a16:creationId xmlns:a16="http://schemas.microsoft.com/office/drawing/2014/main" id="{27FC6DE3-4A0C-D79A-C5A0-8933C2E3C17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4117" y="1738872"/>
            <a:ext cx="4947820" cy="3478936"/>
          </a:xfrm>
          <a:prstGeom prst="rect">
            <a:avLst/>
          </a:prstGeom>
        </p:spPr>
      </p:pic>
    </p:spTree>
    <p:extLst>
      <p:ext uri="{BB962C8B-B14F-4D97-AF65-F5344CB8AC3E}">
        <p14:creationId xmlns:p14="http://schemas.microsoft.com/office/powerpoint/2010/main" val="24320877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2EB3BF-D4FF-6CE0-24D7-736B96CF61DC}"/>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Picture 7">
            <a:extLst>
              <a:ext uri="{FF2B5EF4-FFF2-40B4-BE49-F238E27FC236}">
                <a16:creationId xmlns:a16="http://schemas.microsoft.com/office/drawing/2014/main" id="{5B6E198F-3511-37F0-56C3-5B9BCB645558}"/>
              </a:ext>
            </a:extLst>
          </p:cNvPr>
          <p:cNvPicPr>
            <a:picLocks noChangeAspect="1"/>
          </p:cNvPicPr>
          <p:nvPr/>
        </p:nvPicPr>
        <p:blipFill>
          <a:blip r:embed="rId2" cstate="print">
            <a:extLst>
              <a:ext uri="{28A0092B-C50C-407E-A947-70E740481C1C}">
                <a14:useLocalDpi xmlns:a14="http://schemas.microsoft.com/office/drawing/2010/main" val="0"/>
              </a:ext>
            </a:extLst>
          </a:blip>
          <a:srcRect l="20256" r="20256"/>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7" name="Title 1">
            <a:extLst>
              <a:ext uri="{FF2B5EF4-FFF2-40B4-BE49-F238E27FC236}">
                <a16:creationId xmlns:a16="http://schemas.microsoft.com/office/drawing/2014/main" id="{3B3744E1-E287-4EE9-4959-ED76B9C1A7CF}"/>
              </a:ext>
            </a:extLst>
          </p:cNvPr>
          <p:cNvSpPr txBox="1">
            <a:spLocks/>
          </p:cNvSpPr>
          <p:nvPr/>
        </p:nvSpPr>
        <p:spPr>
          <a:xfrm>
            <a:off x="6803923" y="2547306"/>
            <a:ext cx="4840010" cy="3843666"/>
          </a:xfrm>
          <a:prstGeom prst="rect">
            <a:avLst/>
          </a:prstGeom>
        </p:spPr>
        <p:txBody>
          <a:bodyPr vert="horz" lIns="91440" tIns="45720" rIns="91440" bIns="45720"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Energetski</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Transport i mobilnost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Proizvodnja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Gradnja i infrastruktura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Poljoprivreda i prehrambena industrija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Upravljanje otpadom i reciklaža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Vodne i usluge zaštite okoliša </a:t>
            </a:r>
          </a:p>
          <a:p>
            <a:pPr marL="285750" indent="-285750" algn="just">
              <a:spcAft>
                <a:spcPts val="600"/>
              </a:spcAft>
              <a:buFont typeface="Arial" panose="020B0604020202020204" pitchFamily="34" charset="0"/>
              <a:buChar char="•"/>
            </a:pPr>
            <a:r>
              <a:rPr lang="en-GB" sz="1800" noProof="0" dirty="0">
                <a:solidFill>
                  <a:srgbClr val="303D68"/>
                </a:solidFill>
                <a:latin typeface="DejaVu Math TeX Gyre" panose="02000503000000000000" pitchFamily="2" charset="0"/>
              </a:rPr>
              <a:t>Digitalno i IKT</a:t>
            </a:r>
          </a:p>
          <a:p>
            <a:pPr marL="285750" indent="-285750" algn="just">
              <a:spcAft>
                <a:spcPts val="600"/>
              </a:spcAft>
              <a:buFont typeface="Arial" panose="020B0604020202020204" pitchFamily="34" charset="0"/>
              <a:buChar char="•"/>
            </a:pPr>
            <a:endParaRPr lang="en-GB" sz="1800" noProof="0" dirty="0">
              <a:solidFill>
                <a:srgbClr val="303D68"/>
              </a:solidFill>
              <a:latin typeface="DejaVu Math TeX Gyre" panose="02000503000000000000" pitchFamily="2" charset="0"/>
            </a:endParaRPr>
          </a:p>
        </p:txBody>
      </p:sp>
      <p:pic>
        <p:nvPicPr>
          <p:cNvPr id="10" name="Picture 9" descr="Blue text on a black background&#10;&#10;Description automatically generated">
            <a:extLst>
              <a:ext uri="{FF2B5EF4-FFF2-40B4-BE49-F238E27FC236}">
                <a16:creationId xmlns:a16="http://schemas.microsoft.com/office/drawing/2014/main" id="{D4E0CF9D-14AF-3E6C-D46F-063705AAF3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C777C061-2245-FBFC-EBFA-1FF1BB920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7732" y="5903194"/>
            <a:ext cx="1647764" cy="659106"/>
          </a:xfrm>
          <a:prstGeom prst="rect">
            <a:avLst/>
          </a:prstGeom>
        </p:spPr>
      </p:pic>
      <p:sp>
        <p:nvSpPr>
          <p:cNvPr id="12" name="TextBox 11">
            <a:extLst>
              <a:ext uri="{FF2B5EF4-FFF2-40B4-BE49-F238E27FC236}">
                <a16:creationId xmlns:a16="http://schemas.microsoft.com/office/drawing/2014/main" id="{E4607D27-8B95-D1C3-9E55-13AA1F239074}"/>
              </a:ext>
            </a:extLst>
          </p:cNvPr>
          <p:cNvSpPr txBox="1"/>
          <p:nvPr/>
        </p:nvSpPr>
        <p:spPr>
          <a:xfrm>
            <a:off x="0" y="6642556"/>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 </a:t>
            </a:r>
            <a:r>
              <a:rPr lang="en-GB" sz="800" noProof="0" dirty="0" err="1">
                <a:solidFill>
                  <a:schemeClr val="bg1"/>
                </a:solidFill>
                <a:latin typeface="DejaVu Math TeX Gyre" panose="02000503000000000000"/>
              </a:rPr>
              <a:t>homa-appliances-pWUyHVJgLhg-unsplash</a:t>
            </a:r>
            <a:endParaRPr lang="en-GB" sz="800" noProof="0" dirty="0">
              <a:solidFill>
                <a:schemeClr val="bg1"/>
              </a:solidFill>
              <a:latin typeface="DejaVu Math TeX Gyre" panose="02000503000000000000"/>
            </a:endParaRPr>
          </a:p>
        </p:txBody>
      </p:sp>
      <p:sp>
        <p:nvSpPr>
          <p:cNvPr id="14" name="Title 1">
            <a:extLst>
              <a:ext uri="{FF2B5EF4-FFF2-40B4-BE49-F238E27FC236}">
                <a16:creationId xmlns:a16="http://schemas.microsoft.com/office/drawing/2014/main" id="{4AC38906-3F73-57FE-B87B-C387355F9DED}"/>
              </a:ext>
            </a:extLst>
          </p:cNvPr>
          <p:cNvSpPr txBox="1">
            <a:spLocks/>
          </p:cNvSpPr>
          <p:nvPr/>
        </p:nvSpPr>
        <p:spPr>
          <a:xfrm>
            <a:off x="6803923" y="892637"/>
            <a:ext cx="4125373"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Evropske industrije kao dio industrijskih revolucija</a:t>
            </a:r>
          </a:p>
        </p:txBody>
      </p:sp>
    </p:spTree>
    <p:extLst>
      <p:ext uri="{BB962C8B-B14F-4D97-AF65-F5344CB8AC3E}">
        <p14:creationId xmlns:p14="http://schemas.microsoft.com/office/powerpoint/2010/main" val="3189040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806544-3C05-C33D-5F5C-13CD1E9CD52C}"/>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13A4426-139F-FBA4-F2C6-0E1FBD7F0346}"/>
              </a:ext>
            </a:extLst>
          </p:cNvPr>
          <p:cNvSpPr txBox="1">
            <a:spLocks/>
          </p:cNvSpPr>
          <p:nvPr/>
        </p:nvSpPr>
        <p:spPr>
          <a:xfrm>
            <a:off x="514117" y="745527"/>
            <a:ext cx="10515600" cy="648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Pregled kursa</a:t>
            </a:r>
          </a:p>
        </p:txBody>
      </p:sp>
      <p:pic>
        <p:nvPicPr>
          <p:cNvPr id="2" name="Picture 1" descr="A logo with text on it&#10;&#10;Description automatically generated">
            <a:extLst>
              <a:ext uri="{FF2B5EF4-FFF2-40B4-BE49-F238E27FC236}">
                <a16:creationId xmlns:a16="http://schemas.microsoft.com/office/drawing/2014/main" id="{0550F964-C5F3-4FFB-2840-1B68AF6C71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ED6DFD7B-6245-ABDA-4A7A-EE7D3F7402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graphicFrame>
        <p:nvGraphicFramePr>
          <p:cNvPr id="8" name="Diagram 7">
            <a:extLst>
              <a:ext uri="{FF2B5EF4-FFF2-40B4-BE49-F238E27FC236}">
                <a16:creationId xmlns:a16="http://schemas.microsoft.com/office/drawing/2014/main" id="{934C6D51-A5C7-D102-A1B5-7368DEFB15F5}"/>
              </a:ext>
            </a:extLst>
          </p:cNvPr>
          <p:cNvGraphicFramePr/>
          <p:nvPr>
            <p:extLst>
              <p:ext uri="{D42A27DB-BD31-4B8C-83A1-F6EECF244321}">
                <p14:modId xmlns:p14="http://schemas.microsoft.com/office/powerpoint/2010/main" val="3456872803"/>
              </p:ext>
            </p:extLst>
          </p:nvPr>
        </p:nvGraphicFramePr>
        <p:xfrm>
          <a:off x="610508" y="1313235"/>
          <a:ext cx="11243091" cy="46583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60094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D6140-2A53-FCE9-C45F-BCC94B969ED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975D1D0-5EC9-2E86-B2C0-C05CA016D87E}"/>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62CC711B-F75B-302C-C0A6-807423D29E91}"/>
              </a:ext>
            </a:extLst>
          </p:cNvPr>
          <p:cNvSpPr txBox="1"/>
          <p:nvPr/>
        </p:nvSpPr>
        <p:spPr>
          <a:xfrm>
            <a:off x="3984331" y="402332"/>
            <a:ext cx="8111062" cy="2259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Tržište rada u brojkama</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Transformacija tržišta rada</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D1117B7-3785-EB63-5A42-961A783F91FE}"/>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2.3: Transformacija tržišta rada</a:t>
            </a:r>
          </a:p>
        </p:txBody>
      </p:sp>
      <p:pic>
        <p:nvPicPr>
          <p:cNvPr id="2" name="Picture 1" descr="A logo with text on it&#10;&#10;Description automatically generated">
            <a:extLst>
              <a:ext uri="{FF2B5EF4-FFF2-40B4-BE49-F238E27FC236}">
                <a16:creationId xmlns:a16="http://schemas.microsoft.com/office/drawing/2014/main" id="{C81FD5F7-2C62-6176-0F5C-C31809B4F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55D84D80-CDAA-5F8C-C16C-7979577FE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324191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05682-1677-32F7-9763-F65326843529}"/>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947E9C41-BCC3-BF54-A04D-1EC2454088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66323019-C553-E441-1D8A-68FA63AAF8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833F9E82-873D-080D-EBD9-FBC064EF70A8}"/>
              </a:ext>
            </a:extLst>
          </p:cNvPr>
          <p:cNvSpPr txBox="1">
            <a:spLocks/>
          </p:cNvSpPr>
          <p:nvPr/>
        </p:nvSpPr>
        <p:spPr>
          <a:xfrm>
            <a:off x="6296891" y="2411214"/>
            <a:ext cx="498719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Transformacija tržišta rada – zelene i digitalne tranzicije preoblikuju vještine, radna mjesta i industrije.</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Statistika zapošljavanja (2024/2025):</a:t>
            </a:r>
          </a:p>
          <a:p>
            <a:pPr marL="342900" indent="-342900" algn="just">
              <a:buFont typeface="Courier New" panose="02070309020205020404" pitchFamily="49" charset="0"/>
              <a:buChar char="o"/>
            </a:pPr>
            <a:r>
              <a:rPr lang="en-GB" sz="2000" noProof="0" dirty="0">
                <a:solidFill>
                  <a:srgbClr val="303D68"/>
                </a:solidFill>
                <a:latin typeface="DejaVu Math TeX Gyre" panose="02000503000000000000" pitchFamily="2" charset="0"/>
              </a:rPr>
              <a:t>Ukupna nezaposlenost: 5,9%</a:t>
            </a:r>
          </a:p>
          <a:p>
            <a:pPr marL="342900" indent="-342900" algn="just">
              <a:buFont typeface="Courier New" panose="02070309020205020404" pitchFamily="49" charset="0"/>
              <a:buChar char="o"/>
            </a:pPr>
            <a:r>
              <a:rPr lang="en-GB" sz="2000" noProof="0" dirty="0">
                <a:solidFill>
                  <a:srgbClr val="303D68"/>
                </a:solidFill>
                <a:latin typeface="DejaVu Math TeX Gyre" panose="02000503000000000000" pitchFamily="2" charset="0"/>
              </a:rPr>
              <a:t>Nezaposlenost mladih (15–24): 14,8 %</a:t>
            </a:r>
          </a:p>
          <a:p>
            <a:pPr algn="just"/>
            <a:endParaRPr lang="en-GB" sz="2000" noProof="0" dirty="0">
              <a:solidFill>
                <a:srgbClr val="303D68"/>
              </a:solidFill>
              <a:latin typeface="DejaVu Math TeX Gyre" panose="02000503000000000000" pitchFamily="2" charset="0"/>
            </a:endParaRPr>
          </a:p>
          <a:p>
            <a:pPr marL="342900" indent="-342900" algn="just">
              <a:buFont typeface="Arial" panose="020B0604020202020204" pitchFamily="34" charset="0"/>
              <a:buChar char="•"/>
            </a:pPr>
            <a:r>
              <a:rPr lang="en-GB" sz="2000" dirty="0" err="1">
                <a:solidFill>
                  <a:srgbClr val="303D68"/>
                </a:solidFill>
                <a:ea typeface="+mj-lt"/>
                <a:cs typeface="+mj-lt"/>
              </a:rPr>
              <a:t>Tržište</a:t>
            </a:r>
            <a:r>
              <a:rPr lang="en-GB" sz="2000" dirty="0">
                <a:solidFill>
                  <a:srgbClr val="303D68"/>
                </a:solidFill>
                <a:ea typeface="+mj-lt"/>
                <a:cs typeface="+mj-lt"/>
              </a:rPr>
              <a:t> rada je </a:t>
            </a:r>
            <a:r>
              <a:rPr lang="en-GB" sz="2000" dirty="0" err="1">
                <a:solidFill>
                  <a:srgbClr val="303D68"/>
                </a:solidFill>
                <a:ea typeface="+mj-lt"/>
                <a:cs typeface="+mj-lt"/>
              </a:rPr>
              <a:t>relativno</a:t>
            </a:r>
            <a:r>
              <a:rPr lang="en-GB" sz="2000" dirty="0">
                <a:solidFill>
                  <a:srgbClr val="303D68"/>
                </a:solidFill>
                <a:ea typeface="+mj-lt"/>
                <a:cs typeface="+mj-lt"/>
              </a:rPr>
              <a:t> </a:t>
            </a:r>
            <a:r>
              <a:rPr lang="en-GB" sz="2000" dirty="0" err="1">
                <a:solidFill>
                  <a:srgbClr val="303D68"/>
                </a:solidFill>
                <a:ea typeface="+mj-lt"/>
                <a:cs typeface="+mj-lt"/>
              </a:rPr>
              <a:t>zasićeno</a:t>
            </a:r>
            <a:r>
              <a:rPr lang="en-GB" sz="2000" dirty="0">
                <a:solidFill>
                  <a:srgbClr val="303D68"/>
                </a:solidFill>
                <a:ea typeface="+mj-lt"/>
                <a:cs typeface="+mj-lt"/>
              </a:rPr>
              <a:t>, </a:t>
            </a:r>
            <a:r>
              <a:rPr lang="en-GB" sz="2000" dirty="0" err="1">
                <a:solidFill>
                  <a:srgbClr val="303D68"/>
                </a:solidFill>
                <a:ea typeface="+mj-lt"/>
                <a:cs typeface="+mj-lt"/>
              </a:rPr>
              <a:t>ali</a:t>
            </a:r>
            <a:r>
              <a:rPr lang="en-GB" sz="2000" dirty="0">
                <a:solidFill>
                  <a:srgbClr val="303D68"/>
                </a:solidFill>
                <a:ea typeface="+mj-lt"/>
                <a:cs typeface="+mj-lt"/>
              </a:rPr>
              <a:t> se </a:t>
            </a:r>
            <a:r>
              <a:rPr lang="en-GB" sz="2000" dirty="0" err="1">
                <a:solidFill>
                  <a:srgbClr val="303D68"/>
                </a:solidFill>
                <a:ea typeface="+mj-lt"/>
                <a:cs typeface="+mj-lt"/>
              </a:rPr>
              <a:t>pojavljuju</a:t>
            </a:r>
            <a:r>
              <a:rPr lang="en-GB" sz="2000" dirty="0">
                <a:solidFill>
                  <a:srgbClr val="303D68"/>
                </a:solidFill>
                <a:ea typeface="+mj-lt"/>
                <a:cs typeface="+mj-lt"/>
              </a:rPr>
              <a:t> </a:t>
            </a:r>
            <a:r>
              <a:rPr lang="en-GB" sz="2000" dirty="0" err="1">
                <a:solidFill>
                  <a:srgbClr val="303D68"/>
                </a:solidFill>
                <a:ea typeface="+mj-lt"/>
                <a:cs typeface="+mj-lt"/>
              </a:rPr>
              <a:t>neskladi</a:t>
            </a:r>
            <a:r>
              <a:rPr lang="en-GB" sz="2000" dirty="0">
                <a:solidFill>
                  <a:srgbClr val="303D68"/>
                </a:solidFill>
                <a:ea typeface="+mj-lt"/>
                <a:cs typeface="+mj-lt"/>
              </a:rPr>
              <a:t> </a:t>
            </a:r>
            <a:r>
              <a:rPr lang="en-GB" sz="2000" dirty="0" err="1">
                <a:solidFill>
                  <a:srgbClr val="303D68"/>
                </a:solidFill>
                <a:ea typeface="+mj-lt"/>
                <a:cs typeface="+mj-lt"/>
              </a:rPr>
              <a:t>vještina</a:t>
            </a:r>
            <a:r>
              <a:rPr lang="en-GB" sz="2000" dirty="0">
                <a:solidFill>
                  <a:srgbClr val="303D68"/>
                </a:solidFill>
                <a:ea typeface="+mj-lt"/>
                <a:cs typeface="+mj-lt"/>
              </a:rPr>
              <a:t> </a:t>
            </a:r>
            <a:r>
              <a:rPr lang="en-GB" sz="2000" dirty="0" err="1">
                <a:solidFill>
                  <a:srgbClr val="303D68"/>
                </a:solidFill>
                <a:ea typeface="+mj-lt"/>
                <a:cs typeface="+mj-lt"/>
              </a:rPr>
              <a:t>kako</a:t>
            </a:r>
            <a:r>
              <a:rPr lang="en-GB" sz="2000" dirty="0">
                <a:solidFill>
                  <a:srgbClr val="303D68"/>
                </a:solidFill>
                <a:ea typeface="+mj-lt"/>
                <a:cs typeface="+mj-lt"/>
              </a:rPr>
              <a:t> se </a:t>
            </a:r>
            <a:r>
              <a:rPr lang="en-GB" sz="2000" dirty="0" err="1">
                <a:solidFill>
                  <a:srgbClr val="303D68"/>
                </a:solidFill>
                <a:ea typeface="+mj-lt"/>
                <a:cs typeface="+mj-lt"/>
              </a:rPr>
              <a:t>industrije</a:t>
            </a:r>
            <a:r>
              <a:rPr lang="en-GB" sz="2000" dirty="0">
                <a:solidFill>
                  <a:srgbClr val="303D68"/>
                </a:solidFill>
                <a:ea typeface="+mj-lt"/>
                <a:cs typeface="+mj-lt"/>
              </a:rPr>
              <a:t> </a:t>
            </a:r>
            <a:r>
              <a:rPr lang="en-GB" sz="2000" dirty="0" err="1">
                <a:solidFill>
                  <a:srgbClr val="303D68"/>
                </a:solidFill>
                <a:ea typeface="+mj-lt"/>
                <a:cs typeface="+mj-lt"/>
              </a:rPr>
              <a:t>razvijaju</a:t>
            </a:r>
            <a:r>
              <a:rPr lang="en-GB" sz="2000" dirty="0">
                <a:solidFill>
                  <a:srgbClr val="303D68"/>
                </a:solidFill>
                <a:latin typeface="DejaVu Math TeX Gyre"/>
                <a:ea typeface="+mj-lt"/>
                <a:cs typeface="+mj-lt"/>
              </a:rPr>
              <a:t>.</a:t>
            </a:r>
            <a:endParaRPr lang="en-GB" sz="2000" noProof="0" dirty="0">
              <a:solidFill>
                <a:srgbClr val="303D68"/>
              </a:solidFill>
              <a:latin typeface="DejaVu Math TeX Gyre"/>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 name="Picture 9">
            <a:extLst>
              <a:ext uri="{FF2B5EF4-FFF2-40B4-BE49-F238E27FC236}">
                <a16:creationId xmlns:a16="http://schemas.microsoft.com/office/drawing/2014/main" id="{5627395A-B261-660B-A57F-A8FFC61044E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1089" y="1753717"/>
            <a:ext cx="5020828" cy="3350565"/>
          </a:xfrm>
          <a:prstGeom prst="rect">
            <a:avLst/>
          </a:prstGeom>
        </p:spPr>
      </p:pic>
      <p:sp>
        <p:nvSpPr>
          <p:cNvPr id="11" name="Title 1">
            <a:extLst>
              <a:ext uri="{FF2B5EF4-FFF2-40B4-BE49-F238E27FC236}">
                <a16:creationId xmlns:a16="http://schemas.microsoft.com/office/drawing/2014/main" id="{C6E57936-1460-9BF6-7138-64B52C3EC9F2}"/>
              </a:ext>
            </a:extLst>
          </p:cNvPr>
          <p:cNvSpPr txBox="1">
            <a:spLocks/>
          </p:cNvSpPr>
          <p:nvPr/>
        </p:nvSpPr>
        <p:spPr>
          <a:xfrm>
            <a:off x="514117" y="472739"/>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Tržište rada u brojkama</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Trendovi</a:t>
            </a:r>
          </a:p>
        </p:txBody>
      </p:sp>
      <p:sp>
        <p:nvSpPr>
          <p:cNvPr id="12" name="TextBox 11">
            <a:extLst>
              <a:ext uri="{FF2B5EF4-FFF2-40B4-BE49-F238E27FC236}">
                <a16:creationId xmlns:a16="http://schemas.microsoft.com/office/drawing/2014/main" id="{C437D82D-2FAC-D92E-0719-2D73354FABB3}"/>
              </a:ext>
            </a:extLst>
          </p:cNvPr>
          <p:cNvSpPr txBox="1"/>
          <p:nvPr/>
        </p:nvSpPr>
        <p:spPr>
          <a:xfrm>
            <a:off x="619656" y="5127474"/>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Fotografije: arlington-research-KNhVkViDchA0-unsplash</a:t>
            </a:r>
          </a:p>
        </p:txBody>
      </p:sp>
    </p:spTree>
    <p:extLst>
      <p:ext uri="{BB962C8B-B14F-4D97-AF65-F5344CB8AC3E}">
        <p14:creationId xmlns:p14="http://schemas.microsoft.com/office/powerpoint/2010/main" val="2092215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D92179-3E95-AAE4-B713-1166DECBB2C7}"/>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F415FECC-3C96-58E0-0C9F-00DDEB809B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8DDFF0F7-40AF-E75F-AA4A-BBADEE1979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C6BDB4F7-4082-88D1-1EAE-D4B1D84C8BEE}"/>
              </a:ext>
            </a:extLst>
          </p:cNvPr>
          <p:cNvSpPr txBox="1">
            <a:spLocks/>
          </p:cNvSpPr>
          <p:nvPr/>
        </p:nvSpPr>
        <p:spPr>
          <a:xfrm>
            <a:off x="5330757" y="2411213"/>
            <a:ext cx="5953327" cy="30557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Rastuća potražnja za zelenim vještinama – otprilike 40 % radnih mjesta u EU zahtijeva visok/srednji intenzitet vještina za zelenu tranziciju.</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Globalni trendovi – oglasi za posao koji zahtijevaju zelene vještine porasli su sa 7,3 % (2023) na 7,7 % (2024).</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Jaz u zapošljavanju - potražnja raste brže (11,6 %) nego ponuda (5,6 %) radnika sa zelenim vještinama.</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Vrhunske zelene vještine - Inženjerstvo zaštite okoliša, projektovanje sistema obnovljive energije, društvena odgovornost (CSR), održivi lanci snabdijevanja, ESG, analiza zelenih i digitalnih podataka.</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Novonastale profesije - tehničari za obnovljivu energiju, energetski revizori, menadžeri kružne ekonomije, inženjeri za pretvaranje otpada u resurse, stručnjaci za održive materijale, planeri zelene politike, analitičari energetskog tržišta, inženjeri za algoritme baterija</a:t>
            </a:r>
          </a:p>
          <a:p>
            <a:pPr marL="742950" lvl="1" indent="-285750">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 name="Picture 9">
            <a:extLst>
              <a:ext uri="{FF2B5EF4-FFF2-40B4-BE49-F238E27FC236}">
                <a16:creationId xmlns:a16="http://schemas.microsoft.com/office/drawing/2014/main" id="{B4F945BC-87D2-97B3-0024-D0083D538D6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9656" y="1964612"/>
            <a:ext cx="4393164" cy="2928776"/>
          </a:xfrm>
          <a:prstGeom prst="rect">
            <a:avLst/>
          </a:prstGeom>
        </p:spPr>
      </p:pic>
      <p:sp>
        <p:nvSpPr>
          <p:cNvPr id="11" name="Title 1">
            <a:extLst>
              <a:ext uri="{FF2B5EF4-FFF2-40B4-BE49-F238E27FC236}">
                <a16:creationId xmlns:a16="http://schemas.microsoft.com/office/drawing/2014/main" id="{298D5169-AD66-2EDC-0624-FDBA4BBD3D4F}"/>
              </a:ext>
            </a:extLst>
          </p:cNvPr>
          <p:cNvSpPr txBox="1">
            <a:spLocks/>
          </p:cNvSpPr>
          <p:nvPr/>
        </p:nvSpPr>
        <p:spPr>
          <a:xfrm>
            <a:off x="514117" y="472739"/>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Tržište rada u brojkama</a:t>
            </a:r>
          </a:p>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Zelene vještine i novi trendovi</a:t>
            </a:r>
          </a:p>
        </p:txBody>
      </p:sp>
      <p:sp>
        <p:nvSpPr>
          <p:cNvPr id="12" name="TextBox 11">
            <a:extLst>
              <a:ext uri="{FF2B5EF4-FFF2-40B4-BE49-F238E27FC236}">
                <a16:creationId xmlns:a16="http://schemas.microsoft.com/office/drawing/2014/main" id="{AFF5288C-1F1F-DE62-63A5-C8F2CC1FDCEC}"/>
              </a:ext>
            </a:extLst>
          </p:cNvPr>
          <p:cNvSpPr txBox="1"/>
          <p:nvPr/>
        </p:nvSpPr>
        <p:spPr>
          <a:xfrm>
            <a:off x="566161" y="4893388"/>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Fotografije: eric-prouzet-B3UFXwcVbc4-unsplash</a:t>
            </a:r>
          </a:p>
        </p:txBody>
      </p:sp>
    </p:spTree>
    <p:extLst>
      <p:ext uri="{BB962C8B-B14F-4D97-AF65-F5344CB8AC3E}">
        <p14:creationId xmlns:p14="http://schemas.microsoft.com/office/powerpoint/2010/main" val="4114583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71B614-E8CF-931A-E118-1178E4E1FEBA}"/>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F0EF55E-D31B-600B-2F7E-EFDA8EA886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AF676A82-CE0B-4615-6EA5-055B997DD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A5320B99-0E07-A214-C70E-351C2D87363B}"/>
              </a:ext>
            </a:extLst>
          </p:cNvPr>
          <p:cNvSpPr txBox="1">
            <a:spLocks/>
          </p:cNvSpPr>
          <p:nvPr/>
        </p:nvSpPr>
        <p:spPr>
          <a:xfrm>
            <a:off x="489712" y="295700"/>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Transformacija tržišta rada</a:t>
            </a:r>
          </a:p>
        </p:txBody>
      </p:sp>
      <p:pic>
        <p:nvPicPr>
          <p:cNvPr id="9" name="Picture 8" descr="Blue text on a black background&#10;&#10;Description automatically generated">
            <a:extLst>
              <a:ext uri="{FF2B5EF4-FFF2-40B4-BE49-F238E27FC236}">
                <a16:creationId xmlns:a16="http://schemas.microsoft.com/office/drawing/2014/main" id="{3D12F827-44EA-EA77-06DC-171C81F286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78C6A01-B097-55FA-6E8B-CD8279417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8DA5257B-1240-57CC-F1F7-75275802042E}"/>
              </a:ext>
            </a:extLst>
          </p:cNvPr>
          <p:cNvSpPr txBox="1">
            <a:spLocks/>
          </p:cNvSpPr>
          <p:nvPr/>
        </p:nvSpPr>
        <p:spPr>
          <a:xfrm>
            <a:off x="291830" y="1713454"/>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noProof="0" dirty="0">
                <a:solidFill>
                  <a:srgbClr val="303D68"/>
                </a:solidFill>
                <a:latin typeface="DejaVu Math TeX Gyre" panose="02000503000000000000" pitchFamily="2" charset="0"/>
              </a:rPr>
              <a:t>VET institucije moraju se fokusirati na međusektorske zelene vještine, praktično iskustvo, saradnju s industrijom i cjeloživotno učenje kako bi pripremile radnike za nove zelene poslove.</a:t>
            </a:r>
          </a:p>
        </p:txBody>
      </p:sp>
      <p:pic>
        <p:nvPicPr>
          <p:cNvPr id="4" name="Picture 3" descr="A chart of different stages of production&#10;&#10;AI-generated content may be incorrect.">
            <a:extLst>
              <a:ext uri="{FF2B5EF4-FFF2-40B4-BE49-F238E27FC236}">
                <a16:creationId xmlns:a16="http://schemas.microsoft.com/office/drawing/2014/main" id="{9C7597A1-01E4-630B-9669-9DDC5CBBB7ED}"/>
              </a:ext>
            </a:extLst>
          </p:cNvPr>
          <p:cNvPicPr>
            <a:picLocks noChangeAspect="1"/>
          </p:cNvPicPr>
          <p:nvPr/>
        </p:nvPicPr>
        <p:blipFill>
          <a:blip r:embed="rId4">
            <a:extLst>
              <a:ext uri="{28A0092B-C50C-407E-A947-70E740481C1C}">
                <a14:useLocalDpi xmlns:a14="http://schemas.microsoft.com/office/drawing/2010/main" val="0"/>
              </a:ext>
            </a:extLst>
          </a:blip>
          <a:srcRect t="13477"/>
          <a:stretch>
            <a:fillRect/>
          </a:stretch>
        </p:blipFill>
        <p:spPr>
          <a:xfrm>
            <a:off x="5835014" y="298979"/>
            <a:ext cx="6311348" cy="5933768"/>
          </a:xfrm>
          <a:prstGeom prst="rect">
            <a:avLst/>
          </a:prstGeom>
        </p:spPr>
      </p:pic>
    </p:spTree>
    <p:extLst>
      <p:ext uri="{BB962C8B-B14F-4D97-AF65-F5344CB8AC3E}">
        <p14:creationId xmlns:p14="http://schemas.microsoft.com/office/powerpoint/2010/main" val="17434461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35BF9-BE2C-F494-917F-A6B8EA13758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77390AA-EBFA-E0AC-23BA-8B09B9A2018E}"/>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0E67B35E-7579-42D3-68A7-FC354C731A15}"/>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B7E248A-261C-CBEE-3A2D-B91E5F5B4CE5}"/>
              </a:ext>
            </a:extLst>
          </p:cNvPr>
          <p:cNvSpPr>
            <a:spLocks noGrp="1"/>
          </p:cNvSpPr>
          <p:nvPr>
            <p:ph type="title"/>
          </p:nvPr>
        </p:nvSpPr>
        <p:spPr>
          <a:xfrm>
            <a:off x="505638" y="2649515"/>
            <a:ext cx="10610482" cy="857864"/>
          </a:xfrm>
        </p:spPr>
        <p:txBody>
          <a:bodyPr>
            <a:noAutofit/>
          </a:bodyPr>
          <a:lstStyle/>
          <a:p>
            <a:r>
              <a:rPr lang="en-GB" sz="3000" b="1" noProof="0" dirty="0">
                <a:solidFill>
                  <a:srgbClr val="399884"/>
                </a:solidFill>
                <a:latin typeface="DejaVu Sans"/>
                <a:ea typeface="DejaVu Sans" panose="020B0603030804020204" pitchFamily="34" charset="0"/>
                <a:cs typeface="DejaVu Sans" panose="020B0603030804020204" pitchFamily="34" charset="0"/>
              </a:rPr>
              <a:t>Modul 3: Cirkularna ekonomija i efikasnost resursa</a:t>
            </a:r>
            <a:br>
              <a:rPr lang="en-GB" sz="3000" b="1" noProof="0" dirty="0">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latin typeface="DejaVu Sans" panose="020B0603030804020204" pitchFamily="34" charset="0"/>
                <a:ea typeface="DejaVu Sans" panose="020B0603030804020204" pitchFamily="34" charset="0"/>
                <a:cs typeface="DejaVu Sans" panose="020B0603030804020204" pitchFamily="34" charset="0"/>
              </a:rPr>
            </a:br>
            <a:r>
              <a:rPr lang="en-GB" sz="3000" noProof="0" dirty="0" err="1">
                <a:solidFill>
                  <a:srgbClr val="373365"/>
                </a:solidFill>
                <a:latin typeface="DejaVu Math TeX Gyre" panose="02000503000000000000"/>
              </a:rPr>
              <a:t>Podnaslov</a:t>
            </a:r>
            <a:r>
              <a:rPr lang="en-GB" sz="3000" noProof="0" dirty="0">
                <a:solidFill>
                  <a:srgbClr val="373365"/>
                </a:solidFill>
                <a:latin typeface="DejaVu Math TeX Gyre" panose="02000503000000000000"/>
              </a:rPr>
              <a:t> 3.1: </a:t>
            </a:r>
            <a:r>
              <a:rPr lang="en-GB" sz="3000" noProof="0" dirty="0" err="1">
                <a:solidFill>
                  <a:srgbClr val="373365"/>
                </a:solidFill>
                <a:latin typeface="DejaVu Math TeX Gyre" panose="02000503000000000000"/>
              </a:rPr>
              <a:t>Osnove</a:t>
            </a:r>
            <a:r>
              <a:rPr lang="en-GB" sz="3000" noProof="0" dirty="0">
                <a:solidFill>
                  <a:srgbClr val="373365"/>
                </a:solidFill>
                <a:latin typeface="DejaVu Math TeX Gyre" panose="02000503000000000000"/>
              </a:rPr>
              <a:t> </a:t>
            </a:r>
            <a:r>
              <a:rPr lang="en-GB" sz="3000" dirty="0" err="1">
                <a:solidFill>
                  <a:srgbClr val="373365"/>
                </a:solidFill>
                <a:latin typeface="DejaVu Math TeX Gyre" panose="02000503000000000000"/>
              </a:rPr>
              <a:t>cirkularne</a:t>
            </a:r>
            <a:r>
              <a:rPr lang="en-GB" sz="300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ekonomije</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upoznavanje</a:t>
            </a:r>
            <a:r>
              <a:rPr lang="en-GB" sz="3000" noProof="0" dirty="0">
                <a:solidFill>
                  <a:srgbClr val="373365"/>
                </a:solidFill>
                <a:latin typeface="DejaVu Math TeX Gyre" panose="02000503000000000000"/>
              </a:rPr>
              <a:t> s </a:t>
            </a:r>
            <a:r>
              <a:rPr lang="en-GB" sz="3000" noProof="0" dirty="0" err="1">
                <a:solidFill>
                  <a:srgbClr val="373365"/>
                </a:solidFill>
                <a:latin typeface="DejaVu Math TeX Gyre" panose="02000503000000000000"/>
              </a:rPr>
              <a:t>glavnim</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dokumentima</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err="1">
                <a:solidFill>
                  <a:srgbClr val="373365"/>
                </a:solidFill>
                <a:latin typeface="DejaVu Math TeX Gyre" panose="02000503000000000000"/>
              </a:rPr>
              <a:t>Podnaslov</a:t>
            </a:r>
            <a:r>
              <a:rPr lang="en-GB" sz="3000" noProof="0" dirty="0">
                <a:solidFill>
                  <a:srgbClr val="373365"/>
                </a:solidFill>
                <a:latin typeface="DejaVu Math TeX Gyre" panose="02000503000000000000"/>
              </a:rPr>
              <a:t> 3.2: </a:t>
            </a:r>
            <a:r>
              <a:rPr lang="en-GB" sz="3000" noProof="0" dirty="0" err="1">
                <a:solidFill>
                  <a:srgbClr val="373365"/>
                </a:solidFill>
                <a:latin typeface="DejaVu Math TeX Gyre" panose="02000503000000000000"/>
              </a:rPr>
              <a:t>Efikasnost</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resursa</a:t>
            </a:r>
            <a:r>
              <a:rPr lang="en-GB" sz="3000" noProof="0" dirty="0">
                <a:solidFill>
                  <a:srgbClr val="373365"/>
                </a:solidFill>
                <a:latin typeface="DejaVu Math TeX Gyre" panose="02000503000000000000"/>
              </a:rPr>
              <a:t> u </a:t>
            </a:r>
            <a:r>
              <a:rPr lang="en-GB" sz="3000" noProof="0" dirty="0" err="1">
                <a:solidFill>
                  <a:srgbClr val="373365"/>
                </a:solidFill>
                <a:latin typeface="DejaVu Math TeX Gyre" panose="02000503000000000000"/>
              </a:rPr>
              <a:t>praksi</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i</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veza</a:t>
            </a:r>
            <a:r>
              <a:rPr lang="en-GB" sz="3000" noProof="0" dirty="0">
                <a:solidFill>
                  <a:srgbClr val="373365"/>
                </a:solidFill>
                <a:latin typeface="DejaVu Math TeX Gyre" panose="02000503000000000000"/>
              </a:rPr>
              <a:t> s </a:t>
            </a:r>
            <a:r>
              <a:rPr lang="en-GB" sz="3000" dirty="0" err="1">
                <a:solidFill>
                  <a:srgbClr val="373365"/>
                </a:solidFill>
                <a:latin typeface="DejaVu Math TeX Gyre" panose="02000503000000000000"/>
              </a:rPr>
              <a:t>cirkularnom</a:t>
            </a:r>
            <a:r>
              <a:rPr lang="en-GB" sz="300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ekonomijom</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err="1">
                <a:solidFill>
                  <a:srgbClr val="373365"/>
                </a:solidFill>
                <a:latin typeface="DejaVu Math TeX Gyre" panose="02000503000000000000"/>
              </a:rPr>
              <a:t>Podnaslov</a:t>
            </a:r>
            <a:r>
              <a:rPr lang="en-GB" sz="3000" noProof="0" dirty="0">
                <a:solidFill>
                  <a:srgbClr val="373365"/>
                </a:solidFill>
                <a:latin typeface="DejaVu Math TeX Gyre" panose="02000503000000000000"/>
              </a:rPr>
              <a:t> 3.3: Dobri </a:t>
            </a:r>
            <a:r>
              <a:rPr lang="en-GB" sz="3000" noProof="0" dirty="0" err="1">
                <a:solidFill>
                  <a:srgbClr val="373365"/>
                </a:solidFill>
                <a:latin typeface="DejaVu Math TeX Gyre" panose="02000503000000000000"/>
              </a:rPr>
              <a:t>primjeri</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implementacije</a:t>
            </a:r>
            <a:r>
              <a:rPr lang="en-GB" sz="3000" noProof="0" dirty="0">
                <a:solidFill>
                  <a:srgbClr val="373365"/>
                </a:solidFill>
                <a:latin typeface="DejaVu Math TeX Gyre" panose="02000503000000000000"/>
              </a:rPr>
              <a:t> </a:t>
            </a:r>
            <a:r>
              <a:rPr lang="en-GB" sz="3000" dirty="0" err="1">
                <a:solidFill>
                  <a:srgbClr val="373365"/>
                </a:solidFill>
                <a:latin typeface="DejaVu Math TeX Gyre" panose="02000503000000000000"/>
              </a:rPr>
              <a:t>cirkularne</a:t>
            </a:r>
            <a:r>
              <a:rPr lang="en-GB" sz="300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ekonomije</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i</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efikasnosti</a:t>
            </a:r>
            <a:r>
              <a:rPr lang="en-GB" sz="3000" noProof="0" dirty="0">
                <a:solidFill>
                  <a:srgbClr val="373365"/>
                </a:solidFill>
                <a:latin typeface="DejaVu Math TeX Gyre" panose="02000503000000000000"/>
              </a:rPr>
              <a:t> </a:t>
            </a:r>
            <a:r>
              <a:rPr lang="en-GB" sz="3000" noProof="0" dirty="0" err="1">
                <a:solidFill>
                  <a:srgbClr val="373365"/>
                </a:solidFill>
                <a:latin typeface="DejaVu Math TeX Gyre" panose="02000503000000000000"/>
              </a:rPr>
              <a:t>resursa</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E311B127-47A0-7940-AE08-E6B695726613}"/>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Poboljšati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kvalitet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stručnog</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obrazovanja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obuka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Zapadnom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Balkanu</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za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održivi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razvoj.</a:t>
            </a:r>
          </a:p>
        </p:txBody>
      </p:sp>
      <p:pic>
        <p:nvPicPr>
          <p:cNvPr id="13" name="Picture 12" descr="A white text on a black background&#10;&#10;Description automatically generated">
            <a:extLst>
              <a:ext uri="{FF2B5EF4-FFF2-40B4-BE49-F238E27FC236}">
                <a16:creationId xmlns:a16="http://schemas.microsoft.com/office/drawing/2014/main" id="{9185C0CC-9AE7-E6B9-4896-98CA9C9440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9E9B23DE-BD51-77CF-DDF5-68A303C4D0F4}"/>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456D4F50-0ED1-48A6-67A2-731360EFDB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B78C6DA0-6A5F-335E-C1C1-605F7E7BA23E}"/>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32725684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6B9A6-055E-684D-41AC-AC06ADD7E7C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839933C-8FBA-846D-73FD-ED12E69BAB5A}"/>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212744BE-0E8F-7B1F-7C38-55982EAE6603}"/>
              </a:ext>
            </a:extLst>
          </p:cNvPr>
          <p:cNvSpPr txBox="1"/>
          <p:nvPr/>
        </p:nvSpPr>
        <p:spPr>
          <a:xfrm>
            <a:off x="3984331" y="402332"/>
            <a:ext cx="8111062" cy="320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200" dirty="0" err="1">
                <a:solidFill>
                  <a:srgbClr val="303D68"/>
                </a:solidFill>
                <a:latin typeface="DejaVu Math TeX Gyre"/>
                <a:ea typeface="+mj-ea"/>
                <a:cs typeface="+mj-cs"/>
              </a:rPr>
              <a:t>Cirkularna</a:t>
            </a:r>
            <a:r>
              <a:rPr lang="en-GB" sz="3200" noProof="0" dirty="0">
                <a:solidFill>
                  <a:srgbClr val="303D68"/>
                </a:solidFill>
                <a:latin typeface="DejaVu Math TeX Gyre"/>
                <a:ea typeface="+mj-ea"/>
                <a:cs typeface="+mj-cs"/>
              </a:rPr>
              <a:t> </a:t>
            </a:r>
            <a:r>
              <a:rPr lang="en-GB" sz="3200" noProof="0" dirty="0" err="1">
                <a:solidFill>
                  <a:srgbClr val="303D68"/>
                </a:solidFill>
                <a:latin typeface="DejaVu Math TeX Gyre"/>
                <a:ea typeface="+mj-ea"/>
                <a:cs typeface="+mj-cs"/>
              </a:rPr>
              <a:t>ekonomija</a:t>
            </a:r>
            <a:endParaRPr lang="en-GB" sz="3200" noProof="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pristup "multi-R"</a:t>
            </a:r>
          </a:p>
          <a:p>
            <a:pPr marL="457200" indent="-457200">
              <a:lnSpc>
                <a:spcPct val="90000"/>
              </a:lnSpc>
              <a:spcBef>
                <a:spcPct val="0"/>
              </a:spcBef>
              <a:buFont typeface="Arial" panose="020B0604020202020204" pitchFamily="34" charset="0"/>
              <a:buChar char="•"/>
            </a:pPr>
            <a:r>
              <a:rPr lang="en-GB" sz="3200" dirty="0" err="1">
                <a:solidFill>
                  <a:srgbClr val="303D68"/>
                </a:solidFill>
                <a:latin typeface="DejaVu Math TeX Gyre"/>
                <a:ea typeface="+mj-ea"/>
                <a:cs typeface="+mj-cs"/>
              </a:rPr>
              <a:t>Cirkularna</a:t>
            </a:r>
            <a:r>
              <a:rPr lang="en-GB" sz="3200" noProof="0" dirty="0">
                <a:solidFill>
                  <a:srgbClr val="303D68"/>
                </a:solidFill>
                <a:latin typeface="DejaVu Math TeX Gyre"/>
                <a:ea typeface="+mj-ea"/>
                <a:cs typeface="+mj-cs"/>
              </a:rPr>
              <a:t> </a:t>
            </a:r>
            <a:r>
              <a:rPr lang="en-GB" sz="3200" noProof="0" dirty="0" err="1">
                <a:solidFill>
                  <a:srgbClr val="303D68"/>
                </a:solidFill>
                <a:latin typeface="DejaVu Math TeX Gyre"/>
                <a:ea typeface="+mj-ea"/>
                <a:cs typeface="+mj-cs"/>
              </a:rPr>
              <a:t>ekonomija</a:t>
            </a:r>
            <a:r>
              <a:rPr lang="en-GB" sz="3200" noProof="0" dirty="0">
                <a:solidFill>
                  <a:srgbClr val="303D68"/>
                </a:solidFill>
                <a:latin typeface="DejaVu Math TeX Gyre"/>
                <a:ea typeface="+mj-ea"/>
                <a:cs typeface="+mj-cs"/>
              </a:rPr>
              <a:t> – </a:t>
            </a:r>
            <a:r>
              <a:rPr lang="en-GB" sz="3200" noProof="0" dirty="0" err="1">
                <a:solidFill>
                  <a:srgbClr val="303D68"/>
                </a:solidFill>
                <a:latin typeface="DejaVu Math TeX Gyre"/>
                <a:ea typeface="+mj-ea"/>
                <a:cs typeface="+mj-cs"/>
              </a:rPr>
              <a:t>glavni</a:t>
            </a:r>
            <a:r>
              <a:rPr lang="en-GB" sz="3200" noProof="0" dirty="0">
                <a:solidFill>
                  <a:srgbClr val="303D68"/>
                </a:solidFill>
                <a:latin typeface="DejaVu Math TeX Gyre"/>
                <a:ea typeface="+mj-ea"/>
                <a:cs typeface="+mj-cs"/>
              </a:rPr>
              <a:t> </a:t>
            </a:r>
            <a:r>
              <a:rPr lang="en-GB" sz="3200" noProof="0" dirty="0" err="1">
                <a:solidFill>
                  <a:srgbClr val="303D68"/>
                </a:solidFill>
                <a:latin typeface="DejaVu Math TeX Gyre"/>
                <a:ea typeface="+mj-ea"/>
                <a:cs typeface="+mj-cs"/>
              </a:rPr>
              <a:t>dokumenti</a:t>
            </a:r>
            <a:endParaRPr lang="en-GB" sz="3200" noProof="0">
              <a:solidFill>
                <a:srgbClr val="303D68"/>
              </a:solidFill>
              <a:latin typeface="DejaVu Math TeX Gyre"/>
              <a:ea typeface="+mj-ea"/>
              <a:cs typeface="+mj-cs"/>
            </a:endParaRPr>
          </a:p>
          <a:p>
            <a:pPr marL="457200" indent="-457200">
              <a:lnSpc>
                <a:spcPct val="90000"/>
              </a:lnSpc>
              <a:spcBef>
                <a:spcPct val="0"/>
              </a:spcBef>
              <a:buFont typeface="Arial" panose="020B0604020202020204" pitchFamily="34" charset="0"/>
              <a:buChar char="•"/>
            </a:pP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F6062B20-D397-7A7C-6143-9052B903EB1C}"/>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err="1">
                <a:solidFill>
                  <a:srgbClr val="399884"/>
                </a:solidFill>
                <a:latin typeface="DejaVu Sans"/>
                <a:ea typeface="DejaVu Sans" panose="020B0603030804020204" pitchFamily="34" charset="0"/>
                <a:cs typeface="DejaVu Sans" panose="020B0603030804020204" pitchFamily="34" charset="0"/>
              </a:rPr>
              <a:t>Podnaslov</a:t>
            </a:r>
            <a:r>
              <a:rPr lang="en-GB" sz="2800" b="1" noProof="0" dirty="0">
                <a:solidFill>
                  <a:srgbClr val="399884"/>
                </a:solidFill>
                <a:latin typeface="DejaVu Sans"/>
                <a:ea typeface="DejaVu Sans" panose="020B0603030804020204" pitchFamily="34" charset="0"/>
                <a:cs typeface="DejaVu Sans" panose="020B0603030804020204" pitchFamily="34" charset="0"/>
              </a:rPr>
              <a:t> 3.1: </a:t>
            </a:r>
            <a:r>
              <a:rPr lang="en-GB" sz="2800" b="1" noProof="0" dirty="0" err="1">
                <a:solidFill>
                  <a:srgbClr val="399884"/>
                </a:solidFill>
                <a:latin typeface="DejaVu Sans"/>
                <a:ea typeface="DejaVu Sans" panose="020B0603030804020204" pitchFamily="34" charset="0"/>
                <a:cs typeface="DejaVu Sans" panose="020B0603030804020204" pitchFamily="34" charset="0"/>
              </a:rPr>
              <a:t>Osnove</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dirty="0" err="1">
                <a:solidFill>
                  <a:srgbClr val="399884"/>
                </a:solidFill>
                <a:latin typeface="DejaVu Sans"/>
                <a:ea typeface="DejaVu Sans" panose="020B0603030804020204" pitchFamily="34" charset="0"/>
                <a:cs typeface="DejaVu Sans" panose="020B0603030804020204" pitchFamily="34" charset="0"/>
              </a:rPr>
              <a:t>cirkularne</a:t>
            </a:r>
            <a:r>
              <a:rPr lang="en-GB" sz="2800" b="1"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ekonomije</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upoznavanje</a:t>
            </a:r>
            <a:r>
              <a:rPr lang="en-GB" sz="2800" b="1" noProof="0" dirty="0">
                <a:solidFill>
                  <a:srgbClr val="399884"/>
                </a:solidFill>
                <a:latin typeface="DejaVu Sans"/>
                <a:ea typeface="DejaVu Sans" panose="020B0603030804020204" pitchFamily="34" charset="0"/>
                <a:cs typeface="DejaVu Sans" panose="020B0603030804020204" pitchFamily="34" charset="0"/>
              </a:rPr>
              <a:t> s glavnim dokumentima</a:t>
            </a:r>
            <a:endParaRPr lang="en-GB" sz="2800" kern="100" noProof="0" dirty="0">
              <a:solidFill>
                <a:srgbClr val="465A35"/>
              </a:solidFill>
              <a:latin typeface="DejaVu Sans"/>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29D12DB4-2C43-161A-5C83-0F5B4D384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1305F5E0-161A-CF14-9C17-EEFC7B0C96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4197824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010E8A-645F-07BC-1C07-C72D745B8BA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32A638BF-49D8-6A28-5956-41FF2CF42E0D}"/>
              </a:ext>
            </a:extLst>
          </p:cNvPr>
          <p:cNvSpPr txBox="1">
            <a:spLocks/>
          </p:cNvSpPr>
          <p:nvPr/>
        </p:nvSpPr>
        <p:spPr>
          <a:xfrm>
            <a:off x="514117" y="1507167"/>
            <a:ext cx="4619621" cy="384366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Aft>
                <a:spcPts val="600"/>
              </a:spcAft>
            </a:pPr>
            <a:r>
              <a:rPr lang="en-GB" sz="2000" noProof="0" dirty="0" err="1">
                <a:solidFill>
                  <a:srgbClr val="303D68"/>
                </a:solidFill>
                <a:latin typeface="DejaVu Math TeX Gyre"/>
              </a:rPr>
              <a:t>Evropska</a:t>
            </a:r>
            <a:r>
              <a:rPr lang="en-GB" sz="2000" noProof="0" dirty="0">
                <a:solidFill>
                  <a:srgbClr val="303D68"/>
                </a:solidFill>
                <a:latin typeface="DejaVu Math TeX Gyre"/>
              </a:rPr>
              <a:t> </a:t>
            </a:r>
            <a:r>
              <a:rPr lang="en-GB" sz="2000" noProof="0" dirty="0" err="1">
                <a:solidFill>
                  <a:srgbClr val="303D68"/>
                </a:solidFill>
                <a:latin typeface="DejaVu Math TeX Gyre"/>
              </a:rPr>
              <a:t>komisija</a:t>
            </a:r>
            <a:r>
              <a:rPr lang="en-GB" sz="2000" noProof="0" dirty="0">
                <a:solidFill>
                  <a:srgbClr val="303D68"/>
                </a:solidFill>
                <a:latin typeface="DejaVu Math TeX Gyre"/>
              </a:rPr>
              <a:t> - "</a:t>
            </a:r>
            <a:r>
              <a:rPr lang="en-GB" sz="2000" dirty="0" err="1">
                <a:solidFill>
                  <a:srgbClr val="303D68"/>
                </a:solidFill>
                <a:latin typeface="DejaVu Math TeX Gyre"/>
              </a:rPr>
              <a:t>Cirkularna</a:t>
            </a:r>
            <a:r>
              <a:rPr lang="en-GB" sz="2000" noProof="0" dirty="0">
                <a:solidFill>
                  <a:srgbClr val="303D68"/>
                </a:solidFill>
                <a:latin typeface="DejaVu Math TeX Gyre"/>
              </a:rPr>
              <a:t> </a:t>
            </a:r>
            <a:r>
              <a:rPr lang="en-GB" sz="2000" noProof="0" dirty="0" err="1">
                <a:solidFill>
                  <a:srgbClr val="303D68"/>
                </a:solidFill>
                <a:latin typeface="DejaVu Math TeX Gyre"/>
              </a:rPr>
              <a:t>ekonomija</a:t>
            </a:r>
            <a:r>
              <a:rPr lang="en-GB" sz="2000" noProof="0" dirty="0">
                <a:solidFill>
                  <a:srgbClr val="303D68"/>
                </a:solidFill>
                <a:latin typeface="DejaVu Math TeX Gyre"/>
              </a:rPr>
              <a:t> je model </a:t>
            </a:r>
            <a:r>
              <a:rPr lang="en-GB" sz="2000" noProof="0" dirty="0" err="1">
                <a:solidFill>
                  <a:srgbClr val="303D68"/>
                </a:solidFill>
                <a:latin typeface="DejaVu Math TeX Gyre"/>
              </a:rPr>
              <a:t>proizvodnje</a:t>
            </a:r>
            <a:r>
              <a:rPr lang="en-GB" sz="2000" noProof="0" dirty="0">
                <a:solidFill>
                  <a:srgbClr val="303D68"/>
                </a:solidFill>
                <a:latin typeface="DejaVu Math TeX Gyre"/>
              </a:rPr>
              <a:t> </a:t>
            </a:r>
            <a:r>
              <a:rPr lang="en-GB" sz="2000" noProof="0" dirty="0" err="1">
                <a:solidFill>
                  <a:srgbClr val="303D68"/>
                </a:solidFill>
                <a:latin typeface="DejaVu Math TeX Gyre"/>
              </a:rPr>
              <a:t>i</a:t>
            </a:r>
            <a:r>
              <a:rPr lang="en-GB" sz="2000" noProof="0" dirty="0">
                <a:solidFill>
                  <a:srgbClr val="303D68"/>
                </a:solidFill>
                <a:latin typeface="DejaVu Math TeX Gyre"/>
              </a:rPr>
              <a:t> </a:t>
            </a:r>
            <a:r>
              <a:rPr lang="en-GB" sz="2000" noProof="0" dirty="0" err="1">
                <a:solidFill>
                  <a:srgbClr val="303D68"/>
                </a:solidFill>
                <a:latin typeface="DejaVu Math TeX Gyre"/>
              </a:rPr>
              <a:t>potrošnje</a:t>
            </a:r>
            <a:r>
              <a:rPr lang="en-GB" sz="2000" noProof="0" dirty="0">
                <a:solidFill>
                  <a:srgbClr val="303D68"/>
                </a:solidFill>
                <a:latin typeface="DejaVu Math TeX Gyre"/>
              </a:rPr>
              <a:t> koji uključuje dijeljenje, iznajmljivanje, ponovnu upotrebu, popravak, obnovu i reciklažu postojećih materijala i proizvoda što je duže moguće. Na taj način se produžava životni ciklus proizvoda."</a:t>
            </a:r>
          </a:p>
          <a:p>
            <a:pPr marL="285750" indent="-285750" algn="just">
              <a:spcAft>
                <a:spcPts val="600"/>
              </a:spcAft>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algn="just">
              <a:spcAft>
                <a:spcPts val="600"/>
              </a:spcAft>
            </a:pPr>
            <a:endParaRPr lang="en-GB" sz="1900" noProof="0" dirty="0"/>
          </a:p>
        </p:txBody>
      </p:sp>
      <p:pic>
        <p:nvPicPr>
          <p:cNvPr id="6" name="Picture 5">
            <a:extLst>
              <a:ext uri="{FF2B5EF4-FFF2-40B4-BE49-F238E27FC236}">
                <a16:creationId xmlns:a16="http://schemas.microsoft.com/office/drawing/2014/main" id="{E84D76B3-AD9A-A5FE-90A3-AFA8B402835E}"/>
              </a:ext>
            </a:extLst>
          </p:cNvPr>
          <p:cNvPicPr>
            <a:picLocks noChangeAspect="1"/>
          </p:cNvPicPr>
          <p:nvPr/>
        </p:nvPicPr>
        <p:blipFill>
          <a:blip r:embed="rId2" cstate="print">
            <a:extLst>
              <a:ext uri="{28A0092B-C50C-407E-A947-70E740481C1C}">
                <a14:useLocalDpi xmlns:a14="http://schemas.microsoft.com/office/drawing/2010/main" val="0"/>
              </a:ext>
            </a:extLst>
          </a:blip>
          <a:srcRect l="21014" r="2101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2D07CB73-6F11-6AA3-B167-2FDF50156CC0}"/>
              </a:ext>
            </a:extLst>
          </p:cNvPr>
          <p:cNvSpPr txBox="1">
            <a:spLocks/>
          </p:cNvSpPr>
          <p:nvPr/>
        </p:nvSpPr>
        <p:spPr>
          <a:xfrm>
            <a:off x="514117"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err="1">
                <a:solidFill>
                  <a:srgbClr val="399884"/>
                </a:solidFill>
                <a:latin typeface="DejaVu Sans"/>
                <a:ea typeface="DejaVu Sans" panose="020B0603030804020204" pitchFamily="34" charset="0"/>
                <a:cs typeface="DejaVu Sans" panose="020B0603030804020204" pitchFamily="34" charset="0"/>
              </a:rPr>
              <a:t>Cirkularna</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ekonomija</a:t>
            </a:r>
          </a:p>
        </p:txBody>
      </p:sp>
      <p:pic>
        <p:nvPicPr>
          <p:cNvPr id="10" name="Picture 9" descr="Blue text on a black background&#10;&#10;Description automatically generated">
            <a:extLst>
              <a:ext uri="{FF2B5EF4-FFF2-40B4-BE49-F238E27FC236}">
                <a16:creationId xmlns:a16="http://schemas.microsoft.com/office/drawing/2014/main" id="{5663239F-D932-EA3C-8B98-AECE870909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4927BAC4-991C-D669-00A6-6D093DC52F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1F41FE57-5C7D-B5CE-6A9C-6E05F6B17E23}"/>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mathieu-stern-1zO4O3Z0UJA-unsplash</a:t>
            </a:r>
          </a:p>
        </p:txBody>
      </p:sp>
    </p:spTree>
    <p:extLst>
      <p:ext uri="{BB962C8B-B14F-4D97-AF65-F5344CB8AC3E}">
        <p14:creationId xmlns:p14="http://schemas.microsoft.com/office/powerpoint/2010/main" val="18930507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88874" y="2103637"/>
            <a:ext cx="7963379" cy="4068563"/>
          </a:xfrm>
          <a:custGeom>
            <a:avLst/>
            <a:gdLst/>
            <a:ahLst/>
            <a:cxnLst/>
            <a:rect l="l" t="t" r="r" b="b"/>
            <a:pathLst>
              <a:path w="11945068" h="6102844">
                <a:moveTo>
                  <a:pt x="0" y="0"/>
                </a:moveTo>
                <a:lnTo>
                  <a:pt x="11945068" y="0"/>
                </a:lnTo>
                <a:lnTo>
                  <a:pt x="11945068" y="6102844"/>
                </a:lnTo>
                <a:lnTo>
                  <a:pt x="0" y="6102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noProof="0" dirty="0">
              <a:latin typeface="DejaVu Math TeX Gyre"/>
            </a:endParaRPr>
          </a:p>
        </p:txBody>
      </p:sp>
      <p:sp>
        <p:nvSpPr>
          <p:cNvPr id="3" name="Freeform 3"/>
          <p:cNvSpPr/>
          <p:nvPr/>
        </p:nvSpPr>
        <p:spPr>
          <a:xfrm>
            <a:off x="1382735" y="5093865"/>
            <a:ext cx="421809" cy="541649"/>
          </a:xfrm>
          <a:custGeom>
            <a:avLst/>
            <a:gdLst/>
            <a:ahLst/>
            <a:cxnLst/>
            <a:rect l="l" t="t" r="r" b="b"/>
            <a:pathLst>
              <a:path w="632714" h="812473">
                <a:moveTo>
                  <a:pt x="0" y="0"/>
                </a:moveTo>
                <a:lnTo>
                  <a:pt x="632714" y="0"/>
                </a:lnTo>
                <a:lnTo>
                  <a:pt x="632714" y="812473"/>
                </a:lnTo>
                <a:lnTo>
                  <a:pt x="0" y="812473"/>
                </a:lnTo>
                <a:lnTo>
                  <a:pt x="0" y="0"/>
                </a:lnTo>
                <a:close/>
              </a:path>
            </a:pathLst>
          </a:custGeom>
          <a:blipFill>
            <a:blip r:embed="rId5">
              <a:extLst>
                <a:ext uri="{96DAC541-7B7A-43D3-8B79-37D633B846F1}">
                  <asvg:svgBlip xmlns:asvg="http://schemas.microsoft.com/office/drawing/2016/SVG/main" r:embed="rId6"/>
                </a:ext>
              </a:extLst>
            </a:blip>
            <a:stretch>
              <a:fillRect l="-20" r="-20"/>
            </a:stretch>
          </a:blipFill>
        </p:spPr>
        <p:txBody>
          <a:bodyPr/>
          <a:lstStyle/>
          <a:p>
            <a:endParaRPr lang="en-GB" sz="1200" noProof="0" dirty="0">
              <a:latin typeface="DejaVu Math TeX Gyre"/>
            </a:endParaRPr>
          </a:p>
        </p:txBody>
      </p:sp>
      <p:sp>
        <p:nvSpPr>
          <p:cNvPr id="4" name="Freeform 4"/>
          <p:cNvSpPr/>
          <p:nvPr/>
        </p:nvSpPr>
        <p:spPr>
          <a:xfrm>
            <a:off x="1707577" y="4250714"/>
            <a:ext cx="481201" cy="481201"/>
          </a:xfrm>
          <a:custGeom>
            <a:avLst/>
            <a:gdLst/>
            <a:ahLst/>
            <a:cxnLst/>
            <a:rect l="l" t="t" r="r" b="b"/>
            <a:pathLst>
              <a:path w="721801" h="721801">
                <a:moveTo>
                  <a:pt x="0" y="0"/>
                </a:moveTo>
                <a:lnTo>
                  <a:pt x="721801" y="0"/>
                </a:lnTo>
                <a:lnTo>
                  <a:pt x="721801" y="721801"/>
                </a:lnTo>
                <a:lnTo>
                  <a:pt x="0" y="721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noProof="0" dirty="0">
              <a:latin typeface="DejaVu Math TeX Gyre"/>
            </a:endParaRPr>
          </a:p>
        </p:txBody>
      </p:sp>
      <p:sp>
        <p:nvSpPr>
          <p:cNvPr id="5" name="Freeform 5"/>
          <p:cNvSpPr/>
          <p:nvPr/>
        </p:nvSpPr>
        <p:spPr>
          <a:xfrm rot="-2586000">
            <a:off x="1195100" y="467014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6" name="Freeform 6"/>
          <p:cNvSpPr/>
          <p:nvPr/>
        </p:nvSpPr>
        <p:spPr>
          <a:xfrm rot="-2481233">
            <a:off x="1635575" y="3791689"/>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7" name="Freeform 7"/>
          <p:cNvSpPr/>
          <p:nvPr/>
        </p:nvSpPr>
        <p:spPr>
          <a:xfrm rot="-2044228">
            <a:off x="2098149" y="29787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8" name="Freeform 8"/>
          <p:cNvSpPr/>
          <p:nvPr/>
        </p:nvSpPr>
        <p:spPr>
          <a:xfrm rot="-1517410">
            <a:off x="2813895" y="22634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9" name="Freeform 9"/>
          <p:cNvSpPr/>
          <p:nvPr/>
        </p:nvSpPr>
        <p:spPr>
          <a:xfrm>
            <a:off x="2647494" y="2748843"/>
            <a:ext cx="568063" cy="554636"/>
          </a:xfrm>
          <a:custGeom>
            <a:avLst/>
            <a:gdLst/>
            <a:ahLst/>
            <a:cxnLst/>
            <a:rect l="l" t="t" r="r" b="b"/>
            <a:pathLst>
              <a:path w="852094" h="831954">
                <a:moveTo>
                  <a:pt x="0" y="0"/>
                </a:moveTo>
                <a:lnTo>
                  <a:pt x="852095" y="0"/>
                </a:lnTo>
                <a:lnTo>
                  <a:pt x="852095" y="831954"/>
                </a:lnTo>
                <a:lnTo>
                  <a:pt x="0" y="831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noProof="0" dirty="0">
              <a:latin typeface="DejaVu Math TeX Gyre"/>
            </a:endParaRPr>
          </a:p>
        </p:txBody>
      </p:sp>
      <p:sp>
        <p:nvSpPr>
          <p:cNvPr id="10" name="Freeform 10"/>
          <p:cNvSpPr/>
          <p:nvPr/>
        </p:nvSpPr>
        <p:spPr>
          <a:xfrm>
            <a:off x="3215558" y="2097842"/>
            <a:ext cx="701662" cy="409515"/>
          </a:xfrm>
          <a:custGeom>
            <a:avLst/>
            <a:gdLst/>
            <a:ahLst/>
            <a:cxnLst/>
            <a:rect l="l" t="t" r="r" b="b"/>
            <a:pathLst>
              <a:path w="1052493" h="614273">
                <a:moveTo>
                  <a:pt x="0" y="0"/>
                </a:moveTo>
                <a:lnTo>
                  <a:pt x="1052492" y="0"/>
                </a:lnTo>
                <a:lnTo>
                  <a:pt x="1052492" y="614272"/>
                </a:lnTo>
                <a:lnTo>
                  <a:pt x="0" y="614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sz="1200" noProof="0" dirty="0">
              <a:latin typeface="DejaVu Math TeX Gyre"/>
            </a:endParaRPr>
          </a:p>
        </p:txBody>
      </p:sp>
      <p:sp>
        <p:nvSpPr>
          <p:cNvPr id="11" name="Freeform 11"/>
          <p:cNvSpPr/>
          <p:nvPr/>
        </p:nvSpPr>
        <p:spPr>
          <a:xfrm>
            <a:off x="2188741" y="3445084"/>
            <a:ext cx="547618" cy="551630"/>
          </a:xfrm>
          <a:custGeom>
            <a:avLst/>
            <a:gdLst/>
            <a:ahLst/>
            <a:cxnLst/>
            <a:rect l="l" t="t" r="r" b="b"/>
            <a:pathLst>
              <a:path w="821427" h="827445">
                <a:moveTo>
                  <a:pt x="0" y="0"/>
                </a:moveTo>
                <a:lnTo>
                  <a:pt x="821427" y="0"/>
                </a:lnTo>
                <a:lnTo>
                  <a:pt x="821427" y="827445"/>
                </a:lnTo>
                <a:lnTo>
                  <a:pt x="0" y="8274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1200" noProof="0" dirty="0">
              <a:latin typeface="DejaVu Math TeX Gyre"/>
            </a:endParaRPr>
          </a:p>
        </p:txBody>
      </p:sp>
      <p:sp>
        <p:nvSpPr>
          <p:cNvPr id="12" name="Freeform 12"/>
          <p:cNvSpPr/>
          <p:nvPr/>
        </p:nvSpPr>
        <p:spPr>
          <a:xfrm>
            <a:off x="5564051" y="1478662"/>
            <a:ext cx="613026" cy="646993"/>
          </a:xfrm>
          <a:custGeom>
            <a:avLst/>
            <a:gdLst/>
            <a:ahLst/>
            <a:cxnLst/>
            <a:rect l="l" t="t" r="r" b="b"/>
            <a:pathLst>
              <a:path w="919539" h="970490">
                <a:moveTo>
                  <a:pt x="0" y="0"/>
                </a:moveTo>
                <a:lnTo>
                  <a:pt x="919539" y="0"/>
                </a:lnTo>
                <a:lnTo>
                  <a:pt x="919539" y="970490"/>
                </a:lnTo>
                <a:lnTo>
                  <a:pt x="0" y="970490"/>
                </a:lnTo>
                <a:lnTo>
                  <a:pt x="0" y="0"/>
                </a:lnTo>
                <a:close/>
              </a:path>
            </a:pathLst>
          </a:custGeom>
          <a:blipFill>
            <a:blip r:embed="rId17">
              <a:extLst>
                <a:ext uri="{96DAC541-7B7A-43D3-8B79-37D633B846F1}">
                  <asvg:svgBlip xmlns:asvg="http://schemas.microsoft.com/office/drawing/2016/SVG/main" r:embed="rId18"/>
                </a:ext>
              </a:extLst>
            </a:blip>
            <a:stretch>
              <a:fillRect l="-183" r="-183"/>
            </a:stretch>
          </a:blipFill>
        </p:spPr>
        <p:txBody>
          <a:bodyPr/>
          <a:lstStyle/>
          <a:p>
            <a:endParaRPr lang="en-GB" sz="1200" noProof="0" dirty="0">
              <a:latin typeface="DejaVu Math TeX Gyre"/>
            </a:endParaRPr>
          </a:p>
        </p:txBody>
      </p:sp>
      <p:sp>
        <p:nvSpPr>
          <p:cNvPr id="13" name="Freeform 13"/>
          <p:cNvSpPr/>
          <p:nvPr/>
        </p:nvSpPr>
        <p:spPr>
          <a:xfrm>
            <a:off x="6744565" y="1269373"/>
            <a:ext cx="5210403" cy="5210403"/>
          </a:xfrm>
          <a:custGeom>
            <a:avLst/>
            <a:gdLst/>
            <a:ahLst/>
            <a:cxnLst/>
            <a:rect l="l" t="t" r="r" b="b"/>
            <a:pathLst>
              <a:path w="7815604" h="7815604">
                <a:moveTo>
                  <a:pt x="0" y="0"/>
                </a:moveTo>
                <a:lnTo>
                  <a:pt x="7815604" y="0"/>
                </a:lnTo>
                <a:lnTo>
                  <a:pt x="7815604" y="7815605"/>
                </a:lnTo>
                <a:lnTo>
                  <a:pt x="0" y="781560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noProof="0" dirty="0">
              <a:latin typeface="DejaVu Math TeX Gyre"/>
            </a:endParaRPr>
          </a:p>
        </p:txBody>
      </p:sp>
      <p:grpSp>
        <p:nvGrpSpPr>
          <p:cNvPr id="14" name="Group 14"/>
          <p:cNvGrpSpPr/>
          <p:nvPr/>
        </p:nvGrpSpPr>
        <p:grpSpPr>
          <a:xfrm>
            <a:off x="9302978" y="2215828"/>
            <a:ext cx="63500" cy="2833001"/>
            <a:chOff x="0" y="0"/>
            <a:chExt cx="127000" cy="5666001"/>
          </a:xfrm>
        </p:grpSpPr>
        <p:sp>
          <p:nvSpPr>
            <p:cNvPr id="15" name="Freeform 15"/>
            <p:cNvSpPr/>
            <p:nvPr/>
          </p:nvSpPr>
          <p:spPr>
            <a:xfrm>
              <a:off x="0" y="63500"/>
              <a:ext cx="127000" cy="5538978"/>
            </a:xfrm>
            <a:custGeom>
              <a:avLst/>
              <a:gdLst/>
              <a:ahLst/>
              <a:cxnLst/>
              <a:rect l="l" t="t" r="r" b="b"/>
              <a:pathLst>
                <a:path w="127000" h="5538978">
                  <a:moveTo>
                    <a:pt x="127000" y="0"/>
                  </a:moveTo>
                  <a:lnTo>
                    <a:pt x="127000" y="5538978"/>
                  </a:lnTo>
                  <a:lnTo>
                    <a:pt x="0" y="5538978"/>
                  </a:lnTo>
                  <a:lnTo>
                    <a:pt x="0" y="0"/>
                  </a:lnTo>
                  <a:close/>
                </a:path>
              </a:pathLst>
            </a:custGeom>
            <a:solidFill>
              <a:srgbClr val="FF0000"/>
            </a:solidFill>
            <a:ln w="12700">
              <a:solidFill>
                <a:srgbClr val="000000"/>
              </a:solidFill>
            </a:ln>
          </p:spPr>
          <p:txBody>
            <a:bodyPr/>
            <a:lstStyle/>
            <a:p>
              <a:endParaRPr lang="en-GB" sz="1200" noProof="0" dirty="0">
                <a:latin typeface="DejaVu Math TeX Gyre"/>
              </a:endParaRPr>
            </a:p>
          </p:txBody>
        </p:sp>
      </p:grpSp>
      <p:sp>
        <p:nvSpPr>
          <p:cNvPr id="16" name="Freeform 16"/>
          <p:cNvSpPr/>
          <p:nvPr/>
        </p:nvSpPr>
        <p:spPr>
          <a:xfrm>
            <a:off x="9001568" y="2902658"/>
            <a:ext cx="729821" cy="971917"/>
          </a:xfrm>
          <a:custGeom>
            <a:avLst/>
            <a:gdLst/>
            <a:ahLst/>
            <a:cxnLst/>
            <a:rect l="l" t="t" r="r" b="b"/>
            <a:pathLst>
              <a:path w="1094732" h="1457876">
                <a:moveTo>
                  <a:pt x="0" y="0"/>
                </a:moveTo>
                <a:lnTo>
                  <a:pt x="1094732" y="0"/>
                </a:lnTo>
                <a:lnTo>
                  <a:pt x="1094732" y="1457875"/>
                </a:lnTo>
                <a:lnTo>
                  <a:pt x="0" y="145787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GB" sz="1200" noProof="0" dirty="0">
              <a:latin typeface="DejaVu Math TeX Gyre"/>
            </a:endParaRPr>
          </a:p>
        </p:txBody>
      </p:sp>
      <p:sp>
        <p:nvSpPr>
          <p:cNvPr id="18" name="TextBox 18"/>
          <p:cNvSpPr txBox="1"/>
          <p:nvPr/>
        </p:nvSpPr>
        <p:spPr>
          <a:xfrm>
            <a:off x="2073907" y="5946767"/>
            <a:ext cx="2283301"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PRIJE</a:t>
            </a:r>
          </a:p>
          <a:p>
            <a:pPr algn="ctr">
              <a:lnSpc>
                <a:spcPts val="2799"/>
              </a:lnSpc>
            </a:pPr>
            <a:r>
              <a:rPr lang="en-GB" sz="1999" b="1" noProof="0" dirty="0">
                <a:solidFill>
                  <a:srgbClr val="303D69"/>
                </a:solidFill>
                <a:latin typeface="DejaVu Math TeX Gyre"/>
                <a:ea typeface="Poppins Bold"/>
                <a:cs typeface="Poppins Bold"/>
                <a:sym typeface="Poppins Bold"/>
              </a:rPr>
              <a:t>UPOTREBA</a:t>
            </a:r>
          </a:p>
        </p:txBody>
      </p:sp>
      <p:sp>
        <p:nvSpPr>
          <p:cNvPr id="19" name="TextBox 19"/>
          <p:cNvSpPr txBox="1"/>
          <p:nvPr/>
        </p:nvSpPr>
        <p:spPr>
          <a:xfrm>
            <a:off x="47232" y="1042431"/>
            <a:ext cx="3304143"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DODAVANJE</a:t>
            </a:r>
          </a:p>
          <a:p>
            <a:pPr algn="ctr">
              <a:lnSpc>
                <a:spcPts val="2799"/>
              </a:lnSpc>
            </a:pPr>
            <a:r>
              <a:rPr lang="en-GB" sz="1999" b="1" noProof="0" dirty="0">
                <a:solidFill>
                  <a:srgbClr val="303D69"/>
                </a:solidFill>
                <a:latin typeface="DejaVu Math TeX Gyre"/>
                <a:ea typeface="Poppins Bold"/>
                <a:cs typeface="Poppins Bold"/>
                <a:sym typeface="Poppins Bold"/>
              </a:rPr>
              <a:t>VREDNOST</a:t>
            </a:r>
          </a:p>
        </p:txBody>
      </p:sp>
      <p:sp>
        <p:nvSpPr>
          <p:cNvPr id="20" name="TextBox 20"/>
          <p:cNvSpPr txBox="1"/>
          <p:nvPr/>
        </p:nvSpPr>
        <p:spPr>
          <a:xfrm>
            <a:off x="85994" y="4605599"/>
            <a:ext cx="1296741" cy="547842"/>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Ekstrakcija sirovina</a:t>
            </a:r>
          </a:p>
        </p:txBody>
      </p:sp>
      <p:sp>
        <p:nvSpPr>
          <p:cNvPr id="21" name="TextBox 21"/>
          <p:cNvSpPr txBox="1"/>
          <p:nvPr/>
        </p:nvSpPr>
        <p:spPr>
          <a:xfrm>
            <a:off x="161940" y="4036638"/>
            <a:ext cx="1220795"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Prerada</a:t>
            </a:r>
          </a:p>
        </p:txBody>
      </p:sp>
      <p:sp>
        <p:nvSpPr>
          <p:cNvPr id="22" name="TextBox 22"/>
          <p:cNvSpPr txBox="1"/>
          <p:nvPr/>
        </p:nvSpPr>
        <p:spPr>
          <a:xfrm>
            <a:off x="123592" y="3467594"/>
            <a:ext cx="168095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Proizvodnja</a:t>
            </a:r>
          </a:p>
        </p:txBody>
      </p:sp>
      <p:sp>
        <p:nvSpPr>
          <p:cNvPr id="23" name="TextBox 23"/>
          <p:cNvSpPr txBox="1"/>
          <p:nvPr/>
        </p:nvSpPr>
        <p:spPr>
          <a:xfrm>
            <a:off x="672217" y="2898634"/>
            <a:ext cx="1323907"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Montaža</a:t>
            </a:r>
          </a:p>
        </p:txBody>
      </p:sp>
      <p:sp>
        <p:nvSpPr>
          <p:cNvPr id="24" name="TextBox 24"/>
          <p:cNvSpPr txBox="1"/>
          <p:nvPr/>
        </p:nvSpPr>
        <p:spPr>
          <a:xfrm>
            <a:off x="1233473" y="2329674"/>
            <a:ext cx="131080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Pakovanje</a:t>
            </a:r>
          </a:p>
        </p:txBody>
      </p:sp>
      <p:sp>
        <p:nvSpPr>
          <p:cNvPr id="25" name="TextBox 25"/>
          <p:cNvSpPr txBox="1"/>
          <p:nvPr/>
        </p:nvSpPr>
        <p:spPr>
          <a:xfrm>
            <a:off x="1699304" y="1757709"/>
            <a:ext cx="1200498"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Transport</a:t>
            </a:r>
          </a:p>
        </p:txBody>
      </p:sp>
      <p:sp>
        <p:nvSpPr>
          <p:cNvPr id="26" name="TextBox 26"/>
          <p:cNvSpPr txBox="1"/>
          <p:nvPr/>
        </p:nvSpPr>
        <p:spPr>
          <a:xfrm>
            <a:off x="4728913" y="6121400"/>
            <a:ext cx="2283301" cy="337015"/>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UPOTREBA</a:t>
            </a:r>
          </a:p>
        </p:txBody>
      </p:sp>
      <p:sp>
        <p:nvSpPr>
          <p:cNvPr id="27" name="TextBox 27"/>
          <p:cNvSpPr txBox="1"/>
          <p:nvPr/>
        </p:nvSpPr>
        <p:spPr>
          <a:xfrm>
            <a:off x="7925187" y="1191656"/>
            <a:ext cx="2882583"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VREDNOST JE </a:t>
            </a:r>
          </a:p>
          <a:p>
            <a:pPr algn="ctr">
              <a:lnSpc>
                <a:spcPts val="2799"/>
              </a:lnSpc>
            </a:pPr>
            <a:r>
              <a:rPr lang="en-GB" sz="1950" b="1" dirty="0">
                <a:solidFill>
                  <a:srgbClr val="303D69"/>
                </a:solidFill>
                <a:latin typeface="DejaVu Math TeX Gyre"/>
                <a:ea typeface="Poppins Bold"/>
                <a:cs typeface="Poppins Bold"/>
                <a:sym typeface="Poppins Bold"/>
              </a:rPr>
              <a:t>IZGUBLJENA</a:t>
            </a:r>
            <a:endParaRPr lang="en-GB" sz="1950" b="1" noProof="0" dirty="0">
              <a:solidFill>
                <a:srgbClr val="303D69"/>
              </a:solidFill>
              <a:latin typeface="DejaVu Math TeX Gyre"/>
              <a:ea typeface="Poppins Bold"/>
              <a:cs typeface="Poppins Bold"/>
            </a:endParaRPr>
          </a:p>
        </p:txBody>
      </p:sp>
      <p:sp>
        <p:nvSpPr>
          <p:cNvPr id="28" name="TextBox 28"/>
          <p:cNvSpPr txBox="1"/>
          <p:nvPr/>
        </p:nvSpPr>
        <p:spPr>
          <a:xfrm>
            <a:off x="8196966" y="4199914"/>
            <a:ext cx="2737661" cy="277640"/>
          </a:xfrm>
          <a:prstGeom prst="rect">
            <a:avLst/>
          </a:prstGeom>
        </p:spPr>
        <p:txBody>
          <a:bodyPr lIns="0" tIns="0" rIns="0" bIns="0" rtlCol="0" anchor="t">
            <a:spAutoFit/>
          </a:bodyPr>
          <a:lstStyle/>
          <a:p>
            <a:pPr>
              <a:lnSpc>
                <a:spcPts val="2333"/>
              </a:lnSpc>
            </a:pPr>
            <a:r>
              <a:rPr lang="en-GB" sz="1666" b="1" noProof="0" dirty="0">
                <a:solidFill>
                  <a:srgbClr val="303D69"/>
                </a:solidFill>
                <a:latin typeface="DejaVu Math TeX Gyre"/>
                <a:ea typeface="Poppins Bold"/>
                <a:cs typeface="Poppins Bold"/>
                <a:sym typeface="Poppins Bold"/>
              </a:rPr>
              <a:t>vrijednost se urušava ili se gubi</a:t>
            </a:r>
          </a:p>
        </p:txBody>
      </p:sp>
      <p:sp>
        <p:nvSpPr>
          <p:cNvPr id="29" name="TextBox 29"/>
          <p:cNvSpPr txBox="1"/>
          <p:nvPr/>
        </p:nvSpPr>
        <p:spPr>
          <a:xfrm>
            <a:off x="7883789" y="5223476"/>
            <a:ext cx="3126862" cy="760273"/>
          </a:xfrm>
          <a:prstGeom prst="rect">
            <a:avLst/>
          </a:prstGeom>
        </p:spPr>
        <p:txBody>
          <a:bodyPr lIns="0" tIns="0" rIns="0" bIns="0" rtlCol="0" anchor="t">
            <a:spAutoFit/>
          </a:bodyPr>
          <a:lstStyle/>
          <a:p>
            <a:pPr algn="ctr">
              <a:lnSpc>
                <a:spcPts val="2333"/>
              </a:lnSpc>
            </a:pPr>
            <a:r>
              <a:rPr lang="en-GB" sz="1666" b="1" noProof="0" dirty="0">
                <a:solidFill>
                  <a:srgbClr val="303D69"/>
                </a:solidFill>
                <a:latin typeface="DejaVu Math TeX Gyre"/>
                <a:ea typeface="Poppins Bold"/>
                <a:cs typeface="Poppins Bold"/>
                <a:sym typeface="Poppins Bold"/>
              </a:rPr>
              <a:t>"Negativna vrijednost"</a:t>
            </a:r>
          </a:p>
          <a:p>
            <a:pPr algn="ctr">
              <a:lnSpc>
                <a:spcPts val="1867"/>
              </a:lnSpc>
            </a:pPr>
            <a:r>
              <a:rPr lang="en-GB" sz="1333" b="1" noProof="0" dirty="0">
                <a:solidFill>
                  <a:srgbClr val="303D69"/>
                </a:solidFill>
                <a:latin typeface="DejaVu Math TeX Gyre"/>
                <a:ea typeface="Poppins Bold"/>
                <a:cs typeface="Poppins Bold"/>
                <a:sym typeface="Poppins Bold"/>
              </a:rPr>
              <a:t>što dovodi do troškova odlaganja, zagađenja i potrebe za zamjenom</a:t>
            </a:r>
          </a:p>
        </p:txBody>
      </p:sp>
      <p:sp>
        <p:nvSpPr>
          <p:cNvPr id="30" name="Title 1">
            <a:extLst>
              <a:ext uri="{FF2B5EF4-FFF2-40B4-BE49-F238E27FC236}">
                <a16:creationId xmlns:a16="http://schemas.microsoft.com/office/drawing/2014/main" id="{DBBEF3B8-8CF8-D610-4B7B-39C33FECAB14}"/>
              </a:ext>
            </a:extLst>
          </p:cNvPr>
          <p:cNvSpPr txBox="1">
            <a:spLocks/>
          </p:cNvSpPr>
          <p:nvPr/>
        </p:nvSpPr>
        <p:spPr>
          <a:xfrm>
            <a:off x="506089" y="250629"/>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rPr>
              <a:t>Linearna ekonomija</a:t>
            </a:r>
            <a:endParaRPr lang="en-GB" sz="3000" b="1" noProof="0" dirty="0">
              <a:solidFill>
                <a:srgbClr val="399884"/>
              </a:solidFill>
            </a:endParaRPr>
          </a:p>
        </p:txBody>
      </p:sp>
      <p:pic>
        <p:nvPicPr>
          <p:cNvPr id="31" name="Picture 30" descr="Blue text on a black background&#10;&#10;Description automatically generated">
            <a:extLst>
              <a:ext uri="{FF2B5EF4-FFF2-40B4-BE49-F238E27FC236}">
                <a16:creationId xmlns:a16="http://schemas.microsoft.com/office/drawing/2014/main" id="{153ACCEC-3399-ED41-8D85-1DE3AC319E9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20433" y="6090123"/>
            <a:ext cx="2496021" cy="522342"/>
          </a:xfrm>
          <a:prstGeom prst="rect">
            <a:avLst/>
          </a:prstGeom>
        </p:spPr>
      </p:pic>
      <p:pic>
        <p:nvPicPr>
          <p:cNvPr id="32" name="Picture 31" descr="A logo with text on it&#10;&#10;Description automatically generated">
            <a:extLst>
              <a:ext uri="{FF2B5EF4-FFF2-40B4-BE49-F238E27FC236}">
                <a16:creationId xmlns:a16="http://schemas.microsoft.com/office/drawing/2014/main" id="{01205474-D111-F41C-FF6C-D9028A17D1E6}"/>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405404" y="6012181"/>
            <a:ext cx="1647764" cy="659106"/>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88874" y="2103637"/>
            <a:ext cx="7963379" cy="4068563"/>
          </a:xfrm>
          <a:custGeom>
            <a:avLst/>
            <a:gdLst/>
            <a:ahLst/>
            <a:cxnLst/>
            <a:rect l="l" t="t" r="r" b="b"/>
            <a:pathLst>
              <a:path w="11945068" h="6102844">
                <a:moveTo>
                  <a:pt x="0" y="0"/>
                </a:moveTo>
                <a:lnTo>
                  <a:pt x="11945068" y="0"/>
                </a:lnTo>
                <a:lnTo>
                  <a:pt x="11945068" y="6102844"/>
                </a:lnTo>
                <a:lnTo>
                  <a:pt x="0" y="6102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noProof="0" dirty="0">
              <a:latin typeface="DejaVu Math TeX Gyre"/>
            </a:endParaRPr>
          </a:p>
        </p:txBody>
      </p:sp>
      <p:sp>
        <p:nvSpPr>
          <p:cNvPr id="3" name="Freeform 3"/>
          <p:cNvSpPr/>
          <p:nvPr/>
        </p:nvSpPr>
        <p:spPr>
          <a:xfrm>
            <a:off x="1382735" y="5093865"/>
            <a:ext cx="421809" cy="541649"/>
          </a:xfrm>
          <a:custGeom>
            <a:avLst/>
            <a:gdLst/>
            <a:ahLst/>
            <a:cxnLst/>
            <a:rect l="l" t="t" r="r" b="b"/>
            <a:pathLst>
              <a:path w="632714" h="812473">
                <a:moveTo>
                  <a:pt x="0" y="0"/>
                </a:moveTo>
                <a:lnTo>
                  <a:pt x="632714" y="0"/>
                </a:lnTo>
                <a:lnTo>
                  <a:pt x="632714" y="812473"/>
                </a:lnTo>
                <a:lnTo>
                  <a:pt x="0" y="812473"/>
                </a:lnTo>
                <a:lnTo>
                  <a:pt x="0" y="0"/>
                </a:lnTo>
                <a:close/>
              </a:path>
            </a:pathLst>
          </a:custGeom>
          <a:blipFill>
            <a:blip r:embed="rId5">
              <a:extLst>
                <a:ext uri="{96DAC541-7B7A-43D3-8B79-37D633B846F1}">
                  <asvg:svgBlip xmlns:asvg="http://schemas.microsoft.com/office/drawing/2016/SVG/main" r:embed="rId6"/>
                </a:ext>
              </a:extLst>
            </a:blip>
            <a:stretch>
              <a:fillRect l="-20" r="-20"/>
            </a:stretch>
          </a:blipFill>
        </p:spPr>
        <p:txBody>
          <a:bodyPr/>
          <a:lstStyle/>
          <a:p>
            <a:endParaRPr lang="en-GB" sz="1200" noProof="0" dirty="0">
              <a:latin typeface="DejaVu Math TeX Gyre"/>
            </a:endParaRPr>
          </a:p>
        </p:txBody>
      </p:sp>
      <p:sp>
        <p:nvSpPr>
          <p:cNvPr id="4" name="Freeform 4"/>
          <p:cNvSpPr/>
          <p:nvPr/>
        </p:nvSpPr>
        <p:spPr>
          <a:xfrm>
            <a:off x="1707577" y="4250714"/>
            <a:ext cx="481201" cy="481201"/>
          </a:xfrm>
          <a:custGeom>
            <a:avLst/>
            <a:gdLst/>
            <a:ahLst/>
            <a:cxnLst/>
            <a:rect l="l" t="t" r="r" b="b"/>
            <a:pathLst>
              <a:path w="721801" h="721801">
                <a:moveTo>
                  <a:pt x="0" y="0"/>
                </a:moveTo>
                <a:lnTo>
                  <a:pt x="721801" y="0"/>
                </a:lnTo>
                <a:lnTo>
                  <a:pt x="721801" y="721801"/>
                </a:lnTo>
                <a:lnTo>
                  <a:pt x="0" y="721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noProof="0" dirty="0">
              <a:latin typeface="DejaVu Math TeX Gyre"/>
            </a:endParaRPr>
          </a:p>
        </p:txBody>
      </p:sp>
      <p:sp>
        <p:nvSpPr>
          <p:cNvPr id="5" name="Freeform 5"/>
          <p:cNvSpPr/>
          <p:nvPr/>
        </p:nvSpPr>
        <p:spPr>
          <a:xfrm rot="-2586000">
            <a:off x="1195100" y="467014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6" name="Freeform 6"/>
          <p:cNvSpPr/>
          <p:nvPr/>
        </p:nvSpPr>
        <p:spPr>
          <a:xfrm rot="-2481233">
            <a:off x="1635575" y="3791689"/>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7" name="Freeform 7"/>
          <p:cNvSpPr/>
          <p:nvPr/>
        </p:nvSpPr>
        <p:spPr>
          <a:xfrm rot="-2044228">
            <a:off x="2098149" y="29787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8" name="Freeform 8"/>
          <p:cNvSpPr/>
          <p:nvPr/>
        </p:nvSpPr>
        <p:spPr>
          <a:xfrm rot="-1517410">
            <a:off x="2813895" y="22634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9" name="Freeform 9"/>
          <p:cNvSpPr/>
          <p:nvPr/>
        </p:nvSpPr>
        <p:spPr>
          <a:xfrm>
            <a:off x="2647494" y="2748843"/>
            <a:ext cx="568063" cy="554636"/>
          </a:xfrm>
          <a:custGeom>
            <a:avLst/>
            <a:gdLst/>
            <a:ahLst/>
            <a:cxnLst/>
            <a:rect l="l" t="t" r="r" b="b"/>
            <a:pathLst>
              <a:path w="852094" h="831954">
                <a:moveTo>
                  <a:pt x="0" y="0"/>
                </a:moveTo>
                <a:lnTo>
                  <a:pt x="852095" y="0"/>
                </a:lnTo>
                <a:lnTo>
                  <a:pt x="852095" y="831954"/>
                </a:lnTo>
                <a:lnTo>
                  <a:pt x="0" y="831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noProof="0" dirty="0">
              <a:latin typeface="DejaVu Math TeX Gyre"/>
            </a:endParaRPr>
          </a:p>
        </p:txBody>
      </p:sp>
      <p:sp>
        <p:nvSpPr>
          <p:cNvPr id="10" name="Freeform 10"/>
          <p:cNvSpPr/>
          <p:nvPr/>
        </p:nvSpPr>
        <p:spPr>
          <a:xfrm>
            <a:off x="3215558" y="2097842"/>
            <a:ext cx="701662" cy="409515"/>
          </a:xfrm>
          <a:custGeom>
            <a:avLst/>
            <a:gdLst/>
            <a:ahLst/>
            <a:cxnLst/>
            <a:rect l="l" t="t" r="r" b="b"/>
            <a:pathLst>
              <a:path w="1052493" h="614273">
                <a:moveTo>
                  <a:pt x="0" y="0"/>
                </a:moveTo>
                <a:lnTo>
                  <a:pt x="1052492" y="0"/>
                </a:lnTo>
                <a:lnTo>
                  <a:pt x="1052492" y="614272"/>
                </a:lnTo>
                <a:lnTo>
                  <a:pt x="0" y="614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sz="1200" noProof="0" dirty="0">
              <a:latin typeface="DejaVu Math TeX Gyre"/>
            </a:endParaRPr>
          </a:p>
        </p:txBody>
      </p:sp>
      <p:sp>
        <p:nvSpPr>
          <p:cNvPr id="11" name="Freeform 11"/>
          <p:cNvSpPr/>
          <p:nvPr/>
        </p:nvSpPr>
        <p:spPr>
          <a:xfrm>
            <a:off x="2188741" y="3445084"/>
            <a:ext cx="547618" cy="551630"/>
          </a:xfrm>
          <a:custGeom>
            <a:avLst/>
            <a:gdLst/>
            <a:ahLst/>
            <a:cxnLst/>
            <a:rect l="l" t="t" r="r" b="b"/>
            <a:pathLst>
              <a:path w="821427" h="827445">
                <a:moveTo>
                  <a:pt x="0" y="0"/>
                </a:moveTo>
                <a:lnTo>
                  <a:pt x="821427" y="0"/>
                </a:lnTo>
                <a:lnTo>
                  <a:pt x="821427" y="827445"/>
                </a:lnTo>
                <a:lnTo>
                  <a:pt x="0" y="8274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1200" noProof="0" dirty="0">
              <a:latin typeface="DejaVu Math TeX Gyre"/>
            </a:endParaRPr>
          </a:p>
        </p:txBody>
      </p:sp>
      <p:sp>
        <p:nvSpPr>
          <p:cNvPr id="12" name="Freeform 12"/>
          <p:cNvSpPr/>
          <p:nvPr/>
        </p:nvSpPr>
        <p:spPr>
          <a:xfrm>
            <a:off x="5602237" y="1506977"/>
            <a:ext cx="563086" cy="541971"/>
          </a:xfrm>
          <a:custGeom>
            <a:avLst/>
            <a:gdLst/>
            <a:ahLst/>
            <a:cxnLst/>
            <a:rect l="l" t="t" r="r" b="b"/>
            <a:pathLst>
              <a:path w="844629" h="812956">
                <a:moveTo>
                  <a:pt x="0" y="0"/>
                </a:moveTo>
                <a:lnTo>
                  <a:pt x="844629" y="0"/>
                </a:lnTo>
                <a:lnTo>
                  <a:pt x="844629" y="812956"/>
                </a:lnTo>
                <a:lnTo>
                  <a:pt x="0" y="812956"/>
                </a:lnTo>
                <a:lnTo>
                  <a:pt x="0" y="0"/>
                </a:lnTo>
                <a:close/>
              </a:path>
            </a:pathLst>
          </a:custGeom>
          <a:blipFill>
            <a:blip r:embed="rId17">
              <a:extLst>
                <a:ext uri="{96DAC541-7B7A-43D3-8B79-37D633B846F1}">
                  <asvg:svgBlip xmlns:asvg="http://schemas.microsoft.com/office/drawing/2016/SVG/main" r:embed="rId18"/>
                </a:ext>
              </a:extLst>
            </a:blip>
            <a:stretch>
              <a:fillRect t="-196" b="-196"/>
            </a:stretch>
          </a:blipFill>
        </p:spPr>
        <p:txBody>
          <a:bodyPr/>
          <a:lstStyle/>
          <a:p>
            <a:endParaRPr lang="en-GB" sz="1200" noProof="0" dirty="0">
              <a:latin typeface="DejaVu Math TeX Gyre"/>
            </a:endParaRPr>
          </a:p>
        </p:txBody>
      </p:sp>
      <p:sp>
        <p:nvSpPr>
          <p:cNvPr id="13" name="Freeform 13"/>
          <p:cNvSpPr/>
          <p:nvPr/>
        </p:nvSpPr>
        <p:spPr>
          <a:xfrm rot="4927315">
            <a:off x="4910669" y="1345654"/>
            <a:ext cx="1476370" cy="4631749"/>
          </a:xfrm>
          <a:custGeom>
            <a:avLst/>
            <a:gdLst/>
            <a:ahLst/>
            <a:cxnLst/>
            <a:rect l="l" t="t" r="r" b="b"/>
            <a:pathLst>
              <a:path w="2214555" h="6947624">
                <a:moveTo>
                  <a:pt x="0" y="0"/>
                </a:moveTo>
                <a:lnTo>
                  <a:pt x="2214555" y="0"/>
                </a:lnTo>
                <a:lnTo>
                  <a:pt x="2214555" y="6947624"/>
                </a:lnTo>
                <a:lnTo>
                  <a:pt x="0" y="694762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noProof="0" dirty="0">
              <a:latin typeface="DejaVu Math TeX Gyre"/>
            </a:endParaRPr>
          </a:p>
        </p:txBody>
      </p:sp>
      <p:sp>
        <p:nvSpPr>
          <p:cNvPr id="15" name="TextBox 15"/>
          <p:cNvSpPr txBox="1"/>
          <p:nvPr/>
        </p:nvSpPr>
        <p:spPr>
          <a:xfrm>
            <a:off x="1948177" y="5957465"/>
            <a:ext cx="2283301"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PRIJE</a:t>
            </a:r>
          </a:p>
          <a:p>
            <a:pPr algn="ctr">
              <a:lnSpc>
                <a:spcPts val="2799"/>
              </a:lnSpc>
            </a:pPr>
            <a:r>
              <a:rPr lang="en-GB" sz="1999" b="1" noProof="0" dirty="0">
                <a:solidFill>
                  <a:srgbClr val="303D69"/>
                </a:solidFill>
                <a:latin typeface="DejaVu Math TeX Gyre"/>
                <a:ea typeface="Poppins Bold"/>
                <a:cs typeface="Poppins Bold"/>
                <a:sym typeface="Poppins Bold"/>
              </a:rPr>
              <a:t>UPOTREBA</a:t>
            </a:r>
          </a:p>
        </p:txBody>
      </p:sp>
      <p:sp>
        <p:nvSpPr>
          <p:cNvPr id="16" name="TextBox 16"/>
          <p:cNvSpPr txBox="1"/>
          <p:nvPr/>
        </p:nvSpPr>
        <p:spPr>
          <a:xfrm>
            <a:off x="47232" y="1042431"/>
            <a:ext cx="3304143"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DODAVANJE</a:t>
            </a:r>
          </a:p>
          <a:p>
            <a:pPr algn="ctr">
              <a:lnSpc>
                <a:spcPts val="2799"/>
              </a:lnSpc>
            </a:pPr>
            <a:r>
              <a:rPr lang="en-GB" sz="1999" b="1" noProof="0" dirty="0">
                <a:solidFill>
                  <a:srgbClr val="303D69"/>
                </a:solidFill>
                <a:latin typeface="DejaVu Math TeX Gyre"/>
                <a:ea typeface="Poppins Bold"/>
                <a:cs typeface="Poppins Bold"/>
                <a:sym typeface="Poppins Bold"/>
              </a:rPr>
              <a:t>VREDNOST</a:t>
            </a:r>
          </a:p>
        </p:txBody>
      </p:sp>
      <p:sp>
        <p:nvSpPr>
          <p:cNvPr id="17" name="TextBox 17"/>
          <p:cNvSpPr txBox="1"/>
          <p:nvPr/>
        </p:nvSpPr>
        <p:spPr>
          <a:xfrm>
            <a:off x="85994" y="4605599"/>
            <a:ext cx="1296741" cy="547842"/>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Ekstrakcija sirovina</a:t>
            </a:r>
          </a:p>
        </p:txBody>
      </p:sp>
      <p:sp>
        <p:nvSpPr>
          <p:cNvPr id="18" name="TextBox 18"/>
          <p:cNvSpPr txBox="1"/>
          <p:nvPr/>
        </p:nvSpPr>
        <p:spPr>
          <a:xfrm>
            <a:off x="161940" y="4036638"/>
            <a:ext cx="1220795"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Prerada</a:t>
            </a:r>
          </a:p>
        </p:txBody>
      </p:sp>
      <p:sp>
        <p:nvSpPr>
          <p:cNvPr id="19" name="TextBox 19"/>
          <p:cNvSpPr txBox="1"/>
          <p:nvPr/>
        </p:nvSpPr>
        <p:spPr>
          <a:xfrm>
            <a:off x="123592" y="3467594"/>
            <a:ext cx="168095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Proizvodnja</a:t>
            </a:r>
          </a:p>
        </p:txBody>
      </p:sp>
      <p:sp>
        <p:nvSpPr>
          <p:cNvPr id="20" name="TextBox 20"/>
          <p:cNvSpPr txBox="1"/>
          <p:nvPr/>
        </p:nvSpPr>
        <p:spPr>
          <a:xfrm>
            <a:off x="672217" y="2898634"/>
            <a:ext cx="1323907"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Montaža</a:t>
            </a:r>
          </a:p>
        </p:txBody>
      </p:sp>
      <p:sp>
        <p:nvSpPr>
          <p:cNvPr id="21" name="TextBox 21"/>
          <p:cNvSpPr txBox="1"/>
          <p:nvPr/>
        </p:nvSpPr>
        <p:spPr>
          <a:xfrm>
            <a:off x="1233473" y="2329674"/>
            <a:ext cx="131080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Pakovanje</a:t>
            </a:r>
          </a:p>
        </p:txBody>
      </p:sp>
      <p:sp>
        <p:nvSpPr>
          <p:cNvPr id="22" name="TextBox 22"/>
          <p:cNvSpPr txBox="1"/>
          <p:nvPr/>
        </p:nvSpPr>
        <p:spPr>
          <a:xfrm>
            <a:off x="1699304" y="1757709"/>
            <a:ext cx="1200498"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Transport</a:t>
            </a:r>
          </a:p>
        </p:txBody>
      </p:sp>
      <p:sp>
        <p:nvSpPr>
          <p:cNvPr id="23" name="TextBox 23"/>
          <p:cNvSpPr txBox="1"/>
          <p:nvPr/>
        </p:nvSpPr>
        <p:spPr>
          <a:xfrm>
            <a:off x="4728913" y="6121400"/>
            <a:ext cx="2283301" cy="337015"/>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UPOTREBA</a:t>
            </a:r>
          </a:p>
        </p:txBody>
      </p:sp>
      <p:sp>
        <p:nvSpPr>
          <p:cNvPr id="24" name="TextBox 24"/>
          <p:cNvSpPr txBox="1"/>
          <p:nvPr/>
        </p:nvSpPr>
        <p:spPr>
          <a:xfrm>
            <a:off x="3917219" y="873799"/>
            <a:ext cx="3750786" cy="597279"/>
          </a:xfrm>
          <a:prstGeom prst="rect">
            <a:avLst/>
          </a:prstGeom>
        </p:spPr>
        <p:txBody>
          <a:bodyPr lIns="0" tIns="0" rIns="0" bIns="0" rtlCol="0" anchor="t">
            <a:spAutoFit/>
          </a:bodyPr>
          <a:lstStyle/>
          <a:p>
            <a:pPr algn="ctr">
              <a:lnSpc>
                <a:spcPts val="2427"/>
              </a:lnSpc>
            </a:pPr>
            <a:r>
              <a:rPr lang="en-GB" sz="1733" b="1" noProof="0" dirty="0">
                <a:solidFill>
                  <a:srgbClr val="303D69"/>
                </a:solidFill>
                <a:latin typeface="DejaVu Math TeX Gyre"/>
                <a:ea typeface="Poppins Bold"/>
                <a:cs typeface="Poppins Bold"/>
                <a:sym typeface="Poppins Bold"/>
              </a:rPr>
              <a:t>MULTI - R </a:t>
            </a:r>
          </a:p>
          <a:p>
            <a:pPr algn="ctr">
              <a:lnSpc>
                <a:spcPts val="2427"/>
              </a:lnSpc>
            </a:pPr>
            <a:r>
              <a:rPr lang="en-GB" sz="1733" b="1" noProof="0" dirty="0">
                <a:solidFill>
                  <a:srgbClr val="303D69"/>
                </a:solidFill>
                <a:latin typeface="DejaVu Math TeX Gyre"/>
                <a:ea typeface="Poppins Bold"/>
                <a:cs typeface="Poppins Bold"/>
                <a:sym typeface="Poppins Bold"/>
              </a:rPr>
              <a:t>PRISTUP</a:t>
            </a:r>
          </a:p>
        </p:txBody>
      </p:sp>
      <p:sp>
        <p:nvSpPr>
          <p:cNvPr id="25" name="TextBox 25"/>
          <p:cNvSpPr txBox="1"/>
          <p:nvPr/>
        </p:nvSpPr>
        <p:spPr>
          <a:xfrm>
            <a:off x="7795597" y="1048781"/>
            <a:ext cx="3917123" cy="597279"/>
          </a:xfrm>
          <a:prstGeom prst="rect">
            <a:avLst/>
          </a:prstGeom>
        </p:spPr>
        <p:txBody>
          <a:bodyPr lIns="0" tIns="0" rIns="0" bIns="0" rtlCol="0" anchor="t">
            <a:spAutoFit/>
          </a:bodyPr>
          <a:lstStyle/>
          <a:p>
            <a:pPr algn="ctr">
              <a:lnSpc>
                <a:spcPts val="2427"/>
              </a:lnSpc>
            </a:pPr>
            <a:r>
              <a:rPr lang="en-GB" sz="1733" b="1" noProof="0" dirty="0">
                <a:solidFill>
                  <a:srgbClr val="303D69"/>
                </a:solidFill>
                <a:latin typeface="DejaVu Math TeX Gyre"/>
                <a:ea typeface="Poppins Bold"/>
                <a:cs typeface="Poppins Bold"/>
                <a:sym typeface="Poppins Bold"/>
              </a:rPr>
              <a:t>POVRAT</a:t>
            </a:r>
          </a:p>
          <a:p>
            <a:pPr algn="ctr">
              <a:lnSpc>
                <a:spcPts val="2427"/>
              </a:lnSpc>
            </a:pPr>
            <a:r>
              <a:rPr lang="en-GB" sz="1733" b="1" noProof="0" dirty="0">
                <a:solidFill>
                  <a:srgbClr val="303D69"/>
                </a:solidFill>
                <a:latin typeface="DejaVu Math TeX Gyre"/>
                <a:ea typeface="Poppins Bold"/>
                <a:cs typeface="Poppins Bold"/>
                <a:sym typeface="Poppins Bold"/>
              </a:rPr>
              <a:t>VREDNOST</a:t>
            </a:r>
          </a:p>
        </p:txBody>
      </p:sp>
      <p:sp>
        <p:nvSpPr>
          <p:cNvPr id="26" name="TextBox 26"/>
          <p:cNvSpPr txBox="1"/>
          <p:nvPr/>
        </p:nvSpPr>
        <p:spPr>
          <a:xfrm>
            <a:off x="8484396" y="2659874"/>
            <a:ext cx="1595444"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Smanjiti</a:t>
            </a:r>
          </a:p>
        </p:txBody>
      </p:sp>
      <p:sp>
        <p:nvSpPr>
          <p:cNvPr id="27" name="TextBox 27"/>
          <p:cNvSpPr txBox="1"/>
          <p:nvPr/>
        </p:nvSpPr>
        <p:spPr>
          <a:xfrm>
            <a:off x="9065608" y="3467678"/>
            <a:ext cx="2301482"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Ponovna upotreba</a:t>
            </a:r>
          </a:p>
        </p:txBody>
      </p:sp>
      <p:sp>
        <p:nvSpPr>
          <p:cNvPr id="28" name="TextBox 28"/>
          <p:cNvSpPr txBox="1"/>
          <p:nvPr/>
        </p:nvSpPr>
        <p:spPr>
          <a:xfrm>
            <a:off x="9614882" y="4216200"/>
            <a:ext cx="1795248"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Popravak</a:t>
            </a:r>
          </a:p>
        </p:txBody>
      </p:sp>
      <p:sp>
        <p:nvSpPr>
          <p:cNvPr id="29" name="TextBox 29"/>
          <p:cNvSpPr txBox="1"/>
          <p:nvPr/>
        </p:nvSpPr>
        <p:spPr>
          <a:xfrm>
            <a:off x="9934803" y="4994710"/>
            <a:ext cx="1432287"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Recikliraj</a:t>
            </a:r>
          </a:p>
        </p:txBody>
      </p:sp>
      <p:sp>
        <p:nvSpPr>
          <p:cNvPr id="30" name="Freeform 30"/>
          <p:cNvSpPr/>
          <p:nvPr/>
        </p:nvSpPr>
        <p:spPr>
          <a:xfrm rot="4927315">
            <a:off x="4863549" y="1631617"/>
            <a:ext cx="2076562" cy="6514704"/>
          </a:xfrm>
          <a:custGeom>
            <a:avLst/>
            <a:gdLst/>
            <a:ahLst/>
            <a:cxnLst/>
            <a:rect l="l" t="t" r="r" b="b"/>
            <a:pathLst>
              <a:path w="3114843" h="9772056">
                <a:moveTo>
                  <a:pt x="0" y="0"/>
                </a:moveTo>
                <a:lnTo>
                  <a:pt x="3114843" y="0"/>
                </a:lnTo>
                <a:lnTo>
                  <a:pt x="3114843" y="9772056"/>
                </a:lnTo>
                <a:lnTo>
                  <a:pt x="0" y="977205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noProof="0" dirty="0">
              <a:latin typeface="DejaVu Math TeX Gyre"/>
            </a:endParaRPr>
          </a:p>
        </p:txBody>
      </p:sp>
      <p:sp>
        <p:nvSpPr>
          <p:cNvPr id="31" name="Title 1">
            <a:extLst>
              <a:ext uri="{FF2B5EF4-FFF2-40B4-BE49-F238E27FC236}">
                <a16:creationId xmlns:a16="http://schemas.microsoft.com/office/drawing/2014/main" id="{FD994843-CFCB-EF62-779A-B0620B7609AE}"/>
              </a:ext>
            </a:extLst>
          </p:cNvPr>
          <p:cNvSpPr txBox="1">
            <a:spLocks/>
          </p:cNvSpPr>
          <p:nvPr/>
        </p:nvSpPr>
        <p:spPr>
          <a:xfrm>
            <a:off x="506089" y="250629"/>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err="1">
                <a:solidFill>
                  <a:srgbClr val="399884"/>
                </a:solidFill>
                <a:latin typeface="DejaVu Sans"/>
              </a:rPr>
              <a:t>Cirkularna</a:t>
            </a:r>
            <a:r>
              <a:rPr lang="en-GB" sz="3000" b="1" noProof="0" dirty="0">
                <a:solidFill>
                  <a:srgbClr val="399884"/>
                </a:solidFill>
                <a:latin typeface="DejaVu Sans"/>
              </a:rPr>
              <a:t> </a:t>
            </a:r>
            <a:r>
              <a:rPr lang="en-GB" sz="3000" b="1" noProof="0" dirty="0" err="1">
                <a:solidFill>
                  <a:srgbClr val="399884"/>
                </a:solidFill>
                <a:latin typeface="DejaVu Sans"/>
              </a:rPr>
              <a:t>ekonomija</a:t>
            </a:r>
            <a:endParaRPr lang="en-GB" sz="3000" b="1" noProof="0" dirty="0">
              <a:solidFill>
                <a:srgbClr val="399884"/>
              </a:solidFill>
              <a:latin typeface="DejaVu Sans"/>
            </a:endParaRPr>
          </a:p>
        </p:txBody>
      </p:sp>
      <p:pic>
        <p:nvPicPr>
          <p:cNvPr id="32" name="Picture 31" descr="Blue text on a black background&#10;&#10;Description automatically generated">
            <a:extLst>
              <a:ext uri="{FF2B5EF4-FFF2-40B4-BE49-F238E27FC236}">
                <a16:creationId xmlns:a16="http://schemas.microsoft.com/office/drawing/2014/main" id="{817BDE7C-2E35-A9D5-4179-254FD4647408}"/>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0433" y="6090123"/>
            <a:ext cx="2496021" cy="522342"/>
          </a:xfrm>
          <a:prstGeom prst="rect">
            <a:avLst/>
          </a:prstGeom>
        </p:spPr>
      </p:pic>
      <p:pic>
        <p:nvPicPr>
          <p:cNvPr id="33" name="Picture 32" descr="A logo with text on it&#10;&#10;Description automatically generated">
            <a:extLst>
              <a:ext uri="{FF2B5EF4-FFF2-40B4-BE49-F238E27FC236}">
                <a16:creationId xmlns:a16="http://schemas.microsoft.com/office/drawing/2014/main" id="{9E2318A4-7278-2D05-B8FD-D5982488220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405404" y="6012181"/>
            <a:ext cx="1647764" cy="659106"/>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E02E1B-3751-CB9A-C3B7-F0C779A89BC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8DC3DA-15E6-2E6B-8D62-265CC28E12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9C2D22C2-5555-7A65-CA98-E9AA68356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07EF8F9F-36D1-AA16-2774-12ACCFEE576F}"/>
              </a:ext>
            </a:extLst>
          </p:cNvPr>
          <p:cNvSpPr txBox="1">
            <a:spLocks/>
          </p:cNvSpPr>
          <p:nvPr/>
        </p:nvSpPr>
        <p:spPr>
          <a:xfrm>
            <a:off x="489712" y="295700"/>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rPr>
              <a:t>"multi-R" pristup </a:t>
            </a:r>
          </a:p>
        </p:txBody>
      </p:sp>
      <p:pic>
        <p:nvPicPr>
          <p:cNvPr id="9" name="Picture 8" descr="Blue text on a black background&#10;&#10;Description automatically generated">
            <a:extLst>
              <a:ext uri="{FF2B5EF4-FFF2-40B4-BE49-F238E27FC236}">
                <a16:creationId xmlns:a16="http://schemas.microsoft.com/office/drawing/2014/main" id="{22F58B62-AA30-B165-B33F-753EA6EB2B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1E110DC-7CCE-B2F5-E9BF-348E8F64AD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41F222DE-BAA4-459A-67C9-1792A800AA3A}"/>
              </a:ext>
            </a:extLst>
          </p:cNvPr>
          <p:cNvSpPr txBox="1">
            <a:spLocks/>
          </p:cNvSpPr>
          <p:nvPr/>
        </p:nvSpPr>
        <p:spPr>
          <a:xfrm>
            <a:off x="291830" y="1713454"/>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Odbaci</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Smanjiti</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Ponovna upotreba</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Popraviti</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Recikliraj</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Preispitaj</a:t>
            </a:r>
          </a:p>
          <a:p>
            <a:pPr marL="800100" lvl="1" indent="-342900" algn="just">
              <a:buFont typeface="Arial" panose="020B0604020202020204" pitchFamily="34" charset="0"/>
              <a:buChar char="•"/>
            </a:pPr>
            <a:endParaRPr lang="en-GB" sz="2000" noProof="0" dirty="0">
              <a:solidFill>
                <a:srgbClr val="303D68"/>
              </a:solidFill>
              <a:latin typeface="DejaVu Math TeX Gyre" panose="02000503000000000000" pitchFamily="2" charset="0"/>
            </a:endParaRPr>
          </a:p>
          <a:p>
            <a:pPr lvl="1" algn="just"/>
            <a:r>
              <a:rPr lang="en-GB" sz="2000" noProof="0" dirty="0">
                <a:solidFill>
                  <a:srgbClr val="373365"/>
                </a:solidFill>
                <a:latin typeface="DejaVu Math TeX Gyre" panose="02000503000000000000"/>
              </a:rPr>
              <a:t>Studija slučaja: istražite kako se svaki princip primjenjuje u svakodnevnom životu ili profesionalnim kontekstima—od smanjenja materijalnog otpada u proizvodnji do održavanja alata i opreme za dužu upotrebu.</a:t>
            </a:r>
          </a:p>
        </p:txBody>
      </p:sp>
      <p:pic>
        <p:nvPicPr>
          <p:cNvPr id="3" name="Picture 2" descr="A diagram of a multi-step process&#10;&#10;AI-generated content may be incorrect.">
            <a:extLst>
              <a:ext uri="{FF2B5EF4-FFF2-40B4-BE49-F238E27FC236}">
                <a16:creationId xmlns:a16="http://schemas.microsoft.com/office/drawing/2014/main" id="{6B26DACE-EA8D-BD9B-F05B-77E90409A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5984" y="-53001"/>
            <a:ext cx="7036130" cy="6858000"/>
          </a:xfrm>
          <a:prstGeom prst="rect">
            <a:avLst/>
          </a:prstGeom>
        </p:spPr>
      </p:pic>
    </p:spTree>
    <p:extLst>
      <p:ext uri="{BB962C8B-B14F-4D97-AF65-F5344CB8AC3E}">
        <p14:creationId xmlns:p14="http://schemas.microsoft.com/office/powerpoint/2010/main" val="1136720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E03A55-4463-0B81-F8FA-951800261322}"/>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C40AD813-BF75-90A3-AD53-AA5A6FE245D9}"/>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190BE33A-EF6E-1817-B16A-B3EEA30AEB38}"/>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A24FC31F-9DDF-85FB-277E-FE53ACDCE27E}"/>
              </a:ext>
            </a:extLst>
          </p:cNvPr>
          <p:cNvSpPr>
            <a:spLocks noGrp="1"/>
          </p:cNvSpPr>
          <p:nvPr>
            <p:ph type="title"/>
          </p:nvPr>
        </p:nvSpPr>
        <p:spPr>
          <a:xfrm>
            <a:off x="558396" y="2220583"/>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Modul 1: Uvod u zelenu ekonomiju</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r>
              <a:rPr lang="en-GB" sz="3000" noProof="0" dirty="0">
                <a:solidFill>
                  <a:srgbClr val="373365"/>
                </a:solidFill>
                <a:latin typeface="DejaVu Math TeX Gyre" panose="02000503000000000000"/>
              </a:rPr>
              <a:t>Podnaslov 1.1: Definisanje zelene ekonomije </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Podnaslov 1.2: Dimenzije zelene ekonomije – ekonomske</a:t>
            </a: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r>
              <a:rPr lang="en-GB" sz="3000" noProof="0" dirty="0">
                <a:solidFill>
                  <a:srgbClr val="373365"/>
                </a:solidFill>
                <a:latin typeface="DejaVu Math TeX Gyre" panose="02000503000000000000"/>
              </a:rPr>
              <a:t>Podnaslov 1.3: Dimenzije zelene ekonomije - socijalne i okolišne</a:t>
            </a: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9D06A378-F1CD-1338-C62A-DBE8CACFC329}"/>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a:ln>
                  <a:noFill/>
                </a:ln>
                <a:solidFill>
                  <a:schemeClr val="bg1"/>
                </a:solidFill>
                <a:effectLst/>
                <a:latin typeface="DejaVu Math TeX Gyre" panose="02000503000000000000" pitchFamily="2" charset="0"/>
                <a:ea typeface="DejaVu Math TeX Gyre" panose="02000503000000000000" pitchFamily="2" charset="0"/>
                <a:cs typeface="DejaVu Math TeX Gyre" panose="02000503000000000000" pitchFamily="2" charset="0"/>
              </a:rPr>
              <a:t>Poboljšati kvalitet stručnog obrazovanja i osposobljavanja (VET) na Zapadnom Balkanu za održivi razvoj.</a:t>
            </a:r>
          </a:p>
        </p:txBody>
      </p:sp>
      <p:pic>
        <p:nvPicPr>
          <p:cNvPr id="13" name="Picture 12" descr="A white text on a black background&#10;&#10;Description automatically generated">
            <a:extLst>
              <a:ext uri="{FF2B5EF4-FFF2-40B4-BE49-F238E27FC236}">
                <a16:creationId xmlns:a16="http://schemas.microsoft.com/office/drawing/2014/main" id="{CB126673-B492-8D8E-9623-107FAB5550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879399CC-7A46-4F13-53B2-FC2AE1E0827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B3EF742A-6367-D6DE-173F-F1FD201B3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820FC247-744E-3200-802F-09C6CC36352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8161507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F940ED7-1778-FC84-ABB6-5211DF5DFF4E}"/>
            </a:ext>
          </a:extLst>
        </p:cNvPr>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91F55C5D-1648-4BE3-932D-8CADBF3F6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14" name="Title 1">
            <a:extLst>
              <a:ext uri="{FF2B5EF4-FFF2-40B4-BE49-F238E27FC236}">
                <a16:creationId xmlns:a16="http://schemas.microsoft.com/office/drawing/2014/main" id="{3A4E9FDE-EC45-30B5-37D8-E6B7E0DFA0D7}"/>
              </a:ext>
            </a:extLst>
          </p:cNvPr>
          <p:cNvSpPr txBox="1">
            <a:spLocks/>
          </p:cNvSpPr>
          <p:nvPr/>
        </p:nvSpPr>
        <p:spPr>
          <a:xfrm>
            <a:off x="640080" y="667512"/>
            <a:ext cx="10908792" cy="10698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dirty="0" err="1">
                <a:solidFill>
                  <a:srgbClr val="399884"/>
                </a:solidFill>
                <a:latin typeface="DejaVu Sans"/>
              </a:rPr>
              <a:t>Cirkularna</a:t>
            </a:r>
            <a:r>
              <a:rPr lang="en-GB" sz="3000" b="1" noProof="0" dirty="0">
                <a:solidFill>
                  <a:srgbClr val="399884"/>
                </a:solidFill>
                <a:latin typeface="DejaVu Sans"/>
              </a:rPr>
              <a:t> </a:t>
            </a:r>
            <a:r>
              <a:rPr lang="en-GB" sz="3000" b="1" noProof="0" dirty="0" err="1">
                <a:solidFill>
                  <a:srgbClr val="399884"/>
                </a:solidFill>
                <a:latin typeface="DejaVu Sans"/>
              </a:rPr>
              <a:t>ekonomija</a:t>
            </a:r>
            <a:endParaRPr lang="en-GB" sz="3000" b="1" noProof="0">
              <a:solidFill>
                <a:srgbClr val="399884"/>
              </a:solidFill>
              <a:latin typeface="DejaVu Sans"/>
            </a:endParaRPr>
          </a:p>
          <a:p>
            <a:pPr>
              <a:spcAft>
                <a:spcPts val="600"/>
              </a:spcAft>
            </a:pPr>
            <a:r>
              <a:rPr lang="en-GB" sz="3000" b="1" noProof="0" dirty="0">
                <a:solidFill>
                  <a:srgbClr val="399884"/>
                </a:solidFill>
                <a:latin typeface="DejaVu Sans" panose="020B0603030804020204" pitchFamily="34" charset="0"/>
              </a:rPr>
              <a:t>Glavni dokumenti</a:t>
            </a:r>
          </a:p>
        </p:txBody>
      </p:sp>
      <p:sp>
        <p:nvSpPr>
          <p:cNvPr id="33" name="sketch line">
            <a:extLst>
              <a:ext uri="{FF2B5EF4-FFF2-40B4-BE49-F238E27FC236}">
                <a16:creationId xmlns:a16="http://schemas.microsoft.com/office/drawing/2014/main" id="{A38E1331-B5A6-44BE-BF4E-EE6C2FD2A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1776977"/>
            <a:ext cx="4572000" cy="18288"/>
          </a:xfrm>
          <a:custGeom>
            <a:avLst/>
            <a:gdLst>
              <a:gd name="csX0" fmla="*/ 0 w 4572000"/>
              <a:gd name="csY0" fmla="*/ 0 h 18288"/>
              <a:gd name="csX1" fmla="*/ 744583 w 4572000"/>
              <a:gd name="csY1" fmla="*/ 0 h 18288"/>
              <a:gd name="csX2" fmla="*/ 1352006 w 4572000"/>
              <a:gd name="csY2" fmla="*/ 0 h 18288"/>
              <a:gd name="csX3" fmla="*/ 2050869 w 4572000"/>
              <a:gd name="csY3" fmla="*/ 0 h 18288"/>
              <a:gd name="csX4" fmla="*/ 2612571 w 4572000"/>
              <a:gd name="csY4" fmla="*/ 0 h 18288"/>
              <a:gd name="csX5" fmla="*/ 3357154 w 4572000"/>
              <a:gd name="csY5" fmla="*/ 0 h 18288"/>
              <a:gd name="csX6" fmla="*/ 4010297 w 4572000"/>
              <a:gd name="csY6" fmla="*/ 0 h 18288"/>
              <a:gd name="csX7" fmla="*/ 4572000 w 4572000"/>
              <a:gd name="csY7" fmla="*/ 0 h 18288"/>
              <a:gd name="csX8" fmla="*/ 4572000 w 4572000"/>
              <a:gd name="csY8" fmla="*/ 18288 h 18288"/>
              <a:gd name="csX9" fmla="*/ 3873137 w 4572000"/>
              <a:gd name="csY9" fmla="*/ 18288 h 18288"/>
              <a:gd name="csX10" fmla="*/ 3265714 w 4572000"/>
              <a:gd name="csY10" fmla="*/ 18288 h 18288"/>
              <a:gd name="csX11" fmla="*/ 2521131 w 4572000"/>
              <a:gd name="csY11" fmla="*/ 18288 h 18288"/>
              <a:gd name="csX12" fmla="*/ 1867989 w 4572000"/>
              <a:gd name="csY12" fmla="*/ 18288 h 18288"/>
              <a:gd name="csX13" fmla="*/ 1352006 w 4572000"/>
              <a:gd name="csY13" fmla="*/ 18288 h 18288"/>
              <a:gd name="csX14" fmla="*/ 83602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335213" y="-5275"/>
                  <a:pt x="446637" y="2749"/>
                  <a:pt x="744583" y="0"/>
                </a:cubicBezTo>
                <a:cubicBezTo>
                  <a:pt x="1042529" y="-2749"/>
                  <a:pt x="1223095" y="8165"/>
                  <a:pt x="1352006" y="0"/>
                </a:cubicBezTo>
                <a:cubicBezTo>
                  <a:pt x="1480917" y="-8165"/>
                  <a:pt x="1803308" y="16240"/>
                  <a:pt x="2050869" y="0"/>
                </a:cubicBezTo>
                <a:cubicBezTo>
                  <a:pt x="2298430" y="-16240"/>
                  <a:pt x="2464656" y="-22054"/>
                  <a:pt x="2612571" y="0"/>
                </a:cubicBezTo>
                <a:cubicBezTo>
                  <a:pt x="2760486" y="22054"/>
                  <a:pt x="3034874" y="11895"/>
                  <a:pt x="3357154" y="0"/>
                </a:cubicBezTo>
                <a:cubicBezTo>
                  <a:pt x="3679434" y="-11895"/>
                  <a:pt x="3778145" y="-10841"/>
                  <a:pt x="4010297" y="0"/>
                </a:cubicBezTo>
                <a:cubicBezTo>
                  <a:pt x="4242449" y="10841"/>
                  <a:pt x="4385860" y="17261"/>
                  <a:pt x="4572000" y="0"/>
                </a:cubicBezTo>
                <a:cubicBezTo>
                  <a:pt x="4571443" y="8172"/>
                  <a:pt x="4571244" y="10948"/>
                  <a:pt x="4572000" y="18288"/>
                </a:cubicBezTo>
                <a:cubicBezTo>
                  <a:pt x="4352099" y="1269"/>
                  <a:pt x="4065933" y="40755"/>
                  <a:pt x="3873137" y="18288"/>
                </a:cubicBezTo>
                <a:cubicBezTo>
                  <a:pt x="3680341" y="-4179"/>
                  <a:pt x="3486903" y="33471"/>
                  <a:pt x="3265714" y="18288"/>
                </a:cubicBezTo>
                <a:cubicBezTo>
                  <a:pt x="3044525" y="3105"/>
                  <a:pt x="2683548" y="-1073"/>
                  <a:pt x="2521131" y="18288"/>
                </a:cubicBezTo>
                <a:cubicBezTo>
                  <a:pt x="2358714" y="37649"/>
                  <a:pt x="2132855" y="34593"/>
                  <a:pt x="1867989" y="18288"/>
                </a:cubicBezTo>
                <a:cubicBezTo>
                  <a:pt x="1603123" y="1983"/>
                  <a:pt x="1605373" y="2886"/>
                  <a:pt x="1352006" y="18288"/>
                </a:cubicBezTo>
                <a:cubicBezTo>
                  <a:pt x="1098639" y="33690"/>
                  <a:pt x="962100" y="16241"/>
                  <a:pt x="836023" y="18288"/>
                </a:cubicBezTo>
                <a:cubicBezTo>
                  <a:pt x="709946" y="20335"/>
                  <a:pt x="193668" y="-307"/>
                  <a:pt x="0" y="18288"/>
                </a:cubicBezTo>
                <a:cubicBezTo>
                  <a:pt x="-277" y="11188"/>
                  <a:pt x="-244" y="5848"/>
                  <a:pt x="0" y="0"/>
                </a:cubicBezTo>
                <a:close/>
              </a:path>
              <a:path w="4572000" h="18288" stroke="0" extrusionOk="0">
                <a:moveTo>
                  <a:pt x="0" y="0"/>
                </a:moveTo>
                <a:cubicBezTo>
                  <a:pt x="158188" y="7508"/>
                  <a:pt x="361578" y="-27091"/>
                  <a:pt x="561703" y="0"/>
                </a:cubicBezTo>
                <a:cubicBezTo>
                  <a:pt x="761828" y="27091"/>
                  <a:pt x="1133811" y="14547"/>
                  <a:pt x="1306286" y="0"/>
                </a:cubicBezTo>
                <a:cubicBezTo>
                  <a:pt x="1478761" y="-14547"/>
                  <a:pt x="1809594" y="13320"/>
                  <a:pt x="2050869" y="0"/>
                </a:cubicBezTo>
                <a:cubicBezTo>
                  <a:pt x="2292144" y="-13320"/>
                  <a:pt x="2409269" y="-14334"/>
                  <a:pt x="2612571" y="0"/>
                </a:cubicBezTo>
                <a:cubicBezTo>
                  <a:pt x="2815873" y="14334"/>
                  <a:pt x="3025009" y="33536"/>
                  <a:pt x="3311434" y="0"/>
                </a:cubicBezTo>
                <a:cubicBezTo>
                  <a:pt x="3597859" y="-33536"/>
                  <a:pt x="3695431" y="-13462"/>
                  <a:pt x="3827417" y="0"/>
                </a:cubicBezTo>
                <a:cubicBezTo>
                  <a:pt x="3959403" y="13462"/>
                  <a:pt x="4360180" y="899"/>
                  <a:pt x="4572000" y="0"/>
                </a:cubicBezTo>
                <a:cubicBezTo>
                  <a:pt x="4572481" y="8890"/>
                  <a:pt x="4572898" y="10033"/>
                  <a:pt x="4572000" y="18288"/>
                </a:cubicBezTo>
                <a:cubicBezTo>
                  <a:pt x="4356830" y="5817"/>
                  <a:pt x="4021942" y="41441"/>
                  <a:pt x="3873137" y="18288"/>
                </a:cubicBezTo>
                <a:cubicBezTo>
                  <a:pt x="3724332" y="-4865"/>
                  <a:pt x="3494019" y="36771"/>
                  <a:pt x="3174274" y="18288"/>
                </a:cubicBezTo>
                <a:cubicBezTo>
                  <a:pt x="2854529" y="-195"/>
                  <a:pt x="2861023" y="5963"/>
                  <a:pt x="2658291" y="18288"/>
                </a:cubicBezTo>
                <a:cubicBezTo>
                  <a:pt x="2455559" y="30613"/>
                  <a:pt x="2309968" y="11711"/>
                  <a:pt x="2050869" y="18288"/>
                </a:cubicBezTo>
                <a:cubicBezTo>
                  <a:pt x="1791770" y="24865"/>
                  <a:pt x="1671115" y="-4587"/>
                  <a:pt x="1306286" y="18288"/>
                </a:cubicBezTo>
                <a:cubicBezTo>
                  <a:pt x="941457" y="41163"/>
                  <a:pt x="838619" y="-9452"/>
                  <a:pt x="653143" y="18288"/>
                </a:cubicBezTo>
                <a:cubicBezTo>
                  <a:pt x="467667" y="46028"/>
                  <a:pt x="308702" y="9245"/>
                  <a:pt x="0" y="18288"/>
                </a:cubicBezTo>
                <a:cubicBezTo>
                  <a:pt x="-4" y="10872"/>
                  <a:pt x="388" y="674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9591507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8" name="Picture 7" descr="A colorful bird and a circle&#10;&#10;AI-generated content may be incorrect.">
            <a:extLst>
              <a:ext uri="{FF2B5EF4-FFF2-40B4-BE49-F238E27FC236}">
                <a16:creationId xmlns:a16="http://schemas.microsoft.com/office/drawing/2014/main" id="{8F377377-62C7-B7BF-B2BC-EFF94B5166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66" y="3093956"/>
            <a:ext cx="2832069" cy="1890406"/>
          </a:xfrm>
          <a:prstGeom prst="rect">
            <a:avLst/>
          </a:prstGeom>
        </p:spPr>
      </p:pic>
      <p:pic>
        <p:nvPicPr>
          <p:cNvPr id="13" name="Picture 12" descr="A diagram of a green and blue scheme&#10;&#10;AI-generated content may be incorrect.">
            <a:extLst>
              <a:ext uri="{FF2B5EF4-FFF2-40B4-BE49-F238E27FC236}">
                <a16:creationId xmlns:a16="http://schemas.microsoft.com/office/drawing/2014/main" id="{34C1825E-95DE-BA01-AD4C-CA7B86F8FC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0981" y="3037315"/>
            <a:ext cx="2832069" cy="2003688"/>
          </a:xfrm>
          <a:prstGeom prst="rect">
            <a:avLst/>
          </a:prstGeom>
        </p:spPr>
      </p:pic>
      <p:pic>
        <p:nvPicPr>
          <p:cNvPr id="4" name="Google Shape;183;p4">
            <a:hlinkClick r:id="rId4"/>
            <a:extLst>
              <a:ext uri="{FF2B5EF4-FFF2-40B4-BE49-F238E27FC236}">
                <a16:creationId xmlns:a16="http://schemas.microsoft.com/office/drawing/2014/main" id="{20F3C7EB-C5D0-8E65-0BAF-53BC08EB866A}"/>
              </a:ext>
            </a:extLst>
          </p:cNvPr>
          <p:cNvPicPr preferRelativeResize="0"/>
          <p:nvPr/>
        </p:nvPicPr>
        <p:blipFill rotWithShape="1">
          <a:blip r:embed="rId5"/>
          <a:stretch/>
        </p:blipFill>
        <p:spPr>
          <a:xfrm>
            <a:off x="6310206" y="2241009"/>
            <a:ext cx="2526494" cy="3609279"/>
          </a:xfrm>
          <a:prstGeom prst="rect">
            <a:avLst/>
          </a:prstGeom>
          <a:noFill/>
        </p:spPr>
      </p:pic>
      <p:pic>
        <p:nvPicPr>
          <p:cNvPr id="5" name="Google Shape;190;p5">
            <a:hlinkClick r:id="rId6"/>
            <a:extLst>
              <a:ext uri="{FF2B5EF4-FFF2-40B4-BE49-F238E27FC236}">
                <a16:creationId xmlns:a16="http://schemas.microsoft.com/office/drawing/2014/main" id="{6AF6A2F9-11D7-8781-026F-E16E48EE3618}"/>
              </a:ext>
            </a:extLst>
          </p:cNvPr>
          <p:cNvPicPr preferRelativeResize="0">
            <a:picLocks/>
          </p:cNvPicPr>
          <p:nvPr/>
        </p:nvPicPr>
        <p:blipFill rotWithShape="1">
          <a:blip r:embed="rId7"/>
          <a:stretch/>
        </p:blipFill>
        <p:spPr>
          <a:xfrm>
            <a:off x="9291011" y="2282073"/>
            <a:ext cx="2562588" cy="3609279"/>
          </a:xfrm>
          <a:prstGeom prst="rect">
            <a:avLst/>
          </a:prstGeom>
          <a:noFill/>
        </p:spPr>
      </p:pic>
      <p:pic>
        <p:nvPicPr>
          <p:cNvPr id="15" name="Picture 14" descr="Blue text on a black background&#10;&#10;Description automatically generated">
            <a:extLst>
              <a:ext uri="{FF2B5EF4-FFF2-40B4-BE49-F238E27FC236}">
                <a16:creationId xmlns:a16="http://schemas.microsoft.com/office/drawing/2014/main" id="{BCE3FC11-6097-9655-4D8C-3D928AC6523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6" name="Picture 15" descr="A logo with text on it&#10;&#10;Description automatically generated">
            <a:extLst>
              <a:ext uri="{FF2B5EF4-FFF2-40B4-BE49-F238E27FC236}">
                <a16:creationId xmlns:a16="http://schemas.microsoft.com/office/drawing/2014/main" id="{8705F6D7-3AB4-5F97-4B67-D41AE109241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7" name="TextBox 16">
            <a:extLst>
              <a:ext uri="{FF2B5EF4-FFF2-40B4-BE49-F238E27FC236}">
                <a16:creationId xmlns:a16="http://schemas.microsoft.com/office/drawing/2014/main" id="{90C3774E-A877-0856-14AB-DC9C3A6D8CDC}"/>
              </a:ext>
            </a:extLst>
          </p:cNvPr>
          <p:cNvSpPr txBox="1"/>
          <p:nvPr/>
        </p:nvSpPr>
        <p:spPr>
          <a:xfrm>
            <a:off x="10205835" y="6546612"/>
            <a:ext cx="3348636" cy="215444"/>
          </a:xfrm>
          <a:prstGeom prst="rect">
            <a:avLst/>
          </a:prstGeom>
          <a:noFill/>
        </p:spPr>
        <p:txBody>
          <a:bodyPr wrap="square" rtlCol="0">
            <a:spAutoFit/>
          </a:bodyPr>
          <a:lstStyle/>
          <a:p>
            <a:r>
              <a:rPr lang="en-GB" sz="800" noProof="0" dirty="0">
                <a:solidFill>
                  <a:srgbClr val="373365"/>
                </a:solidFill>
                <a:latin typeface="DejaVu Math TeX Gyre" panose="02000503000000000000"/>
              </a:rPr>
              <a:t>Slike Evropske komisije</a:t>
            </a:r>
          </a:p>
        </p:txBody>
      </p:sp>
    </p:spTree>
    <p:extLst>
      <p:ext uri="{BB962C8B-B14F-4D97-AF65-F5344CB8AC3E}">
        <p14:creationId xmlns:p14="http://schemas.microsoft.com/office/powerpoint/2010/main" val="1534079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060AE-D738-E3D3-CBF3-6E1EF574006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87E989A-C2DA-172C-FF4E-A00F1AA940EF}"/>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DDF65AB5-CBF5-B088-D5CD-AC81ACA36D83}"/>
              </a:ext>
            </a:extLst>
          </p:cNvPr>
          <p:cNvSpPr txBox="1"/>
          <p:nvPr/>
        </p:nvSpPr>
        <p:spPr>
          <a:xfrm>
            <a:off x="3984331" y="402332"/>
            <a:ext cx="8111062" cy="3146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dirty="0" err="1">
                <a:solidFill>
                  <a:srgbClr val="303D68"/>
                </a:solidFill>
                <a:latin typeface="DejaVu Math TeX Gyre"/>
                <a:ea typeface="+mj-ea"/>
                <a:cs typeface="+mj-cs"/>
              </a:rPr>
              <a:t>Efikasnost</a:t>
            </a:r>
            <a:r>
              <a:rPr lang="en-GB" sz="3000" noProof="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resursa</a:t>
            </a:r>
            <a:r>
              <a:rPr lang="en-GB" sz="3000" noProof="0" dirty="0">
                <a:solidFill>
                  <a:srgbClr val="303D68"/>
                </a:solidFill>
                <a:latin typeface="DejaVu Math TeX Gyre"/>
                <a:ea typeface="+mj-ea"/>
                <a:cs typeface="+mj-cs"/>
              </a:rPr>
              <a:t> </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Dokumenti i efikasnost resursa</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a:ea typeface="+mj-ea"/>
                <a:cs typeface="+mj-cs"/>
              </a:rPr>
              <a:t>Veza </a:t>
            </a:r>
            <a:r>
              <a:rPr lang="en-GB" sz="3000" dirty="0" err="1">
                <a:solidFill>
                  <a:srgbClr val="303D68"/>
                </a:solidFill>
                <a:latin typeface="DejaVu Math TeX Gyre"/>
                <a:ea typeface="+mj-ea"/>
                <a:cs typeface="+mj-cs"/>
              </a:rPr>
              <a:t>sa</a:t>
            </a:r>
            <a:r>
              <a:rPr lang="en-GB" sz="3000" noProof="0" dirty="0">
                <a:solidFill>
                  <a:srgbClr val="303D68"/>
                </a:solidFill>
                <a:latin typeface="DejaVu Math TeX Gyre"/>
                <a:ea typeface="+mj-ea"/>
                <a:cs typeface="+mj-cs"/>
              </a:rPr>
              <a:t> </a:t>
            </a:r>
            <a:r>
              <a:rPr lang="en-GB" sz="3000" dirty="0" err="1">
                <a:solidFill>
                  <a:srgbClr val="303D68"/>
                </a:solidFill>
                <a:latin typeface="DejaVu Math TeX Gyre"/>
                <a:ea typeface="+mj-ea"/>
                <a:cs typeface="+mj-cs"/>
              </a:rPr>
              <a:t>cirkularnom</a:t>
            </a:r>
            <a:r>
              <a:rPr lang="en-GB" sz="3000" dirty="0">
                <a:solidFill>
                  <a:srgbClr val="303D68"/>
                </a:solidFill>
                <a:latin typeface="DejaVu Math TeX Gyre"/>
                <a:ea typeface="+mj-ea"/>
                <a:cs typeface="+mj-cs"/>
              </a:rPr>
              <a:t> </a:t>
            </a:r>
            <a:r>
              <a:rPr lang="en-GB" sz="3000" noProof="0" dirty="0" err="1">
                <a:solidFill>
                  <a:srgbClr val="303D68"/>
                </a:solidFill>
                <a:latin typeface="DejaVu Math TeX Gyre"/>
                <a:ea typeface="+mj-ea"/>
                <a:cs typeface="+mj-cs"/>
              </a:rPr>
              <a:t>ekonomijom</a:t>
            </a:r>
            <a:endParaRPr lang="en-GB" sz="3200" noProof="0" dirty="0" err="1">
              <a:solidFill>
                <a:srgbClr val="303D68"/>
              </a:solidFill>
              <a:latin typeface="DejaVu Math TeX Gyre"/>
              <a:ea typeface="+mj-ea"/>
              <a:cs typeface="+mj-cs"/>
            </a:endParaRPr>
          </a:p>
          <a:p>
            <a:pPr>
              <a:lnSpc>
                <a:spcPct val="90000"/>
              </a:lnSpc>
              <a:spcBef>
                <a:spcPct val="0"/>
              </a:spcBef>
            </a:pP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96EE9032-C5BC-4535-2EF8-E19B4EC20E10}"/>
              </a:ext>
            </a:extLst>
          </p:cNvPr>
          <p:cNvSpPr txBox="1">
            <a:spLocks noChangeArrowheads="1"/>
          </p:cNvSpPr>
          <p:nvPr/>
        </p:nvSpPr>
        <p:spPr bwMode="auto">
          <a:xfrm>
            <a:off x="96607" y="402332"/>
            <a:ext cx="3824186" cy="2215991"/>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err="1">
                <a:solidFill>
                  <a:srgbClr val="399884"/>
                </a:solidFill>
                <a:latin typeface="DejaVu Sans"/>
                <a:ea typeface="DejaVu Sans" panose="020B0603030804020204" pitchFamily="34" charset="0"/>
                <a:cs typeface="DejaVu Sans" panose="020B0603030804020204" pitchFamily="34" charset="0"/>
              </a:rPr>
              <a:t>Podnaslov</a:t>
            </a:r>
            <a:r>
              <a:rPr lang="en-GB" sz="2800" b="1" noProof="0" dirty="0">
                <a:solidFill>
                  <a:srgbClr val="399884"/>
                </a:solidFill>
                <a:latin typeface="DejaVu Sans"/>
                <a:ea typeface="DejaVu Sans" panose="020B0603030804020204" pitchFamily="34" charset="0"/>
                <a:cs typeface="DejaVu Sans" panose="020B0603030804020204" pitchFamily="34" charset="0"/>
              </a:rPr>
              <a:t> 3.2: </a:t>
            </a:r>
            <a:r>
              <a:rPr lang="en-GB" sz="2800" b="1" dirty="0" err="1">
                <a:solidFill>
                  <a:srgbClr val="399884"/>
                </a:solidFill>
                <a:latin typeface="DejaVu Sans"/>
                <a:ea typeface="DejaVu Sans" panose="020B0603030804020204" pitchFamily="34" charset="0"/>
                <a:cs typeface="DejaVu Sans" panose="020B0603030804020204" pitchFamily="34" charset="0"/>
              </a:rPr>
              <a:t>Efikasnost</a:t>
            </a:r>
            <a:r>
              <a:rPr lang="en-GB" sz="2800" b="1"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resursa</a:t>
            </a:r>
            <a:r>
              <a:rPr lang="en-GB" sz="2800" b="1" noProof="0" dirty="0">
                <a:solidFill>
                  <a:srgbClr val="399884"/>
                </a:solidFill>
                <a:latin typeface="DejaVu Sans"/>
                <a:ea typeface="DejaVu Sans" panose="020B0603030804020204" pitchFamily="34" charset="0"/>
                <a:cs typeface="DejaVu Sans" panose="020B0603030804020204" pitchFamily="34" charset="0"/>
              </a:rPr>
              <a:t> u </a:t>
            </a:r>
            <a:r>
              <a:rPr lang="en-GB" sz="2800" b="1" noProof="0" dirty="0" err="1">
                <a:solidFill>
                  <a:srgbClr val="399884"/>
                </a:solidFill>
                <a:latin typeface="DejaVu Sans"/>
                <a:ea typeface="DejaVu Sans" panose="020B0603030804020204" pitchFamily="34" charset="0"/>
                <a:cs typeface="DejaVu Sans" panose="020B0603030804020204" pitchFamily="34" charset="0"/>
              </a:rPr>
              <a:t>praksi</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i</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veza</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dirty="0" err="1">
                <a:solidFill>
                  <a:srgbClr val="399884"/>
                </a:solidFill>
                <a:latin typeface="DejaVu Sans"/>
                <a:ea typeface="DejaVu Sans" panose="020B0603030804020204" pitchFamily="34" charset="0"/>
                <a:cs typeface="DejaVu Sans" panose="020B0603030804020204" pitchFamily="34" charset="0"/>
              </a:rPr>
              <a:t>sa</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dirty="0" err="1">
                <a:solidFill>
                  <a:srgbClr val="399884"/>
                </a:solidFill>
                <a:latin typeface="DejaVu Sans"/>
                <a:ea typeface="DejaVu Sans" panose="020B0603030804020204" pitchFamily="34" charset="0"/>
                <a:cs typeface="DejaVu Sans" panose="020B0603030804020204" pitchFamily="34" charset="0"/>
              </a:rPr>
              <a:t>cirkularnom</a:t>
            </a:r>
            <a:r>
              <a:rPr lang="en-GB" sz="2800" b="1"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ekonomijom</a:t>
            </a:r>
            <a:endParaRPr lang="en-GB" sz="2800" kern="100" noProof="0" err="1">
              <a:solidFill>
                <a:srgbClr val="465A35"/>
              </a:solidFill>
              <a:latin typeface="DejaVu Sans"/>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145F98CC-36EF-2132-282A-05BC20281A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7668A9FD-8B2D-4903-3F50-C354EFC802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256763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3EF9EC-4FF5-0587-CE2A-905ED33440F6}"/>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B9FBFAB-C4C8-F4CE-2499-BE9DA1E4A2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56F9DF32-5CAE-2DB4-CF7E-DD74B2AB6265}"/>
              </a:ext>
            </a:extLst>
          </p:cNvPr>
          <p:cNvPicPr>
            <a:picLocks noChangeAspect="1"/>
          </p:cNvPicPr>
          <p:nvPr/>
        </p:nvPicPr>
        <p:blipFill>
          <a:blip r:embed="rId2" cstate="print">
            <a:extLst>
              <a:ext uri="{28A0092B-C50C-407E-A947-70E740481C1C}">
                <a14:useLocalDpi xmlns:a14="http://schemas.microsoft.com/office/drawing/2010/main" val="0"/>
              </a:ext>
            </a:extLst>
          </a:blip>
          <a:srcRect t="23336" b="23336"/>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8B75FCE2-E15E-0B5A-3ECE-7A49DD888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8AAD6A6B-3740-CF2E-FD62-DDF640107FE2}"/>
              </a:ext>
            </a:extLst>
          </p:cNvPr>
          <p:cNvSpPr txBox="1">
            <a:spLocks/>
          </p:cNvSpPr>
          <p:nvPr/>
        </p:nvSpPr>
        <p:spPr>
          <a:xfrm>
            <a:off x="7464913" y="1848255"/>
            <a:ext cx="3924900" cy="422290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Resursi - svi materijali dostupni u našem okruženju koji su tehnološki pristupačni, ekonomski isplativi i kulturno održivi i pomažu nam da zadovoljimo naše potrebe i želje</a:t>
            </a:r>
          </a:p>
          <a:p>
            <a:pPr marL="285750" indent="-285750" algn="just">
              <a:spcAft>
                <a:spcPts val="600"/>
              </a:spcAft>
              <a:buFont typeface="Arial" panose="020B0604020202020204" pitchFamily="34" charset="0"/>
              <a:buChar char="•"/>
            </a:pPr>
            <a:r>
              <a:rPr lang="en-GB" sz="2000" dirty="0" err="1">
                <a:solidFill>
                  <a:srgbClr val="303D68"/>
                </a:solidFill>
                <a:latin typeface="DejaVu Math TeX Gyre"/>
              </a:rPr>
              <a:t>Efikasnost</a:t>
            </a:r>
            <a:r>
              <a:rPr lang="en-GB" sz="2000" noProof="0" dirty="0">
                <a:solidFill>
                  <a:srgbClr val="303D68"/>
                </a:solidFill>
                <a:latin typeface="DejaVu Math TeX Gyre"/>
              </a:rPr>
              <a:t> </a:t>
            </a:r>
            <a:r>
              <a:rPr lang="en-GB" sz="2000" noProof="0" dirty="0" err="1">
                <a:solidFill>
                  <a:srgbClr val="303D68"/>
                </a:solidFill>
                <a:latin typeface="DejaVu Math TeX Gyre"/>
              </a:rPr>
              <a:t>resursa</a:t>
            </a:r>
            <a:r>
              <a:rPr lang="en-GB" sz="2000" noProof="0" dirty="0">
                <a:solidFill>
                  <a:srgbClr val="303D68"/>
                </a:solidFill>
                <a:latin typeface="DejaVu Math TeX Gyre"/>
              </a:rPr>
              <a:t> - </a:t>
            </a:r>
            <a:r>
              <a:rPr lang="en-GB" sz="2000" noProof="0" dirty="0" err="1">
                <a:solidFill>
                  <a:srgbClr val="303D68"/>
                </a:solidFill>
                <a:latin typeface="DejaVu Math TeX Gyre"/>
              </a:rPr>
              <a:t>korištenje</a:t>
            </a:r>
            <a:r>
              <a:rPr lang="en-GB" sz="2000" noProof="0" dirty="0">
                <a:solidFill>
                  <a:srgbClr val="303D68"/>
                </a:solidFill>
                <a:latin typeface="DejaVu Math TeX Gyre"/>
              </a:rPr>
              <a:t> </a:t>
            </a:r>
            <a:r>
              <a:rPr lang="en-GB" sz="2000" noProof="0" dirty="0" err="1">
                <a:solidFill>
                  <a:srgbClr val="303D68"/>
                </a:solidFill>
                <a:latin typeface="DejaVu Math TeX Gyre"/>
              </a:rPr>
              <a:t>prirodnih</a:t>
            </a:r>
            <a:r>
              <a:rPr lang="en-GB" sz="2000" noProof="0" dirty="0">
                <a:solidFill>
                  <a:srgbClr val="303D68"/>
                </a:solidFill>
                <a:latin typeface="DejaVu Math TeX Gyre"/>
              </a:rPr>
              <a:t> </a:t>
            </a:r>
            <a:r>
              <a:rPr lang="en-GB" sz="2000" noProof="0" dirty="0" err="1">
                <a:solidFill>
                  <a:srgbClr val="303D68"/>
                </a:solidFill>
                <a:latin typeface="DejaVu Math TeX Gyre"/>
              </a:rPr>
              <a:t>resursa</a:t>
            </a:r>
            <a:r>
              <a:rPr lang="en-GB" sz="2000" noProof="0" dirty="0">
                <a:solidFill>
                  <a:srgbClr val="303D68"/>
                </a:solidFill>
                <a:latin typeface="DejaVu Math TeX Gyre"/>
              </a:rPr>
              <a:t> </a:t>
            </a:r>
            <a:r>
              <a:rPr lang="en-GB" sz="2000" noProof="0" dirty="0" err="1">
                <a:solidFill>
                  <a:srgbClr val="303D68"/>
                </a:solidFill>
                <a:latin typeface="DejaVu Math TeX Gyre"/>
              </a:rPr>
              <a:t>na</a:t>
            </a:r>
            <a:r>
              <a:rPr lang="en-GB" sz="2000" noProof="0" dirty="0">
                <a:solidFill>
                  <a:srgbClr val="303D68"/>
                </a:solidFill>
                <a:latin typeface="DejaVu Math TeX Gyre"/>
              </a:rPr>
              <a:t> </a:t>
            </a:r>
            <a:r>
              <a:rPr lang="en-GB" sz="2000" noProof="0" dirty="0" err="1">
                <a:solidFill>
                  <a:srgbClr val="303D68"/>
                </a:solidFill>
                <a:latin typeface="DejaVu Math TeX Gyre"/>
              </a:rPr>
              <a:t>način</a:t>
            </a:r>
            <a:r>
              <a:rPr lang="en-GB" sz="2000" noProof="0" dirty="0">
                <a:solidFill>
                  <a:srgbClr val="303D68"/>
                </a:solidFill>
                <a:latin typeface="DejaVu Math TeX Gyre"/>
              </a:rPr>
              <a:t> koji </a:t>
            </a:r>
            <a:r>
              <a:rPr lang="en-GB" sz="2000" noProof="0" dirty="0" err="1">
                <a:solidFill>
                  <a:srgbClr val="303D68"/>
                </a:solidFill>
                <a:latin typeface="DejaVu Math TeX Gyre"/>
              </a:rPr>
              <a:t>maksimizira</a:t>
            </a:r>
            <a:r>
              <a:rPr lang="en-GB" sz="2000" noProof="0" dirty="0">
                <a:solidFill>
                  <a:srgbClr val="303D68"/>
                </a:solidFill>
                <a:latin typeface="DejaVu Math TeX Gyre"/>
              </a:rPr>
              <a:t> njihovu vrijednost tokom cijelog životnog ciklusa, uz minimiziranje utjecaja na okoliš</a:t>
            </a:r>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CC3BF8E0-EA25-8702-1B07-063F77980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1CD5BE0E-5A51-9C8F-EF11-4C67BE658E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7E82E778-28E1-DD31-E3AC-E8CEA2648358}"/>
              </a:ext>
            </a:extLst>
          </p:cNvPr>
          <p:cNvSpPr txBox="1">
            <a:spLocks/>
          </p:cNvSpPr>
          <p:nvPr/>
        </p:nvSpPr>
        <p:spPr>
          <a:xfrm>
            <a:off x="7557679" y="892637"/>
            <a:ext cx="362913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dirty="0" err="1">
                <a:solidFill>
                  <a:srgbClr val="399884"/>
                </a:solidFill>
                <a:latin typeface="DejaVu Sans"/>
                <a:ea typeface="DejaVu Sans" panose="020B0603030804020204" pitchFamily="34" charset="0"/>
                <a:cs typeface="DejaVu Sans" panose="020B0603030804020204" pitchFamily="34" charset="0"/>
              </a:rPr>
              <a:t>Efikasnost</a:t>
            </a:r>
            <a:r>
              <a:rPr lang="en-GB" sz="3000" b="1" noProof="0" dirty="0">
                <a:solidFill>
                  <a:srgbClr val="399884"/>
                </a:solidFill>
                <a:latin typeface="DejaVu Sans"/>
                <a:ea typeface="DejaVu Sans" panose="020B0603030804020204" pitchFamily="34" charset="0"/>
                <a:cs typeface="DejaVu Sans" panose="020B0603030804020204" pitchFamily="34" charset="0"/>
              </a:rPr>
              <a:t> </a:t>
            </a:r>
            <a:r>
              <a:rPr lang="en-GB" sz="3000" b="1" noProof="0" dirty="0" err="1">
                <a:solidFill>
                  <a:srgbClr val="399884"/>
                </a:solidFill>
                <a:latin typeface="DejaVu Sans"/>
                <a:ea typeface="DejaVu Sans" panose="020B0603030804020204" pitchFamily="34" charset="0"/>
                <a:cs typeface="DejaVu Sans" panose="020B0603030804020204" pitchFamily="34" charset="0"/>
              </a:rPr>
              <a:t>resursa</a:t>
            </a:r>
          </a:p>
        </p:txBody>
      </p:sp>
      <p:sp>
        <p:nvSpPr>
          <p:cNvPr id="15" name="TextBox 14">
            <a:extLst>
              <a:ext uri="{FF2B5EF4-FFF2-40B4-BE49-F238E27FC236}">
                <a16:creationId xmlns:a16="http://schemas.microsoft.com/office/drawing/2014/main" id="{BFE637B9-6304-D7C6-C92C-14A764C8E670}"/>
              </a:ext>
            </a:extLst>
          </p:cNvPr>
          <p:cNvSpPr txBox="1"/>
          <p:nvPr/>
        </p:nvSpPr>
        <p:spPr>
          <a:xfrm>
            <a:off x="-1"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Fotografija: ashley-_ZRWgz-a60Q-unsplash</a:t>
            </a:r>
          </a:p>
        </p:txBody>
      </p:sp>
    </p:spTree>
    <p:extLst>
      <p:ext uri="{BB962C8B-B14F-4D97-AF65-F5344CB8AC3E}">
        <p14:creationId xmlns:p14="http://schemas.microsoft.com/office/powerpoint/2010/main" val="1048172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6199F48-F449-C71E-3549-361593C6D947}"/>
            </a:ext>
          </a:extLst>
        </p:cNvPr>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C886788-700E-4D20-9F80-E0E96837A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useBgFill="1">
        <p:nvSpPr>
          <p:cNvPr id="40" name="Freeform: Shape 39">
            <a:extLst>
              <a:ext uri="{FF2B5EF4-FFF2-40B4-BE49-F238E27FC236}">
                <a16:creationId xmlns:a16="http://schemas.microsoft.com/office/drawing/2014/main" id="{1850674C-4E08-4C62-A3E2-6337FE4F7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42" name="Freeform: Shape 41">
            <a:extLst>
              <a:ext uri="{FF2B5EF4-FFF2-40B4-BE49-F238E27FC236}">
                <a16:creationId xmlns:a16="http://schemas.microsoft.com/office/drawing/2014/main" id="{BCE4FF05-2B0C-4C97-A9B4-E163085A9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itle 1">
            <a:extLst>
              <a:ext uri="{FF2B5EF4-FFF2-40B4-BE49-F238E27FC236}">
                <a16:creationId xmlns:a16="http://schemas.microsoft.com/office/drawing/2014/main" id="{27F0057A-66D6-F768-6C1E-68D2DC318461}"/>
              </a:ext>
            </a:extLst>
          </p:cNvPr>
          <p:cNvSpPr txBox="1">
            <a:spLocks/>
          </p:cNvSpPr>
          <p:nvPr/>
        </p:nvSpPr>
        <p:spPr>
          <a:xfrm>
            <a:off x="475488" y="1124712"/>
            <a:ext cx="4023360" cy="32004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GB" sz="3000" b="1" noProof="0" dirty="0">
                <a:solidFill>
                  <a:srgbClr val="399884"/>
                </a:solidFill>
                <a:latin typeface="DejaVu Sans" panose="020B0603030804020204" pitchFamily="34" charset="0"/>
              </a:rPr>
              <a:t>Dokumenti i efikasnost resursa</a:t>
            </a:r>
          </a:p>
        </p:txBody>
      </p:sp>
      <p:sp>
        <p:nvSpPr>
          <p:cNvPr id="44" name="Rectangle 43">
            <a:extLst>
              <a:ext uri="{FF2B5EF4-FFF2-40B4-BE49-F238E27FC236}">
                <a16:creationId xmlns:a16="http://schemas.microsoft.com/office/drawing/2014/main" id="{529C2A7A-A6B6-4A56-B11C-8E967D88A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Google Shape;197;p5" descr="European Commission presents new action plan on Critical Raw Materials">
            <a:extLst>
              <a:ext uri="{FF2B5EF4-FFF2-40B4-BE49-F238E27FC236}">
                <a16:creationId xmlns:a16="http://schemas.microsoft.com/office/drawing/2014/main" id="{8A0EB7E5-A34E-D415-8450-8A86D44B3931}"/>
              </a:ext>
            </a:extLst>
          </p:cNvPr>
          <p:cNvPicPr preferRelativeResize="0"/>
          <p:nvPr/>
        </p:nvPicPr>
        <p:blipFill rotWithShape="1">
          <a:blip r:embed="rId2"/>
          <a:stretch/>
        </p:blipFill>
        <p:spPr>
          <a:xfrm>
            <a:off x="5546903" y="1100992"/>
            <a:ext cx="5989326" cy="1991450"/>
          </a:xfrm>
          <a:prstGeom prst="rect">
            <a:avLst/>
          </a:prstGeom>
          <a:noFill/>
        </p:spPr>
      </p:pic>
      <p:sp>
        <p:nvSpPr>
          <p:cNvPr id="46" name="Rectangle 45">
            <a:extLst>
              <a:ext uri="{FF2B5EF4-FFF2-40B4-BE49-F238E27FC236}">
                <a16:creationId xmlns:a16="http://schemas.microsoft.com/office/drawing/2014/main" id="{FDBD7205-E536-4134-8768-AC3E1A3C5E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Google Shape;239;p10" descr="Image of EU's waste hierarchy">
            <a:extLst>
              <a:ext uri="{FF2B5EF4-FFF2-40B4-BE49-F238E27FC236}">
                <a16:creationId xmlns:a16="http://schemas.microsoft.com/office/drawing/2014/main" id="{82CE733A-4070-6594-5743-487036D3A3C9}"/>
              </a:ext>
            </a:extLst>
          </p:cNvPr>
          <p:cNvPicPr preferRelativeResize="0"/>
          <p:nvPr/>
        </p:nvPicPr>
        <p:blipFill rotWithShape="1">
          <a:blip r:embed="rId3"/>
          <a:stretch/>
        </p:blipFill>
        <p:spPr>
          <a:xfrm>
            <a:off x="5549354" y="4205009"/>
            <a:ext cx="2871216" cy="1586346"/>
          </a:xfrm>
          <a:prstGeom prst="rect">
            <a:avLst/>
          </a:prstGeom>
          <a:noFill/>
        </p:spPr>
      </p:pic>
      <p:pic>
        <p:nvPicPr>
          <p:cNvPr id="3" name="Google Shape;212;p7" descr="Critical raw materials">
            <a:extLst>
              <a:ext uri="{FF2B5EF4-FFF2-40B4-BE49-F238E27FC236}">
                <a16:creationId xmlns:a16="http://schemas.microsoft.com/office/drawing/2014/main" id="{FD96A258-3828-A9F9-D91F-209C9B08E6E3}"/>
              </a:ext>
            </a:extLst>
          </p:cNvPr>
          <p:cNvPicPr preferRelativeResize="0"/>
          <p:nvPr/>
        </p:nvPicPr>
        <p:blipFill rotWithShape="1">
          <a:blip r:embed="rId4"/>
          <a:stretch/>
        </p:blipFill>
        <p:spPr>
          <a:xfrm>
            <a:off x="8665013" y="4255255"/>
            <a:ext cx="2871216" cy="1485854"/>
          </a:xfrm>
          <a:prstGeom prst="rect">
            <a:avLst/>
          </a:prstGeom>
          <a:noFill/>
        </p:spPr>
      </p:pic>
      <p:sp>
        <p:nvSpPr>
          <p:cNvPr id="7" name="TextBox 6">
            <a:extLst>
              <a:ext uri="{FF2B5EF4-FFF2-40B4-BE49-F238E27FC236}">
                <a16:creationId xmlns:a16="http://schemas.microsoft.com/office/drawing/2014/main" id="{CF1975D7-504D-57D2-4A3E-00266A328C8B}"/>
              </a:ext>
            </a:extLst>
          </p:cNvPr>
          <p:cNvSpPr txBox="1"/>
          <p:nvPr/>
        </p:nvSpPr>
        <p:spPr>
          <a:xfrm>
            <a:off x="10237622" y="6546612"/>
            <a:ext cx="3348636" cy="215444"/>
          </a:xfrm>
          <a:prstGeom prst="rect">
            <a:avLst/>
          </a:prstGeom>
          <a:noFill/>
        </p:spPr>
        <p:txBody>
          <a:bodyPr wrap="square" rtlCol="0">
            <a:spAutoFit/>
          </a:bodyPr>
          <a:lstStyle/>
          <a:p>
            <a:r>
              <a:rPr lang="en-GB" sz="800" noProof="0" dirty="0">
                <a:solidFill>
                  <a:srgbClr val="373365"/>
                </a:solidFill>
                <a:latin typeface="DejaVu Math TeX Gyre" panose="02000503000000000000"/>
              </a:rPr>
              <a:t>Slike Evropske komisije</a:t>
            </a:r>
          </a:p>
        </p:txBody>
      </p:sp>
      <p:pic>
        <p:nvPicPr>
          <p:cNvPr id="9" name="Picture 8" descr="Blue text on a black background&#10;&#10;Description automatically generated">
            <a:extLst>
              <a:ext uri="{FF2B5EF4-FFF2-40B4-BE49-F238E27FC236}">
                <a16:creationId xmlns:a16="http://schemas.microsoft.com/office/drawing/2014/main" id="{5440C32D-83D1-802F-9923-56B1813D21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3B2082F8-BC4C-EB3D-85E1-98BB6E3BBF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Tree>
    <p:extLst>
      <p:ext uri="{BB962C8B-B14F-4D97-AF65-F5344CB8AC3E}">
        <p14:creationId xmlns:p14="http://schemas.microsoft.com/office/powerpoint/2010/main" val="19905270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74280-CD54-3423-0BFD-06E8D10FD08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FA4D90F-A664-2FDE-4004-3CB4537B9A76}"/>
              </a:ext>
            </a:extLst>
          </p:cNvPr>
          <p:cNvSpPr/>
          <p:nvPr/>
        </p:nvSpPr>
        <p:spPr>
          <a:xfrm>
            <a:off x="1888874" y="2103637"/>
            <a:ext cx="7963379" cy="4068563"/>
          </a:xfrm>
          <a:custGeom>
            <a:avLst/>
            <a:gdLst/>
            <a:ahLst/>
            <a:cxnLst/>
            <a:rect l="l" t="t" r="r" b="b"/>
            <a:pathLst>
              <a:path w="11945068" h="6102844">
                <a:moveTo>
                  <a:pt x="0" y="0"/>
                </a:moveTo>
                <a:lnTo>
                  <a:pt x="11945068" y="0"/>
                </a:lnTo>
                <a:lnTo>
                  <a:pt x="11945068" y="6102844"/>
                </a:lnTo>
                <a:lnTo>
                  <a:pt x="0" y="61028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noProof="0" dirty="0">
              <a:latin typeface="DejaVu Math TeX Gyre"/>
            </a:endParaRPr>
          </a:p>
        </p:txBody>
      </p:sp>
      <p:sp>
        <p:nvSpPr>
          <p:cNvPr id="3" name="Freeform 3">
            <a:extLst>
              <a:ext uri="{FF2B5EF4-FFF2-40B4-BE49-F238E27FC236}">
                <a16:creationId xmlns:a16="http://schemas.microsoft.com/office/drawing/2014/main" id="{7BA546F7-8BF3-D771-3F87-284258434DCD}"/>
              </a:ext>
            </a:extLst>
          </p:cNvPr>
          <p:cNvSpPr/>
          <p:nvPr/>
        </p:nvSpPr>
        <p:spPr>
          <a:xfrm>
            <a:off x="1382735" y="5093865"/>
            <a:ext cx="421809" cy="541649"/>
          </a:xfrm>
          <a:custGeom>
            <a:avLst/>
            <a:gdLst/>
            <a:ahLst/>
            <a:cxnLst/>
            <a:rect l="l" t="t" r="r" b="b"/>
            <a:pathLst>
              <a:path w="632714" h="812473">
                <a:moveTo>
                  <a:pt x="0" y="0"/>
                </a:moveTo>
                <a:lnTo>
                  <a:pt x="632714" y="0"/>
                </a:lnTo>
                <a:lnTo>
                  <a:pt x="632714" y="812473"/>
                </a:lnTo>
                <a:lnTo>
                  <a:pt x="0" y="812473"/>
                </a:lnTo>
                <a:lnTo>
                  <a:pt x="0" y="0"/>
                </a:lnTo>
                <a:close/>
              </a:path>
            </a:pathLst>
          </a:custGeom>
          <a:blipFill>
            <a:blip r:embed="rId5">
              <a:extLst>
                <a:ext uri="{96DAC541-7B7A-43D3-8B79-37D633B846F1}">
                  <asvg:svgBlip xmlns:asvg="http://schemas.microsoft.com/office/drawing/2016/SVG/main" r:embed="rId6"/>
                </a:ext>
              </a:extLst>
            </a:blip>
            <a:stretch>
              <a:fillRect l="-20" r="-20"/>
            </a:stretch>
          </a:blipFill>
        </p:spPr>
        <p:txBody>
          <a:bodyPr/>
          <a:lstStyle/>
          <a:p>
            <a:endParaRPr lang="en-GB" sz="1200" noProof="0" dirty="0">
              <a:latin typeface="DejaVu Math TeX Gyre"/>
            </a:endParaRPr>
          </a:p>
        </p:txBody>
      </p:sp>
      <p:sp>
        <p:nvSpPr>
          <p:cNvPr id="4" name="Freeform 4">
            <a:extLst>
              <a:ext uri="{FF2B5EF4-FFF2-40B4-BE49-F238E27FC236}">
                <a16:creationId xmlns:a16="http://schemas.microsoft.com/office/drawing/2014/main" id="{E88EA527-C5F1-A3E1-0B37-FD3C75D79EAD}"/>
              </a:ext>
            </a:extLst>
          </p:cNvPr>
          <p:cNvSpPr/>
          <p:nvPr/>
        </p:nvSpPr>
        <p:spPr>
          <a:xfrm>
            <a:off x="1707577" y="4250714"/>
            <a:ext cx="481201" cy="481201"/>
          </a:xfrm>
          <a:custGeom>
            <a:avLst/>
            <a:gdLst/>
            <a:ahLst/>
            <a:cxnLst/>
            <a:rect l="l" t="t" r="r" b="b"/>
            <a:pathLst>
              <a:path w="721801" h="721801">
                <a:moveTo>
                  <a:pt x="0" y="0"/>
                </a:moveTo>
                <a:lnTo>
                  <a:pt x="721801" y="0"/>
                </a:lnTo>
                <a:lnTo>
                  <a:pt x="721801" y="721801"/>
                </a:lnTo>
                <a:lnTo>
                  <a:pt x="0" y="7218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sz="1200" noProof="0" dirty="0">
              <a:latin typeface="DejaVu Math TeX Gyre"/>
            </a:endParaRPr>
          </a:p>
        </p:txBody>
      </p:sp>
      <p:sp>
        <p:nvSpPr>
          <p:cNvPr id="5" name="Freeform 5">
            <a:extLst>
              <a:ext uri="{FF2B5EF4-FFF2-40B4-BE49-F238E27FC236}">
                <a16:creationId xmlns:a16="http://schemas.microsoft.com/office/drawing/2014/main" id="{882600FF-AB79-20BA-2A79-E9B7E3E80EF6}"/>
              </a:ext>
            </a:extLst>
          </p:cNvPr>
          <p:cNvSpPr/>
          <p:nvPr/>
        </p:nvSpPr>
        <p:spPr>
          <a:xfrm rot="-2586000">
            <a:off x="1195100" y="467014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6" name="Freeform 6">
            <a:extLst>
              <a:ext uri="{FF2B5EF4-FFF2-40B4-BE49-F238E27FC236}">
                <a16:creationId xmlns:a16="http://schemas.microsoft.com/office/drawing/2014/main" id="{E9E821C1-986E-FB37-E00C-398EF9958C7F}"/>
              </a:ext>
            </a:extLst>
          </p:cNvPr>
          <p:cNvSpPr/>
          <p:nvPr/>
        </p:nvSpPr>
        <p:spPr>
          <a:xfrm rot="-2481233">
            <a:off x="1635575" y="3791689"/>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7" name="Freeform 7">
            <a:extLst>
              <a:ext uri="{FF2B5EF4-FFF2-40B4-BE49-F238E27FC236}">
                <a16:creationId xmlns:a16="http://schemas.microsoft.com/office/drawing/2014/main" id="{D3B220BA-4314-4967-358D-0A7FBC71E13E}"/>
              </a:ext>
            </a:extLst>
          </p:cNvPr>
          <p:cNvSpPr/>
          <p:nvPr/>
        </p:nvSpPr>
        <p:spPr>
          <a:xfrm rot="-2044228">
            <a:off x="2098149" y="29787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8" name="Freeform 8">
            <a:extLst>
              <a:ext uri="{FF2B5EF4-FFF2-40B4-BE49-F238E27FC236}">
                <a16:creationId xmlns:a16="http://schemas.microsoft.com/office/drawing/2014/main" id="{C6E14FC7-7E23-136A-A4EB-35CFEF3F8DDA}"/>
              </a:ext>
            </a:extLst>
          </p:cNvPr>
          <p:cNvSpPr/>
          <p:nvPr/>
        </p:nvSpPr>
        <p:spPr>
          <a:xfrm rot="-1517410">
            <a:off x="2813895" y="2263463"/>
            <a:ext cx="469996" cy="304323"/>
          </a:xfrm>
          <a:custGeom>
            <a:avLst/>
            <a:gdLst/>
            <a:ahLst/>
            <a:cxnLst/>
            <a:rect l="l" t="t" r="r" b="b"/>
            <a:pathLst>
              <a:path w="704994" h="456484">
                <a:moveTo>
                  <a:pt x="0" y="0"/>
                </a:moveTo>
                <a:lnTo>
                  <a:pt x="704994" y="0"/>
                </a:lnTo>
                <a:lnTo>
                  <a:pt x="704994" y="456484"/>
                </a:lnTo>
                <a:lnTo>
                  <a:pt x="0" y="456484"/>
                </a:lnTo>
                <a:lnTo>
                  <a:pt x="0" y="0"/>
                </a:lnTo>
                <a:close/>
              </a:path>
            </a:pathLst>
          </a:custGeom>
          <a:blipFill>
            <a:blip r:embed="rId9">
              <a:extLst>
                <a:ext uri="{96DAC541-7B7A-43D3-8B79-37D633B846F1}">
                  <asvg:svgBlip xmlns:asvg="http://schemas.microsoft.com/office/drawing/2016/SVG/main" r:embed="rId10"/>
                </a:ext>
              </a:extLst>
            </a:blip>
            <a:stretch>
              <a:fillRect l="-585" r="-585"/>
            </a:stretch>
          </a:blipFill>
        </p:spPr>
        <p:txBody>
          <a:bodyPr/>
          <a:lstStyle/>
          <a:p>
            <a:endParaRPr lang="en-GB" sz="1200" noProof="0" dirty="0">
              <a:latin typeface="DejaVu Math TeX Gyre"/>
            </a:endParaRPr>
          </a:p>
        </p:txBody>
      </p:sp>
      <p:sp>
        <p:nvSpPr>
          <p:cNvPr id="9" name="Freeform 9">
            <a:extLst>
              <a:ext uri="{FF2B5EF4-FFF2-40B4-BE49-F238E27FC236}">
                <a16:creationId xmlns:a16="http://schemas.microsoft.com/office/drawing/2014/main" id="{2E3CBD39-3282-99C1-CD31-1014A2DCA245}"/>
              </a:ext>
            </a:extLst>
          </p:cNvPr>
          <p:cNvSpPr/>
          <p:nvPr/>
        </p:nvSpPr>
        <p:spPr>
          <a:xfrm>
            <a:off x="2647494" y="2748843"/>
            <a:ext cx="568063" cy="554636"/>
          </a:xfrm>
          <a:custGeom>
            <a:avLst/>
            <a:gdLst/>
            <a:ahLst/>
            <a:cxnLst/>
            <a:rect l="l" t="t" r="r" b="b"/>
            <a:pathLst>
              <a:path w="852094" h="831954">
                <a:moveTo>
                  <a:pt x="0" y="0"/>
                </a:moveTo>
                <a:lnTo>
                  <a:pt x="852095" y="0"/>
                </a:lnTo>
                <a:lnTo>
                  <a:pt x="852095" y="831954"/>
                </a:lnTo>
                <a:lnTo>
                  <a:pt x="0" y="83195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noProof="0" dirty="0">
              <a:latin typeface="DejaVu Math TeX Gyre"/>
            </a:endParaRPr>
          </a:p>
        </p:txBody>
      </p:sp>
      <p:sp>
        <p:nvSpPr>
          <p:cNvPr id="10" name="Freeform 10">
            <a:extLst>
              <a:ext uri="{FF2B5EF4-FFF2-40B4-BE49-F238E27FC236}">
                <a16:creationId xmlns:a16="http://schemas.microsoft.com/office/drawing/2014/main" id="{26F5B55E-40BB-1CA9-13BA-0E6BE511EF85}"/>
              </a:ext>
            </a:extLst>
          </p:cNvPr>
          <p:cNvSpPr/>
          <p:nvPr/>
        </p:nvSpPr>
        <p:spPr>
          <a:xfrm>
            <a:off x="3215558" y="2097842"/>
            <a:ext cx="701662" cy="409515"/>
          </a:xfrm>
          <a:custGeom>
            <a:avLst/>
            <a:gdLst/>
            <a:ahLst/>
            <a:cxnLst/>
            <a:rect l="l" t="t" r="r" b="b"/>
            <a:pathLst>
              <a:path w="1052493" h="614273">
                <a:moveTo>
                  <a:pt x="0" y="0"/>
                </a:moveTo>
                <a:lnTo>
                  <a:pt x="1052492" y="0"/>
                </a:lnTo>
                <a:lnTo>
                  <a:pt x="1052492" y="614272"/>
                </a:lnTo>
                <a:lnTo>
                  <a:pt x="0" y="61427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sz="1200" noProof="0" dirty="0">
              <a:latin typeface="DejaVu Math TeX Gyre"/>
            </a:endParaRPr>
          </a:p>
        </p:txBody>
      </p:sp>
      <p:sp>
        <p:nvSpPr>
          <p:cNvPr id="11" name="Freeform 11">
            <a:extLst>
              <a:ext uri="{FF2B5EF4-FFF2-40B4-BE49-F238E27FC236}">
                <a16:creationId xmlns:a16="http://schemas.microsoft.com/office/drawing/2014/main" id="{BBE43E5D-7165-C50B-BEFF-A5029F09A254}"/>
              </a:ext>
            </a:extLst>
          </p:cNvPr>
          <p:cNvSpPr/>
          <p:nvPr/>
        </p:nvSpPr>
        <p:spPr>
          <a:xfrm>
            <a:off x="2188741" y="3445084"/>
            <a:ext cx="547618" cy="551630"/>
          </a:xfrm>
          <a:custGeom>
            <a:avLst/>
            <a:gdLst/>
            <a:ahLst/>
            <a:cxnLst/>
            <a:rect l="l" t="t" r="r" b="b"/>
            <a:pathLst>
              <a:path w="821427" h="827445">
                <a:moveTo>
                  <a:pt x="0" y="0"/>
                </a:moveTo>
                <a:lnTo>
                  <a:pt x="821427" y="0"/>
                </a:lnTo>
                <a:lnTo>
                  <a:pt x="821427" y="827445"/>
                </a:lnTo>
                <a:lnTo>
                  <a:pt x="0" y="8274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sz="1200" noProof="0" dirty="0">
              <a:latin typeface="DejaVu Math TeX Gyre"/>
            </a:endParaRPr>
          </a:p>
        </p:txBody>
      </p:sp>
      <p:sp>
        <p:nvSpPr>
          <p:cNvPr id="12" name="Freeform 12">
            <a:extLst>
              <a:ext uri="{FF2B5EF4-FFF2-40B4-BE49-F238E27FC236}">
                <a16:creationId xmlns:a16="http://schemas.microsoft.com/office/drawing/2014/main" id="{CAE79A34-4A3D-828A-6ECE-8D20F11D0AC7}"/>
              </a:ext>
            </a:extLst>
          </p:cNvPr>
          <p:cNvSpPr/>
          <p:nvPr/>
        </p:nvSpPr>
        <p:spPr>
          <a:xfrm>
            <a:off x="5602237" y="1506977"/>
            <a:ext cx="563086" cy="541971"/>
          </a:xfrm>
          <a:custGeom>
            <a:avLst/>
            <a:gdLst/>
            <a:ahLst/>
            <a:cxnLst/>
            <a:rect l="l" t="t" r="r" b="b"/>
            <a:pathLst>
              <a:path w="844629" h="812956">
                <a:moveTo>
                  <a:pt x="0" y="0"/>
                </a:moveTo>
                <a:lnTo>
                  <a:pt x="844629" y="0"/>
                </a:lnTo>
                <a:lnTo>
                  <a:pt x="844629" y="812956"/>
                </a:lnTo>
                <a:lnTo>
                  <a:pt x="0" y="812956"/>
                </a:lnTo>
                <a:lnTo>
                  <a:pt x="0" y="0"/>
                </a:lnTo>
                <a:close/>
              </a:path>
            </a:pathLst>
          </a:custGeom>
          <a:blipFill>
            <a:blip r:embed="rId17">
              <a:extLst>
                <a:ext uri="{96DAC541-7B7A-43D3-8B79-37D633B846F1}">
                  <asvg:svgBlip xmlns:asvg="http://schemas.microsoft.com/office/drawing/2016/SVG/main" r:embed="rId18"/>
                </a:ext>
              </a:extLst>
            </a:blip>
            <a:stretch>
              <a:fillRect t="-196" b="-196"/>
            </a:stretch>
          </a:blipFill>
        </p:spPr>
        <p:txBody>
          <a:bodyPr/>
          <a:lstStyle/>
          <a:p>
            <a:endParaRPr lang="en-GB" sz="1200" noProof="0" dirty="0">
              <a:latin typeface="DejaVu Math TeX Gyre"/>
            </a:endParaRPr>
          </a:p>
        </p:txBody>
      </p:sp>
      <p:sp>
        <p:nvSpPr>
          <p:cNvPr id="13" name="Freeform 13">
            <a:extLst>
              <a:ext uri="{FF2B5EF4-FFF2-40B4-BE49-F238E27FC236}">
                <a16:creationId xmlns:a16="http://schemas.microsoft.com/office/drawing/2014/main" id="{F1721680-4025-C1DB-73A2-8642693C18E5}"/>
              </a:ext>
            </a:extLst>
          </p:cNvPr>
          <p:cNvSpPr/>
          <p:nvPr/>
        </p:nvSpPr>
        <p:spPr>
          <a:xfrm rot="4927315">
            <a:off x="4910669" y="1345654"/>
            <a:ext cx="1476370" cy="4631749"/>
          </a:xfrm>
          <a:custGeom>
            <a:avLst/>
            <a:gdLst/>
            <a:ahLst/>
            <a:cxnLst/>
            <a:rect l="l" t="t" r="r" b="b"/>
            <a:pathLst>
              <a:path w="2214555" h="6947624">
                <a:moveTo>
                  <a:pt x="0" y="0"/>
                </a:moveTo>
                <a:lnTo>
                  <a:pt x="2214555" y="0"/>
                </a:lnTo>
                <a:lnTo>
                  <a:pt x="2214555" y="6947624"/>
                </a:lnTo>
                <a:lnTo>
                  <a:pt x="0" y="694762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noProof="0" dirty="0">
              <a:latin typeface="DejaVu Math TeX Gyre"/>
            </a:endParaRPr>
          </a:p>
        </p:txBody>
      </p:sp>
      <p:sp>
        <p:nvSpPr>
          <p:cNvPr id="15" name="TextBox 15">
            <a:extLst>
              <a:ext uri="{FF2B5EF4-FFF2-40B4-BE49-F238E27FC236}">
                <a16:creationId xmlns:a16="http://schemas.microsoft.com/office/drawing/2014/main" id="{B28B09EB-C38C-8CCE-BE74-E0BEEB77DE87}"/>
              </a:ext>
            </a:extLst>
          </p:cNvPr>
          <p:cNvSpPr txBox="1"/>
          <p:nvPr/>
        </p:nvSpPr>
        <p:spPr>
          <a:xfrm>
            <a:off x="1948177" y="5957465"/>
            <a:ext cx="2283301"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PRIJE</a:t>
            </a:r>
          </a:p>
          <a:p>
            <a:pPr algn="ctr">
              <a:lnSpc>
                <a:spcPts val="2799"/>
              </a:lnSpc>
            </a:pPr>
            <a:r>
              <a:rPr lang="en-GB" sz="1999" b="1" noProof="0" dirty="0">
                <a:solidFill>
                  <a:srgbClr val="303D69"/>
                </a:solidFill>
                <a:latin typeface="DejaVu Math TeX Gyre"/>
                <a:ea typeface="Poppins Bold"/>
                <a:cs typeface="Poppins Bold"/>
                <a:sym typeface="Poppins Bold"/>
              </a:rPr>
              <a:t>UPOTREBA</a:t>
            </a:r>
          </a:p>
        </p:txBody>
      </p:sp>
      <p:sp>
        <p:nvSpPr>
          <p:cNvPr id="16" name="TextBox 16">
            <a:extLst>
              <a:ext uri="{FF2B5EF4-FFF2-40B4-BE49-F238E27FC236}">
                <a16:creationId xmlns:a16="http://schemas.microsoft.com/office/drawing/2014/main" id="{48642373-8409-722E-0694-F372DD8FF9B3}"/>
              </a:ext>
            </a:extLst>
          </p:cNvPr>
          <p:cNvSpPr txBox="1"/>
          <p:nvPr/>
        </p:nvSpPr>
        <p:spPr>
          <a:xfrm>
            <a:off x="47232" y="1042431"/>
            <a:ext cx="3304143" cy="696088"/>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DODAVANJE</a:t>
            </a:r>
          </a:p>
          <a:p>
            <a:pPr algn="ctr">
              <a:lnSpc>
                <a:spcPts val="2799"/>
              </a:lnSpc>
            </a:pPr>
            <a:r>
              <a:rPr lang="en-GB" sz="1999" b="1" noProof="0" dirty="0">
                <a:solidFill>
                  <a:srgbClr val="303D69"/>
                </a:solidFill>
                <a:latin typeface="DejaVu Math TeX Gyre"/>
                <a:ea typeface="Poppins Bold"/>
                <a:cs typeface="Poppins Bold"/>
                <a:sym typeface="Poppins Bold"/>
              </a:rPr>
              <a:t>VREDNOST</a:t>
            </a:r>
          </a:p>
        </p:txBody>
      </p:sp>
      <p:sp>
        <p:nvSpPr>
          <p:cNvPr id="17" name="TextBox 17">
            <a:extLst>
              <a:ext uri="{FF2B5EF4-FFF2-40B4-BE49-F238E27FC236}">
                <a16:creationId xmlns:a16="http://schemas.microsoft.com/office/drawing/2014/main" id="{426B559F-BD4A-0997-AA33-96307105D9C8}"/>
              </a:ext>
            </a:extLst>
          </p:cNvPr>
          <p:cNvSpPr txBox="1"/>
          <p:nvPr/>
        </p:nvSpPr>
        <p:spPr>
          <a:xfrm>
            <a:off x="85994" y="4605599"/>
            <a:ext cx="1296741" cy="547842"/>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Ekstrakcija sirovina</a:t>
            </a:r>
          </a:p>
        </p:txBody>
      </p:sp>
      <p:sp>
        <p:nvSpPr>
          <p:cNvPr id="18" name="TextBox 18">
            <a:extLst>
              <a:ext uri="{FF2B5EF4-FFF2-40B4-BE49-F238E27FC236}">
                <a16:creationId xmlns:a16="http://schemas.microsoft.com/office/drawing/2014/main" id="{F69B6B4A-6AD5-8108-3312-66D5515298FE}"/>
              </a:ext>
            </a:extLst>
          </p:cNvPr>
          <p:cNvSpPr txBox="1"/>
          <p:nvPr/>
        </p:nvSpPr>
        <p:spPr>
          <a:xfrm>
            <a:off x="161940" y="4036638"/>
            <a:ext cx="1220795"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Prerada</a:t>
            </a:r>
          </a:p>
        </p:txBody>
      </p:sp>
      <p:sp>
        <p:nvSpPr>
          <p:cNvPr id="19" name="TextBox 19">
            <a:extLst>
              <a:ext uri="{FF2B5EF4-FFF2-40B4-BE49-F238E27FC236}">
                <a16:creationId xmlns:a16="http://schemas.microsoft.com/office/drawing/2014/main" id="{E15001A9-D99C-680D-F482-BF7DCA519646}"/>
              </a:ext>
            </a:extLst>
          </p:cNvPr>
          <p:cNvSpPr txBox="1"/>
          <p:nvPr/>
        </p:nvSpPr>
        <p:spPr>
          <a:xfrm>
            <a:off x="123592" y="3467594"/>
            <a:ext cx="168095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Proizvodnja</a:t>
            </a:r>
          </a:p>
        </p:txBody>
      </p:sp>
      <p:sp>
        <p:nvSpPr>
          <p:cNvPr id="20" name="TextBox 20">
            <a:extLst>
              <a:ext uri="{FF2B5EF4-FFF2-40B4-BE49-F238E27FC236}">
                <a16:creationId xmlns:a16="http://schemas.microsoft.com/office/drawing/2014/main" id="{1EDA5E2B-3A60-D157-6A56-F289A955E069}"/>
              </a:ext>
            </a:extLst>
          </p:cNvPr>
          <p:cNvSpPr txBox="1"/>
          <p:nvPr/>
        </p:nvSpPr>
        <p:spPr>
          <a:xfrm>
            <a:off x="672217" y="2898634"/>
            <a:ext cx="1323907"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Montaža</a:t>
            </a:r>
          </a:p>
        </p:txBody>
      </p:sp>
      <p:sp>
        <p:nvSpPr>
          <p:cNvPr id="21" name="TextBox 21">
            <a:extLst>
              <a:ext uri="{FF2B5EF4-FFF2-40B4-BE49-F238E27FC236}">
                <a16:creationId xmlns:a16="http://schemas.microsoft.com/office/drawing/2014/main" id="{4A99E3F5-217D-702C-FCF5-2BB7F8BC030C}"/>
              </a:ext>
            </a:extLst>
          </p:cNvPr>
          <p:cNvSpPr txBox="1"/>
          <p:nvPr/>
        </p:nvSpPr>
        <p:spPr>
          <a:xfrm>
            <a:off x="1233473" y="2329674"/>
            <a:ext cx="1310803"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Pakovanje</a:t>
            </a:r>
          </a:p>
        </p:txBody>
      </p:sp>
      <p:sp>
        <p:nvSpPr>
          <p:cNvPr id="22" name="TextBox 22">
            <a:extLst>
              <a:ext uri="{FF2B5EF4-FFF2-40B4-BE49-F238E27FC236}">
                <a16:creationId xmlns:a16="http://schemas.microsoft.com/office/drawing/2014/main" id="{19EBBB25-35BB-B33D-EFCA-A7ED5A3D48EB}"/>
              </a:ext>
            </a:extLst>
          </p:cNvPr>
          <p:cNvSpPr txBox="1"/>
          <p:nvPr/>
        </p:nvSpPr>
        <p:spPr>
          <a:xfrm>
            <a:off x="1699304" y="1757709"/>
            <a:ext cx="1200498" cy="269048"/>
          </a:xfrm>
          <a:prstGeom prst="rect">
            <a:avLst/>
          </a:prstGeom>
        </p:spPr>
        <p:txBody>
          <a:bodyPr lIns="0" tIns="0" rIns="0" bIns="0" rtlCol="0" anchor="t">
            <a:spAutoFit/>
          </a:bodyPr>
          <a:lstStyle/>
          <a:p>
            <a:pPr algn="ctr">
              <a:lnSpc>
                <a:spcPts val="2239"/>
              </a:lnSpc>
            </a:pPr>
            <a:r>
              <a:rPr lang="en-GB" sz="1600" noProof="0" dirty="0">
                <a:solidFill>
                  <a:srgbClr val="303D69"/>
                </a:solidFill>
                <a:latin typeface="DejaVu Math TeX Gyre"/>
                <a:ea typeface="Poppins"/>
                <a:cs typeface="Poppins"/>
                <a:sym typeface="Poppins"/>
              </a:rPr>
              <a:t>Transport</a:t>
            </a:r>
          </a:p>
        </p:txBody>
      </p:sp>
      <p:sp>
        <p:nvSpPr>
          <p:cNvPr id="23" name="TextBox 23">
            <a:extLst>
              <a:ext uri="{FF2B5EF4-FFF2-40B4-BE49-F238E27FC236}">
                <a16:creationId xmlns:a16="http://schemas.microsoft.com/office/drawing/2014/main" id="{E56618B7-7A26-CECC-E970-D39007E449F8}"/>
              </a:ext>
            </a:extLst>
          </p:cNvPr>
          <p:cNvSpPr txBox="1"/>
          <p:nvPr/>
        </p:nvSpPr>
        <p:spPr>
          <a:xfrm>
            <a:off x="4728913" y="6121400"/>
            <a:ext cx="2283301" cy="337015"/>
          </a:xfrm>
          <a:prstGeom prst="rect">
            <a:avLst/>
          </a:prstGeom>
        </p:spPr>
        <p:txBody>
          <a:bodyPr lIns="0" tIns="0" rIns="0" bIns="0" rtlCol="0" anchor="t">
            <a:spAutoFit/>
          </a:bodyPr>
          <a:lstStyle/>
          <a:p>
            <a:pPr algn="ctr">
              <a:lnSpc>
                <a:spcPts val="2799"/>
              </a:lnSpc>
            </a:pPr>
            <a:r>
              <a:rPr lang="en-GB" sz="1999" b="1" noProof="0" dirty="0">
                <a:solidFill>
                  <a:srgbClr val="303D69"/>
                </a:solidFill>
                <a:latin typeface="DejaVu Math TeX Gyre"/>
                <a:ea typeface="Poppins Bold"/>
                <a:cs typeface="Poppins Bold"/>
                <a:sym typeface="Poppins Bold"/>
              </a:rPr>
              <a:t>UPOTREBA</a:t>
            </a:r>
          </a:p>
        </p:txBody>
      </p:sp>
      <p:sp>
        <p:nvSpPr>
          <p:cNvPr id="24" name="TextBox 24">
            <a:extLst>
              <a:ext uri="{FF2B5EF4-FFF2-40B4-BE49-F238E27FC236}">
                <a16:creationId xmlns:a16="http://schemas.microsoft.com/office/drawing/2014/main" id="{7A2C3AD5-C834-41A8-614E-8D1BB0EDB9F4}"/>
              </a:ext>
            </a:extLst>
          </p:cNvPr>
          <p:cNvSpPr txBox="1"/>
          <p:nvPr/>
        </p:nvSpPr>
        <p:spPr>
          <a:xfrm>
            <a:off x="3917219" y="873799"/>
            <a:ext cx="3750786" cy="597279"/>
          </a:xfrm>
          <a:prstGeom prst="rect">
            <a:avLst/>
          </a:prstGeom>
        </p:spPr>
        <p:txBody>
          <a:bodyPr lIns="0" tIns="0" rIns="0" bIns="0" rtlCol="0" anchor="t">
            <a:spAutoFit/>
          </a:bodyPr>
          <a:lstStyle/>
          <a:p>
            <a:pPr algn="ctr">
              <a:lnSpc>
                <a:spcPts val="2427"/>
              </a:lnSpc>
            </a:pPr>
            <a:r>
              <a:rPr lang="en-GB" sz="1733" b="1" noProof="0" dirty="0">
                <a:solidFill>
                  <a:srgbClr val="303D69"/>
                </a:solidFill>
                <a:latin typeface="DejaVu Math TeX Gyre"/>
                <a:ea typeface="Poppins Bold"/>
                <a:cs typeface="Poppins Bold"/>
                <a:sym typeface="Poppins Bold"/>
              </a:rPr>
              <a:t>MULTI - R </a:t>
            </a:r>
          </a:p>
          <a:p>
            <a:pPr algn="ctr">
              <a:lnSpc>
                <a:spcPts val="2427"/>
              </a:lnSpc>
            </a:pPr>
            <a:r>
              <a:rPr lang="en-GB" sz="1733" b="1" noProof="0" dirty="0">
                <a:solidFill>
                  <a:srgbClr val="303D69"/>
                </a:solidFill>
                <a:latin typeface="DejaVu Math TeX Gyre"/>
                <a:ea typeface="Poppins Bold"/>
                <a:cs typeface="Poppins Bold"/>
                <a:sym typeface="Poppins Bold"/>
              </a:rPr>
              <a:t>PRISTUP</a:t>
            </a:r>
          </a:p>
        </p:txBody>
      </p:sp>
      <p:sp>
        <p:nvSpPr>
          <p:cNvPr id="25" name="TextBox 25">
            <a:extLst>
              <a:ext uri="{FF2B5EF4-FFF2-40B4-BE49-F238E27FC236}">
                <a16:creationId xmlns:a16="http://schemas.microsoft.com/office/drawing/2014/main" id="{7EE9AA20-EA50-3CB3-3234-7F5A216DC9AB}"/>
              </a:ext>
            </a:extLst>
          </p:cNvPr>
          <p:cNvSpPr txBox="1"/>
          <p:nvPr/>
        </p:nvSpPr>
        <p:spPr>
          <a:xfrm>
            <a:off x="7795597" y="1048781"/>
            <a:ext cx="3917123" cy="597279"/>
          </a:xfrm>
          <a:prstGeom prst="rect">
            <a:avLst/>
          </a:prstGeom>
        </p:spPr>
        <p:txBody>
          <a:bodyPr lIns="0" tIns="0" rIns="0" bIns="0" rtlCol="0" anchor="t">
            <a:spAutoFit/>
          </a:bodyPr>
          <a:lstStyle/>
          <a:p>
            <a:pPr algn="ctr">
              <a:lnSpc>
                <a:spcPts val="2427"/>
              </a:lnSpc>
            </a:pPr>
            <a:r>
              <a:rPr lang="en-GB" sz="1733" b="1" noProof="0" dirty="0">
                <a:solidFill>
                  <a:srgbClr val="303D69"/>
                </a:solidFill>
                <a:latin typeface="DejaVu Math TeX Gyre"/>
                <a:ea typeface="Poppins Bold"/>
                <a:cs typeface="Poppins Bold"/>
                <a:sym typeface="Poppins Bold"/>
              </a:rPr>
              <a:t>POVRAT</a:t>
            </a:r>
          </a:p>
          <a:p>
            <a:pPr algn="ctr">
              <a:lnSpc>
                <a:spcPts val="2427"/>
              </a:lnSpc>
            </a:pPr>
            <a:r>
              <a:rPr lang="en-GB" sz="1733" b="1" noProof="0" dirty="0">
                <a:solidFill>
                  <a:srgbClr val="303D69"/>
                </a:solidFill>
                <a:latin typeface="DejaVu Math TeX Gyre"/>
                <a:ea typeface="Poppins Bold"/>
                <a:cs typeface="Poppins Bold"/>
                <a:sym typeface="Poppins Bold"/>
              </a:rPr>
              <a:t>VREDNOST</a:t>
            </a:r>
          </a:p>
        </p:txBody>
      </p:sp>
      <p:sp>
        <p:nvSpPr>
          <p:cNvPr id="26" name="TextBox 26">
            <a:extLst>
              <a:ext uri="{FF2B5EF4-FFF2-40B4-BE49-F238E27FC236}">
                <a16:creationId xmlns:a16="http://schemas.microsoft.com/office/drawing/2014/main" id="{91E5E77B-F340-06C8-EDD2-182FDE88527A}"/>
              </a:ext>
            </a:extLst>
          </p:cNvPr>
          <p:cNvSpPr txBox="1"/>
          <p:nvPr/>
        </p:nvSpPr>
        <p:spPr>
          <a:xfrm>
            <a:off x="8484396" y="2659874"/>
            <a:ext cx="1595444"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Smanjiti</a:t>
            </a:r>
          </a:p>
        </p:txBody>
      </p:sp>
      <p:sp>
        <p:nvSpPr>
          <p:cNvPr id="27" name="TextBox 27">
            <a:extLst>
              <a:ext uri="{FF2B5EF4-FFF2-40B4-BE49-F238E27FC236}">
                <a16:creationId xmlns:a16="http://schemas.microsoft.com/office/drawing/2014/main" id="{68A7DCBF-7684-A776-4166-67AA7F9BF325}"/>
              </a:ext>
            </a:extLst>
          </p:cNvPr>
          <p:cNvSpPr txBox="1"/>
          <p:nvPr/>
        </p:nvSpPr>
        <p:spPr>
          <a:xfrm>
            <a:off x="9065608" y="3467678"/>
            <a:ext cx="2301482"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Ponovna upotreba</a:t>
            </a:r>
          </a:p>
        </p:txBody>
      </p:sp>
      <p:sp>
        <p:nvSpPr>
          <p:cNvPr id="28" name="TextBox 28">
            <a:extLst>
              <a:ext uri="{FF2B5EF4-FFF2-40B4-BE49-F238E27FC236}">
                <a16:creationId xmlns:a16="http://schemas.microsoft.com/office/drawing/2014/main" id="{8E402F3D-265E-8E7A-E82D-CD06CDA17F9D}"/>
              </a:ext>
            </a:extLst>
          </p:cNvPr>
          <p:cNvSpPr txBox="1"/>
          <p:nvPr/>
        </p:nvSpPr>
        <p:spPr>
          <a:xfrm>
            <a:off x="9614882" y="4216200"/>
            <a:ext cx="1795248"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Popravak</a:t>
            </a:r>
          </a:p>
        </p:txBody>
      </p:sp>
      <p:sp>
        <p:nvSpPr>
          <p:cNvPr id="29" name="TextBox 29">
            <a:extLst>
              <a:ext uri="{FF2B5EF4-FFF2-40B4-BE49-F238E27FC236}">
                <a16:creationId xmlns:a16="http://schemas.microsoft.com/office/drawing/2014/main" id="{20EA4BA9-3BA8-DB78-500D-A9087929FE64}"/>
              </a:ext>
            </a:extLst>
          </p:cNvPr>
          <p:cNvSpPr txBox="1"/>
          <p:nvPr/>
        </p:nvSpPr>
        <p:spPr>
          <a:xfrm>
            <a:off x="9934803" y="4994710"/>
            <a:ext cx="1432287" cy="269048"/>
          </a:xfrm>
          <a:prstGeom prst="rect">
            <a:avLst/>
          </a:prstGeom>
        </p:spPr>
        <p:txBody>
          <a:bodyPr lIns="0" tIns="0" rIns="0" bIns="0" rtlCol="0" anchor="t">
            <a:spAutoFit/>
          </a:bodyPr>
          <a:lstStyle/>
          <a:p>
            <a:pPr>
              <a:lnSpc>
                <a:spcPts val="2239"/>
              </a:lnSpc>
            </a:pPr>
            <a:r>
              <a:rPr lang="en-GB" sz="1600" noProof="0" dirty="0">
                <a:solidFill>
                  <a:srgbClr val="373365"/>
                </a:solidFill>
                <a:latin typeface="DejaVu Math TeX Gyre"/>
                <a:ea typeface="Poppins"/>
                <a:cs typeface="Poppins"/>
                <a:sym typeface="Poppins"/>
              </a:rPr>
              <a:t>Recikliraj</a:t>
            </a:r>
          </a:p>
        </p:txBody>
      </p:sp>
      <p:sp>
        <p:nvSpPr>
          <p:cNvPr id="30" name="Freeform 30">
            <a:extLst>
              <a:ext uri="{FF2B5EF4-FFF2-40B4-BE49-F238E27FC236}">
                <a16:creationId xmlns:a16="http://schemas.microsoft.com/office/drawing/2014/main" id="{F20A1B64-6D7F-25E5-3E50-2D50B5C958D0}"/>
              </a:ext>
            </a:extLst>
          </p:cNvPr>
          <p:cNvSpPr/>
          <p:nvPr/>
        </p:nvSpPr>
        <p:spPr>
          <a:xfrm rot="4927315">
            <a:off x="4863549" y="1631617"/>
            <a:ext cx="2076562" cy="6514704"/>
          </a:xfrm>
          <a:custGeom>
            <a:avLst/>
            <a:gdLst/>
            <a:ahLst/>
            <a:cxnLst/>
            <a:rect l="l" t="t" r="r" b="b"/>
            <a:pathLst>
              <a:path w="3114843" h="9772056">
                <a:moveTo>
                  <a:pt x="0" y="0"/>
                </a:moveTo>
                <a:lnTo>
                  <a:pt x="3114843" y="0"/>
                </a:lnTo>
                <a:lnTo>
                  <a:pt x="3114843" y="9772056"/>
                </a:lnTo>
                <a:lnTo>
                  <a:pt x="0" y="9772056"/>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GB" sz="1200" noProof="0" dirty="0">
              <a:latin typeface="DejaVu Math TeX Gyre"/>
            </a:endParaRPr>
          </a:p>
        </p:txBody>
      </p:sp>
      <p:sp>
        <p:nvSpPr>
          <p:cNvPr id="31" name="Title 1">
            <a:extLst>
              <a:ext uri="{FF2B5EF4-FFF2-40B4-BE49-F238E27FC236}">
                <a16:creationId xmlns:a16="http://schemas.microsoft.com/office/drawing/2014/main" id="{74AFB5F7-7D81-DC02-0D00-AD4792A944BB}"/>
              </a:ext>
            </a:extLst>
          </p:cNvPr>
          <p:cNvSpPr txBox="1">
            <a:spLocks/>
          </p:cNvSpPr>
          <p:nvPr/>
        </p:nvSpPr>
        <p:spPr>
          <a:xfrm>
            <a:off x="506089" y="250629"/>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a:rPr>
              <a:t>Veza </a:t>
            </a:r>
            <a:r>
              <a:rPr lang="en-GB" sz="3000" b="1" noProof="0" dirty="0" err="1">
                <a:solidFill>
                  <a:srgbClr val="399884"/>
                </a:solidFill>
                <a:latin typeface="DejaVu Sans"/>
              </a:rPr>
              <a:t>sa</a:t>
            </a:r>
            <a:r>
              <a:rPr lang="en-GB" sz="3000" b="1" noProof="0" dirty="0">
                <a:solidFill>
                  <a:srgbClr val="399884"/>
                </a:solidFill>
                <a:latin typeface="DejaVu Sans"/>
              </a:rPr>
              <a:t> </a:t>
            </a:r>
            <a:r>
              <a:rPr lang="en-GB" sz="3000" b="1" dirty="0" err="1">
                <a:solidFill>
                  <a:srgbClr val="399884"/>
                </a:solidFill>
                <a:latin typeface="DejaVu Sans"/>
              </a:rPr>
              <a:t>cirkularnom</a:t>
            </a:r>
            <a:r>
              <a:rPr lang="en-GB" sz="3000" b="1" dirty="0">
                <a:solidFill>
                  <a:srgbClr val="399884"/>
                </a:solidFill>
                <a:latin typeface="DejaVu Sans"/>
              </a:rPr>
              <a:t> </a:t>
            </a:r>
            <a:r>
              <a:rPr lang="en-GB" sz="3000" b="1" noProof="0" dirty="0" err="1">
                <a:solidFill>
                  <a:srgbClr val="399884"/>
                </a:solidFill>
                <a:latin typeface="DejaVu Sans"/>
              </a:rPr>
              <a:t>ekonomijom</a:t>
            </a:r>
          </a:p>
        </p:txBody>
      </p:sp>
      <p:pic>
        <p:nvPicPr>
          <p:cNvPr id="32" name="Picture 31" descr="Blue text on a black background&#10;&#10;Description automatically generated">
            <a:extLst>
              <a:ext uri="{FF2B5EF4-FFF2-40B4-BE49-F238E27FC236}">
                <a16:creationId xmlns:a16="http://schemas.microsoft.com/office/drawing/2014/main" id="{BB03EDC2-2C20-A3E6-30A4-26B963985DE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20433" y="6090123"/>
            <a:ext cx="2496021" cy="522342"/>
          </a:xfrm>
          <a:prstGeom prst="rect">
            <a:avLst/>
          </a:prstGeom>
        </p:spPr>
      </p:pic>
      <p:pic>
        <p:nvPicPr>
          <p:cNvPr id="33" name="Picture 32" descr="A logo with text on it&#10;&#10;Description automatically generated">
            <a:extLst>
              <a:ext uri="{FF2B5EF4-FFF2-40B4-BE49-F238E27FC236}">
                <a16:creationId xmlns:a16="http://schemas.microsoft.com/office/drawing/2014/main" id="{09EB0245-BB34-71F3-2751-24A63D540BA4}"/>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405404" y="6012181"/>
            <a:ext cx="1647764" cy="659106"/>
          </a:xfrm>
          <a:prstGeom prst="rect">
            <a:avLst/>
          </a:prstGeom>
        </p:spPr>
      </p:pic>
    </p:spTree>
    <p:extLst>
      <p:ext uri="{BB962C8B-B14F-4D97-AF65-F5344CB8AC3E}">
        <p14:creationId xmlns:p14="http://schemas.microsoft.com/office/powerpoint/2010/main" val="28853470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D5D60-B437-4093-0D42-DFD3551EC07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BE91825-975B-E971-92AF-2B89DEE87C59}"/>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0DA1E61F-2F76-C3DA-90C3-430712585860}"/>
              </a:ext>
            </a:extLst>
          </p:cNvPr>
          <p:cNvSpPr txBox="1"/>
          <p:nvPr/>
        </p:nvSpPr>
        <p:spPr>
          <a:xfrm>
            <a:off x="3984331" y="402332"/>
            <a:ext cx="8111062" cy="22876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Energetske zajednice</a:t>
            </a:r>
          </a:p>
          <a:p>
            <a:pPr marL="457200" indent="-457200">
              <a:lnSpc>
                <a:spcPct val="90000"/>
              </a:lnSpc>
              <a:spcBef>
                <a:spcPct val="0"/>
              </a:spcBef>
              <a:buFont typeface="Arial" panose="020B0604020202020204" pitchFamily="34" charset="0"/>
              <a:buChar char="•"/>
            </a:pPr>
            <a:r>
              <a:rPr lang="en-GB" sz="3200" noProof="0" dirty="0">
                <a:solidFill>
                  <a:srgbClr val="303D68"/>
                </a:solidFill>
                <a:latin typeface="DejaVu Math TeX Gyre" panose="02000503000000000000" pitchFamily="2" charset="0"/>
                <a:ea typeface="+mj-ea"/>
                <a:cs typeface="+mj-cs"/>
              </a:rPr>
              <a:t>Fondacija Food Think Tank (FTT) </a:t>
            </a: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1ED7B1A0-5E9A-E58C-0AE1-D7BF97733642}"/>
              </a:ext>
            </a:extLst>
          </p:cNvPr>
          <p:cNvSpPr txBox="1">
            <a:spLocks noChangeArrowheads="1"/>
          </p:cNvSpPr>
          <p:nvPr/>
        </p:nvSpPr>
        <p:spPr bwMode="auto">
          <a:xfrm>
            <a:off x="96607" y="402332"/>
            <a:ext cx="3824186" cy="2646878"/>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a:ea typeface="DejaVu Sans" panose="020B0603030804020204" pitchFamily="34" charset="0"/>
                <a:cs typeface="DejaVu Sans" panose="020B0603030804020204" pitchFamily="34" charset="0"/>
              </a:rPr>
              <a:t>Podnaslov 3.3: Dobri </a:t>
            </a:r>
            <a:r>
              <a:rPr lang="en-GB" sz="2800" b="1" noProof="0" dirty="0" err="1">
                <a:solidFill>
                  <a:srgbClr val="399884"/>
                </a:solidFill>
                <a:latin typeface="DejaVu Sans"/>
                <a:ea typeface="DejaVu Sans" panose="020B0603030804020204" pitchFamily="34" charset="0"/>
                <a:cs typeface="DejaVu Sans" panose="020B0603030804020204" pitchFamily="34" charset="0"/>
              </a:rPr>
              <a:t>primjeri</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implementacije</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dirty="0" err="1">
                <a:solidFill>
                  <a:srgbClr val="399884"/>
                </a:solidFill>
                <a:latin typeface="DejaVu Sans"/>
                <a:ea typeface="DejaVu Sans" panose="020B0603030804020204" pitchFamily="34" charset="0"/>
                <a:cs typeface="DejaVu Sans" panose="020B0603030804020204" pitchFamily="34" charset="0"/>
              </a:rPr>
              <a:t>cirkularne</a:t>
            </a:r>
            <a:r>
              <a:rPr lang="en-GB" sz="2800" b="1"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ekonomije</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i</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efikasnosti</a:t>
            </a:r>
            <a:r>
              <a:rPr lang="en-GB" sz="2800" b="1" noProof="0" dirty="0">
                <a:solidFill>
                  <a:srgbClr val="399884"/>
                </a:solidFill>
                <a:latin typeface="DejaVu Sans"/>
                <a:ea typeface="DejaVu Sans" panose="020B0603030804020204" pitchFamily="34" charset="0"/>
                <a:cs typeface="DejaVu Sans" panose="020B0603030804020204" pitchFamily="34" charset="0"/>
              </a:rPr>
              <a:t> </a:t>
            </a:r>
            <a:r>
              <a:rPr lang="en-GB" sz="2800" b="1" noProof="0" dirty="0" err="1">
                <a:solidFill>
                  <a:srgbClr val="399884"/>
                </a:solidFill>
                <a:latin typeface="DejaVu Sans"/>
                <a:ea typeface="DejaVu Sans" panose="020B0603030804020204" pitchFamily="34" charset="0"/>
                <a:cs typeface="DejaVu Sans" panose="020B0603030804020204" pitchFamily="34" charset="0"/>
              </a:rPr>
              <a:t>resursa</a:t>
            </a:r>
            <a:endParaRPr lang="en-GB" sz="2800" kern="100" noProof="0" dirty="0" err="1">
              <a:solidFill>
                <a:srgbClr val="465A35"/>
              </a:solidFill>
              <a:latin typeface="DejaVu Sans"/>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5A6EAA7A-F97A-E4A2-BBCC-88816A23B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231A156-49F0-8083-C292-73469DCE59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154530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5AB3AA-765F-F670-2416-708B447F22BB}"/>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C2446C54-D1AB-C384-AB9C-E211BA130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6" name="Picture 5" descr="A light trails on a roof&#10;&#10;AI-generated content may be incorrect.">
            <a:extLst>
              <a:ext uri="{FF2B5EF4-FFF2-40B4-BE49-F238E27FC236}">
                <a16:creationId xmlns:a16="http://schemas.microsoft.com/office/drawing/2014/main" id="{800A9797-F97C-123D-09B9-670ADB1A0CCA}"/>
              </a:ext>
            </a:extLst>
          </p:cNvPr>
          <p:cNvPicPr>
            <a:picLocks noChangeAspect="1"/>
          </p:cNvPicPr>
          <p:nvPr/>
        </p:nvPicPr>
        <p:blipFill>
          <a:blip r:embed="rId2" cstate="print">
            <a:extLst>
              <a:ext uri="{28A0092B-C50C-407E-A947-70E740481C1C}">
                <a14:useLocalDpi xmlns:a14="http://schemas.microsoft.com/office/drawing/2010/main" val="0"/>
              </a:ext>
            </a:extLst>
          </a:blip>
          <a:srcRect l="21010" r="2101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8" name="Title 1">
            <a:extLst>
              <a:ext uri="{FF2B5EF4-FFF2-40B4-BE49-F238E27FC236}">
                <a16:creationId xmlns:a16="http://schemas.microsoft.com/office/drawing/2014/main" id="{1F24BCDC-4601-FE6D-97D4-CB8B8D5592AD}"/>
              </a:ext>
            </a:extLst>
          </p:cNvPr>
          <p:cNvSpPr txBox="1">
            <a:spLocks/>
          </p:cNvSpPr>
          <p:nvPr/>
        </p:nvSpPr>
        <p:spPr>
          <a:xfrm>
            <a:off x="511069" y="745527"/>
            <a:ext cx="6120599"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Energetske zajednice</a:t>
            </a:r>
          </a:p>
        </p:txBody>
      </p:sp>
      <p:pic>
        <p:nvPicPr>
          <p:cNvPr id="10" name="Picture 9" descr="Blue text on a black background&#10;&#10;Description automatically generated">
            <a:extLst>
              <a:ext uri="{FF2B5EF4-FFF2-40B4-BE49-F238E27FC236}">
                <a16:creationId xmlns:a16="http://schemas.microsoft.com/office/drawing/2014/main" id="{13D8A84A-1B4C-2278-E760-BF1C3814DD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3" name="Picture 12" descr="A logo with text on it&#10;&#10;Description automatically generated">
            <a:extLst>
              <a:ext uri="{FF2B5EF4-FFF2-40B4-BE49-F238E27FC236}">
                <a16:creationId xmlns:a16="http://schemas.microsoft.com/office/drawing/2014/main" id="{B16DCF8B-18A8-3874-A3AD-1FD60A196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4" name="TextBox 13">
            <a:extLst>
              <a:ext uri="{FF2B5EF4-FFF2-40B4-BE49-F238E27FC236}">
                <a16:creationId xmlns:a16="http://schemas.microsoft.com/office/drawing/2014/main" id="{AA1A4074-1F45-8587-EE3A-6D2A1E33C598}"/>
              </a:ext>
            </a:extLst>
          </p:cNvPr>
          <p:cNvSpPr txBox="1"/>
          <p:nvPr/>
        </p:nvSpPr>
        <p:spPr>
          <a:xfrm>
            <a:off x="10018448" y="6585024"/>
            <a:ext cx="3348636"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federico-beccari-ahi73ZN5P0Y-unsplash</a:t>
            </a:r>
          </a:p>
        </p:txBody>
      </p:sp>
      <p:graphicFrame>
        <p:nvGraphicFramePr>
          <p:cNvPr id="18" name="Title 1">
            <a:extLst>
              <a:ext uri="{FF2B5EF4-FFF2-40B4-BE49-F238E27FC236}">
                <a16:creationId xmlns:a16="http://schemas.microsoft.com/office/drawing/2014/main" id="{04FDE570-36AD-6693-9608-E87C1FC6D27C}"/>
              </a:ext>
            </a:extLst>
          </p:cNvPr>
          <p:cNvGraphicFramePr/>
          <p:nvPr>
            <p:extLst>
              <p:ext uri="{D42A27DB-BD31-4B8C-83A1-F6EECF244321}">
                <p14:modId xmlns:p14="http://schemas.microsoft.com/office/powerpoint/2010/main" val="3353658310"/>
              </p:ext>
            </p:extLst>
          </p:nvPr>
        </p:nvGraphicFramePr>
        <p:xfrm>
          <a:off x="511069" y="1562075"/>
          <a:ext cx="5715098" cy="42418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893571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8DE09-531E-8656-57C7-9EA6D8F59400}"/>
            </a:ext>
          </a:extLst>
        </p:cNvPr>
        <p:cNvGrpSpPr/>
        <p:nvPr/>
      </p:nvGrpSpPr>
      <p:grpSpPr>
        <a:xfrm>
          <a:off x="0" y="0"/>
          <a:ext cx="0" cy="0"/>
          <a:chOff x="0" y="0"/>
          <a:chExt cx="0" cy="0"/>
        </a:xfrm>
      </p:grpSpPr>
      <p:pic>
        <p:nvPicPr>
          <p:cNvPr id="2" name="Picture 1" descr="A logo with text on it&#10;&#10;Description automatically generated">
            <a:extLst>
              <a:ext uri="{FF2B5EF4-FFF2-40B4-BE49-F238E27FC236}">
                <a16:creationId xmlns:a16="http://schemas.microsoft.com/office/drawing/2014/main" id="{64996F43-1DA2-B069-75A8-9D1B489140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pic>
        <p:nvPicPr>
          <p:cNvPr id="3" name="Picture 2" descr="Blue text on a black background&#10;&#10;Description automatically generated">
            <a:extLst>
              <a:ext uri="{FF2B5EF4-FFF2-40B4-BE49-F238E27FC236}">
                <a16:creationId xmlns:a16="http://schemas.microsoft.com/office/drawing/2014/main" id="{13AE939E-CDAB-C303-E4B3-D128C42D32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
        <p:nvSpPr>
          <p:cNvPr id="7" name="Title 1">
            <a:extLst>
              <a:ext uri="{FF2B5EF4-FFF2-40B4-BE49-F238E27FC236}">
                <a16:creationId xmlns:a16="http://schemas.microsoft.com/office/drawing/2014/main" id="{C1EB3952-D982-3CD3-4A2C-C63AE2212689}"/>
              </a:ext>
            </a:extLst>
          </p:cNvPr>
          <p:cNvSpPr txBox="1">
            <a:spLocks/>
          </p:cNvSpPr>
          <p:nvPr/>
        </p:nvSpPr>
        <p:spPr>
          <a:xfrm>
            <a:off x="5350213" y="2053101"/>
            <a:ext cx="5953327" cy="30557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Okuplja kuhare, dizajnere, naučnike i zanatlije kako bi primijenili principe održivosti i efikasnosti resursa u svakodnevnom poslovanju.</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Višak sastojaka pretvara se u kiseline, fermentirane namirnice, džemove i sirće; kupci vraćaju tegle radi ponovne upotrebe, a komšije dijele višak vrtnih plodova.</a:t>
            </a:r>
          </a:p>
          <a:p>
            <a:pPr marL="285750" indent="-285750" algn="just">
              <a:buFont typeface="Arial" panose="020B0604020202020204" pitchFamily="34" charset="0"/>
              <a:buChar char="•"/>
            </a:pPr>
            <a:r>
              <a:rPr lang="en-GB" sz="2000" noProof="0" dirty="0">
                <a:solidFill>
                  <a:srgbClr val="303D68"/>
                </a:solidFill>
                <a:latin typeface="DejaVu Math TeX Gyre" panose="02000503000000000000" pitchFamily="2" charset="0"/>
              </a:rPr>
              <a:t>Neprodajna hrana se redistribuiraju putem aplikacije </a:t>
            </a:r>
            <a:r>
              <a:rPr lang="en-GB" sz="2000" noProof="0" dirty="0" err="1">
                <a:solidFill>
                  <a:srgbClr val="303D68"/>
                </a:solidFill>
                <a:latin typeface="DejaVu Math TeX Gyre" panose="02000503000000000000" pitchFamily="2" charset="0"/>
              </a:rPr>
              <a:t>Foodsi</a:t>
            </a:r>
            <a:r>
              <a:rPr lang="en-GB" sz="2000" noProof="0" dirty="0">
                <a:solidFill>
                  <a:srgbClr val="303D68"/>
                </a:solidFill>
                <a:latin typeface="DejaVu Math TeX Gyre" panose="02000503000000000000" pitchFamily="2" charset="0"/>
              </a:rPr>
              <a:t>, pokazujući kako mala i srednja preduzeća mogu pretvoriti otpad u vrijednost, istovremeno potičući lokalnu saradnju i odgovorno korištenje resursa.</a:t>
            </a:r>
          </a:p>
          <a:p>
            <a:pPr marL="742950" lvl="1" indent="-285750">
              <a:buFont typeface="Courier New" panose="02070309020205020404" pitchFamily="49" charset="0"/>
              <a:buChar char="o"/>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pic>
        <p:nvPicPr>
          <p:cNvPr id="10" name="Picture 9">
            <a:extLst>
              <a:ext uri="{FF2B5EF4-FFF2-40B4-BE49-F238E27FC236}">
                <a16:creationId xmlns:a16="http://schemas.microsoft.com/office/drawing/2014/main" id="{BCBFA582-A415-1F7E-7013-B18BE8ACDA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0508" y="1984410"/>
            <a:ext cx="4393164" cy="2928776"/>
          </a:xfrm>
          <a:prstGeom prst="rect">
            <a:avLst/>
          </a:prstGeom>
        </p:spPr>
      </p:pic>
      <p:sp>
        <p:nvSpPr>
          <p:cNvPr id="11" name="Title 1">
            <a:extLst>
              <a:ext uri="{FF2B5EF4-FFF2-40B4-BE49-F238E27FC236}">
                <a16:creationId xmlns:a16="http://schemas.microsoft.com/office/drawing/2014/main" id="{606899E8-BC89-2F87-0FE7-F08A6F86B654}"/>
              </a:ext>
            </a:extLst>
          </p:cNvPr>
          <p:cNvSpPr txBox="1">
            <a:spLocks/>
          </p:cNvSpPr>
          <p:nvPr/>
        </p:nvSpPr>
        <p:spPr>
          <a:xfrm>
            <a:off x="514117" y="472739"/>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Fondacija Food Think Tank (FTT) </a:t>
            </a:r>
          </a:p>
        </p:txBody>
      </p:sp>
      <p:sp>
        <p:nvSpPr>
          <p:cNvPr id="12" name="TextBox 11">
            <a:extLst>
              <a:ext uri="{FF2B5EF4-FFF2-40B4-BE49-F238E27FC236}">
                <a16:creationId xmlns:a16="http://schemas.microsoft.com/office/drawing/2014/main" id="{7084241A-DCFE-D373-4C9E-A66EC19CA265}"/>
              </a:ext>
            </a:extLst>
          </p:cNvPr>
          <p:cNvSpPr txBox="1"/>
          <p:nvPr/>
        </p:nvSpPr>
        <p:spPr>
          <a:xfrm>
            <a:off x="566161" y="4893388"/>
            <a:ext cx="3404849" cy="215444"/>
          </a:xfrm>
          <a:prstGeom prst="rect">
            <a:avLst/>
          </a:prstGeom>
          <a:noFill/>
        </p:spPr>
        <p:txBody>
          <a:bodyPr wrap="square" rtlCol="0">
            <a:spAutoFit/>
          </a:bodyPr>
          <a:lstStyle/>
          <a:p>
            <a:r>
              <a:rPr lang="en-GB" sz="800" noProof="0" dirty="0">
                <a:solidFill>
                  <a:srgbClr val="303D68"/>
                </a:solidFill>
                <a:latin typeface="DejaVu Math TeX Gyre" panose="02000503000000000000"/>
              </a:rPr>
              <a:t>Fotografije: anna-pelzer-IGfIGP5ONV0-unsplash</a:t>
            </a:r>
          </a:p>
        </p:txBody>
      </p:sp>
    </p:spTree>
    <p:extLst>
      <p:ext uri="{BB962C8B-B14F-4D97-AF65-F5344CB8AC3E}">
        <p14:creationId xmlns:p14="http://schemas.microsoft.com/office/powerpoint/2010/main" val="578901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4A8E-C8F6-82DE-EBDC-A62A1FBA774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EBF7134-D668-48D3-566B-68D739583FEF}"/>
              </a:ext>
            </a:extLst>
          </p:cNvPr>
          <p:cNvPicPr>
            <a:picLocks noGrp="1" noRot="1" noChangeAspect="1" noMove="1" noResize="1" noEditPoints="1" noAdjustHandles="1" noChangeArrowheads="1" noChangeShapeType="1" noCrop="1"/>
          </p:cNvPicPr>
          <p:nvPr/>
        </p:nvPicPr>
        <p:blipFill>
          <a:blip r:embed="rId2">
            <a:alphaModFix amt="19000"/>
            <a:extLst>
              <a:ext uri="{28A0092B-C50C-407E-A947-70E740481C1C}">
                <a14:useLocalDpi xmlns:a14="http://schemas.microsoft.com/office/drawing/2010/main" val="0"/>
              </a:ext>
            </a:extLst>
          </a:blip>
          <a:srcRect l="618" t="32094" r="-618" b="20214"/>
          <a:stretch/>
        </p:blipFill>
        <p:spPr>
          <a:xfrm rot="153327">
            <a:off x="1415827" y="-103648"/>
            <a:ext cx="10762425" cy="5506326"/>
          </a:xfrm>
          <a:prstGeom prst="rect">
            <a:avLst/>
          </a:prstGeom>
          <a:effectLst>
            <a:softEdge rad="863600"/>
          </a:effectLst>
        </p:spPr>
      </p:pic>
      <p:sp>
        <p:nvSpPr>
          <p:cNvPr id="12" name="Rectangle 11">
            <a:extLst>
              <a:ext uri="{FF2B5EF4-FFF2-40B4-BE49-F238E27FC236}">
                <a16:creationId xmlns:a16="http://schemas.microsoft.com/office/drawing/2014/main" id="{2DEEA371-DD11-7A8C-D2D9-5390E6D1325E}"/>
              </a:ext>
            </a:extLst>
          </p:cNvPr>
          <p:cNvSpPr>
            <a:spLocks noGrp="1" noRot="1" noMove="1" noResize="1" noEditPoints="1" noAdjustHandles="1" noChangeArrowheads="1" noChangeShapeType="1"/>
          </p:cNvSpPr>
          <p:nvPr/>
        </p:nvSpPr>
        <p:spPr>
          <a:xfrm flipV="1">
            <a:off x="0" y="5468317"/>
            <a:ext cx="12199880" cy="1389683"/>
          </a:xfrm>
          <a:prstGeom prst="rect">
            <a:avLst/>
          </a:prstGeom>
          <a:solidFill>
            <a:srgbClr val="303D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Title 1">
            <a:extLst>
              <a:ext uri="{FF2B5EF4-FFF2-40B4-BE49-F238E27FC236}">
                <a16:creationId xmlns:a16="http://schemas.microsoft.com/office/drawing/2014/main" id="{1CBA98A9-F787-1BA8-945C-B1DFEC1003A4}"/>
              </a:ext>
            </a:extLst>
          </p:cNvPr>
          <p:cNvSpPr>
            <a:spLocks noGrp="1"/>
          </p:cNvSpPr>
          <p:nvPr>
            <p:ph type="title"/>
          </p:nvPr>
        </p:nvSpPr>
        <p:spPr>
          <a:xfrm>
            <a:off x="497051" y="3025847"/>
            <a:ext cx="10610482" cy="857864"/>
          </a:xfrm>
        </p:spPr>
        <p:txBody>
          <a:bodyPr>
            <a:noAutofit/>
          </a:bodyPr>
          <a:lstStyle/>
          <a:p>
            <a:pPr lvl="0"/>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Reflektivna aktivnost</a:t>
            </a:r>
            <a:b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br>
            <a:br>
              <a:rPr lang="en-GB" sz="2000" noProof="0" dirty="0">
                <a:solidFill>
                  <a:srgbClr val="373365"/>
                </a:solidFill>
                <a:latin typeface="DejaVu Math TeX Gyre" panose="02000503000000000000"/>
              </a:rPr>
            </a:br>
            <a:r>
              <a:rPr lang="en-GB" sz="1800" noProof="0" dirty="0">
                <a:solidFill>
                  <a:srgbClr val="373365"/>
                </a:solidFill>
                <a:latin typeface="DejaVu Math TeX Gyre" panose="02000503000000000000"/>
              </a:rPr>
              <a:t>Možete li se sjetiti jednog procesa, sistema ili aktivnosti u vašoj zajednici ili organizaciji gdje bi primjena principa zelene ekonomije mogla stvoriti mjerljive društvene, ekonomske ili ekološke koristi? Koji bi bio prvi mali korak koji biste mogli poduzeti da taj proces učinite održivijim? S kim u vašoj zajednici ili na radnom mjestu biste mogli sarađivati kako bi ova promjena bila učinkovitija?</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GB" sz="1800" noProof="0" dirty="0">
                <a:solidFill>
                  <a:srgbClr val="373365"/>
                </a:solidFill>
                <a:latin typeface="DejaVu Math TeX Gyre" panose="02000503000000000000"/>
              </a:rPr>
              <a:t>Možete li identificirati aktivnost koja zahtijeva mnogo resursa u vašem svakodnevnom životu ili na radnom mjestu, gdje bi primjena šest R principa (odbaciti, smanjiti, ponovo koristiti, popraviti, reciklirati, preispitati) mogla značajno poboljšati efikasnost i održivost? Koji od šest R principa bi se mogli odmah primijeniti? Koji bi zahtijevali više planiranja ili redizajna? Postoje li materijali ili proizvodi u vašem okruženju koji bi se mogli prenamijeniti ili lokalno distribuirati umjesto da se odlože? Kako biste mogli potaknuti druge da učestvuju u zatvaranju ovih materijalnih krugova?</a:t>
            </a:r>
            <a:br>
              <a:rPr lang="en-GB" sz="1800" noProof="0" dirty="0">
                <a:solidFill>
                  <a:srgbClr val="373365"/>
                </a:solidFill>
                <a:latin typeface="DejaVu Math TeX Gyre" panose="02000503000000000000"/>
              </a:rPr>
            </a:br>
            <a:br>
              <a:rPr lang="en-GB" sz="1800" noProof="0" dirty="0">
                <a:solidFill>
                  <a:srgbClr val="373365"/>
                </a:solidFill>
                <a:latin typeface="DejaVu Math TeX Gyre" panose="02000503000000000000"/>
              </a:rPr>
            </a:br>
            <a:r>
              <a:rPr lang="en-GB" sz="1800" noProof="0" dirty="0">
                <a:solidFill>
                  <a:srgbClr val="373365"/>
                </a:solidFill>
                <a:latin typeface="DejaVu Math TeX Gyre" panose="02000503000000000000"/>
              </a:rPr>
              <a:t>Možete li se sjetiti neke kompanije, organizacije ili lokalne inicijative u vašoj zemlji koja uspješno primjenjuje prakse kružne ekonomije ili strategije efikasnosti resursa? Koje specifične prakse koriste koje bi mogle inspirisati poboljšanja u vašem radu, organizaciji ili zajednici? Kako bi se slični napori u dijeljenju hrane ili prevenciji otpada mogli uvesti tamo gdje živite ili radite? Koje društvene koristi – kao što su izgradnja zajednice ili smanjena nejednakost – bi mogle proizaći iz takvih inicijativa?</a:t>
            </a:r>
            <a:br>
              <a:rPr lang="en-GB" sz="16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br>
              <a:rPr lang="en-GB" sz="3000" noProof="0" dirty="0">
                <a:solidFill>
                  <a:srgbClr val="373365"/>
                </a:solidFill>
                <a:latin typeface="DejaVu Math TeX Gyre" panose="02000503000000000000"/>
              </a:rPr>
            </a:br>
            <a:endParaRPr lang="en-GB" sz="36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endParaRPr>
          </a:p>
        </p:txBody>
      </p:sp>
      <p:sp>
        <p:nvSpPr>
          <p:cNvPr id="8" name="Title 1">
            <a:extLst>
              <a:ext uri="{FF2B5EF4-FFF2-40B4-BE49-F238E27FC236}">
                <a16:creationId xmlns:a16="http://schemas.microsoft.com/office/drawing/2014/main" id="{1E7D40F4-68D1-6A6D-3670-C2DA3D43D016}"/>
              </a:ext>
            </a:extLst>
          </p:cNvPr>
          <p:cNvSpPr txBox="1">
            <a:spLocks/>
          </p:cNvSpPr>
          <p:nvPr/>
        </p:nvSpPr>
        <p:spPr>
          <a:xfrm>
            <a:off x="634692" y="5976217"/>
            <a:ext cx="6162348" cy="650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Poboljšajte</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kvalitet</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stručnog</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obrazovanja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lang="en-GB" sz="1400" dirty="0" err="1">
                <a:solidFill>
                  <a:schemeClr val="bg1"/>
                </a:solidFill>
                <a:latin typeface="DejaVu Math TeX Gyre"/>
                <a:ea typeface="DejaVu Math TeX Gyre" panose="02000503000000000000" pitchFamily="2" charset="0"/>
                <a:cs typeface="DejaVu Math TeX Gyre" panose="02000503000000000000" pitchFamily="2" charset="0"/>
              </a:rPr>
              <a:t>obuka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(VET)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na</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Zapadnom</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Balkanu</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za </a:t>
            </a:r>
            <a:r>
              <a:rPr kumimoji="0" lang="en-GB" sz="1400" b="0" u="none" strike="noStrike" cap="none" normalizeH="0" baseline="0" noProof="0" dirty="0" err="1">
                <a:ln>
                  <a:noFill/>
                </a:ln>
                <a:solidFill>
                  <a:schemeClr val="bg1"/>
                </a:solidFill>
                <a:effectLst/>
                <a:latin typeface="DejaVu Math TeX Gyre"/>
                <a:ea typeface="DejaVu Math TeX Gyre" panose="02000503000000000000" pitchFamily="2" charset="0"/>
                <a:cs typeface="DejaVu Math TeX Gyre" panose="02000503000000000000" pitchFamily="2" charset="0"/>
              </a:rPr>
              <a:t>održivi</a:t>
            </a:r>
            <a:r>
              <a:rPr kumimoji="0" lang="en-GB" sz="1400" b="0" u="none" strike="noStrike" cap="none" normalizeH="0" baseline="0" noProof="0" dirty="0">
                <a:ln>
                  <a:noFill/>
                </a:ln>
                <a:solidFill>
                  <a:schemeClr val="bg1"/>
                </a:solidFill>
                <a:effectLst/>
                <a:latin typeface="DejaVu Math TeX Gyre"/>
                <a:ea typeface="DejaVu Math TeX Gyre" panose="02000503000000000000" pitchFamily="2" charset="0"/>
                <a:cs typeface="DejaVu Math TeX Gyre" panose="02000503000000000000" pitchFamily="2" charset="0"/>
              </a:rPr>
              <a:t> razvoj.</a:t>
            </a:r>
          </a:p>
        </p:txBody>
      </p:sp>
      <p:pic>
        <p:nvPicPr>
          <p:cNvPr id="13" name="Picture 12" descr="A white text on a black background&#10;&#10;Description automatically generated">
            <a:extLst>
              <a:ext uri="{FF2B5EF4-FFF2-40B4-BE49-F238E27FC236}">
                <a16:creationId xmlns:a16="http://schemas.microsoft.com/office/drawing/2014/main" id="{58DA715E-2265-7080-C56C-3D978A48B3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5977" y="5996644"/>
            <a:ext cx="1261446" cy="504579"/>
          </a:xfrm>
          <a:prstGeom prst="rect">
            <a:avLst/>
          </a:prstGeom>
        </p:spPr>
      </p:pic>
      <p:sp>
        <p:nvSpPr>
          <p:cNvPr id="4" name="Rectangle 2">
            <a:extLst>
              <a:ext uri="{FF2B5EF4-FFF2-40B4-BE49-F238E27FC236}">
                <a16:creationId xmlns:a16="http://schemas.microsoft.com/office/drawing/2014/main" id="{D34BA32F-715B-6AEF-0E07-9F6F4C9A670B}"/>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pic>
        <p:nvPicPr>
          <p:cNvPr id="7" name="Picture 6" descr="A black background with white text&#10;&#10;Description automatically generated">
            <a:extLst>
              <a:ext uri="{FF2B5EF4-FFF2-40B4-BE49-F238E27FC236}">
                <a16:creationId xmlns:a16="http://schemas.microsoft.com/office/drawing/2014/main" id="{97647617-E3F9-8578-6ED1-E215F4D6ED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8483" y="5996644"/>
            <a:ext cx="2412457" cy="504854"/>
          </a:xfrm>
          <a:prstGeom prst="rect">
            <a:avLst/>
          </a:prstGeom>
        </p:spPr>
      </p:pic>
      <p:sp>
        <p:nvSpPr>
          <p:cNvPr id="3" name="Title 1">
            <a:extLst>
              <a:ext uri="{FF2B5EF4-FFF2-40B4-BE49-F238E27FC236}">
                <a16:creationId xmlns:a16="http://schemas.microsoft.com/office/drawing/2014/main" id="{6550F3C3-F820-592C-CDD6-2AA9A7864150}"/>
              </a:ext>
            </a:extLst>
          </p:cNvPr>
          <p:cNvSpPr txBox="1">
            <a:spLocks/>
          </p:cNvSpPr>
          <p:nvPr/>
        </p:nvSpPr>
        <p:spPr>
          <a:xfrm>
            <a:off x="293632" y="5561582"/>
            <a:ext cx="5095020" cy="40125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sz="2000" b="1" noProof="0" dirty="0">
                <a:solidFill>
                  <a:srgbClr val="74D3BD"/>
                </a:solidFill>
                <a:latin typeface="DejaVu Math TeX Gyre" panose="02000503000000000000" pitchFamily="2" charset="0"/>
                <a:ea typeface="DejaVu Math TeX Gyre" panose="02000503000000000000" pitchFamily="2" charset="0"/>
                <a:cs typeface="DejaVu Math TeX Gyre" panose="02000503000000000000" pitchFamily="2" charset="0"/>
              </a:rPr>
              <a:t>Premošćivanje zelene i digitalne podjele</a:t>
            </a:r>
          </a:p>
        </p:txBody>
      </p:sp>
    </p:spTree>
    <p:extLst>
      <p:ext uri="{BB962C8B-B14F-4D97-AF65-F5344CB8AC3E}">
        <p14:creationId xmlns:p14="http://schemas.microsoft.com/office/powerpoint/2010/main" val="1880753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BC7B3-BE3B-42C9-8623-406DFF2085D1}"/>
            </a:ext>
          </a:extLst>
        </p:cNvPr>
        <p:cNvGrpSpPr/>
        <p:nvPr/>
      </p:nvGrpSpPr>
      <p:grpSpPr>
        <a:xfrm>
          <a:off x="0" y="0"/>
          <a:ext cx="0" cy="0"/>
          <a:chOff x="0" y="0"/>
          <a:chExt cx="0" cy="0"/>
        </a:xfrm>
      </p:grpSpPr>
      <p:pic>
        <p:nvPicPr>
          <p:cNvPr id="11" name="Picture 10" descr="Business people shaking hands">
            <a:extLst>
              <a:ext uri="{FF2B5EF4-FFF2-40B4-BE49-F238E27FC236}">
                <a16:creationId xmlns:a16="http://schemas.microsoft.com/office/drawing/2014/main" id="{353C131C-1FE4-915C-8AC8-70BCEF8734F5}"/>
              </a:ext>
            </a:extLst>
          </p:cNvPr>
          <p:cNvPicPr>
            <a:picLocks noGrp="1" noRot="1" noChangeAspect="1" noMove="1" noResize="1" noEditPoints="1" noAdjustHandles="1" noChangeArrowheads="1" noChangeShapeType="1" noCrop="1"/>
          </p:cNvPicPr>
          <p:nvPr/>
        </p:nvPicPr>
        <p:blipFill>
          <a:blip r:embed="rId3">
            <a:alphaModFix amt="20000"/>
            <a:extLst>
              <a:ext uri="{28A0092B-C50C-407E-A947-70E740481C1C}">
                <a14:useLocalDpi xmlns:a14="http://schemas.microsoft.com/office/drawing/2010/main" val="0"/>
              </a:ext>
            </a:extLst>
          </a:blip>
          <a:srcRect l="5312" t="19863"/>
          <a:stretch/>
        </p:blipFill>
        <p:spPr>
          <a:xfrm>
            <a:off x="-7880" y="0"/>
            <a:ext cx="12199880" cy="6891849"/>
          </a:xfrm>
          <a:prstGeom prst="rect">
            <a:avLst/>
          </a:prstGeom>
        </p:spPr>
      </p:pic>
      <p:sp>
        <p:nvSpPr>
          <p:cNvPr id="2" name="Title 1">
            <a:extLst>
              <a:ext uri="{FF2B5EF4-FFF2-40B4-BE49-F238E27FC236}">
                <a16:creationId xmlns:a16="http://schemas.microsoft.com/office/drawing/2014/main" id="{A0DD77EA-30B7-5596-BC7E-0B72D36354EA}"/>
              </a:ext>
            </a:extLst>
          </p:cNvPr>
          <p:cNvSpPr>
            <a:spLocks noGrp="1"/>
          </p:cNvSpPr>
          <p:nvPr>
            <p:ph type="title"/>
          </p:nvPr>
        </p:nvSpPr>
        <p:spPr>
          <a:xfrm>
            <a:off x="2587120" y="3000068"/>
            <a:ext cx="7025640" cy="857864"/>
          </a:xfrm>
        </p:spPr>
        <p:txBody>
          <a:bodyPr>
            <a:noAutofit/>
          </a:bodyPr>
          <a:lstStyle/>
          <a:p>
            <a:pPr algn="ctr"/>
            <a:r>
              <a:rPr lang="en-GB" sz="6000" b="1" noProof="0" dirty="0">
                <a:solidFill>
                  <a:srgbClr val="4DB9A1"/>
                </a:solidFill>
                <a:latin typeface="DejaVu Sans" panose="020B0603030804020204" pitchFamily="34" charset="0"/>
                <a:ea typeface="DejaVu Sans" panose="020B0603030804020204" pitchFamily="34" charset="0"/>
                <a:cs typeface="DejaVu Sans" panose="020B0603030804020204" pitchFamily="34" charset="0"/>
              </a:rPr>
              <a:t>Hvala!</a:t>
            </a:r>
          </a:p>
        </p:txBody>
      </p:sp>
      <p:sp>
        <p:nvSpPr>
          <p:cNvPr id="4" name="Rectangle 2">
            <a:extLst>
              <a:ext uri="{FF2B5EF4-FFF2-40B4-BE49-F238E27FC236}">
                <a16:creationId xmlns:a16="http://schemas.microsoft.com/office/drawing/2014/main" id="{B77DFBFF-5126-062E-05E9-031F96874DFE}"/>
              </a:ext>
            </a:extLst>
          </p:cNvPr>
          <p:cNvSpPr>
            <a:spLocks noChangeArrowheads="1"/>
          </p:cNvSpPr>
          <p:nvPr/>
        </p:nvSpPr>
        <p:spPr bwMode="auto">
          <a:xfrm>
            <a:off x="195589" y="794909"/>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sz="1800" b="0" i="0" u="none" strike="noStrike" cap="none" normalizeH="0" baseline="0" noProof="0" dirty="0">
                <a:ln>
                  <a:noFill/>
                </a:ln>
                <a:solidFill>
                  <a:schemeClr val="tx1"/>
                </a:solidFill>
                <a:effectLst/>
                <a:latin typeface="Arial" panose="020B0604020202020204" pitchFamily="34" charset="0"/>
              </a:rPr>
            </a:br>
            <a:endParaRPr kumimoji="0" lang="en-GB" sz="1800" b="0" i="0" u="none" strike="noStrike" cap="none" normalizeH="0" baseline="0" noProof="0" dirty="0">
              <a:ln>
                <a:noFill/>
              </a:ln>
              <a:solidFill>
                <a:schemeClr val="tx1"/>
              </a:solidFill>
              <a:effectLst/>
              <a:latin typeface="Arial" panose="020B0604020202020204" pitchFamily="34" charset="0"/>
            </a:endParaRPr>
          </a:p>
        </p:txBody>
      </p:sp>
      <p:sp>
        <p:nvSpPr>
          <p:cNvPr id="3" name="Title 1">
            <a:extLst>
              <a:ext uri="{FF2B5EF4-FFF2-40B4-BE49-F238E27FC236}">
                <a16:creationId xmlns:a16="http://schemas.microsoft.com/office/drawing/2014/main" id="{DEEC1FFE-33F2-F6D3-EE8A-4AB41164C339}"/>
              </a:ext>
            </a:extLst>
          </p:cNvPr>
          <p:cNvSpPr txBox="1">
            <a:spLocks/>
          </p:cNvSpPr>
          <p:nvPr/>
        </p:nvSpPr>
        <p:spPr>
          <a:xfrm>
            <a:off x="2308059" y="4357398"/>
            <a:ext cx="7389857" cy="40577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5" name="Title 1">
            <a:extLst>
              <a:ext uri="{FF2B5EF4-FFF2-40B4-BE49-F238E27FC236}">
                <a16:creationId xmlns:a16="http://schemas.microsoft.com/office/drawing/2014/main" id="{F597848C-F37D-5FDA-43D7-22F3A5A9FC10}"/>
              </a:ext>
            </a:extLst>
          </p:cNvPr>
          <p:cNvSpPr txBox="1">
            <a:spLocks/>
          </p:cNvSpPr>
          <p:nvPr/>
        </p:nvSpPr>
        <p:spPr>
          <a:xfrm>
            <a:off x="2308059" y="2142609"/>
            <a:ext cx="7389857" cy="7159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600"/>
              </a:spcBef>
            </a:pPr>
            <a:r>
              <a:rPr lang="en-GB" sz="2000" b="1"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rPr>
              <a:t>Cleantech Bugarska</a:t>
            </a:r>
          </a:p>
        </p:txBody>
      </p:sp>
      <p:grpSp>
        <p:nvGrpSpPr>
          <p:cNvPr id="6" name="Group 5">
            <a:extLst>
              <a:ext uri="{FF2B5EF4-FFF2-40B4-BE49-F238E27FC236}">
                <a16:creationId xmlns:a16="http://schemas.microsoft.com/office/drawing/2014/main" id="{5381120A-CFF2-DBF3-FD1E-47ED1F905D9B}"/>
              </a:ext>
            </a:extLst>
          </p:cNvPr>
          <p:cNvGrpSpPr/>
          <p:nvPr/>
        </p:nvGrpSpPr>
        <p:grpSpPr>
          <a:xfrm>
            <a:off x="-7880" y="5779801"/>
            <a:ext cx="12199880" cy="1115889"/>
            <a:chOff x="0" y="5742109"/>
            <a:chExt cx="12199880" cy="1115889"/>
          </a:xfrm>
        </p:grpSpPr>
        <p:sp>
          <p:nvSpPr>
            <p:cNvPr id="10" name="Rectangle 9">
              <a:extLst>
                <a:ext uri="{FF2B5EF4-FFF2-40B4-BE49-F238E27FC236}">
                  <a16:creationId xmlns:a16="http://schemas.microsoft.com/office/drawing/2014/main" id="{DEEDB35B-167E-D805-E805-7A42279F2784}"/>
                </a:ext>
              </a:extLst>
            </p:cNvPr>
            <p:cNvSpPr>
              <a:spLocks/>
            </p:cNvSpPr>
            <p:nvPr/>
          </p:nvSpPr>
          <p:spPr>
            <a:xfrm flipV="1">
              <a:off x="0" y="5742109"/>
              <a:ext cx="12199880" cy="11158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16" name="Picture 15" descr="A blue and gold logo&#10;&#10;Description automatically generated">
              <a:extLst>
                <a:ext uri="{FF2B5EF4-FFF2-40B4-BE49-F238E27FC236}">
                  <a16:creationId xmlns:a16="http://schemas.microsoft.com/office/drawing/2014/main" id="{F4AEE9FB-8105-9F53-4BD1-A8500503AC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1818" y="6076008"/>
              <a:ext cx="988452" cy="401110"/>
            </a:xfrm>
            <a:prstGeom prst="rect">
              <a:avLst/>
            </a:prstGeom>
          </p:spPr>
        </p:pic>
        <p:pic>
          <p:nvPicPr>
            <p:cNvPr id="18" name="Picture 17" descr="A logo with a circle and a circle with a letter b&#10;&#10;Description automatically generated">
              <a:extLst>
                <a:ext uri="{FF2B5EF4-FFF2-40B4-BE49-F238E27FC236}">
                  <a16:creationId xmlns:a16="http://schemas.microsoft.com/office/drawing/2014/main" id="{0B0D8A18-9093-176C-B4CE-9EE9052ABE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4581" y="6083411"/>
              <a:ext cx="974895" cy="428106"/>
            </a:xfrm>
            <a:prstGeom prst="rect">
              <a:avLst/>
            </a:prstGeom>
          </p:spPr>
        </p:pic>
        <p:pic>
          <p:nvPicPr>
            <p:cNvPr id="20" name="Picture 19" descr="A green and blue text on a black background&#10;&#10;Description automatically generated">
              <a:extLst>
                <a:ext uri="{FF2B5EF4-FFF2-40B4-BE49-F238E27FC236}">
                  <a16:creationId xmlns:a16="http://schemas.microsoft.com/office/drawing/2014/main" id="{7E25FFE1-B1CB-3A46-3E8C-FDA9B92546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3469" y="6088687"/>
              <a:ext cx="1732222" cy="430944"/>
            </a:xfrm>
            <a:prstGeom prst="rect">
              <a:avLst/>
            </a:prstGeom>
          </p:spPr>
        </p:pic>
        <p:pic>
          <p:nvPicPr>
            <p:cNvPr id="21" name="Picture 20" descr="A yellow and blue circle with a white bird and stars&#10;&#10;Description automatically generated">
              <a:extLst>
                <a:ext uri="{FF2B5EF4-FFF2-40B4-BE49-F238E27FC236}">
                  <a16:creationId xmlns:a16="http://schemas.microsoft.com/office/drawing/2014/main" id="{62B07B95-9682-B75F-645C-E2842BE1C7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64655" y="5997328"/>
              <a:ext cx="581236" cy="581236"/>
            </a:xfrm>
            <a:prstGeom prst="rect">
              <a:avLst/>
            </a:prstGeom>
          </p:spPr>
        </p:pic>
        <p:pic>
          <p:nvPicPr>
            <p:cNvPr id="22" name="Picture 21" descr="A logo with text on it&#10;&#10;Description automatically generated">
              <a:extLst>
                <a:ext uri="{FF2B5EF4-FFF2-40B4-BE49-F238E27FC236}">
                  <a16:creationId xmlns:a16="http://schemas.microsoft.com/office/drawing/2014/main" id="{10E1F949-FA54-EB97-9B0D-75D239FFC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41374" y="5972113"/>
              <a:ext cx="1647764" cy="659106"/>
            </a:xfrm>
            <a:prstGeom prst="rect">
              <a:avLst/>
            </a:prstGeom>
          </p:spPr>
        </p:pic>
        <p:pic>
          <p:nvPicPr>
            <p:cNvPr id="23" name="Picture 22" descr="Blue text on a black background&#10;&#10;Description automatically generated">
              <a:extLst>
                <a:ext uri="{FF2B5EF4-FFF2-40B4-BE49-F238E27FC236}">
                  <a16:creationId xmlns:a16="http://schemas.microsoft.com/office/drawing/2014/main" id="{0BBF9D4F-A4BD-7D54-2E3C-5D7976FB92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681373" y="6049983"/>
              <a:ext cx="2392256" cy="500627"/>
            </a:xfrm>
            <a:prstGeom prst="rect">
              <a:avLst/>
            </a:prstGeom>
          </p:spPr>
        </p:pic>
      </p:grpSp>
      <p:pic>
        <p:nvPicPr>
          <p:cNvPr id="8" name="Picture 7" descr="A logo with text on it&#10;&#10;AI-generated content may be incorrect.">
            <a:extLst>
              <a:ext uri="{FF2B5EF4-FFF2-40B4-BE49-F238E27FC236}">
                <a16:creationId xmlns:a16="http://schemas.microsoft.com/office/drawing/2014/main" id="{16442515-2FEA-9A3E-2D58-3592B3FA151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84732" y="6115925"/>
            <a:ext cx="929084" cy="433284"/>
          </a:xfrm>
          <a:prstGeom prst="rect">
            <a:avLst/>
          </a:prstGeom>
        </p:spPr>
      </p:pic>
      <p:pic>
        <p:nvPicPr>
          <p:cNvPr id="13" name="Picture 12" descr="A blue and black logo&#10;&#10;AI-generated content may be incorrect.">
            <a:extLst>
              <a:ext uri="{FF2B5EF4-FFF2-40B4-BE49-F238E27FC236}">
                <a16:creationId xmlns:a16="http://schemas.microsoft.com/office/drawing/2014/main" id="{00E7A72B-4826-B1D2-7703-D4FC82C1BBB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96131" y="6164344"/>
            <a:ext cx="1552832" cy="341623"/>
          </a:xfrm>
          <a:prstGeom prst="rect">
            <a:avLst/>
          </a:prstGeom>
        </p:spPr>
      </p:pic>
    </p:spTree>
    <p:extLst>
      <p:ext uri="{BB962C8B-B14F-4D97-AF65-F5344CB8AC3E}">
        <p14:creationId xmlns:p14="http://schemas.microsoft.com/office/powerpoint/2010/main" val="11894462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2CCD-DA40-ECF7-D8C5-A0622ABA29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194A68D-2BDC-A201-9856-4E6A0BDE4AC5}"/>
              </a:ext>
            </a:extLst>
          </p:cNvPr>
          <p:cNvSpPr/>
          <p:nvPr/>
        </p:nvSpPr>
        <p:spPr>
          <a:xfrm>
            <a:off x="3984331" y="0"/>
            <a:ext cx="8300936" cy="6858000"/>
          </a:xfrm>
          <a:prstGeom prst="rect">
            <a:avLst/>
          </a:prstGeom>
          <a:solidFill>
            <a:srgbClr val="74D3BD"/>
          </a:solidFill>
          <a:ln>
            <a:solidFill>
              <a:srgbClr val="74D3BD"/>
            </a:solidFill>
          </a:ln>
        </p:spPr>
        <p:style>
          <a:lnRef idx="1">
            <a:schemeClr val="accent4"/>
          </a:lnRef>
          <a:fillRef idx="3">
            <a:schemeClr val="accent4"/>
          </a:fillRef>
          <a:effectRef idx="2">
            <a:schemeClr val="accent4"/>
          </a:effectRef>
          <a:fontRef idx="minor">
            <a:schemeClr val="lt1"/>
          </a:fontRef>
        </p:style>
        <p:txBody>
          <a:bodyPr lIns="91440" tIns="45720" rIns="91440" bIns="45720" rtlCol="0" anchor="ctr"/>
          <a:lstStyle/>
          <a:p>
            <a:pPr>
              <a:lnSpc>
                <a:spcPct val="150000"/>
              </a:lnSpc>
              <a:defRPr/>
            </a:pPr>
            <a:endParaRPr lang="en-GB" sz="1400" b="1" u="sng" noProof="0" dirty="0">
              <a:solidFill>
                <a:schemeClr val="bg1"/>
              </a:solidFill>
              <a:latin typeface="Arial"/>
              <a:ea typeface="Cambria"/>
              <a:cs typeface="Arial"/>
            </a:endParaRPr>
          </a:p>
        </p:txBody>
      </p:sp>
      <p:sp>
        <p:nvSpPr>
          <p:cNvPr id="6" name="TextBox 5">
            <a:extLst>
              <a:ext uri="{FF2B5EF4-FFF2-40B4-BE49-F238E27FC236}">
                <a16:creationId xmlns:a16="http://schemas.microsoft.com/office/drawing/2014/main" id="{9B8922E9-B2A6-BF2C-2490-1D9AD6FEC6A8}"/>
              </a:ext>
            </a:extLst>
          </p:cNvPr>
          <p:cNvSpPr txBox="1"/>
          <p:nvPr/>
        </p:nvSpPr>
        <p:spPr>
          <a:xfrm>
            <a:off x="3984331" y="402332"/>
            <a:ext cx="8111062" cy="31186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ct val="0"/>
              </a:spcBef>
            </a:pPr>
            <a:r>
              <a:rPr lang="en-GB" sz="3000" b="1" noProof="0" dirty="0">
                <a:solidFill>
                  <a:srgbClr val="303D68"/>
                </a:solidFill>
                <a:latin typeface="DejaVu Math TeX Gyre" panose="02000503000000000000" pitchFamily="2" charset="0"/>
                <a:ea typeface="+mj-ea"/>
                <a:cs typeface="+mj-cs"/>
              </a:rPr>
              <a:t>Ključni aspekti:</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Zelena ekonomija</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"smeđa" ekonomija i "plava" ekonomija</a:t>
            </a:r>
          </a:p>
          <a:p>
            <a:pPr marL="457200" indent="-457200">
              <a:lnSpc>
                <a:spcPct val="90000"/>
              </a:lnSpc>
              <a:spcBef>
                <a:spcPct val="0"/>
              </a:spcBef>
              <a:buFont typeface="Arial" panose="020B0604020202020204" pitchFamily="34" charset="0"/>
              <a:buChar char="•"/>
            </a:pPr>
            <a:r>
              <a:rPr lang="en-GB" sz="3000" noProof="0" dirty="0">
                <a:solidFill>
                  <a:srgbClr val="303D68"/>
                </a:solidFill>
                <a:latin typeface="DejaVu Math TeX Gyre" panose="02000503000000000000" pitchFamily="2" charset="0"/>
                <a:ea typeface="+mj-ea"/>
                <a:cs typeface="+mj-cs"/>
              </a:rPr>
              <a:t>Principi zelene ekonomije </a:t>
            </a:r>
          </a:p>
          <a:p>
            <a:pPr marL="457200" indent="-457200">
              <a:lnSpc>
                <a:spcPct val="90000"/>
              </a:lnSpc>
              <a:spcBef>
                <a:spcPct val="0"/>
              </a:spcBef>
              <a:buFont typeface="Arial" panose="020B0604020202020204" pitchFamily="34" charset="0"/>
              <a:buChar char="•"/>
            </a:pPr>
            <a:endParaRPr lang="en-GB" sz="3200" noProof="0" dirty="0">
              <a:solidFill>
                <a:srgbClr val="303D68"/>
              </a:solidFill>
              <a:latin typeface="DejaVu Math TeX Gyre" panose="02000503000000000000" pitchFamily="2" charset="0"/>
              <a:ea typeface="+mj-ea"/>
              <a:cs typeface="+mj-cs"/>
            </a:endParaRPr>
          </a:p>
          <a:p>
            <a:pPr algn="ctr">
              <a:lnSpc>
                <a:spcPct val="150000"/>
              </a:lnSpc>
            </a:pPr>
            <a:endParaRPr lang="en-GB" sz="2800" b="1" noProof="0" dirty="0">
              <a:solidFill>
                <a:srgbClr val="303D68"/>
              </a:solidFill>
              <a:latin typeface="Cambria" panose="02040503050406030204" pitchFamily="18" charset="0"/>
              <a:ea typeface="Cambria" panose="02040503050406030204" pitchFamily="18" charset="0"/>
              <a:cs typeface="Arial" panose="020B0604020202020204" pitchFamily="34" charset="0"/>
            </a:endParaRPr>
          </a:p>
          <a:p>
            <a:pPr>
              <a:lnSpc>
                <a:spcPct val="107000"/>
              </a:lnSpc>
              <a:spcAft>
                <a:spcPts val="800"/>
              </a:spcAft>
            </a:pPr>
            <a:endParaRPr lang="en-GB" sz="1800" kern="100" noProof="0" dirty="0">
              <a:solidFill>
                <a:schemeClr val="bg1"/>
              </a:solidFill>
              <a:effectLst/>
              <a:latin typeface="Cambria" panose="02040503050406030204" pitchFamily="18" charset="0"/>
              <a:ea typeface="Cambria" panose="02040503050406030204" pitchFamily="18" charset="0"/>
              <a:cs typeface="Arial" panose="020B0604020202020204" pitchFamily="34" charset="0"/>
            </a:endParaRPr>
          </a:p>
        </p:txBody>
      </p:sp>
      <p:sp>
        <p:nvSpPr>
          <p:cNvPr id="9" name="Text Box 10">
            <a:extLst>
              <a:ext uri="{FF2B5EF4-FFF2-40B4-BE49-F238E27FC236}">
                <a16:creationId xmlns:a16="http://schemas.microsoft.com/office/drawing/2014/main" id="{275FCA6A-2173-63AB-7712-D15B4675B4DA}"/>
              </a:ext>
            </a:extLst>
          </p:cNvPr>
          <p:cNvSpPr txBox="1">
            <a:spLocks noChangeArrowheads="1"/>
          </p:cNvSpPr>
          <p:nvPr/>
        </p:nvSpPr>
        <p:spPr bwMode="auto">
          <a:xfrm>
            <a:off x="96607" y="402332"/>
            <a:ext cx="3824186" cy="1354217"/>
          </a:xfrm>
          <a:prstGeom prst="rect">
            <a:avLst/>
          </a:prstGeom>
          <a:noFill/>
          <a:ln w="9525">
            <a:noFill/>
            <a:miter lim="800000"/>
            <a:headEnd/>
            <a:tailEnd/>
          </a:ln>
        </p:spPr>
        <p:txBody>
          <a:bodyPr wrap="square" lIns="60960" tIns="30480" rIns="60960" bIns="30480" anchor="t">
            <a:spAutoFit/>
          </a:bodyPr>
          <a:lstStyle/>
          <a:p>
            <a:pPr algn="ctr" defTabSz="1219170">
              <a:spcBef>
                <a:spcPct val="20000"/>
              </a:spcBef>
              <a:defRPr/>
            </a:pPr>
            <a:r>
              <a:rPr lang="en-GB" sz="28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Podnaslov 1.1: Definisanje zelene ekonomije </a:t>
            </a:r>
            <a:endParaRPr lang="en-GB" sz="2800" kern="100" noProof="0" dirty="0">
              <a:solidFill>
                <a:srgbClr val="465A35"/>
              </a:solidFill>
              <a:latin typeface="Cambria"/>
              <a:ea typeface="Cambria"/>
              <a:cs typeface="Arial"/>
            </a:endParaRPr>
          </a:p>
        </p:txBody>
      </p:sp>
      <p:pic>
        <p:nvPicPr>
          <p:cNvPr id="2" name="Picture 1" descr="A logo with text on it&#10;&#10;Description automatically generated">
            <a:extLst>
              <a:ext uri="{FF2B5EF4-FFF2-40B4-BE49-F238E27FC236}">
                <a16:creationId xmlns:a16="http://schemas.microsoft.com/office/drawing/2014/main" id="{DB658871-ED5E-6892-D01A-0D8B68943C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1063" y="3005099"/>
            <a:ext cx="2119501" cy="847801"/>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97719F2D-D2E8-FD2D-7B90-2806E27921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spTree>
    <p:extLst>
      <p:ext uri="{BB962C8B-B14F-4D97-AF65-F5344CB8AC3E}">
        <p14:creationId xmlns:p14="http://schemas.microsoft.com/office/powerpoint/2010/main" val="62746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A690EDC-D2DA-1442-EAA1-7C44BA2C34CB}"/>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CAF954E-407C-8F9A-C0B9-F6701C122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pic>
        <p:nvPicPr>
          <p:cNvPr id="9" name="Picture 8">
            <a:extLst>
              <a:ext uri="{FF2B5EF4-FFF2-40B4-BE49-F238E27FC236}">
                <a16:creationId xmlns:a16="http://schemas.microsoft.com/office/drawing/2014/main" id="{4F1207E9-2073-E000-D8E9-4B1FBCC98F2A}"/>
              </a:ext>
            </a:extLst>
          </p:cNvPr>
          <p:cNvPicPr>
            <a:picLocks noChangeAspect="1"/>
          </p:cNvPicPr>
          <p:nvPr/>
        </p:nvPicPr>
        <p:blipFill>
          <a:blip r:embed="rId2" cstate="print">
            <a:extLst>
              <a:ext uri="{28A0092B-C50C-407E-A947-70E740481C1C}">
                <a14:useLocalDpi xmlns:a14="http://schemas.microsoft.com/office/drawing/2010/main" val="0"/>
              </a:ext>
            </a:extLst>
          </a:blip>
          <a:srcRect l="2960" r="2960"/>
          <a:stretch/>
        </p:blipFill>
        <p:spPr>
          <a:xfrm>
            <a:off x="0" y="10"/>
            <a:ext cx="9669642" cy="6857990"/>
          </a:xfrm>
          <a:prstGeom prst="rect">
            <a:avLst/>
          </a:prstGeom>
        </p:spPr>
      </p:pic>
      <p:sp>
        <p:nvSpPr>
          <p:cNvPr id="16" name="Rectangle 15">
            <a:extLst>
              <a:ext uri="{FF2B5EF4-FFF2-40B4-BE49-F238E27FC236}">
                <a16:creationId xmlns:a16="http://schemas.microsoft.com/office/drawing/2014/main" id="{C162D212-10D9-7314-8BA6-06161CBBD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itle 1">
            <a:extLst>
              <a:ext uri="{FF2B5EF4-FFF2-40B4-BE49-F238E27FC236}">
                <a16:creationId xmlns:a16="http://schemas.microsoft.com/office/drawing/2014/main" id="{7EF55C02-3D3B-4966-8A1B-D8ECDBD4B153}"/>
              </a:ext>
            </a:extLst>
          </p:cNvPr>
          <p:cNvSpPr txBox="1">
            <a:spLocks/>
          </p:cNvSpPr>
          <p:nvPr/>
        </p:nvSpPr>
        <p:spPr>
          <a:xfrm>
            <a:off x="7464913" y="2328401"/>
            <a:ext cx="3822189" cy="3742762"/>
          </a:xfrm>
          <a:prstGeom prst="rect">
            <a:avLst/>
          </a:prstGeom>
        </p:spPr>
        <p:txBody>
          <a:bodyPr vert="horz" lIns="91440" tIns="45720" rIns="91440" bIns="45720" rtlCol="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Obraćanje globalnim izazovima poput klimatskih promjena, gubitka bioraznolikosti i oskudice resursa.</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Cilj je poboljšati dobrobit ljudi i socijalnu pravdu uz smanjenje rizika po okoliš.</a:t>
            </a:r>
          </a:p>
          <a:p>
            <a:pPr marL="285750" indent="-285750" algn="just">
              <a:spcAft>
                <a:spcPts val="600"/>
              </a:spcAft>
              <a:buFont typeface="Arial" panose="020B0604020202020204" pitchFamily="34" charset="0"/>
              <a:buChar char="•"/>
            </a:pPr>
            <a:r>
              <a:rPr lang="en-GB" sz="2000" noProof="0" dirty="0">
                <a:solidFill>
                  <a:srgbClr val="303D68"/>
                </a:solidFill>
                <a:latin typeface="DejaVu Math TeX Gyre" panose="02000503000000000000" pitchFamily="2" charset="0"/>
              </a:rPr>
              <a:t>Promovira održivi razvoj balansiranjem ekonomskog rasta, socijalne uključenosti i zaštite okoliša.</a:t>
            </a: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a:p>
            <a:pPr marL="742950" lvl="1" indent="-228600">
              <a:lnSpc>
                <a:spcPct val="90000"/>
              </a:lnSpc>
              <a:spcAft>
                <a:spcPts val="600"/>
              </a:spcAft>
              <a:buFont typeface="Arial" panose="020B0604020202020204" pitchFamily="34" charset="0"/>
              <a:buChar char="•"/>
            </a:pPr>
            <a:endParaRPr lang="en-GB" sz="1900" noProof="0" dirty="0"/>
          </a:p>
        </p:txBody>
      </p:sp>
      <p:pic>
        <p:nvPicPr>
          <p:cNvPr id="10" name="Picture 9" descr="Blue text on a black background&#10;&#10;Description automatically generated">
            <a:extLst>
              <a:ext uri="{FF2B5EF4-FFF2-40B4-BE49-F238E27FC236}">
                <a16:creationId xmlns:a16="http://schemas.microsoft.com/office/drawing/2014/main" id="{FC3294B1-F58E-4146-C01E-7903CCA212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1" name="Picture 10" descr="A logo with text on it&#10;&#10;Description automatically generated">
            <a:extLst>
              <a:ext uri="{FF2B5EF4-FFF2-40B4-BE49-F238E27FC236}">
                <a16:creationId xmlns:a16="http://schemas.microsoft.com/office/drawing/2014/main" id="{53FF5FD6-42E0-C0A8-36D5-1B64ED964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2" name="Title 1">
            <a:extLst>
              <a:ext uri="{FF2B5EF4-FFF2-40B4-BE49-F238E27FC236}">
                <a16:creationId xmlns:a16="http://schemas.microsoft.com/office/drawing/2014/main" id="{FCBBB038-2385-00AB-ED43-3B7F86DEAC91}"/>
              </a:ext>
            </a:extLst>
          </p:cNvPr>
          <p:cNvSpPr txBox="1">
            <a:spLocks/>
          </p:cNvSpPr>
          <p:nvPr/>
        </p:nvSpPr>
        <p:spPr>
          <a:xfrm>
            <a:off x="7557679" y="892637"/>
            <a:ext cx="362913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Zelena ekonomija</a:t>
            </a:r>
          </a:p>
        </p:txBody>
      </p:sp>
      <p:sp>
        <p:nvSpPr>
          <p:cNvPr id="15" name="TextBox 14">
            <a:extLst>
              <a:ext uri="{FF2B5EF4-FFF2-40B4-BE49-F238E27FC236}">
                <a16:creationId xmlns:a16="http://schemas.microsoft.com/office/drawing/2014/main" id="{A2FA43D0-1689-AD24-B8EE-56328069BF5C}"/>
              </a:ext>
            </a:extLst>
          </p:cNvPr>
          <p:cNvSpPr txBox="1"/>
          <p:nvPr/>
        </p:nvSpPr>
        <p:spPr>
          <a:xfrm>
            <a:off x="-1" y="6642546"/>
            <a:ext cx="3404849" cy="215444"/>
          </a:xfrm>
          <a:prstGeom prst="rect">
            <a:avLst/>
          </a:prstGeom>
          <a:noFill/>
        </p:spPr>
        <p:txBody>
          <a:bodyPr wrap="square" rtlCol="0">
            <a:spAutoFit/>
          </a:bodyPr>
          <a:lstStyle/>
          <a:p>
            <a:r>
              <a:rPr lang="en-GB" sz="800" noProof="0" dirty="0">
                <a:solidFill>
                  <a:schemeClr val="bg1"/>
                </a:solidFill>
                <a:latin typeface="DejaVu Math TeX Gyre" panose="02000503000000000000"/>
              </a:rPr>
              <a:t>Slika: towfiqu-barbhuiya-joqWSI9u_XM-unsplash</a:t>
            </a:r>
          </a:p>
        </p:txBody>
      </p:sp>
    </p:spTree>
    <p:extLst>
      <p:ext uri="{BB962C8B-B14F-4D97-AF65-F5344CB8AC3E}">
        <p14:creationId xmlns:p14="http://schemas.microsoft.com/office/powerpoint/2010/main" val="821699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D26FB82-354D-C1C7-6A87-38B511879251}"/>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E6B20D99-D78F-675A-3814-37C0DF37F1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26F2D482-CD12-7175-B5B5-23B4091BCB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510B776B-1F43-AB96-9D33-89583EEAC5C3}"/>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"smeđa" ekonomija i "plava" ekonomija</a:t>
            </a:r>
          </a:p>
        </p:txBody>
      </p:sp>
      <p:pic>
        <p:nvPicPr>
          <p:cNvPr id="9" name="Picture 8" descr="Blue text on a black background&#10;&#10;Description automatically generated">
            <a:extLst>
              <a:ext uri="{FF2B5EF4-FFF2-40B4-BE49-F238E27FC236}">
                <a16:creationId xmlns:a16="http://schemas.microsoft.com/office/drawing/2014/main" id="{A2310362-4A6F-A485-C62F-A6FCDD69A19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B9C2E02C-8DDB-5206-D847-904B2E3D8A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DCDF3AB4-193C-DD9F-CD02-23B75A7ABB76}"/>
              </a:ext>
            </a:extLst>
          </p:cNvPr>
          <p:cNvSpPr txBox="1">
            <a:spLocks/>
          </p:cNvSpPr>
          <p:nvPr/>
        </p:nvSpPr>
        <p:spPr>
          <a:xfrm>
            <a:off x="115283" y="2217163"/>
            <a:ext cx="4489101"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b="1" noProof="0" dirty="0">
                <a:solidFill>
                  <a:srgbClr val="303D68"/>
                </a:solidFill>
                <a:latin typeface="DejaVu Math TeX Gyre" panose="02000503000000000000" pitchFamily="2" charset="0"/>
              </a:rPr>
              <a:t>"smeđa" ekonomija</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Zasnovana na modelima industrijske ere usmjerenim na fosilna goriva, linearnu proizvodnju i rast intenzivan po resursima.</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Prioritetizira kratkoročnu dobit i rast BDP-a nad dugoročnom održivosti.</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Dovodi do degradacije okoliša – zagađenja zraka i vode, gubitka bioraznolikosti i porasta emisija stakleničkih plinova</a:t>
            </a: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
        <p:nvSpPr>
          <p:cNvPr id="2" name="Title 1">
            <a:extLst>
              <a:ext uri="{FF2B5EF4-FFF2-40B4-BE49-F238E27FC236}">
                <a16:creationId xmlns:a16="http://schemas.microsoft.com/office/drawing/2014/main" id="{47B8773C-D1D8-8CC3-A805-4395EA7A8794}"/>
              </a:ext>
            </a:extLst>
          </p:cNvPr>
          <p:cNvSpPr txBox="1">
            <a:spLocks/>
          </p:cNvSpPr>
          <p:nvPr/>
        </p:nvSpPr>
        <p:spPr>
          <a:xfrm>
            <a:off x="5917793" y="2217163"/>
            <a:ext cx="5595123" cy="29317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r>
              <a:rPr lang="en-GB" sz="2000" b="1" noProof="0" dirty="0">
                <a:solidFill>
                  <a:srgbClr val="303D68"/>
                </a:solidFill>
                <a:latin typeface="DejaVu Math TeX Gyre" panose="02000503000000000000" pitchFamily="2" charset="0"/>
              </a:rPr>
              <a:t>"plava" ekonomija</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Fokusira se na održivo korištenje resursa oceana i slatke vode za ekonomski rast i ekološko zdravlje.</a:t>
            </a:r>
          </a:p>
          <a:p>
            <a:pPr marL="800100" lvl="1" indent="-342900" algn="just">
              <a:buFont typeface="Arial" panose="020B0604020202020204" pitchFamily="34" charset="0"/>
              <a:buChar char="•"/>
            </a:pPr>
            <a:r>
              <a:rPr lang="en-GB" sz="2000" noProof="0" dirty="0">
                <a:solidFill>
                  <a:srgbClr val="303D68"/>
                </a:solidFill>
                <a:latin typeface="DejaVu Math TeX Gyre" panose="02000503000000000000" pitchFamily="2" charset="0"/>
              </a:rPr>
              <a:t>Teži uravnoteženju ekonomskog rasta u morskim i vodenim sektorima, kao što su ribarstvo, turizam, pomorska obnovljiva energija i pomorski transport, s zaštitom morskih ekosistema.</a:t>
            </a:r>
          </a:p>
          <a:p>
            <a:pPr marL="800100" lvl="1" indent="-342900" algn="just">
              <a:buFont typeface="Arial" panose="020B0604020202020204" pitchFamily="34" charset="0"/>
              <a:buChar char="•"/>
            </a:pPr>
            <a:r>
              <a:rPr lang="bs-Latn-BA" sz="2000">
                <a:solidFill>
                  <a:srgbClr val="303D68"/>
                </a:solidFill>
                <a:ea typeface="+mn-lt"/>
                <a:cs typeface="+mn-lt"/>
              </a:rPr>
              <a:t>Promoviše prakse koje čuvaju morsku </a:t>
            </a:r>
            <a:r>
              <a:rPr lang="bs-Latn-BA" sz="2000" err="1">
                <a:solidFill>
                  <a:srgbClr val="303D68"/>
                </a:solidFill>
                <a:ea typeface="+mn-lt"/>
                <a:cs typeface="+mn-lt"/>
              </a:rPr>
              <a:t>bioraznolikost</a:t>
            </a:r>
            <a:r>
              <a:rPr lang="bs-Latn-BA" sz="2000">
                <a:solidFill>
                  <a:srgbClr val="303D68"/>
                </a:solidFill>
                <a:ea typeface="+mn-lt"/>
                <a:cs typeface="+mn-lt"/>
              </a:rPr>
              <a:t>, smanjuju </a:t>
            </a:r>
            <a:r>
              <a:rPr lang="bs-Latn-BA" sz="2000" err="1">
                <a:solidFill>
                  <a:srgbClr val="303D68"/>
                </a:solidFill>
                <a:ea typeface="+mn-lt"/>
                <a:cs typeface="+mn-lt"/>
              </a:rPr>
              <a:t>zagađenje</a:t>
            </a:r>
            <a:r>
              <a:rPr lang="bs-Latn-BA" sz="2000">
                <a:solidFill>
                  <a:srgbClr val="303D68"/>
                </a:solidFill>
                <a:ea typeface="+mn-lt"/>
                <a:cs typeface="+mn-lt"/>
              </a:rPr>
              <a:t> i jačaju otpornost priobalnih područja—za razliku od historijske eksploatacije karakteristične za prakse smeđe ekonomije.</a:t>
            </a:r>
            <a:endParaRPr lang="bs-Latn-BA" sz="2000" noProof="0">
              <a:solidFill>
                <a:srgbClr val="303D68"/>
              </a:solidFill>
              <a:latin typeface="DejaVu Math TeX Gyre" panose="02000503000000000000" pitchFamily="2" charset="0"/>
            </a:endParaRPr>
          </a:p>
          <a:p>
            <a:pPr marL="800100" lvl="1" indent="-342900" algn="just">
              <a:buFont typeface="Arial" panose="020B0604020202020204" pitchFamily="34" charset="0"/>
              <a:buChar char="•"/>
            </a:pPr>
            <a:endParaRPr lang="en-GB" sz="2000" noProof="0" dirty="0">
              <a:solidFill>
                <a:srgbClr val="303D68"/>
              </a:solidFill>
              <a:latin typeface="DejaVu Math TeX Gyre" panose="02000503000000000000" pitchFamily="2" charset="0"/>
              <a:ea typeface="DejaVu Math TeX Gyre" panose="02000503000000000000" pitchFamily="2" charset="0"/>
              <a:cs typeface="DejaVu Math TeX Gyre" panose="02000503000000000000" pitchFamily="2" charset="0"/>
            </a:endParaRPr>
          </a:p>
        </p:txBody>
      </p:sp>
    </p:spTree>
    <p:extLst>
      <p:ext uri="{BB962C8B-B14F-4D97-AF65-F5344CB8AC3E}">
        <p14:creationId xmlns:p14="http://schemas.microsoft.com/office/powerpoint/2010/main" val="355877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056EE0-DE47-0471-2D38-E9F7273905D6}"/>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574FE7B-744A-E4FF-5604-96019817A2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0AB87549-FB97-6680-D819-EA1E109655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BA2291DF-B316-7357-CEE1-DEAF74E40BC0}"/>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Principi zelene ekonomije </a:t>
            </a:r>
          </a:p>
        </p:txBody>
      </p:sp>
      <p:pic>
        <p:nvPicPr>
          <p:cNvPr id="9" name="Picture 8" descr="Blue text on a black background&#10;&#10;Description automatically generated">
            <a:extLst>
              <a:ext uri="{FF2B5EF4-FFF2-40B4-BE49-F238E27FC236}">
                <a16:creationId xmlns:a16="http://schemas.microsoft.com/office/drawing/2014/main" id="{87273BB3-A62C-CD75-80AE-118D68B3951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9D339E76-EAB2-A776-E136-E050FF174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23227CDA-E2DF-3BB6-952A-60B1CA5EB453}"/>
              </a:ext>
            </a:extLst>
          </p:cNvPr>
          <p:cNvSpPr txBox="1">
            <a:spLocks/>
          </p:cNvSpPr>
          <p:nvPr/>
        </p:nvSpPr>
        <p:spPr>
          <a:xfrm>
            <a:off x="0" y="1797461"/>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1" algn="just"/>
            <a:endParaRPr lang="en-GB" sz="2000" noProof="0" dirty="0">
              <a:solidFill>
                <a:srgbClr val="303D68"/>
              </a:solidFill>
              <a:latin typeface="DejaVu Math TeX Gyre" panose="02000503000000000000" pitchFamily="2" charset="0"/>
            </a:endParaRPr>
          </a:p>
          <a:p>
            <a:pPr marL="742950" lvl="1" indent="-285750" algn="just">
              <a:buFont typeface="Arial" panose="020B0604020202020204" pitchFamily="34" charset="0"/>
              <a:buChar char="•"/>
            </a:pPr>
            <a:r>
              <a:rPr lang="en-GB" sz="2000" b="1" noProof="0" dirty="0">
                <a:solidFill>
                  <a:srgbClr val="303D68"/>
                </a:solidFill>
                <a:latin typeface="DejaVu Math TeX Gyre" panose="02000503000000000000" pitchFamily="2" charset="0"/>
              </a:rPr>
              <a:t>Održiv razvoj </a:t>
            </a:r>
            <a:r>
              <a:rPr lang="en-GB" sz="2000" noProof="0" dirty="0">
                <a:solidFill>
                  <a:srgbClr val="303D68"/>
                </a:solidFill>
                <a:latin typeface="DejaVu Math TeX Gyre" panose="02000503000000000000" pitchFamily="2" charset="0"/>
              </a:rPr>
              <a:t>- Promovira rast koji podržava socijalnu pravdu i zaštitu okoliša. </a:t>
            </a:r>
          </a:p>
          <a:p>
            <a:pPr marL="742950" lvl="1" indent="-285750" algn="just">
              <a:buFont typeface="Arial" panose="020B0604020202020204" pitchFamily="34" charset="0"/>
              <a:buChar char="•"/>
            </a:pPr>
            <a:r>
              <a:rPr lang="en-GB" sz="2000" b="1" noProof="0" dirty="0">
                <a:solidFill>
                  <a:srgbClr val="303D68"/>
                </a:solidFill>
                <a:latin typeface="DejaVu Math TeX Gyre" panose="02000503000000000000" pitchFamily="2" charset="0"/>
              </a:rPr>
              <a:t>Pristojan rad i zelena radna mjesta </a:t>
            </a:r>
            <a:r>
              <a:rPr lang="en-GB" sz="2000" noProof="0" dirty="0">
                <a:solidFill>
                  <a:srgbClr val="303D68"/>
                </a:solidFill>
                <a:latin typeface="DejaVu Math TeX Gyre" panose="02000503000000000000" pitchFamily="2" charset="0"/>
              </a:rPr>
              <a:t>- Stvara sigurna, poštena i smislena radna mjesta u sektorima poput obnovljive energije, ekoturizma i održive poljoprivrede.</a:t>
            </a:r>
          </a:p>
          <a:p>
            <a:pPr marL="742950" lvl="1" indent="-285750" algn="just">
              <a:buFont typeface="Arial" panose="020B0604020202020204" pitchFamily="34" charset="0"/>
              <a:buChar char="•"/>
            </a:pPr>
            <a:r>
              <a:rPr lang="en-GB" sz="2000" b="1" noProof="0" dirty="0">
                <a:solidFill>
                  <a:srgbClr val="303D68"/>
                </a:solidFill>
                <a:latin typeface="DejaVu Math TeX Gyre" panose="02000503000000000000" pitchFamily="2" charset="0"/>
              </a:rPr>
              <a:t>Učinkovitost resursa i energije </a:t>
            </a:r>
            <a:r>
              <a:rPr lang="en-GB" sz="2000" noProof="0" dirty="0">
                <a:solidFill>
                  <a:srgbClr val="303D68"/>
                </a:solidFill>
                <a:latin typeface="DejaVu Math TeX Gyre" panose="02000503000000000000" pitchFamily="2" charset="0"/>
              </a:rPr>
              <a:t>- maksimizira produktivnost uz smanjenje potrošnje energije, vode i materijala. </a:t>
            </a:r>
          </a:p>
        </p:txBody>
      </p:sp>
      <p:pic>
        <p:nvPicPr>
          <p:cNvPr id="4" name="Picture 3" descr="A diagram of a circular chart&#10;&#10;AI-generated content may be incorrect.">
            <a:extLst>
              <a:ext uri="{FF2B5EF4-FFF2-40B4-BE49-F238E27FC236}">
                <a16:creationId xmlns:a16="http://schemas.microsoft.com/office/drawing/2014/main" id="{99CF8D72-97E4-7884-A9E5-7B24927F85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02" y="1026425"/>
            <a:ext cx="5414252" cy="4805149"/>
          </a:xfrm>
          <a:prstGeom prst="rect">
            <a:avLst/>
          </a:prstGeom>
        </p:spPr>
      </p:pic>
    </p:spTree>
    <p:extLst>
      <p:ext uri="{BB962C8B-B14F-4D97-AF65-F5344CB8AC3E}">
        <p14:creationId xmlns:p14="http://schemas.microsoft.com/office/powerpoint/2010/main" val="1293847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06998FE-C934-78CB-D650-D4B63AED6597}"/>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A444B388-0026-5662-67EF-36BA581C43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8" name="Freeform: Shape 27">
            <a:extLst>
              <a:ext uri="{FF2B5EF4-FFF2-40B4-BE49-F238E27FC236}">
                <a16:creationId xmlns:a16="http://schemas.microsoft.com/office/drawing/2014/main" id="{035CE2C4-59CB-6922-3DCA-D3D4F3346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GB" noProof="0" dirty="0"/>
          </a:p>
        </p:txBody>
      </p:sp>
      <p:sp>
        <p:nvSpPr>
          <p:cNvPr id="8" name="Title 1">
            <a:extLst>
              <a:ext uri="{FF2B5EF4-FFF2-40B4-BE49-F238E27FC236}">
                <a16:creationId xmlns:a16="http://schemas.microsoft.com/office/drawing/2014/main" id="{F474D759-70DC-872A-2828-AD92AF30ACFB}"/>
              </a:ext>
            </a:extLst>
          </p:cNvPr>
          <p:cNvSpPr txBox="1">
            <a:spLocks/>
          </p:cNvSpPr>
          <p:nvPr/>
        </p:nvSpPr>
        <p:spPr>
          <a:xfrm>
            <a:off x="514117" y="745527"/>
            <a:ext cx="10515600" cy="6489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000" b="1" noProof="0" dirty="0">
                <a:solidFill>
                  <a:srgbClr val="399884"/>
                </a:solidFill>
                <a:latin typeface="DejaVu Sans" panose="020B0603030804020204" pitchFamily="34" charset="0"/>
                <a:ea typeface="DejaVu Sans" panose="020B0603030804020204" pitchFamily="34" charset="0"/>
                <a:cs typeface="DejaVu Sans" panose="020B0603030804020204" pitchFamily="34" charset="0"/>
              </a:rPr>
              <a:t>Principi zelene ekonomije </a:t>
            </a:r>
          </a:p>
        </p:txBody>
      </p:sp>
      <p:pic>
        <p:nvPicPr>
          <p:cNvPr id="9" name="Picture 8" descr="Blue text on a black background&#10;&#10;Description automatically generated">
            <a:extLst>
              <a:ext uri="{FF2B5EF4-FFF2-40B4-BE49-F238E27FC236}">
                <a16:creationId xmlns:a16="http://schemas.microsoft.com/office/drawing/2014/main" id="{9213D469-2724-A536-B8A8-C14748EDE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508" y="5971576"/>
            <a:ext cx="2496021" cy="522342"/>
          </a:xfrm>
          <a:prstGeom prst="rect">
            <a:avLst/>
          </a:prstGeom>
        </p:spPr>
      </p:pic>
      <p:pic>
        <p:nvPicPr>
          <p:cNvPr id="10" name="Picture 9" descr="A logo with text on it&#10;&#10;Description automatically generated">
            <a:extLst>
              <a:ext uri="{FF2B5EF4-FFF2-40B4-BE49-F238E27FC236}">
                <a16:creationId xmlns:a16="http://schemas.microsoft.com/office/drawing/2014/main" id="{5CB92B31-FE8B-38AA-F995-CE6891DDF7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05835" y="5903194"/>
            <a:ext cx="1647764" cy="659106"/>
          </a:xfrm>
          <a:prstGeom prst="rect">
            <a:avLst/>
          </a:prstGeom>
        </p:spPr>
      </p:pic>
      <p:sp>
        <p:nvSpPr>
          <p:cNvPr id="11" name="Title 1">
            <a:extLst>
              <a:ext uri="{FF2B5EF4-FFF2-40B4-BE49-F238E27FC236}">
                <a16:creationId xmlns:a16="http://schemas.microsoft.com/office/drawing/2014/main" id="{43690F0C-F7B5-2470-238C-F95DE76F6A71}"/>
              </a:ext>
            </a:extLst>
          </p:cNvPr>
          <p:cNvSpPr txBox="1">
            <a:spLocks/>
          </p:cNvSpPr>
          <p:nvPr/>
        </p:nvSpPr>
        <p:spPr>
          <a:xfrm>
            <a:off x="68094" y="1972559"/>
            <a:ext cx="4893013" cy="3420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lvl="1" indent="-285750" algn="just">
              <a:buFont typeface="Arial" panose="020B0604020202020204" pitchFamily="34" charset="0"/>
              <a:buChar char="•"/>
            </a:pPr>
            <a:r>
              <a:rPr lang="en-GB" b="1" noProof="0" dirty="0">
                <a:solidFill>
                  <a:srgbClr val="303D68"/>
                </a:solidFill>
                <a:latin typeface="DejaVu Math TeX Gyre" panose="02000503000000000000" pitchFamily="2" charset="0"/>
              </a:rPr>
              <a:t>Poštovanje ekoloških granica </a:t>
            </a:r>
            <a:r>
              <a:rPr lang="en-GB" noProof="0" dirty="0">
                <a:solidFill>
                  <a:srgbClr val="303D68"/>
                </a:solidFill>
                <a:latin typeface="DejaVu Math TeX Gyre" panose="02000503000000000000" pitchFamily="2" charset="0"/>
              </a:rPr>
              <a:t>– Djeluje unutar planetarnih granica, izbjegavajući prekomjernu upotrebu zemljišta, vode i bioraznolikosti.</a:t>
            </a:r>
          </a:p>
          <a:p>
            <a:pPr marL="742950" lvl="1" indent="-285750" algn="just">
              <a:buFont typeface="Arial" panose="020B0604020202020204" pitchFamily="34" charset="0"/>
              <a:buChar char="•"/>
            </a:pPr>
            <a:r>
              <a:rPr lang="en-GB" b="1" noProof="0" dirty="0">
                <a:solidFill>
                  <a:srgbClr val="303D68"/>
                </a:solidFill>
                <a:latin typeface="DejaVu Math TeX Gyre" panose="02000503000000000000" pitchFamily="2" charset="0"/>
              </a:rPr>
              <a:t>Pravednost i socijalna inkluzija </a:t>
            </a:r>
            <a:r>
              <a:rPr lang="en-GB" noProof="0" dirty="0">
                <a:solidFill>
                  <a:srgbClr val="303D68"/>
                </a:solidFill>
                <a:latin typeface="DejaVu Math TeX Gyre" panose="02000503000000000000" pitchFamily="2" charset="0"/>
              </a:rPr>
              <a:t>– Osigurava da se ekonomske koristi pravedno dijele i da su ranjive grupe podržane. </a:t>
            </a:r>
          </a:p>
          <a:p>
            <a:pPr marL="742950" lvl="1" indent="-285750" algn="just">
              <a:buFont typeface="Arial" panose="020B0604020202020204" pitchFamily="34" charset="0"/>
              <a:buChar char="•"/>
            </a:pPr>
            <a:r>
              <a:rPr lang="en-GB" b="1" noProof="0" dirty="0">
                <a:solidFill>
                  <a:srgbClr val="303D68"/>
                </a:solidFill>
                <a:latin typeface="DejaVu Math TeX Gyre" panose="02000503000000000000" pitchFamily="2" charset="0"/>
              </a:rPr>
              <a:t>Dobro upravljanje i odgovornost </a:t>
            </a:r>
            <a:r>
              <a:rPr lang="en-GB" noProof="0" dirty="0">
                <a:solidFill>
                  <a:srgbClr val="303D68"/>
                </a:solidFill>
                <a:latin typeface="DejaVu Math TeX Gyre" panose="02000503000000000000" pitchFamily="2" charset="0"/>
              </a:rPr>
              <a:t>- Oslanja se na transparentne, participativne i odgovorne institucije. </a:t>
            </a:r>
          </a:p>
        </p:txBody>
      </p:sp>
      <p:pic>
        <p:nvPicPr>
          <p:cNvPr id="4" name="Picture 3" descr="A diagram of a circular chart&#10;&#10;AI-generated content may be incorrect.">
            <a:extLst>
              <a:ext uri="{FF2B5EF4-FFF2-40B4-BE49-F238E27FC236}">
                <a16:creationId xmlns:a16="http://schemas.microsoft.com/office/drawing/2014/main" id="{CF91E427-C04B-1AA3-9F1C-A9130F2620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02" y="1026425"/>
            <a:ext cx="5414252" cy="4805149"/>
          </a:xfrm>
          <a:prstGeom prst="rect">
            <a:avLst/>
          </a:prstGeom>
        </p:spPr>
      </p:pic>
    </p:spTree>
    <p:extLst>
      <p:ext uri="{BB962C8B-B14F-4D97-AF65-F5344CB8AC3E}">
        <p14:creationId xmlns:p14="http://schemas.microsoft.com/office/powerpoint/2010/main" val="7638057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a87855-32f0-4335-8088-0170441fcb23">
      <Terms xmlns="http://schemas.microsoft.com/office/infopath/2007/PartnerControls"/>
    </lcf76f155ced4ddcb4097134ff3c332f>
    <TaxCatchAll xmlns="e76d9c07-0b06-4929-817e-fe7084f9c9c7"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FDCFDD1B45B5F4B806800968C84CFE3" ma:contentTypeVersion="12" ma:contentTypeDescription="Create a new document." ma:contentTypeScope="" ma:versionID="4d61de73b3b87f79cae4fa1f41b902f6">
  <xsd:schema xmlns:xsd="http://www.w3.org/2001/XMLSchema" xmlns:xs="http://www.w3.org/2001/XMLSchema" xmlns:p="http://schemas.microsoft.com/office/2006/metadata/properties" xmlns:ns2="43a87855-32f0-4335-8088-0170441fcb23" xmlns:ns3="e76d9c07-0b06-4929-817e-fe7084f9c9c7" targetNamespace="http://schemas.microsoft.com/office/2006/metadata/properties" ma:root="true" ma:fieldsID="8d0478d3cad81f7456b84e76306d72d5" ns2:_="" ns3:_="">
    <xsd:import namespace="43a87855-32f0-4335-8088-0170441fcb23"/>
    <xsd:import namespace="e76d9c07-0b06-4929-817e-fe7084f9c9c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a87855-32f0-4335-8088-0170441fcb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7c9995d2-e2c0-43d6-89d2-2fe60944384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76d9c07-0b06-4929-817e-fe7084f9c9c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6b0b466-1a09-4668-8578-52451da5a6f1}" ma:internalName="TaxCatchAll" ma:showField="CatchAllData" ma:web="e76d9c07-0b06-4929-817e-fe7084f9c9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AD10664-19B9-45F0-971F-00B5EE8EE9CE}">
  <ds:schemaRefs>
    <ds:schemaRef ds:uri="260d0452-9355-4de6-b189-e15d53161495"/>
    <ds:schemaRef ds:uri="702470db-a566-4540-b13a-d1af6dbd22e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3a87855-32f0-4335-8088-0170441fcb23"/>
    <ds:schemaRef ds:uri="e76d9c07-0b06-4929-817e-fe7084f9c9c7"/>
  </ds:schemaRefs>
</ds:datastoreItem>
</file>

<file path=customXml/itemProps2.xml><?xml version="1.0" encoding="utf-8"?>
<ds:datastoreItem xmlns:ds="http://schemas.openxmlformats.org/officeDocument/2006/customXml" ds:itemID="{67C1A7F8-C700-49E7-A86F-23C12E4BC1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a87855-32f0-4335-8088-0170441fcb23"/>
    <ds:schemaRef ds:uri="e76d9c07-0b06-4929-817e-fe7084f9c9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903E13-71B6-4BFD-AF44-0150E2E43C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1079</TotalTime>
  <Words>3368</Words>
  <Application>Microsoft Office PowerPoint</Application>
  <PresentationFormat>Widescreen</PresentationFormat>
  <Paragraphs>377</Paragraphs>
  <Slides>49</Slides>
  <Notes>13</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Zelene vještine – 1.2 Ključni elementi zelene ekonomije</vt:lpstr>
      <vt:lpstr>PowerPoint Presentation</vt:lpstr>
      <vt:lpstr>PowerPoint Presentation</vt:lpstr>
      <vt:lpstr>Modul 1: Uvod u zelenu ekonomiju  Podnaslov 1.1: Definisanje zelene ekonomije   Podnaslov 1.2: Dimenzije zelene ekonomije – ekonomske  Podnaslov 1.3: Dimenzije zelene ekonomije - socijalne i okolišne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 2: Zelene politike, industrije i tržište rada  Podnaslov 2.1: Pregled zelenih politika  Podnaslov 2.2: Utjecaj na industrije  Podnaslov 2.3: Transformacija tržišta rada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Modul 3: Cirkularna ekonomija i efikasnost resursa  Podnaslov 3.1: Osnove cirkularne ekonomije, upoznavanje s glavnim dokumentima  Podnaslov 3.2: Efikasnost resursa u praksi i veza s cirkularnom ekonomijom  Podnaslov 3.3: Dobri primjeri implementacije cirkularne ekonomije i efikasnosti resursa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Reflektivna aktivnost  Možete li se sjetiti jednog procesa, sistema ili aktivnosti u vašoj zajednici ili organizaciji gdje bi primjena principa zelene ekonomije mogla stvoriti mjerljive društvene, ekonomske ili ekološke koristi? Koji bi bio prvi mali korak koji biste mogli poduzeti da taj proces učinite održivijim? S kim u vašoj zajednici ili na radnom mjestu biste mogli sarađivati kako bi ova promjena bila učinkovitija?  Možete li identificirati aktivnost koja zahtijeva mnogo resursa u vašem svakodnevnom životu ili na radnom mjestu, gdje bi primjena šest R principa (odbaciti, smanjiti, ponovo koristiti, popraviti, reciklirati, preispitati) mogla značajno poboljšati efikasnost i održivost? Koji od šest R principa bi se mogli odmah primijeniti? Koji bi zahtijevali više planiranja ili redizajna? Postoje li materijali ili proizvodi u vašem okruženju koji bi se mogli prenamijeniti ili lokalno distribuirati umjesto da se odlože? Kako biste mogli potaknuti druge da učestvuju u zatvaranju ovih materijalnih krugova?  Možete li se sjetiti neke kompanije, organizacije ili lokalne inicijative u vašoj zemlji koja uspješno primjenjuje prakse kružne ekonomije ili strategije efikasnosti resursa? Koje specifične prakse koriste koje bi mogle inspirisati poboljšanja u vašem radu, organizaciji ili zajednici? Kako bi se slični napori u dijeljenju hrane ili prevenciji otpada mogli uvesti tamo gdje živite ili radite? Koje društvene koristi – kao što su izgradnja zajednice ili smanjena nejednakost – bi mogle proizaći iz takvih inicijativa?    </vt:lpstr>
      <vt:lpstr>Hvala!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Gost</dc:creator>
  <cp:keywords>, docId:C16BCD926F76A3B5AD190531285F66AD</cp:keywords>
  <cp:lastModifiedBy>Veliana Zlateva</cp:lastModifiedBy>
  <cp:revision>226</cp:revision>
  <dcterms:created xsi:type="dcterms:W3CDTF">2024-12-20T10:35:29Z</dcterms:created>
  <dcterms:modified xsi:type="dcterms:W3CDTF">2026-01-08T18:12:21Z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0x010100AFDCFDD1B45B5F4B806800968C84CFE3</vt:lpwstr>
  </property>
  <property fmtid="{D5CDD505-2E9C-101B-9397-08002B2CF9AE}" pid="3" name="MediaServiceImageTags">
    <vt:lpwstr/>
  </property>
</Properties>
</file>