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5"/>
  </p:notesMasterIdLst>
  <p:sldIdLst>
    <p:sldId id="271" r:id="rId5"/>
    <p:sldId id="265" r:id="rId6"/>
    <p:sldId id="533" r:id="rId7"/>
    <p:sldId id="566" r:id="rId8"/>
    <p:sldId id="514" r:id="rId9"/>
    <p:sldId id="535" r:id="rId10"/>
    <p:sldId id="536" r:id="rId11"/>
    <p:sldId id="537" r:id="rId12"/>
    <p:sldId id="538" r:id="rId13"/>
    <p:sldId id="539" r:id="rId14"/>
    <p:sldId id="542" r:id="rId15"/>
    <p:sldId id="544" r:id="rId16"/>
    <p:sldId id="545" r:id="rId17"/>
    <p:sldId id="546" r:id="rId18"/>
    <p:sldId id="547" r:id="rId19"/>
    <p:sldId id="548" r:id="rId20"/>
    <p:sldId id="549" r:id="rId21"/>
    <p:sldId id="550" r:id="rId22"/>
    <p:sldId id="551" r:id="rId23"/>
    <p:sldId id="552" r:id="rId24"/>
    <p:sldId id="558" r:id="rId25"/>
    <p:sldId id="554" r:id="rId26"/>
    <p:sldId id="555" r:id="rId27"/>
    <p:sldId id="556" r:id="rId28"/>
    <p:sldId id="557" r:id="rId29"/>
    <p:sldId id="559" r:id="rId30"/>
    <p:sldId id="560" r:id="rId31"/>
    <p:sldId id="561" r:id="rId32"/>
    <p:sldId id="553" r:id="rId33"/>
    <p:sldId id="562" r:id="rId34"/>
    <p:sldId id="563" r:id="rId35"/>
    <p:sldId id="564" r:id="rId36"/>
    <p:sldId id="565" r:id="rId37"/>
    <p:sldId id="534" r:id="rId38"/>
    <p:sldId id="567" r:id="rId39"/>
    <p:sldId id="570" r:id="rId40"/>
    <p:sldId id="571" r:id="rId41"/>
    <p:sldId id="573" r:id="rId42"/>
    <p:sldId id="574" r:id="rId43"/>
    <p:sldId id="575" r:id="rId44"/>
    <p:sldId id="568" r:id="rId45"/>
    <p:sldId id="576" r:id="rId46"/>
    <p:sldId id="577" r:id="rId47"/>
    <p:sldId id="569" r:id="rId48"/>
    <p:sldId id="578" r:id="rId49"/>
    <p:sldId id="579" r:id="rId50"/>
    <p:sldId id="580" r:id="rId51"/>
    <p:sldId id="581" r:id="rId52"/>
    <p:sldId id="582" r:id="rId53"/>
    <p:sldId id="27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9" userDrawn="1">
          <p15:clr>
            <a:srgbClr val="A4A3A4"/>
          </p15:clr>
        </p15:guide>
        <p15:guide id="2" pos="5133" userDrawn="1">
          <p15:clr>
            <a:srgbClr val="A4A3A4"/>
          </p15:clr>
        </p15:guide>
        <p15:guide id="3" pos="2547" userDrawn="1">
          <p15:clr>
            <a:srgbClr val="A4A3A4"/>
          </p15:clr>
        </p15:guide>
        <p15:guide id="4" orient="horz" pos="299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D68"/>
    <a:srgbClr val="373365"/>
    <a:srgbClr val="399884"/>
    <a:srgbClr val="4DB9A1"/>
    <a:srgbClr val="74D3BD"/>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11343E-9C2E-EA00-4FD8-FFA6B9AADE42}" v="346" dt="2026-01-08T17:37:06.3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4660"/>
  </p:normalViewPr>
  <p:slideViewPr>
    <p:cSldViewPr snapToGrid="0">
      <p:cViewPr varScale="1">
        <p:scale>
          <a:sx n="79" d="100"/>
          <a:sy n="79" d="100"/>
        </p:scale>
        <p:origin x="773" y="72"/>
      </p:cViewPr>
      <p:guideLst>
        <p:guide orient="horz" pos="1729"/>
        <p:guide pos="5133"/>
        <p:guide pos="2547"/>
        <p:guide orient="horz" pos="299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selinka Kovaceva" userId="S::veselinka_fablab.ba#ext#@cleantechbulgaria.onmicrosoft.com::b8b64017-c2a2-40a0-8431-8e2d7c4f7ac4" providerId="AD" clId="Web-{7411343E-9C2E-EA00-4FD8-FFA6B9AADE42}"/>
    <pc:docChg chg="modSld">
      <pc:chgData name="Veselinka Kovaceva" userId="S::veselinka_fablab.ba#ext#@cleantechbulgaria.onmicrosoft.com::b8b64017-c2a2-40a0-8431-8e2d7c4f7ac4" providerId="AD" clId="Web-{7411343E-9C2E-EA00-4FD8-FFA6B9AADE42}" dt="2026-01-08T17:37:06.048" v="294" actId="20577"/>
      <pc:docMkLst>
        <pc:docMk/>
      </pc:docMkLst>
      <pc:sldChg chg="modSp">
        <pc:chgData name="Veselinka Kovaceva" userId="S::veselinka_fablab.ba#ext#@cleantechbulgaria.onmicrosoft.com::b8b64017-c2a2-40a0-8431-8e2d7c4f7ac4" providerId="AD" clId="Web-{7411343E-9C2E-EA00-4FD8-FFA6B9AADE42}" dt="2026-01-08T16:43:13.880" v="24" actId="20577"/>
        <pc:sldMkLst>
          <pc:docMk/>
          <pc:sldMk cId="241448111" sldId="265"/>
        </pc:sldMkLst>
        <pc:spChg chg="mod">
          <ac:chgData name="Veselinka Kovaceva" userId="S::veselinka_fablab.ba#ext#@cleantechbulgaria.onmicrosoft.com::b8b64017-c2a2-40a0-8431-8e2d7c4f7ac4" providerId="AD" clId="Web-{7411343E-9C2E-EA00-4FD8-FFA6B9AADE42}" dt="2026-01-08T16:43:13.880" v="24" actId="20577"/>
          <ac:spMkLst>
            <pc:docMk/>
            <pc:sldMk cId="241448111" sldId="265"/>
            <ac:spMk id="7" creationId="{4674A1F7-E83A-277B-63BF-AA540B4DDD60}"/>
          </ac:spMkLst>
        </pc:spChg>
      </pc:sldChg>
      <pc:sldChg chg="modSp">
        <pc:chgData name="Veselinka Kovaceva" userId="S::veselinka_fablab.ba#ext#@cleantechbulgaria.onmicrosoft.com::b8b64017-c2a2-40a0-8431-8e2d7c4f7ac4" providerId="AD" clId="Web-{7411343E-9C2E-EA00-4FD8-FFA6B9AADE42}" dt="2026-01-08T16:41:52.110" v="17" actId="20577"/>
        <pc:sldMkLst>
          <pc:docMk/>
          <pc:sldMk cId="3774500966" sldId="271"/>
        </pc:sldMkLst>
        <pc:spChg chg="mod">
          <ac:chgData name="Veselinka Kovaceva" userId="S::veselinka_fablab.ba#ext#@cleantechbulgaria.onmicrosoft.com::b8b64017-c2a2-40a0-8431-8e2d7c4f7ac4" providerId="AD" clId="Web-{7411343E-9C2E-EA00-4FD8-FFA6B9AADE42}" dt="2026-01-08T16:41:52.110" v="17" actId="20577"/>
          <ac:spMkLst>
            <pc:docMk/>
            <pc:sldMk cId="3774500966" sldId="271"/>
            <ac:spMk id="2" creationId="{E76AB82A-AC1A-0576-9F5F-E6A9FC91E772}"/>
          </ac:spMkLst>
        </pc:spChg>
        <pc:spChg chg="mod">
          <ac:chgData name="Veselinka Kovaceva" userId="S::veselinka_fablab.ba#ext#@cleantechbulgaria.onmicrosoft.com::b8b64017-c2a2-40a0-8431-8e2d7c4f7ac4" providerId="AD" clId="Web-{7411343E-9C2E-EA00-4FD8-FFA6B9AADE42}" dt="2026-01-08T16:41:45.297" v="16" actId="20577"/>
          <ac:spMkLst>
            <pc:docMk/>
            <pc:sldMk cId="3774500966" sldId="271"/>
            <ac:spMk id="8" creationId="{72516657-60C6-1250-3C2B-F902C217885F}"/>
          </ac:spMkLst>
        </pc:spChg>
      </pc:sldChg>
      <pc:sldChg chg="modSp">
        <pc:chgData name="Veselinka Kovaceva" userId="S::veselinka_fablab.ba#ext#@cleantechbulgaria.onmicrosoft.com::b8b64017-c2a2-40a0-8431-8e2d7c4f7ac4" providerId="AD" clId="Web-{7411343E-9C2E-EA00-4FD8-FFA6B9AADE42}" dt="2026-01-08T16:49:21.015" v="51" actId="20577"/>
        <pc:sldMkLst>
          <pc:docMk/>
          <pc:sldMk cId="627460957" sldId="514"/>
        </pc:sldMkLst>
        <pc:spChg chg="mod">
          <ac:chgData name="Veselinka Kovaceva" userId="S::veselinka_fablab.ba#ext#@cleantechbulgaria.onmicrosoft.com::b8b64017-c2a2-40a0-8431-8e2d7c4f7ac4" providerId="AD" clId="Web-{7411343E-9C2E-EA00-4FD8-FFA6B9AADE42}" dt="2026-01-08T16:49:21.015" v="51" actId="20577"/>
          <ac:spMkLst>
            <pc:docMk/>
            <pc:sldMk cId="627460957" sldId="514"/>
            <ac:spMk id="6" creationId="{9B8922E9-B2A6-BF2C-2490-1D9AD6FEC6A8}"/>
          </ac:spMkLst>
        </pc:spChg>
      </pc:sldChg>
      <pc:sldChg chg="modSp">
        <pc:chgData name="Veselinka Kovaceva" userId="S::veselinka_fablab.ba#ext#@cleantechbulgaria.onmicrosoft.com::b8b64017-c2a2-40a0-8431-8e2d7c4f7ac4" providerId="AD" clId="Web-{7411343E-9C2E-EA00-4FD8-FFA6B9AADE42}" dt="2026-01-08T17:15:07.617" v="215" actId="20577"/>
        <pc:sldMkLst>
          <pc:docMk/>
          <pc:sldMk cId="3272568479" sldId="534"/>
        </pc:sldMkLst>
        <pc:spChg chg="mod">
          <ac:chgData name="Veselinka Kovaceva" userId="S::veselinka_fablab.ba#ext#@cleantechbulgaria.onmicrosoft.com::b8b64017-c2a2-40a0-8431-8e2d7c4f7ac4" providerId="AD" clId="Web-{7411343E-9C2E-EA00-4FD8-FFA6B9AADE42}" dt="2026-01-08T17:15:07.617" v="215" actId="20577"/>
          <ac:spMkLst>
            <pc:docMk/>
            <pc:sldMk cId="3272568479" sldId="534"/>
            <ac:spMk id="8" creationId="{E311B127-47A0-7940-AE08-E6B695726613}"/>
          </ac:spMkLst>
        </pc:spChg>
      </pc:sldChg>
      <pc:sldChg chg="modSp">
        <pc:chgData name="Veselinka Kovaceva" userId="S::veselinka_fablab.ba#ext#@cleantechbulgaria.onmicrosoft.com::b8b64017-c2a2-40a0-8431-8e2d7c4f7ac4" providerId="AD" clId="Web-{7411343E-9C2E-EA00-4FD8-FFA6B9AADE42}" dt="2026-01-08T16:54:32.522" v="58" actId="20577"/>
        <pc:sldMkLst>
          <pc:docMk/>
          <pc:sldMk cId="3689498516" sldId="538"/>
        </pc:sldMkLst>
        <pc:spChg chg="mod">
          <ac:chgData name="Veselinka Kovaceva" userId="S::veselinka_fablab.ba#ext#@cleantechbulgaria.onmicrosoft.com::b8b64017-c2a2-40a0-8431-8e2d7c4f7ac4" providerId="AD" clId="Web-{7411343E-9C2E-EA00-4FD8-FFA6B9AADE42}" dt="2026-01-08T16:54:32.522" v="58" actId="20577"/>
          <ac:spMkLst>
            <pc:docMk/>
            <pc:sldMk cId="3689498516" sldId="538"/>
            <ac:spMk id="11" creationId="{2516272E-455A-0BDF-8B75-BDFABC9A6394}"/>
          </ac:spMkLst>
        </pc:spChg>
      </pc:sldChg>
      <pc:sldChg chg="modSp">
        <pc:chgData name="Veselinka Kovaceva" userId="S::veselinka_fablab.ba#ext#@cleantechbulgaria.onmicrosoft.com::b8b64017-c2a2-40a0-8431-8e2d7c4f7ac4" providerId="AD" clId="Web-{7411343E-9C2E-EA00-4FD8-FFA6B9AADE42}" dt="2026-01-08T16:58:17.902" v="91" actId="20577"/>
        <pc:sldMkLst>
          <pc:docMk/>
          <pc:sldMk cId="4108346848" sldId="539"/>
        </pc:sldMkLst>
        <pc:spChg chg="mod">
          <ac:chgData name="Veselinka Kovaceva" userId="S::veselinka_fablab.ba#ext#@cleantechbulgaria.onmicrosoft.com::b8b64017-c2a2-40a0-8431-8e2d7c4f7ac4" providerId="AD" clId="Web-{7411343E-9C2E-EA00-4FD8-FFA6B9AADE42}" dt="2026-01-08T16:55:31.045" v="71" actId="20577"/>
          <ac:spMkLst>
            <pc:docMk/>
            <pc:sldMk cId="4108346848" sldId="539"/>
            <ac:spMk id="8" creationId="{F39E5102-212E-C214-2021-7CF7F22AC6B6}"/>
          </ac:spMkLst>
        </pc:spChg>
        <pc:spChg chg="mod">
          <ac:chgData name="Veselinka Kovaceva" userId="S::veselinka_fablab.ba#ext#@cleantechbulgaria.onmicrosoft.com::b8b64017-c2a2-40a0-8431-8e2d7c4f7ac4" providerId="AD" clId="Web-{7411343E-9C2E-EA00-4FD8-FFA6B9AADE42}" dt="2026-01-08T16:58:17.902" v="91" actId="20577"/>
          <ac:spMkLst>
            <pc:docMk/>
            <pc:sldMk cId="4108346848" sldId="539"/>
            <ac:spMk id="11" creationId="{AE64572E-51CE-7015-DF79-85D16468FCCB}"/>
          </ac:spMkLst>
        </pc:spChg>
      </pc:sldChg>
      <pc:sldChg chg="modSp">
        <pc:chgData name="Veselinka Kovaceva" userId="S::veselinka_fablab.ba#ext#@cleantechbulgaria.onmicrosoft.com::b8b64017-c2a2-40a0-8431-8e2d7c4f7ac4" providerId="AD" clId="Web-{7411343E-9C2E-EA00-4FD8-FFA6B9AADE42}" dt="2026-01-08T17:00:10.673" v="98" actId="20577"/>
        <pc:sldMkLst>
          <pc:docMk/>
          <pc:sldMk cId="2285203505" sldId="542"/>
        </pc:sldMkLst>
        <pc:spChg chg="mod">
          <ac:chgData name="Veselinka Kovaceva" userId="S::veselinka_fablab.ba#ext#@cleantechbulgaria.onmicrosoft.com::b8b64017-c2a2-40a0-8431-8e2d7c4f7ac4" providerId="AD" clId="Web-{7411343E-9C2E-EA00-4FD8-FFA6B9AADE42}" dt="2026-01-08T17:00:10.673" v="98" actId="20577"/>
          <ac:spMkLst>
            <pc:docMk/>
            <pc:sldMk cId="2285203505" sldId="542"/>
            <ac:spMk id="11" creationId="{DD44CBD4-A5EE-D369-55E7-6AFE2868FB45}"/>
          </ac:spMkLst>
        </pc:spChg>
      </pc:sldChg>
      <pc:sldChg chg="modSp">
        <pc:chgData name="Veselinka Kovaceva" userId="S::veselinka_fablab.ba#ext#@cleantechbulgaria.onmicrosoft.com::b8b64017-c2a2-40a0-8431-8e2d7c4f7ac4" providerId="AD" clId="Web-{7411343E-9C2E-EA00-4FD8-FFA6B9AADE42}" dt="2026-01-08T17:00:46.581" v="127" actId="20577"/>
        <pc:sldMkLst>
          <pc:docMk/>
          <pc:sldMk cId="1938321863" sldId="544"/>
        </pc:sldMkLst>
        <pc:spChg chg="mod">
          <ac:chgData name="Veselinka Kovaceva" userId="S::veselinka_fablab.ba#ext#@cleantechbulgaria.onmicrosoft.com::b8b64017-c2a2-40a0-8431-8e2d7c4f7ac4" providerId="AD" clId="Web-{7411343E-9C2E-EA00-4FD8-FFA6B9AADE42}" dt="2026-01-08T17:00:46.581" v="127" actId="20577"/>
          <ac:spMkLst>
            <pc:docMk/>
            <pc:sldMk cId="1938321863" sldId="544"/>
            <ac:spMk id="6" creationId="{5D586DB9-683B-5539-682B-F9416AF3EA16}"/>
          </ac:spMkLst>
        </pc:spChg>
        <pc:spChg chg="mod">
          <ac:chgData name="Veselinka Kovaceva" userId="S::veselinka_fablab.ba#ext#@cleantechbulgaria.onmicrosoft.com::b8b64017-c2a2-40a0-8431-8e2d7c4f7ac4" providerId="AD" clId="Web-{7411343E-9C2E-EA00-4FD8-FFA6B9AADE42}" dt="2026-01-08T17:00:32.955" v="108" actId="20577"/>
          <ac:spMkLst>
            <pc:docMk/>
            <pc:sldMk cId="1938321863" sldId="544"/>
            <ac:spMk id="9" creationId="{766D7C5A-3D9E-D5C7-A750-73688EFF1774}"/>
          </ac:spMkLst>
        </pc:spChg>
      </pc:sldChg>
      <pc:sldChg chg="modSp">
        <pc:chgData name="Veselinka Kovaceva" userId="S::veselinka_fablab.ba#ext#@cleantechbulgaria.onmicrosoft.com::b8b64017-c2a2-40a0-8431-8e2d7c4f7ac4" providerId="AD" clId="Web-{7411343E-9C2E-EA00-4FD8-FFA6B9AADE42}" dt="2026-01-08T17:01:12.316" v="145" actId="20577"/>
        <pc:sldMkLst>
          <pc:docMk/>
          <pc:sldMk cId="906533340" sldId="545"/>
        </pc:sldMkLst>
        <pc:spChg chg="mod">
          <ac:chgData name="Veselinka Kovaceva" userId="S::veselinka_fablab.ba#ext#@cleantechbulgaria.onmicrosoft.com::b8b64017-c2a2-40a0-8431-8e2d7c4f7ac4" providerId="AD" clId="Web-{7411343E-9C2E-EA00-4FD8-FFA6B9AADE42}" dt="2026-01-08T17:00:59.597" v="136" actId="20577"/>
          <ac:spMkLst>
            <pc:docMk/>
            <pc:sldMk cId="906533340" sldId="545"/>
            <ac:spMk id="5" creationId="{0611E2FA-AA65-DCEA-D492-CDEAB7377A67}"/>
          </ac:spMkLst>
        </pc:spChg>
        <pc:spChg chg="mod">
          <ac:chgData name="Veselinka Kovaceva" userId="S::veselinka_fablab.ba#ext#@cleantechbulgaria.onmicrosoft.com::b8b64017-c2a2-40a0-8431-8e2d7c4f7ac4" providerId="AD" clId="Web-{7411343E-9C2E-EA00-4FD8-FFA6B9AADE42}" dt="2026-01-08T17:01:12.316" v="145" actId="20577"/>
          <ac:spMkLst>
            <pc:docMk/>
            <pc:sldMk cId="906533340" sldId="545"/>
            <ac:spMk id="7" creationId="{73BB8D1A-C3D1-C1EB-4565-257293D40D74}"/>
          </ac:spMkLst>
        </pc:spChg>
      </pc:sldChg>
      <pc:sldChg chg="modSp">
        <pc:chgData name="Veselinka Kovaceva" userId="S::veselinka_fablab.ba#ext#@cleantechbulgaria.onmicrosoft.com::b8b64017-c2a2-40a0-8431-8e2d7c4f7ac4" providerId="AD" clId="Web-{7411343E-9C2E-EA00-4FD8-FFA6B9AADE42}" dt="2026-01-08T17:01:39.552" v="154" actId="20577"/>
        <pc:sldMkLst>
          <pc:docMk/>
          <pc:sldMk cId="1144703411" sldId="546"/>
        </pc:sldMkLst>
        <pc:spChg chg="mod">
          <ac:chgData name="Veselinka Kovaceva" userId="S::veselinka_fablab.ba#ext#@cleantechbulgaria.onmicrosoft.com::b8b64017-c2a2-40a0-8431-8e2d7c4f7ac4" providerId="AD" clId="Web-{7411343E-9C2E-EA00-4FD8-FFA6B9AADE42}" dt="2026-01-08T17:01:32.036" v="149" actId="20577"/>
          <ac:spMkLst>
            <pc:docMk/>
            <pc:sldMk cId="1144703411" sldId="546"/>
            <ac:spMk id="8" creationId="{98639BB6-BAD1-86BD-1E9C-B632F91B7799}"/>
          </ac:spMkLst>
        </pc:spChg>
        <pc:spChg chg="mod">
          <ac:chgData name="Veselinka Kovaceva" userId="S::veselinka_fablab.ba#ext#@cleantechbulgaria.onmicrosoft.com::b8b64017-c2a2-40a0-8431-8e2d7c4f7ac4" providerId="AD" clId="Web-{7411343E-9C2E-EA00-4FD8-FFA6B9AADE42}" dt="2026-01-08T17:01:39.552" v="154" actId="20577"/>
          <ac:spMkLst>
            <pc:docMk/>
            <pc:sldMk cId="1144703411" sldId="546"/>
            <ac:spMk id="11" creationId="{AD23AE18-C32E-E1AA-DA40-135015F3E921}"/>
          </ac:spMkLst>
        </pc:spChg>
      </pc:sldChg>
      <pc:sldChg chg="modSp">
        <pc:chgData name="Veselinka Kovaceva" userId="S::veselinka_fablab.ba#ext#@cleantechbulgaria.onmicrosoft.com::b8b64017-c2a2-40a0-8431-8e2d7c4f7ac4" providerId="AD" clId="Web-{7411343E-9C2E-EA00-4FD8-FFA6B9AADE42}" dt="2026-01-08T17:01:53.693" v="158" actId="20577"/>
        <pc:sldMkLst>
          <pc:docMk/>
          <pc:sldMk cId="2733065614" sldId="547"/>
        </pc:sldMkLst>
        <pc:spChg chg="mod">
          <ac:chgData name="Veselinka Kovaceva" userId="S::veselinka_fablab.ba#ext#@cleantechbulgaria.onmicrosoft.com::b8b64017-c2a2-40a0-8431-8e2d7c4f7ac4" providerId="AD" clId="Web-{7411343E-9C2E-EA00-4FD8-FFA6B9AADE42}" dt="2026-01-08T17:01:53.693" v="158" actId="20577"/>
          <ac:spMkLst>
            <pc:docMk/>
            <pc:sldMk cId="2733065614" sldId="547"/>
            <ac:spMk id="8" creationId="{E7DF019F-7960-0BFE-2B66-791DE58F509C}"/>
          </ac:spMkLst>
        </pc:spChg>
      </pc:sldChg>
      <pc:sldChg chg="modSp">
        <pc:chgData name="Veselinka Kovaceva" userId="S::veselinka_fablab.ba#ext#@cleantechbulgaria.onmicrosoft.com::b8b64017-c2a2-40a0-8431-8e2d7c4f7ac4" providerId="AD" clId="Web-{7411343E-9C2E-EA00-4FD8-FFA6B9AADE42}" dt="2026-01-08T17:02:30.303" v="159" actId="14100"/>
        <pc:sldMkLst>
          <pc:docMk/>
          <pc:sldMk cId="1878151930" sldId="549"/>
        </pc:sldMkLst>
        <pc:picChg chg="mod">
          <ac:chgData name="Veselinka Kovaceva" userId="S::veselinka_fablab.ba#ext#@cleantechbulgaria.onmicrosoft.com::b8b64017-c2a2-40a0-8431-8e2d7c4f7ac4" providerId="AD" clId="Web-{7411343E-9C2E-EA00-4FD8-FFA6B9AADE42}" dt="2026-01-08T17:02:30.303" v="159" actId="14100"/>
          <ac:picMkLst>
            <pc:docMk/>
            <pc:sldMk cId="1878151930" sldId="549"/>
            <ac:picMk id="6" creationId="{BF9E20F8-9BFB-53B1-35F5-DF210D768A9F}"/>
          </ac:picMkLst>
        </pc:picChg>
      </pc:sldChg>
      <pc:sldChg chg="modSp">
        <pc:chgData name="Veselinka Kovaceva" userId="S::veselinka_fablab.ba#ext#@cleantechbulgaria.onmicrosoft.com::b8b64017-c2a2-40a0-8431-8e2d7c4f7ac4" providerId="AD" clId="Web-{7411343E-9C2E-EA00-4FD8-FFA6B9AADE42}" dt="2026-01-08T17:05:32.370" v="183" actId="20577"/>
        <pc:sldMkLst>
          <pc:docMk/>
          <pc:sldMk cId="3590427710" sldId="551"/>
        </pc:sldMkLst>
        <pc:spChg chg="mod">
          <ac:chgData name="Veselinka Kovaceva" userId="S::veselinka_fablab.ba#ext#@cleantechbulgaria.onmicrosoft.com::b8b64017-c2a2-40a0-8431-8e2d7c4f7ac4" providerId="AD" clId="Web-{7411343E-9C2E-EA00-4FD8-FFA6B9AADE42}" dt="2026-01-08T17:05:32.370" v="183" actId="20577"/>
          <ac:spMkLst>
            <pc:docMk/>
            <pc:sldMk cId="3590427710" sldId="551"/>
            <ac:spMk id="7" creationId="{45E020AA-1073-24AE-767F-74F74DCC743B}"/>
          </ac:spMkLst>
        </pc:spChg>
      </pc:sldChg>
      <pc:sldChg chg="modSp">
        <pc:chgData name="Veselinka Kovaceva" userId="S::veselinka_fablab.ba#ext#@cleantechbulgaria.onmicrosoft.com::b8b64017-c2a2-40a0-8431-8e2d7c4f7ac4" providerId="AD" clId="Web-{7411343E-9C2E-EA00-4FD8-FFA6B9AADE42}" dt="2026-01-08T17:14:32.364" v="209" actId="20577"/>
        <pc:sldMkLst>
          <pc:docMk/>
          <pc:sldMk cId="3812429527" sldId="552"/>
        </pc:sldMkLst>
        <pc:spChg chg="mod">
          <ac:chgData name="Veselinka Kovaceva" userId="S::veselinka_fablab.ba#ext#@cleantechbulgaria.onmicrosoft.com::b8b64017-c2a2-40a0-8431-8e2d7c4f7ac4" providerId="AD" clId="Web-{7411343E-9C2E-EA00-4FD8-FFA6B9AADE42}" dt="2026-01-08T17:14:32.364" v="209" actId="20577"/>
          <ac:spMkLst>
            <pc:docMk/>
            <pc:sldMk cId="3812429527" sldId="552"/>
            <ac:spMk id="8" creationId="{7177423B-F784-7DD2-62E5-82AF2D4E41C7}"/>
          </ac:spMkLst>
        </pc:spChg>
      </pc:sldChg>
      <pc:sldChg chg="modSp">
        <pc:chgData name="Veselinka Kovaceva" userId="S::veselinka_fablab.ba#ext#@cleantechbulgaria.onmicrosoft.com::b8b64017-c2a2-40a0-8431-8e2d7c4f7ac4" providerId="AD" clId="Web-{7411343E-9C2E-EA00-4FD8-FFA6B9AADE42}" dt="2026-01-08T17:08:55.311" v="196" actId="20577"/>
        <pc:sldMkLst>
          <pc:docMk/>
          <pc:sldMk cId="1570624181" sldId="556"/>
        </pc:sldMkLst>
        <pc:spChg chg="mod">
          <ac:chgData name="Veselinka Kovaceva" userId="S::veselinka_fablab.ba#ext#@cleantechbulgaria.onmicrosoft.com::b8b64017-c2a2-40a0-8431-8e2d7c4f7ac4" providerId="AD" clId="Web-{7411343E-9C2E-EA00-4FD8-FFA6B9AADE42}" dt="2026-01-08T17:08:55.311" v="196" actId="20577"/>
          <ac:spMkLst>
            <pc:docMk/>
            <pc:sldMk cId="1570624181" sldId="556"/>
            <ac:spMk id="7" creationId="{E94FA83F-BC47-89E9-AFDC-C651FFD64146}"/>
          </ac:spMkLst>
        </pc:spChg>
      </pc:sldChg>
      <pc:sldChg chg="modSp">
        <pc:chgData name="Veselinka Kovaceva" userId="S::veselinka_fablab.ba#ext#@cleantechbulgaria.onmicrosoft.com::b8b64017-c2a2-40a0-8431-8e2d7c4f7ac4" providerId="AD" clId="Web-{7411343E-9C2E-EA00-4FD8-FFA6B9AADE42}" dt="2026-01-08T16:44:31.492" v="33" actId="20577"/>
        <pc:sldMkLst>
          <pc:docMk/>
          <pc:sldMk cId="816150767" sldId="566"/>
        </pc:sldMkLst>
        <pc:spChg chg="mod">
          <ac:chgData name="Veselinka Kovaceva" userId="S::veselinka_fablab.ba#ext#@cleantechbulgaria.onmicrosoft.com::b8b64017-c2a2-40a0-8431-8e2d7c4f7ac4" providerId="AD" clId="Web-{7411343E-9C2E-EA00-4FD8-FFA6B9AADE42}" dt="2026-01-08T16:44:11.257" v="30" actId="20577"/>
          <ac:spMkLst>
            <pc:docMk/>
            <pc:sldMk cId="816150767" sldId="566"/>
            <ac:spMk id="2" creationId="{A24FC31F-9DDF-85FB-277E-FE53ACDCE27E}"/>
          </ac:spMkLst>
        </pc:spChg>
        <pc:spChg chg="mod">
          <ac:chgData name="Veselinka Kovaceva" userId="S::veselinka_fablab.ba#ext#@cleantechbulgaria.onmicrosoft.com::b8b64017-c2a2-40a0-8431-8e2d7c4f7ac4" providerId="AD" clId="Web-{7411343E-9C2E-EA00-4FD8-FFA6B9AADE42}" dt="2026-01-08T16:44:31.492" v="33" actId="20577"/>
          <ac:spMkLst>
            <pc:docMk/>
            <pc:sldMk cId="816150767" sldId="566"/>
            <ac:spMk id="8" creationId="{9D06A378-F1CD-1338-C62A-DBE8CACFC329}"/>
          </ac:spMkLst>
        </pc:spChg>
      </pc:sldChg>
      <pc:sldChg chg="modSp">
        <pc:chgData name="Veselinka Kovaceva" userId="S::veselinka_fablab.ba#ext#@cleantechbulgaria.onmicrosoft.com::b8b64017-c2a2-40a0-8431-8e2d7c4f7ac4" providerId="AD" clId="Web-{7411343E-9C2E-EA00-4FD8-FFA6B9AADE42}" dt="2026-01-08T17:20:57.834" v="241" actId="20577"/>
        <pc:sldMkLst>
          <pc:docMk/>
          <pc:sldMk cId="854845879" sldId="573"/>
        </pc:sldMkLst>
        <pc:spChg chg="mod">
          <ac:chgData name="Veselinka Kovaceva" userId="S::veselinka_fablab.ba#ext#@cleantechbulgaria.onmicrosoft.com::b8b64017-c2a2-40a0-8431-8e2d7c4f7ac4" providerId="AD" clId="Web-{7411343E-9C2E-EA00-4FD8-FFA6B9AADE42}" dt="2026-01-08T17:20:57.834" v="241" actId="20577"/>
          <ac:spMkLst>
            <pc:docMk/>
            <pc:sldMk cId="854845879" sldId="573"/>
            <ac:spMk id="7" creationId="{57A3014F-B293-B2F6-03E3-3E0D09B500E3}"/>
          </ac:spMkLst>
        </pc:spChg>
        <pc:picChg chg="mod">
          <ac:chgData name="Veselinka Kovaceva" userId="S::veselinka_fablab.ba#ext#@cleantechbulgaria.onmicrosoft.com::b8b64017-c2a2-40a0-8431-8e2d7c4f7ac4" providerId="AD" clId="Web-{7411343E-9C2E-EA00-4FD8-FFA6B9AADE42}" dt="2026-01-08T17:20:38.427" v="225" actId="1076"/>
          <ac:picMkLst>
            <pc:docMk/>
            <pc:sldMk cId="854845879" sldId="573"/>
            <ac:picMk id="10" creationId="{2768B84B-D761-502F-12CC-E5AD251A07BE}"/>
          </ac:picMkLst>
        </pc:picChg>
      </pc:sldChg>
      <pc:sldChg chg="modSp">
        <pc:chgData name="Veselinka Kovaceva" userId="S::veselinka_fablab.ba#ext#@cleantechbulgaria.onmicrosoft.com::b8b64017-c2a2-40a0-8431-8e2d7c4f7ac4" providerId="AD" clId="Web-{7411343E-9C2E-EA00-4FD8-FFA6B9AADE42}" dt="2026-01-08T17:26:42.294" v="244" actId="20577"/>
        <pc:sldMkLst>
          <pc:docMk/>
          <pc:sldMk cId="63148201" sldId="577"/>
        </pc:sldMkLst>
        <pc:spChg chg="mod">
          <ac:chgData name="Veselinka Kovaceva" userId="S::veselinka_fablab.ba#ext#@cleantechbulgaria.onmicrosoft.com::b8b64017-c2a2-40a0-8431-8e2d7c4f7ac4" providerId="AD" clId="Web-{7411343E-9C2E-EA00-4FD8-FFA6B9AADE42}" dt="2026-01-08T17:26:42.294" v="244" actId="20577"/>
          <ac:spMkLst>
            <pc:docMk/>
            <pc:sldMk cId="63148201" sldId="577"/>
            <ac:spMk id="2" creationId="{CF8F7F44-712F-E6A9-C6EB-54F25CB75E47}"/>
          </ac:spMkLst>
        </pc:spChg>
      </pc:sldChg>
      <pc:sldChg chg="modSp">
        <pc:chgData name="Veselinka Kovaceva" userId="S::veselinka_fablab.ba#ext#@cleantechbulgaria.onmicrosoft.com::b8b64017-c2a2-40a0-8431-8e2d7c4f7ac4" providerId="AD" clId="Web-{7411343E-9C2E-EA00-4FD8-FFA6B9AADE42}" dt="2026-01-08T17:35:31.201" v="273" actId="20577"/>
        <pc:sldMkLst>
          <pc:docMk/>
          <pc:sldMk cId="1293847277" sldId="579"/>
        </pc:sldMkLst>
        <pc:spChg chg="mod">
          <ac:chgData name="Veselinka Kovaceva" userId="S::veselinka_fablab.ba#ext#@cleantechbulgaria.onmicrosoft.com::b8b64017-c2a2-40a0-8431-8e2d7c4f7ac4" providerId="AD" clId="Web-{7411343E-9C2E-EA00-4FD8-FFA6B9AADE42}" dt="2026-01-08T17:34:59.481" v="250" actId="20577"/>
          <ac:spMkLst>
            <pc:docMk/>
            <pc:sldMk cId="1293847277" sldId="579"/>
            <ac:spMk id="8" creationId="{BA2291DF-B316-7357-CEE1-DEAF74E40BC0}"/>
          </ac:spMkLst>
        </pc:spChg>
        <pc:spChg chg="mod">
          <ac:chgData name="Veselinka Kovaceva" userId="S::veselinka_fablab.ba#ext#@cleantechbulgaria.onmicrosoft.com::b8b64017-c2a2-40a0-8431-8e2d7c4f7ac4" providerId="AD" clId="Web-{7411343E-9C2E-EA00-4FD8-FFA6B9AADE42}" dt="2026-01-08T17:35:31.201" v="273" actId="20577"/>
          <ac:spMkLst>
            <pc:docMk/>
            <pc:sldMk cId="1293847277" sldId="579"/>
            <ac:spMk id="11" creationId="{23227CDA-E2DF-3BB6-952A-60B1CA5EB453}"/>
          </ac:spMkLst>
        </pc:spChg>
      </pc:sldChg>
      <pc:sldChg chg="modSp">
        <pc:chgData name="Veselinka Kovaceva" userId="S::veselinka_fablab.ba#ext#@cleantechbulgaria.onmicrosoft.com::b8b64017-c2a2-40a0-8431-8e2d7c4f7ac4" providerId="AD" clId="Web-{7411343E-9C2E-EA00-4FD8-FFA6B9AADE42}" dt="2026-01-08T17:36:22.875" v="277" actId="20577"/>
        <pc:sldMkLst>
          <pc:docMk/>
          <pc:sldMk cId="2953568670" sldId="580"/>
        </pc:sldMkLst>
        <pc:spChg chg="mod">
          <ac:chgData name="Veselinka Kovaceva" userId="S::veselinka_fablab.ba#ext#@cleantechbulgaria.onmicrosoft.com::b8b64017-c2a2-40a0-8431-8e2d7c4f7ac4" providerId="AD" clId="Web-{7411343E-9C2E-EA00-4FD8-FFA6B9AADE42}" dt="2026-01-08T17:36:22.875" v="277" actId="20577"/>
          <ac:spMkLst>
            <pc:docMk/>
            <pc:sldMk cId="2953568670" sldId="580"/>
            <ac:spMk id="8" creationId="{BDA370F8-29DA-ABD3-5355-4E6E3F4B85FE}"/>
          </ac:spMkLst>
        </pc:spChg>
      </pc:sldChg>
      <pc:sldChg chg="modSp">
        <pc:chgData name="Veselinka Kovaceva" userId="S::veselinka_fablab.ba#ext#@cleantechbulgaria.onmicrosoft.com::b8b64017-c2a2-40a0-8431-8e2d7c4f7ac4" providerId="AD" clId="Web-{7411343E-9C2E-EA00-4FD8-FFA6B9AADE42}" dt="2026-01-08T17:36:40.954" v="290" actId="20577"/>
        <pc:sldMkLst>
          <pc:docMk/>
          <pc:sldMk cId="1111460784" sldId="581"/>
        </pc:sldMkLst>
        <pc:spChg chg="mod">
          <ac:chgData name="Veselinka Kovaceva" userId="S::veselinka_fablab.ba#ext#@cleantechbulgaria.onmicrosoft.com::b8b64017-c2a2-40a0-8431-8e2d7c4f7ac4" providerId="AD" clId="Web-{7411343E-9C2E-EA00-4FD8-FFA6B9AADE42}" dt="2026-01-08T17:36:40.954" v="290" actId="20577"/>
          <ac:spMkLst>
            <pc:docMk/>
            <pc:sldMk cId="1111460784" sldId="581"/>
            <ac:spMk id="8" creationId="{2AEF0A0B-0CEB-1DA8-BD1F-7A7A2D6A4E9D}"/>
          </ac:spMkLst>
        </pc:spChg>
      </pc:sldChg>
      <pc:sldChg chg="modSp">
        <pc:chgData name="Veselinka Kovaceva" userId="S::veselinka_fablab.ba#ext#@cleantechbulgaria.onmicrosoft.com::b8b64017-c2a2-40a0-8431-8e2d7c4f7ac4" providerId="AD" clId="Web-{7411343E-9C2E-EA00-4FD8-FFA6B9AADE42}" dt="2026-01-08T17:37:06.048" v="294" actId="20577"/>
        <pc:sldMkLst>
          <pc:docMk/>
          <pc:sldMk cId="1880753954" sldId="582"/>
        </pc:sldMkLst>
        <pc:spChg chg="mod">
          <ac:chgData name="Veselinka Kovaceva" userId="S::veselinka_fablab.ba#ext#@cleantechbulgaria.onmicrosoft.com::b8b64017-c2a2-40a0-8431-8e2d7c4f7ac4" providerId="AD" clId="Web-{7411343E-9C2E-EA00-4FD8-FFA6B9AADE42}" dt="2026-01-08T17:37:06.048" v="294" actId="20577"/>
          <ac:spMkLst>
            <pc:docMk/>
            <pc:sldMk cId="1880753954" sldId="582"/>
            <ac:spMk id="8" creationId="{1E7D40F4-68D1-6A6D-3670-C2DA3D43D016}"/>
          </ac:spMkLst>
        </pc:sp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5AA4AE-1DE7-457B-8895-B3712A218543}"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GB"/>
        </a:p>
      </dgm:t>
    </dgm:pt>
    <dgm:pt modelId="{0AF321AB-7B36-421A-A0B9-D2933B4536CF}">
      <dgm:prSet phldrT="[Text]" custT="1"/>
      <dgm:spPr>
        <a:solidFill>
          <a:srgbClr val="399884"/>
        </a:solidFill>
      </dgm:spPr>
      <dgm:t>
        <a:bodyPr/>
        <a:lstStyle/>
        <a:p>
          <a:r>
            <a:rPr lang="en-GB" sz="2200" b="1" noProof="0" dirty="0">
              <a:solidFill>
                <a:srgbClr val="373365"/>
              </a:solidFill>
              <a:latin typeface="DejaVu Math TeX Gyre" panose="02000503000000000000"/>
            </a:rPr>
            <a:t>Modul 1: Temelji održivosti </a:t>
          </a:r>
        </a:p>
      </dgm:t>
    </dgm:pt>
    <dgm:pt modelId="{31BC75A9-8FE5-48D5-B0CD-6449FC1C4310}" type="parTrans" cxnId="{4A3FCDEA-2801-4C93-98C9-E2085BB927D0}">
      <dgm:prSet/>
      <dgm:spPr/>
      <dgm:t>
        <a:bodyPr/>
        <a:lstStyle/>
        <a:p>
          <a:endParaRPr lang="en-GB"/>
        </a:p>
      </dgm:t>
    </dgm:pt>
    <dgm:pt modelId="{67F7E916-E4BC-4387-B6D9-419ED1F543BB}" type="sibTrans" cxnId="{4A3FCDEA-2801-4C93-98C9-E2085BB927D0}">
      <dgm:prSet/>
      <dgm:spPr/>
      <dgm:t>
        <a:bodyPr/>
        <a:lstStyle/>
        <a:p>
          <a:endParaRPr lang="en-GB"/>
        </a:p>
      </dgm:t>
    </dgm:pt>
    <dgm:pt modelId="{B77B0499-EC21-4AE5-A6A1-2CBF83F93E96}">
      <dgm:prSet phldrT="[Text]" custT="1"/>
      <dgm:spPr>
        <a:solidFill>
          <a:srgbClr val="399884"/>
        </a:solidFill>
      </dgm:spPr>
      <dgm:t>
        <a:bodyPr/>
        <a:lstStyle/>
        <a:p>
          <a:r>
            <a:rPr lang="en-GB" sz="1600" noProof="0" dirty="0">
              <a:latin typeface="DejaVu Math TeX Gyre" panose="02000503000000000000"/>
            </a:rPr>
            <a:t>Podnaslov 1.1: Uvod u održivost i održivi razvoj</a:t>
          </a:r>
        </a:p>
      </dgm:t>
    </dgm:pt>
    <dgm:pt modelId="{1EA819BB-A286-4BD2-B2F1-EE657B11ADCD}" type="parTrans" cxnId="{220A945B-B9DD-4E91-86E9-DACCC54ADBAB}">
      <dgm:prSet/>
      <dgm:spPr/>
      <dgm:t>
        <a:bodyPr/>
        <a:lstStyle/>
        <a:p>
          <a:endParaRPr lang="en-GB"/>
        </a:p>
      </dgm:t>
    </dgm:pt>
    <dgm:pt modelId="{C2B4E3F4-DBB1-4898-9E89-5CDDE9EBC57B}" type="sibTrans" cxnId="{220A945B-B9DD-4E91-86E9-DACCC54ADBAB}">
      <dgm:prSet/>
      <dgm:spPr/>
      <dgm:t>
        <a:bodyPr/>
        <a:lstStyle/>
        <a:p>
          <a:endParaRPr lang="en-GB"/>
        </a:p>
      </dgm:t>
    </dgm:pt>
    <dgm:pt modelId="{05FDD8DA-AA0A-4C3B-946B-56604277E9DE}">
      <dgm:prSet phldrT="[Text]" phldr="0" custT="1"/>
      <dgm:spPr>
        <a:solidFill>
          <a:srgbClr val="399884"/>
        </a:solidFill>
      </dgm:spPr>
      <dgm:t>
        <a:bodyPr/>
        <a:lstStyle/>
        <a:p>
          <a:r>
            <a:rPr lang="en-GB" sz="1600" noProof="0" dirty="0">
              <a:latin typeface="DejaVu Math TeX Gyre" panose="02000503000000000000"/>
            </a:rPr>
            <a:t>Podnaslov 1.2: Povezanost održivosti, kružne ekonomije i malih i srednjih preduzeća</a:t>
          </a:r>
        </a:p>
      </dgm:t>
    </dgm:pt>
    <dgm:pt modelId="{C523BCD6-0B0D-413B-A114-E21AB13489D3}" type="parTrans" cxnId="{299A0CAF-D060-487C-B193-3A0CD71473F6}">
      <dgm:prSet/>
      <dgm:spPr/>
      <dgm:t>
        <a:bodyPr/>
        <a:lstStyle/>
        <a:p>
          <a:endParaRPr lang="en-GB"/>
        </a:p>
      </dgm:t>
    </dgm:pt>
    <dgm:pt modelId="{83436793-6585-43A3-A965-0CF20DF912F6}" type="sibTrans" cxnId="{299A0CAF-D060-487C-B193-3A0CD71473F6}">
      <dgm:prSet/>
      <dgm:spPr/>
      <dgm:t>
        <a:bodyPr/>
        <a:lstStyle/>
        <a:p>
          <a:endParaRPr lang="en-GB"/>
        </a:p>
      </dgm:t>
    </dgm:pt>
    <dgm:pt modelId="{E364DC40-2D6E-4364-9D6F-3F6D3C0B6CA0}">
      <dgm:prSet phldrT="[Text]" custT="1"/>
      <dgm:spPr>
        <a:solidFill>
          <a:srgbClr val="4DB9A1"/>
        </a:solidFill>
      </dgm:spPr>
      <dgm: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 2: Ekološka etika – principi i prakse</a:t>
          </a:r>
        </a:p>
      </dgm:t>
    </dgm:pt>
    <dgm:pt modelId="{7F0E1405-6E88-490D-94C4-48D428165B31}" type="parTrans" cxnId="{1AB33C3A-5C4D-4979-B463-872BD2315003}">
      <dgm:prSet/>
      <dgm:spPr/>
      <dgm:t>
        <a:bodyPr/>
        <a:lstStyle/>
        <a:p>
          <a:endParaRPr lang="en-GB"/>
        </a:p>
      </dgm:t>
    </dgm:pt>
    <dgm:pt modelId="{ED40E0DC-12C5-41B0-87C8-7741C3BB85D9}" type="sibTrans" cxnId="{1AB33C3A-5C4D-4979-B463-872BD2315003}">
      <dgm:prSet/>
      <dgm:spPr/>
      <dgm:t>
        <a:bodyPr/>
        <a:lstStyle/>
        <a:p>
          <a:endParaRPr lang="en-GB"/>
        </a:p>
      </dgm:t>
    </dgm:pt>
    <dgm:pt modelId="{5F904E51-97C7-4B67-A13B-A0921D93C8F8}">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Podnaslov 2.1: Uvod u ekološku etiku i ključne principe</a:t>
          </a:r>
        </a:p>
      </dgm:t>
    </dgm:pt>
    <dgm:pt modelId="{3F8447A2-0172-4B26-A541-D7EB23DFB7E9}" type="parTrans" cxnId="{47586AC4-5F68-44F7-A3DA-C03EBA9BEA0C}">
      <dgm:prSet/>
      <dgm:spPr/>
      <dgm:t>
        <a:bodyPr/>
        <a:lstStyle/>
        <a:p>
          <a:endParaRPr lang="en-GB"/>
        </a:p>
      </dgm:t>
    </dgm:pt>
    <dgm:pt modelId="{4EC900AF-2F81-4778-951A-646767D8C24D}" type="sibTrans" cxnId="{47586AC4-5F68-44F7-A3DA-C03EBA9BEA0C}">
      <dgm:prSet/>
      <dgm:spPr/>
      <dgm:t>
        <a:bodyPr/>
        <a:lstStyle/>
        <a:p>
          <a:endParaRPr lang="en-GB"/>
        </a:p>
      </dgm:t>
    </dgm:pt>
    <dgm:pt modelId="{CDE6993B-1B3C-48B1-9577-62D5713753C2}">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Podnaslov 2.2: Prakse ekološke etike - akcije, politike i izbori životnih stilova</a:t>
          </a:r>
        </a:p>
      </dgm:t>
    </dgm:pt>
    <dgm:pt modelId="{4245FB99-CE81-4C73-8291-A6C522E6BC3E}" type="parTrans" cxnId="{1DE1FB07-3974-417E-9018-2B3CAF3687A1}">
      <dgm:prSet/>
      <dgm:spPr/>
      <dgm:t>
        <a:bodyPr/>
        <a:lstStyle/>
        <a:p>
          <a:endParaRPr lang="en-GB"/>
        </a:p>
      </dgm:t>
    </dgm:pt>
    <dgm:pt modelId="{4698DFE4-835C-4C22-9F35-2062098012E3}" type="sibTrans" cxnId="{1DE1FB07-3974-417E-9018-2B3CAF3687A1}">
      <dgm:prSet/>
      <dgm:spPr/>
      <dgm:t>
        <a:bodyPr/>
        <a:lstStyle/>
        <a:p>
          <a:endParaRPr lang="en-GB"/>
        </a:p>
      </dgm:t>
    </dgm:pt>
    <dgm:pt modelId="{37D074DA-7B98-4142-A990-56111AFBA890}">
      <dgm:prSet phldrT="[Text]" custT="1"/>
      <dgm:spPr>
        <a:solidFill>
          <a:srgbClr val="74D3BD"/>
        </a:solidFill>
      </dgm:spPr>
      <dgm: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 3: Obrazovanje za održivost i ekološku etiku – pedagogija i praksa</a:t>
          </a:r>
        </a:p>
      </dgm:t>
    </dgm:pt>
    <dgm:pt modelId="{C0E09891-1B53-479E-BEE2-6201465A1A58}" type="parTrans" cxnId="{556E045D-5316-4D9C-8FE4-CE43CD3DE0CB}">
      <dgm:prSet/>
      <dgm:spPr/>
      <dgm:t>
        <a:bodyPr/>
        <a:lstStyle/>
        <a:p>
          <a:endParaRPr lang="en-GB"/>
        </a:p>
      </dgm:t>
    </dgm:pt>
    <dgm:pt modelId="{D45A07B0-7A0F-438B-BDA9-33169241F928}" type="sibTrans" cxnId="{556E045D-5316-4D9C-8FE4-CE43CD3DE0CB}">
      <dgm:prSet/>
      <dgm:spPr/>
      <dgm:t>
        <a:bodyPr/>
        <a:lstStyle/>
        <a:p>
          <a:endParaRPr lang="en-GB"/>
        </a:p>
      </dgm:t>
    </dgm:pt>
    <dgm:pt modelId="{FD85481C-BCD7-49A8-A423-F0CA1CE85844}">
      <dgm:prSet phldrT="[Text]" custT="1"/>
      <dgm:spPr>
        <a:solidFill>
          <a:srgbClr val="74D3BD"/>
        </a:solidFill>
      </dgm:spPr>
      <dgm:t>
        <a:bodyPr/>
        <a:lstStyle/>
        <a:p>
          <a:pPr marL="228600" lvl="1" indent="0" algn="l" defTabSz="933450">
            <a:lnSpc>
              <a:spcPct val="90000"/>
            </a:lnSpc>
            <a:spcBef>
              <a:spcPct val="0"/>
            </a:spcBef>
            <a:spcAft>
              <a:spcPct val="15000"/>
            </a:spcAft>
          </a:pPr>
          <a:r>
            <a:rPr lang="en-GB" sz="1600" kern="1200" noProof="0" dirty="0">
              <a:latin typeface="DejaVu Math TeX Gyre" panose="02000503000000000000"/>
            </a:rPr>
            <a:t>Podnaslov 3.1: Aktivno učenje za održivost i ekološku etiku</a:t>
          </a:r>
        </a:p>
      </dgm:t>
    </dgm:pt>
    <dgm:pt modelId="{B89DBDC9-0CF0-4342-ADE2-37B3B5B2AABD}" type="parTrans" cxnId="{DDAB41CB-1E0E-4F1D-A97B-E201BE4317E3}">
      <dgm:prSet/>
      <dgm:spPr/>
      <dgm:t>
        <a:bodyPr/>
        <a:lstStyle/>
        <a:p>
          <a:endParaRPr lang="en-GB"/>
        </a:p>
      </dgm:t>
    </dgm:pt>
    <dgm:pt modelId="{205ECCB7-9139-48D8-9010-F5E0043F5346}" type="sibTrans" cxnId="{DDAB41CB-1E0E-4F1D-A97B-E201BE4317E3}">
      <dgm:prSet/>
      <dgm:spPr/>
      <dgm:t>
        <a:bodyPr/>
        <a:lstStyle/>
        <a:p>
          <a:endParaRPr lang="en-GB"/>
        </a:p>
      </dgm:t>
    </dgm:pt>
    <dgm:pt modelId="{F8A3C8B2-A706-4732-8773-DCEF5306F043}">
      <dgm:prSet phldrT="[Text]" custT="1"/>
      <dgm:spPr>
        <a:solidFill>
          <a:srgbClr val="74D3BD"/>
        </a:solidFill>
      </dgm:spPr>
      <dgm:t>
        <a:bodyPr/>
        <a:lstStyle/>
        <a:p>
          <a:pPr marL="228600" lvl="1" indent="0" algn="l" defTabSz="933450">
            <a:lnSpc>
              <a:spcPct val="90000"/>
            </a:lnSpc>
            <a:spcBef>
              <a:spcPct val="0"/>
            </a:spcBef>
            <a:spcAft>
              <a:spcPct val="15000"/>
            </a:spcAft>
          </a:pPr>
          <a:r>
            <a:rPr lang="en-GB" sz="1600" kern="1200" noProof="0" dirty="0">
              <a:latin typeface="DejaVu Math TeX Gyre" panose="02000503000000000000"/>
            </a:rPr>
            <a:t>Podnaslov 3.2: Vizualni i digitalni alati za podučavanje održivosti i ekološke etike</a:t>
          </a:r>
        </a:p>
      </dgm:t>
    </dgm:pt>
    <dgm:pt modelId="{00DD99A9-1B93-4E6F-B3E0-584BD04BEFF4}" type="parTrans" cxnId="{C23069DA-2E73-41BD-B15C-83C5F47DA4C6}">
      <dgm:prSet/>
      <dgm:spPr/>
      <dgm:t>
        <a:bodyPr/>
        <a:lstStyle/>
        <a:p>
          <a:endParaRPr lang="en-GB"/>
        </a:p>
      </dgm:t>
    </dgm:pt>
    <dgm:pt modelId="{11D32E10-FBA4-426B-B597-1F2CC9286642}" type="sibTrans" cxnId="{C23069DA-2E73-41BD-B15C-83C5F47DA4C6}">
      <dgm:prSet/>
      <dgm:spPr/>
      <dgm:t>
        <a:bodyPr/>
        <a:lstStyle/>
        <a:p>
          <a:endParaRPr lang="en-GB"/>
        </a:p>
      </dgm:t>
    </dgm:pt>
    <dgm:pt modelId="{ED510E3E-EC21-4689-8D58-6F56F7CDF800}">
      <dgm:prSet phldrT="[Text]" phldr="0" custT="1"/>
      <dgm:spPr>
        <a:solidFill>
          <a:srgbClr val="399884"/>
        </a:solidFill>
      </dgm:spPr>
      <dgm:t>
        <a:bodyPr/>
        <a:lstStyle/>
        <a:p>
          <a:r>
            <a:rPr lang="en-GB" sz="1600" noProof="0" dirty="0">
              <a:latin typeface="DejaVu Math TeX Gyre" panose="02000503000000000000"/>
            </a:rPr>
            <a:t>Podnaslov 1.3: Dobri primjeri implementacije praksi održivosti u kompanijama</a:t>
          </a:r>
        </a:p>
      </dgm:t>
    </dgm:pt>
    <dgm:pt modelId="{31D66B2A-D6C0-488B-9AF4-C492A451FC6B}" type="parTrans" cxnId="{31F26BA2-C39B-4C0C-8803-C7B1751B415D}">
      <dgm:prSet/>
      <dgm:spPr/>
      <dgm:t>
        <a:bodyPr/>
        <a:lstStyle/>
        <a:p>
          <a:endParaRPr lang="en-GB"/>
        </a:p>
      </dgm:t>
    </dgm:pt>
    <dgm:pt modelId="{AAFD95A5-51BA-42A3-B5A5-5A9AA7FA0A91}" type="sibTrans" cxnId="{31F26BA2-C39B-4C0C-8803-C7B1751B415D}">
      <dgm:prSet/>
      <dgm:spPr/>
      <dgm:t>
        <a:bodyPr/>
        <a:lstStyle/>
        <a:p>
          <a:endParaRPr lang="en-GB"/>
        </a:p>
      </dgm:t>
    </dgm:pt>
    <dgm:pt modelId="{30AF77A3-119C-45EA-B4EE-33F9F088192D}">
      <dgm:prSet phldrT="[Text]" custT="1"/>
      <dgm:spPr>
        <a:solidFill>
          <a:srgbClr val="4DB9A1"/>
        </a:solidFill>
      </dgm:spPr>
      <dgm:t>
        <a:bodyPr/>
        <a:lstStyle/>
        <a:p>
          <a:pPr marL="228600" lvl="1" indent="0" algn="l" defTabSz="1066800">
            <a:lnSpc>
              <a:spcPct val="90000"/>
            </a:lnSpc>
            <a:spcBef>
              <a:spcPct val="0"/>
            </a:spcBef>
            <a:spcAft>
              <a:spcPct val="15000"/>
            </a:spcAft>
          </a:pPr>
          <a:endParaRPr lang="en-GB" sz="1600" kern="1200" noProof="0" dirty="0">
            <a:latin typeface="DejaVu Math TeX Gyre" panose="02000503000000000000"/>
          </a:endParaRPr>
        </a:p>
      </dgm:t>
    </dgm:pt>
    <dgm:pt modelId="{3137220D-98C6-493D-B511-C4A4CF27F71D}" type="parTrans" cxnId="{70019B68-7D40-44AF-83D3-A7394F9FBCEF}">
      <dgm:prSet/>
      <dgm:spPr/>
      <dgm:t>
        <a:bodyPr/>
        <a:lstStyle/>
        <a:p>
          <a:endParaRPr lang="en-GB"/>
        </a:p>
      </dgm:t>
    </dgm:pt>
    <dgm:pt modelId="{D0C65C6E-F3C0-4EDA-8BD8-04B5AC7C15C4}" type="sibTrans" cxnId="{70019B68-7D40-44AF-83D3-A7394F9FBCEF}">
      <dgm:prSet/>
      <dgm:spPr/>
      <dgm:t>
        <a:bodyPr/>
        <a:lstStyle/>
        <a:p>
          <a:endParaRPr lang="en-GB"/>
        </a:p>
      </dgm:t>
    </dgm:pt>
    <dgm:pt modelId="{A6849B1E-31E5-4F9B-845F-7E5A76D2F7D8}">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 Podnaslov 2.3: Dobri primjeri integracije principa ekološke etike </a:t>
          </a:r>
        </a:p>
      </dgm:t>
    </dgm:pt>
    <dgm:pt modelId="{5692FA9C-3FD9-400D-9D91-2AEF5F283A9C}" type="parTrans" cxnId="{80D67314-805C-45FA-9D52-BFF23EF47EB6}">
      <dgm:prSet/>
      <dgm:spPr/>
      <dgm:t>
        <a:bodyPr/>
        <a:lstStyle/>
        <a:p>
          <a:endParaRPr lang="en-GB"/>
        </a:p>
      </dgm:t>
    </dgm:pt>
    <dgm:pt modelId="{B09B1D13-D69C-4476-8051-58ABE75130C4}" type="sibTrans" cxnId="{80D67314-805C-45FA-9D52-BFF23EF47EB6}">
      <dgm:prSet/>
      <dgm:spPr/>
      <dgm:t>
        <a:bodyPr/>
        <a:lstStyle/>
        <a:p>
          <a:endParaRPr lang="en-GB"/>
        </a:p>
      </dgm:t>
    </dgm:pt>
    <dgm:pt modelId="{40FA8B4F-1754-4136-98D6-9D31F9550555}">
      <dgm:prSet phldrT="[Text]" custT="1"/>
      <dgm:spPr>
        <a:solidFill>
          <a:srgbClr val="74D3BD"/>
        </a:solidFill>
      </dgm:spPr>
      <dgm:t>
        <a:bodyPr/>
        <a:lstStyle/>
        <a:p>
          <a:pPr marL="228600" lvl="1" indent="0" algn="l" defTabSz="933450">
            <a:lnSpc>
              <a:spcPct val="90000"/>
            </a:lnSpc>
            <a:spcBef>
              <a:spcPct val="0"/>
            </a:spcBef>
            <a:spcAft>
              <a:spcPct val="15000"/>
            </a:spcAft>
          </a:pPr>
          <a:r>
            <a:rPr lang="en-GB" sz="1600" kern="1200" noProof="0" dirty="0">
              <a:latin typeface="DejaVu Math TeX Gyre" panose="02000503000000000000"/>
            </a:rPr>
            <a:t>Podnaslov 3.3: Projekti i akcioni planovi koje vode studenti</a:t>
          </a:r>
        </a:p>
      </dgm:t>
    </dgm:pt>
    <dgm:pt modelId="{EB24302A-CCBA-488D-AB63-F7D8208ED489}" type="parTrans" cxnId="{1FB50BE7-609E-4664-A37B-B754FC22869F}">
      <dgm:prSet/>
      <dgm:spPr/>
      <dgm:t>
        <a:bodyPr/>
        <a:lstStyle/>
        <a:p>
          <a:endParaRPr lang="en-GB"/>
        </a:p>
      </dgm:t>
    </dgm:pt>
    <dgm:pt modelId="{B56353F9-C30D-41A9-9480-C5A4AA014DFA}" type="sibTrans" cxnId="{1FB50BE7-609E-4664-A37B-B754FC22869F}">
      <dgm:prSet/>
      <dgm:spPr/>
      <dgm:t>
        <a:bodyPr/>
        <a:lstStyle/>
        <a:p>
          <a:endParaRPr lang="en-GB"/>
        </a:p>
      </dgm:t>
    </dgm:pt>
    <dgm:pt modelId="{499D7117-9361-49B2-9E7A-0E723ECF01C8}" type="pres">
      <dgm:prSet presAssocID="{E75AA4AE-1DE7-457B-8895-B3712A218543}" presName="Name0" presStyleCnt="0">
        <dgm:presLayoutVars>
          <dgm:dir/>
          <dgm:resizeHandles val="exact"/>
        </dgm:presLayoutVars>
      </dgm:prSet>
      <dgm:spPr/>
    </dgm:pt>
    <dgm:pt modelId="{549F071B-AA45-4164-AEAF-06781EA662C1}" type="pres">
      <dgm:prSet presAssocID="{0AF321AB-7B36-421A-A0B9-D2933B4536CF}" presName="node" presStyleLbl="node1" presStyleIdx="0" presStyleCnt="3" custLinFactNeighborX="-513" custLinFactNeighborY="-311">
        <dgm:presLayoutVars>
          <dgm:bulletEnabled val="1"/>
        </dgm:presLayoutVars>
      </dgm:prSet>
      <dgm:spPr/>
    </dgm:pt>
    <dgm:pt modelId="{7D8517DF-54FB-40B1-9AED-2DE8C43A8F62}" type="pres">
      <dgm:prSet presAssocID="{67F7E916-E4BC-4387-B6D9-419ED1F543BB}" presName="sibTrans" presStyleCnt="0"/>
      <dgm:spPr/>
    </dgm:pt>
    <dgm:pt modelId="{2AE3CB7E-C9A4-44F4-85BC-8C6922025EF9}" type="pres">
      <dgm:prSet presAssocID="{E364DC40-2D6E-4364-9D6F-3F6D3C0B6CA0}" presName="node" presStyleLbl="node1" presStyleIdx="1" presStyleCnt="3">
        <dgm:presLayoutVars>
          <dgm:bulletEnabled val="1"/>
        </dgm:presLayoutVars>
      </dgm:prSet>
      <dgm:spPr/>
    </dgm:pt>
    <dgm:pt modelId="{86D41A16-92D5-4DE8-B346-6E9A3E90C141}" type="pres">
      <dgm:prSet presAssocID="{ED40E0DC-12C5-41B0-87C8-7741C3BB85D9}" presName="sibTrans" presStyleCnt="0"/>
      <dgm:spPr/>
    </dgm:pt>
    <dgm:pt modelId="{0AB60A20-99D7-4B5C-A386-998DAAD1AA4B}" type="pres">
      <dgm:prSet presAssocID="{37D074DA-7B98-4142-A990-56111AFBA890}" presName="node" presStyleLbl="node1" presStyleIdx="2" presStyleCnt="3">
        <dgm:presLayoutVars>
          <dgm:bulletEnabled val="1"/>
        </dgm:presLayoutVars>
      </dgm:prSet>
      <dgm:spPr/>
    </dgm:pt>
  </dgm:ptLst>
  <dgm:cxnLst>
    <dgm:cxn modelId="{1DE1FB07-3974-417E-9018-2B3CAF3687A1}" srcId="{E364DC40-2D6E-4364-9D6F-3F6D3C0B6CA0}" destId="{CDE6993B-1B3C-48B1-9577-62D5713753C2}" srcOrd="1" destOrd="0" parTransId="{4245FB99-CE81-4C73-8291-A6C522E6BC3E}" sibTransId="{4698DFE4-835C-4C22-9F35-2062098012E3}"/>
    <dgm:cxn modelId="{80D67314-805C-45FA-9D52-BFF23EF47EB6}" srcId="{E364DC40-2D6E-4364-9D6F-3F6D3C0B6CA0}" destId="{A6849B1E-31E5-4F9B-845F-7E5A76D2F7D8}" srcOrd="2" destOrd="0" parTransId="{5692FA9C-3FD9-400D-9D91-2AEF5F283A9C}" sibTransId="{B09B1D13-D69C-4476-8051-58ABE75130C4}"/>
    <dgm:cxn modelId="{6AB12237-09B4-45D0-B820-4661E0564465}" type="presOf" srcId="{30AF77A3-119C-45EA-B4EE-33F9F088192D}" destId="{2AE3CB7E-C9A4-44F4-85BC-8C6922025EF9}" srcOrd="0" destOrd="4" presId="urn:microsoft.com/office/officeart/2005/8/layout/hList6"/>
    <dgm:cxn modelId="{1AB33C3A-5C4D-4979-B463-872BD2315003}" srcId="{E75AA4AE-1DE7-457B-8895-B3712A218543}" destId="{E364DC40-2D6E-4364-9D6F-3F6D3C0B6CA0}" srcOrd="1" destOrd="0" parTransId="{7F0E1405-6E88-490D-94C4-48D428165B31}" sibTransId="{ED40E0DC-12C5-41B0-87C8-7741C3BB85D9}"/>
    <dgm:cxn modelId="{220A945B-B9DD-4E91-86E9-DACCC54ADBAB}" srcId="{0AF321AB-7B36-421A-A0B9-D2933B4536CF}" destId="{B77B0499-EC21-4AE5-A6A1-2CBF83F93E96}" srcOrd="0" destOrd="0" parTransId="{1EA819BB-A286-4BD2-B2F1-EE657B11ADCD}" sibTransId="{C2B4E3F4-DBB1-4898-9E89-5CDDE9EBC57B}"/>
    <dgm:cxn modelId="{556E045D-5316-4D9C-8FE4-CE43CD3DE0CB}" srcId="{E75AA4AE-1DE7-457B-8895-B3712A218543}" destId="{37D074DA-7B98-4142-A990-56111AFBA890}" srcOrd="2" destOrd="0" parTransId="{C0E09891-1B53-479E-BEE2-6201465A1A58}" sibTransId="{D45A07B0-7A0F-438B-BDA9-33169241F928}"/>
    <dgm:cxn modelId="{70019B68-7D40-44AF-83D3-A7394F9FBCEF}" srcId="{E364DC40-2D6E-4364-9D6F-3F6D3C0B6CA0}" destId="{30AF77A3-119C-45EA-B4EE-33F9F088192D}" srcOrd="3" destOrd="0" parTransId="{3137220D-98C6-493D-B511-C4A4CF27F71D}" sibTransId="{D0C65C6E-F3C0-4EDA-8BD8-04B5AC7C15C4}"/>
    <dgm:cxn modelId="{CA84D949-C08E-43D4-A8B0-136DF368BDFD}" type="presOf" srcId="{E364DC40-2D6E-4364-9D6F-3F6D3C0B6CA0}" destId="{2AE3CB7E-C9A4-44F4-85BC-8C6922025EF9}" srcOrd="0" destOrd="0" presId="urn:microsoft.com/office/officeart/2005/8/layout/hList6"/>
    <dgm:cxn modelId="{37E2E05A-7084-4073-8AC8-4FE2C4B6783B}" type="presOf" srcId="{05FDD8DA-AA0A-4C3B-946B-56604277E9DE}" destId="{549F071B-AA45-4164-AEAF-06781EA662C1}" srcOrd="0" destOrd="2" presId="urn:microsoft.com/office/officeart/2005/8/layout/hList6"/>
    <dgm:cxn modelId="{C567BE7E-CC4B-495C-8CB2-E2A4859FCAB4}" type="presOf" srcId="{0AF321AB-7B36-421A-A0B9-D2933B4536CF}" destId="{549F071B-AA45-4164-AEAF-06781EA662C1}" srcOrd="0" destOrd="0" presId="urn:microsoft.com/office/officeart/2005/8/layout/hList6"/>
    <dgm:cxn modelId="{85BF9C84-F28C-4B6A-8F3C-1C53DE66D68F}" type="presOf" srcId="{5F904E51-97C7-4B67-A13B-A0921D93C8F8}" destId="{2AE3CB7E-C9A4-44F4-85BC-8C6922025EF9}" srcOrd="0" destOrd="1" presId="urn:microsoft.com/office/officeart/2005/8/layout/hList6"/>
    <dgm:cxn modelId="{62036C8B-FCAA-4A71-807E-46C799209589}" type="presOf" srcId="{40FA8B4F-1754-4136-98D6-9D31F9550555}" destId="{0AB60A20-99D7-4B5C-A386-998DAAD1AA4B}" srcOrd="0" destOrd="3" presId="urn:microsoft.com/office/officeart/2005/8/layout/hList6"/>
    <dgm:cxn modelId="{0B1AA691-93E0-4F0D-9E0B-CA3ECDC74D73}" type="presOf" srcId="{ED510E3E-EC21-4689-8D58-6F56F7CDF800}" destId="{549F071B-AA45-4164-AEAF-06781EA662C1}" srcOrd="0" destOrd="3" presId="urn:microsoft.com/office/officeart/2005/8/layout/hList6"/>
    <dgm:cxn modelId="{C03E3B93-FDE2-4357-AA4F-F079832887EF}" type="presOf" srcId="{E75AA4AE-1DE7-457B-8895-B3712A218543}" destId="{499D7117-9361-49B2-9E7A-0E723ECF01C8}" srcOrd="0" destOrd="0" presId="urn:microsoft.com/office/officeart/2005/8/layout/hList6"/>
    <dgm:cxn modelId="{0E60E696-7F44-410F-8274-5FF1EA497A72}" type="presOf" srcId="{A6849B1E-31E5-4F9B-845F-7E5A76D2F7D8}" destId="{2AE3CB7E-C9A4-44F4-85BC-8C6922025EF9}" srcOrd="0" destOrd="3" presId="urn:microsoft.com/office/officeart/2005/8/layout/hList6"/>
    <dgm:cxn modelId="{31F26BA2-C39B-4C0C-8803-C7B1751B415D}" srcId="{0AF321AB-7B36-421A-A0B9-D2933B4536CF}" destId="{ED510E3E-EC21-4689-8D58-6F56F7CDF800}" srcOrd="2" destOrd="0" parTransId="{31D66B2A-D6C0-488B-9AF4-C492A451FC6B}" sibTransId="{AAFD95A5-51BA-42A3-B5A5-5A9AA7FA0A91}"/>
    <dgm:cxn modelId="{299A0CAF-D060-487C-B193-3A0CD71473F6}" srcId="{0AF321AB-7B36-421A-A0B9-D2933B4536CF}" destId="{05FDD8DA-AA0A-4C3B-946B-56604277E9DE}" srcOrd="1" destOrd="0" parTransId="{C523BCD6-0B0D-413B-A114-E21AB13489D3}" sibTransId="{83436793-6585-43A3-A965-0CF20DF912F6}"/>
    <dgm:cxn modelId="{B1F652BC-57E5-4B70-9385-E5BCBD913614}" type="presOf" srcId="{37D074DA-7B98-4142-A990-56111AFBA890}" destId="{0AB60A20-99D7-4B5C-A386-998DAAD1AA4B}" srcOrd="0" destOrd="0" presId="urn:microsoft.com/office/officeart/2005/8/layout/hList6"/>
    <dgm:cxn modelId="{47586AC4-5F68-44F7-A3DA-C03EBA9BEA0C}" srcId="{E364DC40-2D6E-4364-9D6F-3F6D3C0B6CA0}" destId="{5F904E51-97C7-4B67-A13B-A0921D93C8F8}" srcOrd="0" destOrd="0" parTransId="{3F8447A2-0172-4B26-A541-D7EB23DFB7E9}" sibTransId="{4EC900AF-2F81-4778-951A-646767D8C24D}"/>
    <dgm:cxn modelId="{DDAB41CB-1E0E-4F1D-A97B-E201BE4317E3}" srcId="{37D074DA-7B98-4142-A990-56111AFBA890}" destId="{FD85481C-BCD7-49A8-A423-F0CA1CE85844}" srcOrd="0" destOrd="0" parTransId="{B89DBDC9-0CF0-4342-ADE2-37B3B5B2AABD}" sibTransId="{205ECCB7-9139-48D8-9010-F5E0043F5346}"/>
    <dgm:cxn modelId="{72916BD2-791B-46E0-814D-060929EB57BC}" type="presOf" srcId="{F8A3C8B2-A706-4732-8773-DCEF5306F043}" destId="{0AB60A20-99D7-4B5C-A386-998DAAD1AA4B}" srcOrd="0" destOrd="2" presId="urn:microsoft.com/office/officeart/2005/8/layout/hList6"/>
    <dgm:cxn modelId="{C23069DA-2E73-41BD-B15C-83C5F47DA4C6}" srcId="{37D074DA-7B98-4142-A990-56111AFBA890}" destId="{F8A3C8B2-A706-4732-8773-DCEF5306F043}" srcOrd="1" destOrd="0" parTransId="{00DD99A9-1B93-4E6F-B3E0-584BD04BEFF4}" sibTransId="{11D32E10-FBA4-426B-B597-1F2CC9286642}"/>
    <dgm:cxn modelId="{D74123DF-15E5-46D7-B8C1-D2892AA52A88}" type="presOf" srcId="{B77B0499-EC21-4AE5-A6A1-2CBF83F93E96}" destId="{549F071B-AA45-4164-AEAF-06781EA662C1}" srcOrd="0" destOrd="1" presId="urn:microsoft.com/office/officeart/2005/8/layout/hList6"/>
    <dgm:cxn modelId="{1FB50BE7-609E-4664-A37B-B754FC22869F}" srcId="{37D074DA-7B98-4142-A990-56111AFBA890}" destId="{40FA8B4F-1754-4136-98D6-9D31F9550555}" srcOrd="2" destOrd="0" parTransId="{EB24302A-CCBA-488D-AB63-F7D8208ED489}" sibTransId="{B56353F9-C30D-41A9-9480-C5A4AA014DFA}"/>
    <dgm:cxn modelId="{4A3FCDEA-2801-4C93-98C9-E2085BB927D0}" srcId="{E75AA4AE-1DE7-457B-8895-B3712A218543}" destId="{0AF321AB-7B36-421A-A0B9-D2933B4536CF}" srcOrd="0" destOrd="0" parTransId="{31BC75A9-8FE5-48D5-B0CD-6449FC1C4310}" sibTransId="{67F7E916-E4BC-4387-B6D9-419ED1F543BB}"/>
    <dgm:cxn modelId="{A0D36FF2-F2D4-4294-A82F-AE14ED670087}" type="presOf" srcId="{CDE6993B-1B3C-48B1-9577-62D5713753C2}" destId="{2AE3CB7E-C9A4-44F4-85BC-8C6922025EF9}" srcOrd="0" destOrd="2" presId="urn:microsoft.com/office/officeart/2005/8/layout/hList6"/>
    <dgm:cxn modelId="{531DF2F5-E127-4FD6-82F2-C3E9646DEF55}" type="presOf" srcId="{FD85481C-BCD7-49A8-A423-F0CA1CE85844}" destId="{0AB60A20-99D7-4B5C-A386-998DAAD1AA4B}" srcOrd="0" destOrd="1" presId="urn:microsoft.com/office/officeart/2005/8/layout/hList6"/>
    <dgm:cxn modelId="{D5BDAEAF-857A-4A43-8EAF-2C0890511585}" type="presParOf" srcId="{499D7117-9361-49B2-9E7A-0E723ECF01C8}" destId="{549F071B-AA45-4164-AEAF-06781EA662C1}" srcOrd="0" destOrd="0" presId="urn:microsoft.com/office/officeart/2005/8/layout/hList6"/>
    <dgm:cxn modelId="{7C099000-E7BB-488C-B0A5-6657A31EFEFA}" type="presParOf" srcId="{499D7117-9361-49B2-9E7A-0E723ECF01C8}" destId="{7D8517DF-54FB-40B1-9AED-2DE8C43A8F62}" srcOrd="1" destOrd="0" presId="urn:microsoft.com/office/officeart/2005/8/layout/hList6"/>
    <dgm:cxn modelId="{E16E2665-4F2C-4804-8AD4-8033465ACE60}" type="presParOf" srcId="{499D7117-9361-49B2-9E7A-0E723ECF01C8}" destId="{2AE3CB7E-C9A4-44F4-85BC-8C6922025EF9}" srcOrd="2" destOrd="0" presId="urn:microsoft.com/office/officeart/2005/8/layout/hList6"/>
    <dgm:cxn modelId="{52016F05-5E86-46C1-B12B-8F20755B61CD}" type="presParOf" srcId="{499D7117-9361-49B2-9E7A-0E723ECF01C8}" destId="{86D41A16-92D5-4DE8-B346-6E9A3E90C141}" srcOrd="3" destOrd="0" presId="urn:microsoft.com/office/officeart/2005/8/layout/hList6"/>
    <dgm:cxn modelId="{2FC14BA8-A800-4EE5-8524-4A5248E6A748}" type="presParOf" srcId="{499D7117-9361-49B2-9E7A-0E723ECF01C8}" destId="{0AB60A20-99D7-4B5C-A386-998DAAD1AA4B}"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E472F2-9D79-4DC2-AC77-1D5842AD26DC}"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3757BEF4-74B3-4143-BB60-B6684B82CF6E}">
      <dgm:prSet phldrT="[Text]" phldr="0"/>
      <dgm:spPr>
        <a:solidFill>
          <a:srgbClr val="74D3BD">
            <a:alpha val="50000"/>
          </a:srgbClr>
        </a:solidFill>
      </dgm:spPr>
      <dgm:t>
        <a:bodyPr/>
        <a:lstStyle/>
        <a:p>
          <a:r>
            <a:rPr lang="en-GB" b="1" noProof="0" dirty="0">
              <a:solidFill>
                <a:srgbClr val="373365"/>
              </a:solidFill>
              <a:latin typeface="DejaVu Math TeX Gyre" panose="02000503000000000000"/>
            </a:rPr>
            <a:t>Društveni</a:t>
          </a:r>
        </a:p>
      </dgm:t>
    </dgm:pt>
    <dgm:pt modelId="{07F8443A-7F24-48BA-9971-22E501DB2160}" type="parTrans" cxnId="{16B20E56-37FA-4E37-9725-38401772A11D}">
      <dgm:prSet/>
      <dgm:spPr/>
      <dgm:t>
        <a:bodyPr/>
        <a:lstStyle/>
        <a:p>
          <a:endParaRPr lang="en-GB"/>
        </a:p>
      </dgm:t>
    </dgm:pt>
    <dgm:pt modelId="{22A78F8F-8075-4B3C-9A65-04218A9C5189}" type="sibTrans" cxnId="{16B20E56-37FA-4E37-9725-38401772A11D}">
      <dgm:prSet/>
      <dgm:spPr/>
      <dgm:t>
        <a:bodyPr/>
        <a:lstStyle/>
        <a:p>
          <a:endParaRPr lang="en-GB"/>
        </a:p>
      </dgm:t>
    </dgm:pt>
    <dgm:pt modelId="{E424029A-567A-48A2-850D-A033A8F8B976}">
      <dgm:prSet phldrT="[Text]" phldr="0"/>
      <dgm:spPr>
        <a:solidFill>
          <a:srgbClr val="399884">
            <a:alpha val="50000"/>
          </a:srgbClr>
        </a:solidFill>
      </dgm:spPr>
      <dgm:t>
        <a:bodyPr/>
        <a:lstStyle/>
        <a:p>
          <a:r>
            <a:rPr lang="en-GB" b="1" noProof="0" dirty="0">
              <a:solidFill>
                <a:srgbClr val="373365"/>
              </a:solidFill>
              <a:latin typeface="DejaVu Math TeX Gyre" panose="02000503000000000000"/>
            </a:rPr>
            <a:t>Ekonomski</a:t>
          </a:r>
        </a:p>
      </dgm:t>
    </dgm:pt>
    <dgm:pt modelId="{119B58B9-BB2D-43FE-B3F2-E145C7DB5E8F}" type="parTrans" cxnId="{5B2BEB2F-871A-4C0B-8555-B32C2AEA9476}">
      <dgm:prSet/>
      <dgm:spPr/>
      <dgm:t>
        <a:bodyPr/>
        <a:lstStyle/>
        <a:p>
          <a:endParaRPr lang="en-GB"/>
        </a:p>
      </dgm:t>
    </dgm:pt>
    <dgm:pt modelId="{2604EE4B-CBA1-4483-81DA-5B6B0BA26B5F}" type="sibTrans" cxnId="{5B2BEB2F-871A-4C0B-8555-B32C2AEA9476}">
      <dgm:prSet/>
      <dgm:spPr/>
      <dgm:t>
        <a:bodyPr/>
        <a:lstStyle/>
        <a:p>
          <a:endParaRPr lang="en-GB"/>
        </a:p>
      </dgm:t>
    </dgm:pt>
    <dgm:pt modelId="{61F79566-85E2-4220-BA8F-14B108801818}">
      <dgm:prSet phldrT="[Text]"/>
      <dgm:spPr>
        <a:solidFill>
          <a:srgbClr val="4DB9A1">
            <a:alpha val="50000"/>
          </a:srgbClr>
        </a:solidFill>
      </dgm:spPr>
      <dgm:t>
        <a:bodyPr/>
        <a:lstStyle/>
        <a:p>
          <a:pPr>
            <a:buNone/>
          </a:pPr>
          <a:r>
            <a:rPr lang="en-GB" b="1" noProof="0" dirty="0">
              <a:solidFill>
                <a:srgbClr val="373365"/>
              </a:solidFill>
              <a:latin typeface="DejaVu Math TeX Gyre" panose="02000503000000000000"/>
            </a:rPr>
            <a:t>Ekološki </a:t>
          </a:r>
        </a:p>
      </dgm:t>
    </dgm:pt>
    <dgm:pt modelId="{752F5944-45B6-45F5-BB2F-E3D1C45CA625}" type="parTrans" cxnId="{C0B52957-8A49-43F4-94F5-C70DB38FC89B}">
      <dgm:prSet/>
      <dgm:spPr/>
      <dgm:t>
        <a:bodyPr/>
        <a:lstStyle/>
        <a:p>
          <a:endParaRPr lang="en-GB"/>
        </a:p>
      </dgm:t>
    </dgm:pt>
    <dgm:pt modelId="{406E9853-07DD-47C0-8273-8DA0DE54AED9}" type="sibTrans" cxnId="{C0B52957-8A49-43F4-94F5-C70DB38FC89B}">
      <dgm:prSet/>
      <dgm:spPr/>
      <dgm:t>
        <a:bodyPr/>
        <a:lstStyle/>
        <a:p>
          <a:endParaRPr lang="en-GB"/>
        </a:p>
      </dgm:t>
    </dgm:pt>
    <dgm:pt modelId="{A2637E6D-9EA3-4947-963B-6E370E62BE1D}" type="pres">
      <dgm:prSet presAssocID="{D5E472F2-9D79-4DC2-AC77-1D5842AD26DC}" presName="compositeShape" presStyleCnt="0">
        <dgm:presLayoutVars>
          <dgm:chMax val="7"/>
          <dgm:dir/>
          <dgm:resizeHandles val="exact"/>
        </dgm:presLayoutVars>
      </dgm:prSet>
      <dgm:spPr/>
    </dgm:pt>
    <dgm:pt modelId="{2657B164-F25E-409B-800D-7BE19004E8D2}" type="pres">
      <dgm:prSet presAssocID="{3757BEF4-74B3-4143-BB60-B6684B82CF6E}" presName="circ1" presStyleLbl="vennNode1" presStyleIdx="0" presStyleCnt="3" custLinFactNeighborX="7699" custLinFactNeighborY="9944"/>
      <dgm:spPr/>
    </dgm:pt>
    <dgm:pt modelId="{3F23C1CE-F24C-4CB5-BF87-82C6EE516F95}" type="pres">
      <dgm:prSet presAssocID="{3757BEF4-74B3-4143-BB60-B6684B82CF6E}" presName="circ1Tx" presStyleLbl="revTx" presStyleIdx="0" presStyleCnt="0">
        <dgm:presLayoutVars>
          <dgm:chMax val="0"/>
          <dgm:chPref val="0"/>
          <dgm:bulletEnabled val="1"/>
        </dgm:presLayoutVars>
      </dgm:prSet>
      <dgm:spPr/>
    </dgm:pt>
    <dgm:pt modelId="{7AF85209-0344-443A-B8A2-F7C12ADE0920}" type="pres">
      <dgm:prSet presAssocID="{E424029A-567A-48A2-850D-A033A8F8B976}" presName="circ2" presStyleLbl="vennNode1" presStyleIdx="1" presStyleCnt="3" custLinFactNeighborX="-402" custLinFactNeighborY="-3609"/>
      <dgm:spPr/>
    </dgm:pt>
    <dgm:pt modelId="{AD86D13A-A67E-4CE6-A6CE-5416B7F47E51}" type="pres">
      <dgm:prSet presAssocID="{E424029A-567A-48A2-850D-A033A8F8B976}" presName="circ2Tx" presStyleLbl="revTx" presStyleIdx="0" presStyleCnt="0">
        <dgm:presLayoutVars>
          <dgm:chMax val="0"/>
          <dgm:chPref val="0"/>
          <dgm:bulletEnabled val="1"/>
        </dgm:presLayoutVars>
      </dgm:prSet>
      <dgm:spPr/>
    </dgm:pt>
    <dgm:pt modelId="{6C58E5CC-D81B-4BD4-B254-5702510423E8}" type="pres">
      <dgm:prSet presAssocID="{61F79566-85E2-4220-BA8F-14B108801818}" presName="circ3" presStyleLbl="vennNode1" presStyleIdx="2" presStyleCnt="3" custLinFactNeighborX="11225" custLinFactNeighborY="-7216"/>
      <dgm:spPr/>
    </dgm:pt>
    <dgm:pt modelId="{1B56E362-5BC9-4496-9860-9BE59B87CC88}" type="pres">
      <dgm:prSet presAssocID="{61F79566-85E2-4220-BA8F-14B108801818}" presName="circ3Tx" presStyleLbl="revTx" presStyleIdx="0" presStyleCnt="0">
        <dgm:presLayoutVars>
          <dgm:chMax val="0"/>
          <dgm:chPref val="0"/>
          <dgm:bulletEnabled val="1"/>
        </dgm:presLayoutVars>
      </dgm:prSet>
      <dgm:spPr/>
    </dgm:pt>
  </dgm:ptLst>
  <dgm:cxnLst>
    <dgm:cxn modelId="{42A8C41D-8368-4F0D-9E8C-FEAF595E7E27}" type="presOf" srcId="{3757BEF4-74B3-4143-BB60-B6684B82CF6E}" destId="{3F23C1CE-F24C-4CB5-BF87-82C6EE516F95}" srcOrd="1" destOrd="0" presId="urn:microsoft.com/office/officeart/2005/8/layout/venn1"/>
    <dgm:cxn modelId="{5B2BEB2F-871A-4C0B-8555-B32C2AEA9476}" srcId="{D5E472F2-9D79-4DC2-AC77-1D5842AD26DC}" destId="{E424029A-567A-48A2-850D-A033A8F8B976}" srcOrd="1" destOrd="0" parTransId="{119B58B9-BB2D-43FE-B3F2-E145C7DB5E8F}" sibTransId="{2604EE4B-CBA1-4483-81DA-5B6B0BA26B5F}"/>
    <dgm:cxn modelId="{0C645645-BC85-4D7F-B3CE-71F9B4B346DB}" type="presOf" srcId="{E424029A-567A-48A2-850D-A033A8F8B976}" destId="{AD86D13A-A67E-4CE6-A6CE-5416B7F47E51}" srcOrd="1" destOrd="0" presId="urn:microsoft.com/office/officeart/2005/8/layout/venn1"/>
    <dgm:cxn modelId="{57397866-DEF0-4565-AC82-E8614B6D48FC}" type="presOf" srcId="{3757BEF4-74B3-4143-BB60-B6684B82CF6E}" destId="{2657B164-F25E-409B-800D-7BE19004E8D2}" srcOrd="0" destOrd="0" presId="urn:microsoft.com/office/officeart/2005/8/layout/venn1"/>
    <dgm:cxn modelId="{06DF3354-B7C1-4622-B191-5B6A7E46334A}" type="presOf" srcId="{61F79566-85E2-4220-BA8F-14B108801818}" destId="{1B56E362-5BC9-4496-9860-9BE59B87CC88}" srcOrd="1" destOrd="0" presId="urn:microsoft.com/office/officeart/2005/8/layout/venn1"/>
    <dgm:cxn modelId="{16B20E56-37FA-4E37-9725-38401772A11D}" srcId="{D5E472F2-9D79-4DC2-AC77-1D5842AD26DC}" destId="{3757BEF4-74B3-4143-BB60-B6684B82CF6E}" srcOrd="0" destOrd="0" parTransId="{07F8443A-7F24-48BA-9971-22E501DB2160}" sibTransId="{22A78F8F-8075-4B3C-9A65-04218A9C5189}"/>
    <dgm:cxn modelId="{C0B52957-8A49-43F4-94F5-C70DB38FC89B}" srcId="{D5E472F2-9D79-4DC2-AC77-1D5842AD26DC}" destId="{61F79566-85E2-4220-BA8F-14B108801818}" srcOrd="2" destOrd="0" parTransId="{752F5944-45B6-45F5-BB2F-E3D1C45CA625}" sibTransId="{406E9853-07DD-47C0-8273-8DA0DE54AED9}"/>
    <dgm:cxn modelId="{3B66F889-A84D-44AC-B77C-3089C0557667}" type="presOf" srcId="{E424029A-567A-48A2-850D-A033A8F8B976}" destId="{7AF85209-0344-443A-B8A2-F7C12ADE0920}" srcOrd="0" destOrd="0" presId="urn:microsoft.com/office/officeart/2005/8/layout/venn1"/>
    <dgm:cxn modelId="{0E926D8B-8C41-452F-859B-CB914FE36DEE}" type="presOf" srcId="{61F79566-85E2-4220-BA8F-14B108801818}" destId="{6C58E5CC-D81B-4BD4-B254-5702510423E8}" srcOrd="0" destOrd="0" presId="urn:microsoft.com/office/officeart/2005/8/layout/venn1"/>
    <dgm:cxn modelId="{ABDE15AC-47FF-4486-9C0D-EFC232F90964}" type="presOf" srcId="{D5E472F2-9D79-4DC2-AC77-1D5842AD26DC}" destId="{A2637E6D-9EA3-4947-963B-6E370E62BE1D}" srcOrd="0" destOrd="0" presId="urn:microsoft.com/office/officeart/2005/8/layout/venn1"/>
    <dgm:cxn modelId="{E21601DE-392C-4170-9B64-4690DB86EBD1}" type="presParOf" srcId="{A2637E6D-9EA3-4947-963B-6E370E62BE1D}" destId="{2657B164-F25E-409B-800D-7BE19004E8D2}" srcOrd="0" destOrd="0" presId="urn:microsoft.com/office/officeart/2005/8/layout/venn1"/>
    <dgm:cxn modelId="{910EF225-8B2E-4D11-81FD-6F90059EE868}" type="presParOf" srcId="{A2637E6D-9EA3-4947-963B-6E370E62BE1D}" destId="{3F23C1CE-F24C-4CB5-BF87-82C6EE516F95}" srcOrd="1" destOrd="0" presId="urn:microsoft.com/office/officeart/2005/8/layout/venn1"/>
    <dgm:cxn modelId="{2591CAB5-1157-40D5-8274-2BF2492BCC7B}" type="presParOf" srcId="{A2637E6D-9EA3-4947-963B-6E370E62BE1D}" destId="{7AF85209-0344-443A-B8A2-F7C12ADE0920}" srcOrd="2" destOrd="0" presId="urn:microsoft.com/office/officeart/2005/8/layout/venn1"/>
    <dgm:cxn modelId="{F782B94B-E5AB-47A8-AB2E-97AF03821615}" type="presParOf" srcId="{A2637E6D-9EA3-4947-963B-6E370E62BE1D}" destId="{AD86D13A-A67E-4CE6-A6CE-5416B7F47E51}" srcOrd="3" destOrd="0" presId="urn:microsoft.com/office/officeart/2005/8/layout/venn1"/>
    <dgm:cxn modelId="{25ADBD81-C020-4D17-B291-72F41BA97E1E}" type="presParOf" srcId="{A2637E6D-9EA3-4947-963B-6E370E62BE1D}" destId="{6C58E5CC-D81B-4BD4-B254-5702510423E8}" srcOrd="4" destOrd="0" presId="urn:microsoft.com/office/officeart/2005/8/layout/venn1"/>
    <dgm:cxn modelId="{393D38E3-C5AA-410D-938C-428836E5A636}" type="presParOf" srcId="{A2637E6D-9EA3-4947-963B-6E370E62BE1D}" destId="{1B56E362-5BC9-4496-9860-9BE59B87CC88}"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E7843A-7DA6-42F2-AD62-6890309F417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7170BA0-E8AE-41D3-94A8-DABA0199BBCA}">
      <dgm:prSet custT="1"/>
      <dgm:spPr/>
      <dgm:t>
        <a:bodyPr/>
        <a:lstStyle/>
        <a:p>
          <a:pPr>
            <a:lnSpc>
              <a:spcPct val="100000"/>
            </a:lnSpc>
          </a:pPr>
          <a:r>
            <a:rPr lang="en-GB" sz="1800" noProof="0" dirty="0">
              <a:solidFill>
                <a:srgbClr val="303D68"/>
              </a:solidFill>
              <a:latin typeface="DejaVu Math TeX Gyre" panose="02000503000000000000"/>
            </a:rPr>
            <a:t>Povezivanje teorije i prakse - pretvara apstraktne etičke koncepte u opipljive rezultate, istovremeno razvijajući kreativnost, angažman i praktične vještine.</a:t>
          </a:r>
        </a:p>
      </dgm:t>
    </dgm:pt>
    <dgm:pt modelId="{4CCDE154-8543-44B2-9B73-2C37B789C770}" type="parTrans" cxnId="{7742EE72-5CCF-4D6E-B0F9-6A67BC27E237}">
      <dgm:prSet/>
      <dgm:spPr/>
      <dgm:t>
        <a:bodyPr/>
        <a:lstStyle/>
        <a:p>
          <a:endParaRPr lang="en-US" sz="1800">
            <a:solidFill>
              <a:srgbClr val="303D68"/>
            </a:solidFill>
            <a:latin typeface="DejaVu Math TeX Gyre" panose="02000503000000000000"/>
          </a:endParaRPr>
        </a:p>
      </dgm:t>
    </dgm:pt>
    <dgm:pt modelId="{2039DB87-D48A-41FB-9086-B6D48BC81561}" type="sibTrans" cxnId="{7742EE72-5CCF-4D6E-B0F9-6A67BC27E237}">
      <dgm:prSet/>
      <dgm:spPr/>
      <dgm:t>
        <a:bodyPr/>
        <a:lstStyle/>
        <a:p>
          <a:endParaRPr lang="en-US" sz="1800">
            <a:solidFill>
              <a:srgbClr val="303D68"/>
            </a:solidFill>
            <a:latin typeface="DejaVu Math TeX Gyre" panose="02000503000000000000"/>
          </a:endParaRPr>
        </a:p>
      </dgm:t>
    </dgm:pt>
    <dgm:pt modelId="{E01DDBC8-E645-49EC-B4D6-85C6B02F89DC}">
      <dgm:prSet custT="1"/>
      <dgm:spPr>
        <a:noFill/>
        <a:ln>
          <a:noFill/>
        </a:ln>
        <a:effectLst/>
      </dgm:spPr>
      <dgm:t>
        <a:bodyPr spcFirstLastPara="0" vert="horz" wrap="square" lIns="0" tIns="0" rIns="0" bIns="0" numCol="1" spcCol="1270" anchor="t" anchorCtr="0"/>
        <a:lstStyle/>
        <a:p>
          <a:pPr>
            <a:lnSpc>
              <a:spcPct val="100000"/>
            </a:lnSpc>
          </a:pPr>
          <a:r>
            <a:rPr lang="en-GB" sz="1800" noProof="0" dirty="0">
              <a:solidFill>
                <a:srgbClr val="303D68"/>
              </a:solidFill>
              <a:latin typeface="DejaVu Math TeX Gyre" panose="02000503000000000000"/>
            </a:rPr>
            <a:t>Fokus na etiku i održivost - projekti naglašavaju utjecaje na okoliš, etičke kompromise i inovativna, praktična rješenja.</a:t>
          </a:r>
        </a:p>
      </dgm:t>
    </dgm:pt>
    <dgm:pt modelId="{02CD669E-D3CB-4945-A285-6D7FDE559D25}" type="parTrans" cxnId="{BA81DF2A-38A5-4C98-9C9D-CB4BA9DBC726}">
      <dgm:prSet/>
      <dgm:spPr/>
      <dgm:t>
        <a:bodyPr/>
        <a:lstStyle/>
        <a:p>
          <a:endParaRPr lang="en-US" sz="1800">
            <a:solidFill>
              <a:srgbClr val="303D68"/>
            </a:solidFill>
            <a:latin typeface="DejaVu Math TeX Gyre" panose="02000503000000000000"/>
          </a:endParaRPr>
        </a:p>
      </dgm:t>
    </dgm:pt>
    <dgm:pt modelId="{6DDFF7FC-325A-48D1-B873-6C09B8808373}" type="sibTrans" cxnId="{BA81DF2A-38A5-4C98-9C9D-CB4BA9DBC726}">
      <dgm:prSet/>
      <dgm:spPr/>
      <dgm:t>
        <a:bodyPr/>
        <a:lstStyle/>
        <a:p>
          <a:endParaRPr lang="en-US" sz="1800">
            <a:solidFill>
              <a:srgbClr val="303D68"/>
            </a:solidFill>
            <a:latin typeface="DejaVu Math TeX Gyre" panose="02000503000000000000"/>
          </a:endParaRPr>
        </a:p>
      </dgm:t>
    </dgm:pt>
    <dgm:pt modelId="{EE7378D3-3084-44A3-BC93-4B31DBE523B7}">
      <dgm:prSet custT="1"/>
      <dgm:spPr/>
      <dgm:t>
        <a:bodyPr/>
        <a:lstStyle/>
        <a:p>
          <a:pPr>
            <a:lnSpc>
              <a:spcPct val="100000"/>
            </a:lnSpc>
          </a:pPr>
          <a:r>
            <a:rPr lang="en-GB" sz="1800" noProof="0" dirty="0">
              <a:solidFill>
                <a:srgbClr val="303D68"/>
              </a:solidFill>
              <a:latin typeface="DejaVu Math TeX Gyre" panose="02000503000000000000"/>
            </a:rPr>
            <a:t>Vlasništvo kojim upravljaju studenti - učenici identificiraju izazove iz stvarnog svijeta, istražuju rješenja i predstavljaju ili provode svoje nalaze.</a:t>
          </a:r>
        </a:p>
      </dgm:t>
    </dgm:pt>
    <dgm:pt modelId="{8DF45E18-6AF6-45AA-B6F8-77AD23BEB885}" type="parTrans" cxnId="{8CFE051F-13A5-47A2-A857-9604B04B904B}">
      <dgm:prSet/>
      <dgm:spPr/>
      <dgm:t>
        <a:bodyPr/>
        <a:lstStyle/>
        <a:p>
          <a:endParaRPr lang="en-US" sz="1800">
            <a:solidFill>
              <a:srgbClr val="303D68"/>
            </a:solidFill>
            <a:latin typeface="DejaVu Math TeX Gyre" panose="02000503000000000000"/>
          </a:endParaRPr>
        </a:p>
      </dgm:t>
    </dgm:pt>
    <dgm:pt modelId="{38E80F5C-066A-4D7E-B287-5F520964EE13}" type="sibTrans" cxnId="{8CFE051F-13A5-47A2-A857-9604B04B904B}">
      <dgm:prSet/>
      <dgm:spPr/>
      <dgm:t>
        <a:bodyPr/>
        <a:lstStyle/>
        <a:p>
          <a:endParaRPr lang="en-US" sz="1800">
            <a:solidFill>
              <a:srgbClr val="303D68"/>
            </a:solidFill>
            <a:latin typeface="DejaVu Math TeX Gyre" panose="02000503000000000000"/>
          </a:endParaRPr>
        </a:p>
      </dgm:t>
    </dgm:pt>
    <dgm:pt modelId="{F05A2874-7AF2-4DCA-8BD3-ABF6A6E1FC7D}" type="pres">
      <dgm:prSet presAssocID="{CCE7843A-7DA6-42F2-AD62-6890309F417B}" presName="root" presStyleCnt="0">
        <dgm:presLayoutVars>
          <dgm:dir/>
          <dgm:resizeHandles val="exact"/>
        </dgm:presLayoutVars>
      </dgm:prSet>
      <dgm:spPr/>
    </dgm:pt>
    <dgm:pt modelId="{7A2C02DB-D60F-4827-A6E3-B6BF681291A5}" type="pres">
      <dgm:prSet presAssocID="{57170BA0-E8AE-41D3-94A8-DABA0199BBCA}" presName="compNode" presStyleCnt="0"/>
      <dgm:spPr/>
    </dgm:pt>
    <dgm:pt modelId="{EB9A885C-AE97-441F-9416-89E2623AF709}" type="pres">
      <dgm:prSet presAssocID="{57170BA0-E8AE-41D3-94A8-DABA0199BBC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A688086D-0666-408D-B771-98182F262ECC}" type="pres">
      <dgm:prSet presAssocID="{57170BA0-E8AE-41D3-94A8-DABA0199BBCA}" presName="spaceRect" presStyleCnt="0"/>
      <dgm:spPr/>
    </dgm:pt>
    <dgm:pt modelId="{F1E64809-6814-47DC-BC94-8233322BF3C4}" type="pres">
      <dgm:prSet presAssocID="{57170BA0-E8AE-41D3-94A8-DABA0199BBCA}" presName="textRect" presStyleLbl="revTx" presStyleIdx="0" presStyleCnt="3">
        <dgm:presLayoutVars>
          <dgm:chMax val="1"/>
          <dgm:chPref val="1"/>
        </dgm:presLayoutVars>
      </dgm:prSet>
      <dgm:spPr/>
    </dgm:pt>
    <dgm:pt modelId="{81B859B4-0B7A-46F2-A2CC-374109739BF2}" type="pres">
      <dgm:prSet presAssocID="{2039DB87-D48A-41FB-9086-B6D48BC81561}" presName="sibTrans" presStyleCnt="0"/>
      <dgm:spPr/>
    </dgm:pt>
    <dgm:pt modelId="{62225C86-C9B7-443A-872E-EE89F93F279C}" type="pres">
      <dgm:prSet presAssocID="{E01DDBC8-E645-49EC-B4D6-85C6B02F89DC}" presName="compNode" presStyleCnt="0"/>
      <dgm:spPr/>
    </dgm:pt>
    <dgm:pt modelId="{1E4201D1-4FB2-49E3-BA72-00510C579B82}" type="pres">
      <dgm:prSet presAssocID="{E01DDBC8-E645-49EC-B4D6-85C6B02F89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ales of Justice"/>
        </a:ext>
      </dgm:extLst>
    </dgm:pt>
    <dgm:pt modelId="{D70E32FD-5184-4E8A-A54A-EAC81D7BFFF7}" type="pres">
      <dgm:prSet presAssocID="{E01DDBC8-E645-49EC-B4D6-85C6B02F89DC}" presName="spaceRect" presStyleCnt="0"/>
      <dgm:spPr/>
    </dgm:pt>
    <dgm:pt modelId="{32F0D2E6-779C-4CCB-ABC3-02464EF4977E}" type="pres">
      <dgm:prSet presAssocID="{E01DDBC8-E645-49EC-B4D6-85C6B02F89DC}" presName="textRect" presStyleLbl="revTx" presStyleIdx="1" presStyleCnt="3">
        <dgm:presLayoutVars>
          <dgm:chMax val="1"/>
          <dgm:chPref val="1"/>
        </dgm:presLayoutVars>
      </dgm:prSet>
      <dgm:spPr>
        <a:xfrm>
          <a:off x="2005009" y="1882311"/>
          <a:ext cx="1705078" cy="1675772"/>
        </a:xfrm>
        <a:prstGeom prst="rect">
          <a:avLst/>
        </a:prstGeom>
      </dgm:spPr>
    </dgm:pt>
    <dgm:pt modelId="{6F32D965-950F-41DB-85D9-2660B0CF4030}" type="pres">
      <dgm:prSet presAssocID="{6DDFF7FC-325A-48D1-B873-6C09B8808373}" presName="sibTrans" presStyleCnt="0"/>
      <dgm:spPr/>
    </dgm:pt>
    <dgm:pt modelId="{7D42C2E5-6566-493A-A841-1CF85BB1C66A}" type="pres">
      <dgm:prSet presAssocID="{EE7378D3-3084-44A3-BC93-4B31DBE523B7}" presName="compNode" presStyleCnt="0"/>
      <dgm:spPr/>
    </dgm:pt>
    <dgm:pt modelId="{1D71A624-66F4-42D4-82E1-409FEA1797C1}" type="pres">
      <dgm:prSet presAssocID="{EE7378D3-3084-44A3-BC93-4B31DBE523B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assroom"/>
        </a:ext>
      </dgm:extLst>
    </dgm:pt>
    <dgm:pt modelId="{ED34F539-8899-462F-8C79-874BCB05B393}" type="pres">
      <dgm:prSet presAssocID="{EE7378D3-3084-44A3-BC93-4B31DBE523B7}" presName="spaceRect" presStyleCnt="0"/>
      <dgm:spPr/>
    </dgm:pt>
    <dgm:pt modelId="{5C449398-8232-49DE-9470-8CB4FE604D85}" type="pres">
      <dgm:prSet presAssocID="{EE7378D3-3084-44A3-BC93-4B31DBE523B7}" presName="textRect" presStyleLbl="revTx" presStyleIdx="2" presStyleCnt="3">
        <dgm:presLayoutVars>
          <dgm:chMax val="1"/>
          <dgm:chPref val="1"/>
        </dgm:presLayoutVars>
      </dgm:prSet>
      <dgm:spPr/>
    </dgm:pt>
  </dgm:ptLst>
  <dgm:cxnLst>
    <dgm:cxn modelId="{8CFE051F-13A5-47A2-A857-9604B04B904B}" srcId="{CCE7843A-7DA6-42F2-AD62-6890309F417B}" destId="{EE7378D3-3084-44A3-BC93-4B31DBE523B7}" srcOrd="2" destOrd="0" parTransId="{8DF45E18-6AF6-45AA-B6F8-77AD23BEB885}" sibTransId="{38E80F5C-066A-4D7E-B287-5F520964EE13}"/>
    <dgm:cxn modelId="{BA81DF2A-38A5-4C98-9C9D-CB4BA9DBC726}" srcId="{CCE7843A-7DA6-42F2-AD62-6890309F417B}" destId="{E01DDBC8-E645-49EC-B4D6-85C6B02F89DC}" srcOrd="1" destOrd="0" parTransId="{02CD669E-D3CB-4945-A285-6D7FDE559D25}" sibTransId="{6DDFF7FC-325A-48D1-B873-6C09B8808373}"/>
    <dgm:cxn modelId="{BEE21251-9C92-470C-BE57-E3767EAEC859}" type="presOf" srcId="{CCE7843A-7DA6-42F2-AD62-6890309F417B}" destId="{F05A2874-7AF2-4DCA-8BD3-ABF6A6E1FC7D}" srcOrd="0" destOrd="0" presId="urn:microsoft.com/office/officeart/2018/2/layout/IconLabelList"/>
    <dgm:cxn modelId="{7742EE72-5CCF-4D6E-B0F9-6A67BC27E237}" srcId="{CCE7843A-7DA6-42F2-AD62-6890309F417B}" destId="{57170BA0-E8AE-41D3-94A8-DABA0199BBCA}" srcOrd="0" destOrd="0" parTransId="{4CCDE154-8543-44B2-9B73-2C37B789C770}" sibTransId="{2039DB87-D48A-41FB-9086-B6D48BC81561}"/>
    <dgm:cxn modelId="{17867458-46C5-478E-BEEB-6F89BCFC5E0C}" type="presOf" srcId="{57170BA0-E8AE-41D3-94A8-DABA0199BBCA}" destId="{F1E64809-6814-47DC-BC94-8233322BF3C4}" srcOrd="0" destOrd="0" presId="urn:microsoft.com/office/officeart/2018/2/layout/IconLabelList"/>
    <dgm:cxn modelId="{EF556AA6-3969-43C3-831F-E471482A55CE}" type="presOf" srcId="{E01DDBC8-E645-49EC-B4D6-85C6B02F89DC}" destId="{32F0D2E6-779C-4CCB-ABC3-02464EF4977E}" srcOrd="0" destOrd="0" presId="urn:microsoft.com/office/officeart/2018/2/layout/IconLabelList"/>
    <dgm:cxn modelId="{DC4F59B4-1AB1-4091-BC7D-E417E3656747}" type="presOf" srcId="{EE7378D3-3084-44A3-BC93-4B31DBE523B7}" destId="{5C449398-8232-49DE-9470-8CB4FE604D85}" srcOrd="0" destOrd="0" presId="urn:microsoft.com/office/officeart/2018/2/layout/IconLabelList"/>
    <dgm:cxn modelId="{B98AE4DC-3191-494B-A1F1-B3C53DBF14C9}" type="presParOf" srcId="{F05A2874-7AF2-4DCA-8BD3-ABF6A6E1FC7D}" destId="{7A2C02DB-D60F-4827-A6E3-B6BF681291A5}" srcOrd="0" destOrd="0" presId="urn:microsoft.com/office/officeart/2018/2/layout/IconLabelList"/>
    <dgm:cxn modelId="{54B1ED36-95C0-4D51-9326-D5FB70A55202}" type="presParOf" srcId="{7A2C02DB-D60F-4827-A6E3-B6BF681291A5}" destId="{EB9A885C-AE97-441F-9416-89E2623AF709}" srcOrd="0" destOrd="0" presId="urn:microsoft.com/office/officeart/2018/2/layout/IconLabelList"/>
    <dgm:cxn modelId="{7234E950-63B2-4476-B967-66B4C24C7CDE}" type="presParOf" srcId="{7A2C02DB-D60F-4827-A6E3-B6BF681291A5}" destId="{A688086D-0666-408D-B771-98182F262ECC}" srcOrd="1" destOrd="0" presId="urn:microsoft.com/office/officeart/2018/2/layout/IconLabelList"/>
    <dgm:cxn modelId="{B1FF8E65-C60F-4D37-B5A1-C837524C9528}" type="presParOf" srcId="{7A2C02DB-D60F-4827-A6E3-B6BF681291A5}" destId="{F1E64809-6814-47DC-BC94-8233322BF3C4}" srcOrd="2" destOrd="0" presId="urn:microsoft.com/office/officeart/2018/2/layout/IconLabelList"/>
    <dgm:cxn modelId="{AB1808E9-9C3B-436A-90AC-995968306E63}" type="presParOf" srcId="{F05A2874-7AF2-4DCA-8BD3-ABF6A6E1FC7D}" destId="{81B859B4-0B7A-46F2-A2CC-374109739BF2}" srcOrd="1" destOrd="0" presId="urn:microsoft.com/office/officeart/2018/2/layout/IconLabelList"/>
    <dgm:cxn modelId="{CDE4E327-1F95-4675-90A3-CA2C29094D47}" type="presParOf" srcId="{F05A2874-7AF2-4DCA-8BD3-ABF6A6E1FC7D}" destId="{62225C86-C9B7-443A-872E-EE89F93F279C}" srcOrd="2" destOrd="0" presId="urn:microsoft.com/office/officeart/2018/2/layout/IconLabelList"/>
    <dgm:cxn modelId="{48487C04-035B-4FCC-8ED2-D7D6618E3D34}" type="presParOf" srcId="{62225C86-C9B7-443A-872E-EE89F93F279C}" destId="{1E4201D1-4FB2-49E3-BA72-00510C579B82}" srcOrd="0" destOrd="0" presId="urn:microsoft.com/office/officeart/2018/2/layout/IconLabelList"/>
    <dgm:cxn modelId="{F116DB56-202F-43EE-AA4B-2992922CCBB4}" type="presParOf" srcId="{62225C86-C9B7-443A-872E-EE89F93F279C}" destId="{D70E32FD-5184-4E8A-A54A-EAC81D7BFFF7}" srcOrd="1" destOrd="0" presId="urn:microsoft.com/office/officeart/2018/2/layout/IconLabelList"/>
    <dgm:cxn modelId="{94827944-709D-4F19-A387-3D309E2B625C}" type="presParOf" srcId="{62225C86-C9B7-443A-872E-EE89F93F279C}" destId="{32F0D2E6-779C-4CCB-ABC3-02464EF4977E}" srcOrd="2" destOrd="0" presId="urn:microsoft.com/office/officeart/2018/2/layout/IconLabelList"/>
    <dgm:cxn modelId="{C8E95DC8-1764-4C0C-B76C-07AFF14D3EBD}" type="presParOf" srcId="{F05A2874-7AF2-4DCA-8BD3-ABF6A6E1FC7D}" destId="{6F32D965-950F-41DB-85D9-2660B0CF4030}" srcOrd="3" destOrd="0" presId="urn:microsoft.com/office/officeart/2018/2/layout/IconLabelList"/>
    <dgm:cxn modelId="{D0932ED9-FEC2-4835-8EFB-F5D1302FE5CD}" type="presParOf" srcId="{F05A2874-7AF2-4DCA-8BD3-ABF6A6E1FC7D}" destId="{7D42C2E5-6566-493A-A841-1CF85BB1C66A}" srcOrd="4" destOrd="0" presId="urn:microsoft.com/office/officeart/2018/2/layout/IconLabelList"/>
    <dgm:cxn modelId="{A42A8C8A-017A-4464-9D73-28E238A83EBF}" type="presParOf" srcId="{7D42C2E5-6566-493A-A841-1CF85BB1C66A}" destId="{1D71A624-66F4-42D4-82E1-409FEA1797C1}" srcOrd="0" destOrd="0" presId="urn:microsoft.com/office/officeart/2018/2/layout/IconLabelList"/>
    <dgm:cxn modelId="{A3A53E80-767C-4910-973C-521B74BA31BE}" type="presParOf" srcId="{7D42C2E5-6566-493A-A841-1CF85BB1C66A}" destId="{ED34F539-8899-462F-8C79-874BCB05B393}" srcOrd="1" destOrd="0" presId="urn:microsoft.com/office/officeart/2018/2/layout/IconLabelList"/>
    <dgm:cxn modelId="{7C9614AF-5EB0-41FD-94FE-DED34E94C63A}" type="presParOf" srcId="{7D42C2E5-6566-493A-A841-1CF85BB1C66A}" destId="{5C449398-8232-49DE-9470-8CB4FE604D85}"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F071B-AA45-4164-AEAF-06781EA662C1}">
      <dsp:nvSpPr>
        <dsp:cNvPr id="0" name=""/>
        <dsp:cNvSpPr/>
      </dsp:nvSpPr>
      <dsp:spPr>
        <a:xfrm rot="16200000">
          <a:off x="-544989" y="544989"/>
          <a:ext cx="4658342" cy="3568363"/>
        </a:xfrm>
        <a:prstGeom prst="flowChartManualOperation">
          <a:avLst/>
        </a:prstGeom>
        <a:solidFill>
          <a:srgbClr val="39988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977900">
            <a:lnSpc>
              <a:spcPct val="90000"/>
            </a:lnSpc>
            <a:spcBef>
              <a:spcPct val="0"/>
            </a:spcBef>
            <a:spcAft>
              <a:spcPct val="35000"/>
            </a:spcAft>
            <a:buNone/>
          </a:pPr>
          <a:r>
            <a:rPr lang="en-GB" sz="2200" b="1" kern="1200" noProof="0" dirty="0">
              <a:solidFill>
                <a:srgbClr val="373365"/>
              </a:solidFill>
              <a:latin typeface="DejaVu Math TeX Gyre" panose="02000503000000000000"/>
            </a:rPr>
            <a:t>Modul 1: Temelji održivosti </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Podnaslov 1.1: Uvod u održivost i održivi razvoj</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Podnaslov 1.2: Povezanost održivosti, kružne ekonomije i malih i srednjih preduzeća</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Podnaslov 1.3: Dobri primjeri implementacije praksi održivosti u kompanijama</a:t>
          </a:r>
        </a:p>
      </dsp:txBody>
      <dsp:txXfrm rot="5400000">
        <a:off x="1" y="931667"/>
        <a:ext cx="3568363" cy="2795006"/>
      </dsp:txXfrm>
    </dsp:sp>
    <dsp:sp modelId="{2AE3CB7E-C9A4-44F4-85BC-8C6922025EF9}">
      <dsp:nvSpPr>
        <dsp:cNvPr id="0" name=""/>
        <dsp:cNvSpPr/>
      </dsp:nvSpPr>
      <dsp:spPr>
        <a:xfrm rot="16200000">
          <a:off x="3292374" y="544989"/>
          <a:ext cx="4658342" cy="3568363"/>
        </a:xfrm>
        <a:prstGeom prst="flowChartManualOperation">
          <a:avLst/>
        </a:prstGeom>
        <a:solidFill>
          <a:srgbClr val="4DB9A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 2: Ekološka etika – principi i prakse</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Podnaslov 2.1: Uvod u ekološku etiku i ključne principe</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Podnaslov 2.2: Prakse ekološke etike - akcije, politike i izbori životnih stilova</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 Podnaslov 2.3: Dobri primjeri integracije principa ekološke etike </a:t>
          </a:r>
        </a:p>
        <a:p>
          <a:pPr marL="228600" lvl="1" indent="0" algn="l" defTabSz="1066800">
            <a:lnSpc>
              <a:spcPct val="90000"/>
            </a:lnSpc>
            <a:spcBef>
              <a:spcPct val="0"/>
            </a:spcBef>
            <a:spcAft>
              <a:spcPct val="15000"/>
            </a:spcAft>
            <a:buChar char="•"/>
          </a:pPr>
          <a:endParaRPr lang="en-GB" sz="1600" kern="1200" noProof="0" dirty="0">
            <a:latin typeface="DejaVu Math TeX Gyre" panose="02000503000000000000"/>
          </a:endParaRPr>
        </a:p>
      </dsp:txBody>
      <dsp:txXfrm rot="5400000">
        <a:off x="3837364" y="931667"/>
        <a:ext cx="3568363" cy="2795006"/>
      </dsp:txXfrm>
    </dsp:sp>
    <dsp:sp modelId="{0AB60A20-99D7-4B5C-A386-998DAAD1AA4B}">
      <dsp:nvSpPr>
        <dsp:cNvPr id="0" name=""/>
        <dsp:cNvSpPr/>
      </dsp:nvSpPr>
      <dsp:spPr>
        <a:xfrm rot="16200000">
          <a:off x="7128365" y="544989"/>
          <a:ext cx="4658342" cy="3568363"/>
        </a:xfrm>
        <a:prstGeom prst="flowChartManualOperation">
          <a:avLst/>
        </a:prstGeom>
        <a:solidFill>
          <a:srgbClr val="74D3B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 3: Obrazovanje za održivost i ekološku etiku – pedagogija i praksa</a:t>
          </a:r>
        </a:p>
        <a:p>
          <a:pPr marL="228600" lvl="1" indent="0" algn="l" defTabSz="933450">
            <a:lnSpc>
              <a:spcPct val="90000"/>
            </a:lnSpc>
            <a:spcBef>
              <a:spcPct val="0"/>
            </a:spcBef>
            <a:spcAft>
              <a:spcPct val="15000"/>
            </a:spcAft>
            <a:buChar char="•"/>
          </a:pPr>
          <a:r>
            <a:rPr lang="en-GB" sz="1600" kern="1200" noProof="0" dirty="0">
              <a:latin typeface="DejaVu Math TeX Gyre" panose="02000503000000000000"/>
            </a:rPr>
            <a:t>Podnaslov 3.1: Aktivno učenje za održivost i ekološku etiku</a:t>
          </a:r>
        </a:p>
        <a:p>
          <a:pPr marL="228600" lvl="1" indent="0" algn="l" defTabSz="933450">
            <a:lnSpc>
              <a:spcPct val="90000"/>
            </a:lnSpc>
            <a:spcBef>
              <a:spcPct val="0"/>
            </a:spcBef>
            <a:spcAft>
              <a:spcPct val="15000"/>
            </a:spcAft>
            <a:buChar char="•"/>
          </a:pPr>
          <a:r>
            <a:rPr lang="en-GB" sz="1600" kern="1200" noProof="0" dirty="0">
              <a:latin typeface="DejaVu Math TeX Gyre" panose="02000503000000000000"/>
            </a:rPr>
            <a:t>Podnaslov 3.2: Vizualni i digitalni alati za podučavanje održivosti i ekološke etike</a:t>
          </a:r>
        </a:p>
        <a:p>
          <a:pPr marL="228600" lvl="1" indent="0" algn="l" defTabSz="933450">
            <a:lnSpc>
              <a:spcPct val="90000"/>
            </a:lnSpc>
            <a:spcBef>
              <a:spcPct val="0"/>
            </a:spcBef>
            <a:spcAft>
              <a:spcPct val="15000"/>
            </a:spcAft>
            <a:buChar char="•"/>
          </a:pPr>
          <a:r>
            <a:rPr lang="en-GB" sz="1600" kern="1200" noProof="0" dirty="0">
              <a:latin typeface="DejaVu Math TeX Gyre" panose="02000503000000000000"/>
            </a:rPr>
            <a:t>Podnaslov 3.3: Projekti i akcioni planovi koje vode studenti</a:t>
          </a:r>
        </a:p>
      </dsp:txBody>
      <dsp:txXfrm rot="5400000">
        <a:off x="7673355" y="931667"/>
        <a:ext cx="3568363" cy="27950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7B164-F25E-409B-800D-7BE19004E8D2}">
      <dsp:nvSpPr>
        <dsp:cNvPr id="0" name=""/>
        <dsp:cNvSpPr/>
      </dsp:nvSpPr>
      <dsp:spPr>
        <a:xfrm>
          <a:off x="1967514" y="291835"/>
          <a:ext cx="2426437" cy="2426437"/>
        </a:xfrm>
        <a:prstGeom prst="ellipse">
          <a:avLst/>
        </a:prstGeom>
        <a:solidFill>
          <a:srgbClr val="74D3BD">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GB" sz="2500" b="1" kern="1200" noProof="0" dirty="0">
              <a:solidFill>
                <a:srgbClr val="373365"/>
              </a:solidFill>
              <a:latin typeface="DejaVu Math TeX Gyre" panose="02000503000000000000"/>
            </a:rPr>
            <a:t>Društveni</a:t>
          </a:r>
        </a:p>
      </dsp:txBody>
      <dsp:txXfrm>
        <a:off x="2291039" y="716462"/>
        <a:ext cx="1779387" cy="1091896"/>
      </dsp:txXfrm>
    </dsp:sp>
    <dsp:sp modelId="{7AF85209-0344-443A-B8A2-F7C12ADE0920}">
      <dsp:nvSpPr>
        <dsp:cNvPr id="0" name=""/>
        <dsp:cNvSpPr/>
      </dsp:nvSpPr>
      <dsp:spPr>
        <a:xfrm>
          <a:off x="2646488" y="1479503"/>
          <a:ext cx="2426437" cy="2426437"/>
        </a:xfrm>
        <a:prstGeom prst="ellipse">
          <a:avLst/>
        </a:prstGeom>
        <a:solidFill>
          <a:srgbClr val="399884">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GB" sz="2500" b="1" kern="1200" noProof="0" dirty="0">
              <a:solidFill>
                <a:srgbClr val="373365"/>
              </a:solidFill>
              <a:latin typeface="DejaVu Math TeX Gyre" panose="02000503000000000000"/>
            </a:rPr>
            <a:t>Ekonomski</a:t>
          </a:r>
        </a:p>
      </dsp:txBody>
      <dsp:txXfrm>
        <a:off x="3388573" y="2106333"/>
        <a:ext cx="1455862" cy="1334540"/>
      </dsp:txXfrm>
    </dsp:sp>
    <dsp:sp modelId="{6C58E5CC-D81B-4BD4-B254-5702510423E8}">
      <dsp:nvSpPr>
        <dsp:cNvPr id="0" name=""/>
        <dsp:cNvSpPr/>
      </dsp:nvSpPr>
      <dsp:spPr>
        <a:xfrm>
          <a:off x="1177531" y="1391982"/>
          <a:ext cx="2426437" cy="2426437"/>
        </a:xfrm>
        <a:prstGeom prst="ellipse">
          <a:avLst/>
        </a:prstGeom>
        <a:solidFill>
          <a:srgbClr val="4DB9A1">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GB" sz="2500" b="1" kern="1200" noProof="0" dirty="0">
              <a:solidFill>
                <a:srgbClr val="373365"/>
              </a:solidFill>
              <a:latin typeface="DejaVu Math TeX Gyre" panose="02000503000000000000"/>
            </a:rPr>
            <a:t>Ekološki </a:t>
          </a:r>
        </a:p>
      </dsp:txBody>
      <dsp:txXfrm>
        <a:off x="1406021" y="2018811"/>
        <a:ext cx="1455862" cy="13345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9A885C-AE97-441F-9416-89E2623AF709}">
      <dsp:nvSpPr>
        <dsp:cNvPr id="0" name=""/>
        <dsp:cNvSpPr/>
      </dsp:nvSpPr>
      <dsp:spPr>
        <a:xfrm>
          <a:off x="470439" y="91455"/>
          <a:ext cx="767285" cy="7672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E64809-6814-47DC-BC94-8233322BF3C4}">
      <dsp:nvSpPr>
        <dsp:cNvPr id="0" name=""/>
        <dsp:cNvSpPr/>
      </dsp:nvSpPr>
      <dsp:spPr>
        <a:xfrm>
          <a:off x="1543" y="1467590"/>
          <a:ext cx="1705078" cy="2682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noProof="0" dirty="0">
              <a:solidFill>
                <a:srgbClr val="303D68"/>
              </a:solidFill>
              <a:latin typeface="DejaVu Math TeX Gyre" panose="02000503000000000000"/>
            </a:rPr>
            <a:t>Povezivanje teorije i prakse - pretvara apstraktne etičke koncepte u opipljive rezultate, istovremeno razvijajući kreativnost, angažman i praktične vještine.</a:t>
          </a:r>
        </a:p>
      </dsp:txBody>
      <dsp:txXfrm>
        <a:off x="1543" y="1467590"/>
        <a:ext cx="1705078" cy="2682833"/>
      </dsp:txXfrm>
    </dsp:sp>
    <dsp:sp modelId="{1E4201D1-4FB2-49E3-BA72-00510C579B82}">
      <dsp:nvSpPr>
        <dsp:cNvPr id="0" name=""/>
        <dsp:cNvSpPr/>
      </dsp:nvSpPr>
      <dsp:spPr>
        <a:xfrm>
          <a:off x="2473906" y="91455"/>
          <a:ext cx="767285" cy="7672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F0D2E6-779C-4CCB-ABC3-02464EF4977E}">
      <dsp:nvSpPr>
        <dsp:cNvPr id="0" name=""/>
        <dsp:cNvSpPr/>
      </dsp:nvSpPr>
      <dsp:spPr>
        <a:xfrm>
          <a:off x="2005009" y="1467590"/>
          <a:ext cx="1705078" cy="2682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noProof="0" dirty="0">
              <a:solidFill>
                <a:srgbClr val="303D68"/>
              </a:solidFill>
              <a:latin typeface="DejaVu Math TeX Gyre" panose="02000503000000000000"/>
            </a:rPr>
            <a:t>Fokus na etiku i održivost - projekti naglašavaju utjecaje na okoliš, etičke kompromise i inovativna, praktična rješenja.</a:t>
          </a:r>
        </a:p>
      </dsp:txBody>
      <dsp:txXfrm>
        <a:off x="2005009" y="1467590"/>
        <a:ext cx="1705078" cy="2682833"/>
      </dsp:txXfrm>
    </dsp:sp>
    <dsp:sp modelId="{1D71A624-66F4-42D4-82E1-409FEA1797C1}">
      <dsp:nvSpPr>
        <dsp:cNvPr id="0" name=""/>
        <dsp:cNvSpPr/>
      </dsp:nvSpPr>
      <dsp:spPr>
        <a:xfrm>
          <a:off x="4477373" y="91455"/>
          <a:ext cx="767285" cy="7672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449398-8232-49DE-9470-8CB4FE604D85}">
      <dsp:nvSpPr>
        <dsp:cNvPr id="0" name=""/>
        <dsp:cNvSpPr/>
      </dsp:nvSpPr>
      <dsp:spPr>
        <a:xfrm>
          <a:off x="4008476" y="1467590"/>
          <a:ext cx="1705078" cy="2682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noProof="0" dirty="0">
              <a:solidFill>
                <a:srgbClr val="303D68"/>
              </a:solidFill>
              <a:latin typeface="DejaVu Math TeX Gyre" panose="02000503000000000000"/>
            </a:rPr>
            <a:t>Vlasništvo kojim upravljaju studenti - učenici identificiraju izazove iz stvarnog svijeta, istražuju rješenja i predstavljaju ili provode svoje nalaze.</a:t>
          </a:r>
        </a:p>
      </dsp:txBody>
      <dsp:txXfrm>
        <a:off x="4008476" y="1467590"/>
        <a:ext cx="1705078" cy="2682833"/>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s-Latn-B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E4258-EC8D-408A-8E26-0CE5EF9AE627}" type="datetimeFigureOut">
              <a:rPr lang="bs-Latn-BA" smtClean="0"/>
              <a:t>8. 1. 2026.</a:t>
            </a:fld>
            <a:endParaRPr lang="bs-Latn-B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s-Latn-B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Kliknite za uređivanje glavnih stilova teksta</a:t>
            </a:r>
          </a:p>
          <a:p>
            <a:pPr lvl="1"/>
            <a:r>
              <a:rPr lang="en-US"/>
              <a:t>Drugi nivo</a:t>
            </a:r>
          </a:p>
          <a:p>
            <a:pPr lvl="2"/>
            <a:r>
              <a:rPr lang="en-US"/>
              <a:t>Treći nivo</a:t>
            </a:r>
          </a:p>
          <a:p>
            <a:pPr lvl="3"/>
            <a:r>
              <a:rPr lang="en-US"/>
              <a:t>Četvrti nivo</a:t>
            </a:r>
          </a:p>
          <a:p>
            <a:pPr lvl="4"/>
            <a:r>
              <a:rPr lang="en-US"/>
              <a:t>Peti nivo</a:t>
            </a:r>
            <a:endParaRPr lang="bs-Latn-B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s-Latn-B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699EA-306C-4C1A-8956-C60AB1A9D867}" type="slidenum">
              <a:rPr lang="bs-Latn-BA" smtClean="0"/>
              <a:t>‹#›</a:t>
            </a:fld>
            <a:endParaRPr lang="bs-Latn-BA"/>
          </a:p>
        </p:txBody>
      </p:sp>
    </p:spTree>
    <p:extLst>
      <p:ext uri="{BB962C8B-B14F-4D97-AF65-F5344CB8AC3E}">
        <p14:creationId xmlns:p14="http://schemas.microsoft.com/office/powerpoint/2010/main" val="1468593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CA46F-1E4F-F6D6-C95C-FDD3848A8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B274E-DE77-1845-2E22-2152CCB72B5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171C15B-E4DB-51B8-F7ED-CD5EEB22004A}"/>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799B41E5-918D-8C67-3AE4-E3E236C59784}"/>
              </a:ext>
            </a:extLst>
          </p:cNvPr>
          <p:cNvSpPr>
            <a:spLocks noGrp="1"/>
          </p:cNvSpPr>
          <p:nvPr>
            <p:ph type="sldNum" sz="quarter" idx="5"/>
          </p:nvPr>
        </p:nvSpPr>
        <p:spPr/>
        <p:txBody>
          <a:bodyPr/>
          <a:lstStyle/>
          <a:p>
            <a:fld id="{4150423F-27F2-4476-B57B-FED15DC68BB4}" type="slidenum">
              <a:rPr lang="en-US"/>
              <a:t>5</a:t>
            </a:fld>
            <a:endParaRPr lang="en-US"/>
          </a:p>
        </p:txBody>
      </p:sp>
    </p:spTree>
    <p:extLst>
      <p:ext uri="{BB962C8B-B14F-4D97-AF65-F5344CB8AC3E}">
        <p14:creationId xmlns:p14="http://schemas.microsoft.com/office/powerpoint/2010/main" val="4112404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bs-Latn-BA"/>
          </a:p>
        </p:txBody>
      </p:sp>
      <p:sp>
        <p:nvSpPr>
          <p:cNvPr id="4" name="Slide Number Placeholder 3"/>
          <p:cNvSpPr>
            <a:spLocks noGrp="1"/>
          </p:cNvSpPr>
          <p:nvPr>
            <p:ph type="sldNum" sz="quarter" idx="5"/>
          </p:nvPr>
        </p:nvSpPr>
        <p:spPr/>
        <p:txBody>
          <a:bodyPr/>
          <a:lstStyle/>
          <a:p>
            <a:fld id="{2BD699EA-306C-4C1A-8956-C60AB1A9D867}" type="slidenum">
              <a:rPr lang="bs-Latn-BA" smtClean="0"/>
              <a:t>50</a:t>
            </a:fld>
            <a:endParaRPr lang="bs-Latn-BA"/>
          </a:p>
        </p:txBody>
      </p:sp>
    </p:spTree>
    <p:extLst>
      <p:ext uri="{BB962C8B-B14F-4D97-AF65-F5344CB8AC3E}">
        <p14:creationId xmlns:p14="http://schemas.microsoft.com/office/powerpoint/2010/main" val="549579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1CB72-07D2-B394-A61D-C90DF83A0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8D4F3-62AF-BA50-CEE7-57DB02FF1E9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7235FE0-ECB4-9D07-AA4D-6E5F94EE271B}"/>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AEE103F4-5D8B-437D-1C9C-0FC862843288}"/>
              </a:ext>
            </a:extLst>
          </p:cNvPr>
          <p:cNvSpPr>
            <a:spLocks noGrp="1"/>
          </p:cNvSpPr>
          <p:nvPr>
            <p:ph type="sldNum" sz="quarter" idx="5"/>
          </p:nvPr>
        </p:nvSpPr>
        <p:spPr/>
        <p:txBody>
          <a:bodyPr/>
          <a:lstStyle/>
          <a:p>
            <a:fld id="{4150423F-27F2-4476-B57B-FED15DC68BB4}" type="slidenum">
              <a:rPr lang="en-US"/>
              <a:t>12</a:t>
            </a:fld>
            <a:endParaRPr lang="en-US"/>
          </a:p>
        </p:txBody>
      </p:sp>
    </p:spTree>
    <p:extLst>
      <p:ext uri="{BB962C8B-B14F-4D97-AF65-F5344CB8AC3E}">
        <p14:creationId xmlns:p14="http://schemas.microsoft.com/office/powerpoint/2010/main" val="2830060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84803-87EA-37D1-F96B-77F1DCDB1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9C5E2-38A0-0056-26D1-3A405837762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305EBB3-9D53-74A5-E1F3-B7EA24C982E6}"/>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62B0AFC-C874-83E0-33C9-9E6D008A7908}"/>
              </a:ext>
            </a:extLst>
          </p:cNvPr>
          <p:cNvSpPr>
            <a:spLocks noGrp="1"/>
          </p:cNvSpPr>
          <p:nvPr>
            <p:ph type="sldNum" sz="quarter" idx="5"/>
          </p:nvPr>
        </p:nvSpPr>
        <p:spPr/>
        <p:txBody>
          <a:bodyPr/>
          <a:lstStyle/>
          <a:p>
            <a:fld id="{4150423F-27F2-4476-B57B-FED15DC68BB4}" type="slidenum">
              <a:rPr lang="en-US"/>
              <a:t>16</a:t>
            </a:fld>
            <a:endParaRPr lang="en-US"/>
          </a:p>
        </p:txBody>
      </p:sp>
    </p:spTree>
    <p:extLst>
      <p:ext uri="{BB962C8B-B14F-4D97-AF65-F5344CB8AC3E}">
        <p14:creationId xmlns:p14="http://schemas.microsoft.com/office/powerpoint/2010/main" val="3498125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16433-D666-9E5F-D610-5A9E290B8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EB3BA-1D1F-61FE-8259-51F12D8F914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4B09F29-FA3F-B821-6ACA-F00B899EB2C6}"/>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Preferiraš li sastanak prije (OCs za </a:t>
            </a:r>
            <a:r>
              <a:rPr lang="en-US" err="1">
                <a:ea typeface="Calibri"/>
                <a:cs typeface="Calibri"/>
              </a:rPr>
              <a:t>brainstorming + svako </a:t>
            </a:r>
            <a:r>
              <a:rPr lang="en-US">
                <a:ea typeface="Calibri"/>
                <a:cs typeface="Calibri"/>
              </a:rPr>
              <a:t>sa svojim predmetima) ili tokom CM-a?</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854129FF-6B6B-A59D-E16D-E4582C2A9945}"/>
              </a:ext>
            </a:extLst>
          </p:cNvPr>
          <p:cNvSpPr>
            <a:spLocks noGrp="1"/>
          </p:cNvSpPr>
          <p:nvPr>
            <p:ph type="sldNum" sz="quarter" idx="5"/>
          </p:nvPr>
        </p:nvSpPr>
        <p:spPr/>
        <p:txBody>
          <a:bodyPr/>
          <a:lstStyle/>
          <a:p>
            <a:fld id="{4150423F-27F2-4476-B57B-FED15DC68BB4}" type="slidenum">
              <a:rPr lang="en-US"/>
              <a:t>21</a:t>
            </a:fld>
            <a:endParaRPr lang="en-US"/>
          </a:p>
        </p:txBody>
      </p:sp>
    </p:spTree>
    <p:extLst>
      <p:ext uri="{BB962C8B-B14F-4D97-AF65-F5344CB8AC3E}">
        <p14:creationId xmlns:p14="http://schemas.microsoft.com/office/powerpoint/2010/main" val="298245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13795-A91C-5B0A-2B2E-A0D93C760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B0980-49B9-40E1-21CD-53E50AA3902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ABE7752-15D2-888C-BB3B-80F692B82B8E}"/>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B194109-BC26-CA14-2D8A-C970EB3F7E55}"/>
              </a:ext>
            </a:extLst>
          </p:cNvPr>
          <p:cNvSpPr>
            <a:spLocks noGrp="1"/>
          </p:cNvSpPr>
          <p:nvPr>
            <p:ph type="sldNum" sz="quarter" idx="5"/>
          </p:nvPr>
        </p:nvSpPr>
        <p:spPr/>
        <p:txBody>
          <a:bodyPr/>
          <a:lstStyle/>
          <a:p>
            <a:fld id="{4150423F-27F2-4476-B57B-FED15DC68BB4}" type="slidenum">
              <a:rPr lang="en-US"/>
              <a:t>25</a:t>
            </a:fld>
            <a:endParaRPr lang="en-US"/>
          </a:p>
        </p:txBody>
      </p:sp>
    </p:spTree>
    <p:extLst>
      <p:ext uri="{BB962C8B-B14F-4D97-AF65-F5344CB8AC3E}">
        <p14:creationId xmlns:p14="http://schemas.microsoft.com/office/powerpoint/2010/main" val="3785175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BA9FA-76CC-B769-A33F-29F02EF01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1EA36D-104B-B7A7-C565-1A2E1EA2447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D755916-C597-CE8F-48BF-D79628A9B624}"/>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Preferiraš li sastanak prije (OCs za </a:t>
            </a:r>
            <a:r>
              <a:rPr lang="en-US" err="1">
                <a:ea typeface="Calibri"/>
                <a:cs typeface="Calibri"/>
              </a:rPr>
              <a:t>brainstorming + svako </a:t>
            </a:r>
            <a:r>
              <a:rPr lang="en-US">
                <a:ea typeface="Calibri"/>
                <a:cs typeface="Calibri"/>
              </a:rPr>
              <a:t>sa svojim predmetima) ili tokom CM-a?</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2127104-BA53-CE79-D299-9819F5A54365}"/>
              </a:ext>
            </a:extLst>
          </p:cNvPr>
          <p:cNvSpPr>
            <a:spLocks noGrp="1"/>
          </p:cNvSpPr>
          <p:nvPr>
            <p:ph type="sldNum" sz="quarter" idx="5"/>
          </p:nvPr>
        </p:nvSpPr>
        <p:spPr/>
        <p:txBody>
          <a:bodyPr/>
          <a:lstStyle/>
          <a:p>
            <a:fld id="{4150423F-27F2-4476-B57B-FED15DC68BB4}" type="slidenum">
              <a:rPr lang="en-US"/>
              <a:t>29</a:t>
            </a:fld>
            <a:endParaRPr lang="en-US"/>
          </a:p>
        </p:txBody>
      </p:sp>
    </p:spTree>
    <p:extLst>
      <p:ext uri="{BB962C8B-B14F-4D97-AF65-F5344CB8AC3E}">
        <p14:creationId xmlns:p14="http://schemas.microsoft.com/office/powerpoint/2010/main" val="461592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70FD8-EC28-E8D0-528E-EB806BCE1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78A23-473E-89E8-DD14-7A5A547F6E7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ADE06D7-C15D-E7F1-C4F6-91431B12CAA5}"/>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1B2636F-23DB-DDD4-AE02-505BD0174584}"/>
              </a:ext>
            </a:extLst>
          </p:cNvPr>
          <p:cNvSpPr>
            <a:spLocks noGrp="1"/>
          </p:cNvSpPr>
          <p:nvPr>
            <p:ph type="sldNum" sz="quarter" idx="5"/>
          </p:nvPr>
        </p:nvSpPr>
        <p:spPr/>
        <p:txBody>
          <a:bodyPr/>
          <a:lstStyle/>
          <a:p>
            <a:fld id="{4150423F-27F2-4476-B57B-FED15DC68BB4}" type="slidenum">
              <a:rPr lang="en-US"/>
              <a:t>35</a:t>
            </a:fld>
            <a:endParaRPr lang="en-US"/>
          </a:p>
        </p:txBody>
      </p:sp>
    </p:spTree>
    <p:extLst>
      <p:ext uri="{BB962C8B-B14F-4D97-AF65-F5344CB8AC3E}">
        <p14:creationId xmlns:p14="http://schemas.microsoft.com/office/powerpoint/2010/main" val="2383165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80DBD-ED38-784F-7D59-D431D812B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8BD88-F306-2163-BE97-54B510B086B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576254A-8F32-7287-8DBC-6801F95FDB49}"/>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A4A87D8-38C9-00FB-A0AB-01345872859F}"/>
              </a:ext>
            </a:extLst>
          </p:cNvPr>
          <p:cNvSpPr>
            <a:spLocks noGrp="1"/>
          </p:cNvSpPr>
          <p:nvPr>
            <p:ph type="sldNum" sz="quarter" idx="5"/>
          </p:nvPr>
        </p:nvSpPr>
        <p:spPr/>
        <p:txBody>
          <a:bodyPr/>
          <a:lstStyle/>
          <a:p>
            <a:fld id="{4150423F-27F2-4476-B57B-FED15DC68BB4}" type="slidenum">
              <a:rPr lang="en-US"/>
              <a:t>41</a:t>
            </a:fld>
            <a:endParaRPr lang="en-US"/>
          </a:p>
        </p:txBody>
      </p:sp>
    </p:spTree>
    <p:extLst>
      <p:ext uri="{BB962C8B-B14F-4D97-AF65-F5344CB8AC3E}">
        <p14:creationId xmlns:p14="http://schemas.microsoft.com/office/powerpoint/2010/main" val="1106354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595D4-BC14-CC57-1334-739FC0B0A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2AFD9-71F1-2851-15F8-00DE56891C5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61821D2-B5D9-93B5-6284-134952F15942}"/>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F24C6EB0-7AB1-4FE7-5699-A46543FD71E6}"/>
              </a:ext>
            </a:extLst>
          </p:cNvPr>
          <p:cNvSpPr>
            <a:spLocks noGrp="1"/>
          </p:cNvSpPr>
          <p:nvPr>
            <p:ph type="sldNum" sz="quarter" idx="5"/>
          </p:nvPr>
        </p:nvSpPr>
        <p:spPr/>
        <p:txBody>
          <a:bodyPr/>
          <a:lstStyle/>
          <a:p>
            <a:fld id="{4150423F-27F2-4476-B57B-FED15DC68BB4}" type="slidenum">
              <a:rPr lang="en-US"/>
              <a:t>44</a:t>
            </a:fld>
            <a:endParaRPr lang="en-US"/>
          </a:p>
        </p:txBody>
      </p:sp>
    </p:spTree>
    <p:extLst>
      <p:ext uri="{BB962C8B-B14F-4D97-AF65-F5344CB8AC3E}">
        <p14:creationId xmlns:p14="http://schemas.microsoft.com/office/powerpoint/2010/main" val="4294410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Image Layou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136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Kliknite da uredite glavni stil naslova</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Kliknite za uređivanje glavnih stilova teksta</a:t>
            </a:r>
          </a:p>
          <a:p>
            <a:pPr lvl="1"/>
            <a:r>
              <a:rPr lang="en-US"/>
              <a:t>Drugi nivo</a:t>
            </a:r>
          </a:p>
          <a:p>
            <a:pPr lvl="2"/>
            <a:r>
              <a:rPr lang="en-US"/>
              <a:t>Treći nivo</a:t>
            </a:r>
          </a:p>
          <a:p>
            <a:pPr lvl="3"/>
            <a:r>
              <a:rPr lang="en-US"/>
              <a:t>Četvrti nivo</a:t>
            </a:r>
          </a:p>
          <a:p>
            <a:pPr lvl="4"/>
            <a:r>
              <a:rPr lang="en-US"/>
              <a:t>Peti nivo</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ec.europa.eu/environment/pdf/circular-economy/new_circular_economy_action_plan.pdf" TargetMode="External"/><Relationship Id="rId4" Type="http://schemas.openxmlformats.org/officeDocument/2006/relationships/hyperlink" Target="https://ec.europa.eu/commission/presscorner/detail/en/ip_20_42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environment.ec.europa.eu/strategy/environment-action-programme-2030_e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f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png"/><Relationship Id="rId7" Type="http://schemas.openxmlformats.org/officeDocument/2006/relationships/diagramQuickStyle" Target="../diagrams/quickStyle3.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png"/><Relationship Id="rId9" Type="http://schemas.microsoft.com/office/2007/relationships/diagramDrawing" Target="../diagrams/drawing3.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hyperlink" Target="https://www.un.org/sustainabledevelopment/sustainable-development-goals/" TargetMode="Externa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hyperlink" Target="https://commission.europa.eu/strategy-and-policy/priorities-2019-2024/european-green-deal_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323D-06A4-48A0-FC5B-88A2A7BDEB5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8D94A087-2200-6020-4C51-96C323C5830A}"/>
              </a:ext>
            </a:extLst>
          </p:cNvPr>
          <p:cNvPicPr>
            <a:picLocks noGrp="1" noRot="1" noChangeAspect="1" noMove="1" noResize="1" noEditPoints="1" noAdjustHandles="1" noChangeArrowheads="1" noChangeShapeType="1" noCrop="1"/>
          </p:cNvPicPr>
          <p:nvPr/>
        </p:nvPicPr>
        <p:blipFill>
          <a:blip r:embed="rId2">
            <a:alphaModFix amt="85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CB9A657-3501-1492-DBBF-4B1CA483061A}"/>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E76AB82A-AC1A-0576-9F5F-E6A9FC91E772}"/>
              </a:ext>
            </a:extLst>
          </p:cNvPr>
          <p:cNvSpPr>
            <a:spLocks noGrp="1"/>
          </p:cNvSpPr>
          <p:nvPr>
            <p:ph type="title"/>
          </p:nvPr>
        </p:nvSpPr>
        <p:spPr>
          <a:xfrm>
            <a:off x="283093" y="4442279"/>
            <a:ext cx="10610482" cy="857864"/>
          </a:xfrm>
        </p:spPr>
        <p:txBody>
          <a:bodyPr>
            <a:noAutofit/>
          </a:bodyPr>
          <a:lstStyle/>
          <a:p>
            <a:r>
              <a:rPr lang="en-GB" sz="3600" b="1" noProof="0" dirty="0">
                <a:solidFill>
                  <a:srgbClr val="399884"/>
                </a:solidFill>
                <a:latin typeface="DejaVu Sans"/>
                <a:ea typeface="DejaVu Sans" panose="020B0603030804020204" pitchFamily="34" charset="0"/>
                <a:cs typeface="DejaVu Sans" panose="020B0603030804020204" pitchFamily="34" charset="0"/>
              </a:rPr>
              <a:t>Zelene </a:t>
            </a:r>
            <a:r>
              <a:rPr lang="en-GB" sz="3600" b="1" noProof="0" dirty="0" err="1">
                <a:solidFill>
                  <a:srgbClr val="399884"/>
                </a:solidFill>
                <a:latin typeface="DejaVu Sans"/>
                <a:ea typeface="DejaVu Sans" panose="020B0603030804020204" pitchFamily="34" charset="0"/>
                <a:cs typeface="DejaVu Sans" panose="020B0603030804020204" pitchFamily="34" charset="0"/>
              </a:rPr>
              <a:t>vještine</a:t>
            </a:r>
            <a:r>
              <a:rPr lang="en-GB" sz="3600" b="1" noProof="0" dirty="0">
                <a:solidFill>
                  <a:srgbClr val="399884"/>
                </a:solidFill>
                <a:latin typeface="DejaVu Sans"/>
                <a:ea typeface="DejaVu Sans" panose="020B0603030804020204" pitchFamily="34" charset="0"/>
                <a:cs typeface="DejaVu Sans" panose="020B0603030804020204" pitchFamily="34" charset="0"/>
              </a:rPr>
              <a:t> – 1.1 </a:t>
            </a:r>
            <a:r>
              <a:rPr lang="en-GB" sz="3600" b="1" dirty="0" err="1">
                <a:solidFill>
                  <a:srgbClr val="399884"/>
                </a:solidFill>
                <a:ea typeface="+mj-lt"/>
                <a:cs typeface="+mj-lt"/>
              </a:rPr>
              <a:t>Uvod</a:t>
            </a:r>
            <a:r>
              <a:rPr lang="en-GB" sz="3600" b="1" dirty="0">
                <a:solidFill>
                  <a:srgbClr val="399884"/>
                </a:solidFill>
                <a:ea typeface="+mj-lt"/>
                <a:cs typeface="+mj-lt"/>
              </a:rPr>
              <a:t> u </a:t>
            </a:r>
            <a:r>
              <a:rPr lang="en-GB" sz="3600" b="1" dirty="0" err="1">
                <a:solidFill>
                  <a:srgbClr val="399884"/>
                </a:solidFill>
                <a:ea typeface="+mj-lt"/>
                <a:cs typeface="+mj-lt"/>
              </a:rPr>
              <a:t>održivost</a:t>
            </a:r>
            <a:r>
              <a:rPr lang="en-GB" sz="3600" b="1" dirty="0">
                <a:solidFill>
                  <a:srgbClr val="399884"/>
                </a:solidFill>
                <a:ea typeface="+mj-lt"/>
                <a:cs typeface="+mj-lt"/>
              </a:rPr>
              <a:t> </a:t>
            </a:r>
            <a:r>
              <a:rPr lang="en-GB" sz="3600" b="1" dirty="0" err="1">
                <a:solidFill>
                  <a:srgbClr val="399884"/>
                </a:solidFill>
                <a:ea typeface="+mj-lt"/>
                <a:cs typeface="+mj-lt"/>
              </a:rPr>
              <a:t>i</a:t>
            </a:r>
            <a:r>
              <a:rPr lang="en-GB" sz="3600" b="1" dirty="0">
                <a:solidFill>
                  <a:srgbClr val="399884"/>
                </a:solidFill>
                <a:ea typeface="+mj-lt"/>
                <a:cs typeface="+mj-lt"/>
              </a:rPr>
              <a:t> </a:t>
            </a:r>
            <a:r>
              <a:rPr lang="en-GB" sz="3600" b="1" dirty="0" err="1">
                <a:solidFill>
                  <a:srgbClr val="399884"/>
                </a:solidFill>
                <a:ea typeface="+mj-lt"/>
                <a:cs typeface="+mj-lt"/>
              </a:rPr>
              <a:t>ekološku</a:t>
            </a:r>
            <a:r>
              <a:rPr lang="en-GB" sz="3600" b="1" dirty="0">
                <a:solidFill>
                  <a:srgbClr val="399884"/>
                </a:solidFill>
                <a:ea typeface="+mj-lt"/>
                <a:cs typeface="+mj-lt"/>
              </a:rPr>
              <a:t> </a:t>
            </a:r>
            <a:r>
              <a:rPr lang="en-GB" sz="3600" b="1" dirty="0" err="1">
                <a:solidFill>
                  <a:srgbClr val="399884"/>
                </a:solidFill>
                <a:ea typeface="+mj-lt"/>
                <a:cs typeface="+mj-lt"/>
              </a:rPr>
              <a:t>etiku</a:t>
            </a:r>
            <a:endParaRPr lang="en-GB" sz="3600" b="1" noProof="0" dirty="0" err="1">
              <a:solidFill>
                <a:srgbClr val="399884"/>
              </a:solidFill>
              <a:latin typeface="DejaVu Sans"/>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72516657-60C6-1250-3C2B-F902C217885F}"/>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ct val="0"/>
              </a:spcAft>
            </a:pPr>
            <a:r>
              <a:rPr lang="en-GB" sz="1400" dirty="0" err="1">
                <a:solidFill>
                  <a:schemeClr val="bg1"/>
                </a:solidFill>
                <a:ea typeface="+mj-lt"/>
                <a:cs typeface="+mj-lt"/>
              </a:rPr>
              <a:t>Unaprijediti</a:t>
            </a:r>
            <a:r>
              <a:rPr lang="en-GB" sz="1400" dirty="0">
                <a:solidFill>
                  <a:schemeClr val="bg1"/>
                </a:solidFill>
                <a:ea typeface="+mj-lt"/>
                <a:cs typeface="+mj-lt"/>
              </a:rPr>
              <a:t> </a:t>
            </a:r>
            <a:r>
              <a:rPr lang="en-GB" sz="1400" dirty="0" err="1">
                <a:solidFill>
                  <a:schemeClr val="bg1"/>
                </a:solidFill>
                <a:ea typeface="+mj-lt"/>
                <a:cs typeface="+mj-lt"/>
              </a:rPr>
              <a:t>kvalitet</a:t>
            </a:r>
            <a:r>
              <a:rPr lang="en-GB" sz="1400" dirty="0">
                <a:solidFill>
                  <a:schemeClr val="bg1"/>
                </a:solidFill>
                <a:ea typeface="+mj-lt"/>
                <a:cs typeface="+mj-lt"/>
              </a:rPr>
              <a:t> </a:t>
            </a:r>
            <a:r>
              <a:rPr kumimoji="0" lang="en-GB" sz="1400" b="0" u="none" strike="noStrike" cap="none" normalizeH="0" baseline="0" noProof="0" dirty="0" err="1">
                <a:ln>
                  <a:noFill/>
                </a:ln>
                <a:solidFill>
                  <a:schemeClr val="bg1"/>
                </a:solidFill>
                <a:effectLst/>
                <a:ea typeface="+mj-lt"/>
                <a:cs typeface="+mj-lt"/>
              </a:rPr>
              <a:t>stručnog</a:t>
            </a:r>
            <a:r>
              <a:rPr kumimoji="0" lang="en-GB" sz="1400" b="0" u="none" strike="noStrike" cap="none" normalizeH="0" baseline="0" noProof="0" dirty="0">
                <a:ln>
                  <a:noFill/>
                </a:ln>
                <a:solidFill>
                  <a:schemeClr val="bg1"/>
                </a:solidFill>
                <a:effectLst/>
                <a:ea typeface="+mj-lt"/>
                <a:cs typeface="+mj-lt"/>
              </a:rPr>
              <a:t> </a:t>
            </a:r>
            <a:r>
              <a:rPr kumimoji="0" lang="en-GB" sz="1400" b="0" u="none" strike="noStrike" cap="none" normalizeH="0" baseline="0" noProof="0" dirty="0" err="1">
                <a:ln>
                  <a:noFill/>
                </a:ln>
                <a:solidFill>
                  <a:schemeClr val="bg1"/>
                </a:solidFill>
                <a:effectLst/>
                <a:ea typeface="+mj-lt"/>
                <a:cs typeface="+mj-lt"/>
              </a:rPr>
              <a:t>obrazovanja</a:t>
            </a:r>
            <a:r>
              <a:rPr kumimoji="0" lang="en-GB" sz="1400" b="0" u="none" strike="noStrike" cap="none" normalizeH="0" baseline="0" noProof="0" dirty="0">
                <a:ln>
                  <a:noFill/>
                </a:ln>
                <a:solidFill>
                  <a:schemeClr val="bg1"/>
                </a:solidFill>
                <a:effectLst/>
                <a:ea typeface="+mj-lt"/>
                <a:cs typeface="+mj-lt"/>
              </a:rPr>
              <a:t> </a:t>
            </a:r>
            <a:r>
              <a:rPr kumimoji="0" lang="en-GB" sz="1400" b="0" u="none" strike="noStrike" cap="none" normalizeH="0" baseline="0" noProof="0" dirty="0" err="1">
                <a:ln>
                  <a:noFill/>
                </a:ln>
                <a:solidFill>
                  <a:schemeClr val="bg1"/>
                </a:solidFill>
                <a:effectLst/>
                <a:ea typeface="+mj-lt"/>
                <a:cs typeface="+mj-lt"/>
              </a:rPr>
              <a:t>i</a:t>
            </a:r>
            <a:r>
              <a:rPr kumimoji="0" lang="en-GB" sz="1400" b="0" u="none" strike="noStrike" cap="none" normalizeH="0" baseline="0" noProof="0" dirty="0">
                <a:ln>
                  <a:noFill/>
                </a:ln>
                <a:solidFill>
                  <a:schemeClr val="bg1"/>
                </a:solidFill>
                <a:effectLst/>
                <a:ea typeface="+mj-lt"/>
                <a:cs typeface="+mj-lt"/>
              </a:rPr>
              <a:t> </a:t>
            </a:r>
            <a:r>
              <a:rPr lang="en-GB" sz="1400" dirty="0" err="1">
                <a:solidFill>
                  <a:schemeClr val="bg1"/>
                </a:solidFill>
                <a:ea typeface="+mj-lt"/>
                <a:cs typeface="+mj-lt"/>
              </a:rPr>
              <a:t>obuka</a:t>
            </a:r>
            <a:r>
              <a:rPr lang="en-GB" sz="1400" dirty="0">
                <a:solidFill>
                  <a:schemeClr val="bg1"/>
                </a:solidFill>
                <a:ea typeface="+mj-lt"/>
                <a:cs typeface="+mj-lt"/>
              </a:rPr>
              <a:t> </a:t>
            </a:r>
            <a:r>
              <a:rPr kumimoji="0" lang="en-GB" sz="1400" b="0" u="none" strike="noStrike" cap="none" normalizeH="0" baseline="0" noProof="0" dirty="0">
                <a:ln>
                  <a:noFill/>
                </a:ln>
                <a:solidFill>
                  <a:schemeClr val="bg1"/>
                </a:solidFill>
                <a:effectLst/>
                <a:ea typeface="+mj-lt"/>
                <a:cs typeface="+mj-lt"/>
              </a:rPr>
              <a:t>(VET) </a:t>
            </a:r>
            <a:r>
              <a:rPr kumimoji="0" lang="en-GB" sz="1400" b="0" u="none" strike="noStrike" cap="none" normalizeH="0" baseline="0" noProof="0" dirty="0" err="1">
                <a:ln>
                  <a:noFill/>
                </a:ln>
                <a:solidFill>
                  <a:schemeClr val="bg1"/>
                </a:solidFill>
                <a:effectLst/>
                <a:ea typeface="+mj-lt"/>
                <a:cs typeface="+mj-lt"/>
              </a:rPr>
              <a:t>na</a:t>
            </a:r>
            <a:r>
              <a:rPr kumimoji="0" lang="en-GB" sz="1400" b="0" u="none" strike="noStrike" cap="none" normalizeH="0" baseline="0" noProof="0" dirty="0">
                <a:ln>
                  <a:noFill/>
                </a:ln>
                <a:solidFill>
                  <a:schemeClr val="bg1"/>
                </a:solidFill>
                <a:effectLst/>
                <a:ea typeface="+mj-lt"/>
                <a:cs typeface="+mj-lt"/>
              </a:rPr>
              <a:t> </a:t>
            </a:r>
            <a:r>
              <a:rPr kumimoji="0" lang="en-GB" sz="1400" b="0" u="none" strike="noStrike" cap="none" normalizeH="0" baseline="0" noProof="0" dirty="0" err="1">
                <a:ln>
                  <a:noFill/>
                </a:ln>
                <a:solidFill>
                  <a:schemeClr val="bg1"/>
                </a:solidFill>
                <a:effectLst/>
                <a:ea typeface="+mj-lt"/>
                <a:cs typeface="+mj-lt"/>
              </a:rPr>
              <a:t>Zapadnom</a:t>
            </a:r>
            <a:r>
              <a:rPr kumimoji="0" lang="en-GB" sz="1400" b="0" u="none" strike="noStrike" cap="none" normalizeH="0" baseline="0" noProof="0" dirty="0">
                <a:ln>
                  <a:noFill/>
                </a:ln>
                <a:solidFill>
                  <a:schemeClr val="bg1"/>
                </a:solidFill>
                <a:effectLst/>
                <a:ea typeface="+mj-lt"/>
                <a:cs typeface="+mj-lt"/>
              </a:rPr>
              <a:t> </a:t>
            </a:r>
            <a:r>
              <a:rPr kumimoji="0" lang="en-GB" sz="1400" b="0" u="none" strike="noStrike" cap="none" normalizeH="0" baseline="0" noProof="0" dirty="0" err="1">
                <a:ln>
                  <a:noFill/>
                </a:ln>
                <a:solidFill>
                  <a:schemeClr val="bg1"/>
                </a:solidFill>
                <a:effectLst/>
                <a:ea typeface="+mj-lt"/>
                <a:cs typeface="+mj-lt"/>
              </a:rPr>
              <a:t>Balkanu</a:t>
            </a:r>
            <a:r>
              <a:rPr kumimoji="0" lang="en-GB" sz="1400" b="0" u="none" strike="noStrike" cap="none" normalizeH="0" baseline="0" noProof="0" dirty="0">
                <a:ln>
                  <a:noFill/>
                </a:ln>
                <a:solidFill>
                  <a:schemeClr val="bg1"/>
                </a:solidFill>
                <a:effectLst/>
                <a:ea typeface="+mj-lt"/>
                <a:cs typeface="+mj-lt"/>
              </a:rPr>
              <a:t> </a:t>
            </a:r>
            <a:r>
              <a:rPr lang="en-GB" sz="1400" dirty="0" err="1">
                <a:solidFill>
                  <a:schemeClr val="bg1"/>
                </a:solidFill>
                <a:ea typeface="+mj-lt"/>
                <a:cs typeface="+mj-lt"/>
              </a:rPr>
              <a:t>radi</a:t>
            </a:r>
            <a:r>
              <a:rPr lang="en-GB" sz="1400" dirty="0">
                <a:solidFill>
                  <a:schemeClr val="bg1"/>
                </a:solidFill>
                <a:ea typeface="+mj-lt"/>
                <a:cs typeface="+mj-lt"/>
              </a:rPr>
              <a:t> </a:t>
            </a:r>
            <a:r>
              <a:rPr lang="en-GB" sz="1400" dirty="0" err="1">
                <a:solidFill>
                  <a:schemeClr val="bg1"/>
                </a:solidFill>
                <a:ea typeface="+mj-lt"/>
                <a:cs typeface="+mj-lt"/>
              </a:rPr>
              <a:t>održivog</a:t>
            </a:r>
            <a:r>
              <a:rPr lang="en-GB" sz="1400" dirty="0">
                <a:solidFill>
                  <a:schemeClr val="bg1"/>
                </a:solidFill>
                <a:ea typeface="+mj-lt"/>
                <a:cs typeface="+mj-lt"/>
              </a:rPr>
              <a:t> </a:t>
            </a:r>
            <a:r>
              <a:rPr lang="en-GB" sz="1400" dirty="0" err="1">
                <a:solidFill>
                  <a:schemeClr val="bg1"/>
                </a:solidFill>
                <a:ea typeface="+mj-lt"/>
                <a:cs typeface="+mj-lt"/>
              </a:rPr>
              <a:t>razvoja</a:t>
            </a:r>
            <a:r>
              <a:rPr kumimoji="0" lang="en-GB" sz="1400" b="0" u="none" strike="noStrike" cap="none" normalizeH="0" baseline="0" noProof="0" dirty="0">
                <a:ln>
                  <a:noFill/>
                </a:ln>
                <a:solidFill>
                  <a:schemeClr val="bg1"/>
                </a:solidFill>
                <a:effectLst/>
                <a:ea typeface="+mj-lt"/>
                <a:cs typeface="+mj-lt"/>
              </a:rPr>
              <a:t>.</a:t>
            </a:r>
            <a:endParaRPr lang="en-US" dirty="0">
              <a:solidFill>
                <a:schemeClr val="bg1"/>
              </a:solidFill>
              <a:ea typeface="+mj-lt"/>
              <a:cs typeface="+mj-lt"/>
            </a:endParaRPr>
          </a:p>
        </p:txBody>
      </p:sp>
      <p:pic>
        <p:nvPicPr>
          <p:cNvPr id="13" name="Picture 12" descr="A white text on a black background&#10;&#10;Description automatically generated">
            <a:extLst>
              <a:ext uri="{FF2B5EF4-FFF2-40B4-BE49-F238E27FC236}">
                <a16:creationId xmlns:a16="http://schemas.microsoft.com/office/drawing/2014/main" id="{A42CE34F-3951-38BF-EF98-7F51CAEEB6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13529C3-C9E5-7B87-98F9-4B1F8214C1DA}"/>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DF56D3A-F890-E7BC-9365-E290F30DD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5D424D5D-C13D-E452-88C0-521E872C8BDA}"/>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Premošćivanje zelene i digitalne podjele</a:t>
            </a:r>
          </a:p>
        </p:txBody>
      </p:sp>
    </p:spTree>
    <p:extLst>
      <p:ext uri="{BB962C8B-B14F-4D97-AF65-F5344CB8AC3E}">
        <p14:creationId xmlns:p14="http://schemas.microsoft.com/office/powerpoint/2010/main" val="3774500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81C541-332C-D7AE-84BD-22D9B5001CD0}"/>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194A132-321C-3635-1A10-F27130D1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67A1EDF6-C25B-8F4A-8E80-4F43E0E62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F39E5102-212E-C214-2021-7CF7F22AC6B6}"/>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Okvir politike</a:t>
            </a:r>
          </a:p>
          <a:p>
            <a:r>
              <a:rPr lang="en-GB" sz="3000" b="1" noProof="0" dirty="0" err="1">
                <a:solidFill>
                  <a:srgbClr val="399884"/>
                </a:solidFill>
                <a:latin typeface="DejaVu Sans"/>
                <a:ea typeface="DejaVu Sans" panose="020B0603030804020204" pitchFamily="34" charset="0"/>
                <a:cs typeface="DejaVu Sans" panose="020B0603030804020204" pitchFamily="34" charset="0"/>
              </a:rPr>
              <a:t>Akcioni</a:t>
            </a:r>
            <a:r>
              <a:rPr lang="en-GB" sz="3000" b="1" noProof="0" dirty="0">
                <a:solidFill>
                  <a:srgbClr val="399884"/>
                </a:solidFill>
                <a:latin typeface="DejaVu Sans"/>
                <a:ea typeface="DejaVu Sans" panose="020B0603030804020204" pitchFamily="34" charset="0"/>
                <a:cs typeface="DejaVu Sans" panose="020B0603030804020204" pitchFamily="34" charset="0"/>
              </a:rPr>
              <a:t> plan </a:t>
            </a:r>
            <a:r>
              <a:rPr lang="en-GB" sz="3000" b="1" noProof="0" dirty="0" err="1">
                <a:solidFill>
                  <a:srgbClr val="399884"/>
                </a:solidFill>
                <a:latin typeface="DejaVu Sans"/>
                <a:ea typeface="DejaVu Sans" panose="020B0603030804020204" pitchFamily="34" charset="0"/>
                <a:cs typeface="DejaVu Sans" panose="020B0603030804020204" pitchFamily="34" charset="0"/>
              </a:rPr>
              <a:t>Evropske</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unije</a:t>
            </a:r>
            <a:r>
              <a:rPr lang="en-GB" sz="3000" b="1" noProof="0" dirty="0">
                <a:solidFill>
                  <a:srgbClr val="399884"/>
                </a:solidFill>
                <a:latin typeface="DejaVu Sans"/>
                <a:ea typeface="DejaVu Sans" panose="020B0603030804020204" pitchFamily="34" charset="0"/>
                <a:cs typeface="DejaVu Sans" panose="020B0603030804020204" pitchFamily="34" charset="0"/>
              </a:rPr>
              <a:t> za </a:t>
            </a:r>
            <a:r>
              <a:rPr lang="en-GB" sz="3000" b="1" dirty="0" err="1">
                <a:solidFill>
                  <a:srgbClr val="399884"/>
                </a:solidFill>
                <a:latin typeface="DejaVu Sans"/>
                <a:ea typeface="DejaVu Sans" panose="020B0603030804020204" pitchFamily="34" charset="0"/>
                <a:cs typeface="DejaVu Sans" panose="020B0603030804020204" pitchFamily="34" charset="0"/>
              </a:rPr>
              <a:t>cirkularnu</a:t>
            </a:r>
            <a:r>
              <a:rPr lang="en-GB" sz="3000" b="1" dirty="0">
                <a:solidFill>
                  <a:srgbClr val="399884"/>
                </a:solidFill>
                <a:latin typeface="DejaVu Sans"/>
                <a:ea typeface="DejaVu Sans" panose="020B0603030804020204" pitchFamily="34" charset="0"/>
                <a:cs typeface="DejaVu Sans" panose="020B0603030804020204" pitchFamily="34" charset="0"/>
              </a:rPr>
              <a:t> </a:t>
            </a:r>
            <a:r>
              <a:rPr lang="en-GB" sz="3000" b="1" dirty="0" err="1">
                <a:solidFill>
                  <a:srgbClr val="399884"/>
                </a:solidFill>
                <a:latin typeface="DejaVu Sans"/>
                <a:ea typeface="DejaVu Sans" panose="020B0603030804020204" pitchFamily="34" charset="0"/>
                <a:cs typeface="DejaVu Sans" panose="020B0603030804020204" pitchFamily="34" charset="0"/>
              </a:rPr>
              <a:t>ekonomiju</a:t>
            </a:r>
            <a:endParaRPr lang="en-GB" sz="3000" b="1" noProof="0" dirty="0" err="1">
              <a:solidFill>
                <a:srgbClr val="399884"/>
              </a:solidFill>
              <a:latin typeface="DejaVu Sans"/>
              <a:ea typeface="DejaVu Sans" panose="020B0603030804020204" pitchFamily="34" charset="0"/>
              <a:cs typeface="DejaVu Sans" panose="020B0603030804020204" pitchFamily="34" charset="0"/>
            </a:endParaRPr>
          </a:p>
        </p:txBody>
      </p:sp>
      <p:pic>
        <p:nvPicPr>
          <p:cNvPr id="9" name="Picture 8" descr="Blue text on a black background&#10;&#10;Description automatically generated">
            <a:extLst>
              <a:ext uri="{FF2B5EF4-FFF2-40B4-BE49-F238E27FC236}">
                <a16:creationId xmlns:a16="http://schemas.microsoft.com/office/drawing/2014/main" id="{2F1B2DF8-41CB-8828-0B40-5DB634617D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D8358A1B-70E3-B030-EC75-2FA3C6C932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AE64572E-51CE-7015-DF79-85D16468FCCB}"/>
              </a:ext>
            </a:extLst>
          </p:cNvPr>
          <p:cNvSpPr txBox="1">
            <a:spLocks/>
          </p:cNvSpPr>
          <p:nvPr/>
        </p:nvSpPr>
        <p:spPr>
          <a:xfrm>
            <a:off x="592150" y="2817087"/>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GB" sz="1800" noProof="0" dirty="0" err="1">
                <a:solidFill>
                  <a:srgbClr val="303D68"/>
                </a:solidFill>
                <a:latin typeface="DejaVu Math TeX Gyre" panose="02000503000000000000"/>
                <a:ea typeface="Arial"/>
                <a:cs typeface="Arial"/>
                <a:sym typeface="Arial"/>
              </a:rPr>
              <a:t>Četiri</a:t>
            </a:r>
            <a:r>
              <a:rPr lang="en-GB" sz="1800" noProof="0" dirty="0">
                <a:solidFill>
                  <a:srgbClr val="303D68"/>
                </a:solidFill>
                <a:latin typeface="DejaVu Math TeX Gyre" panose="02000503000000000000"/>
                <a:ea typeface="Arial"/>
                <a:cs typeface="Arial"/>
                <a:sym typeface="Arial"/>
              </a:rPr>
              <a:t> </a:t>
            </a:r>
            <a:r>
              <a:rPr lang="en-GB" sz="1800" noProof="0" dirty="0" err="1">
                <a:solidFill>
                  <a:srgbClr val="303D68"/>
                </a:solidFill>
                <a:latin typeface="DejaVu Math TeX Gyre" panose="02000503000000000000"/>
                <a:ea typeface="Arial"/>
                <a:cs typeface="Arial"/>
                <a:sym typeface="Arial"/>
              </a:rPr>
              <a:t>ključne</a:t>
            </a:r>
            <a:r>
              <a:rPr lang="en-GB" sz="1800" noProof="0" dirty="0">
                <a:solidFill>
                  <a:srgbClr val="303D68"/>
                </a:solidFill>
                <a:latin typeface="DejaVu Math TeX Gyre" panose="02000503000000000000"/>
                <a:ea typeface="Arial"/>
                <a:cs typeface="Arial"/>
                <a:sym typeface="Arial"/>
              </a:rPr>
              <a:t> </a:t>
            </a:r>
            <a:r>
              <a:rPr lang="en-GB" sz="1800" noProof="0" dirty="0" err="1">
                <a:solidFill>
                  <a:srgbClr val="303D68"/>
                </a:solidFill>
                <a:latin typeface="DejaVu Math TeX Gyre" panose="02000503000000000000"/>
                <a:ea typeface="Arial"/>
                <a:cs typeface="Arial"/>
                <a:sym typeface="Arial"/>
              </a:rPr>
              <a:t>teme</a:t>
            </a:r>
            <a:r>
              <a:rPr lang="en-GB" sz="1800" noProof="0" dirty="0">
                <a:solidFill>
                  <a:srgbClr val="303D68"/>
                </a:solidFill>
                <a:latin typeface="DejaVu Math TeX Gyre" panose="02000503000000000000"/>
                <a:ea typeface="Arial"/>
                <a:cs typeface="Arial"/>
                <a:sym typeface="Arial"/>
              </a:rPr>
              <a:t> </a:t>
            </a:r>
            <a:r>
              <a:rPr lang="en-GB" sz="1800" b="1" noProof="0" dirty="0">
                <a:solidFill>
                  <a:srgbClr val="303D68"/>
                </a:solidFill>
                <a:latin typeface="DejaVu Math TeX Gyre" panose="02000503000000000000"/>
                <a:ea typeface="Arial"/>
                <a:cs typeface="Arial"/>
                <a:sym typeface="Arial"/>
                <a:hlinkClick r:id="rId4"/>
              </a:rPr>
              <a:t>Akcionog plana</a:t>
            </a:r>
            <a:r>
              <a:rPr lang="en-GB" sz="1800" noProof="0" dirty="0">
                <a:solidFill>
                  <a:srgbClr val="303D68"/>
                </a:solidFill>
                <a:latin typeface="DejaVu Math TeX Gyre" panose="02000503000000000000"/>
                <a:ea typeface="Arial"/>
                <a:cs typeface="Arial"/>
                <a:sym typeface="Arial"/>
              </a:rPr>
              <a:t> za</a:t>
            </a:r>
            <a:r>
              <a:rPr lang="en-GB" sz="1800" dirty="0">
                <a:solidFill>
                  <a:srgbClr val="303D68"/>
                </a:solidFill>
                <a:latin typeface="DejaVu Math TeX Gyre" panose="02000503000000000000"/>
                <a:ea typeface="Arial"/>
                <a:cs typeface="Arial"/>
                <a:sym typeface="Arial"/>
              </a:rPr>
              <a:t> </a:t>
            </a:r>
            <a:r>
              <a:rPr lang="en-GB" sz="1800" dirty="0">
                <a:solidFill>
                  <a:srgbClr val="303D68"/>
                </a:solidFill>
                <a:latin typeface="DejaVu Math TeX Gyre" panose="02000503000000000000"/>
                <a:ea typeface="Arial"/>
                <a:cs typeface="Arial"/>
                <a:sym typeface="Arial"/>
                <a:hlinkClick r:id="rId4"/>
              </a:rPr>
              <a:t>cirkularnu</a:t>
            </a:r>
            <a:r>
              <a:rPr lang="en-GB" sz="1800" noProof="0" dirty="0">
                <a:solidFill>
                  <a:srgbClr val="303D68"/>
                </a:solidFill>
                <a:latin typeface="DejaVu Math TeX Gyre" panose="02000503000000000000"/>
                <a:ea typeface="Arial"/>
                <a:cs typeface="Arial"/>
                <a:sym typeface="Arial"/>
                <a:hlinkClick r:id="rId4"/>
              </a:rPr>
              <a:t> </a:t>
            </a:r>
            <a:r>
              <a:rPr lang="en-GB" sz="1800" dirty="0">
                <a:solidFill>
                  <a:srgbClr val="303D68"/>
                </a:solidFill>
                <a:latin typeface="DejaVu Math TeX Gyre" panose="02000503000000000000"/>
                <a:ea typeface="Arial"/>
                <a:cs typeface="Arial"/>
                <a:sym typeface="Arial"/>
                <a:hlinkClick r:id="rId4"/>
              </a:rPr>
              <a:t>ekonomiju</a:t>
            </a:r>
            <a:r>
              <a:rPr lang="en-GB" sz="1800" dirty="0">
                <a:solidFill>
                  <a:srgbClr val="303D68"/>
                </a:solidFill>
                <a:latin typeface="DejaVu Math TeX Gyre" panose="02000503000000000000"/>
                <a:ea typeface="Arial"/>
                <a:cs typeface="Arial"/>
                <a:sym typeface="Arial"/>
              </a:rPr>
              <a:t> </a:t>
            </a:r>
            <a:r>
              <a:rPr lang="en-GB" sz="1800" noProof="0" dirty="0">
                <a:solidFill>
                  <a:srgbClr val="303D68"/>
                </a:solidFill>
                <a:latin typeface="DejaVu Math TeX Gyre" panose="02000503000000000000"/>
                <a:ea typeface="Arial"/>
                <a:cs typeface="Arial"/>
                <a:sym typeface="Arial"/>
              </a:rPr>
              <a:t>2020 </a:t>
            </a:r>
            <a:r>
              <a:rPr lang="en-GB" sz="1800" noProof="0" dirty="0" err="1">
                <a:solidFill>
                  <a:srgbClr val="303D68"/>
                </a:solidFill>
                <a:latin typeface="DejaVu Math TeX Gyre" panose="02000503000000000000"/>
                <a:ea typeface="Arial"/>
                <a:cs typeface="Arial"/>
                <a:sym typeface="Arial"/>
              </a:rPr>
              <a:t>su</a:t>
            </a:r>
            <a:r>
              <a:rPr lang="en-GB" sz="1800" noProof="0" dirty="0">
                <a:solidFill>
                  <a:srgbClr val="303D68"/>
                </a:solidFill>
                <a:latin typeface="DejaVu Math TeX Gyre" panose="02000503000000000000"/>
                <a:ea typeface="Arial"/>
                <a:cs typeface="Arial"/>
                <a:sym typeface="Arial"/>
              </a:rPr>
              <a:t>: </a:t>
            </a:r>
            <a:endParaRPr lang="en-GB" sz="1800" noProof="0" dirty="0">
              <a:solidFill>
                <a:srgbClr val="303D68"/>
              </a:solidFill>
              <a:latin typeface="DejaVu Math TeX Gyre" panose="02000503000000000000"/>
            </a:endParaRPr>
          </a:p>
          <a:p>
            <a:pPr lvl="0" algn="just">
              <a:spcBef>
                <a:spcPts val="600"/>
              </a:spcBef>
            </a:pPr>
            <a:endParaRPr lang="en-GB" sz="1800" noProof="0" dirty="0">
              <a:solidFill>
                <a:srgbClr val="303D68"/>
              </a:solidFill>
              <a:latin typeface="DejaVu Math TeX Gyre" panose="02000503000000000000"/>
              <a:ea typeface="Arial"/>
              <a:cs typeface="Arial"/>
              <a:sym typeface="Arial"/>
            </a:endParaRPr>
          </a:p>
          <a:p>
            <a:pPr algn="just">
              <a:buClr>
                <a:schemeClr val="accent1"/>
              </a:buClr>
              <a:buSzPts val="1440"/>
              <a:buFont typeface="Arial" panose="020B0604020202020204" pitchFamily="34" charset="0"/>
              <a:buChar char="•"/>
            </a:pPr>
            <a:r>
              <a:rPr lang="bs-Latn-BA" sz="1800">
                <a:solidFill>
                  <a:srgbClr val="303D68"/>
                </a:solidFill>
                <a:ea typeface="+mj-lt"/>
                <a:cs typeface="+mj-lt"/>
              </a:rPr>
              <a:t>Osigurati manje otpada</a:t>
            </a:r>
            <a:endParaRPr lang="bs-Latn-BA" sz="1800">
              <a:solidFill>
                <a:srgbClr val="303D68"/>
              </a:solidFill>
              <a:latin typeface="DejaVu Math TeX Gyre" panose="02000503000000000000" pitchFamily="2" charset="0"/>
              <a:cs typeface="Arial"/>
            </a:endParaRPr>
          </a:p>
          <a:p>
            <a:pPr algn="just">
              <a:buClr>
                <a:schemeClr val="accent1"/>
              </a:buClr>
              <a:buSzPts val="1440"/>
            </a:pPr>
            <a:endParaRPr lang="bs-Latn-BA" sz="1800" dirty="0">
              <a:solidFill>
                <a:srgbClr val="303D68"/>
              </a:solidFill>
              <a:ea typeface="+mj-lt"/>
              <a:cs typeface="+mj-lt"/>
            </a:endParaRPr>
          </a:p>
          <a:p>
            <a:pPr algn="just">
              <a:buClr>
                <a:schemeClr val="accent1"/>
              </a:buClr>
              <a:buSzPts val="1440"/>
              <a:buFont typeface="Arial" panose="020B0604020202020204" pitchFamily="34" charset="0"/>
              <a:buChar char="•"/>
            </a:pPr>
            <a:r>
              <a:rPr lang="bs-Latn-BA" sz="1800">
                <a:solidFill>
                  <a:srgbClr val="303D68"/>
                </a:solidFill>
                <a:ea typeface="+mj-lt"/>
                <a:cs typeface="+mj-lt"/>
              </a:rPr>
              <a:t>Učiniti održive proizvode standardom u EU</a:t>
            </a:r>
            <a:endParaRPr lang="bs-Latn-BA"/>
          </a:p>
          <a:p>
            <a:pPr algn="just">
              <a:buClr>
                <a:schemeClr val="accent1"/>
              </a:buClr>
              <a:buSzPts val="1440"/>
            </a:pPr>
            <a:endParaRPr lang="bs-Latn-BA" sz="1800" dirty="0">
              <a:solidFill>
                <a:srgbClr val="303D68"/>
              </a:solidFill>
              <a:ea typeface="+mj-lt"/>
              <a:cs typeface="+mj-lt"/>
            </a:endParaRPr>
          </a:p>
          <a:p>
            <a:pPr algn="just">
              <a:buClr>
                <a:schemeClr val="accent1"/>
              </a:buClr>
              <a:buSzPts val="1440"/>
              <a:buFont typeface="Arial" panose="020B0604020202020204" pitchFamily="34" charset="0"/>
              <a:buChar char="•"/>
            </a:pPr>
            <a:r>
              <a:rPr lang="bs-Latn-BA" sz="1800" err="1">
                <a:solidFill>
                  <a:srgbClr val="303D68"/>
                </a:solidFill>
                <a:ea typeface="+mj-lt"/>
                <a:cs typeface="+mj-lt"/>
              </a:rPr>
              <a:t>Osnažiti</a:t>
            </a:r>
            <a:r>
              <a:rPr lang="bs-Latn-BA" sz="1800">
                <a:solidFill>
                  <a:srgbClr val="303D68"/>
                </a:solidFill>
                <a:ea typeface="+mj-lt"/>
                <a:cs typeface="+mj-lt"/>
              </a:rPr>
              <a:t> potrošače</a:t>
            </a:r>
            <a:endParaRPr lang="bs-Latn-BA"/>
          </a:p>
          <a:p>
            <a:pPr algn="just">
              <a:buClr>
                <a:schemeClr val="accent1"/>
              </a:buClr>
              <a:buSzPts val="1440"/>
            </a:pPr>
            <a:endParaRPr lang="bs-Latn-BA" sz="1800" dirty="0">
              <a:solidFill>
                <a:srgbClr val="303D68"/>
              </a:solidFill>
              <a:ea typeface="+mj-lt"/>
              <a:cs typeface="+mj-lt"/>
            </a:endParaRPr>
          </a:p>
          <a:p>
            <a:pPr algn="just">
              <a:buClr>
                <a:schemeClr val="accent1"/>
              </a:buClr>
              <a:buSzPts val="1440"/>
              <a:buFont typeface="Arial" panose="020B0604020202020204" pitchFamily="34" charset="0"/>
              <a:buChar char="•"/>
            </a:pPr>
            <a:r>
              <a:rPr lang="bs-Latn-BA" sz="1800">
                <a:solidFill>
                  <a:srgbClr val="303D68"/>
                </a:solidFill>
                <a:ea typeface="+mj-lt"/>
                <a:cs typeface="+mj-lt"/>
              </a:rPr>
              <a:t>Fokusirati se na vijek trajanja proizvoda kroz sektorski pristup</a:t>
            </a:r>
            <a:endParaRPr lang="bs-Latn-BA"/>
          </a:p>
          <a:p>
            <a:pPr lvl="0" algn="just">
              <a:spcBef>
                <a:spcPts val="1600"/>
              </a:spcBef>
              <a:buClr>
                <a:schemeClr val="accent1"/>
              </a:buClr>
              <a:buSzPts val="1440"/>
            </a:pPr>
            <a:endParaRPr lang="en-GB" sz="1800" noProof="0" dirty="0">
              <a:solidFill>
                <a:srgbClr val="303D68"/>
              </a:solidFill>
              <a:latin typeface="DejaVu Math TeX Gyre" panose="02000503000000000000" pitchFamily="2" charset="0"/>
              <a:cs typeface="Arial"/>
            </a:endParaRPr>
          </a:p>
          <a:p>
            <a:pPr lvl="1"/>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A7DB8849-8BB6-ADAD-76F5-6976E312A089}"/>
              </a:ext>
            </a:extLst>
          </p:cNvPr>
          <p:cNvSpPr txBox="1"/>
          <p:nvPr/>
        </p:nvSpPr>
        <p:spPr>
          <a:xfrm>
            <a:off x="6736984" y="6313803"/>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Slika: Evropska komisija</a:t>
            </a:r>
          </a:p>
        </p:txBody>
      </p:sp>
      <p:pic>
        <p:nvPicPr>
          <p:cNvPr id="2" name="Google Shape;183;p4">
            <a:hlinkClick r:id="rId5"/>
            <a:extLst>
              <a:ext uri="{FF2B5EF4-FFF2-40B4-BE49-F238E27FC236}">
                <a16:creationId xmlns:a16="http://schemas.microsoft.com/office/drawing/2014/main" id="{07C364C1-4421-89B9-FF4A-093C318BA8E8}"/>
              </a:ext>
            </a:extLst>
          </p:cNvPr>
          <p:cNvPicPr preferRelativeResize="0"/>
          <p:nvPr/>
        </p:nvPicPr>
        <p:blipFill rotWithShape="1">
          <a:blip r:embed="rId6">
            <a:alphaModFix/>
          </a:blip>
          <a:srcRect/>
          <a:stretch/>
        </p:blipFill>
        <p:spPr>
          <a:xfrm>
            <a:off x="6736984" y="1545769"/>
            <a:ext cx="3281360" cy="4687659"/>
          </a:xfrm>
          <a:prstGeom prst="rect">
            <a:avLst/>
          </a:prstGeom>
          <a:noFill/>
          <a:ln>
            <a:noFill/>
          </a:ln>
        </p:spPr>
      </p:pic>
    </p:spTree>
    <p:extLst>
      <p:ext uri="{BB962C8B-B14F-4D97-AF65-F5344CB8AC3E}">
        <p14:creationId xmlns:p14="http://schemas.microsoft.com/office/powerpoint/2010/main" val="4108346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DF3950-3166-D4E1-1839-89D9D15520D5}"/>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F15AA08-C0BA-279E-EF95-B2B205A2A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5EB38527-8857-18A9-8AAD-AA7E0100F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41840AE9-5BF7-4822-544E-D9E7ADED54BE}"/>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Okvir politike</a:t>
            </a: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8. Program djelovanja za zaštitu okoliša (EAP) </a:t>
            </a:r>
          </a:p>
        </p:txBody>
      </p:sp>
      <p:pic>
        <p:nvPicPr>
          <p:cNvPr id="9" name="Picture 8" descr="Blue text on a black background&#10;&#10;Description automatically generated">
            <a:extLst>
              <a:ext uri="{FF2B5EF4-FFF2-40B4-BE49-F238E27FC236}">
                <a16:creationId xmlns:a16="http://schemas.microsoft.com/office/drawing/2014/main" id="{FC7010B1-BE0B-825D-2751-521286B8A1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21E87131-A2A3-3829-E9F1-CDD090A97D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DD44CBD4-A5EE-D369-55E7-6AFE2868FB45}"/>
              </a:ext>
            </a:extLst>
          </p:cNvPr>
          <p:cNvSpPr txBox="1">
            <a:spLocks/>
          </p:cNvSpPr>
          <p:nvPr/>
        </p:nvSpPr>
        <p:spPr>
          <a:xfrm>
            <a:off x="514116" y="2613971"/>
            <a:ext cx="11197985"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spcBef>
                <a:spcPts val="1000"/>
              </a:spcBef>
              <a:buClr>
                <a:schemeClr val="accent1"/>
              </a:buClr>
              <a:buSzPts val="1440"/>
            </a:pPr>
            <a:r>
              <a:rPr lang="en-GB" sz="1800" noProof="0" dirty="0">
                <a:solidFill>
                  <a:srgbClr val="303D68"/>
                </a:solidFill>
                <a:latin typeface="DejaVu Math TeX Gyre" panose="02000503000000000000" pitchFamily="2" charset="0"/>
              </a:rPr>
              <a:t>Postoji šest prioritetnih ciljeva</a:t>
            </a:r>
            <a:r>
              <a:rPr lang="en-GB" sz="1800" noProof="0" dirty="0">
                <a:solidFill>
                  <a:srgbClr val="303D68"/>
                </a:solidFill>
                <a:latin typeface="DejaVu Math TeX Gyre" panose="02000503000000000000" pitchFamily="2" charset="0"/>
                <a:hlinkClick r:id="rId4"/>
              </a:rPr>
              <a:t> 8. Programa djelovanja za zaštitu okoliša (EAP) </a:t>
            </a:r>
            <a:r>
              <a:rPr lang="en-GB" sz="1800" noProof="0" dirty="0">
                <a:solidFill>
                  <a:srgbClr val="303D68"/>
                </a:solidFill>
                <a:latin typeface="DejaVu Math TeX Gyre" panose="02000503000000000000" pitchFamily="2" charset="0"/>
              </a:rPr>
              <a:t>do 2030. godine:</a:t>
            </a:r>
          </a:p>
          <a:p>
            <a:pPr algn="just">
              <a:buClr>
                <a:schemeClr val="accent1"/>
              </a:buClr>
              <a:buSzPts val="1440"/>
              <a:buFont typeface="Arial" panose="020B0604020202020204" pitchFamily="34" charset="0"/>
              <a:buChar char="•"/>
            </a:pPr>
            <a:r>
              <a:rPr lang="bs-Latn-BA" sz="1800">
                <a:solidFill>
                  <a:srgbClr val="303D68"/>
                </a:solidFill>
                <a:ea typeface="+mj-lt"/>
                <a:cs typeface="+mj-lt"/>
              </a:rPr>
              <a:t>Postizanje cilja smanjenja emisije gasova staklene bašte do 2030. godine i klimatske neutralnosti do 2050. godine</a:t>
            </a:r>
            <a:endParaRPr lang="bs-Latn-BA" sz="1800">
              <a:solidFill>
                <a:srgbClr val="303D68"/>
              </a:solidFill>
              <a:latin typeface="DejaVu Math TeX Gyre" panose="02000503000000000000" pitchFamily="2" charset="0"/>
            </a:endParaRPr>
          </a:p>
          <a:p>
            <a:pPr algn="just">
              <a:buSzPts val="1440"/>
              <a:buFont typeface="Arial" panose="020B0604020202020204" pitchFamily="34" charset="0"/>
              <a:buChar char="•"/>
            </a:pPr>
            <a:r>
              <a:rPr lang="bs-Latn-BA" sz="1800">
                <a:solidFill>
                  <a:srgbClr val="303D68"/>
                </a:solidFill>
                <a:ea typeface="+mj-lt"/>
                <a:cs typeface="+mj-lt"/>
              </a:rPr>
              <a:t>Unapređenje adaptivne sposobnosti, jačanje otpornosti i smanjenje ranjivosti na klimatske promjene</a:t>
            </a:r>
            <a:endParaRPr lang="bs-Latn-BA"/>
          </a:p>
          <a:p>
            <a:pPr algn="just">
              <a:buSzPts val="1440"/>
              <a:buFont typeface="Arial" panose="020B0604020202020204" pitchFamily="34" charset="0"/>
              <a:buChar char="•"/>
            </a:pPr>
            <a:r>
              <a:rPr lang="bs-Latn-BA" sz="1800" dirty="0">
                <a:solidFill>
                  <a:srgbClr val="303D68"/>
                </a:solidFill>
                <a:ea typeface="+mj-lt"/>
                <a:cs typeface="+mj-lt"/>
              </a:rPr>
              <a:t>Napredovanje ka modelu regenerativnog rasta, razdvajanje ekonomskog rasta od potrošnje resursa i degradacije okoliša, te ubrzanje tranzicije ka kružnoj ekonomiji</a:t>
            </a:r>
            <a:endParaRPr lang="bs-Latn-BA" dirty="0"/>
          </a:p>
          <a:p>
            <a:pPr algn="just">
              <a:buSzPts val="1440"/>
              <a:buFont typeface="Arial" panose="020B0604020202020204" pitchFamily="34" charset="0"/>
              <a:buChar char="•"/>
            </a:pPr>
            <a:r>
              <a:rPr lang="bs-Latn-BA" sz="1800" dirty="0">
                <a:solidFill>
                  <a:srgbClr val="303D68"/>
                </a:solidFill>
                <a:ea typeface="+mj-lt"/>
                <a:cs typeface="+mj-lt"/>
              </a:rPr>
              <a:t>Težnja ka ambiciji nulte </a:t>
            </a:r>
            <a:r>
              <a:rPr lang="bs-Latn-BA" sz="1800" dirty="0" err="1">
                <a:solidFill>
                  <a:srgbClr val="303D68"/>
                </a:solidFill>
                <a:ea typeface="+mj-lt"/>
                <a:cs typeface="+mj-lt"/>
              </a:rPr>
              <a:t>zagađenosti</a:t>
            </a:r>
            <a:r>
              <a:rPr lang="bs-Latn-BA" sz="1800" dirty="0">
                <a:solidFill>
                  <a:srgbClr val="303D68"/>
                </a:solidFill>
                <a:ea typeface="+mj-lt"/>
                <a:cs typeface="+mj-lt"/>
              </a:rPr>
              <a:t>, uključujući zrak, vodu i tlo, te zaštita zdravlja i dobrobiti građana Evrope</a:t>
            </a:r>
            <a:endParaRPr lang="bs-Latn-BA" dirty="0"/>
          </a:p>
          <a:p>
            <a:pPr algn="just">
              <a:buSzPts val="1440"/>
              <a:buFont typeface="Arial" panose="020B0604020202020204" pitchFamily="34" charset="0"/>
              <a:buChar char="•"/>
            </a:pPr>
            <a:r>
              <a:rPr lang="bs-Latn-BA" sz="1800" dirty="0">
                <a:solidFill>
                  <a:srgbClr val="303D68"/>
                </a:solidFill>
                <a:ea typeface="+mj-lt"/>
                <a:cs typeface="+mj-lt"/>
              </a:rPr>
              <a:t>Zaštita, </a:t>
            </a:r>
            <a:r>
              <a:rPr lang="bs-Latn-BA" sz="1800" dirty="0" err="1">
                <a:solidFill>
                  <a:srgbClr val="303D68"/>
                </a:solidFill>
                <a:ea typeface="+mj-lt"/>
                <a:cs typeface="+mj-lt"/>
              </a:rPr>
              <a:t>očuvanje</a:t>
            </a:r>
            <a:r>
              <a:rPr lang="bs-Latn-BA" sz="1800" dirty="0">
                <a:solidFill>
                  <a:srgbClr val="303D68"/>
                </a:solidFill>
                <a:ea typeface="+mj-lt"/>
                <a:cs typeface="+mj-lt"/>
              </a:rPr>
              <a:t> i obnova </a:t>
            </a:r>
            <a:r>
              <a:rPr lang="bs-Latn-BA" sz="1800" dirty="0" err="1">
                <a:solidFill>
                  <a:srgbClr val="303D68"/>
                </a:solidFill>
                <a:ea typeface="+mj-lt"/>
                <a:cs typeface="+mj-lt"/>
              </a:rPr>
              <a:t>biodiverziteta</a:t>
            </a:r>
            <a:r>
              <a:rPr lang="bs-Latn-BA" sz="1800" dirty="0">
                <a:solidFill>
                  <a:srgbClr val="303D68"/>
                </a:solidFill>
                <a:ea typeface="+mj-lt"/>
                <a:cs typeface="+mj-lt"/>
              </a:rPr>
              <a:t>, uz unapređenje prirodnog kapitala</a:t>
            </a:r>
            <a:endParaRPr lang="bs-Latn-BA" dirty="0"/>
          </a:p>
          <a:p>
            <a:pPr algn="just">
              <a:buSzPts val="1440"/>
              <a:buFont typeface="Arial" panose="020B0604020202020204" pitchFamily="34" charset="0"/>
              <a:buChar char="•"/>
            </a:pPr>
            <a:r>
              <a:rPr lang="bs-Latn-BA" sz="1800" dirty="0">
                <a:solidFill>
                  <a:srgbClr val="303D68"/>
                </a:solidFill>
                <a:ea typeface="+mj-lt"/>
                <a:cs typeface="+mj-lt"/>
              </a:rPr>
              <a:t>Smanjenje ekoloških i klimatskih pritisaka vezanih za proizvodnju i potrošnju (posebno u oblastima energije, industrije, zgrada i infrastrukture, mobilnosti, turizma, međunarodne trgovine i prehrambenog sistema)</a:t>
            </a:r>
            <a:endParaRPr lang="bs-Latn-BA" dirty="0"/>
          </a:p>
          <a:p>
            <a:pPr lvl="0" algn="just">
              <a:spcBef>
                <a:spcPts val="1000"/>
              </a:spcBef>
              <a:buClr>
                <a:schemeClr val="accent1"/>
              </a:buClr>
              <a:buSzPts val="1440"/>
            </a:pPr>
            <a:endParaRPr lang="en-GB" sz="18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DC826164-37C9-51F4-D693-D3D6744CF223}"/>
              </a:ext>
            </a:extLst>
          </p:cNvPr>
          <p:cNvSpPr txBox="1"/>
          <p:nvPr/>
        </p:nvSpPr>
        <p:spPr>
          <a:xfrm>
            <a:off x="6736984" y="6313803"/>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Slika: Evropska komisija</a:t>
            </a:r>
          </a:p>
        </p:txBody>
      </p:sp>
    </p:spTree>
    <p:extLst>
      <p:ext uri="{BB962C8B-B14F-4D97-AF65-F5344CB8AC3E}">
        <p14:creationId xmlns:p14="http://schemas.microsoft.com/office/powerpoint/2010/main" val="2285203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4A74F-7BB7-24A6-304C-1DF72AD31A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42E050E-08B7-071E-B1AE-ADDDD57C619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5D586DB9-683B-5539-682B-F9416AF3EA16}"/>
              </a:ext>
            </a:extLst>
          </p:cNvPr>
          <p:cNvSpPr txBox="1"/>
          <p:nvPr/>
        </p:nvSpPr>
        <p:spPr>
          <a:xfrm>
            <a:off x="3984331" y="402332"/>
            <a:ext cx="8111062" cy="2675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GB" sz="3000" noProof="0" dirty="0" err="1">
                <a:solidFill>
                  <a:srgbClr val="303D68"/>
                </a:solidFill>
                <a:latin typeface="DejaVu Math TeX Gyre"/>
                <a:ea typeface="+mj-ea"/>
                <a:cs typeface="+mj-cs"/>
              </a:rPr>
              <a:t>Linearna</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i</a:t>
            </a:r>
            <a:r>
              <a:rPr lang="en-GB" sz="3000" dirty="0">
                <a:solidFill>
                  <a:srgbClr val="303D68"/>
                </a:solidFill>
                <a:latin typeface="DejaVu Math TeX Gyre"/>
                <a:ea typeface="+mj-ea"/>
                <a:cs typeface="+mj-cs"/>
              </a:rPr>
              <a:t> </a:t>
            </a:r>
            <a:r>
              <a:rPr lang="en-GB" sz="3000" dirty="0" err="1">
                <a:solidFill>
                  <a:srgbClr val="303D68"/>
                </a:solidFill>
                <a:latin typeface="DejaVu Math TeX Gyre"/>
                <a:ea typeface="+mj-ea"/>
                <a:cs typeface="+mj-cs"/>
              </a:rPr>
              <a:t>cirkularna</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ekonomija</a:t>
            </a:r>
          </a:p>
          <a:p>
            <a:pPr marL="457200" indent="-457200">
              <a:lnSpc>
                <a:spcPct val="90000"/>
              </a:lnSpc>
              <a:spcBef>
                <a:spcPct val="0"/>
              </a:spcBef>
              <a:buFont typeface="Arial" panose="020B0604020202020204" pitchFamily="34" charset="0"/>
              <a:buChar char="•"/>
            </a:pPr>
            <a:r>
              <a:rPr lang="en-GB" sz="3000" noProof="0" dirty="0" err="1">
                <a:solidFill>
                  <a:srgbClr val="303D68"/>
                </a:solidFill>
                <a:latin typeface="DejaVu Math TeX Gyre"/>
                <a:ea typeface="+mj-ea"/>
                <a:cs typeface="+mj-cs"/>
              </a:rPr>
              <a:t>Održivost</a:t>
            </a:r>
            <a:r>
              <a:rPr lang="en-GB" sz="3000" noProof="0" dirty="0">
                <a:solidFill>
                  <a:srgbClr val="303D68"/>
                </a:solidFill>
                <a:latin typeface="DejaVu Math TeX Gyre"/>
                <a:ea typeface="+mj-ea"/>
                <a:cs typeface="+mj-cs"/>
              </a:rPr>
              <a:t>,</a:t>
            </a:r>
            <a:r>
              <a:rPr lang="en-GB" sz="3000" dirty="0">
                <a:solidFill>
                  <a:srgbClr val="303D68"/>
                </a:solidFill>
                <a:latin typeface="DejaVu Math TeX Gyre"/>
                <a:ea typeface="+mj-ea"/>
                <a:cs typeface="+mj-cs"/>
              </a:rPr>
              <a:t> </a:t>
            </a:r>
            <a:r>
              <a:rPr lang="en-GB" sz="3000" dirty="0" err="1">
                <a:solidFill>
                  <a:srgbClr val="303D68"/>
                </a:solidFill>
                <a:latin typeface="DejaVu Math TeX Gyre"/>
                <a:ea typeface="+mj-ea"/>
                <a:cs typeface="+mj-cs"/>
              </a:rPr>
              <a:t>cirkularna</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ekonomija</a:t>
            </a:r>
            <a:r>
              <a:rPr lang="en-GB" sz="3000" noProof="0" dirty="0">
                <a:solidFill>
                  <a:srgbClr val="303D68"/>
                </a:solidFill>
                <a:latin typeface="DejaVu Math TeX Gyre"/>
                <a:ea typeface="+mj-ea"/>
                <a:cs typeface="+mj-cs"/>
              </a:rPr>
              <a:t>, mala </a:t>
            </a:r>
            <a:r>
              <a:rPr lang="en-GB" sz="3000" noProof="0" dirty="0" err="1">
                <a:solidFill>
                  <a:srgbClr val="303D68"/>
                </a:solidFill>
                <a:latin typeface="DejaVu Math TeX Gyre"/>
                <a:ea typeface="+mj-ea"/>
                <a:cs typeface="+mj-cs"/>
              </a:rPr>
              <a:t>i</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srednja</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preduzeća</a:t>
            </a:r>
            <a:endParaRPr lang="en-GB" sz="3200" noProof="0" dirty="0" err="1">
              <a:solidFill>
                <a:srgbClr val="303D68"/>
              </a:solidFill>
              <a:latin typeface="DejaVu Math TeX Gyre"/>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766D7C5A-3D9E-D5C7-A750-73688EFF1774}"/>
              </a:ext>
            </a:extLst>
          </p:cNvPr>
          <p:cNvSpPr txBox="1">
            <a:spLocks noChangeArrowheads="1"/>
          </p:cNvSpPr>
          <p:nvPr/>
        </p:nvSpPr>
        <p:spPr bwMode="auto">
          <a:xfrm>
            <a:off x="96607" y="402332"/>
            <a:ext cx="3824186" cy="3077766"/>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err="1">
                <a:solidFill>
                  <a:srgbClr val="399884"/>
                </a:solidFill>
                <a:latin typeface="DejaVu Sans"/>
                <a:ea typeface="DejaVu Sans" panose="020B0603030804020204" pitchFamily="34" charset="0"/>
                <a:cs typeface="DejaVu Sans" panose="020B0603030804020204" pitchFamily="34" charset="0"/>
              </a:rPr>
              <a:t>Podnaslov</a:t>
            </a:r>
            <a:r>
              <a:rPr lang="en-GB" sz="2800" b="1" noProof="0" dirty="0">
                <a:solidFill>
                  <a:srgbClr val="399884"/>
                </a:solidFill>
                <a:latin typeface="DejaVu Sans"/>
                <a:ea typeface="DejaVu Sans" panose="020B0603030804020204" pitchFamily="34" charset="0"/>
                <a:cs typeface="DejaVu Sans" panose="020B0603030804020204" pitchFamily="34" charset="0"/>
              </a:rPr>
              <a:t> 1.2: </a:t>
            </a:r>
            <a:r>
              <a:rPr lang="en-GB" sz="2800" b="1" noProof="0" dirty="0" err="1">
                <a:solidFill>
                  <a:srgbClr val="399884"/>
                </a:solidFill>
                <a:latin typeface="DejaVu Sans"/>
                <a:ea typeface="DejaVu Sans" panose="020B0603030804020204" pitchFamily="34" charset="0"/>
                <a:cs typeface="DejaVu Sans" panose="020B0603030804020204" pitchFamily="34" charset="0"/>
              </a:rPr>
              <a:t>Povezanost</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održivosti</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dirty="0" err="1">
                <a:solidFill>
                  <a:srgbClr val="399884"/>
                </a:solidFill>
                <a:latin typeface="DejaVu Sans"/>
                <a:ea typeface="DejaVu Sans" panose="020B0603030804020204" pitchFamily="34" charset="0"/>
                <a:cs typeface="DejaVu Sans" panose="020B0603030804020204" pitchFamily="34" charset="0"/>
              </a:rPr>
              <a:t>cirkularne</a:t>
            </a:r>
            <a:r>
              <a:rPr lang="en-GB" sz="2800" b="1"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ekonomije</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i</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malih</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i</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srednjih</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preduzeća</a:t>
            </a:r>
            <a:endParaRPr lang="en-GB" sz="2800" b="1" noProof="0" dirty="0">
              <a:solidFill>
                <a:srgbClr val="399884"/>
              </a:solidFill>
              <a:latin typeface="DejaVu Sans"/>
              <a:ea typeface="DejaVu Sans" panose="020B0603030804020204" pitchFamily="34" charset="0"/>
              <a:cs typeface="DejaVu Sans" panose="020B0603030804020204" pitchFamily="34" charset="0"/>
            </a:endParaRPr>
          </a:p>
        </p:txBody>
      </p:sp>
      <p:pic>
        <p:nvPicPr>
          <p:cNvPr id="2" name="Picture 1" descr="A logo with text on it&#10;&#10;Description automatically generated">
            <a:extLst>
              <a:ext uri="{FF2B5EF4-FFF2-40B4-BE49-F238E27FC236}">
                <a16:creationId xmlns:a16="http://schemas.microsoft.com/office/drawing/2014/main" id="{900CAC38-6028-896E-95F3-CCC6F34E9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AD797F7C-FA5A-E8D4-4363-77A8C0384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193832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3AB88-8792-0D83-10E4-F4EC503AF5E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611E2FA-AA65-DCEA-D492-CDEAB7377A67}"/>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err="1">
                <a:solidFill>
                  <a:srgbClr val="399884"/>
                </a:solidFill>
                <a:latin typeface="DejaVu Sans"/>
                <a:ea typeface="DejaVu Sans" panose="020B0603030804020204" pitchFamily="34" charset="0"/>
                <a:cs typeface="DejaVu Sans" panose="020B0603030804020204" pitchFamily="34" charset="0"/>
              </a:rPr>
              <a:t>Linearna</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i</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dirty="0" err="1">
                <a:solidFill>
                  <a:srgbClr val="399884"/>
                </a:solidFill>
                <a:latin typeface="DejaVu Sans"/>
                <a:ea typeface="DejaVu Sans" panose="020B0603030804020204" pitchFamily="34" charset="0"/>
                <a:cs typeface="DejaVu Sans" panose="020B0603030804020204" pitchFamily="34" charset="0"/>
              </a:rPr>
              <a:t>cirkularna</a:t>
            </a:r>
            <a:r>
              <a:rPr lang="en-GB" sz="3000" b="1"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ekonomija</a:t>
            </a:r>
          </a:p>
        </p:txBody>
      </p:sp>
      <p:pic>
        <p:nvPicPr>
          <p:cNvPr id="2" name="Picture 1" descr="A logo with text on it&#10;&#10;Description automatically generated">
            <a:extLst>
              <a:ext uri="{FF2B5EF4-FFF2-40B4-BE49-F238E27FC236}">
                <a16:creationId xmlns:a16="http://schemas.microsoft.com/office/drawing/2014/main" id="{B4D3CC41-9890-550A-8265-60A884D6DB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962E8321-0CEF-A023-67C1-0508919102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73BB8D1A-C3D1-C1EB-4565-257293D40D74}"/>
              </a:ext>
            </a:extLst>
          </p:cNvPr>
          <p:cNvSpPr txBox="1">
            <a:spLocks/>
          </p:cNvSpPr>
          <p:nvPr/>
        </p:nvSpPr>
        <p:spPr>
          <a:xfrm>
            <a:off x="6028808" y="3039872"/>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b="1" dirty="0" err="1">
                <a:solidFill>
                  <a:srgbClr val="303D68"/>
                </a:solidFill>
                <a:latin typeface="DejaVu Math TeX Gyre"/>
              </a:rPr>
              <a:t>Cirkularna</a:t>
            </a:r>
            <a:r>
              <a:rPr lang="en-GB" sz="2000" b="1" noProof="0" dirty="0">
                <a:solidFill>
                  <a:srgbClr val="303D68"/>
                </a:solidFill>
                <a:latin typeface="DejaVu Math TeX Gyre"/>
              </a:rPr>
              <a:t> </a:t>
            </a:r>
            <a:r>
              <a:rPr lang="en-GB" sz="2000" b="1" noProof="0" dirty="0" err="1">
                <a:solidFill>
                  <a:srgbClr val="303D68"/>
                </a:solidFill>
                <a:latin typeface="DejaVu Math TeX Gyre"/>
              </a:rPr>
              <a:t>ekonomija</a:t>
            </a:r>
            <a:r>
              <a:rPr lang="en-GB" sz="2000" noProof="0" dirty="0">
                <a:solidFill>
                  <a:srgbClr val="303D68"/>
                </a:solidFill>
                <a:latin typeface="DejaVu Math TeX Gyre"/>
              </a:rPr>
              <a:t>: </a:t>
            </a:r>
            <a:r>
              <a:rPr lang="en-GB" sz="2000" noProof="0" dirty="0" err="1">
                <a:solidFill>
                  <a:srgbClr val="303D68"/>
                </a:solidFill>
                <a:latin typeface="DejaVu Math TeX Gyre"/>
              </a:rPr>
              <a:t>definicija</a:t>
            </a:r>
            <a:r>
              <a:rPr lang="en-GB" sz="2000" noProof="0" dirty="0">
                <a:solidFill>
                  <a:srgbClr val="303D68"/>
                </a:solidFill>
                <a:latin typeface="DejaVu Math TeX Gyre"/>
              </a:rPr>
              <a:t>, </a:t>
            </a:r>
            <a:r>
              <a:rPr lang="en-GB" sz="2000" noProof="0" dirty="0" err="1">
                <a:solidFill>
                  <a:srgbClr val="303D68"/>
                </a:solidFill>
                <a:latin typeface="DejaVu Math TeX Gyre"/>
              </a:rPr>
              <a:t>važnost</a:t>
            </a:r>
            <a:r>
              <a:rPr lang="en-GB" sz="2000" noProof="0" dirty="0">
                <a:solidFill>
                  <a:srgbClr val="303D68"/>
                </a:solidFill>
                <a:latin typeface="DejaVu Math TeX Gyre"/>
              </a:rPr>
              <a:t> i prednosti (Europski parlament, 2021) - "Kružna ekonomija je model proizvodnje i potrošnje koji uključuje dijeljenje, najam, ponovnu upotrebu, popravak, obnovu i reciklažu postojećih materijala i proizvoda što je duže moguće. Na taj način se produžava životni ciklus proizvoda." </a:t>
            </a:r>
          </a:p>
          <a:p>
            <a:pPr marL="285750" indent="-285750" algn="just">
              <a:buFont typeface="Arial" panose="020B0604020202020204" pitchFamily="34" charset="0"/>
              <a:buChar char="•"/>
            </a:pPr>
            <a:r>
              <a:rPr lang="en-GB" sz="2000" b="1" noProof="0" dirty="0">
                <a:solidFill>
                  <a:srgbClr val="303D68"/>
                </a:solidFill>
                <a:latin typeface="DejaVu Math TeX Gyre" panose="02000503000000000000" pitchFamily="2" charset="0"/>
              </a:rPr>
              <a:t>Linearna ekonomija </a:t>
            </a:r>
            <a:r>
              <a:rPr lang="en-GB" sz="2000" noProof="0" dirty="0">
                <a:solidFill>
                  <a:srgbClr val="303D68"/>
                </a:solidFill>
                <a:latin typeface="DejaVu Math TeX Gyre" panose="02000503000000000000" pitchFamily="2" charset="0"/>
              </a:rPr>
              <a:t>- resursi se vade, koriste, a zatim odlažu, slijedeći tradicionalni model "uzmi–proizvodi–odbaci"</a:t>
            </a:r>
          </a:p>
          <a:p>
            <a:pPr algn="just"/>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9" name="Picture 8" descr="A diagram of circular economy&#10;&#10;AI-generated content may be incorrect.">
            <a:extLst>
              <a:ext uri="{FF2B5EF4-FFF2-40B4-BE49-F238E27FC236}">
                <a16:creationId xmlns:a16="http://schemas.microsoft.com/office/drawing/2014/main" id="{C6E83780-51DC-1C3D-BABC-F48A98D2E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710" y="1842874"/>
            <a:ext cx="5532098" cy="3172252"/>
          </a:xfrm>
          <a:prstGeom prst="rect">
            <a:avLst/>
          </a:prstGeom>
        </p:spPr>
      </p:pic>
    </p:spTree>
    <p:extLst>
      <p:ext uri="{BB962C8B-B14F-4D97-AF65-F5344CB8AC3E}">
        <p14:creationId xmlns:p14="http://schemas.microsoft.com/office/powerpoint/2010/main" val="906533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89CF89-A256-4F13-651D-C41B54781F51}"/>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28EBE81-6293-12EE-1108-85F2AA968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38743747-4B0F-5A64-9381-169504768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98639BB6-BAD1-86BD-1E9C-B632F91B7799}"/>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err="1">
                <a:solidFill>
                  <a:srgbClr val="399884"/>
                </a:solidFill>
                <a:latin typeface="DejaVu Sans"/>
                <a:ea typeface="DejaVu Sans" panose="020B0603030804020204" pitchFamily="34" charset="0"/>
                <a:cs typeface="DejaVu Sans" panose="020B0603030804020204" pitchFamily="34" charset="0"/>
              </a:rPr>
              <a:t>Održivost</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dirty="0" err="1">
                <a:solidFill>
                  <a:srgbClr val="399884"/>
                </a:solidFill>
                <a:latin typeface="DejaVu Sans"/>
                <a:ea typeface="DejaVu Sans" panose="020B0603030804020204" pitchFamily="34" charset="0"/>
                <a:cs typeface="DejaVu Sans" panose="020B0603030804020204" pitchFamily="34" charset="0"/>
              </a:rPr>
              <a:t>cirkularna</a:t>
            </a:r>
            <a:r>
              <a:rPr lang="en-GB" sz="3000" b="1"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ekonomija</a:t>
            </a:r>
            <a:r>
              <a:rPr lang="en-GB" sz="3000" b="1" noProof="0" dirty="0">
                <a:solidFill>
                  <a:srgbClr val="399884"/>
                </a:solidFill>
                <a:latin typeface="DejaVu Sans"/>
                <a:ea typeface="DejaVu Sans" panose="020B0603030804020204" pitchFamily="34" charset="0"/>
                <a:cs typeface="DejaVu Sans" panose="020B0603030804020204" pitchFamily="34" charset="0"/>
              </a:rPr>
              <a:t>, mala </a:t>
            </a:r>
            <a:r>
              <a:rPr lang="en-GB" sz="3000" b="1" noProof="0" dirty="0" err="1">
                <a:solidFill>
                  <a:srgbClr val="399884"/>
                </a:solidFill>
                <a:latin typeface="DejaVu Sans"/>
                <a:ea typeface="DejaVu Sans" panose="020B0603030804020204" pitchFamily="34" charset="0"/>
                <a:cs typeface="DejaVu Sans" panose="020B0603030804020204" pitchFamily="34" charset="0"/>
              </a:rPr>
              <a:t>i</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srednja</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preduzeća</a:t>
            </a:r>
          </a:p>
        </p:txBody>
      </p:sp>
      <p:pic>
        <p:nvPicPr>
          <p:cNvPr id="9" name="Picture 8" descr="Blue text on a black background&#10;&#10;Description automatically generated">
            <a:extLst>
              <a:ext uri="{FF2B5EF4-FFF2-40B4-BE49-F238E27FC236}">
                <a16:creationId xmlns:a16="http://schemas.microsoft.com/office/drawing/2014/main" id="{692989FC-25B0-D83D-14BF-FD3871013C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AF1B521C-F7C9-239F-CCDC-B187127851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AD23AE18-C32E-E1AA-DA40-135015F3E921}"/>
              </a:ext>
            </a:extLst>
          </p:cNvPr>
          <p:cNvSpPr txBox="1">
            <a:spLocks/>
          </p:cNvSpPr>
          <p:nvPr/>
        </p:nvSpPr>
        <p:spPr>
          <a:xfrm>
            <a:off x="514116" y="2554440"/>
            <a:ext cx="11197985"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1000"/>
              </a:spcBef>
              <a:buClr>
                <a:schemeClr val="accent1"/>
              </a:buClr>
              <a:buSzPts val="1440"/>
            </a:pPr>
            <a:r>
              <a:rPr lang="en-GB" sz="2000" noProof="0" dirty="0" err="1">
                <a:solidFill>
                  <a:srgbClr val="303D68"/>
                </a:solidFill>
                <a:latin typeface="DejaVu Math TeX Gyre"/>
              </a:rPr>
              <a:t>Održivost</a:t>
            </a:r>
            <a:r>
              <a:rPr lang="en-GB" sz="2000" noProof="0" dirty="0">
                <a:solidFill>
                  <a:srgbClr val="303D68"/>
                </a:solidFill>
                <a:latin typeface="DejaVu Math TeX Gyre"/>
              </a:rPr>
              <a:t> </a:t>
            </a:r>
            <a:r>
              <a:rPr lang="en-GB" sz="2000" noProof="0" dirty="0" err="1">
                <a:solidFill>
                  <a:srgbClr val="303D68"/>
                </a:solidFill>
                <a:latin typeface="DejaVu Math TeX Gyre"/>
              </a:rPr>
              <a:t>i</a:t>
            </a:r>
            <a:r>
              <a:rPr lang="en-GB" sz="2000" noProof="0" dirty="0">
                <a:solidFill>
                  <a:srgbClr val="303D68"/>
                </a:solidFill>
                <a:latin typeface="DejaVu Math TeX Gyre"/>
              </a:rPr>
              <a:t> </a:t>
            </a:r>
            <a:r>
              <a:rPr lang="en-GB" sz="2000" dirty="0" err="1">
                <a:solidFill>
                  <a:srgbClr val="303D68"/>
                </a:solidFill>
                <a:latin typeface="DejaVu Math TeX Gyre"/>
              </a:rPr>
              <a:t>cirkularna</a:t>
            </a:r>
            <a:r>
              <a:rPr lang="en-GB" sz="2000" dirty="0">
                <a:solidFill>
                  <a:srgbClr val="303D68"/>
                </a:solidFill>
                <a:latin typeface="DejaVu Math TeX Gyre"/>
              </a:rPr>
              <a:t> </a:t>
            </a:r>
            <a:r>
              <a:rPr lang="en-GB" sz="2000" noProof="0" dirty="0" err="1">
                <a:solidFill>
                  <a:srgbClr val="303D68"/>
                </a:solidFill>
                <a:latin typeface="DejaVu Math TeX Gyre"/>
              </a:rPr>
              <a:t>ekonomija</a:t>
            </a:r>
            <a:r>
              <a:rPr lang="en-GB" sz="2000" noProof="0" dirty="0">
                <a:solidFill>
                  <a:srgbClr val="303D68"/>
                </a:solidFill>
                <a:latin typeface="DejaVu Math TeX Gyre"/>
              </a:rPr>
              <a:t>:</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a:rPr>
              <a:t>Održivost nam daje zašto, a cirkularna ekonomija nam daje kako</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Circularna ekonomija nastoji koristiti okolišu fokusiranjem na poboljšanje ekonomskih sistema, čime se implicitno ostvaruju koristi za društvene aspekte. Od održivosti se, s druge strane, očekuje da ekonomija, okoliš i društvo razvijaju se na siguran i stabilan način, jer ona favorizira zaštitu i očuvanje okoliša.</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Percepcija odgovornosti koje oboje predstavljaju je različita, jer odgovornost koja proizlazi iz transformacije u cirkularni sistem pada na privatne kompanije i one odgovorne za formuliranje politika, dok održivost nastoji podijeliti odgovornosti između entiteta ili pojedinaca koji je čine ili provode.</a:t>
            </a:r>
          </a:p>
          <a:p>
            <a:pPr marL="342900" lvl="0" indent="-342900" algn="just">
              <a:spcBef>
                <a:spcPts val="1000"/>
              </a:spcBef>
              <a:buClr>
                <a:schemeClr val="accent1"/>
              </a:buClr>
              <a:buSzPts val="144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342900" lvl="0" indent="-342900" algn="just">
              <a:spcBef>
                <a:spcPts val="1000"/>
              </a:spcBef>
              <a:buClr>
                <a:schemeClr val="accent1"/>
              </a:buClr>
              <a:buSzPts val="144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1144703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10042F-12C3-EA21-1770-D4CC50380ED2}"/>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531F1E6-C460-9FAF-1FB8-6433D4D2A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6BE50982-EEC8-C297-C84D-4A860D2A9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E7DF019F-7960-0BFE-2B66-791DE58F509C}"/>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err="1">
                <a:solidFill>
                  <a:srgbClr val="399884"/>
                </a:solidFill>
                <a:latin typeface="DejaVu Sans"/>
                <a:ea typeface="DejaVu Sans" panose="020B0603030804020204" pitchFamily="34" charset="0"/>
                <a:cs typeface="DejaVu Sans" panose="020B0603030804020204" pitchFamily="34" charset="0"/>
              </a:rPr>
              <a:t>Održivost</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dirty="0" err="1">
                <a:solidFill>
                  <a:srgbClr val="399884"/>
                </a:solidFill>
                <a:latin typeface="DejaVu Sans"/>
                <a:ea typeface="DejaVu Sans" panose="020B0603030804020204" pitchFamily="34" charset="0"/>
                <a:cs typeface="DejaVu Sans" panose="020B0603030804020204" pitchFamily="34" charset="0"/>
              </a:rPr>
              <a:t>cirkularna</a:t>
            </a:r>
            <a:r>
              <a:rPr lang="en-GB" sz="3000" b="1"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ekonomija</a:t>
            </a:r>
            <a:r>
              <a:rPr lang="en-GB" sz="3000" b="1" noProof="0" dirty="0">
                <a:solidFill>
                  <a:srgbClr val="399884"/>
                </a:solidFill>
                <a:latin typeface="DejaVu Sans"/>
                <a:ea typeface="DejaVu Sans" panose="020B0603030804020204" pitchFamily="34" charset="0"/>
                <a:cs typeface="DejaVu Sans" panose="020B0603030804020204" pitchFamily="34" charset="0"/>
              </a:rPr>
              <a:t>, mala </a:t>
            </a:r>
            <a:r>
              <a:rPr lang="en-GB" sz="3000" b="1" noProof="0" dirty="0" err="1">
                <a:solidFill>
                  <a:srgbClr val="399884"/>
                </a:solidFill>
                <a:latin typeface="DejaVu Sans"/>
                <a:ea typeface="DejaVu Sans" panose="020B0603030804020204" pitchFamily="34" charset="0"/>
                <a:cs typeface="DejaVu Sans" panose="020B0603030804020204" pitchFamily="34" charset="0"/>
              </a:rPr>
              <a:t>i</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srednja</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preduzeća</a:t>
            </a:r>
          </a:p>
        </p:txBody>
      </p:sp>
      <p:pic>
        <p:nvPicPr>
          <p:cNvPr id="9" name="Picture 8" descr="Blue text on a black background&#10;&#10;Description automatically generated">
            <a:extLst>
              <a:ext uri="{FF2B5EF4-FFF2-40B4-BE49-F238E27FC236}">
                <a16:creationId xmlns:a16="http://schemas.microsoft.com/office/drawing/2014/main" id="{C2C9D409-CF2A-2397-E73B-0435233241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59C7B6B7-8915-5D0F-D3BC-39235A980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F4659A06-888D-B792-F979-A83F3A51DCDE}"/>
              </a:ext>
            </a:extLst>
          </p:cNvPr>
          <p:cNvSpPr txBox="1">
            <a:spLocks/>
          </p:cNvSpPr>
          <p:nvPr/>
        </p:nvSpPr>
        <p:spPr>
          <a:xfrm>
            <a:off x="514116" y="2554440"/>
            <a:ext cx="11197985"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Mala i srednja preduzeća (MSP) čine oko 99% svih evropskih preduzeća</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Mnoge MSP suočavaju se sa značajnim izazovima kao što su ograničeni budžeti, uske marže, nedostatak stručnosti u održivosti i neizvjesnost o opipljivim koristima usvajanja zelenih praksi</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Strateški dokumenti koji podržavaju ovu transformaciju - Ciljevi održivog razvoja Ujedinjenih nacija (SDG-ovi), Akcioni plan za kružno gospodarstvo, </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Vlade, lokalne vlasti i obrazovne institucije igraju ključnu ulogu u omogućavanju ove transformacije</a:t>
            </a:r>
          </a:p>
          <a:p>
            <a:pPr marL="342900" lvl="0" indent="-342900" algn="just">
              <a:spcBef>
                <a:spcPts val="1000"/>
              </a:spcBef>
              <a:buClr>
                <a:schemeClr val="accent1"/>
              </a:buClr>
              <a:buSzPts val="144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342900" lvl="0" indent="-342900" algn="just">
              <a:spcBef>
                <a:spcPts val="1000"/>
              </a:spcBef>
              <a:buClr>
                <a:schemeClr val="accent1"/>
              </a:buClr>
              <a:buSzPts val="144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2733065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33885-F348-E486-1D61-2348D1AAC1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81FC957-17FB-E200-2743-41232B76DFE8}"/>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FEAD0587-3585-BDDB-3A7A-D496114D96AD}"/>
              </a:ext>
            </a:extLst>
          </p:cNvPr>
          <p:cNvSpPr txBox="1"/>
          <p:nvPr/>
        </p:nvSpPr>
        <p:spPr>
          <a:xfrm>
            <a:off x="3984331" y="402332"/>
            <a:ext cx="8111062" cy="35064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Botanic Lab – Sofija, Bugarska</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Kramp &amp; Kramp GmbH + Co. KG – Lemgo, Njemačka</a:t>
            </a:r>
          </a:p>
          <a:p>
            <a:pPr marL="457200" indent="-457200">
              <a:lnSpc>
                <a:spcPct val="90000"/>
              </a:lnSpc>
              <a:spcBef>
                <a:spcPct val="0"/>
              </a:spcBef>
              <a:buFont typeface="Arial" panose="020B0604020202020204" pitchFamily="34" charset="0"/>
              <a:buChar char="•"/>
            </a:pPr>
            <a:r>
              <a:rPr lang="en-GB" sz="3000" noProof="0" dirty="0" err="1">
                <a:solidFill>
                  <a:srgbClr val="303D68"/>
                </a:solidFill>
                <a:latin typeface="DejaVu Math TeX Gyre" panose="02000503000000000000" pitchFamily="2" charset="0"/>
                <a:ea typeface="+mj-ea"/>
                <a:cs typeface="+mj-cs"/>
              </a:rPr>
              <a:t>Koter Szkółka Krzewów Jagodowych </a:t>
            </a:r>
            <a:r>
              <a:rPr lang="en-GB" sz="3000" noProof="0" dirty="0">
                <a:solidFill>
                  <a:srgbClr val="303D68"/>
                </a:solidFill>
                <a:latin typeface="DejaVu Math TeX Gyre" panose="02000503000000000000" pitchFamily="2" charset="0"/>
                <a:ea typeface="+mj-ea"/>
                <a:cs typeface="+mj-cs"/>
              </a:rPr>
              <a:t>– </a:t>
            </a:r>
            <a:r>
              <a:rPr lang="en-GB" sz="3000" noProof="0" dirty="0" err="1">
                <a:solidFill>
                  <a:srgbClr val="303D68"/>
                </a:solidFill>
                <a:latin typeface="DejaVu Math TeX Gyre" panose="02000503000000000000" pitchFamily="2" charset="0"/>
                <a:ea typeface="+mj-ea"/>
                <a:cs typeface="+mj-cs"/>
              </a:rPr>
              <a:t>Dąbrowica</a:t>
            </a:r>
            <a:r>
              <a:rPr lang="en-GB" sz="3000" noProof="0" dirty="0">
                <a:solidFill>
                  <a:srgbClr val="303D68"/>
                </a:solidFill>
                <a:latin typeface="DejaVu Math TeX Gyre" panose="02000503000000000000" pitchFamily="2" charset="0"/>
                <a:ea typeface="+mj-ea"/>
                <a:cs typeface="+mj-cs"/>
              </a:rPr>
              <a:t>, Poljska</a:t>
            </a: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A610A473-0F90-5EFC-B011-EDA3BAEA6586}"/>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1.3: Dobri primjeri implementacije praksi održivosti u kompanijama</a:t>
            </a:r>
          </a:p>
        </p:txBody>
      </p:sp>
      <p:pic>
        <p:nvPicPr>
          <p:cNvPr id="2" name="Picture 1" descr="A logo with text on it&#10;&#10;Description automatically generated">
            <a:extLst>
              <a:ext uri="{FF2B5EF4-FFF2-40B4-BE49-F238E27FC236}">
                <a16:creationId xmlns:a16="http://schemas.microsoft.com/office/drawing/2014/main" id="{1024C7AE-AD74-DA17-35B7-BC8E334C9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1D48B80-A5CB-A395-D1C6-A860403C19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00942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33A6D-D8CA-8D07-A5ED-A6ECF55591F1}"/>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24DD56B0-0439-FE10-7334-F5F2963BA4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0988EE0A-10B0-9824-9F34-1600F098E2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6ABC8B95-0B5D-5673-3CB3-A46704B41D9D}"/>
              </a:ext>
            </a:extLst>
          </p:cNvPr>
          <p:cNvSpPr txBox="1">
            <a:spLocks/>
          </p:cNvSpPr>
          <p:nvPr/>
        </p:nvSpPr>
        <p:spPr>
          <a:xfrm>
            <a:off x="5498008" y="3039872"/>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Botanic Lab (osnovan 2018) pruža usluge uređenja enterijera i eksterijera te dekoracije biljkama, realizirajući više od 300 projekata na površini od oko 200.000 m², uglavnom u uredskim okruženjima.</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Kreiran je Botanic Wall – pametni vertikalni vrt koji poboljšava kvalitet zraka, vlažnost, nivo buke i ublažava elektromagnetne talase, povećavajući dobrobit zaposlenika (smanjuje umor za 25% i povećava fokus za gotovo 20%).</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Podržani programima zelenih inovacija (npr. Norveški finansijski mehanizam), razvijaju rješenja poput Botanic Room, modularnog multifunkcionalnog zelenog prostora za urede.</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6" name="Picture 5" descr="A white sign with black text and green leaf&#10;&#10;AI-generated content may be incorrect.">
            <a:extLst>
              <a:ext uri="{FF2B5EF4-FFF2-40B4-BE49-F238E27FC236}">
                <a16:creationId xmlns:a16="http://schemas.microsoft.com/office/drawing/2014/main" id="{BF9E20F8-9BFB-53B1-35F5-DF210D768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2907" y="119553"/>
            <a:ext cx="1221025" cy="1576591"/>
          </a:xfrm>
          <a:prstGeom prst="rect">
            <a:avLst/>
          </a:prstGeom>
        </p:spPr>
      </p:pic>
      <p:pic>
        <p:nvPicPr>
          <p:cNvPr id="10" name="Picture 9" descr="A person standing in front of a green wall&#10;&#10;AI-generated content may be incorrect.">
            <a:extLst>
              <a:ext uri="{FF2B5EF4-FFF2-40B4-BE49-F238E27FC236}">
                <a16:creationId xmlns:a16="http://schemas.microsoft.com/office/drawing/2014/main" id="{544831BB-2322-340C-A737-8A3D0177B3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508" y="1958081"/>
            <a:ext cx="4692064" cy="3377778"/>
          </a:xfrm>
          <a:prstGeom prst="rect">
            <a:avLst/>
          </a:prstGeom>
        </p:spPr>
      </p:pic>
      <p:sp>
        <p:nvSpPr>
          <p:cNvPr id="11" name="Title 1">
            <a:extLst>
              <a:ext uri="{FF2B5EF4-FFF2-40B4-BE49-F238E27FC236}">
                <a16:creationId xmlns:a16="http://schemas.microsoft.com/office/drawing/2014/main" id="{B12227D6-6A33-3FF4-CE28-E27F72E0C66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Botanic Lab – Sofija, Bugarska</a:t>
            </a:r>
          </a:p>
        </p:txBody>
      </p:sp>
      <p:sp>
        <p:nvSpPr>
          <p:cNvPr id="12" name="TextBox 11">
            <a:extLst>
              <a:ext uri="{FF2B5EF4-FFF2-40B4-BE49-F238E27FC236}">
                <a16:creationId xmlns:a16="http://schemas.microsoft.com/office/drawing/2014/main" id="{14EB5845-99EF-2B28-8FAB-BE11506C6D38}"/>
              </a:ext>
            </a:extLst>
          </p:cNvPr>
          <p:cNvSpPr txBox="1"/>
          <p:nvPr/>
        </p:nvSpPr>
        <p:spPr>
          <a:xfrm>
            <a:off x="610508" y="5438273"/>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Fotografije sa web stranice BotanicLab</a:t>
            </a:r>
          </a:p>
        </p:txBody>
      </p:sp>
    </p:spTree>
    <p:extLst>
      <p:ext uri="{BB962C8B-B14F-4D97-AF65-F5344CB8AC3E}">
        <p14:creationId xmlns:p14="http://schemas.microsoft.com/office/powerpoint/2010/main" val="1878151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02FCB-9B33-2E1A-82DE-D4D9DC5CADDA}"/>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AAFDAB0F-4B56-C246-2811-ABFC2FAF95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BE8836A0-5189-665A-7FC0-BCAC5925B7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82652F1B-B3BF-2C0F-0F72-F0FE73F817FE}"/>
              </a:ext>
            </a:extLst>
          </p:cNvPr>
          <p:cNvSpPr txBox="1">
            <a:spLocks/>
          </p:cNvSpPr>
          <p:nvPr/>
        </p:nvSpPr>
        <p:spPr>
          <a:xfrm>
            <a:off x="5498008" y="3039872"/>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Kramp &amp; Kramp (osnovan 1964.) specijaliziran je za očuvanje i restauraciju historijskih zgrada, spajajući tradicionalno majstorstvo s modernim održivim praksama i ekološkim materijalima.</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Posluje koristeći obnovljivu energiju i cirkularne sisteme — </a:t>
            </a:r>
            <a:r>
              <a:rPr lang="en-GB" sz="2000" noProof="0" dirty="0" err="1">
                <a:solidFill>
                  <a:srgbClr val="303D68"/>
                </a:solidFill>
                <a:latin typeface="DejaVu Math TeX Gyre" panose="02000503000000000000" pitchFamily="2" charset="0"/>
              </a:rPr>
              <a:t>bio-grijanje </a:t>
            </a:r>
            <a:r>
              <a:rPr lang="en-GB" sz="2000" noProof="0" dirty="0">
                <a:solidFill>
                  <a:srgbClr val="303D68"/>
                </a:solidFill>
                <a:latin typeface="DejaVu Math TeX Gyre" panose="02000503000000000000" pitchFamily="2" charset="0"/>
              </a:rPr>
              <a:t>iz drvnih ostataka, fotonaponski sistemi, prečišćavanje otpadnih voda, napredno upravljanje otpadom i podršku biodiverzitetu (kućice za gnijezda, hoteli za insekte).</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Ugrađuje održivost u korporativnu kulturu kroz obuku zaposlenika, šeme prijedloga, lokalna partnerstva i učešće u regionalnim ekološkim projektima.</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600E59BF-80C0-D5B5-69A3-375F6912CAD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Kramp &amp; Kramp GmbH + Co. KG – Lemgo, Njemačka</a:t>
            </a:r>
          </a:p>
        </p:txBody>
      </p:sp>
      <p:sp>
        <p:nvSpPr>
          <p:cNvPr id="12" name="TextBox 11">
            <a:extLst>
              <a:ext uri="{FF2B5EF4-FFF2-40B4-BE49-F238E27FC236}">
                <a16:creationId xmlns:a16="http://schemas.microsoft.com/office/drawing/2014/main" id="{162377BD-DB66-650E-A42C-993A18E0D02B}"/>
              </a:ext>
            </a:extLst>
          </p:cNvPr>
          <p:cNvSpPr txBox="1"/>
          <p:nvPr/>
        </p:nvSpPr>
        <p:spPr>
          <a:xfrm>
            <a:off x="514117" y="4000500"/>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Fotografija sa web stranice Kramp &amp; Kramp GmbH + Co. KG </a:t>
            </a:r>
          </a:p>
        </p:txBody>
      </p:sp>
      <p:pic>
        <p:nvPicPr>
          <p:cNvPr id="5" name="Picture 4" descr="A logo for a restaurant&#10;&#10;AI-generated content may be incorrect.">
            <a:extLst>
              <a:ext uri="{FF2B5EF4-FFF2-40B4-BE49-F238E27FC236}">
                <a16:creationId xmlns:a16="http://schemas.microsoft.com/office/drawing/2014/main" id="{4F5B16C4-C458-21BA-C159-D73651C208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117" y="2857500"/>
            <a:ext cx="3981450" cy="1143000"/>
          </a:xfrm>
          <a:prstGeom prst="rect">
            <a:avLst/>
          </a:prstGeom>
        </p:spPr>
      </p:pic>
    </p:spTree>
    <p:extLst>
      <p:ext uri="{BB962C8B-B14F-4D97-AF65-F5344CB8AC3E}">
        <p14:creationId xmlns:p14="http://schemas.microsoft.com/office/powerpoint/2010/main" val="237154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40264-D8B3-5058-24D9-45DA3F4DF606}"/>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F86471B5-09CE-9036-6757-3114FA96DC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4679A6D6-DA1E-A77E-86D7-C1EEDDF0D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45E020AA-1073-24AE-767F-74F74DCC743B}"/>
              </a:ext>
            </a:extLst>
          </p:cNvPr>
          <p:cNvSpPr txBox="1">
            <a:spLocks/>
          </p:cNvSpPr>
          <p:nvPr/>
        </p:nvSpPr>
        <p:spPr>
          <a:xfrm>
            <a:off x="5498008" y="3039872"/>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err="1">
                <a:solidFill>
                  <a:srgbClr val="303D68"/>
                </a:solidFill>
                <a:latin typeface="DejaVu Math TeX Gyre"/>
              </a:rPr>
              <a:t>Koter</a:t>
            </a:r>
            <a:r>
              <a:rPr lang="en-GB" sz="2000" noProof="0" dirty="0">
                <a:solidFill>
                  <a:srgbClr val="303D68"/>
                </a:solidFill>
                <a:latin typeface="DejaVu Math TeX Gyre"/>
              </a:rPr>
              <a:t> (</a:t>
            </a:r>
            <a:r>
              <a:rPr lang="en-GB" sz="2000" noProof="0" dirty="0" err="1">
                <a:solidFill>
                  <a:srgbClr val="303D68"/>
                </a:solidFill>
                <a:latin typeface="DejaVu Math TeX Gyre"/>
              </a:rPr>
              <a:t>osnovan</a:t>
            </a:r>
            <a:r>
              <a:rPr lang="en-GB" sz="2000" noProof="0" dirty="0">
                <a:solidFill>
                  <a:srgbClr val="303D68"/>
                </a:solidFill>
                <a:latin typeface="DejaVu Math TeX Gyre"/>
              </a:rPr>
              <a:t> 2017.) je porodični rasadnik koji </a:t>
            </a:r>
            <a:r>
              <a:rPr lang="en-GB" sz="2000" noProof="0" dirty="0" err="1">
                <a:solidFill>
                  <a:srgbClr val="303D68"/>
                </a:solidFill>
                <a:latin typeface="DejaVu Math TeX Gyre"/>
              </a:rPr>
              <a:t>proizvodi</a:t>
            </a:r>
            <a:r>
              <a:rPr lang="en-GB" sz="2000" noProof="0" dirty="0">
                <a:solidFill>
                  <a:srgbClr val="303D68"/>
                </a:solidFill>
                <a:latin typeface="DejaVu Math TeX Gyre"/>
              </a:rPr>
              <a:t> </a:t>
            </a:r>
            <a:r>
              <a:rPr lang="en-GB" sz="2000" noProof="0" dirty="0" err="1">
                <a:solidFill>
                  <a:srgbClr val="303D68"/>
                </a:solidFill>
                <a:latin typeface="DejaVu Math TeX Gyre"/>
              </a:rPr>
              <a:t>visokokvalitetne</a:t>
            </a:r>
            <a:r>
              <a:rPr lang="en-GB" sz="2000" noProof="0" dirty="0">
                <a:solidFill>
                  <a:srgbClr val="303D68"/>
                </a:solidFill>
                <a:latin typeface="DejaVu Math TeX Gyre"/>
              </a:rPr>
              <a:t> </a:t>
            </a:r>
            <a:r>
              <a:rPr lang="en-GB" sz="2000" noProof="0" dirty="0" err="1">
                <a:solidFill>
                  <a:srgbClr val="303D68"/>
                </a:solidFill>
                <a:latin typeface="DejaVu Math TeX Gyre"/>
              </a:rPr>
              <a:t>voćne</a:t>
            </a:r>
            <a:r>
              <a:rPr lang="en-GB" sz="2000" noProof="0" dirty="0">
                <a:solidFill>
                  <a:srgbClr val="303D68"/>
                </a:solidFill>
                <a:latin typeface="DejaVu Math TeX Gyre"/>
              </a:rPr>
              <a:t> </a:t>
            </a:r>
            <a:r>
              <a:rPr lang="en-GB" sz="2000" noProof="0" dirty="0" err="1">
                <a:solidFill>
                  <a:srgbClr val="303D68"/>
                </a:solidFill>
                <a:latin typeface="DejaVu Math TeX Gyre"/>
              </a:rPr>
              <a:t>grmlje</a:t>
            </a:r>
            <a:r>
              <a:rPr lang="en-GB" sz="2000" noProof="0" dirty="0">
                <a:solidFill>
                  <a:srgbClr val="303D68"/>
                </a:solidFill>
                <a:latin typeface="DejaVu Math TeX Gyre"/>
              </a:rPr>
              <a:t> (</a:t>
            </a:r>
            <a:r>
              <a:rPr lang="en-GB" sz="2000" noProof="0" dirty="0" err="1">
                <a:solidFill>
                  <a:srgbClr val="303D68"/>
                </a:solidFill>
                <a:latin typeface="DejaVu Math TeX Gyre"/>
              </a:rPr>
              <a:t>borovnice</a:t>
            </a:r>
            <a:r>
              <a:rPr lang="en-GB" sz="2000" noProof="0" dirty="0">
                <a:solidFill>
                  <a:srgbClr val="303D68"/>
                </a:solidFill>
                <a:latin typeface="DejaVu Math TeX Gyre"/>
              </a:rPr>
              <a:t>, </a:t>
            </a:r>
            <a:r>
              <a:rPr lang="en-GB" sz="2000" noProof="0" dirty="0" err="1">
                <a:solidFill>
                  <a:srgbClr val="303D68"/>
                </a:solidFill>
                <a:latin typeface="DejaVu Math TeX Gyre"/>
              </a:rPr>
              <a:t>haskap</a:t>
            </a:r>
            <a:r>
              <a:rPr lang="en-GB" sz="2000" noProof="0" dirty="0">
                <a:solidFill>
                  <a:srgbClr val="303D68"/>
                </a:solidFill>
                <a:latin typeface="DejaVu Math TeX Gyre"/>
              </a:rPr>
              <a:t>, </a:t>
            </a:r>
            <a:r>
              <a:rPr lang="en-GB" sz="2000" dirty="0" err="1">
                <a:solidFill>
                  <a:srgbClr val="303D68"/>
                </a:solidFill>
                <a:latin typeface="DejaVu Math TeX Gyre"/>
              </a:rPr>
              <a:t>kupine</a:t>
            </a:r>
            <a:r>
              <a:rPr lang="en-GB" sz="2000" dirty="0">
                <a:solidFill>
                  <a:srgbClr val="303D68"/>
                </a:solidFill>
                <a:latin typeface="DejaVu Math TeX Gyre"/>
              </a:rPr>
              <a:t> bez </a:t>
            </a:r>
            <a:r>
              <a:rPr lang="en-GB" sz="2000" dirty="0" err="1">
                <a:solidFill>
                  <a:srgbClr val="303D68"/>
                </a:solidFill>
                <a:latin typeface="DejaVu Math TeX Gyre"/>
              </a:rPr>
              <a:t>trnja</a:t>
            </a:r>
            <a:r>
              <a:rPr lang="en-GB" sz="2000" noProof="0" dirty="0">
                <a:solidFill>
                  <a:srgbClr val="303D68"/>
                </a:solidFill>
                <a:latin typeface="DejaVu Math TeX Gyre"/>
              </a:rPr>
              <a:t>) </a:t>
            </a:r>
            <a:r>
              <a:rPr lang="en-GB" sz="2000" noProof="0" dirty="0" err="1">
                <a:solidFill>
                  <a:srgbClr val="303D68"/>
                </a:solidFill>
                <a:latin typeface="DejaVu Math TeX Gyre"/>
              </a:rPr>
              <a:t>i</a:t>
            </a:r>
            <a:r>
              <a:rPr lang="en-GB" sz="2000" noProof="0" dirty="0">
                <a:solidFill>
                  <a:srgbClr val="303D68"/>
                </a:solidFill>
                <a:latin typeface="DejaVu Math TeX Gyre"/>
              </a:rPr>
              <a:t> </a:t>
            </a:r>
            <a:r>
              <a:rPr lang="en-GB" sz="2000" noProof="0" dirty="0" err="1">
                <a:solidFill>
                  <a:srgbClr val="303D68"/>
                </a:solidFill>
                <a:latin typeface="DejaVu Math TeX Gyre"/>
              </a:rPr>
              <a:t>ukrasne</a:t>
            </a:r>
            <a:r>
              <a:rPr lang="en-GB" sz="2000" noProof="0" dirty="0">
                <a:solidFill>
                  <a:srgbClr val="303D68"/>
                </a:solidFill>
                <a:latin typeface="DejaVu Math TeX Gyre"/>
              </a:rPr>
              <a:t> </a:t>
            </a:r>
            <a:r>
              <a:rPr lang="en-GB" sz="2000" noProof="0" dirty="0" err="1">
                <a:solidFill>
                  <a:srgbClr val="303D68"/>
                </a:solidFill>
                <a:latin typeface="DejaVu Math TeX Gyre"/>
              </a:rPr>
              <a:t>biljke</a:t>
            </a:r>
            <a:r>
              <a:rPr lang="en-GB" sz="2000" noProof="0" dirty="0">
                <a:solidFill>
                  <a:srgbClr val="303D68"/>
                </a:solidFill>
                <a:latin typeface="DejaVu Math TeX Gyre"/>
              </a:rPr>
              <a:t> (</a:t>
            </a:r>
            <a:r>
              <a:rPr lang="en-GB" sz="2000" noProof="0" dirty="0" err="1">
                <a:solidFill>
                  <a:srgbClr val="303D68"/>
                </a:solidFill>
                <a:latin typeface="DejaVu Math TeX Gyre"/>
              </a:rPr>
              <a:t>azaleje</a:t>
            </a:r>
            <a:r>
              <a:rPr lang="en-GB" sz="2000" noProof="0" dirty="0">
                <a:solidFill>
                  <a:srgbClr val="303D68"/>
                </a:solidFill>
                <a:latin typeface="DejaVu Math TeX Gyre"/>
              </a:rPr>
              <a:t>, </a:t>
            </a:r>
            <a:r>
              <a:rPr lang="en-GB" sz="2000" noProof="0" dirty="0" err="1">
                <a:solidFill>
                  <a:srgbClr val="303D68"/>
                </a:solidFill>
                <a:latin typeface="DejaVu Math TeX Gyre"/>
              </a:rPr>
              <a:t>rododendroni</a:t>
            </a:r>
            <a:r>
              <a:rPr lang="en-GB" sz="2000" noProof="0" dirty="0">
                <a:solidFill>
                  <a:srgbClr val="303D68"/>
                </a:solidFill>
                <a:latin typeface="DejaVu Math TeX Gyre"/>
              </a:rPr>
              <a:t>).</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Provodi održive i efikasne operacije — fotonaponsku energiju, recirkulaciju vode u zatvorenom krugu, preciznu poljoprivredu i ispitivanje tla radi smanjenja pesticida i đubriva.</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Uprkos izazovima, aktivno usvaja zelene prakse podržane subvencijama/zajmovima, pokazujući kako mala poljoprivredna preduzeća mogu povećati otpornost i smanjiti utjecaj na okoliš.</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03011DCF-1AB2-6BD3-D063-9099D5FC2268}"/>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Koter Szkółka Krzewów Jagodowych </a:t>
            </a:r>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a:t>
            </a:r>
            <a:r>
              <a:rPr lang="en-GB"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Dąbrowica</a:t>
            </a:r>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Poljska</a:t>
            </a:r>
          </a:p>
        </p:txBody>
      </p:sp>
      <p:sp>
        <p:nvSpPr>
          <p:cNvPr id="12" name="TextBox 11">
            <a:extLst>
              <a:ext uri="{FF2B5EF4-FFF2-40B4-BE49-F238E27FC236}">
                <a16:creationId xmlns:a16="http://schemas.microsoft.com/office/drawing/2014/main" id="{F7ACD974-382F-13FE-3534-8CE7172CAA70}"/>
              </a:ext>
            </a:extLst>
          </p:cNvPr>
          <p:cNvSpPr txBox="1"/>
          <p:nvPr/>
        </p:nvSpPr>
        <p:spPr>
          <a:xfrm>
            <a:off x="610508" y="5430858"/>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Fotografije sa web stranice </a:t>
            </a:r>
            <a:r>
              <a:rPr lang="en-GB" sz="800" noProof="0" dirty="0" err="1">
                <a:solidFill>
                  <a:srgbClr val="303D68"/>
                </a:solidFill>
                <a:latin typeface="DejaVu Math TeX Gyre" panose="02000503000000000000"/>
              </a:rPr>
              <a:t>Koter Szkółka Krzewów Jagodowych </a:t>
            </a:r>
            <a:r>
              <a:rPr lang="en-GB" sz="800" noProof="0" dirty="0">
                <a:solidFill>
                  <a:srgbClr val="303D68"/>
                </a:solidFill>
                <a:latin typeface="DejaVu Math TeX Gyre" panose="02000503000000000000"/>
              </a:rPr>
              <a:t>– </a:t>
            </a:r>
            <a:r>
              <a:rPr lang="en-GB" sz="800" noProof="0" dirty="0" err="1">
                <a:solidFill>
                  <a:srgbClr val="303D68"/>
                </a:solidFill>
                <a:latin typeface="DejaVu Math TeX Gyre" panose="02000503000000000000"/>
              </a:rPr>
              <a:t>Dąbrowica</a:t>
            </a:r>
          </a:p>
        </p:txBody>
      </p:sp>
      <p:pic>
        <p:nvPicPr>
          <p:cNvPr id="5" name="Picture 4" descr="A green circle with a letter k&#10;&#10;AI-generated content may be incorrect.">
            <a:extLst>
              <a:ext uri="{FF2B5EF4-FFF2-40B4-BE49-F238E27FC236}">
                <a16:creationId xmlns:a16="http://schemas.microsoft.com/office/drawing/2014/main" id="{AC035837-93EE-07FB-CB6F-BD911243C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9413" y="25491"/>
            <a:ext cx="1721866" cy="1721866"/>
          </a:xfrm>
          <a:prstGeom prst="rect">
            <a:avLst/>
          </a:prstGeom>
        </p:spPr>
      </p:pic>
      <p:pic>
        <p:nvPicPr>
          <p:cNvPr id="9" name="Picture 8" descr="Close-up of blueberries on a plant&#10;&#10;AI-generated content may be incorrect.">
            <a:extLst>
              <a:ext uri="{FF2B5EF4-FFF2-40B4-BE49-F238E27FC236}">
                <a16:creationId xmlns:a16="http://schemas.microsoft.com/office/drawing/2014/main" id="{9AFB7DD0-15FD-784E-747F-AD890C1E9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508" y="1932156"/>
            <a:ext cx="4518497" cy="3388873"/>
          </a:xfrm>
          <a:prstGeom prst="rect">
            <a:avLst/>
          </a:prstGeom>
        </p:spPr>
      </p:pic>
    </p:spTree>
    <p:extLst>
      <p:ext uri="{BB962C8B-B14F-4D97-AF65-F5344CB8AC3E}">
        <p14:creationId xmlns:p14="http://schemas.microsoft.com/office/powerpoint/2010/main" val="3590427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9239C-1E3D-C9DD-CE72-E2E004053C6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12C363F-4286-E670-459C-229FAF5D93F9}"/>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Ishodi učenja</a:t>
            </a:r>
          </a:p>
        </p:txBody>
      </p:sp>
      <p:sp>
        <p:nvSpPr>
          <p:cNvPr id="7" name="Title 1">
            <a:extLst>
              <a:ext uri="{FF2B5EF4-FFF2-40B4-BE49-F238E27FC236}">
                <a16:creationId xmlns:a16="http://schemas.microsoft.com/office/drawing/2014/main" id="{4674A1F7-E83A-277B-63BF-AA540B4DDD60}"/>
              </a:ext>
            </a:extLst>
          </p:cNvPr>
          <p:cNvSpPr txBox="1">
            <a:spLocks/>
          </p:cNvSpPr>
          <p:nvPr/>
        </p:nvSpPr>
        <p:spPr>
          <a:xfrm>
            <a:off x="514117" y="1668091"/>
            <a:ext cx="10633781" cy="243698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Font typeface="Arial" panose="020B0604020202020204" pitchFamily="34" charset="0"/>
              <a:buChar char="•"/>
            </a:pPr>
            <a:r>
              <a:rPr lang="bs-Latn-BA" sz="2000">
                <a:solidFill>
                  <a:srgbClr val="303D68"/>
                </a:solidFill>
                <a:ea typeface="+mj-lt"/>
                <a:cs typeface="+mj-lt"/>
              </a:rPr>
              <a:t>Razumjeti pojam </a:t>
            </a:r>
            <a:r>
              <a:rPr lang="bs-Latn-BA" sz="2000" err="1">
                <a:solidFill>
                  <a:srgbClr val="303D68"/>
                </a:solidFill>
                <a:ea typeface="+mj-lt"/>
                <a:cs typeface="+mj-lt"/>
              </a:rPr>
              <a:t>održivosti</a:t>
            </a:r>
            <a:r>
              <a:rPr lang="bs-Latn-BA" sz="2000">
                <a:solidFill>
                  <a:srgbClr val="303D68"/>
                </a:solidFill>
                <a:ea typeface="+mj-lt"/>
                <a:cs typeface="+mj-lt"/>
              </a:rPr>
              <a:t> i njegov značaj u stručnom obrazovanju i na tržištu rada.</a:t>
            </a:r>
            <a:endParaRPr lang="bs-Latn-BA" sz="2000">
              <a:solidFill>
                <a:srgbClr val="303D68"/>
              </a:solidFill>
              <a:latin typeface="DejaVu Math TeX Gyre" panose="02000503000000000000" pitchFamily="2" charset="0"/>
            </a:endParaRPr>
          </a:p>
          <a:p>
            <a:pPr>
              <a:buFont typeface="Arial" panose="020B0604020202020204" pitchFamily="34" charset="0"/>
              <a:buChar char="•"/>
            </a:pPr>
            <a:r>
              <a:rPr lang="bs-Latn-BA" sz="2000" dirty="0">
                <a:solidFill>
                  <a:srgbClr val="303D68"/>
                </a:solidFill>
                <a:ea typeface="+mj-lt"/>
                <a:cs typeface="+mj-lt"/>
              </a:rPr>
              <a:t>Objasniti principe ekološke etike i prenijeti ih u nastavu.</a:t>
            </a:r>
            <a:endParaRPr lang="bs-Latn-BA"/>
          </a:p>
          <a:p>
            <a:pPr>
              <a:buFont typeface="Arial" panose="020B0604020202020204" pitchFamily="34" charset="0"/>
              <a:buChar char="•"/>
            </a:pPr>
            <a:r>
              <a:rPr lang="bs-Latn-BA" sz="2000" dirty="0" err="1">
                <a:solidFill>
                  <a:srgbClr val="303D68"/>
                </a:solidFill>
                <a:ea typeface="+mj-lt"/>
                <a:cs typeface="+mj-lt"/>
              </a:rPr>
              <a:t>Integrisati</a:t>
            </a:r>
            <a:r>
              <a:rPr lang="bs-Latn-BA" sz="2000" dirty="0">
                <a:solidFill>
                  <a:srgbClr val="303D68"/>
                </a:solidFill>
                <a:ea typeface="+mj-lt"/>
                <a:cs typeface="+mj-lt"/>
              </a:rPr>
              <a:t> koncepte </a:t>
            </a:r>
            <a:r>
              <a:rPr lang="bs-Latn-BA" sz="2000" dirty="0" err="1">
                <a:solidFill>
                  <a:srgbClr val="303D68"/>
                </a:solidFill>
                <a:ea typeface="+mj-lt"/>
                <a:cs typeface="+mj-lt"/>
              </a:rPr>
              <a:t>održivosti</a:t>
            </a:r>
            <a:r>
              <a:rPr lang="bs-Latn-BA" sz="2000" dirty="0">
                <a:solidFill>
                  <a:srgbClr val="303D68"/>
                </a:solidFill>
                <a:ea typeface="+mj-lt"/>
                <a:cs typeface="+mj-lt"/>
              </a:rPr>
              <a:t> u </a:t>
            </a:r>
            <a:r>
              <a:rPr lang="bs-Latn-BA" sz="2000" dirty="0" err="1">
                <a:solidFill>
                  <a:srgbClr val="303D68"/>
                </a:solidFill>
                <a:ea typeface="+mj-lt"/>
                <a:cs typeface="+mj-lt"/>
              </a:rPr>
              <a:t>kurikulume</a:t>
            </a:r>
            <a:r>
              <a:rPr lang="bs-Latn-BA" sz="2000" dirty="0">
                <a:solidFill>
                  <a:srgbClr val="303D68"/>
                </a:solidFill>
                <a:ea typeface="+mj-lt"/>
                <a:cs typeface="+mj-lt"/>
              </a:rPr>
              <a:t> specifičnih predmeta na praktičan i pristupačan način.</a:t>
            </a:r>
            <a:endParaRPr lang="bs-Latn-BA" dirty="0"/>
          </a:p>
          <a:p>
            <a:pPr>
              <a:buFont typeface="Arial" panose="020B0604020202020204" pitchFamily="34" charset="0"/>
              <a:buChar char="•"/>
            </a:pPr>
            <a:r>
              <a:rPr lang="bs-Latn-BA" sz="2000" dirty="0">
                <a:solidFill>
                  <a:srgbClr val="303D68"/>
                </a:solidFill>
                <a:ea typeface="+mj-lt"/>
                <a:cs typeface="+mj-lt"/>
              </a:rPr>
              <a:t>Primijeniti interaktivne i učeniku orijentisane metode </a:t>
            </a:r>
            <a:r>
              <a:rPr lang="bs-Latn-BA" sz="2000" dirty="0" err="1">
                <a:solidFill>
                  <a:srgbClr val="303D68"/>
                </a:solidFill>
                <a:ea typeface="+mj-lt"/>
                <a:cs typeface="+mj-lt"/>
              </a:rPr>
              <a:t>poučavanja</a:t>
            </a:r>
            <a:r>
              <a:rPr lang="bs-Latn-BA" sz="2000" dirty="0">
                <a:solidFill>
                  <a:srgbClr val="303D68"/>
                </a:solidFill>
                <a:ea typeface="+mj-lt"/>
                <a:cs typeface="+mj-lt"/>
              </a:rPr>
              <a:t> kako bi se kod polaznika VET-a razvila svijest, refleksija i akcija.</a:t>
            </a:r>
            <a:endParaRPr lang="bs-Latn-BA" dirty="0"/>
          </a:p>
          <a:p>
            <a:pPr>
              <a:buFont typeface="Arial" panose="020B0604020202020204" pitchFamily="34" charset="0"/>
              <a:buChar char="•"/>
            </a:pPr>
            <a:r>
              <a:rPr lang="bs-Latn-BA" sz="2000" dirty="0">
                <a:solidFill>
                  <a:srgbClr val="303D68"/>
                </a:solidFill>
                <a:ea typeface="+mj-lt"/>
                <a:cs typeface="+mj-lt"/>
              </a:rPr>
              <a:t>Sposobnost ugrađivanja i korištenja nastavnih resursa koji </a:t>
            </a:r>
            <a:r>
              <a:rPr lang="bs-Latn-BA" sz="2000" dirty="0" err="1">
                <a:solidFill>
                  <a:srgbClr val="303D68"/>
                </a:solidFill>
                <a:ea typeface="+mj-lt"/>
                <a:cs typeface="+mj-lt"/>
              </a:rPr>
              <a:t>povećavaju</a:t>
            </a:r>
            <a:r>
              <a:rPr lang="bs-Latn-BA" sz="2000" dirty="0">
                <a:solidFill>
                  <a:srgbClr val="303D68"/>
                </a:solidFill>
                <a:ea typeface="+mj-lt"/>
                <a:cs typeface="+mj-lt"/>
              </a:rPr>
              <a:t> samopouzdanje učenika u primjeni održivih praksi.</a:t>
            </a:r>
            <a:endParaRPr lang="bs-Latn-BA" dirty="0"/>
          </a:p>
          <a:p>
            <a:endParaRPr lang="en-GB" sz="2000" noProof="0" dirty="0">
              <a:solidFill>
                <a:srgbClr val="303D68"/>
              </a:solidFill>
              <a:latin typeface="DejaVu Math TeX Gyre" panose="02000503000000000000" pitchFamily="2" charset="0"/>
            </a:endParaRPr>
          </a:p>
          <a:p>
            <a:pPr marL="285750"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GB" sz="100" noProof="0" dirty="0">
                <a:solidFill>
                  <a:srgbClr val="303D68"/>
                </a:solidFill>
                <a:latin typeface="DejaVu Math TeX Gyre" panose="02000503000000000000" pitchFamily="2" charset="0"/>
              </a:rPr>
              <a:t> </a:t>
            </a: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GB" sz="100" noProof="0" dirty="0">
                <a:solidFill>
                  <a:srgbClr val="303D68"/>
                </a:solidFill>
                <a:latin typeface="DejaVu Math TeX Gyre" panose="02000503000000000000" pitchFamily="2" charset="0"/>
              </a:rPr>
              <a:t> </a:t>
            </a: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1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Picture 1" descr="A logo with text on it&#10;&#10;Description automatically generated">
            <a:extLst>
              <a:ext uri="{FF2B5EF4-FFF2-40B4-BE49-F238E27FC236}">
                <a16:creationId xmlns:a16="http://schemas.microsoft.com/office/drawing/2014/main" id="{0A516863-2B40-650E-A526-AEC83EE9E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53CE4FCB-F5D6-3A9A-4081-3BDCA0AA8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41448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06E3D-590D-5CCE-6C9D-DAC9DDDFD9C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656F0A9-912F-AFE2-E10B-0FE3AC922F27}"/>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1ED7FF6-0128-A436-08CC-AB162CF440EF}"/>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77E8D83A-3C4A-86B1-A834-747AC90B8821}"/>
              </a:ext>
            </a:extLst>
          </p:cNvPr>
          <p:cNvSpPr>
            <a:spLocks noGrp="1"/>
          </p:cNvSpPr>
          <p:nvPr>
            <p:ph type="title"/>
          </p:nvPr>
        </p:nvSpPr>
        <p:spPr>
          <a:xfrm>
            <a:off x="558396" y="2571136"/>
            <a:ext cx="10610482" cy="857864"/>
          </a:xfrm>
        </p:spPr>
        <p:txBody>
          <a:bodyPr>
            <a:noAutofit/>
          </a:bodyPr>
          <a:lstStyle/>
          <a:p>
            <a:pPr lvl="0"/>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 2: Ekološka etika – principi i prakse</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r>
              <a:rPr lang="en-GB" sz="3000" noProof="0" dirty="0">
                <a:solidFill>
                  <a:srgbClr val="373365"/>
                </a:solidFill>
                <a:latin typeface="DejaVu Math TeX Gyre" panose="02000503000000000000"/>
              </a:rPr>
              <a:t>Podnaslov 2.1: Uvod u ekološku etiku i ključna načela</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Podnaslov 2.2: Prakse ekološke etike - akcije, politike i izbori životnih stilova</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Podnaslov 2.3: Dobri primjeri integracije principa ekološke etike </a:t>
            </a: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7177423B-F784-7DD2-62E5-82AF2D4E41C7}"/>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ct val="0"/>
              </a:spcAft>
            </a:pPr>
            <a:r>
              <a:rPr lang="en-GB" sz="1400" dirty="0" err="1">
                <a:solidFill>
                  <a:schemeClr val="bg1"/>
                </a:solidFill>
                <a:latin typeface="Aptos Display"/>
              </a:rPr>
              <a:t>Unaprijediti</a:t>
            </a:r>
            <a:r>
              <a:rPr lang="en-GB" sz="1400" dirty="0">
                <a:solidFill>
                  <a:schemeClr val="bg1"/>
                </a:solidFill>
                <a:latin typeface="Aptos Display"/>
              </a:rPr>
              <a:t> </a:t>
            </a:r>
            <a:r>
              <a:rPr lang="en-GB" sz="1400" dirty="0" err="1">
                <a:solidFill>
                  <a:schemeClr val="bg1"/>
                </a:solidFill>
                <a:latin typeface="Aptos Display"/>
              </a:rPr>
              <a:t>kvalitet</a:t>
            </a:r>
            <a:r>
              <a:rPr lang="en-GB" sz="1400" dirty="0">
                <a:solidFill>
                  <a:schemeClr val="bg1"/>
                </a:solidFill>
                <a:latin typeface="Aptos Display"/>
              </a:rPr>
              <a:t> </a:t>
            </a:r>
            <a:r>
              <a:rPr lang="en-GB" sz="1400" dirty="0" err="1">
                <a:solidFill>
                  <a:schemeClr val="bg1"/>
                </a:solidFill>
                <a:latin typeface="Aptos Display"/>
              </a:rPr>
              <a:t>stručnog</a:t>
            </a:r>
            <a:r>
              <a:rPr lang="en-GB" sz="1400" dirty="0">
                <a:solidFill>
                  <a:schemeClr val="bg1"/>
                </a:solidFill>
                <a:latin typeface="Aptos Display"/>
              </a:rPr>
              <a:t> </a:t>
            </a:r>
            <a:r>
              <a:rPr lang="en-GB" sz="1400" dirty="0" err="1">
                <a:solidFill>
                  <a:schemeClr val="bg1"/>
                </a:solidFill>
                <a:latin typeface="Aptos Display"/>
              </a:rPr>
              <a:t>obrazovanja</a:t>
            </a:r>
            <a:r>
              <a:rPr lang="en-GB" sz="1400" dirty="0">
                <a:solidFill>
                  <a:schemeClr val="bg1"/>
                </a:solidFill>
                <a:latin typeface="Aptos Display"/>
              </a:rPr>
              <a:t> </a:t>
            </a:r>
            <a:r>
              <a:rPr lang="en-GB" sz="1400" dirty="0" err="1">
                <a:solidFill>
                  <a:schemeClr val="bg1"/>
                </a:solidFill>
                <a:latin typeface="Aptos Display"/>
              </a:rPr>
              <a:t>i</a:t>
            </a:r>
            <a:r>
              <a:rPr lang="en-GB" sz="1400" dirty="0">
                <a:solidFill>
                  <a:schemeClr val="bg1"/>
                </a:solidFill>
                <a:latin typeface="Aptos Display"/>
              </a:rPr>
              <a:t> </a:t>
            </a:r>
            <a:r>
              <a:rPr lang="en-GB" sz="1400" dirty="0" err="1">
                <a:solidFill>
                  <a:schemeClr val="bg1"/>
                </a:solidFill>
                <a:latin typeface="Aptos Display"/>
              </a:rPr>
              <a:t>obuka</a:t>
            </a:r>
            <a:r>
              <a:rPr lang="en-GB" sz="1400" dirty="0">
                <a:solidFill>
                  <a:schemeClr val="bg1"/>
                </a:solidFill>
                <a:latin typeface="Aptos Display"/>
              </a:rPr>
              <a:t> (VET) </a:t>
            </a:r>
            <a:r>
              <a:rPr lang="en-GB" sz="1400" dirty="0" err="1">
                <a:solidFill>
                  <a:schemeClr val="bg1"/>
                </a:solidFill>
                <a:latin typeface="Aptos Display"/>
              </a:rPr>
              <a:t>na</a:t>
            </a:r>
            <a:r>
              <a:rPr lang="en-GB" sz="1400" dirty="0">
                <a:solidFill>
                  <a:schemeClr val="bg1"/>
                </a:solidFill>
                <a:latin typeface="Aptos Display"/>
              </a:rPr>
              <a:t> </a:t>
            </a:r>
            <a:r>
              <a:rPr lang="en-GB" sz="1400" dirty="0" err="1">
                <a:solidFill>
                  <a:schemeClr val="bg1"/>
                </a:solidFill>
                <a:latin typeface="Aptos Display"/>
              </a:rPr>
              <a:t>Zapadnom</a:t>
            </a:r>
            <a:r>
              <a:rPr lang="en-GB" sz="1400" dirty="0">
                <a:solidFill>
                  <a:schemeClr val="bg1"/>
                </a:solidFill>
                <a:latin typeface="Aptos Display"/>
              </a:rPr>
              <a:t> </a:t>
            </a:r>
            <a:r>
              <a:rPr lang="en-GB" sz="1400" dirty="0" err="1">
                <a:solidFill>
                  <a:schemeClr val="bg1"/>
                </a:solidFill>
                <a:latin typeface="Aptos Display"/>
              </a:rPr>
              <a:t>Balkanu</a:t>
            </a:r>
            <a:r>
              <a:rPr lang="en-GB" sz="1400" dirty="0">
                <a:solidFill>
                  <a:schemeClr val="bg1"/>
                </a:solidFill>
                <a:latin typeface="Aptos Display"/>
              </a:rPr>
              <a:t> </a:t>
            </a:r>
            <a:r>
              <a:rPr lang="en-GB" sz="1400" dirty="0" err="1">
                <a:solidFill>
                  <a:schemeClr val="bg1"/>
                </a:solidFill>
                <a:latin typeface="Aptos Display"/>
              </a:rPr>
              <a:t>radi</a:t>
            </a:r>
            <a:r>
              <a:rPr lang="en-GB" sz="1400" dirty="0">
                <a:solidFill>
                  <a:schemeClr val="bg1"/>
                </a:solidFill>
                <a:latin typeface="Aptos Display"/>
              </a:rPr>
              <a:t> </a:t>
            </a:r>
            <a:r>
              <a:rPr lang="en-GB" sz="1400" dirty="0" err="1">
                <a:solidFill>
                  <a:schemeClr val="bg1"/>
                </a:solidFill>
                <a:ea typeface="+mj-lt"/>
                <a:cs typeface="+mj-lt"/>
              </a:rPr>
              <a:t>održivog</a:t>
            </a:r>
            <a:r>
              <a:rPr lang="en-GB" sz="1400" dirty="0">
                <a:solidFill>
                  <a:schemeClr val="bg1"/>
                </a:solidFill>
                <a:latin typeface="Aptos Display"/>
              </a:rPr>
              <a:t> </a:t>
            </a:r>
            <a:r>
              <a:rPr lang="en-GB" sz="1400" dirty="0" err="1">
                <a:solidFill>
                  <a:schemeClr val="bg1"/>
                </a:solidFill>
                <a:ea typeface="+mj-lt"/>
                <a:cs typeface="+mj-lt"/>
              </a:rPr>
              <a:t>razvoja</a:t>
            </a:r>
            <a:r>
              <a:rPr lang="en-GB" sz="1400" dirty="0">
                <a:solidFill>
                  <a:schemeClr val="bg1"/>
                </a:solidFill>
                <a:latin typeface="Aptos Display"/>
              </a:rPr>
              <a:t>.</a:t>
            </a:r>
            <a:endParaRPr lang="en-US" dirty="0">
              <a:solidFill>
                <a:schemeClr val="bg1"/>
              </a:solidFill>
            </a:endParaRPr>
          </a:p>
        </p:txBody>
      </p:sp>
      <p:pic>
        <p:nvPicPr>
          <p:cNvPr id="13" name="Picture 12" descr="A white text on a black background&#10;&#10;Description automatically generated">
            <a:extLst>
              <a:ext uri="{FF2B5EF4-FFF2-40B4-BE49-F238E27FC236}">
                <a16:creationId xmlns:a16="http://schemas.microsoft.com/office/drawing/2014/main" id="{1D15E25A-BE65-C69E-F643-574D2E6B61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3E9C2CBC-90EE-68AB-A40D-72C69EDD3F7C}"/>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ABC6D258-D251-6ADD-F91F-374C6F3334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E2C71962-DC56-D279-65E4-D68B81A506D9}"/>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Premošćivanje zelene i digitalne podjele</a:t>
            </a:r>
          </a:p>
        </p:txBody>
      </p:sp>
    </p:spTree>
    <p:extLst>
      <p:ext uri="{BB962C8B-B14F-4D97-AF65-F5344CB8AC3E}">
        <p14:creationId xmlns:p14="http://schemas.microsoft.com/office/powerpoint/2010/main" val="3812429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4AF8D-2757-0E5D-7F15-51B5AF85701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D034F69-8A61-869E-D774-FE594BC77343}"/>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EF228CB3-145F-057F-3A05-D5B198A36E0F}"/>
              </a:ext>
            </a:extLst>
          </p:cNvPr>
          <p:cNvSpPr txBox="1"/>
          <p:nvPr/>
        </p:nvSpPr>
        <p:spPr>
          <a:xfrm>
            <a:off x="3984331" y="402332"/>
            <a:ext cx="8111062" cy="39219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Definicija ekološke etike</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Četiri ključna principa – održivost, pravednost, ekološka odgovornost, intrinzična vrijednost izvan ljudskih potreba </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rPr>
              <a:t>Ekološka etika – filozofski pogled</a:t>
            </a:r>
            <a:endParaRPr lang="en-GB" sz="3000" noProof="0" dirty="0">
              <a:solidFill>
                <a:srgbClr val="303D68"/>
              </a:solidFill>
              <a:latin typeface="DejaVu Math TeX Gyre" panose="02000503000000000000" pitchFamily="2" charset="0"/>
              <a:ea typeface="+mj-ea"/>
              <a:cs typeface="+mj-cs"/>
            </a:endParaRPr>
          </a:p>
          <a:p>
            <a:pPr marL="457200" indent="-457200">
              <a:lnSpc>
                <a:spcPct val="90000"/>
              </a:lnSpc>
              <a:spcBef>
                <a:spcPct val="0"/>
              </a:spcBef>
              <a:buFont typeface="Arial" panose="020B0604020202020204" pitchFamily="34" charset="0"/>
              <a:buChar char="•"/>
            </a:pPr>
            <a:endParaRPr lang="en-GB" sz="30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B6877EDD-BF4D-2192-6C7E-777AC4C7364B}"/>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2.1: Uvod u ekološku etiku i ključne principe</a:t>
            </a:r>
          </a:p>
        </p:txBody>
      </p:sp>
      <p:pic>
        <p:nvPicPr>
          <p:cNvPr id="2" name="Picture 1" descr="A logo with text on it&#10;&#10;Description automatically generated">
            <a:extLst>
              <a:ext uri="{FF2B5EF4-FFF2-40B4-BE49-F238E27FC236}">
                <a16:creationId xmlns:a16="http://schemas.microsoft.com/office/drawing/2014/main" id="{E8B4E403-9074-DE29-8183-F1AED79E97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B0151D1-7F83-79C3-4616-2A159B15A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19304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8392EC-8B65-76A2-CF3A-E248B9770301}"/>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descr="Hands holding a plant in the ground&#10;&#10;AI-generated content may be incorrect.">
            <a:extLst>
              <a:ext uri="{FF2B5EF4-FFF2-40B4-BE49-F238E27FC236}">
                <a16:creationId xmlns:a16="http://schemas.microsoft.com/office/drawing/2014/main" id="{55E67EA1-B0D8-0A3D-0B81-A1D04A8322F5}"/>
              </a:ext>
            </a:extLst>
          </p:cNvPr>
          <p:cNvPicPr>
            <a:picLocks noChangeAspect="1"/>
          </p:cNvPicPr>
          <p:nvPr/>
        </p:nvPicPr>
        <p:blipFill>
          <a:blip r:embed="rId2" cstate="print">
            <a:extLst>
              <a:ext uri="{28A0092B-C50C-407E-A947-70E740481C1C}">
                <a14:useLocalDpi xmlns:a14="http://schemas.microsoft.com/office/drawing/2010/main" val="0"/>
              </a:ext>
            </a:extLst>
          </a:blip>
          <a:srcRect l="12539" r="6741" b="1"/>
          <a:stretch>
            <a:fillRect/>
          </a:stretch>
        </p:blipFill>
        <p:spPr>
          <a:xfrm>
            <a:off x="0"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FD14F940-5CC9-2B24-1CD1-20B7FD10E074}"/>
              </a:ext>
            </a:extLst>
          </p:cNvPr>
          <p:cNvSpPr txBox="1">
            <a:spLocks/>
          </p:cNvSpPr>
          <p:nvPr/>
        </p:nvSpPr>
        <p:spPr>
          <a:xfrm>
            <a:off x="7464913" y="2328401"/>
            <a:ext cx="3822189" cy="3742762"/>
          </a:xfrm>
          <a:prstGeom prst="rect">
            <a:avLst/>
          </a:prstGeom>
        </p:spPr>
        <p:txBody>
          <a:bodyPr vert="horz" lIns="91440" tIns="45720" rIns="91440" bIns="45720" rtlCol="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U filozofskim terminima, etika okoliša je grana filozofije koja proučava moralni odnos između ljudi i prirodnog svijeta, uključujući ne samo naše obaveze prema prirodi, već i moralni položaj nečovečanskih entiteta.</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Osporava antropocentrizam, koji ljudske interese smatra jedinima moralno relevantnima.</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Tvrdi da nehumani entiteti (biljke, životinje, ekosistemi) mogu imati intrinzičnu vrijednost nezavisno od njihove korisnosti za ljude.</a:t>
            </a:r>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p:txBody>
      </p:sp>
      <p:pic>
        <p:nvPicPr>
          <p:cNvPr id="10" name="Picture 9" descr="Blue text on a black background&#10;&#10;Description automatically generated">
            <a:extLst>
              <a:ext uri="{FF2B5EF4-FFF2-40B4-BE49-F238E27FC236}">
                <a16:creationId xmlns:a16="http://schemas.microsoft.com/office/drawing/2014/main" id="{ECE1745C-EF3C-D65B-3875-465D4B0711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F581996D-A674-F0E2-9D0A-D63ABFE29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19BCC933-6D26-87BB-45A1-752E659831B9}"/>
              </a:ext>
            </a:extLst>
          </p:cNvPr>
          <p:cNvSpPr txBox="1">
            <a:spLocks/>
          </p:cNvSpPr>
          <p:nvPr/>
        </p:nvSpPr>
        <p:spPr>
          <a:xfrm>
            <a:off x="7557679" y="892637"/>
            <a:ext cx="3371617"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Definicija ekološke etike</a:t>
            </a:r>
          </a:p>
        </p:txBody>
      </p:sp>
      <p:sp>
        <p:nvSpPr>
          <p:cNvPr id="15" name="TextBox 14">
            <a:extLst>
              <a:ext uri="{FF2B5EF4-FFF2-40B4-BE49-F238E27FC236}">
                <a16:creationId xmlns:a16="http://schemas.microsoft.com/office/drawing/2014/main" id="{92F56CFF-4B83-F775-C092-2703ED89EE64}"/>
              </a:ext>
            </a:extLst>
          </p:cNvPr>
          <p:cNvSpPr txBox="1"/>
          <p:nvPr/>
        </p:nvSpPr>
        <p:spPr>
          <a:xfrm>
            <a:off x="-3047" y="6642546"/>
            <a:ext cx="3404849"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Fotografija: noah-buscher-x8ZStukS2PM-unsplash</a:t>
            </a:r>
          </a:p>
        </p:txBody>
      </p:sp>
    </p:spTree>
    <p:extLst>
      <p:ext uri="{BB962C8B-B14F-4D97-AF65-F5344CB8AC3E}">
        <p14:creationId xmlns:p14="http://schemas.microsoft.com/office/powerpoint/2010/main" val="748374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B8D524-C928-FF4F-48C6-35EE6E86BF07}"/>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A66A931-4004-9A57-EBAA-E3ED98BB0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3E485B4F-8618-5918-4182-5EB6003D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79E0DED5-BB77-D90C-03E6-69CA239B6D08}"/>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Četiri ključna principa ekološke etike</a:t>
            </a:r>
          </a:p>
        </p:txBody>
      </p:sp>
      <p:pic>
        <p:nvPicPr>
          <p:cNvPr id="9" name="Picture 8" descr="Blue text on a black background&#10;&#10;Description automatically generated">
            <a:extLst>
              <a:ext uri="{FF2B5EF4-FFF2-40B4-BE49-F238E27FC236}">
                <a16:creationId xmlns:a16="http://schemas.microsoft.com/office/drawing/2014/main" id="{C3CA4C1B-B35B-7062-B213-840C141547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6965C465-9B25-48AC-C3CB-B468ED41FA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5EE01716-E137-4159-3716-7E64C13D8EF3}"/>
              </a:ext>
            </a:extLst>
          </p:cNvPr>
          <p:cNvSpPr txBox="1">
            <a:spLocks/>
          </p:cNvSpPr>
          <p:nvPr/>
        </p:nvSpPr>
        <p:spPr>
          <a:xfrm>
            <a:off x="514117" y="2590782"/>
            <a:ext cx="448910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buFont typeface="Arial" panose="020B0604020202020204" pitchFamily="34" charset="0"/>
              <a:buChar char="•"/>
            </a:pPr>
            <a:r>
              <a:rPr lang="en-GB" sz="2000" noProof="0" dirty="0">
                <a:solidFill>
                  <a:srgbClr val="303D68"/>
                </a:solidFill>
                <a:latin typeface="DejaVu Math TeX Gyre" panose="02000503000000000000" pitchFamily="2" charset="0"/>
              </a:rPr>
              <a:t>Održivost</a:t>
            </a:r>
          </a:p>
          <a:p>
            <a:pPr lvl="1"/>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GB" sz="2000" noProof="0" dirty="0">
                <a:solidFill>
                  <a:srgbClr val="303D68"/>
                </a:solidFill>
                <a:latin typeface="DejaVu Math TeX Gyre" panose="02000503000000000000" pitchFamily="2" charset="0"/>
              </a:rPr>
              <a:t>Pravda</a:t>
            </a:r>
          </a:p>
          <a:p>
            <a:pPr lvl="1"/>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GB" sz="2000" noProof="0" dirty="0">
                <a:solidFill>
                  <a:srgbClr val="303D68"/>
                </a:solidFill>
                <a:latin typeface="DejaVu Math TeX Gyre" panose="02000503000000000000" pitchFamily="2" charset="0"/>
              </a:rPr>
              <a:t>Ekološka odgovornost</a:t>
            </a:r>
          </a:p>
          <a:p>
            <a:pPr lvl="1"/>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GB" sz="2000" noProof="0" dirty="0">
                <a:solidFill>
                  <a:srgbClr val="303D68"/>
                </a:solidFill>
                <a:latin typeface="DejaVu Math TeX Gyre" panose="02000503000000000000" pitchFamily="2" charset="0"/>
              </a:rPr>
              <a:t>Ustvarna vrijednost izvan ljudskih potreba</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4" name="Picture 3" descr="A diagram of a building with columns&#10;&#10;AI-generated content may be incorrect.">
            <a:extLst>
              <a:ext uri="{FF2B5EF4-FFF2-40B4-BE49-F238E27FC236}">
                <a16:creationId xmlns:a16="http://schemas.microsoft.com/office/drawing/2014/main" id="{A185C79D-543D-6663-ED4E-3FFB2B1782E0}"/>
              </a:ext>
            </a:extLst>
          </p:cNvPr>
          <p:cNvPicPr>
            <a:picLocks noChangeAspect="1"/>
          </p:cNvPicPr>
          <p:nvPr/>
        </p:nvPicPr>
        <p:blipFill>
          <a:blip r:embed="rId4">
            <a:extLst>
              <a:ext uri="{28A0092B-C50C-407E-A947-70E740481C1C}">
                <a14:useLocalDpi xmlns:a14="http://schemas.microsoft.com/office/drawing/2010/main" val="0"/>
              </a:ext>
            </a:extLst>
          </a:blip>
          <a:srcRect t="15600"/>
          <a:stretch>
            <a:fillRect/>
          </a:stretch>
        </p:blipFill>
        <p:spPr>
          <a:xfrm>
            <a:off x="5847971" y="1655130"/>
            <a:ext cx="6005628" cy="3987387"/>
          </a:xfrm>
          <a:prstGeom prst="rect">
            <a:avLst/>
          </a:prstGeom>
        </p:spPr>
      </p:pic>
    </p:spTree>
    <p:extLst>
      <p:ext uri="{BB962C8B-B14F-4D97-AF65-F5344CB8AC3E}">
        <p14:creationId xmlns:p14="http://schemas.microsoft.com/office/powerpoint/2010/main" val="1988453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0030A2-3480-5BB5-8F7B-4DC986E98C88}"/>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65796CC-29B6-D336-F370-20A798BD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F6446875-468A-2A6C-CC1E-DCF9D3AD4E89}"/>
              </a:ext>
            </a:extLst>
          </p:cNvPr>
          <p:cNvPicPr>
            <a:picLocks noChangeAspect="1"/>
          </p:cNvPicPr>
          <p:nvPr/>
        </p:nvPicPr>
        <p:blipFill>
          <a:blip r:embed="rId2" cstate="print">
            <a:extLst>
              <a:ext uri="{28A0092B-C50C-407E-A947-70E740481C1C}">
                <a14:useLocalDpi xmlns:a14="http://schemas.microsoft.com/office/drawing/2010/main" val="0"/>
              </a:ext>
            </a:extLst>
          </a:blip>
          <a:srcRect t="26369" b="26369"/>
          <a:stretch/>
        </p:blipFill>
        <p:spPr>
          <a:xfrm>
            <a:off x="3049" y="10"/>
            <a:ext cx="9669642" cy="6857990"/>
          </a:xfrm>
          <a:prstGeom prst="rect">
            <a:avLst/>
          </a:prstGeom>
        </p:spPr>
      </p:pic>
      <p:sp>
        <p:nvSpPr>
          <p:cNvPr id="16" name="Rectangle 15">
            <a:extLst>
              <a:ext uri="{FF2B5EF4-FFF2-40B4-BE49-F238E27FC236}">
                <a16:creationId xmlns:a16="http://schemas.microsoft.com/office/drawing/2014/main" id="{F5237563-DF9C-0597-4F19-D8FBD2AA8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E94FA83F-BC47-89E9-AFDC-C651FFD64146}"/>
              </a:ext>
            </a:extLst>
          </p:cNvPr>
          <p:cNvSpPr txBox="1">
            <a:spLocks/>
          </p:cNvSpPr>
          <p:nvPr/>
        </p:nvSpPr>
        <p:spPr>
          <a:xfrm>
            <a:off x="7557679" y="2160432"/>
            <a:ext cx="3822189" cy="374276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1600" b="1" noProof="0" dirty="0">
                <a:solidFill>
                  <a:srgbClr val="303D68"/>
                </a:solidFill>
                <a:latin typeface="DejaVu Math TeX Gyre"/>
              </a:rPr>
              <a:t>Filozofske </a:t>
            </a:r>
            <a:r>
              <a:rPr lang="en-GB" sz="1600" b="1" noProof="0" dirty="0" err="1">
                <a:solidFill>
                  <a:srgbClr val="303D68"/>
                </a:solidFill>
                <a:latin typeface="DejaVu Math TeX Gyre"/>
              </a:rPr>
              <a:t>osnove</a:t>
            </a:r>
            <a:r>
              <a:rPr lang="en-GB" sz="1600" b="1" noProof="0" dirty="0">
                <a:solidFill>
                  <a:srgbClr val="303D68"/>
                </a:solidFill>
                <a:latin typeface="DejaVu Math TeX Gyre"/>
              </a:rPr>
              <a:t> </a:t>
            </a:r>
            <a:r>
              <a:rPr lang="en-GB" sz="1600" noProof="0" dirty="0">
                <a:solidFill>
                  <a:srgbClr val="303D68"/>
                </a:solidFill>
                <a:latin typeface="DejaVu Math TeX Gyre"/>
              </a:rPr>
              <a:t>- </a:t>
            </a:r>
            <a:r>
              <a:rPr lang="en-GB" sz="1600" noProof="0" dirty="0" err="1">
                <a:solidFill>
                  <a:srgbClr val="303D68"/>
                </a:solidFill>
                <a:latin typeface="DejaVu Math TeX Gyre"/>
              </a:rPr>
              <a:t>biocentrizam</a:t>
            </a:r>
            <a:r>
              <a:rPr lang="en-GB" sz="1600" noProof="0" dirty="0">
                <a:solidFill>
                  <a:srgbClr val="303D68"/>
                </a:solidFill>
                <a:latin typeface="DejaVu Math TeX Gyre"/>
              </a:rPr>
              <a:t> (sav </a:t>
            </a:r>
            <a:r>
              <a:rPr lang="en-GB" sz="1600" noProof="0" dirty="0" err="1">
                <a:solidFill>
                  <a:srgbClr val="303D68"/>
                </a:solidFill>
                <a:latin typeface="DejaVu Math TeX Gyre"/>
              </a:rPr>
              <a:t>život</a:t>
            </a:r>
            <a:r>
              <a:rPr lang="en-GB" sz="1600" noProof="0" dirty="0">
                <a:solidFill>
                  <a:srgbClr val="303D68"/>
                </a:solidFill>
                <a:latin typeface="DejaVu Math TeX Gyre"/>
              </a:rPr>
              <a:t> </a:t>
            </a:r>
            <a:r>
              <a:rPr lang="en-GB" sz="1600" noProof="0" dirty="0" err="1">
                <a:solidFill>
                  <a:srgbClr val="303D68"/>
                </a:solidFill>
                <a:latin typeface="DejaVu Math TeX Gyre"/>
              </a:rPr>
              <a:t>ima</a:t>
            </a:r>
            <a:r>
              <a:rPr lang="en-GB" sz="1600" noProof="0" dirty="0">
                <a:solidFill>
                  <a:srgbClr val="303D68"/>
                </a:solidFill>
                <a:latin typeface="DejaVu Math TeX Gyre"/>
              </a:rPr>
              <a:t> </a:t>
            </a:r>
            <a:r>
              <a:rPr lang="en-GB" sz="1600" noProof="0" dirty="0" err="1">
                <a:solidFill>
                  <a:srgbClr val="303D68"/>
                </a:solidFill>
                <a:latin typeface="DejaVu Math TeX Gyre"/>
              </a:rPr>
              <a:t>moralni</a:t>
            </a:r>
            <a:r>
              <a:rPr lang="en-GB" sz="1600" dirty="0">
                <a:solidFill>
                  <a:srgbClr val="303D68"/>
                </a:solidFill>
                <a:latin typeface="DejaVu Math TeX Gyre"/>
              </a:rPr>
              <a:t> status</a:t>
            </a:r>
            <a:r>
              <a:rPr lang="en-GB" sz="1600" noProof="0" dirty="0">
                <a:solidFill>
                  <a:srgbClr val="303D68"/>
                </a:solidFill>
                <a:latin typeface="DejaVu Math TeX Gyre"/>
              </a:rPr>
              <a:t>) </a:t>
            </a:r>
            <a:r>
              <a:rPr lang="en-GB" sz="1600" noProof="0" dirty="0" err="1">
                <a:solidFill>
                  <a:srgbClr val="303D68"/>
                </a:solidFill>
                <a:latin typeface="DejaVu Math TeX Gyre"/>
              </a:rPr>
              <a:t>i</a:t>
            </a:r>
            <a:r>
              <a:rPr lang="en-GB" sz="1600" noProof="0" dirty="0">
                <a:solidFill>
                  <a:srgbClr val="303D68"/>
                </a:solidFill>
                <a:latin typeface="DejaVu Math TeX Gyre"/>
              </a:rPr>
              <a:t> </a:t>
            </a:r>
            <a:r>
              <a:rPr lang="en-GB" sz="1600" noProof="0" dirty="0" err="1">
                <a:solidFill>
                  <a:srgbClr val="303D68"/>
                </a:solidFill>
                <a:latin typeface="DejaVu Math TeX Gyre"/>
              </a:rPr>
              <a:t>ekocentrizam</a:t>
            </a:r>
            <a:r>
              <a:rPr lang="en-GB" sz="1600" noProof="0" dirty="0">
                <a:solidFill>
                  <a:srgbClr val="303D68"/>
                </a:solidFill>
                <a:latin typeface="DejaVu Math TeX Gyre"/>
              </a:rPr>
              <a:t> (</a:t>
            </a:r>
            <a:r>
              <a:rPr lang="en-GB" sz="1600" noProof="0" dirty="0" err="1">
                <a:solidFill>
                  <a:srgbClr val="303D68"/>
                </a:solidFill>
                <a:latin typeface="DejaVu Math TeX Gyre"/>
              </a:rPr>
              <a:t>vrijednovanje</a:t>
            </a:r>
            <a:r>
              <a:rPr lang="en-GB" sz="1600" noProof="0" dirty="0">
                <a:solidFill>
                  <a:srgbClr val="303D68"/>
                </a:solidFill>
                <a:latin typeface="DejaVu Math TeX Gyre"/>
              </a:rPr>
              <a:t> </a:t>
            </a:r>
            <a:r>
              <a:rPr lang="en-GB" sz="1600" noProof="0" dirty="0" err="1">
                <a:solidFill>
                  <a:srgbClr val="303D68"/>
                </a:solidFill>
                <a:latin typeface="DejaVu Math TeX Gyre"/>
              </a:rPr>
              <a:t>ekosistema</a:t>
            </a:r>
            <a:r>
              <a:rPr lang="en-GB" sz="1600" noProof="0" dirty="0">
                <a:solidFill>
                  <a:srgbClr val="303D68"/>
                </a:solidFill>
                <a:latin typeface="DejaVu Math TeX Gyre"/>
              </a:rPr>
              <a:t> </a:t>
            </a:r>
            <a:r>
              <a:rPr lang="en-GB" sz="1600" noProof="0" dirty="0" err="1">
                <a:solidFill>
                  <a:srgbClr val="303D68"/>
                </a:solidFill>
                <a:latin typeface="DejaVu Math TeX Gyre"/>
              </a:rPr>
              <a:t>i</a:t>
            </a:r>
            <a:r>
              <a:rPr lang="en-GB" sz="1600" noProof="0" dirty="0">
                <a:solidFill>
                  <a:srgbClr val="303D68"/>
                </a:solidFill>
                <a:latin typeface="DejaVu Math TeX Gyre"/>
              </a:rPr>
              <a:t> </a:t>
            </a:r>
            <a:r>
              <a:rPr lang="en-GB" sz="1600" noProof="0" dirty="0" err="1">
                <a:solidFill>
                  <a:srgbClr val="303D68"/>
                </a:solidFill>
                <a:latin typeface="DejaVu Math TeX Gyre"/>
              </a:rPr>
              <a:t>ekoloških</a:t>
            </a:r>
            <a:r>
              <a:rPr lang="en-GB" sz="1600" noProof="0" dirty="0">
                <a:solidFill>
                  <a:srgbClr val="303D68"/>
                </a:solidFill>
                <a:latin typeface="DejaVu Math TeX Gyre"/>
              </a:rPr>
              <a:t> </a:t>
            </a:r>
            <a:r>
              <a:rPr lang="en-GB" sz="1600" noProof="0" dirty="0" err="1">
                <a:solidFill>
                  <a:srgbClr val="303D68"/>
                </a:solidFill>
                <a:latin typeface="DejaVu Math TeX Gyre"/>
              </a:rPr>
              <a:t>cjelina</a:t>
            </a:r>
            <a:r>
              <a:rPr lang="en-GB" sz="1600" noProof="0" dirty="0">
                <a:solidFill>
                  <a:srgbClr val="303D68"/>
                </a:solidFill>
                <a:latin typeface="DejaVu Math TeX Gyre"/>
              </a:rPr>
              <a:t>).</a:t>
            </a:r>
          </a:p>
          <a:p>
            <a:pPr marL="285750" indent="-285750" algn="just">
              <a:spcAft>
                <a:spcPts val="600"/>
              </a:spcAft>
              <a:buFont typeface="Arial" panose="020B0604020202020204" pitchFamily="34" charset="0"/>
              <a:buChar char="•"/>
            </a:pPr>
            <a:r>
              <a:rPr lang="en-GB" sz="1600" b="1" noProof="0" dirty="0">
                <a:solidFill>
                  <a:srgbClr val="303D68"/>
                </a:solidFill>
                <a:latin typeface="DejaVu Math TeX Gyre" panose="02000503000000000000" pitchFamily="2" charset="0"/>
              </a:rPr>
              <a:t>Etika zemlje </a:t>
            </a:r>
            <a:r>
              <a:rPr lang="en-GB" sz="1600" noProof="0" dirty="0">
                <a:solidFill>
                  <a:srgbClr val="303D68"/>
                </a:solidFill>
                <a:latin typeface="DejaVu Math TeX Gyre" panose="02000503000000000000" pitchFamily="2" charset="0"/>
              </a:rPr>
              <a:t>- ljudi kao dio biotičke zajednice; djelovanje na očuvanje ekološkog integriteta, stabilnosti i ljepote (Aldo Leopold).</a:t>
            </a:r>
          </a:p>
          <a:p>
            <a:pPr marL="285750" indent="-285750" algn="just">
              <a:spcAft>
                <a:spcPts val="600"/>
              </a:spcAft>
              <a:buFont typeface="Arial" panose="020B0604020202020204" pitchFamily="34" charset="0"/>
              <a:buChar char="•"/>
            </a:pPr>
            <a:r>
              <a:rPr lang="en-GB" sz="1600" b="1" noProof="0" dirty="0">
                <a:solidFill>
                  <a:srgbClr val="303D68"/>
                </a:solidFill>
                <a:latin typeface="DejaVu Math TeX Gyre" panose="02000503000000000000" pitchFamily="2" charset="0"/>
              </a:rPr>
              <a:t>Etičke dileme </a:t>
            </a:r>
            <a:r>
              <a:rPr lang="en-GB" sz="1600" noProof="0" dirty="0">
                <a:solidFill>
                  <a:srgbClr val="303D68"/>
                </a:solidFill>
                <a:latin typeface="DejaVu Math TeX Gyre" panose="02000503000000000000" pitchFamily="2" charset="0"/>
              </a:rPr>
              <a:t>- obaveze prema budućim generacijama, sukobi između nanošenja štete i zaštite života, praktične napetosti pri primjeni principa.</a:t>
            </a:r>
          </a:p>
          <a:p>
            <a:pPr marL="285750" indent="-285750" algn="just">
              <a:spcAft>
                <a:spcPts val="600"/>
              </a:spcAft>
              <a:buFont typeface="Arial" panose="020B0604020202020204" pitchFamily="34" charset="0"/>
              <a:buChar char="•"/>
            </a:pPr>
            <a:r>
              <a:rPr lang="en-GB" sz="1600" b="1" noProof="0" dirty="0">
                <a:solidFill>
                  <a:srgbClr val="303D68"/>
                </a:solidFill>
                <a:latin typeface="DejaVu Math TeX Gyre" panose="02000503000000000000" pitchFamily="2" charset="0"/>
              </a:rPr>
              <a:t>Promjena paradigme </a:t>
            </a:r>
            <a:r>
              <a:rPr lang="en-GB" sz="1600" noProof="0" dirty="0">
                <a:solidFill>
                  <a:srgbClr val="303D68"/>
                </a:solidFill>
                <a:latin typeface="DejaVu Math TeX Gyre" panose="02000503000000000000" pitchFamily="2" charset="0"/>
              </a:rPr>
              <a:t>- prelazak sa pitanja "Kako nam priroda služi?" na "Kako bismo se trebali etički odnositi prema prirodi?" koje usmjerava postupke, politike i izbore životnog stila.</a:t>
            </a:r>
            <a:endParaRPr lang="en-GB" sz="1600" noProof="0" dirty="0"/>
          </a:p>
          <a:p>
            <a:pPr marL="742950" lvl="1" indent="-228600">
              <a:lnSpc>
                <a:spcPct val="90000"/>
              </a:lnSpc>
              <a:spcAft>
                <a:spcPts val="600"/>
              </a:spcAft>
              <a:buFont typeface="Arial" panose="020B0604020202020204" pitchFamily="34" charset="0"/>
              <a:buChar char="•"/>
            </a:pPr>
            <a:endParaRPr lang="en-GB" sz="1600" noProof="0" dirty="0"/>
          </a:p>
          <a:p>
            <a:pPr marL="742950" lvl="1" indent="-228600">
              <a:lnSpc>
                <a:spcPct val="90000"/>
              </a:lnSpc>
              <a:spcAft>
                <a:spcPts val="600"/>
              </a:spcAft>
              <a:buFont typeface="Arial" panose="020B0604020202020204" pitchFamily="34" charset="0"/>
              <a:buChar char="•"/>
            </a:pPr>
            <a:endParaRPr lang="en-GB" sz="1600" noProof="0" dirty="0"/>
          </a:p>
          <a:p>
            <a:pPr marL="742950" lvl="1" indent="-228600">
              <a:lnSpc>
                <a:spcPct val="90000"/>
              </a:lnSpc>
              <a:spcAft>
                <a:spcPts val="600"/>
              </a:spcAft>
              <a:buFont typeface="Arial" panose="020B0604020202020204" pitchFamily="34" charset="0"/>
              <a:buChar char="•"/>
            </a:pPr>
            <a:endParaRPr lang="en-GB" sz="1600" noProof="0" dirty="0"/>
          </a:p>
          <a:p>
            <a:pPr marL="742950" lvl="1" indent="-228600">
              <a:lnSpc>
                <a:spcPct val="90000"/>
              </a:lnSpc>
              <a:spcAft>
                <a:spcPts val="600"/>
              </a:spcAft>
              <a:buFont typeface="Arial" panose="020B0604020202020204" pitchFamily="34" charset="0"/>
              <a:buChar char="•"/>
            </a:pPr>
            <a:endParaRPr lang="en-GB" sz="1600" noProof="0" dirty="0"/>
          </a:p>
        </p:txBody>
      </p:sp>
      <p:pic>
        <p:nvPicPr>
          <p:cNvPr id="10" name="Picture 9" descr="Blue text on a black background&#10;&#10;Description automatically generated">
            <a:extLst>
              <a:ext uri="{FF2B5EF4-FFF2-40B4-BE49-F238E27FC236}">
                <a16:creationId xmlns:a16="http://schemas.microsoft.com/office/drawing/2014/main" id="{0DF28AE1-4210-DD4E-1381-D5DF834FD5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E2B653D2-06FD-3212-7C8D-734C25067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sp>
        <p:nvSpPr>
          <p:cNvPr id="12" name="Title 1">
            <a:extLst>
              <a:ext uri="{FF2B5EF4-FFF2-40B4-BE49-F238E27FC236}">
                <a16:creationId xmlns:a16="http://schemas.microsoft.com/office/drawing/2014/main" id="{E535B994-E9C9-F7D0-7D65-69810982BC91}"/>
              </a:ext>
            </a:extLst>
          </p:cNvPr>
          <p:cNvSpPr txBox="1">
            <a:spLocks/>
          </p:cNvSpPr>
          <p:nvPr/>
        </p:nvSpPr>
        <p:spPr>
          <a:xfrm>
            <a:off x="7557679" y="892637"/>
            <a:ext cx="3371617"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Ekološka etika – filozofski pogled</a:t>
            </a:r>
          </a:p>
        </p:txBody>
      </p:sp>
      <p:sp>
        <p:nvSpPr>
          <p:cNvPr id="15" name="TextBox 14">
            <a:extLst>
              <a:ext uri="{FF2B5EF4-FFF2-40B4-BE49-F238E27FC236}">
                <a16:creationId xmlns:a16="http://schemas.microsoft.com/office/drawing/2014/main" id="{EC237F5A-D185-BF03-7D91-41CAB7A9987A}"/>
              </a:ext>
            </a:extLst>
          </p:cNvPr>
          <p:cNvSpPr txBox="1"/>
          <p:nvPr/>
        </p:nvSpPr>
        <p:spPr>
          <a:xfrm>
            <a:off x="-3047" y="6642546"/>
            <a:ext cx="3404849"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Slika: artem-balashevsky-Ld-5Lu-eU6A-unsplash</a:t>
            </a:r>
          </a:p>
        </p:txBody>
      </p:sp>
    </p:spTree>
    <p:extLst>
      <p:ext uri="{BB962C8B-B14F-4D97-AF65-F5344CB8AC3E}">
        <p14:creationId xmlns:p14="http://schemas.microsoft.com/office/powerpoint/2010/main" val="1570624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FCFE8-287A-80DE-4245-2D87EDF4CC3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6723355-084E-6EEF-342B-6FEB3799F1EC}"/>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0E071CD3-CC0E-91A0-F0F1-15A4DAAE4862}"/>
              </a:ext>
            </a:extLst>
          </p:cNvPr>
          <p:cNvSpPr txBox="1"/>
          <p:nvPr/>
        </p:nvSpPr>
        <p:spPr>
          <a:xfrm>
            <a:off x="3984331" y="402332"/>
            <a:ext cx="8111062" cy="30909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Izbor životnog stila </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Politike i kolektivne mjere</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Sistemski postupci </a:t>
            </a:r>
          </a:p>
          <a:p>
            <a:pPr marL="457200" indent="-457200">
              <a:lnSpc>
                <a:spcPct val="90000"/>
              </a:lnSpc>
              <a:spcBef>
                <a:spcPct val="0"/>
              </a:spcBef>
              <a:buFont typeface="Arial" panose="020B0604020202020204" pitchFamily="34" charset="0"/>
              <a:buChar char="•"/>
            </a:pPr>
            <a:endParaRPr lang="en-GB" sz="30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A5B8A364-CA3E-515E-D1B6-6479C025A879}"/>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2.2: Prakse ekološke etike - djelovanja, politike i izbori životnog stila</a:t>
            </a:r>
          </a:p>
        </p:txBody>
      </p:sp>
      <p:pic>
        <p:nvPicPr>
          <p:cNvPr id="2" name="Picture 1" descr="A logo with text on it&#10;&#10;Description automatically generated">
            <a:extLst>
              <a:ext uri="{FF2B5EF4-FFF2-40B4-BE49-F238E27FC236}">
                <a16:creationId xmlns:a16="http://schemas.microsoft.com/office/drawing/2014/main" id="{4C737077-5149-8ED6-A613-7DA9F5A40F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932A86E-9FAD-3DF5-7808-58051A2533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701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168717-7953-7280-F520-8AF280B1E830}"/>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FDD889E1-B6C5-CDFC-C32F-8C602F172F8E}"/>
              </a:ext>
            </a:extLst>
          </p:cNvPr>
          <p:cNvSpPr txBox="1">
            <a:spLocks/>
          </p:cNvSpPr>
          <p:nvPr/>
        </p:nvSpPr>
        <p:spPr>
          <a:xfrm>
            <a:off x="6747145" y="-879159"/>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Odabiri životnog stila</a:t>
            </a:r>
          </a:p>
        </p:txBody>
      </p:sp>
      <p:sp>
        <p:nvSpPr>
          <p:cNvPr id="49" name="Oval 48">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descr="A group of fruit on display&#10;&#10;AI-generated content may be incorrect.">
            <a:extLst>
              <a:ext uri="{FF2B5EF4-FFF2-40B4-BE49-F238E27FC236}">
                <a16:creationId xmlns:a16="http://schemas.microsoft.com/office/drawing/2014/main" id="{3080BEE0-BCAA-A6E3-033F-13D5611E498B}"/>
              </a:ext>
            </a:extLst>
          </p:cNvPr>
          <p:cNvPicPr>
            <a:picLocks noChangeAspect="1"/>
          </p:cNvPicPr>
          <p:nvPr/>
        </p:nvPicPr>
        <p:blipFill>
          <a:blip r:embed="rId2" cstate="print">
            <a:extLst>
              <a:ext uri="{28A0092B-C50C-407E-A947-70E740481C1C}">
                <a14:useLocalDpi xmlns:a14="http://schemas.microsoft.com/office/drawing/2010/main" val="0"/>
              </a:ext>
            </a:extLst>
          </a:blip>
          <a:srcRect l="12166" r="21083" b="-2"/>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9FB9C204-EBB7-4A27-241B-78BC16D5E5E9}"/>
              </a:ext>
            </a:extLst>
          </p:cNvPr>
          <p:cNvSpPr txBox="1">
            <a:spLocks/>
          </p:cNvSpPr>
          <p:nvPr/>
        </p:nvSpPr>
        <p:spPr>
          <a:xfrm>
            <a:off x="6747146" y="1562696"/>
            <a:ext cx="4195673"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b="1" noProof="0" dirty="0">
                <a:solidFill>
                  <a:srgbClr val="303D68"/>
                </a:solidFill>
                <a:latin typeface="DejaVu Math TeX Gyre" panose="02000503000000000000" pitchFamily="2" charset="0"/>
              </a:rPr>
              <a:t>Potrošnja </a:t>
            </a:r>
            <a:r>
              <a:rPr lang="en-GB" sz="2000" noProof="0" dirty="0">
                <a:solidFill>
                  <a:srgbClr val="303D68"/>
                </a:solidFill>
                <a:latin typeface="DejaVu Math TeX Gyre" panose="02000503000000000000" pitchFamily="2" charset="0"/>
              </a:rPr>
              <a:t>- kupujte manje, birajte izdržljive/popravljive proizvode, izbjegavajte jednokratne predmete.</a:t>
            </a:r>
          </a:p>
          <a:p>
            <a:pPr marL="285750" indent="-285750" algn="just">
              <a:spcAft>
                <a:spcPts val="600"/>
              </a:spcAft>
              <a:buFont typeface="Arial" panose="020B0604020202020204" pitchFamily="34" charset="0"/>
              <a:buChar char="•"/>
            </a:pPr>
            <a:r>
              <a:rPr lang="en-GB" sz="2000" b="1" noProof="0" dirty="0">
                <a:solidFill>
                  <a:srgbClr val="303D68"/>
                </a:solidFill>
                <a:latin typeface="DejaVu Math TeX Gyre" panose="02000503000000000000" pitchFamily="2" charset="0"/>
              </a:rPr>
              <a:t>Hrana </a:t>
            </a:r>
            <a:r>
              <a:rPr lang="en-GB" sz="2000" noProof="0" dirty="0">
                <a:solidFill>
                  <a:srgbClr val="303D68"/>
                </a:solidFill>
                <a:latin typeface="DejaVu Math TeX Gyre" panose="02000503000000000000" pitchFamily="2" charset="0"/>
              </a:rPr>
              <a:t>- preferirajte hranu biljnog porijekla, lokalnu ili održivu kako biste smanjili ugljični otisak.</a:t>
            </a:r>
          </a:p>
          <a:p>
            <a:pPr marL="285750" indent="-285750" algn="just">
              <a:spcAft>
                <a:spcPts val="600"/>
              </a:spcAft>
              <a:buFont typeface="Arial" panose="020B0604020202020204" pitchFamily="34" charset="0"/>
              <a:buChar char="•"/>
            </a:pPr>
            <a:r>
              <a:rPr lang="en-GB" sz="2000" b="1" noProof="0" dirty="0">
                <a:solidFill>
                  <a:srgbClr val="303D68"/>
                </a:solidFill>
                <a:latin typeface="DejaVu Math TeX Gyre" panose="02000503000000000000" pitchFamily="2" charset="0"/>
              </a:rPr>
              <a:t>Prijevoz </a:t>
            </a:r>
            <a:r>
              <a:rPr lang="en-GB" sz="2000" noProof="0" dirty="0">
                <a:solidFill>
                  <a:srgbClr val="303D68"/>
                </a:solidFill>
                <a:latin typeface="DejaVu Math TeX Gyre" panose="02000503000000000000" pitchFamily="2" charset="0"/>
              </a:rPr>
              <a:t>- hodajte, vozite bicikl, koristite javni prijevoz ili vozila s malom potrošnjom goriva.</a:t>
            </a:r>
          </a:p>
          <a:p>
            <a:pPr marL="285750" indent="-285750" algn="just">
              <a:spcAft>
                <a:spcPts val="600"/>
              </a:spcAft>
              <a:buFont typeface="Arial" panose="020B0604020202020204" pitchFamily="34" charset="0"/>
              <a:buChar char="•"/>
            </a:pPr>
            <a:r>
              <a:rPr lang="en-GB" sz="2000" b="1" noProof="0" dirty="0">
                <a:solidFill>
                  <a:srgbClr val="303D68"/>
                </a:solidFill>
                <a:latin typeface="DejaVu Math TeX Gyre" panose="02000503000000000000" pitchFamily="2" charset="0"/>
              </a:rPr>
              <a:t>Upravljanje otpadom </a:t>
            </a:r>
            <a:r>
              <a:rPr lang="en-GB" sz="2000" noProof="0" dirty="0">
                <a:solidFill>
                  <a:srgbClr val="303D68"/>
                </a:solidFill>
                <a:latin typeface="DejaVu Math TeX Gyre" panose="02000503000000000000" pitchFamily="2" charset="0"/>
              </a:rPr>
              <a:t>- smanjite, ponovo koristite, reciklirajte kako biste sačuvali resurse i minimizirali štetu.</a:t>
            </a:r>
          </a:p>
          <a:p>
            <a:pPr marL="742950" lvl="1" indent="-228600">
              <a:lnSpc>
                <a:spcPct val="90000"/>
              </a:lnSpc>
              <a:spcAft>
                <a:spcPts val="600"/>
              </a:spcAft>
              <a:buFont typeface="Arial" panose="020B0604020202020204" pitchFamily="34" charset="0"/>
              <a:buChar char="•"/>
            </a:pPr>
            <a:endParaRPr lang="en-GB" sz="2000" noProof="0" dirty="0">
              <a:solidFill>
                <a:schemeClr val="tx1">
                  <a:alpha val="80000"/>
                </a:schemeClr>
              </a:solidFill>
            </a:endParaRPr>
          </a:p>
          <a:p>
            <a:pPr marL="742950" lvl="1" indent="-228600">
              <a:lnSpc>
                <a:spcPct val="90000"/>
              </a:lnSpc>
              <a:spcAft>
                <a:spcPts val="600"/>
              </a:spcAft>
              <a:buFont typeface="Arial" panose="020B0604020202020204" pitchFamily="34" charset="0"/>
              <a:buChar char="•"/>
            </a:pPr>
            <a:endParaRPr lang="en-GB" sz="2000" noProof="0" dirty="0">
              <a:solidFill>
                <a:schemeClr val="tx1">
                  <a:alpha val="80000"/>
                </a:schemeClr>
              </a:solidFill>
            </a:endParaRPr>
          </a:p>
          <a:p>
            <a:pPr marL="742950" lvl="1" indent="-228600">
              <a:lnSpc>
                <a:spcPct val="90000"/>
              </a:lnSpc>
              <a:spcAft>
                <a:spcPts val="600"/>
              </a:spcAft>
              <a:buFont typeface="Arial" panose="020B0604020202020204" pitchFamily="34" charset="0"/>
              <a:buChar char="•"/>
            </a:pPr>
            <a:endParaRPr lang="en-GB" sz="2000" noProof="0" dirty="0">
              <a:solidFill>
                <a:schemeClr val="tx1">
                  <a:alpha val="80000"/>
                </a:schemeClr>
              </a:solidFill>
            </a:endParaRPr>
          </a:p>
        </p:txBody>
      </p:sp>
      <p:sp>
        <p:nvSpPr>
          <p:cNvPr id="55"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80604180-02E2-3171-5E48-AF435F0084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4CCC5BA4-C671-B904-5751-F9D7E3D1DF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AEA9CAAE-E014-1F8B-7A06-68987F2E9005}"/>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Slika: dimitris-asproloupos-8r2HToR-dtc-unsplash</a:t>
            </a:r>
          </a:p>
        </p:txBody>
      </p:sp>
    </p:spTree>
    <p:extLst>
      <p:ext uri="{BB962C8B-B14F-4D97-AF65-F5344CB8AC3E}">
        <p14:creationId xmlns:p14="http://schemas.microsoft.com/office/powerpoint/2010/main" val="3487692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15E4A9-3ACD-509E-810B-D576833E1E3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D1E03A98-F0DE-B72E-CB11-5B763E5DF2CD}"/>
              </a:ext>
            </a:extLst>
          </p:cNvPr>
          <p:cNvSpPr txBox="1">
            <a:spLocks/>
          </p:cNvSpPr>
          <p:nvPr/>
        </p:nvSpPr>
        <p:spPr>
          <a:xfrm>
            <a:off x="610508" y="1763827"/>
            <a:ext cx="5485492" cy="3988043"/>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Zakoni o zaštiti okoliša - direktive EU (Habitats, Ptice, Okvirna direktiva o vodama, Direktiva o industrijskim emisijama) štite ekosisteme, bioraznolikost i resurse.</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Ekološka pravda - osigurava pravednu raspodjelu rizika i koristi; uključuje Zeleni dogovor, Mehanizam pravedne tranzicije i Plan za nultu zagađenost.</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Ekonomski poticaji - subvencije, poreske olakšice i programi (npr. Zajednička poljoprivredna politika) promovišu održive prakse.</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Međunarodni sporazumi - Pariški sporazum, Konvencija o biološkoj raznolikosti i drugi ugovori koordiniraju globalnu ekološku odgovornost</a:t>
            </a:r>
          </a:p>
        </p:txBody>
      </p:sp>
      <p:pic>
        <p:nvPicPr>
          <p:cNvPr id="6" name="Picture 5" descr="A chess board with chess pieces on it&#10;&#10;AI-generated content may be incorrect.">
            <a:extLst>
              <a:ext uri="{FF2B5EF4-FFF2-40B4-BE49-F238E27FC236}">
                <a16:creationId xmlns:a16="http://schemas.microsoft.com/office/drawing/2014/main" id="{4265557B-AE55-C789-67D3-75F610534949}"/>
              </a:ext>
            </a:extLst>
          </p:cNvPr>
          <p:cNvPicPr>
            <a:picLocks noChangeAspect="1"/>
          </p:cNvPicPr>
          <p:nvPr/>
        </p:nvPicPr>
        <p:blipFill>
          <a:blip r:embed="rId2" cstate="print">
            <a:extLst>
              <a:ext uri="{28A0092B-C50C-407E-A947-70E740481C1C}">
                <a14:useLocalDpi xmlns:a14="http://schemas.microsoft.com/office/drawing/2010/main" val="0"/>
              </a:ext>
            </a:extLst>
          </a:blip>
          <a:srcRect t="6559" b="718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8" name="Picture 7" descr="A logo with text on it&#10;&#10;Description automatically generated">
            <a:extLst>
              <a:ext uri="{FF2B5EF4-FFF2-40B4-BE49-F238E27FC236}">
                <a16:creationId xmlns:a16="http://schemas.microsoft.com/office/drawing/2014/main" id="{BF9ECE02-5CA0-F45A-2FD3-A932B92300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pic>
        <p:nvPicPr>
          <p:cNvPr id="10" name="Picture 9" descr="Blue text on a black background&#10;&#10;Description automatically generated">
            <a:extLst>
              <a:ext uri="{FF2B5EF4-FFF2-40B4-BE49-F238E27FC236}">
                <a16:creationId xmlns:a16="http://schemas.microsoft.com/office/drawing/2014/main" id="{AB23CBF3-0B2E-5306-32CE-231FFF5095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11" name="Title 1">
            <a:extLst>
              <a:ext uri="{FF2B5EF4-FFF2-40B4-BE49-F238E27FC236}">
                <a16:creationId xmlns:a16="http://schemas.microsoft.com/office/drawing/2014/main" id="{7B03B462-D4D8-0033-08DA-6ABB1A4112FC}"/>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Politike i kolektivne mjere</a:t>
            </a:r>
          </a:p>
        </p:txBody>
      </p:sp>
      <p:sp>
        <p:nvSpPr>
          <p:cNvPr id="13" name="TextBox 12">
            <a:extLst>
              <a:ext uri="{FF2B5EF4-FFF2-40B4-BE49-F238E27FC236}">
                <a16:creationId xmlns:a16="http://schemas.microsoft.com/office/drawing/2014/main" id="{636BAF9F-2F51-9221-9936-9E3BB0DB26D0}"/>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Fotografija: annie-spratt-a3mXEG8AEx8-unsplash</a:t>
            </a:r>
          </a:p>
        </p:txBody>
      </p:sp>
    </p:spTree>
    <p:extLst>
      <p:ext uri="{BB962C8B-B14F-4D97-AF65-F5344CB8AC3E}">
        <p14:creationId xmlns:p14="http://schemas.microsoft.com/office/powerpoint/2010/main" val="306103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2EB3BF-D4FF-6CE0-24D7-736B96CF61DC}"/>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8" name="Picture 7" descr="A close-up of a white and black pattern&#10;&#10;AI-generated content may be incorrect.">
            <a:extLst>
              <a:ext uri="{FF2B5EF4-FFF2-40B4-BE49-F238E27FC236}">
                <a16:creationId xmlns:a16="http://schemas.microsoft.com/office/drawing/2014/main" id="{5B6E198F-3511-37F0-56C3-5B9BCB645558}"/>
              </a:ext>
            </a:extLst>
          </p:cNvPr>
          <p:cNvPicPr>
            <a:picLocks noChangeAspect="1"/>
          </p:cNvPicPr>
          <p:nvPr/>
        </p:nvPicPr>
        <p:blipFill>
          <a:blip r:embed="rId2" cstate="print">
            <a:extLst>
              <a:ext uri="{28A0092B-C50C-407E-A947-70E740481C1C}">
                <a14:useLocalDpi xmlns:a14="http://schemas.microsoft.com/office/drawing/2010/main" val="0"/>
              </a:ext>
            </a:extLst>
          </a:blip>
          <a:srcRect l="23457" r="16341"/>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7" name="Title 1">
            <a:extLst>
              <a:ext uri="{FF2B5EF4-FFF2-40B4-BE49-F238E27FC236}">
                <a16:creationId xmlns:a16="http://schemas.microsoft.com/office/drawing/2014/main" id="{3B3744E1-E287-4EE9-4959-ED76B9C1A7CF}"/>
              </a:ext>
            </a:extLst>
          </p:cNvPr>
          <p:cNvSpPr txBox="1">
            <a:spLocks/>
          </p:cNvSpPr>
          <p:nvPr/>
        </p:nvSpPr>
        <p:spPr>
          <a:xfrm>
            <a:off x="6513788" y="2333297"/>
            <a:ext cx="4840010" cy="384366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b="1" noProof="0" dirty="0">
                <a:solidFill>
                  <a:srgbClr val="303D68"/>
                </a:solidFill>
                <a:latin typeface="DejaVu Math TeX Gyre" panose="02000503000000000000" pitchFamily="2" charset="0"/>
              </a:rPr>
              <a:t>Kružna ekonomija </a:t>
            </a:r>
            <a:r>
              <a:rPr lang="en-GB" sz="2000" noProof="0" dirty="0">
                <a:solidFill>
                  <a:srgbClr val="303D68"/>
                </a:solidFill>
                <a:latin typeface="DejaVu Math TeX Gyre" panose="02000503000000000000" pitchFamily="2" charset="0"/>
              </a:rPr>
              <a:t>- prelazak sa principa "uzmi-proizvodi-odbaci" na ponovnu upotrebu, popravak, reciklažu i efikasno korištenje resursa.</a:t>
            </a:r>
          </a:p>
          <a:p>
            <a:pPr marL="285750" indent="-285750" algn="just">
              <a:spcAft>
                <a:spcPts val="600"/>
              </a:spcAft>
              <a:buFont typeface="Arial" panose="020B0604020202020204" pitchFamily="34" charset="0"/>
              <a:buChar char="•"/>
            </a:pPr>
            <a:r>
              <a:rPr lang="en-GB" sz="2000" b="1" noProof="0" dirty="0">
                <a:solidFill>
                  <a:srgbClr val="303D68"/>
                </a:solidFill>
                <a:latin typeface="DejaVu Math TeX Gyre" panose="02000503000000000000" pitchFamily="2" charset="0"/>
              </a:rPr>
              <a:t>Etičko donošenje odluka </a:t>
            </a:r>
            <a:r>
              <a:rPr lang="en-GB" sz="2000" noProof="0" dirty="0">
                <a:solidFill>
                  <a:srgbClr val="303D68"/>
                </a:solidFill>
                <a:latin typeface="DejaVu Math TeX Gyre" panose="02000503000000000000" pitchFamily="2" charset="0"/>
              </a:rPr>
              <a:t>- usklađivanje ljudskih potreba s integritetom ekosistema za sadašnje i buduće utjecaje.</a:t>
            </a:r>
          </a:p>
          <a:p>
            <a:pPr marL="285750" indent="-285750" algn="just">
              <a:spcAft>
                <a:spcPts val="600"/>
              </a:spcAft>
              <a:buFont typeface="Arial" panose="020B0604020202020204" pitchFamily="34" charset="0"/>
              <a:buChar char="•"/>
            </a:pPr>
            <a:r>
              <a:rPr lang="en-GB" sz="2000" b="1" noProof="0" dirty="0">
                <a:solidFill>
                  <a:srgbClr val="303D68"/>
                </a:solidFill>
                <a:latin typeface="DejaVu Math TeX Gyre" panose="02000503000000000000" pitchFamily="2" charset="0"/>
              </a:rPr>
              <a:t>Edukacija i zagovaranje </a:t>
            </a:r>
            <a:r>
              <a:rPr lang="en-GB" sz="2000" noProof="0" dirty="0">
                <a:solidFill>
                  <a:srgbClr val="303D68"/>
                </a:solidFill>
                <a:latin typeface="DejaVu Math TeX Gyre" panose="02000503000000000000" pitchFamily="2" charset="0"/>
              </a:rPr>
              <a:t>- podizanje svijesti, oblikovanje vrijednosti i poticanje održivih postupaka u društvu.</a:t>
            </a:r>
          </a:p>
          <a:p>
            <a:pPr marL="742950" lvl="1" indent="-228600">
              <a:lnSpc>
                <a:spcPct val="90000"/>
              </a:lnSpc>
              <a:spcAft>
                <a:spcPts val="600"/>
              </a:spcAft>
              <a:buFont typeface="Arial" panose="020B0604020202020204" pitchFamily="34" charset="0"/>
              <a:buChar char="•"/>
            </a:pPr>
            <a:endParaRPr lang="en-GB" sz="2000" noProof="0" dirty="0"/>
          </a:p>
        </p:txBody>
      </p:sp>
      <p:pic>
        <p:nvPicPr>
          <p:cNvPr id="10" name="Picture 9" descr="Blue text on a black background&#10;&#10;Description automatically generated">
            <a:extLst>
              <a:ext uri="{FF2B5EF4-FFF2-40B4-BE49-F238E27FC236}">
                <a16:creationId xmlns:a16="http://schemas.microsoft.com/office/drawing/2014/main" id="{D4E0CF9D-14AF-3E6C-D46F-063705AAF3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C777C061-2245-FBFC-EBFA-1FF1BB920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sp>
        <p:nvSpPr>
          <p:cNvPr id="12" name="TextBox 11">
            <a:extLst>
              <a:ext uri="{FF2B5EF4-FFF2-40B4-BE49-F238E27FC236}">
                <a16:creationId xmlns:a16="http://schemas.microsoft.com/office/drawing/2014/main" id="{E4607D27-8B95-D1C3-9E55-13AA1F239074}"/>
              </a:ext>
            </a:extLst>
          </p:cNvPr>
          <p:cNvSpPr txBox="1"/>
          <p:nvPr/>
        </p:nvSpPr>
        <p:spPr>
          <a:xfrm>
            <a:off x="0" y="6642556"/>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Fotografija: bogdan-karlenko-36b7JBzhfF4-unsplash</a:t>
            </a:r>
          </a:p>
        </p:txBody>
      </p:sp>
      <p:sp>
        <p:nvSpPr>
          <p:cNvPr id="14" name="Title 1">
            <a:extLst>
              <a:ext uri="{FF2B5EF4-FFF2-40B4-BE49-F238E27FC236}">
                <a16:creationId xmlns:a16="http://schemas.microsoft.com/office/drawing/2014/main" id="{4AC38906-3F73-57FE-B87B-C387355F9DED}"/>
              </a:ext>
            </a:extLst>
          </p:cNvPr>
          <p:cNvSpPr txBox="1">
            <a:spLocks/>
          </p:cNvSpPr>
          <p:nvPr/>
        </p:nvSpPr>
        <p:spPr>
          <a:xfrm>
            <a:off x="6803923" y="892637"/>
            <a:ext cx="4125373"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Sistemski koraci</a:t>
            </a:r>
          </a:p>
        </p:txBody>
      </p:sp>
    </p:spTree>
    <p:extLst>
      <p:ext uri="{BB962C8B-B14F-4D97-AF65-F5344CB8AC3E}">
        <p14:creationId xmlns:p14="http://schemas.microsoft.com/office/powerpoint/2010/main" val="3189040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D6140-2A53-FCE9-C45F-BCC94B969ED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975D1D0-5EC9-2E86-B2C0-C05CA016D87E}"/>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62CC711B-F75B-302C-C0A6-807423D29E91}"/>
              </a:ext>
            </a:extLst>
          </p:cNvPr>
          <p:cNvSpPr txBox="1"/>
          <p:nvPr/>
        </p:nvSpPr>
        <p:spPr>
          <a:xfrm>
            <a:off x="3984331" y="402332"/>
            <a:ext cx="8111062" cy="30909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LEGO (Danska)</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IKEA (Švedska)</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rPr>
              <a:t>Volvo (Švedska/Belgija)</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Werner &amp; Mertz – Frosch (Njemačka)</a:t>
            </a: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1D1117B7-3785-EB63-5A42-961A783F91FE}"/>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2.3: Dobri primjeri integracije principa ekološke etike </a:t>
            </a:r>
          </a:p>
        </p:txBody>
      </p:sp>
      <p:pic>
        <p:nvPicPr>
          <p:cNvPr id="2" name="Picture 1" descr="A logo with text on it&#10;&#10;Description automatically generated">
            <a:extLst>
              <a:ext uri="{FF2B5EF4-FFF2-40B4-BE49-F238E27FC236}">
                <a16:creationId xmlns:a16="http://schemas.microsoft.com/office/drawing/2014/main" id="{C81FD5F7-2C62-6176-0F5C-C31809B4F7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55D84D80-CDAA-5F8C-C16C-7979577FE8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24191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06544-3C05-C33D-5F5C-13CD1E9CD52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13A4426-139F-FBA4-F2C6-0E1FBD7F0346}"/>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Pregled kursa</a:t>
            </a:r>
          </a:p>
        </p:txBody>
      </p:sp>
      <p:pic>
        <p:nvPicPr>
          <p:cNvPr id="2" name="Picture 1" descr="A logo with text on it&#10;&#10;Description automatically generated">
            <a:extLst>
              <a:ext uri="{FF2B5EF4-FFF2-40B4-BE49-F238E27FC236}">
                <a16:creationId xmlns:a16="http://schemas.microsoft.com/office/drawing/2014/main" id="{0550F964-C5F3-4FFB-2840-1B68AF6C71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ED6DFD7B-6245-ABDA-4A7A-EE7D3F740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graphicFrame>
        <p:nvGraphicFramePr>
          <p:cNvPr id="8" name="Diagram 7">
            <a:extLst>
              <a:ext uri="{FF2B5EF4-FFF2-40B4-BE49-F238E27FC236}">
                <a16:creationId xmlns:a16="http://schemas.microsoft.com/office/drawing/2014/main" id="{934C6D51-A5C7-D102-A1B5-7368DEFB15F5}"/>
              </a:ext>
            </a:extLst>
          </p:cNvPr>
          <p:cNvGraphicFramePr/>
          <p:nvPr>
            <p:extLst>
              <p:ext uri="{D42A27DB-BD31-4B8C-83A1-F6EECF244321}">
                <p14:modId xmlns:p14="http://schemas.microsoft.com/office/powerpoint/2010/main" val="2064532709"/>
              </p:ext>
            </p:extLst>
          </p:nvPr>
        </p:nvGraphicFramePr>
        <p:xfrm>
          <a:off x="610508" y="1313235"/>
          <a:ext cx="11243091" cy="4658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0094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0D523-8306-12DC-1E1A-AE50AAFADDDE}"/>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834CB5D7-3636-1316-FB58-DADF004D8F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CB880DC-5E5C-6C4C-E39A-B04B9E1E73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EDA721AB-AFD9-CF16-02C8-DE3E573E0075}"/>
              </a:ext>
            </a:extLst>
          </p:cNvPr>
          <p:cNvSpPr txBox="1">
            <a:spLocks/>
          </p:cNvSpPr>
          <p:nvPr/>
        </p:nvSpPr>
        <p:spPr>
          <a:xfrm>
            <a:off x="5751667" y="2506569"/>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Kružni, održivi, odgovorni materijali - cigle su izdržljive, višekratno upotrebljive kroz generacije i sve više se proizvode od obnovljivih ili recikliranih materijala (~1/3 do 2024.).</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Ekološki ciljevi - opredijeljeni za smanjenje emisija stakleničkih plinova za 37% do 2032. i neto nulu do 2050.</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Ponovna upotreba i kružna ekonomija - inicijative poput Replay promoviraju ponovnu upotrebu polovnih kockica, ugrađujući održivost u proizvode i poslovne modele.</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F86C72DF-6828-5AA4-B749-5F5DDE7477BF}"/>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LEGO</a:t>
            </a:r>
          </a:p>
        </p:txBody>
      </p:sp>
      <p:sp>
        <p:nvSpPr>
          <p:cNvPr id="12" name="TextBox 11">
            <a:extLst>
              <a:ext uri="{FF2B5EF4-FFF2-40B4-BE49-F238E27FC236}">
                <a16:creationId xmlns:a16="http://schemas.microsoft.com/office/drawing/2014/main" id="{DF8F9EE4-AB63-EC2F-1F5D-DEE097C18EC3}"/>
              </a:ext>
            </a:extLst>
          </p:cNvPr>
          <p:cNvSpPr txBox="1"/>
          <p:nvPr/>
        </p:nvSpPr>
        <p:spPr>
          <a:xfrm>
            <a:off x="610508" y="5222829"/>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Slike sa web stranice Lego i </a:t>
            </a:r>
            <a:r>
              <a:rPr lang="en-GB" sz="800" noProof="0" dirty="0" err="1">
                <a:solidFill>
                  <a:srgbClr val="303D68"/>
                </a:solidFill>
                <a:latin typeface="DejaVu Math TeX Gyre" panose="02000503000000000000"/>
              </a:rPr>
              <a:t>xavi-cabrera-kn-UmDZQDjM-unsplash</a:t>
            </a:r>
            <a:r>
              <a:rPr lang="en-GB" sz="800" noProof="0" dirty="0">
                <a:solidFill>
                  <a:srgbClr val="303D68"/>
                </a:solidFill>
                <a:latin typeface="DejaVu Math TeX Gyre" panose="02000503000000000000"/>
              </a:rPr>
              <a:t> </a:t>
            </a:r>
          </a:p>
        </p:txBody>
      </p:sp>
      <p:pic>
        <p:nvPicPr>
          <p:cNvPr id="5" name="Picture 4" descr="A red and white logo&#10;&#10;AI-generated content may be incorrect.">
            <a:extLst>
              <a:ext uri="{FF2B5EF4-FFF2-40B4-BE49-F238E27FC236}">
                <a16:creationId xmlns:a16="http://schemas.microsoft.com/office/drawing/2014/main" id="{532EF369-EF50-2B27-6DC8-A83BC388C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6677" y="72862"/>
            <a:ext cx="1535349" cy="1535349"/>
          </a:xfrm>
          <a:prstGeom prst="rect">
            <a:avLst/>
          </a:prstGeom>
        </p:spPr>
      </p:pic>
      <p:pic>
        <p:nvPicPr>
          <p:cNvPr id="14" name="Picture 13" descr="A pile of colorful lego blocks&#10;&#10;AI-generated content may be incorrect.">
            <a:extLst>
              <a:ext uri="{FF2B5EF4-FFF2-40B4-BE49-F238E27FC236}">
                <a16:creationId xmlns:a16="http://schemas.microsoft.com/office/drawing/2014/main" id="{6ABDCD98-B33C-0FF6-1F8F-3E2F6DE52D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508" y="1870851"/>
            <a:ext cx="4873905" cy="3249563"/>
          </a:xfrm>
          <a:prstGeom prst="rect">
            <a:avLst/>
          </a:prstGeom>
        </p:spPr>
      </p:pic>
    </p:spTree>
    <p:extLst>
      <p:ext uri="{BB962C8B-B14F-4D97-AF65-F5344CB8AC3E}">
        <p14:creationId xmlns:p14="http://schemas.microsoft.com/office/powerpoint/2010/main" val="46635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22B5E-7D74-EF11-FCCE-0181CEA79638}"/>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9542F5A2-D77E-4001-6705-B420F662A3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A4737B8F-3C0E-7D62-5A3E-149566B47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9E64A6DA-590D-8D1B-DB59-7F038CE97798}"/>
              </a:ext>
            </a:extLst>
          </p:cNvPr>
          <p:cNvSpPr txBox="1">
            <a:spLocks/>
          </p:cNvSpPr>
          <p:nvPr/>
        </p:nvSpPr>
        <p:spPr>
          <a:xfrm>
            <a:off x="3735421" y="2217163"/>
            <a:ext cx="7452198"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Održivost i pravda – agenda "People &amp; Planet Positive" i partnerstvo sa WWF-om za zaštitu gotovo 400.000 hektara prvobitne šume u Srednjoj i Istočnoj Evropi</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Obnovljivi izvori energije i efikasnost resursa - ulaganja u obnovljivu energiju i njen cilj da se eliminiše ovisnost o neiskorištenim neobnovljivim materijalima.</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Kružna ekonomija u praksi - tržište polovnih proizvoda produžava životni vijek proizvoda, smanjuje otpad i promoviše odgovorno konzumiranje.</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9C3A7AFB-AF2E-93B4-597E-0A0611663C0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IKEA</a:t>
            </a:r>
          </a:p>
        </p:txBody>
      </p:sp>
      <p:sp>
        <p:nvSpPr>
          <p:cNvPr id="12" name="TextBox 11">
            <a:extLst>
              <a:ext uri="{FF2B5EF4-FFF2-40B4-BE49-F238E27FC236}">
                <a16:creationId xmlns:a16="http://schemas.microsoft.com/office/drawing/2014/main" id="{F534A53F-A879-B09C-5476-A869CD5325FE}"/>
              </a:ext>
            </a:extLst>
          </p:cNvPr>
          <p:cNvSpPr txBox="1"/>
          <p:nvPr/>
        </p:nvSpPr>
        <p:spPr>
          <a:xfrm>
            <a:off x="610508" y="5659078"/>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Fotografije sa web stranice IKEA i stacie-ong-4gR08BYCnSA-unsplash </a:t>
            </a:r>
          </a:p>
        </p:txBody>
      </p:sp>
      <p:pic>
        <p:nvPicPr>
          <p:cNvPr id="14" name="Picture 13">
            <a:extLst>
              <a:ext uri="{FF2B5EF4-FFF2-40B4-BE49-F238E27FC236}">
                <a16:creationId xmlns:a16="http://schemas.microsoft.com/office/drawing/2014/main" id="{774953A7-E170-0502-9D7B-CC0E4BF3644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0508" y="1334228"/>
            <a:ext cx="2793287" cy="4189544"/>
          </a:xfrm>
          <a:prstGeom prst="rect">
            <a:avLst/>
          </a:prstGeom>
        </p:spPr>
      </p:pic>
      <p:pic>
        <p:nvPicPr>
          <p:cNvPr id="6" name="Picture 5" descr="A yellow and blue logo&#10;&#10;AI-generated content may be incorrect.">
            <a:extLst>
              <a:ext uri="{FF2B5EF4-FFF2-40B4-BE49-F238E27FC236}">
                <a16:creationId xmlns:a16="http://schemas.microsoft.com/office/drawing/2014/main" id="{14CA6100-4C1F-3B6E-7812-8F10C76870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3923" y="159984"/>
            <a:ext cx="2444885" cy="977954"/>
          </a:xfrm>
          <a:prstGeom prst="rect">
            <a:avLst/>
          </a:prstGeom>
        </p:spPr>
      </p:pic>
    </p:spTree>
    <p:extLst>
      <p:ext uri="{BB962C8B-B14F-4D97-AF65-F5344CB8AC3E}">
        <p14:creationId xmlns:p14="http://schemas.microsoft.com/office/powerpoint/2010/main" val="1143317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A96D7-FCEB-74E9-0F43-0B40CDF1ABD4}"/>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FE58CB70-2E95-E351-B31D-22DEFE89D6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AE8E3133-0ECD-5000-57A7-332477D40F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13E1F04A-9395-18A5-3EB8-CDBDCAB748C6}"/>
              </a:ext>
            </a:extLst>
          </p:cNvPr>
          <p:cNvSpPr txBox="1">
            <a:spLocks/>
          </p:cNvSpPr>
          <p:nvPr/>
        </p:nvSpPr>
        <p:spPr>
          <a:xfrm>
            <a:off x="3482502" y="2506569"/>
            <a:ext cx="7821849"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Etično i održivo vodstvo - Volvo integrira ekološku etiku u svoj osnovni identitet i globalno je prepoznat kao jedna od "najetičnijih kompanija na svijetu", s čvrstom posvećenošću potpuno električnoj liniji vozila do 2030. godine.</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Transparentnost i odgovornost - uvođenje "pasoša" za baterije povećava transparentnost u vezi s materijalima, reciklažom i ugljičnim otiskom, jačajući odgovornost kompanije Volvo duž cijelog lanca snabdijevanja.</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Pravednost - smanjenjem opterećenja zagađenjem na zajednice i buduće generacije, dok se intrinzična vrijednost izvan ljudskih potreba ogleda u načinu na koji kompanija tretira materijale, ekosisteme i živa bića kao nešto više od pukih resursa</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AC7FAE69-7B7F-AEB6-2FB3-EC944FF0F174}"/>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VOLVO</a:t>
            </a:r>
          </a:p>
        </p:txBody>
      </p:sp>
      <p:sp>
        <p:nvSpPr>
          <p:cNvPr id="12" name="TextBox 11">
            <a:extLst>
              <a:ext uri="{FF2B5EF4-FFF2-40B4-BE49-F238E27FC236}">
                <a16:creationId xmlns:a16="http://schemas.microsoft.com/office/drawing/2014/main" id="{BD69156F-5EB1-9E6A-AAEA-399E0D05D328}"/>
              </a:ext>
            </a:extLst>
          </p:cNvPr>
          <p:cNvSpPr txBox="1"/>
          <p:nvPr/>
        </p:nvSpPr>
        <p:spPr>
          <a:xfrm>
            <a:off x="514117" y="5617376"/>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Fotografije sa web stranice VOLVO i remy-lovesy-hn9PnGuVy9s-unsplash</a:t>
            </a:r>
          </a:p>
        </p:txBody>
      </p:sp>
      <p:pic>
        <p:nvPicPr>
          <p:cNvPr id="6" name="Picture 5" descr="A black circle with a black arrow&#10;&#10;AI-generated content may be incorrect.">
            <a:extLst>
              <a:ext uri="{FF2B5EF4-FFF2-40B4-BE49-F238E27FC236}">
                <a16:creationId xmlns:a16="http://schemas.microsoft.com/office/drawing/2014/main" id="{393409CF-0503-69C9-8010-957DA01D6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7234" y="180238"/>
            <a:ext cx="1396365" cy="1396365"/>
          </a:xfrm>
          <a:prstGeom prst="rect">
            <a:avLst/>
          </a:prstGeom>
        </p:spPr>
      </p:pic>
      <p:pic>
        <p:nvPicPr>
          <p:cNvPr id="9" name="Picture 8" descr="A blue car parked in a field&#10;&#10;AI-generated content may be incorrect.">
            <a:extLst>
              <a:ext uri="{FF2B5EF4-FFF2-40B4-BE49-F238E27FC236}">
                <a16:creationId xmlns:a16="http://schemas.microsoft.com/office/drawing/2014/main" id="{951D076F-C0C2-7C00-502B-41CF3AF885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508" y="1299809"/>
            <a:ext cx="2395339" cy="4258381"/>
          </a:xfrm>
          <a:prstGeom prst="rect">
            <a:avLst/>
          </a:prstGeom>
        </p:spPr>
      </p:pic>
    </p:spTree>
    <p:extLst>
      <p:ext uri="{BB962C8B-B14F-4D97-AF65-F5344CB8AC3E}">
        <p14:creationId xmlns:p14="http://schemas.microsoft.com/office/powerpoint/2010/main" val="2822319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7A7B1-1D43-DF92-E0D1-06D39A7A093D}"/>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505CF514-78F3-B136-9042-DAFEA001B9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143BCF07-3E8B-23C0-1F7F-48C9036EDB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86856552-8B2E-3658-8019-C47B56247F4E}"/>
              </a:ext>
            </a:extLst>
          </p:cNvPr>
          <p:cNvSpPr txBox="1">
            <a:spLocks/>
          </p:cNvSpPr>
          <p:nvPr/>
        </p:nvSpPr>
        <p:spPr>
          <a:xfrm>
            <a:off x="5477033" y="2629679"/>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1800" noProof="0" dirty="0">
                <a:solidFill>
                  <a:srgbClr val="303D68"/>
                </a:solidFill>
                <a:latin typeface="DejaVu Math TeX Gyre" panose="02000503000000000000" pitchFamily="2" charset="0"/>
              </a:rPr>
              <a:t>Održivi materijali i proizvodnja - Frosch koristi sastojke na biljnoj bazi—kao što je ulje naranče—umjesto sintetičkih hemikalija, pokazujući dugoročno poštovanje prema ekosistemima i posvećenost ekološki odgovornoj proizvodnji.</a:t>
            </a:r>
          </a:p>
          <a:p>
            <a:pPr marL="285750" indent="-285750" algn="just">
              <a:buFont typeface="Arial" panose="020B0604020202020204" pitchFamily="34" charset="0"/>
              <a:buChar char="•"/>
            </a:pPr>
            <a:r>
              <a:rPr lang="en-GB" sz="1800" noProof="0" dirty="0">
                <a:solidFill>
                  <a:srgbClr val="303D68"/>
                </a:solidFill>
                <a:latin typeface="DejaVu Math TeX Gyre" panose="02000503000000000000" pitchFamily="2" charset="0"/>
              </a:rPr>
              <a:t>Kružna ambalaža i odgovornost za resurse - kroz ambalažu od reciklirane plastike i inicijativu Recyclat, kompanija zatvara materijalne krugove i utjelovljuje principe kružne ekonomije.</a:t>
            </a:r>
          </a:p>
          <a:p>
            <a:pPr marL="285750" indent="-285750" algn="just">
              <a:buFont typeface="Arial" panose="020B0604020202020204" pitchFamily="34" charset="0"/>
              <a:buChar char="•"/>
            </a:pPr>
            <a:r>
              <a:rPr lang="en-GB" sz="1800" noProof="0" dirty="0">
                <a:solidFill>
                  <a:srgbClr val="303D68"/>
                </a:solidFill>
                <a:latin typeface="DejaVu Math TeX Gyre" panose="02000503000000000000" pitchFamily="2" charset="0"/>
              </a:rPr>
              <a:t>Transparentnost i etička posvećenost - sa certifikatima poput EMAS-a i fokusom na sigurne, ekološki prihvatljive proizvode, Frosch promoviše pravdu za potrošače i pokazuje kako mala i srednja preduzeća mogu integrisati ekološku etiku, a da pritom ostanu profitabilna i konkurentna.</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8C6DA145-CDE8-7C46-8594-95031A950729}"/>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Werner &amp; Mertz – Frosch</a:t>
            </a:r>
          </a:p>
        </p:txBody>
      </p:sp>
      <p:sp>
        <p:nvSpPr>
          <p:cNvPr id="12" name="TextBox 11">
            <a:extLst>
              <a:ext uri="{FF2B5EF4-FFF2-40B4-BE49-F238E27FC236}">
                <a16:creationId xmlns:a16="http://schemas.microsoft.com/office/drawing/2014/main" id="{DA6CC656-AAE4-DC14-5751-FF3C9D7F2385}"/>
              </a:ext>
            </a:extLst>
          </p:cNvPr>
          <p:cNvSpPr txBox="1"/>
          <p:nvPr/>
        </p:nvSpPr>
        <p:spPr>
          <a:xfrm>
            <a:off x="610508" y="5222829"/>
            <a:ext cx="3404849" cy="338554"/>
          </a:xfrm>
          <a:prstGeom prst="rect">
            <a:avLst/>
          </a:prstGeom>
          <a:noFill/>
        </p:spPr>
        <p:txBody>
          <a:bodyPr wrap="square" rtlCol="0">
            <a:spAutoFit/>
          </a:bodyPr>
          <a:lstStyle/>
          <a:p>
            <a:r>
              <a:rPr lang="en-GB" sz="800" noProof="0" dirty="0">
                <a:solidFill>
                  <a:srgbClr val="303D68"/>
                </a:solidFill>
                <a:latin typeface="DejaVu Math TeX Gyre" panose="02000503000000000000"/>
              </a:rPr>
              <a:t>Fotografije: Werner &amp; Mertz i precious-plastic-melbourne-n5qirFAe6rQ-unsplash</a:t>
            </a:r>
          </a:p>
        </p:txBody>
      </p:sp>
      <p:pic>
        <p:nvPicPr>
          <p:cNvPr id="14" name="Picture 13">
            <a:extLst>
              <a:ext uri="{FF2B5EF4-FFF2-40B4-BE49-F238E27FC236}">
                <a16:creationId xmlns:a16="http://schemas.microsoft.com/office/drawing/2014/main" id="{1BF9D6D5-E9A4-8001-E3DC-0C4E4586AE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0508" y="1700290"/>
            <a:ext cx="4609891" cy="3457419"/>
          </a:xfrm>
          <a:prstGeom prst="rect">
            <a:avLst/>
          </a:prstGeom>
        </p:spPr>
      </p:pic>
      <p:pic>
        <p:nvPicPr>
          <p:cNvPr id="6" name="Picture 5" descr="A green frog logo with red text&#10;&#10;AI-generated content may be incorrect.">
            <a:extLst>
              <a:ext uri="{FF2B5EF4-FFF2-40B4-BE49-F238E27FC236}">
                <a16:creationId xmlns:a16="http://schemas.microsoft.com/office/drawing/2014/main" id="{98E15883-8D6A-16FF-B971-4E16714A9F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0793" y="144627"/>
            <a:ext cx="1817848" cy="1275100"/>
          </a:xfrm>
          <a:prstGeom prst="rect">
            <a:avLst/>
          </a:prstGeom>
        </p:spPr>
      </p:pic>
    </p:spTree>
    <p:extLst>
      <p:ext uri="{BB962C8B-B14F-4D97-AF65-F5344CB8AC3E}">
        <p14:creationId xmlns:p14="http://schemas.microsoft.com/office/powerpoint/2010/main" val="2825900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35BF9-BE2C-F494-917F-A6B8EA13758E}"/>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77390AA-EBFA-E0AC-23BA-8B09B9A2018E}"/>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0E67B35E-7579-42D3-68A7-FC354C731A15}"/>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1B7E248A-261C-CBEE-3A2D-B91E5F5B4CE5}"/>
              </a:ext>
            </a:extLst>
          </p:cNvPr>
          <p:cNvSpPr>
            <a:spLocks noGrp="1"/>
          </p:cNvSpPr>
          <p:nvPr>
            <p:ph type="title"/>
          </p:nvPr>
        </p:nvSpPr>
        <p:spPr>
          <a:xfrm>
            <a:off x="583460" y="2356770"/>
            <a:ext cx="10610482" cy="857864"/>
          </a:xfrm>
        </p:spPr>
        <p:txBody>
          <a:bodyPr>
            <a:noAutofit/>
          </a:bodyPr>
          <a:lstStyle/>
          <a:p>
            <a:pPr lvl="0"/>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 3: Obrazovanje za održivost i ekološku etiku – pedagogija i praksa</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r>
              <a:rPr lang="en-GB" sz="3000" noProof="0" dirty="0">
                <a:solidFill>
                  <a:srgbClr val="373365"/>
                </a:solidFill>
                <a:latin typeface="DejaVu Math TeX Gyre" panose="02000503000000000000"/>
              </a:rPr>
              <a:t>Podnaslov 3.1: Aktivno učenje za održivost i ekološku etiku</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Podnaslov 3.2: Vizualni i digitalni alati za podučavanje održivosti i ekološke etike</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Podnaslov 3.3: Projekti i akcioni planovi koje vode studenti</a:t>
            </a: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E311B127-47A0-7940-AE08-E6B695726613}"/>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ct val="0"/>
              </a:spcAft>
            </a:pPr>
            <a:r>
              <a:rPr lang="en-GB" sz="1400" dirty="0" err="1">
                <a:solidFill>
                  <a:schemeClr val="bg1"/>
                </a:solidFill>
                <a:latin typeface="DejaVu Math TeX Gyre"/>
              </a:rPr>
              <a:t>Poboljšati</a:t>
            </a:r>
            <a:r>
              <a:rPr lang="en-GB" sz="1400" dirty="0">
                <a:solidFill>
                  <a:schemeClr val="bg1"/>
                </a:solidFill>
                <a:latin typeface="DejaVu Math TeX Gyre"/>
              </a:rPr>
              <a:t> </a:t>
            </a:r>
            <a:r>
              <a:rPr lang="en-GB" sz="1400" dirty="0" err="1">
                <a:solidFill>
                  <a:schemeClr val="bg1"/>
                </a:solidFill>
                <a:latin typeface="DejaVu Math TeX Gyre"/>
              </a:rPr>
              <a:t>kvalitet</a:t>
            </a:r>
            <a:r>
              <a:rPr lang="en-GB" sz="1400" dirty="0">
                <a:solidFill>
                  <a:schemeClr val="bg1"/>
                </a:solidFill>
                <a:latin typeface="DejaVu Math TeX Gyre"/>
              </a:rPr>
              <a:t> </a:t>
            </a:r>
            <a:r>
              <a:rPr lang="en-GB" sz="1400" dirty="0" err="1">
                <a:solidFill>
                  <a:schemeClr val="bg1"/>
                </a:solidFill>
                <a:latin typeface="DejaVu Math TeX Gyre"/>
              </a:rPr>
              <a:t>stručnog</a:t>
            </a:r>
            <a:r>
              <a:rPr lang="en-GB" sz="1400" dirty="0">
                <a:solidFill>
                  <a:schemeClr val="bg1"/>
                </a:solidFill>
                <a:latin typeface="DejaVu Math TeX Gyre"/>
              </a:rPr>
              <a:t> </a:t>
            </a:r>
            <a:r>
              <a:rPr lang="en-GB" sz="1400" dirty="0" err="1">
                <a:solidFill>
                  <a:schemeClr val="bg1"/>
                </a:solidFill>
                <a:latin typeface="DejaVu Math TeX Gyre"/>
              </a:rPr>
              <a:t>obrazovanja</a:t>
            </a:r>
            <a:r>
              <a:rPr lang="en-GB" sz="1400" dirty="0">
                <a:solidFill>
                  <a:schemeClr val="bg1"/>
                </a:solidFill>
                <a:latin typeface="DejaVu Math TeX Gyre"/>
              </a:rPr>
              <a:t> </a:t>
            </a:r>
            <a:r>
              <a:rPr lang="en-GB" sz="1400" dirty="0" err="1">
                <a:solidFill>
                  <a:schemeClr val="bg1"/>
                </a:solidFill>
                <a:latin typeface="DejaVu Math TeX Gyre"/>
              </a:rPr>
              <a:t>i</a:t>
            </a:r>
            <a:r>
              <a:rPr lang="en-GB" sz="1400" dirty="0">
                <a:solidFill>
                  <a:schemeClr val="bg1"/>
                </a:solidFill>
                <a:latin typeface="DejaVu Math TeX Gyre"/>
              </a:rPr>
              <a:t> </a:t>
            </a:r>
            <a:r>
              <a:rPr lang="en-GB" sz="1400" dirty="0" err="1">
                <a:solidFill>
                  <a:schemeClr val="bg1"/>
                </a:solidFill>
                <a:latin typeface="DejaVu Math TeX Gyre"/>
              </a:rPr>
              <a:t>obuka</a:t>
            </a:r>
            <a:r>
              <a:rPr lang="en-GB" sz="1400" dirty="0">
                <a:solidFill>
                  <a:schemeClr val="bg1"/>
                </a:solidFill>
                <a:latin typeface="DejaVu Math TeX Gyre"/>
              </a:rPr>
              <a:t> (VET) </a:t>
            </a:r>
            <a:r>
              <a:rPr lang="en-GB" sz="1400" dirty="0" err="1">
                <a:solidFill>
                  <a:schemeClr val="bg1"/>
                </a:solidFill>
                <a:latin typeface="DejaVu Math TeX Gyre"/>
              </a:rPr>
              <a:t>na</a:t>
            </a:r>
            <a:r>
              <a:rPr lang="en-GB" sz="1400" dirty="0">
                <a:solidFill>
                  <a:schemeClr val="bg1"/>
                </a:solidFill>
                <a:latin typeface="DejaVu Math TeX Gyre"/>
              </a:rPr>
              <a:t> </a:t>
            </a:r>
            <a:r>
              <a:rPr lang="en-GB" sz="1400" dirty="0" err="1">
                <a:solidFill>
                  <a:schemeClr val="bg1"/>
                </a:solidFill>
                <a:latin typeface="DejaVu Math TeX Gyre"/>
              </a:rPr>
              <a:t>Zapadnom</a:t>
            </a:r>
            <a:r>
              <a:rPr lang="en-GB" sz="1400" dirty="0">
                <a:solidFill>
                  <a:schemeClr val="bg1"/>
                </a:solidFill>
                <a:latin typeface="DejaVu Math TeX Gyre"/>
              </a:rPr>
              <a:t> </a:t>
            </a:r>
            <a:r>
              <a:rPr lang="en-GB" sz="1400" dirty="0" err="1">
                <a:solidFill>
                  <a:schemeClr val="bg1"/>
                </a:solidFill>
                <a:latin typeface="DejaVu Math TeX Gyre"/>
              </a:rPr>
              <a:t>Balkanu</a:t>
            </a:r>
            <a:r>
              <a:rPr lang="en-GB" sz="1400" dirty="0">
                <a:solidFill>
                  <a:schemeClr val="bg1"/>
                </a:solidFill>
                <a:latin typeface="DejaVu Math TeX Gyre"/>
              </a:rPr>
              <a:t> za </a:t>
            </a:r>
            <a:r>
              <a:rPr lang="en-GB" sz="1400" dirty="0" err="1">
                <a:solidFill>
                  <a:schemeClr val="bg1"/>
                </a:solidFill>
                <a:latin typeface="DejaVu Math TeX Gyre"/>
              </a:rPr>
              <a:t>održivi</a:t>
            </a:r>
            <a:r>
              <a:rPr lang="en-GB" sz="1400" dirty="0">
                <a:solidFill>
                  <a:schemeClr val="bg1"/>
                </a:solidFill>
                <a:latin typeface="DejaVu Math TeX Gyre"/>
              </a:rPr>
              <a:t> razvoj.</a:t>
            </a:r>
            <a:endParaRPr lang="en-US">
              <a:solidFill>
                <a:schemeClr val="bg1"/>
              </a:solidFill>
              <a:latin typeface="Aptos Display"/>
            </a:endParaRPr>
          </a:p>
        </p:txBody>
      </p:sp>
      <p:pic>
        <p:nvPicPr>
          <p:cNvPr id="13" name="Picture 12" descr="A white text on a black background&#10;&#10;Description automatically generated">
            <a:extLst>
              <a:ext uri="{FF2B5EF4-FFF2-40B4-BE49-F238E27FC236}">
                <a16:creationId xmlns:a16="http://schemas.microsoft.com/office/drawing/2014/main" id="{9185C0CC-9AE7-E6B9-4896-98CA9C9440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9E9B23DE-BD51-77CF-DDF5-68A303C4D0F4}"/>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456D4F50-0ED1-48A6-67A2-731360EFDB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B78C6DA0-6A5F-335E-C1C1-605F7E7BA23E}"/>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Premošćivanje zelene i digitalne podjele</a:t>
            </a:r>
          </a:p>
        </p:txBody>
      </p:sp>
    </p:spTree>
    <p:extLst>
      <p:ext uri="{BB962C8B-B14F-4D97-AF65-F5344CB8AC3E}">
        <p14:creationId xmlns:p14="http://schemas.microsoft.com/office/powerpoint/2010/main" val="3272568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6B9A6-055E-684D-41AC-AC06ADD7E7C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839933C-8FBA-846D-73FD-ED12E69BAB5A}"/>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212744BE-0E8F-7B1F-7C38-55982EAE6603}"/>
              </a:ext>
            </a:extLst>
          </p:cNvPr>
          <p:cNvSpPr txBox="1"/>
          <p:nvPr/>
        </p:nvSpPr>
        <p:spPr>
          <a:xfrm>
            <a:off x="3984331" y="402332"/>
            <a:ext cx="8111062" cy="40881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Učenje zasnovano na projektima</a:t>
            </a: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Zadaci za rješavanje problema </a:t>
            </a: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Design razmišljanje</a:t>
            </a: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Simulacije i igranje uloga</a:t>
            </a: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Uloga refleksije </a:t>
            </a:r>
          </a:p>
          <a:p>
            <a:pPr marL="457200" indent="-457200">
              <a:lnSpc>
                <a:spcPct val="90000"/>
              </a:lnSpc>
              <a:spcBef>
                <a:spcPct val="0"/>
              </a:spcBef>
              <a:buFont typeface="Arial" panose="020B0604020202020204" pitchFamily="34" charset="0"/>
              <a:buChar char="•"/>
            </a:pP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F6062B20-D397-7A7C-6143-9052B903EB1C}"/>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3.1: Aktivno učenje za održivost i ekološku etiku</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29D12DB4-2C43-161A-5C83-0F5B4D384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1305F5E0-161A-CF14-9C17-EEFC7B0C96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419782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294222-AB0D-5AFC-D7E8-D0A615C1712E}"/>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B3867719-AA83-060D-963D-C4F0643EF671}"/>
              </a:ext>
            </a:extLst>
          </p:cNvPr>
          <p:cNvSpPr txBox="1">
            <a:spLocks/>
          </p:cNvSpPr>
          <p:nvPr/>
        </p:nvSpPr>
        <p:spPr>
          <a:xfrm>
            <a:off x="514117" y="1394454"/>
            <a:ext cx="4852702" cy="4298313"/>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Studenti se bave stvarnim izazovima održivosti u svojoj oblasti (npr. smanjenje otpada od hrane u ugostiteljstvu, energetski pregledi škola, prijedlozi za obnovljivu energiju, urbani planovi reciklaže i kompostiranja).</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Praktični projekti otkrivaju etičke dimenzije—uravnoteženje troškova, društvenog utjecaja, ekološke odgovornosti i dugoročnih posljedica.</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Nastavnici podržavaju učenje pomoću kontrolnih lista za održivost, procjena utjecaja i okvira Design Thinkinga.</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Studenti kreiraju mjerljive akcione planove (smanjenje potrošnje energije, stope preusmjeravanja otpada, analiza ugljičnog otiska) koji povezuju etičko rasuđivanje sa stvarnim rezultatima zasnovanim na podacima.</a:t>
            </a:r>
          </a:p>
          <a:p>
            <a:pPr lvl="1" indent="-228600">
              <a:lnSpc>
                <a:spcPct val="90000"/>
              </a:lnSpc>
              <a:spcAft>
                <a:spcPts val="600"/>
              </a:spcAft>
              <a:buFont typeface="Arial" panose="020B0604020202020204" pitchFamily="34" charset="0"/>
              <a:buChar char="•"/>
            </a:pPr>
            <a:endParaRPr lang="en-GB" noProof="0" dirty="0">
              <a:latin typeface="DejaVu Math TeX Gyre"/>
            </a:endParaRPr>
          </a:p>
        </p:txBody>
      </p:sp>
      <p:pic>
        <p:nvPicPr>
          <p:cNvPr id="14" name="Picture 13" descr="A person's hand pointing at a white board&#10;&#10;AI-generated content may be incorrect.">
            <a:extLst>
              <a:ext uri="{FF2B5EF4-FFF2-40B4-BE49-F238E27FC236}">
                <a16:creationId xmlns:a16="http://schemas.microsoft.com/office/drawing/2014/main" id="{749A3D9A-F737-9BFE-9AFB-F9ED6347BC0B}"/>
              </a:ext>
            </a:extLst>
          </p:cNvPr>
          <p:cNvPicPr>
            <a:picLocks noChangeAspect="1"/>
          </p:cNvPicPr>
          <p:nvPr/>
        </p:nvPicPr>
        <p:blipFill>
          <a:blip r:embed="rId2" cstate="print">
            <a:extLst>
              <a:ext uri="{28A0092B-C50C-407E-A947-70E740481C1C}">
                <a14:useLocalDpi xmlns:a14="http://schemas.microsoft.com/office/drawing/2010/main" val="0"/>
              </a:ext>
            </a:extLst>
          </a:blip>
          <a:srcRect l="14119" r="27843"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Title 1">
            <a:extLst>
              <a:ext uri="{FF2B5EF4-FFF2-40B4-BE49-F238E27FC236}">
                <a16:creationId xmlns:a16="http://schemas.microsoft.com/office/drawing/2014/main" id="{25179873-DFEF-0E18-D084-EBE5B2035113}"/>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Učenje zasnovano na projektima</a:t>
            </a:r>
          </a:p>
        </p:txBody>
      </p:sp>
      <p:pic>
        <p:nvPicPr>
          <p:cNvPr id="16" name="Picture 15" descr="Blue text on a black background&#10;&#10;Description automatically generated">
            <a:extLst>
              <a:ext uri="{FF2B5EF4-FFF2-40B4-BE49-F238E27FC236}">
                <a16:creationId xmlns:a16="http://schemas.microsoft.com/office/drawing/2014/main" id="{065DC30A-2851-B0DD-FCE1-11B87BB5D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7" name="Picture 16" descr="A logo with text on it&#10;&#10;Description automatically generated">
            <a:extLst>
              <a:ext uri="{FF2B5EF4-FFF2-40B4-BE49-F238E27FC236}">
                <a16:creationId xmlns:a16="http://schemas.microsoft.com/office/drawing/2014/main" id="{26C8F20A-1381-814A-E9B2-3C37B1825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8" name="TextBox 17">
            <a:extLst>
              <a:ext uri="{FF2B5EF4-FFF2-40B4-BE49-F238E27FC236}">
                <a16:creationId xmlns:a16="http://schemas.microsoft.com/office/drawing/2014/main" id="{895941DF-0632-85FD-3E57-09D1D449670A}"/>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Slika: alvaro-reyes-qWwpHwip31M-unsplash</a:t>
            </a:r>
          </a:p>
        </p:txBody>
      </p:sp>
    </p:spTree>
    <p:extLst>
      <p:ext uri="{BB962C8B-B14F-4D97-AF65-F5344CB8AC3E}">
        <p14:creationId xmlns:p14="http://schemas.microsoft.com/office/powerpoint/2010/main" val="4175086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010E8A-645F-07BC-1C07-C72D745B8BA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32A638BF-49D8-6A28-5956-41FF2CF42E0D}"/>
              </a:ext>
            </a:extLst>
          </p:cNvPr>
          <p:cNvSpPr txBox="1">
            <a:spLocks/>
          </p:cNvSpPr>
          <p:nvPr/>
        </p:nvSpPr>
        <p:spPr>
          <a:xfrm>
            <a:off x="514117" y="1507167"/>
            <a:ext cx="4619621" cy="384366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Studenti se bave stvarnim dilemama kroz studije slučaja (npr. obnovljiva energija naspram fosilnih goriva, kružno upravljanje otpadom).</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Primijenite etičke okvire za procjenu kompromisa, utjecaja na dionike i dugoročnih posljedica.</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Koristite praktične alate – matrice odlučivanja, analizu troškova i koristi, kontrolne liste za etičku procjenu.</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Potiče sistematsku analizu i utemeljene, odgovorne preporuke.</a:t>
            </a:r>
          </a:p>
          <a:p>
            <a:pPr marL="742950" lvl="1" indent="-228600">
              <a:lnSpc>
                <a:spcPct val="90000"/>
              </a:lnSpc>
              <a:spcAft>
                <a:spcPts val="600"/>
              </a:spcAft>
              <a:buFont typeface="Arial" panose="020B0604020202020204" pitchFamily="34" charset="0"/>
              <a:buChar char="•"/>
            </a:pPr>
            <a:endParaRPr lang="en-GB" sz="1900" noProof="0" dirty="0"/>
          </a:p>
        </p:txBody>
      </p:sp>
      <p:pic>
        <p:nvPicPr>
          <p:cNvPr id="6" name="Picture 5" descr="A close-up of a puzzle&#10;&#10;AI-generated content may be incorrect.">
            <a:extLst>
              <a:ext uri="{FF2B5EF4-FFF2-40B4-BE49-F238E27FC236}">
                <a16:creationId xmlns:a16="http://schemas.microsoft.com/office/drawing/2014/main" id="{E84D76B3-AD9A-A5FE-90A3-AFA8B402835E}"/>
              </a:ext>
            </a:extLst>
          </p:cNvPr>
          <p:cNvPicPr>
            <a:picLocks noChangeAspect="1"/>
          </p:cNvPicPr>
          <p:nvPr/>
        </p:nvPicPr>
        <p:blipFill>
          <a:blip r:embed="rId2" cstate="print">
            <a:extLst>
              <a:ext uri="{28A0092B-C50C-407E-A947-70E740481C1C}">
                <a14:useLocalDpi xmlns:a14="http://schemas.microsoft.com/office/drawing/2010/main" val="0"/>
              </a:ext>
            </a:extLst>
          </a:blip>
          <a:srcRect l="21484" r="20479"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2D07CB73-6F11-6AA3-B167-2FDF50156CC0}"/>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Zadaci za rješavanje problema</a:t>
            </a:r>
          </a:p>
        </p:txBody>
      </p:sp>
      <p:pic>
        <p:nvPicPr>
          <p:cNvPr id="10" name="Picture 9" descr="Blue text on a black background&#10;&#10;Description automatically generated">
            <a:extLst>
              <a:ext uri="{FF2B5EF4-FFF2-40B4-BE49-F238E27FC236}">
                <a16:creationId xmlns:a16="http://schemas.microsoft.com/office/drawing/2014/main" id="{5663239F-D932-EA3C-8B98-AECE870909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4927BAC4-991C-D669-00A6-6D093DC52F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1F41FE57-5C7D-B5CE-6A9C-6E05F6B17E23}"/>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Slika: olav-ahrens-rotne-4Ennrbj1svk-unsplash</a:t>
            </a:r>
          </a:p>
        </p:txBody>
      </p:sp>
    </p:spTree>
    <p:extLst>
      <p:ext uri="{BB962C8B-B14F-4D97-AF65-F5344CB8AC3E}">
        <p14:creationId xmlns:p14="http://schemas.microsoft.com/office/powerpoint/2010/main" val="189305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6AF6C5-90BD-182D-8CC6-3C77D1FE67A3}"/>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82FEEF2-31E7-0496-0CC9-57D4F3BFB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57A3014F-B293-B2F6-03E3-3E0D09B500E3}"/>
              </a:ext>
            </a:extLst>
          </p:cNvPr>
          <p:cNvSpPr txBox="1">
            <a:spLocks/>
          </p:cNvSpPr>
          <p:nvPr/>
        </p:nvSpPr>
        <p:spPr>
          <a:xfrm>
            <a:off x="514117" y="1507167"/>
            <a:ext cx="5715098" cy="42418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r>
              <a:rPr lang="en-GB" sz="1800" dirty="0" err="1">
                <a:solidFill>
                  <a:srgbClr val="303D68"/>
                </a:solidFill>
                <a:ea typeface="+mj-lt"/>
                <a:cs typeface="+mj-lt"/>
              </a:rPr>
              <a:t>Kreativan</a:t>
            </a:r>
            <a:r>
              <a:rPr lang="en-GB" sz="1800" dirty="0">
                <a:solidFill>
                  <a:srgbClr val="303D68"/>
                </a:solidFill>
                <a:ea typeface="+mj-lt"/>
                <a:cs typeface="+mj-lt"/>
              </a:rPr>
              <a:t>, </a:t>
            </a:r>
            <a:r>
              <a:rPr lang="en-GB" sz="1800" dirty="0" err="1">
                <a:solidFill>
                  <a:srgbClr val="303D68"/>
                </a:solidFill>
                <a:ea typeface="+mj-lt"/>
                <a:cs typeface="+mj-lt"/>
              </a:rPr>
              <a:t>iterativan</a:t>
            </a:r>
            <a:r>
              <a:rPr lang="en-GB" sz="1800" dirty="0">
                <a:solidFill>
                  <a:srgbClr val="303D68"/>
                </a:solidFill>
                <a:ea typeface="+mj-lt"/>
                <a:cs typeface="+mj-lt"/>
              </a:rPr>
              <a:t> </a:t>
            </a:r>
            <a:r>
              <a:rPr lang="en-GB" sz="1800" dirty="0" err="1">
                <a:solidFill>
                  <a:srgbClr val="303D68"/>
                </a:solidFill>
                <a:ea typeface="+mj-lt"/>
                <a:cs typeface="+mj-lt"/>
              </a:rPr>
              <a:t>pristup</a:t>
            </a:r>
            <a:r>
              <a:rPr lang="en-GB" sz="1800" dirty="0">
                <a:solidFill>
                  <a:srgbClr val="303D68"/>
                </a:solidFill>
                <a:ea typeface="+mj-lt"/>
                <a:cs typeface="+mj-lt"/>
              </a:rPr>
              <a:t> </a:t>
            </a:r>
            <a:r>
              <a:rPr lang="en-GB" sz="1800" dirty="0" err="1">
                <a:solidFill>
                  <a:srgbClr val="303D68"/>
                </a:solidFill>
                <a:ea typeface="+mj-lt"/>
                <a:cs typeface="+mj-lt"/>
              </a:rPr>
              <a:t>rješavanju</a:t>
            </a:r>
            <a:r>
              <a:rPr lang="en-GB" sz="1800" dirty="0">
                <a:solidFill>
                  <a:srgbClr val="303D68"/>
                </a:solidFill>
                <a:ea typeface="+mj-lt"/>
                <a:cs typeface="+mj-lt"/>
              </a:rPr>
              <a:t> </a:t>
            </a:r>
            <a:r>
              <a:rPr lang="en-GB" sz="1800" dirty="0" err="1">
                <a:solidFill>
                  <a:srgbClr val="303D68"/>
                </a:solidFill>
                <a:ea typeface="+mj-lt"/>
                <a:cs typeface="+mj-lt"/>
              </a:rPr>
              <a:t>problema</a:t>
            </a:r>
            <a:r>
              <a:rPr lang="en-GB" sz="1800" dirty="0">
                <a:solidFill>
                  <a:srgbClr val="303D68"/>
                </a:solidFill>
                <a:ea typeface="+mj-lt"/>
                <a:cs typeface="+mj-lt"/>
              </a:rPr>
              <a:t> koji </a:t>
            </a:r>
            <a:r>
              <a:rPr lang="en-GB" sz="1800" dirty="0" err="1">
                <a:solidFill>
                  <a:srgbClr val="303D68"/>
                </a:solidFill>
                <a:ea typeface="+mj-lt"/>
                <a:cs typeface="+mj-lt"/>
              </a:rPr>
              <a:t>potiče</a:t>
            </a:r>
            <a:r>
              <a:rPr lang="en-GB" sz="1800" dirty="0">
                <a:solidFill>
                  <a:srgbClr val="303D68"/>
                </a:solidFill>
                <a:ea typeface="+mj-lt"/>
                <a:cs typeface="+mj-lt"/>
              </a:rPr>
              <a:t> </a:t>
            </a:r>
            <a:r>
              <a:rPr lang="en-GB" sz="1800" dirty="0" err="1">
                <a:solidFill>
                  <a:srgbClr val="303D68"/>
                </a:solidFill>
                <a:ea typeface="+mj-lt"/>
                <a:cs typeface="+mj-lt"/>
              </a:rPr>
              <a:t>empatiju</a:t>
            </a:r>
            <a:r>
              <a:rPr lang="en-GB" sz="1800" dirty="0">
                <a:solidFill>
                  <a:srgbClr val="303D68"/>
                </a:solidFill>
                <a:ea typeface="+mj-lt"/>
                <a:cs typeface="+mj-lt"/>
              </a:rPr>
              <a:t>, </a:t>
            </a:r>
            <a:r>
              <a:rPr lang="en-GB" sz="1800" dirty="0" err="1">
                <a:solidFill>
                  <a:srgbClr val="303D68"/>
                </a:solidFill>
                <a:ea typeface="+mj-lt"/>
                <a:cs typeface="+mj-lt"/>
              </a:rPr>
              <a:t>saradnju</a:t>
            </a:r>
            <a:r>
              <a:rPr lang="en-GB" sz="1800" dirty="0">
                <a:solidFill>
                  <a:srgbClr val="303D68"/>
                </a:solidFill>
                <a:ea typeface="+mj-lt"/>
                <a:cs typeface="+mj-lt"/>
              </a:rPr>
              <a:t> </a:t>
            </a:r>
            <a:r>
              <a:rPr lang="en-GB" sz="1800" dirty="0" err="1">
                <a:solidFill>
                  <a:srgbClr val="303D68"/>
                </a:solidFill>
                <a:ea typeface="+mj-lt"/>
                <a:cs typeface="+mj-lt"/>
              </a:rPr>
              <a:t>i</a:t>
            </a:r>
            <a:r>
              <a:rPr lang="en-GB" sz="1800" dirty="0">
                <a:solidFill>
                  <a:srgbClr val="303D68"/>
                </a:solidFill>
                <a:ea typeface="+mj-lt"/>
                <a:cs typeface="+mj-lt"/>
              </a:rPr>
              <a:t> </a:t>
            </a:r>
            <a:r>
              <a:rPr lang="en-GB" sz="1800" dirty="0" err="1">
                <a:solidFill>
                  <a:srgbClr val="303D68"/>
                </a:solidFill>
                <a:ea typeface="+mj-lt"/>
                <a:cs typeface="+mj-lt"/>
              </a:rPr>
              <a:t>eksperimentisanje</a:t>
            </a:r>
            <a:r>
              <a:rPr lang="en-GB" sz="1800" dirty="0">
                <a:solidFill>
                  <a:srgbClr val="303D68"/>
                </a:solidFill>
                <a:ea typeface="+mj-lt"/>
                <a:cs typeface="+mj-lt"/>
              </a:rPr>
              <a:t>. </a:t>
            </a:r>
            <a:r>
              <a:rPr lang="en-GB" sz="1800" dirty="0" err="1">
                <a:solidFill>
                  <a:srgbClr val="303D68"/>
                </a:solidFill>
                <a:ea typeface="+mj-lt"/>
                <a:cs typeface="+mj-lt"/>
              </a:rPr>
              <a:t>Sprovodi</a:t>
            </a:r>
            <a:r>
              <a:rPr lang="en-GB" sz="1800" dirty="0">
                <a:solidFill>
                  <a:srgbClr val="303D68"/>
                </a:solidFill>
                <a:ea typeface="+mj-lt"/>
                <a:cs typeface="+mj-lt"/>
              </a:rPr>
              <a:t> se </a:t>
            </a:r>
            <a:r>
              <a:rPr lang="en-GB" sz="1800" dirty="0" err="1">
                <a:solidFill>
                  <a:srgbClr val="303D68"/>
                </a:solidFill>
                <a:ea typeface="+mj-lt"/>
                <a:cs typeface="+mj-lt"/>
              </a:rPr>
              <a:t>slijedećim</a:t>
            </a:r>
            <a:r>
              <a:rPr lang="en-GB" sz="1800" dirty="0">
                <a:solidFill>
                  <a:srgbClr val="303D68"/>
                </a:solidFill>
                <a:ea typeface="+mj-lt"/>
                <a:cs typeface="+mj-lt"/>
              </a:rPr>
              <a:t> </a:t>
            </a:r>
            <a:r>
              <a:rPr lang="en-GB" sz="1800" dirty="0" err="1">
                <a:solidFill>
                  <a:srgbClr val="303D68"/>
                </a:solidFill>
                <a:ea typeface="+mj-lt"/>
                <a:cs typeface="+mj-lt"/>
              </a:rPr>
              <a:t>koracima</a:t>
            </a:r>
            <a:r>
              <a:rPr lang="en-GB" sz="1800" dirty="0">
                <a:solidFill>
                  <a:srgbClr val="303D68"/>
                </a:solidFill>
                <a:ea typeface="+mj-lt"/>
                <a:cs typeface="+mj-lt"/>
              </a:rPr>
              <a:t>:</a:t>
            </a:r>
            <a:endParaRPr lang="en-US" dirty="0"/>
          </a:p>
          <a:p>
            <a:pPr algn="just">
              <a:spcAft>
                <a:spcPts val="600"/>
              </a:spcAft>
            </a:pPr>
            <a:endParaRPr lang="en-GB" sz="1800" dirty="0">
              <a:solidFill>
                <a:srgbClr val="303D68"/>
              </a:solidFill>
              <a:ea typeface="+mj-lt"/>
              <a:cs typeface="+mj-lt"/>
            </a:endParaRPr>
          </a:p>
          <a:p>
            <a:pPr algn="just">
              <a:buFont typeface="Arial" panose="020B0604020202020204" pitchFamily="34" charset="0"/>
              <a:buChar char="•"/>
            </a:pPr>
            <a:r>
              <a:rPr lang="en-GB" sz="1800" b="1" dirty="0" err="1">
                <a:solidFill>
                  <a:srgbClr val="303D68"/>
                </a:solidFill>
                <a:ea typeface="+mj-lt"/>
                <a:cs typeface="+mj-lt"/>
              </a:rPr>
              <a:t>Empatiziraj</a:t>
            </a:r>
            <a:r>
              <a:rPr lang="en-GB" sz="1800" dirty="0">
                <a:solidFill>
                  <a:srgbClr val="303D68"/>
                </a:solidFill>
                <a:ea typeface="+mj-lt"/>
                <a:cs typeface="+mj-lt"/>
              </a:rPr>
              <a:t> – </a:t>
            </a:r>
            <a:r>
              <a:rPr lang="en-GB" sz="1800" dirty="0" err="1">
                <a:solidFill>
                  <a:srgbClr val="303D68"/>
                </a:solidFill>
                <a:ea typeface="+mj-lt"/>
                <a:cs typeface="+mj-lt"/>
              </a:rPr>
              <a:t>razumjeti</a:t>
            </a:r>
            <a:r>
              <a:rPr lang="en-GB" sz="1800" dirty="0">
                <a:solidFill>
                  <a:srgbClr val="303D68"/>
                </a:solidFill>
                <a:ea typeface="+mj-lt"/>
                <a:cs typeface="+mj-lt"/>
              </a:rPr>
              <a:t> </a:t>
            </a:r>
            <a:r>
              <a:rPr lang="en-GB" sz="1800" dirty="0" err="1">
                <a:solidFill>
                  <a:srgbClr val="303D68"/>
                </a:solidFill>
                <a:ea typeface="+mj-lt"/>
                <a:cs typeface="+mj-lt"/>
              </a:rPr>
              <a:t>korisnike</a:t>
            </a:r>
            <a:r>
              <a:rPr lang="en-GB" sz="1800" dirty="0">
                <a:solidFill>
                  <a:srgbClr val="303D68"/>
                </a:solidFill>
                <a:ea typeface="+mj-lt"/>
                <a:cs typeface="+mj-lt"/>
              </a:rPr>
              <a:t>/</a:t>
            </a:r>
            <a:r>
              <a:rPr lang="en-GB" sz="1800" dirty="0" err="1">
                <a:solidFill>
                  <a:srgbClr val="303D68"/>
                </a:solidFill>
                <a:ea typeface="+mj-lt"/>
                <a:cs typeface="+mj-lt"/>
              </a:rPr>
              <a:t>ljude</a:t>
            </a:r>
            <a:r>
              <a:rPr lang="en-GB" sz="1800" dirty="0">
                <a:solidFill>
                  <a:srgbClr val="303D68"/>
                </a:solidFill>
                <a:ea typeface="+mj-lt"/>
                <a:cs typeface="+mj-lt"/>
              </a:rPr>
              <a:t> koji </a:t>
            </a:r>
            <a:r>
              <a:rPr lang="en-GB" sz="1800" dirty="0" err="1">
                <a:solidFill>
                  <a:srgbClr val="303D68"/>
                </a:solidFill>
                <a:ea typeface="+mj-lt"/>
                <a:cs typeface="+mj-lt"/>
              </a:rPr>
              <a:t>su</a:t>
            </a:r>
            <a:r>
              <a:rPr lang="en-GB" sz="1800" dirty="0">
                <a:solidFill>
                  <a:srgbClr val="303D68"/>
                </a:solidFill>
                <a:ea typeface="+mj-lt"/>
                <a:cs typeface="+mj-lt"/>
              </a:rPr>
              <a:t> </a:t>
            </a:r>
            <a:r>
              <a:rPr lang="en-GB" sz="1800" dirty="0" err="1">
                <a:solidFill>
                  <a:srgbClr val="303D68"/>
                </a:solidFill>
                <a:ea typeface="+mj-lt"/>
                <a:cs typeface="+mj-lt"/>
              </a:rPr>
              <a:t>pogođeni</a:t>
            </a:r>
            <a:r>
              <a:rPr lang="en-GB" sz="1800" dirty="0">
                <a:solidFill>
                  <a:srgbClr val="303D68"/>
                </a:solidFill>
                <a:ea typeface="+mj-lt"/>
                <a:cs typeface="+mj-lt"/>
              </a:rPr>
              <a:t>; </a:t>
            </a:r>
            <a:r>
              <a:rPr lang="en-GB" sz="1800" dirty="0" err="1">
                <a:solidFill>
                  <a:srgbClr val="303D68"/>
                </a:solidFill>
                <a:ea typeface="+mj-lt"/>
                <a:cs typeface="+mj-lt"/>
              </a:rPr>
              <a:t>prikupiti</a:t>
            </a:r>
            <a:r>
              <a:rPr lang="en-GB" sz="1800" dirty="0">
                <a:solidFill>
                  <a:srgbClr val="303D68"/>
                </a:solidFill>
                <a:ea typeface="+mj-lt"/>
                <a:cs typeface="+mj-lt"/>
              </a:rPr>
              <a:t> </a:t>
            </a:r>
            <a:r>
              <a:rPr lang="en-GB" sz="1800" dirty="0" err="1">
                <a:solidFill>
                  <a:srgbClr val="303D68"/>
                </a:solidFill>
                <a:ea typeface="+mj-lt"/>
                <a:cs typeface="+mj-lt"/>
              </a:rPr>
              <a:t>njihove</a:t>
            </a:r>
            <a:r>
              <a:rPr lang="en-GB" sz="1800" dirty="0">
                <a:solidFill>
                  <a:srgbClr val="303D68"/>
                </a:solidFill>
                <a:ea typeface="+mj-lt"/>
                <a:cs typeface="+mj-lt"/>
              </a:rPr>
              <a:t> </a:t>
            </a:r>
            <a:r>
              <a:rPr lang="en-GB" sz="1800" dirty="0" err="1">
                <a:solidFill>
                  <a:srgbClr val="303D68"/>
                </a:solidFill>
                <a:ea typeface="+mj-lt"/>
                <a:cs typeface="+mj-lt"/>
              </a:rPr>
              <a:t>potrebe</a:t>
            </a:r>
            <a:r>
              <a:rPr lang="en-GB" sz="1800" dirty="0">
                <a:solidFill>
                  <a:srgbClr val="303D68"/>
                </a:solidFill>
                <a:ea typeface="+mj-lt"/>
                <a:cs typeface="+mj-lt"/>
              </a:rPr>
              <a:t>, </a:t>
            </a:r>
            <a:r>
              <a:rPr lang="en-GB" sz="1800" dirty="0" err="1">
                <a:solidFill>
                  <a:srgbClr val="303D68"/>
                </a:solidFill>
                <a:ea typeface="+mj-lt"/>
                <a:cs typeface="+mj-lt"/>
              </a:rPr>
              <a:t>izazove</a:t>
            </a:r>
            <a:r>
              <a:rPr lang="en-GB" sz="1800" dirty="0">
                <a:solidFill>
                  <a:srgbClr val="303D68"/>
                </a:solidFill>
                <a:ea typeface="+mj-lt"/>
                <a:cs typeface="+mj-lt"/>
              </a:rPr>
              <a:t> </a:t>
            </a:r>
            <a:r>
              <a:rPr lang="en-GB" sz="1800" dirty="0" err="1">
                <a:solidFill>
                  <a:srgbClr val="303D68"/>
                </a:solidFill>
                <a:ea typeface="+mj-lt"/>
                <a:cs typeface="+mj-lt"/>
              </a:rPr>
              <a:t>i</a:t>
            </a:r>
            <a:r>
              <a:rPr lang="en-GB" sz="1800" dirty="0">
                <a:solidFill>
                  <a:srgbClr val="303D68"/>
                </a:solidFill>
                <a:ea typeface="+mj-lt"/>
                <a:cs typeface="+mj-lt"/>
              </a:rPr>
              <a:t> </a:t>
            </a:r>
            <a:r>
              <a:rPr lang="en-GB" sz="1800" dirty="0" err="1">
                <a:solidFill>
                  <a:srgbClr val="303D68"/>
                </a:solidFill>
                <a:ea typeface="+mj-lt"/>
                <a:cs typeface="+mj-lt"/>
              </a:rPr>
              <a:t>osjećaje</a:t>
            </a:r>
            <a:r>
              <a:rPr lang="en-GB" sz="1800" dirty="0">
                <a:solidFill>
                  <a:srgbClr val="303D68"/>
                </a:solidFill>
                <a:ea typeface="+mj-lt"/>
                <a:cs typeface="+mj-lt"/>
              </a:rPr>
              <a:t>.</a:t>
            </a:r>
            <a:endParaRPr lang="en-GB" sz="1800" dirty="0">
              <a:solidFill>
                <a:srgbClr val="303D68"/>
              </a:solidFill>
              <a:latin typeface="DejaVu Math TeX Gyre" panose="02000503000000000000" pitchFamily="2" charset="0"/>
            </a:endParaRPr>
          </a:p>
          <a:p>
            <a:pPr algn="just">
              <a:buFont typeface="Arial" panose="020B0604020202020204" pitchFamily="34" charset="0"/>
              <a:buChar char="•"/>
            </a:pPr>
            <a:r>
              <a:rPr lang="en-GB" sz="1800" b="1" dirty="0" err="1">
                <a:solidFill>
                  <a:srgbClr val="303D68"/>
                </a:solidFill>
                <a:ea typeface="+mj-lt"/>
                <a:cs typeface="+mj-lt"/>
              </a:rPr>
              <a:t>Definiraj</a:t>
            </a:r>
            <a:r>
              <a:rPr lang="en-GB" sz="1800" dirty="0">
                <a:solidFill>
                  <a:srgbClr val="303D68"/>
                </a:solidFill>
                <a:ea typeface="+mj-lt"/>
                <a:cs typeface="+mj-lt"/>
              </a:rPr>
              <a:t> – </a:t>
            </a:r>
            <a:r>
              <a:rPr lang="en-GB" sz="1800" dirty="0" err="1">
                <a:solidFill>
                  <a:srgbClr val="303D68"/>
                </a:solidFill>
                <a:ea typeface="+mj-lt"/>
                <a:cs typeface="+mj-lt"/>
              </a:rPr>
              <a:t>pretvoriti</a:t>
            </a:r>
            <a:r>
              <a:rPr lang="en-GB" sz="1800" dirty="0">
                <a:solidFill>
                  <a:srgbClr val="303D68"/>
                </a:solidFill>
                <a:ea typeface="+mj-lt"/>
                <a:cs typeface="+mj-lt"/>
              </a:rPr>
              <a:t> </a:t>
            </a:r>
            <a:r>
              <a:rPr lang="en-GB" sz="1800" dirty="0" err="1">
                <a:solidFill>
                  <a:srgbClr val="303D68"/>
                </a:solidFill>
                <a:ea typeface="+mj-lt"/>
                <a:cs typeface="+mj-lt"/>
              </a:rPr>
              <a:t>zapažanja</a:t>
            </a:r>
            <a:r>
              <a:rPr lang="en-GB" sz="1800" dirty="0">
                <a:solidFill>
                  <a:srgbClr val="303D68"/>
                </a:solidFill>
                <a:ea typeface="+mj-lt"/>
                <a:cs typeface="+mj-lt"/>
              </a:rPr>
              <a:t> u </a:t>
            </a:r>
            <a:r>
              <a:rPr lang="en-GB" sz="1800" dirty="0" err="1">
                <a:solidFill>
                  <a:srgbClr val="303D68"/>
                </a:solidFill>
                <a:ea typeface="+mj-lt"/>
                <a:cs typeface="+mj-lt"/>
              </a:rPr>
              <a:t>jasan</a:t>
            </a:r>
            <a:r>
              <a:rPr lang="en-GB" sz="1800" dirty="0">
                <a:solidFill>
                  <a:srgbClr val="303D68"/>
                </a:solidFill>
                <a:ea typeface="+mj-lt"/>
                <a:cs typeface="+mj-lt"/>
              </a:rPr>
              <a:t>, </a:t>
            </a:r>
            <a:r>
              <a:rPr lang="en-GB" sz="1800" dirty="0" err="1">
                <a:solidFill>
                  <a:srgbClr val="303D68"/>
                </a:solidFill>
                <a:ea typeface="+mj-lt"/>
                <a:cs typeface="+mj-lt"/>
              </a:rPr>
              <a:t>primjenjiv</a:t>
            </a:r>
            <a:r>
              <a:rPr lang="en-GB" sz="1800" dirty="0">
                <a:solidFill>
                  <a:srgbClr val="303D68"/>
                </a:solidFill>
                <a:ea typeface="+mj-lt"/>
                <a:cs typeface="+mj-lt"/>
              </a:rPr>
              <a:t> problem koji se </a:t>
            </a:r>
            <a:r>
              <a:rPr lang="en-GB" sz="1800" dirty="0" err="1">
                <a:solidFill>
                  <a:srgbClr val="303D68"/>
                </a:solidFill>
                <a:ea typeface="+mj-lt"/>
                <a:cs typeface="+mj-lt"/>
              </a:rPr>
              <a:t>može</a:t>
            </a:r>
            <a:r>
              <a:rPr lang="en-GB" sz="1800" dirty="0">
                <a:solidFill>
                  <a:srgbClr val="303D68"/>
                </a:solidFill>
                <a:ea typeface="+mj-lt"/>
                <a:cs typeface="+mj-lt"/>
              </a:rPr>
              <a:t> </a:t>
            </a:r>
            <a:r>
              <a:rPr lang="en-GB" sz="1800" dirty="0" err="1">
                <a:solidFill>
                  <a:srgbClr val="303D68"/>
                </a:solidFill>
                <a:ea typeface="+mj-lt"/>
                <a:cs typeface="+mj-lt"/>
              </a:rPr>
              <a:t>riješiti</a:t>
            </a:r>
            <a:r>
              <a:rPr lang="en-GB" sz="1800" dirty="0">
                <a:solidFill>
                  <a:srgbClr val="303D68"/>
                </a:solidFill>
                <a:ea typeface="+mj-lt"/>
                <a:cs typeface="+mj-lt"/>
              </a:rPr>
              <a:t>.</a:t>
            </a:r>
            <a:endParaRPr lang="en-GB" dirty="0"/>
          </a:p>
          <a:p>
            <a:pPr algn="just">
              <a:buFont typeface="Arial" panose="020B0604020202020204" pitchFamily="34" charset="0"/>
              <a:buChar char="•"/>
            </a:pPr>
            <a:r>
              <a:rPr lang="en-GB" sz="1800" b="1" dirty="0" err="1">
                <a:solidFill>
                  <a:srgbClr val="303D68"/>
                </a:solidFill>
                <a:ea typeface="+mj-lt"/>
                <a:cs typeface="+mj-lt"/>
              </a:rPr>
              <a:t>Generiši</a:t>
            </a:r>
            <a:r>
              <a:rPr lang="en-GB" sz="1800" b="1" dirty="0">
                <a:solidFill>
                  <a:srgbClr val="303D68"/>
                </a:solidFill>
                <a:ea typeface="+mj-lt"/>
                <a:cs typeface="+mj-lt"/>
              </a:rPr>
              <a:t> </a:t>
            </a:r>
            <a:r>
              <a:rPr lang="en-GB" sz="1800" b="1" dirty="0" err="1">
                <a:solidFill>
                  <a:srgbClr val="303D68"/>
                </a:solidFill>
                <a:ea typeface="+mj-lt"/>
                <a:cs typeface="+mj-lt"/>
              </a:rPr>
              <a:t>ideje</a:t>
            </a:r>
            <a:r>
              <a:rPr lang="en-GB" sz="1800" dirty="0">
                <a:solidFill>
                  <a:srgbClr val="303D68"/>
                </a:solidFill>
                <a:ea typeface="+mj-lt"/>
                <a:cs typeface="+mj-lt"/>
              </a:rPr>
              <a:t> – </a:t>
            </a:r>
            <a:r>
              <a:rPr lang="en-GB" sz="1800" dirty="0" err="1">
                <a:solidFill>
                  <a:srgbClr val="303D68"/>
                </a:solidFill>
                <a:ea typeface="+mj-lt"/>
                <a:cs typeface="+mj-lt"/>
              </a:rPr>
              <a:t>brainstormati</a:t>
            </a:r>
            <a:r>
              <a:rPr lang="en-GB" sz="1800" dirty="0">
                <a:solidFill>
                  <a:srgbClr val="303D68"/>
                </a:solidFill>
                <a:ea typeface="+mj-lt"/>
                <a:cs typeface="+mj-lt"/>
              </a:rPr>
              <a:t> </a:t>
            </a:r>
            <a:r>
              <a:rPr lang="en-GB" sz="1800" dirty="0" err="1">
                <a:solidFill>
                  <a:srgbClr val="303D68"/>
                </a:solidFill>
                <a:ea typeface="+mj-lt"/>
                <a:cs typeface="+mj-lt"/>
              </a:rPr>
              <a:t>mnogo</a:t>
            </a:r>
            <a:r>
              <a:rPr lang="en-GB" sz="1800" dirty="0">
                <a:solidFill>
                  <a:srgbClr val="303D68"/>
                </a:solidFill>
                <a:ea typeface="+mj-lt"/>
                <a:cs typeface="+mj-lt"/>
              </a:rPr>
              <a:t> </a:t>
            </a:r>
            <a:r>
              <a:rPr lang="en-GB" sz="1800" dirty="0" err="1">
                <a:solidFill>
                  <a:srgbClr val="303D68"/>
                </a:solidFill>
                <a:ea typeface="+mj-lt"/>
                <a:cs typeface="+mj-lt"/>
              </a:rPr>
              <a:t>kreativnih</a:t>
            </a:r>
            <a:r>
              <a:rPr lang="en-GB" sz="1800" dirty="0">
                <a:solidFill>
                  <a:srgbClr val="303D68"/>
                </a:solidFill>
                <a:ea typeface="+mj-lt"/>
                <a:cs typeface="+mj-lt"/>
              </a:rPr>
              <a:t> </a:t>
            </a:r>
            <a:r>
              <a:rPr lang="en-GB" sz="1800" dirty="0" err="1">
                <a:solidFill>
                  <a:srgbClr val="303D68"/>
                </a:solidFill>
                <a:ea typeface="+mj-lt"/>
                <a:cs typeface="+mj-lt"/>
              </a:rPr>
              <a:t>rješenja</a:t>
            </a:r>
            <a:r>
              <a:rPr lang="en-GB" sz="1800" dirty="0">
                <a:solidFill>
                  <a:srgbClr val="303D68"/>
                </a:solidFill>
                <a:ea typeface="+mj-lt"/>
                <a:cs typeface="+mj-lt"/>
              </a:rPr>
              <a:t> bez </a:t>
            </a:r>
            <a:r>
              <a:rPr lang="en-GB" sz="1800" dirty="0" err="1">
                <a:solidFill>
                  <a:srgbClr val="303D68"/>
                </a:solidFill>
                <a:ea typeface="+mj-lt"/>
                <a:cs typeface="+mj-lt"/>
              </a:rPr>
              <a:t>osuđivanja</a:t>
            </a:r>
            <a:r>
              <a:rPr lang="en-GB" sz="1800" dirty="0">
                <a:solidFill>
                  <a:srgbClr val="303D68"/>
                </a:solidFill>
                <a:ea typeface="+mj-lt"/>
                <a:cs typeface="+mj-lt"/>
              </a:rPr>
              <a:t>.</a:t>
            </a:r>
            <a:endParaRPr lang="en-GB" dirty="0"/>
          </a:p>
          <a:p>
            <a:pPr algn="just">
              <a:buFont typeface="Arial" panose="020B0604020202020204" pitchFamily="34" charset="0"/>
              <a:buChar char="•"/>
            </a:pPr>
            <a:r>
              <a:rPr lang="en-GB" sz="1800" b="1" dirty="0" err="1">
                <a:solidFill>
                  <a:srgbClr val="303D68"/>
                </a:solidFill>
                <a:ea typeface="+mj-lt"/>
                <a:cs typeface="+mj-lt"/>
              </a:rPr>
              <a:t>Prototipiraj</a:t>
            </a:r>
            <a:r>
              <a:rPr lang="en-GB" sz="1800" dirty="0">
                <a:solidFill>
                  <a:srgbClr val="303D68"/>
                </a:solidFill>
                <a:ea typeface="+mj-lt"/>
                <a:cs typeface="+mj-lt"/>
              </a:rPr>
              <a:t> – </a:t>
            </a:r>
            <a:r>
              <a:rPr lang="en-GB" sz="1800" dirty="0" err="1">
                <a:solidFill>
                  <a:srgbClr val="303D68"/>
                </a:solidFill>
                <a:ea typeface="+mj-lt"/>
                <a:cs typeface="+mj-lt"/>
              </a:rPr>
              <a:t>izraditi</a:t>
            </a:r>
            <a:r>
              <a:rPr lang="en-GB" sz="1800" dirty="0">
                <a:solidFill>
                  <a:srgbClr val="303D68"/>
                </a:solidFill>
                <a:ea typeface="+mj-lt"/>
                <a:cs typeface="+mj-lt"/>
              </a:rPr>
              <a:t> </a:t>
            </a:r>
            <a:r>
              <a:rPr lang="en-GB" sz="1800" dirty="0" err="1">
                <a:solidFill>
                  <a:srgbClr val="303D68"/>
                </a:solidFill>
                <a:ea typeface="+mj-lt"/>
                <a:cs typeface="+mj-lt"/>
              </a:rPr>
              <a:t>jednostavne</a:t>
            </a:r>
            <a:r>
              <a:rPr lang="en-GB" sz="1800" dirty="0">
                <a:solidFill>
                  <a:srgbClr val="303D68"/>
                </a:solidFill>
                <a:ea typeface="+mj-lt"/>
                <a:cs typeface="+mj-lt"/>
              </a:rPr>
              <a:t>, </a:t>
            </a:r>
            <a:r>
              <a:rPr lang="en-GB" sz="1800" dirty="0" err="1">
                <a:solidFill>
                  <a:srgbClr val="303D68"/>
                </a:solidFill>
                <a:ea typeface="+mj-lt"/>
                <a:cs typeface="+mj-lt"/>
              </a:rPr>
              <a:t>opipljive</a:t>
            </a:r>
            <a:r>
              <a:rPr lang="en-GB" sz="1800" dirty="0">
                <a:solidFill>
                  <a:srgbClr val="303D68"/>
                </a:solidFill>
                <a:ea typeface="+mj-lt"/>
                <a:cs typeface="+mj-lt"/>
              </a:rPr>
              <a:t> </a:t>
            </a:r>
            <a:r>
              <a:rPr lang="en-GB" sz="1800" dirty="0" err="1">
                <a:solidFill>
                  <a:srgbClr val="303D68"/>
                </a:solidFill>
                <a:ea typeface="+mj-lt"/>
                <a:cs typeface="+mj-lt"/>
              </a:rPr>
              <a:t>verzije</a:t>
            </a:r>
            <a:r>
              <a:rPr lang="en-GB" sz="1800" dirty="0">
                <a:solidFill>
                  <a:srgbClr val="303D68"/>
                </a:solidFill>
                <a:ea typeface="+mj-lt"/>
                <a:cs typeface="+mj-lt"/>
              </a:rPr>
              <a:t> </a:t>
            </a:r>
            <a:r>
              <a:rPr lang="en-GB" sz="1800" dirty="0" err="1">
                <a:solidFill>
                  <a:srgbClr val="303D68"/>
                </a:solidFill>
                <a:ea typeface="+mj-lt"/>
                <a:cs typeface="+mj-lt"/>
              </a:rPr>
              <a:t>rješenja</a:t>
            </a:r>
            <a:r>
              <a:rPr lang="en-GB" sz="1800" dirty="0">
                <a:solidFill>
                  <a:srgbClr val="303D68"/>
                </a:solidFill>
                <a:ea typeface="+mj-lt"/>
                <a:cs typeface="+mj-lt"/>
              </a:rPr>
              <a:t> (</a:t>
            </a:r>
            <a:r>
              <a:rPr lang="en-GB" sz="1800" dirty="0" err="1">
                <a:solidFill>
                  <a:srgbClr val="303D68"/>
                </a:solidFill>
                <a:ea typeface="+mj-lt"/>
                <a:cs typeface="+mj-lt"/>
              </a:rPr>
              <a:t>plakati</a:t>
            </a:r>
            <a:r>
              <a:rPr lang="en-GB" sz="1800" dirty="0">
                <a:solidFill>
                  <a:srgbClr val="303D68"/>
                </a:solidFill>
                <a:ea typeface="+mj-lt"/>
                <a:cs typeface="+mj-lt"/>
              </a:rPr>
              <a:t>, </a:t>
            </a:r>
            <a:r>
              <a:rPr lang="en-GB" sz="1800" dirty="0" err="1">
                <a:solidFill>
                  <a:srgbClr val="303D68"/>
                </a:solidFill>
                <a:ea typeface="+mj-lt"/>
                <a:cs typeface="+mj-lt"/>
              </a:rPr>
              <a:t>modeli</a:t>
            </a:r>
            <a:r>
              <a:rPr lang="en-GB" sz="1800" dirty="0">
                <a:solidFill>
                  <a:srgbClr val="303D68"/>
                </a:solidFill>
                <a:ea typeface="+mj-lt"/>
                <a:cs typeface="+mj-lt"/>
              </a:rPr>
              <a:t>, </a:t>
            </a:r>
            <a:r>
              <a:rPr lang="en-GB" sz="1800" dirty="0" err="1">
                <a:solidFill>
                  <a:srgbClr val="303D68"/>
                </a:solidFill>
                <a:ea typeface="+mj-lt"/>
                <a:cs typeface="+mj-lt"/>
              </a:rPr>
              <a:t>akcioni</a:t>
            </a:r>
            <a:r>
              <a:rPr lang="en-GB" sz="1800" dirty="0">
                <a:solidFill>
                  <a:srgbClr val="303D68"/>
                </a:solidFill>
                <a:ea typeface="+mj-lt"/>
                <a:cs typeface="+mj-lt"/>
              </a:rPr>
              <a:t> </a:t>
            </a:r>
            <a:r>
              <a:rPr lang="en-GB" sz="1800" dirty="0" err="1">
                <a:solidFill>
                  <a:srgbClr val="303D68"/>
                </a:solidFill>
                <a:ea typeface="+mj-lt"/>
                <a:cs typeface="+mj-lt"/>
              </a:rPr>
              <a:t>planovi</a:t>
            </a:r>
            <a:r>
              <a:rPr lang="en-GB" sz="1800" dirty="0">
                <a:solidFill>
                  <a:srgbClr val="303D68"/>
                </a:solidFill>
                <a:ea typeface="+mj-lt"/>
                <a:cs typeface="+mj-lt"/>
              </a:rPr>
              <a:t>).</a:t>
            </a:r>
            <a:endParaRPr lang="en-GB" dirty="0"/>
          </a:p>
          <a:p>
            <a:pPr algn="just">
              <a:buFont typeface="Arial" panose="020B0604020202020204" pitchFamily="34" charset="0"/>
              <a:buChar char="•"/>
            </a:pPr>
            <a:r>
              <a:rPr lang="en-GB" sz="1800" b="1" dirty="0" err="1">
                <a:solidFill>
                  <a:srgbClr val="303D68"/>
                </a:solidFill>
                <a:ea typeface="+mj-lt"/>
                <a:cs typeface="+mj-lt"/>
              </a:rPr>
              <a:t>Testiraj</a:t>
            </a:r>
            <a:r>
              <a:rPr lang="en-GB" sz="1800" dirty="0">
                <a:solidFill>
                  <a:srgbClr val="303D68"/>
                </a:solidFill>
                <a:ea typeface="+mj-lt"/>
                <a:cs typeface="+mj-lt"/>
              </a:rPr>
              <a:t> – </a:t>
            </a:r>
            <a:r>
              <a:rPr lang="en-GB" sz="1800" dirty="0" err="1">
                <a:solidFill>
                  <a:srgbClr val="303D68"/>
                </a:solidFill>
                <a:ea typeface="+mj-lt"/>
                <a:cs typeface="+mj-lt"/>
              </a:rPr>
              <a:t>isprobati</a:t>
            </a:r>
            <a:r>
              <a:rPr lang="en-GB" sz="1800" dirty="0">
                <a:solidFill>
                  <a:srgbClr val="303D68"/>
                </a:solidFill>
                <a:ea typeface="+mj-lt"/>
                <a:cs typeface="+mj-lt"/>
              </a:rPr>
              <a:t> </a:t>
            </a:r>
            <a:r>
              <a:rPr lang="en-GB" sz="1800" dirty="0" err="1">
                <a:solidFill>
                  <a:srgbClr val="303D68"/>
                </a:solidFill>
                <a:ea typeface="+mj-lt"/>
                <a:cs typeface="+mj-lt"/>
              </a:rPr>
              <a:t>rješenja</a:t>
            </a:r>
            <a:r>
              <a:rPr lang="en-GB" sz="1800" dirty="0">
                <a:solidFill>
                  <a:srgbClr val="303D68"/>
                </a:solidFill>
                <a:ea typeface="+mj-lt"/>
                <a:cs typeface="+mj-lt"/>
              </a:rPr>
              <a:t>, </a:t>
            </a:r>
            <a:r>
              <a:rPr lang="en-GB" sz="1800" dirty="0" err="1">
                <a:solidFill>
                  <a:srgbClr val="303D68"/>
                </a:solidFill>
                <a:ea typeface="+mj-lt"/>
                <a:cs typeface="+mj-lt"/>
              </a:rPr>
              <a:t>prikupiti</a:t>
            </a:r>
            <a:r>
              <a:rPr lang="en-GB" sz="1800" dirty="0">
                <a:solidFill>
                  <a:srgbClr val="303D68"/>
                </a:solidFill>
                <a:ea typeface="+mj-lt"/>
                <a:cs typeface="+mj-lt"/>
              </a:rPr>
              <a:t> </a:t>
            </a:r>
            <a:r>
              <a:rPr lang="en-GB" sz="1800" dirty="0" err="1">
                <a:solidFill>
                  <a:srgbClr val="303D68"/>
                </a:solidFill>
                <a:ea typeface="+mj-lt"/>
                <a:cs typeface="+mj-lt"/>
              </a:rPr>
              <a:t>povratne</a:t>
            </a:r>
            <a:r>
              <a:rPr lang="en-GB" sz="1800" dirty="0">
                <a:solidFill>
                  <a:srgbClr val="303D68"/>
                </a:solidFill>
                <a:ea typeface="+mj-lt"/>
                <a:cs typeface="+mj-lt"/>
              </a:rPr>
              <a:t> </a:t>
            </a:r>
            <a:r>
              <a:rPr lang="en-GB" sz="1800" dirty="0" err="1">
                <a:solidFill>
                  <a:srgbClr val="303D68"/>
                </a:solidFill>
                <a:ea typeface="+mj-lt"/>
                <a:cs typeface="+mj-lt"/>
              </a:rPr>
              <a:t>informacije</a:t>
            </a:r>
            <a:r>
              <a:rPr lang="en-GB" sz="1800" dirty="0">
                <a:solidFill>
                  <a:srgbClr val="303D68"/>
                </a:solidFill>
                <a:ea typeface="+mj-lt"/>
                <a:cs typeface="+mj-lt"/>
              </a:rPr>
              <a:t>, </a:t>
            </a:r>
            <a:r>
              <a:rPr lang="en-GB" sz="1800" dirty="0" err="1">
                <a:solidFill>
                  <a:srgbClr val="303D68"/>
                </a:solidFill>
                <a:ea typeface="+mj-lt"/>
                <a:cs typeface="+mj-lt"/>
              </a:rPr>
              <a:t>poboljšati</a:t>
            </a:r>
            <a:r>
              <a:rPr lang="en-GB" sz="1800" dirty="0">
                <a:solidFill>
                  <a:srgbClr val="303D68"/>
                </a:solidFill>
                <a:ea typeface="+mj-lt"/>
                <a:cs typeface="+mj-lt"/>
              </a:rPr>
              <a:t> </a:t>
            </a:r>
            <a:r>
              <a:rPr lang="en-GB" sz="1800" dirty="0" err="1">
                <a:solidFill>
                  <a:srgbClr val="303D68"/>
                </a:solidFill>
                <a:ea typeface="+mj-lt"/>
                <a:cs typeface="+mj-lt"/>
              </a:rPr>
              <a:t>i</a:t>
            </a:r>
            <a:r>
              <a:rPr lang="en-GB" sz="1800" dirty="0">
                <a:solidFill>
                  <a:srgbClr val="303D68"/>
                </a:solidFill>
                <a:ea typeface="+mj-lt"/>
                <a:cs typeface="+mj-lt"/>
              </a:rPr>
              <a:t> </a:t>
            </a:r>
            <a:r>
              <a:rPr lang="en-GB" sz="1800" dirty="0" err="1">
                <a:solidFill>
                  <a:srgbClr val="303D68"/>
                </a:solidFill>
                <a:ea typeface="+mj-lt"/>
                <a:cs typeface="+mj-lt"/>
              </a:rPr>
              <a:t>ponoviti</a:t>
            </a:r>
            <a:r>
              <a:rPr lang="en-GB" sz="1800" dirty="0">
                <a:solidFill>
                  <a:srgbClr val="303D68"/>
                </a:solidFill>
                <a:ea typeface="+mj-lt"/>
                <a:cs typeface="+mj-lt"/>
              </a:rPr>
              <a:t> </a:t>
            </a:r>
            <a:r>
              <a:rPr lang="en-GB" sz="1800" dirty="0" err="1">
                <a:solidFill>
                  <a:srgbClr val="303D68"/>
                </a:solidFill>
                <a:ea typeface="+mj-lt"/>
                <a:cs typeface="+mj-lt"/>
              </a:rPr>
              <a:t>proces</a:t>
            </a:r>
            <a:r>
              <a:rPr lang="en-GB" sz="1800" dirty="0">
                <a:solidFill>
                  <a:srgbClr val="303D68"/>
                </a:solidFill>
                <a:ea typeface="+mj-lt"/>
                <a:cs typeface="+mj-lt"/>
              </a:rPr>
              <a:t>.</a:t>
            </a:r>
            <a:endParaRPr lang="en-GB" dirty="0"/>
          </a:p>
          <a:p>
            <a:pPr algn="just"/>
            <a:endParaRPr lang="en-GB" sz="1800" dirty="0">
              <a:solidFill>
                <a:srgbClr val="303D68"/>
              </a:solidFill>
              <a:ea typeface="+mj-lt"/>
              <a:cs typeface="+mj-lt"/>
            </a:endParaRPr>
          </a:p>
          <a:p>
            <a:pPr algn="just"/>
            <a:r>
              <a:rPr lang="en-GB" sz="1800" err="1">
                <a:solidFill>
                  <a:srgbClr val="303D68"/>
                </a:solidFill>
                <a:ea typeface="+mj-lt"/>
                <a:cs typeface="+mj-lt"/>
              </a:rPr>
              <a:t>Cilj</a:t>
            </a:r>
            <a:r>
              <a:rPr lang="en-GB" sz="1800" dirty="0">
                <a:solidFill>
                  <a:srgbClr val="303D68"/>
                </a:solidFill>
                <a:ea typeface="+mj-lt"/>
                <a:cs typeface="+mj-lt"/>
              </a:rPr>
              <a:t> – </a:t>
            </a:r>
            <a:r>
              <a:rPr lang="en-GB" sz="1800" err="1">
                <a:solidFill>
                  <a:srgbClr val="303D68"/>
                </a:solidFill>
                <a:ea typeface="+mj-lt"/>
                <a:cs typeface="+mj-lt"/>
              </a:rPr>
              <a:t>kreativno</a:t>
            </a:r>
            <a:r>
              <a:rPr lang="en-GB" sz="1800" dirty="0">
                <a:solidFill>
                  <a:srgbClr val="303D68"/>
                </a:solidFill>
                <a:ea typeface="+mj-lt"/>
                <a:cs typeface="+mj-lt"/>
              </a:rPr>
              <a:t>, </a:t>
            </a:r>
            <a:r>
              <a:rPr lang="en-GB" sz="1800" err="1">
                <a:solidFill>
                  <a:srgbClr val="303D68"/>
                </a:solidFill>
                <a:ea typeface="+mj-lt"/>
                <a:cs typeface="+mj-lt"/>
              </a:rPr>
              <a:t>etički</a:t>
            </a:r>
            <a:r>
              <a:rPr lang="en-GB" sz="1800" dirty="0">
                <a:solidFill>
                  <a:srgbClr val="303D68"/>
                </a:solidFill>
                <a:ea typeface="+mj-lt"/>
                <a:cs typeface="+mj-lt"/>
              </a:rPr>
              <a:t> </a:t>
            </a:r>
            <a:r>
              <a:rPr lang="en-GB" sz="1800" err="1">
                <a:solidFill>
                  <a:srgbClr val="303D68"/>
                </a:solidFill>
                <a:ea typeface="+mj-lt"/>
                <a:cs typeface="+mj-lt"/>
              </a:rPr>
              <a:t>i</a:t>
            </a:r>
            <a:r>
              <a:rPr lang="en-GB" sz="1800" dirty="0">
                <a:solidFill>
                  <a:srgbClr val="303D68"/>
                </a:solidFill>
                <a:ea typeface="+mj-lt"/>
                <a:cs typeface="+mj-lt"/>
              </a:rPr>
              <a:t> </a:t>
            </a:r>
            <a:r>
              <a:rPr lang="en-GB" sz="1800" err="1">
                <a:solidFill>
                  <a:srgbClr val="303D68"/>
                </a:solidFill>
                <a:ea typeface="+mj-lt"/>
                <a:cs typeface="+mj-lt"/>
              </a:rPr>
              <a:t>timski</a:t>
            </a:r>
            <a:r>
              <a:rPr lang="en-GB" sz="1800" dirty="0">
                <a:solidFill>
                  <a:srgbClr val="303D68"/>
                </a:solidFill>
                <a:ea typeface="+mj-lt"/>
                <a:cs typeface="+mj-lt"/>
              </a:rPr>
              <a:t> </a:t>
            </a:r>
            <a:r>
              <a:rPr lang="en-GB" sz="1800" err="1">
                <a:solidFill>
                  <a:srgbClr val="303D68"/>
                </a:solidFill>
                <a:ea typeface="+mj-lt"/>
                <a:cs typeface="+mj-lt"/>
              </a:rPr>
              <a:t>rješavati</a:t>
            </a:r>
            <a:r>
              <a:rPr lang="en-GB" sz="1800" dirty="0">
                <a:solidFill>
                  <a:srgbClr val="303D68"/>
                </a:solidFill>
                <a:ea typeface="+mj-lt"/>
                <a:cs typeface="+mj-lt"/>
              </a:rPr>
              <a:t> </a:t>
            </a:r>
            <a:r>
              <a:rPr lang="en-GB" sz="1800" err="1">
                <a:solidFill>
                  <a:srgbClr val="303D68"/>
                </a:solidFill>
                <a:ea typeface="+mj-lt"/>
                <a:cs typeface="+mj-lt"/>
              </a:rPr>
              <a:t>stvarne</a:t>
            </a:r>
            <a:r>
              <a:rPr lang="en-GB" sz="1800" dirty="0">
                <a:solidFill>
                  <a:srgbClr val="303D68"/>
                </a:solidFill>
                <a:ea typeface="+mj-lt"/>
                <a:cs typeface="+mj-lt"/>
              </a:rPr>
              <a:t> </a:t>
            </a:r>
            <a:r>
              <a:rPr lang="en-GB" sz="1800" err="1">
                <a:solidFill>
                  <a:srgbClr val="303D68"/>
                </a:solidFill>
                <a:ea typeface="+mj-lt"/>
                <a:cs typeface="+mj-lt"/>
              </a:rPr>
              <a:t>probleme</a:t>
            </a:r>
            <a:r>
              <a:rPr lang="en-GB" sz="1800" dirty="0">
                <a:solidFill>
                  <a:srgbClr val="303D68"/>
                </a:solidFill>
                <a:ea typeface="+mj-lt"/>
                <a:cs typeface="+mj-lt"/>
              </a:rPr>
              <a:t>.</a:t>
            </a:r>
            <a:endParaRPr lang="en-GB" dirty="0"/>
          </a:p>
          <a:p>
            <a:pPr algn="just">
              <a:spcAft>
                <a:spcPts val="600"/>
              </a:spcAft>
            </a:pPr>
            <a:endParaRPr lang="en-GB" sz="1800" noProof="0" dirty="0">
              <a:solidFill>
                <a:srgbClr val="303D68"/>
              </a:solidFill>
              <a:latin typeface="DejaVu Math TeX Gyre" panose="02000503000000000000" pitchFamily="2" charset="0"/>
            </a:endParaRPr>
          </a:p>
          <a:p>
            <a:pPr algn="just">
              <a:spcAft>
                <a:spcPts val="600"/>
              </a:spcAft>
            </a:pPr>
            <a:endParaRPr lang="en-GB" sz="1800" noProof="0" dirty="0">
              <a:solidFill>
                <a:srgbClr val="303D68"/>
              </a:solidFill>
              <a:latin typeface="DejaVu Math TeX Gyre"/>
            </a:endParaRPr>
          </a:p>
        </p:txBody>
      </p:sp>
      <p:pic>
        <p:nvPicPr>
          <p:cNvPr id="6" name="Picture 5">
            <a:extLst>
              <a:ext uri="{FF2B5EF4-FFF2-40B4-BE49-F238E27FC236}">
                <a16:creationId xmlns:a16="http://schemas.microsoft.com/office/drawing/2014/main" id="{3FD93563-F3C2-CD3F-C3C8-4C8FB40C9934}"/>
              </a:ext>
            </a:extLst>
          </p:cNvPr>
          <p:cNvPicPr>
            <a:picLocks noChangeAspect="1"/>
          </p:cNvPicPr>
          <p:nvPr/>
        </p:nvPicPr>
        <p:blipFill>
          <a:blip r:embed="rId2" cstate="print">
            <a:extLst>
              <a:ext uri="{28A0092B-C50C-407E-A947-70E740481C1C}">
                <a14:useLocalDpi xmlns:a14="http://schemas.microsoft.com/office/drawing/2010/main" val="0"/>
              </a:ext>
            </a:extLst>
          </a:blip>
          <a:srcRect l="21021" r="2102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1B386920-A7F1-3DD1-01D2-9A8131F40500}"/>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Design thinking</a:t>
            </a:r>
          </a:p>
        </p:txBody>
      </p:sp>
      <p:pic>
        <p:nvPicPr>
          <p:cNvPr id="10" name="Picture 9" descr="Blue text on a black background&#10;&#10;Description automatically generated">
            <a:extLst>
              <a:ext uri="{FF2B5EF4-FFF2-40B4-BE49-F238E27FC236}">
                <a16:creationId xmlns:a16="http://schemas.microsoft.com/office/drawing/2014/main" id="{2768B84B-D761-502F-12CC-E5AD251A0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752"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F67F2708-5A5B-CA84-BE18-2B43ADB730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72C21C7C-A71A-E6D9-8EDE-802780F34C94}"/>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Slika: ux-indonesia-qC2n6RQU4Vw-unsplash</a:t>
            </a:r>
          </a:p>
        </p:txBody>
      </p:sp>
    </p:spTree>
    <p:extLst>
      <p:ext uri="{BB962C8B-B14F-4D97-AF65-F5344CB8AC3E}">
        <p14:creationId xmlns:p14="http://schemas.microsoft.com/office/powerpoint/2010/main" val="854845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C6B168-A78F-FC50-8095-65A9344FEC1E}"/>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E8CA85A-F17D-AA28-33F1-D05F708C7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7DACDD16-3F3C-B2E1-2AB0-009263DCB382}"/>
              </a:ext>
            </a:extLst>
          </p:cNvPr>
          <p:cNvSpPr txBox="1">
            <a:spLocks/>
          </p:cNvSpPr>
          <p:nvPr/>
        </p:nvSpPr>
        <p:spPr>
          <a:xfrm>
            <a:off x="514117" y="1729691"/>
            <a:ext cx="5715098" cy="4241880"/>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Imersivne vježbe produbljuju razumijevanje etičkog donošenja odluka.</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Primjeri – rasprave gradskog vijeća o industrijskim projektima ili solarnim farmama, Parlament vršnjaka: studenti preuzimaju uloge dionika (stanovnici, nevladine organizacije, preduzeća, kreatori politika), Hackatoni: dizajn pametnih sistema reciklaže, malih sistema obnovljive energije ili projekata ekoloških inovacija</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Razvijene vještine - empatija, pregovaranje, saradnja i praktično rješavanje problema</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Povezuje studente sa stvarnim etičkim i ekološkim izazovima.</a:t>
            </a:r>
            <a:endParaRPr lang="en-GB" sz="2000" noProof="0" dirty="0"/>
          </a:p>
        </p:txBody>
      </p:sp>
      <p:pic>
        <p:nvPicPr>
          <p:cNvPr id="6" name="Picture 5">
            <a:extLst>
              <a:ext uri="{FF2B5EF4-FFF2-40B4-BE49-F238E27FC236}">
                <a16:creationId xmlns:a16="http://schemas.microsoft.com/office/drawing/2014/main" id="{F70CC2B9-37CC-37BB-B0C0-6E7AC17C6DF5}"/>
              </a:ext>
            </a:extLst>
          </p:cNvPr>
          <p:cNvPicPr>
            <a:picLocks noChangeAspect="1"/>
          </p:cNvPicPr>
          <p:nvPr/>
        </p:nvPicPr>
        <p:blipFill>
          <a:blip r:embed="rId2" cstate="print">
            <a:extLst>
              <a:ext uri="{28A0092B-C50C-407E-A947-70E740481C1C}">
                <a14:useLocalDpi xmlns:a14="http://schemas.microsoft.com/office/drawing/2010/main" val="0"/>
              </a:ext>
            </a:extLst>
          </a:blip>
          <a:srcRect l="21002" r="2100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224A3D5C-37CD-4F10-B88C-E7319A1CB7A0}"/>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Simulacije i igranje uloga</a:t>
            </a:r>
          </a:p>
        </p:txBody>
      </p:sp>
      <p:pic>
        <p:nvPicPr>
          <p:cNvPr id="10" name="Picture 9" descr="Blue text on a black background&#10;&#10;Description automatically generated">
            <a:extLst>
              <a:ext uri="{FF2B5EF4-FFF2-40B4-BE49-F238E27FC236}">
                <a16:creationId xmlns:a16="http://schemas.microsoft.com/office/drawing/2014/main" id="{F4FDF794-E42B-9B10-FDF4-0E0D32E12D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9A87CA7D-5AC6-DD9E-A126-029602A035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10A270D8-D793-E802-D4DC-F71BD9B24BD9}"/>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Slika: </a:t>
            </a:r>
            <a:r>
              <a:rPr lang="en-GB" sz="800" noProof="0" dirty="0" err="1">
                <a:solidFill>
                  <a:schemeClr val="bg1"/>
                </a:solidFill>
                <a:latin typeface="DejaVu Math TeX Gyre" panose="02000503000000000000"/>
              </a:rPr>
              <a:t>thisisengineering-jk-vpJaxUxw-unsplash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2262224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03A55-4463-0B81-F8FA-951800261322}"/>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C40AD813-BF75-90A3-AD53-AA5A6FE245D9}"/>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190BE33A-EF6E-1817-B16A-B3EEA30AEB38}"/>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A24FC31F-9DDF-85FB-277E-FE53ACDCE27E}"/>
              </a:ext>
            </a:extLst>
          </p:cNvPr>
          <p:cNvSpPr>
            <a:spLocks noGrp="1"/>
          </p:cNvSpPr>
          <p:nvPr>
            <p:ph type="title"/>
          </p:nvPr>
        </p:nvSpPr>
        <p:spPr>
          <a:xfrm>
            <a:off x="558396" y="2220583"/>
            <a:ext cx="10610482" cy="857864"/>
          </a:xfrm>
        </p:spPr>
        <p:txBody>
          <a:bodyPr>
            <a:noAutofit/>
          </a:bodyPr>
          <a:lstStyle/>
          <a:p>
            <a:r>
              <a:rPr lang="en-GB" sz="3000" b="1" noProof="0" dirty="0">
                <a:solidFill>
                  <a:srgbClr val="399884"/>
                </a:solidFill>
                <a:latin typeface="DejaVu Sans"/>
                <a:ea typeface="DejaVu Sans" panose="020B0603030804020204" pitchFamily="34" charset="0"/>
                <a:cs typeface="DejaVu Sans" panose="020B0603030804020204" pitchFamily="34" charset="0"/>
              </a:rPr>
              <a:t>Modul 1: Temelji održivosti </a:t>
            </a:r>
            <a:br>
              <a:rPr lang="en-GB" sz="3000" b="1" noProof="0" dirty="0">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latin typeface="DejaVu Sans" panose="020B0603030804020204" pitchFamily="34" charset="0"/>
                <a:ea typeface="DejaVu Sans" panose="020B0603030804020204" pitchFamily="34" charset="0"/>
                <a:cs typeface="DejaVu Sans" panose="020B0603030804020204" pitchFamily="34" charset="0"/>
              </a:rPr>
            </a:br>
            <a:r>
              <a:rPr lang="en-GB" sz="3000" noProof="0" dirty="0">
                <a:solidFill>
                  <a:srgbClr val="373365"/>
                </a:solidFill>
                <a:latin typeface="DejaVu Math TeX Gyre" panose="02000503000000000000"/>
              </a:rPr>
              <a:t>Podnaslov 1.1: Uvod u održivost i održivi razvoj</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err="1">
                <a:solidFill>
                  <a:srgbClr val="373365"/>
                </a:solidFill>
                <a:latin typeface="DejaVu Math TeX Gyre" panose="02000503000000000000"/>
              </a:rPr>
              <a:t>Podnaslov</a:t>
            </a:r>
            <a:r>
              <a:rPr lang="en-GB" sz="3000" noProof="0" dirty="0">
                <a:solidFill>
                  <a:srgbClr val="373365"/>
                </a:solidFill>
                <a:latin typeface="DejaVu Math TeX Gyre" panose="02000503000000000000"/>
              </a:rPr>
              <a:t> 1.2: Veza </a:t>
            </a:r>
            <a:r>
              <a:rPr lang="en-GB" sz="3000" noProof="0" dirty="0" err="1">
                <a:solidFill>
                  <a:srgbClr val="373365"/>
                </a:solidFill>
                <a:latin typeface="DejaVu Math TeX Gyre" panose="02000503000000000000"/>
              </a:rPr>
              <a:t>između</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održivosti</a:t>
            </a:r>
            <a:r>
              <a:rPr lang="en-GB" sz="3000" noProof="0" dirty="0">
                <a:solidFill>
                  <a:srgbClr val="373365"/>
                </a:solidFill>
                <a:latin typeface="DejaVu Math TeX Gyre" panose="02000503000000000000"/>
              </a:rPr>
              <a:t>, </a:t>
            </a:r>
            <a:r>
              <a:rPr lang="en-GB" sz="3000" dirty="0" err="1">
                <a:solidFill>
                  <a:srgbClr val="373365"/>
                </a:solidFill>
                <a:latin typeface="DejaVu Math TeX Gyre" panose="02000503000000000000"/>
              </a:rPr>
              <a:t>cirkularne</a:t>
            </a:r>
            <a:r>
              <a:rPr lang="en-GB" sz="300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ekonomije</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i</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malih</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i</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srednjih</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preduzeća</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Podnaslov 1.3: Dobri primjeri implementacije praksi održivosti u kompanijama</a:t>
            </a: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9D06A378-F1CD-1338-C62A-DBE8CACFC329}"/>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ct val="0"/>
              </a:spcAft>
            </a:pPr>
            <a:r>
              <a:rPr lang="en-GB" sz="1400" dirty="0" err="1">
                <a:solidFill>
                  <a:schemeClr val="bg1"/>
                </a:solidFill>
                <a:latin typeface="Aptos Display"/>
              </a:rPr>
              <a:t>Unaprijediti</a:t>
            </a:r>
            <a:r>
              <a:rPr lang="en-GB" sz="1400" dirty="0">
                <a:solidFill>
                  <a:schemeClr val="bg1"/>
                </a:solidFill>
                <a:latin typeface="Aptos Display"/>
              </a:rPr>
              <a:t> </a:t>
            </a:r>
            <a:r>
              <a:rPr lang="en-GB" sz="1400" dirty="0" err="1">
                <a:solidFill>
                  <a:schemeClr val="bg1"/>
                </a:solidFill>
                <a:latin typeface="Aptos Display"/>
              </a:rPr>
              <a:t>kvalitet</a:t>
            </a:r>
            <a:r>
              <a:rPr lang="en-GB" sz="1400" dirty="0">
                <a:solidFill>
                  <a:schemeClr val="bg1"/>
                </a:solidFill>
                <a:latin typeface="Aptos Display"/>
              </a:rPr>
              <a:t> </a:t>
            </a:r>
            <a:r>
              <a:rPr lang="en-GB" sz="1400" dirty="0" err="1">
                <a:solidFill>
                  <a:schemeClr val="bg1"/>
                </a:solidFill>
                <a:latin typeface="Aptos Display"/>
              </a:rPr>
              <a:t>stručnog</a:t>
            </a:r>
            <a:r>
              <a:rPr lang="en-GB" sz="1400" dirty="0">
                <a:solidFill>
                  <a:schemeClr val="bg1"/>
                </a:solidFill>
                <a:latin typeface="Aptos Display"/>
              </a:rPr>
              <a:t> </a:t>
            </a:r>
            <a:r>
              <a:rPr lang="en-GB" sz="1400" dirty="0" err="1">
                <a:solidFill>
                  <a:schemeClr val="bg1"/>
                </a:solidFill>
                <a:latin typeface="Aptos Display"/>
              </a:rPr>
              <a:t>obrazovanja</a:t>
            </a:r>
            <a:r>
              <a:rPr lang="en-GB" sz="1400" dirty="0">
                <a:solidFill>
                  <a:schemeClr val="bg1"/>
                </a:solidFill>
                <a:latin typeface="Aptos Display"/>
              </a:rPr>
              <a:t> </a:t>
            </a:r>
            <a:r>
              <a:rPr lang="en-GB" sz="1400" dirty="0" err="1">
                <a:solidFill>
                  <a:schemeClr val="bg1"/>
                </a:solidFill>
                <a:latin typeface="Aptos Display"/>
              </a:rPr>
              <a:t>i</a:t>
            </a:r>
            <a:r>
              <a:rPr lang="en-GB" sz="1400" dirty="0">
                <a:solidFill>
                  <a:schemeClr val="bg1"/>
                </a:solidFill>
                <a:latin typeface="Aptos Display"/>
              </a:rPr>
              <a:t> </a:t>
            </a:r>
            <a:r>
              <a:rPr lang="en-GB" sz="1400" dirty="0" err="1">
                <a:solidFill>
                  <a:schemeClr val="bg1"/>
                </a:solidFill>
                <a:latin typeface="Aptos Display"/>
              </a:rPr>
              <a:t>obuka</a:t>
            </a:r>
            <a:r>
              <a:rPr lang="en-GB" sz="1400" dirty="0">
                <a:solidFill>
                  <a:schemeClr val="bg1"/>
                </a:solidFill>
                <a:latin typeface="Aptos Display"/>
              </a:rPr>
              <a:t> (VET) </a:t>
            </a:r>
            <a:r>
              <a:rPr lang="en-GB" sz="1400" dirty="0" err="1">
                <a:solidFill>
                  <a:schemeClr val="bg1"/>
                </a:solidFill>
                <a:latin typeface="Aptos Display"/>
              </a:rPr>
              <a:t>na</a:t>
            </a:r>
            <a:r>
              <a:rPr lang="en-GB" sz="1400" dirty="0">
                <a:solidFill>
                  <a:schemeClr val="bg1"/>
                </a:solidFill>
                <a:latin typeface="Aptos Display"/>
              </a:rPr>
              <a:t> </a:t>
            </a:r>
            <a:r>
              <a:rPr lang="en-GB" sz="1400" dirty="0" err="1">
                <a:solidFill>
                  <a:schemeClr val="bg1"/>
                </a:solidFill>
                <a:latin typeface="Aptos Display"/>
              </a:rPr>
              <a:t>Zapadnom</a:t>
            </a:r>
            <a:r>
              <a:rPr lang="en-GB" sz="1400" dirty="0">
                <a:solidFill>
                  <a:schemeClr val="bg1"/>
                </a:solidFill>
                <a:latin typeface="Aptos Display"/>
              </a:rPr>
              <a:t> </a:t>
            </a:r>
            <a:r>
              <a:rPr lang="en-GB" sz="1400" dirty="0" err="1">
                <a:solidFill>
                  <a:schemeClr val="bg1"/>
                </a:solidFill>
                <a:latin typeface="Aptos Display"/>
              </a:rPr>
              <a:t>Balkanu</a:t>
            </a:r>
            <a:r>
              <a:rPr lang="en-GB" sz="1400" dirty="0">
                <a:solidFill>
                  <a:schemeClr val="bg1"/>
                </a:solidFill>
                <a:latin typeface="Aptos Display"/>
              </a:rPr>
              <a:t> </a:t>
            </a:r>
            <a:r>
              <a:rPr lang="en-GB" sz="1400" dirty="0" err="1">
                <a:solidFill>
                  <a:schemeClr val="bg1"/>
                </a:solidFill>
                <a:latin typeface="Aptos Display"/>
              </a:rPr>
              <a:t>radi</a:t>
            </a:r>
            <a:r>
              <a:rPr lang="en-GB" sz="1400" dirty="0">
                <a:solidFill>
                  <a:schemeClr val="bg1"/>
                </a:solidFill>
                <a:latin typeface="Aptos Display"/>
              </a:rPr>
              <a:t> </a:t>
            </a:r>
            <a:r>
              <a:rPr lang="en-GB" sz="1400" dirty="0" err="1">
                <a:solidFill>
                  <a:schemeClr val="bg1"/>
                </a:solidFill>
                <a:latin typeface="Aptos Display"/>
              </a:rPr>
              <a:t>održivog</a:t>
            </a:r>
            <a:r>
              <a:rPr lang="en-GB" sz="1400" dirty="0">
                <a:solidFill>
                  <a:schemeClr val="bg1"/>
                </a:solidFill>
                <a:latin typeface="Aptos Display"/>
              </a:rPr>
              <a:t> </a:t>
            </a:r>
            <a:r>
              <a:rPr lang="en-GB" sz="1400" dirty="0" err="1">
                <a:solidFill>
                  <a:schemeClr val="bg1"/>
                </a:solidFill>
                <a:latin typeface="Aptos Display"/>
              </a:rPr>
              <a:t>razvoja</a:t>
            </a:r>
            <a:r>
              <a:rPr lang="en-GB" sz="1400" dirty="0">
                <a:solidFill>
                  <a:schemeClr val="bg1"/>
                </a:solidFill>
                <a:latin typeface="Aptos Display"/>
              </a:rPr>
              <a:t>.</a:t>
            </a:r>
            <a:endParaRPr lang="en-US" dirty="0">
              <a:solidFill>
                <a:schemeClr val="bg1"/>
              </a:solidFill>
            </a:endParaRPr>
          </a:p>
        </p:txBody>
      </p:sp>
      <p:pic>
        <p:nvPicPr>
          <p:cNvPr id="13" name="Picture 12" descr="A white text on a black background&#10;&#10;Description automatically generated">
            <a:extLst>
              <a:ext uri="{FF2B5EF4-FFF2-40B4-BE49-F238E27FC236}">
                <a16:creationId xmlns:a16="http://schemas.microsoft.com/office/drawing/2014/main" id="{CB126673-B492-8D8E-9623-107FAB555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879399CC-7A46-4F13-53B2-FC2AE1E0827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B3EF742A-6367-D6DE-173F-F1FD201B30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820FC247-744E-3200-802F-09C6CC36352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Premošćivanje zelene i digitalne podjele</a:t>
            </a:r>
          </a:p>
        </p:txBody>
      </p:sp>
    </p:spTree>
    <p:extLst>
      <p:ext uri="{BB962C8B-B14F-4D97-AF65-F5344CB8AC3E}">
        <p14:creationId xmlns:p14="http://schemas.microsoft.com/office/powerpoint/2010/main" val="816150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A61AE9-0EDB-D0F3-9673-8D4F35EEE8E4}"/>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01C25E5-4C1E-7AE5-BEEE-3F17F04401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7D4AD980-8E44-154B-BCE1-59F301FA71E0}"/>
              </a:ext>
            </a:extLst>
          </p:cNvPr>
          <p:cNvSpPr txBox="1">
            <a:spLocks/>
          </p:cNvSpPr>
          <p:nvPr/>
        </p:nvSpPr>
        <p:spPr>
          <a:xfrm>
            <a:off x="511069" y="1394454"/>
            <a:ext cx="5715098" cy="4241880"/>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Strukturirana refleksija nakon projekata, simulacija ili rješavanja problema – dnevnici, diskusije s vršnjacima, digitalni portfoliji</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Fokus na etičke dileme, kompromise i utjecaje na ljude i okoliš</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Jača i gradi - održivost, pravdu, ekološku odgovornost, kritičko razmišljanje, cjeloživotno učenje</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Ključni ishod - studenti stječu znanje, samopouzdanje i praktične vještine za značajan i odgovoran doprinos u svojim karijerama i zajednicama</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Uloga instruktora stručnog obrazovanja i osposobljavanja: Razvijanje proaktivnih, etički osviještenih profesionalaca kroz praktična iskustva učenja u stvarnom svijetu</a:t>
            </a:r>
            <a:endParaRPr lang="en-GB" sz="2000" noProof="0" dirty="0"/>
          </a:p>
        </p:txBody>
      </p:sp>
      <p:pic>
        <p:nvPicPr>
          <p:cNvPr id="6" name="Picture 5">
            <a:extLst>
              <a:ext uri="{FF2B5EF4-FFF2-40B4-BE49-F238E27FC236}">
                <a16:creationId xmlns:a16="http://schemas.microsoft.com/office/drawing/2014/main" id="{2E3C612B-D63B-4B9D-E142-EDBE55F8C919}"/>
              </a:ext>
            </a:extLst>
          </p:cNvPr>
          <p:cNvPicPr>
            <a:picLocks noChangeAspect="1"/>
          </p:cNvPicPr>
          <p:nvPr/>
        </p:nvPicPr>
        <p:blipFill>
          <a:blip r:embed="rId2" cstate="print">
            <a:extLst>
              <a:ext uri="{28A0092B-C50C-407E-A947-70E740481C1C}">
                <a14:useLocalDpi xmlns:a14="http://schemas.microsoft.com/office/drawing/2010/main" val="0"/>
              </a:ext>
            </a:extLst>
          </a:blip>
          <a:srcRect l="20983" r="2098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37E26B9C-5C58-82C5-C15D-0AB89AFF94BC}"/>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Uloga refleksije</a:t>
            </a:r>
          </a:p>
        </p:txBody>
      </p:sp>
      <p:pic>
        <p:nvPicPr>
          <p:cNvPr id="10" name="Picture 9" descr="Blue text on a black background&#10;&#10;Description automatically generated">
            <a:extLst>
              <a:ext uri="{FF2B5EF4-FFF2-40B4-BE49-F238E27FC236}">
                <a16:creationId xmlns:a16="http://schemas.microsoft.com/office/drawing/2014/main" id="{881B1318-81FE-80FD-23DB-773B964B7F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4DDECEF7-2584-C274-AFBF-691B8E5906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ACB5E7CD-4116-A67F-3BD1-365F4117E4B8}"/>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Slika: dylan-gillis-KdeqA3aTnBY-unsplash</a:t>
            </a:r>
          </a:p>
        </p:txBody>
      </p:sp>
    </p:spTree>
    <p:extLst>
      <p:ext uri="{BB962C8B-B14F-4D97-AF65-F5344CB8AC3E}">
        <p14:creationId xmlns:p14="http://schemas.microsoft.com/office/powerpoint/2010/main" val="191175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60AE-D738-E3D3-CBF3-6E1EF574006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87E989A-C2DA-172C-FF4E-A00F1AA940EF}"/>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DDF65AB5-CBF5-B088-D5CD-AC81ACA36D83}"/>
              </a:ext>
            </a:extLst>
          </p:cNvPr>
          <p:cNvSpPr txBox="1"/>
          <p:nvPr/>
        </p:nvSpPr>
        <p:spPr>
          <a:xfrm>
            <a:off x="3984331" y="402332"/>
            <a:ext cx="8111062" cy="27308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Pregled alata</a:t>
            </a: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Interaktivne platforme i aplikacije</a:t>
            </a:r>
          </a:p>
          <a:p>
            <a:pPr>
              <a:lnSpc>
                <a:spcPct val="90000"/>
              </a:lnSpc>
              <a:spcBef>
                <a:spcPct val="0"/>
              </a:spcBef>
            </a:pP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96EE9032-C5BC-4535-2EF8-E19B4EC20E10}"/>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3.2: Vizualni i digitalni alati za podučavanje održivosti i etike okoliša</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145F98CC-36EF-2132-282A-05BC20281A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7668A9FD-8B2D-4903-3F50-C354EFC802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56763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67C3E-A2CA-0008-8BBB-4E0217E5F4B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89C4E78-01E0-1016-8ECC-6869CD1D3AA7}"/>
              </a:ext>
            </a:extLst>
          </p:cNvPr>
          <p:cNvSpPr txBox="1">
            <a:spLocks/>
          </p:cNvSpPr>
          <p:nvPr/>
        </p:nvSpPr>
        <p:spPr>
          <a:xfrm>
            <a:off x="514117" y="295700"/>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Pregled alata</a:t>
            </a:r>
          </a:p>
        </p:txBody>
      </p:sp>
      <p:pic>
        <p:nvPicPr>
          <p:cNvPr id="2" name="Picture 1" descr="A logo with text on it&#10;&#10;Description automatically generated">
            <a:extLst>
              <a:ext uri="{FF2B5EF4-FFF2-40B4-BE49-F238E27FC236}">
                <a16:creationId xmlns:a16="http://schemas.microsoft.com/office/drawing/2014/main" id="{E219C031-B868-20DA-D7DE-6E66387C25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DB955873-15AD-1E82-2847-8393DF1C1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6" name="Picture 5" descr="A diagram of a diagram&#10;&#10;AI-generated content may be incorrect.">
            <a:extLst>
              <a:ext uri="{FF2B5EF4-FFF2-40B4-BE49-F238E27FC236}">
                <a16:creationId xmlns:a16="http://schemas.microsoft.com/office/drawing/2014/main" id="{31104A42-EA75-E594-29B3-EED77912AB20}"/>
              </a:ext>
            </a:extLst>
          </p:cNvPr>
          <p:cNvPicPr>
            <a:picLocks noChangeAspect="1"/>
          </p:cNvPicPr>
          <p:nvPr/>
        </p:nvPicPr>
        <p:blipFill>
          <a:blip r:embed="rId4">
            <a:extLst>
              <a:ext uri="{28A0092B-C50C-407E-A947-70E740481C1C}">
                <a14:useLocalDpi xmlns:a14="http://schemas.microsoft.com/office/drawing/2010/main" val="0"/>
              </a:ext>
            </a:extLst>
          </a:blip>
          <a:srcRect t="22461"/>
          <a:stretch>
            <a:fillRect/>
          </a:stretch>
        </p:blipFill>
        <p:spPr>
          <a:xfrm>
            <a:off x="1361349" y="944627"/>
            <a:ext cx="8821135" cy="5317631"/>
          </a:xfrm>
          <a:prstGeom prst="rect">
            <a:avLst/>
          </a:prstGeom>
        </p:spPr>
      </p:pic>
    </p:spTree>
    <p:extLst>
      <p:ext uri="{BB962C8B-B14F-4D97-AF65-F5344CB8AC3E}">
        <p14:creationId xmlns:p14="http://schemas.microsoft.com/office/powerpoint/2010/main" val="1748326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FBCA88-ABD0-EB28-7883-648B967EE046}"/>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DDE337E-4B72-8488-F156-1274888EC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FC6D7807-6065-5182-D8B0-36CC816CF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0267D439-357C-4CD3-4EB6-669847BF4F62}"/>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Interaktivne platforme i aplikacije </a:t>
            </a:r>
          </a:p>
        </p:txBody>
      </p:sp>
      <p:pic>
        <p:nvPicPr>
          <p:cNvPr id="9" name="Picture 8" descr="Blue text on a black background&#10;&#10;Description automatically generated">
            <a:extLst>
              <a:ext uri="{FF2B5EF4-FFF2-40B4-BE49-F238E27FC236}">
                <a16:creationId xmlns:a16="http://schemas.microsoft.com/office/drawing/2014/main" id="{637EDC76-D55F-BEF3-F8EC-2414D7E78A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546B8F96-E8ED-9725-B05F-F5DEA9FB01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962AEB75-B282-C555-7FE4-9B91D955651F}"/>
              </a:ext>
            </a:extLst>
          </p:cNvPr>
          <p:cNvSpPr txBox="1">
            <a:spLocks/>
          </p:cNvSpPr>
          <p:nvPr/>
        </p:nvSpPr>
        <p:spPr>
          <a:xfrm>
            <a:off x="115283" y="2217163"/>
            <a:ext cx="448910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GB" sz="2000" b="1" noProof="0" dirty="0">
                <a:solidFill>
                  <a:srgbClr val="303D68"/>
                </a:solidFill>
                <a:latin typeface="DejaVu Math TeX Gyre" panose="02000503000000000000" pitchFamily="2" charset="0"/>
              </a:rPr>
              <a:t>Primjeri alata:</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Kahoot! i </a:t>
            </a:r>
            <a:r>
              <a:rPr lang="en-GB" sz="2000" noProof="0" dirty="0" err="1">
                <a:solidFill>
                  <a:srgbClr val="303D68"/>
                </a:solidFill>
                <a:latin typeface="DejaVu Math TeX Gyre" panose="02000503000000000000" pitchFamily="2" charset="0"/>
              </a:rPr>
              <a:t>Mentimeter </a:t>
            </a:r>
            <a:r>
              <a:rPr lang="en-GB" sz="2000" noProof="0" dirty="0">
                <a:solidFill>
                  <a:srgbClr val="303D68"/>
                </a:solidFill>
                <a:latin typeface="DejaVu Math TeX Gyre" panose="02000503000000000000" pitchFamily="2" charset="0"/>
              </a:rPr>
              <a:t>– kvizovi, ankete i diskusije o temama održivosti</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Miro i </a:t>
            </a:r>
            <a:r>
              <a:rPr lang="en-GB" sz="2000" noProof="0" dirty="0" err="1">
                <a:solidFill>
                  <a:srgbClr val="303D68"/>
                </a:solidFill>
                <a:latin typeface="DejaVu Math TeX Gyre" panose="02000503000000000000" pitchFamily="2" charset="0"/>
              </a:rPr>
              <a:t>Klaxoon </a:t>
            </a:r>
            <a:r>
              <a:rPr lang="en-GB" sz="2000" noProof="0" dirty="0">
                <a:solidFill>
                  <a:srgbClr val="303D68"/>
                </a:solidFill>
                <a:latin typeface="DejaVu Math TeX Gyre" panose="02000503000000000000" pitchFamily="2" charset="0"/>
              </a:rPr>
              <a:t>– kolaborativne bijele table za mapiranje izazova, dizajniranje cirkularnih rješenja, planiranje klimatske akcije</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WWF kalkulator otiska – mjeri i analizira utjecaj na okoliš, povezujući etičke izbore s ishodima</a:t>
            </a:r>
          </a:p>
          <a:p>
            <a:pPr marL="742950" lvl="1" indent="-285750" algn="just">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lgn="just">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2" name="Title 1">
            <a:extLst>
              <a:ext uri="{FF2B5EF4-FFF2-40B4-BE49-F238E27FC236}">
                <a16:creationId xmlns:a16="http://schemas.microsoft.com/office/drawing/2014/main" id="{CF8F7F44-712F-E6A9-C6EB-54F25CB75E47}"/>
              </a:ext>
            </a:extLst>
          </p:cNvPr>
          <p:cNvSpPr txBox="1">
            <a:spLocks/>
          </p:cNvSpPr>
          <p:nvPr/>
        </p:nvSpPr>
        <p:spPr>
          <a:xfrm>
            <a:off x="5962785" y="1963148"/>
            <a:ext cx="5595123"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GB" sz="2000" b="1" noProof="0" dirty="0">
                <a:solidFill>
                  <a:srgbClr val="303D68"/>
                </a:solidFill>
                <a:latin typeface="DejaVu Math TeX Gyre" panose="02000503000000000000" pitchFamily="2" charset="0"/>
              </a:rPr>
              <a:t>Koristi za učenike:</a:t>
            </a:r>
          </a:p>
          <a:p>
            <a:pPr marL="800100" lvl="1" indent="-342900" algn="just">
              <a:buFont typeface="Arial" panose="020B0604020202020204" pitchFamily="34" charset="0"/>
              <a:buChar char="•"/>
            </a:pPr>
            <a:r>
              <a:rPr lang="en-GB" sz="2000" noProof="0" dirty="0">
                <a:solidFill>
                  <a:srgbClr val="303D68"/>
                </a:solidFill>
                <a:latin typeface="DejaVu Math TeX Gyre"/>
              </a:rPr>
              <a:t>Pretvorite ideje u opipljivo – vizualizirajte složene ekološke sisteme i utjecaje čovjeka</a:t>
            </a:r>
          </a:p>
          <a:p>
            <a:pPr marL="800100" lvl="1" indent="-342900" algn="just">
              <a:buFont typeface="Arial" panose="020B0604020202020204" pitchFamily="34" charset="0"/>
              <a:buChar char="•"/>
            </a:pPr>
            <a:r>
              <a:rPr lang="en-GB" sz="2000" dirty="0" err="1">
                <a:solidFill>
                  <a:srgbClr val="303D68"/>
                </a:solidFill>
                <a:ea typeface="+mn-lt"/>
                <a:cs typeface="+mn-lt"/>
              </a:rPr>
              <a:t>Aktivno</a:t>
            </a:r>
            <a:r>
              <a:rPr lang="en-GB" sz="2000" dirty="0">
                <a:solidFill>
                  <a:srgbClr val="303D68"/>
                </a:solidFill>
                <a:ea typeface="+mn-lt"/>
                <a:cs typeface="+mn-lt"/>
              </a:rPr>
              <a:t> </a:t>
            </a:r>
            <a:r>
              <a:rPr lang="en-GB" sz="2000" dirty="0" err="1">
                <a:solidFill>
                  <a:srgbClr val="303D68"/>
                </a:solidFill>
                <a:ea typeface="+mn-lt"/>
                <a:cs typeface="+mn-lt"/>
              </a:rPr>
              <a:t>uključivanje</a:t>
            </a:r>
            <a:r>
              <a:rPr lang="en-GB" sz="2000" dirty="0">
                <a:solidFill>
                  <a:srgbClr val="303D68"/>
                </a:solidFill>
                <a:ea typeface="+mn-lt"/>
                <a:cs typeface="+mn-lt"/>
              </a:rPr>
              <a:t> – </a:t>
            </a:r>
            <a:r>
              <a:rPr lang="en-GB" sz="2000" dirty="0" err="1">
                <a:solidFill>
                  <a:srgbClr val="303D68"/>
                </a:solidFill>
                <a:ea typeface="+mn-lt"/>
                <a:cs typeface="+mn-lt"/>
              </a:rPr>
              <a:t>kvizovi</a:t>
            </a:r>
            <a:r>
              <a:rPr lang="en-GB" sz="2000" dirty="0">
                <a:solidFill>
                  <a:srgbClr val="303D68"/>
                </a:solidFill>
                <a:ea typeface="+mn-lt"/>
                <a:cs typeface="+mn-lt"/>
              </a:rPr>
              <a:t> s </a:t>
            </a:r>
            <a:r>
              <a:rPr lang="en-GB" sz="2000" dirty="0" err="1">
                <a:solidFill>
                  <a:srgbClr val="303D68"/>
                </a:solidFill>
                <a:ea typeface="+mn-lt"/>
                <a:cs typeface="+mn-lt"/>
              </a:rPr>
              <a:t>elementima</a:t>
            </a:r>
            <a:r>
              <a:rPr lang="en-GB" sz="2000" dirty="0">
                <a:solidFill>
                  <a:srgbClr val="303D68"/>
                </a:solidFill>
                <a:ea typeface="+mn-lt"/>
                <a:cs typeface="+mn-lt"/>
              </a:rPr>
              <a:t> </a:t>
            </a:r>
            <a:r>
              <a:rPr lang="en-GB" sz="2000" dirty="0" err="1">
                <a:solidFill>
                  <a:srgbClr val="303D68"/>
                </a:solidFill>
                <a:ea typeface="+mn-lt"/>
                <a:cs typeface="+mn-lt"/>
              </a:rPr>
              <a:t>igre</a:t>
            </a:r>
            <a:r>
              <a:rPr lang="en-GB" sz="2000" dirty="0">
                <a:solidFill>
                  <a:srgbClr val="303D68"/>
                </a:solidFill>
                <a:ea typeface="+mn-lt"/>
                <a:cs typeface="+mn-lt"/>
              </a:rPr>
              <a:t> </a:t>
            </a:r>
            <a:r>
              <a:rPr lang="en-GB" sz="2000" dirty="0" err="1">
                <a:solidFill>
                  <a:srgbClr val="303D68"/>
                </a:solidFill>
                <a:ea typeface="+mn-lt"/>
                <a:cs typeface="+mn-lt"/>
              </a:rPr>
              <a:t>i</a:t>
            </a:r>
            <a:r>
              <a:rPr lang="en-GB" sz="2000" dirty="0">
                <a:solidFill>
                  <a:srgbClr val="303D68"/>
                </a:solidFill>
                <a:ea typeface="+mn-lt"/>
                <a:cs typeface="+mn-lt"/>
              </a:rPr>
              <a:t> </a:t>
            </a:r>
            <a:r>
              <a:rPr lang="en-GB" sz="2000" dirty="0" err="1">
                <a:solidFill>
                  <a:srgbClr val="303D68"/>
                </a:solidFill>
                <a:ea typeface="+mn-lt"/>
                <a:cs typeface="+mn-lt"/>
              </a:rPr>
              <a:t>kolaborativne</a:t>
            </a:r>
            <a:r>
              <a:rPr lang="en-GB" sz="2000" dirty="0">
                <a:solidFill>
                  <a:srgbClr val="303D68"/>
                </a:solidFill>
                <a:ea typeface="+mn-lt"/>
                <a:cs typeface="+mn-lt"/>
              </a:rPr>
              <a:t> table </a:t>
            </a:r>
            <a:r>
              <a:rPr lang="en-GB" sz="2000" dirty="0" err="1">
                <a:solidFill>
                  <a:srgbClr val="303D68"/>
                </a:solidFill>
                <a:ea typeface="+mn-lt"/>
                <a:cs typeface="+mn-lt"/>
              </a:rPr>
              <a:t>pretvaraju</a:t>
            </a:r>
            <a:r>
              <a:rPr lang="en-GB" sz="2000" dirty="0">
                <a:solidFill>
                  <a:srgbClr val="303D68"/>
                </a:solidFill>
                <a:ea typeface="+mn-lt"/>
                <a:cs typeface="+mn-lt"/>
              </a:rPr>
              <a:t> </a:t>
            </a:r>
            <a:r>
              <a:rPr lang="en-GB" sz="2000" dirty="0" err="1">
                <a:solidFill>
                  <a:srgbClr val="303D68"/>
                </a:solidFill>
                <a:ea typeface="+mn-lt"/>
                <a:cs typeface="+mn-lt"/>
              </a:rPr>
              <a:t>učenike</a:t>
            </a:r>
            <a:r>
              <a:rPr lang="en-GB" sz="2000" dirty="0">
                <a:solidFill>
                  <a:srgbClr val="303D68"/>
                </a:solidFill>
                <a:ea typeface="+mn-lt"/>
                <a:cs typeface="+mn-lt"/>
              </a:rPr>
              <a:t> u </a:t>
            </a:r>
            <a:r>
              <a:rPr lang="en-GB" sz="2000" dirty="0" err="1">
                <a:solidFill>
                  <a:srgbClr val="303D68"/>
                </a:solidFill>
                <a:ea typeface="+mn-lt"/>
                <a:cs typeface="+mn-lt"/>
              </a:rPr>
              <a:t>aktivne</a:t>
            </a:r>
            <a:r>
              <a:rPr lang="en-GB" sz="2000" dirty="0">
                <a:solidFill>
                  <a:srgbClr val="303D68"/>
                </a:solidFill>
                <a:ea typeface="+mn-lt"/>
                <a:cs typeface="+mn-lt"/>
              </a:rPr>
              <a:t> </a:t>
            </a:r>
            <a:r>
              <a:rPr lang="en-GB" sz="2000" dirty="0" err="1">
                <a:solidFill>
                  <a:srgbClr val="303D68"/>
                </a:solidFill>
                <a:ea typeface="+mn-lt"/>
                <a:cs typeface="+mn-lt"/>
              </a:rPr>
              <a:t>učesnike</a:t>
            </a:r>
            <a:r>
              <a:rPr lang="en-GB" sz="2000" dirty="0">
                <a:solidFill>
                  <a:srgbClr val="303D68"/>
                </a:solidFill>
                <a:ea typeface="+mn-lt"/>
                <a:cs typeface="+mn-lt"/>
              </a:rPr>
              <a:t>.</a:t>
            </a:r>
            <a:endParaRPr lang="en-GB" sz="2000" noProof="0" dirty="0">
              <a:solidFill>
                <a:srgbClr val="303D68"/>
              </a:solidFill>
              <a:latin typeface="DejaVu Math TeX Gyre" panose="02000503000000000000" pitchFamily="2" charset="0"/>
            </a:endParaRP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Kritičko razmišljanje i refleksija – analizirajte podatke, donosite etičke odluke, razmislite o posljedicama</a:t>
            </a:r>
          </a:p>
          <a:p>
            <a:pPr marL="800100" lvl="1" indent="-342900" algn="just">
              <a:buFont typeface="Arial" panose="020B0604020202020204" pitchFamily="34" charset="0"/>
              <a:buChar char="•"/>
            </a:pPr>
            <a:r>
              <a:rPr lang="en-GB" sz="2000" noProof="0" dirty="0">
                <a:solidFill>
                  <a:srgbClr val="303D68"/>
                </a:solidFill>
                <a:latin typeface="DejaVu Math TeX Gyre"/>
              </a:rPr>
              <a:t>Saradnja i kreativnost – razvijajte ideje, izrađujte prototipove i iterirajte rješenja poput projekata iz stvarnog svijeta</a:t>
            </a:r>
          </a:p>
          <a:p>
            <a:pPr marL="742950" lvl="1" indent="-285750" algn="just">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63148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D5D60-B437-4093-0D42-DFD3551EC07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BE91825-975B-E971-92AF-2B89DEE87C59}"/>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0DA1E61F-2F76-C3DA-90C3-430712585860}"/>
              </a:ext>
            </a:extLst>
          </p:cNvPr>
          <p:cNvSpPr txBox="1"/>
          <p:nvPr/>
        </p:nvSpPr>
        <p:spPr>
          <a:xfrm>
            <a:off x="3984331" y="402332"/>
            <a:ext cx="8111062" cy="22876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Projekti koje vode studenti</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Koraci projekta kojim upravljaju učenici</a:t>
            </a: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1ED7B1A0-5E9A-E58C-0AE1-D7BF97733642}"/>
              </a:ext>
            </a:extLst>
          </p:cNvPr>
          <p:cNvSpPr txBox="1">
            <a:spLocks noChangeArrowheads="1"/>
          </p:cNvSpPr>
          <p:nvPr/>
        </p:nvSpPr>
        <p:spPr bwMode="auto">
          <a:xfrm>
            <a:off x="96607" y="402332"/>
            <a:ext cx="3824186" cy="1785104"/>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3.3: Projekti koje vode studenti i akcioni planovi</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5A6EAA7A-F97A-E4A2-BBCC-88816A23B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231A156-49F0-8083-C292-73469DCE5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154530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5AB3AA-765F-F670-2416-708B447F22BB}"/>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2446C54-D1AB-C384-AB9C-E211BA130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800A9797-F97C-123D-09B9-670ADB1A0CCA}"/>
              </a:ext>
            </a:extLst>
          </p:cNvPr>
          <p:cNvPicPr>
            <a:picLocks noChangeAspect="1"/>
          </p:cNvPicPr>
          <p:nvPr/>
        </p:nvPicPr>
        <p:blipFill>
          <a:blip r:embed="rId2" cstate="print">
            <a:extLst>
              <a:ext uri="{28A0092B-C50C-407E-A947-70E740481C1C}">
                <a14:useLocalDpi xmlns:a14="http://schemas.microsoft.com/office/drawing/2010/main" val="0"/>
              </a:ext>
            </a:extLst>
          </a:blip>
          <a:srcRect l="21002" r="2100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1F24BCDC-4601-FE6D-97D4-CB8B8D5592AD}"/>
              </a:ext>
            </a:extLst>
          </p:cNvPr>
          <p:cNvSpPr txBox="1">
            <a:spLocks/>
          </p:cNvSpPr>
          <p:nvPr/>
        </p:nvSpPr>
        <p:spPr>
          <a:xfrm>
            <a:off x="511069"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Projekti koje vode studenti</a:t>
            </a:r>
          </a:p>
        </p:txBody>
      </p:sp>
      <p:pic>
        <p:nvPicPr>
          <p:cNvPr id="10" name="Picture 9" descr="Blue text on a black background&#10;&#10;Description automatically generated">
            <a:extLst>
              <a:ext uri="{FF2B5EF4-FFF2-40B4-BE49-F238E27FC236}">
                <a16:creationId xmlns:a16="http://schemas.microsoft.com/office/drawing/2014/main" id="{13D8A84A-1B4C-2278-E760-BF1C3814D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B16DCF8B-18A8-3874-A3AD-1FD60A1965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AA1A4074-1F45-8587-EE3A-6D2A1E33C598}"/>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Fotografija: </a:t>
            </a:r>
            <a:r>
              <a:rPr lang="en-GB" sz="800" noProof="0" dirty="0" err="1">
                <a:solidFill>
                  <a:schemeClr val="bg1"/>
                </a:solidFill>
                <a:latin typeface="DejaVu Math TeX Gyre" panose="02000503000000000000"/>
              </a:rPr>
              <a:t>annie-spratt-QckxruozjRg-unsplash</a:t>
            </a:r>
            <a:endParaRPr lang="en-GB" sz="800" noProof="0" dirty="0">
              <a:solidFill>
                <a:schemeClr val="bg1"/>
              </a:solidFill>
              <a:latin typeface="DejaVu Math TeX Gyre" panose="02000503000000000000"/>
            </a:endParaRPr>
          </a:p>
        </p:txBody>
      </p:sp>
      <p:graphicFrame>
        <p:nvGraphicFramePr>
          <p:cNvPr id="18" name="Title 1">
            <a:extLst>
              <a:ext uri="{FF2B5EF4-FFF2-40B4-BE49-F238E27FC236}">
                <a16:creationId xmlns:a16="http://schemas.microsoft.com/office/drawing/2014/main" id="{04FDE570-36AD-6693-9608-E87C1FC6D27C}"/>
              </a:ext>
            </a:extLst>
          </p:cNvPr>
          <p:cNvGraphicFramePr/>
          <p:nvPr>
            <p:extLst>
              <p:ext uri="{D42A27DB-BD31-4B8C-83A1-F6EECF244321}">
                <p14:modId xmlns:p14="http://schemas.microsoft.com/office/powerpoint/2010/main" val="1495378697"/>
              </p:ext>
            </p:extLst>
          </p:nvPr>
        </p:nvGraphicFramePr>
        <p:xfrm>
          <a:off x="511069" y="1562075"/>
          <a:ext cx="5715098" cy="42418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93571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056EE0-DE47-0471-2D38-E9F7273905D6}"/>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574FE7B-744A-E4FF-5604-96019817A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0AB87549-FB97-6680-D819-EA1E10965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BA2291DF-B316-7357-CEE1-DEAF74E40BC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err="1">
                <a:solidFill>
                  <a:srgbClr val="399884"/>
                </a:solidFill>
                <a:latin typeface="DejaVu Sans"/>
                <a:ea typeface="DejaVu Sans" panose="020B0603030804020204" pitchFamily="34" charset="0"/>
                <a:cs typeface="DejaVu Sans" panose="020B0603030804020204" pitchFamily="34" charset="0"/>
              </a:rPr>
              <a:t>Koraci</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projekata</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koje</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vode</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dirty="0" err="1">
                <a:solidFill>
                  <a:srgbClr val="399884"/>
                </a:solidFill>
                <a:latin typeface="DejaVu Sans"/>
                <a:ea typeface="DejaVu Sans" panose="020B0603030804020204" pitchFamily="34" charset="0"/>
                <a:cs typeface="DejaVu Sans" panose="020B0603030804020204" pitchFamily="34" charset="0"/>
              </a:rPr>
              <a:t>učenici</a:t>
            </a:r>
            <a:endParaRPr lang="en-GB" sz="3000" b="1" noProof="0" dirty="0" err="1">
              <a:solidFill>
                <a:srgbClr val="399884"/>
              </a:solidFill>
              <a:latin typeface="DejaVu Sans"/>
              <a:ea typeface="DejaVu Sans" panose="020B0603030804020204" pitchFamily="34" charset="0"/>
              <a:cs typeface="DejaVu Sans" panose="020B0603030804020204" pitchFamily="34" charset="0"/>
            </a:endParaRPr>
          </a:p>
        </p:txBody>
      </p:sp>
      <p:pic>
        <p:nvPicPr>
          <p:cNvPr id="9" name="Picture 8" descr="Blue text on a black background&#10;&#10;Description automatically generated">
            <a:extLst>
              <a:ext uri="{FF2B5EF4-FFF2-40B4-BE49-F238E27FC236}">
                <a16:creationId xmlns:a16="http://schemas.microsoft.com/office/drawing/2014/main" id="{87273BB3-A62C-CD75-80AE-118D68B395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9D339E76-EAB2-A776-E136-E050FF174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23227CDA-E2DF-3BB6-952A-60B1CA5EB453}"/>
              </a:ext>
            </a:extLst>
          </p:cNvPr>
          <p:cNvSpPr txBox="1">
            <a:spLocks/>
          </p:cNvSpPr>
          <p:nvPr/>
        </p:nvSpPr>
        <p:spPr>
          <a:xfrm>
            <a:off x="0" y="1972559"/>
            <a:ext cx="4893013"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endParaRPr lang="en-GB" sz="16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GB" sz="1600" b="1" noProof="0" dirty="0">
                <a:solidFill>
                  <a:srgbClr val="303D68"/>
                </a:solidFill>
                <a:latin typeface="DejaVu Math TeX Gyre"/>
              </a:rPr>
              <a:t>Sedmica 1: Formiranje </a:t>
            </a:r>
            <a:r>
              <a:rPr lang="en-GB" sz="1600" b="1" noProof="0" dirty="0" err="1">
                <a:solidFill>
                  <a:srgbClr val="303D68"/>
                </a:solidFill>
                <a:latin typeface="DejaVu Math TeX Gyre"/>
              </a:rPr>
              <a:t>timova</a:t>
            </a:r>
            <a:r>
              <a:rPr lang="en-GB" sz="1600" b="1" noProof="0" dirty="0">
                <a:solidFill>
                  <a:srgbClr val="303D68"/>
                </a:solidFill>
                <a:latin typeface="DejaVu Math TeX Gyre"/>
              </a:rPr>
              <a:t> </a:t>
            </a:r>
            <a:r>
              <a:rPr lang="en-GB" sz="1600" b="1" noProof="0" dirty="0" err="1">
                <a:solidFill>
                  <a:srgbClr val="303D68"/>
                </a:solidFill>
                <a:latin typeface="DejaVu Math TeX Gyre"/>
              </a:rPr>
              <a:t>i</a:t>
            </a:r>
            <a:r>
              <a:rPr lang="en-GB" sz="1600" b="1" noProof="0" dirty="0">
                <a:solidFill>
                  <a:srgbClr val="303D68"/>
                </a:solidFill>
                <a:latin typeface="DejaVu Math TeX Gyre"/>
              </a:rPr>
              <a:t> </a:t>
            </a:r>
            <a:r>
              <a:rPr lang="en-GB" sz="1600" b="1" noProof="0" dirty="0" err="1">
                <a:solidFill>
                  <a:srgbClr val="303D68"/>
                </a:solidFill>
                <a:latin typeface="DejaVu Math TeX Gyre"/>
              </a:rPr>
              <a:t>identifikacija</a:t>
            </a:r>
            <a:r>
              <a:rPr lang="en-GB" sz="1600" b="1" noProof="0" dirty="0">
                <a:solidFill>
                  <a:srgbClr val="303D68"/>
                </a:solidFill>
                <a:latin typeface="DejaVu Math TeX Gyre"/>
              </a:rPr>
              <a:t> </a:t>
            </a:r>
            <a:r>
              <a:rPr lang="en-GB" sz="1600" b="1" noProof="0" dirty="0" err="1">
                <a:solidFill>
                  <a:srgbClr val="303D68"/>
                </a:solidFill>
                <a:latin typeface="DejaVu Math TeX Gyre"/>
              </a:rPr>
              <a:t>fokusnih</a:t>
            </a:r>
            <a:r>
              <a:rPr lang="en-GB" sz="1600" b="1" noProof="0" dirty="0">
                <a:solidFill>
                  <a:srgbClr val="303D68"/>
                </a:solidFill>
                <a:latin typeface="DejaVu Math TeX Gyre"/>
              </a:rPr>
              <a:t> </a:t>
            </a:r>
            <a:r>
              <a:rPr lang="en-GB" sz="1600" b="1" noProof="0" dirty="0" err="1">
                <a:solidFill>
                  <a:srgbClr val="303D68"/>
                </a:solidFill>
                <a:latin typeface="DejaVu Math TeX Gyre"/>
              </a:rPr>
              <a:t>područja</a:t>
            </a:r>
            <a:r>
              <a:rPr lang="en-GB" sz="1600" b="1" noProof="0" dirty="0">
                <a:solidFill>
                  <a:srgbClr val="303D68"/>
                </a:solidFill>
                <a:latin typeface="DejaVu Math TeX Gyre"/>
              </a:rPr>
              <a:t> </a:t>
            </a:r>
            <a:r>
              <a:rPr lang="en-GB" sz="1600" noProof="0" dirty="0">
                <a:solidFill>
                  <a:srgbClr val="303D68"/>
                </a:solidFill>
                <a:latin typeface="DejaVu Math TeX Gyre"/>
              </a:rPr>
              <a:t>-</a:t>
            </a:r>
            <a:r>
              <a:rPr lang="en-GB" sz="1600" dirty="0">
                <a:solidFill>
                  <a:srgbClr val="303D68"/>
                </a:solidFill>
                <a:latin typeface="DejaVu Math TeX Gyre"/>
              </a:rPr>
              <a:t> </a:t>
            </a:r>
            <a:r>
              <a:rPr lang="en-GB" sz="1600" dirty="0" err="1">
                <a:solidFill>
                  <a:srgbClr val="303D68"/>
                </a:solidFill>
                <a:latin typeface="DejaVu Math TeX Gyre"/>
              </a:rPr>
              <a:t>učenici</a:t>
            </a:r>
            <a:r>
              <a:rPr lang="en-GB" sz="1600" noProof="0" dirty="0">
                <a:solidFill>
                  <a:srgbClr val="303D68"/>
                </a:solidFill>
                <a:latin typeface="DejaVu Math TeX Gyre"/>
              </a:rPr>
              <a:t> </a:t>
            </a:r>
            <a:r>
              <a:rPr lang="en-GB" sz="1600" noProof="0" dirty="0" err="1">
                <a:solidFill>
                  <a:srgbClr val="303D68"/>
                </a:solidFill>
                <a:latin typeface="DejaVu Math TeX Gyre"/>
              </a:rPr>
              <a:t>rade</a:t>
            </a:r>
            <a:r>
              <a:rPr lang="en-GB" sz="1600" noProof="0" dirty="0">
                <a:solidFill>
                  <a:srgbClr val="303D68"/>
                </a:solidFill>
                <a:latin typeface="DejaVu Math TeX Gyre"/>
              </a:rPr>
              <a:t> u </a:t>
            </a:r>
            <a:r>
              <a:rPr lang="en-GB" sz="1600" noProof="0" dirty="0" err="1">
                <a:solidFill>
                  <a:srgbClr val="303D68"/>
                </a:solidFill>
                <a:latin typeface="DejaVu Math TeX Gyre"/>
              </a:rPr>
              <a:t>malim</a:t>
            </a:r>
            <a:r>
              <a:rPr lang="en-GB" sz="1600" noProof="0" dirty="0">
                <a:solidFill>
                  <a:srgbClr val="303D68"/>
                </a:solidFill>
                <a:latin typeface="DejaVu Math TeX Gyre"/>
              </a:rPr>
              <a:t> </a:t>
            </a:r>
            <a:r>
              <a:rPr lang="en-GB" sz="1600" noProof="0" dirty="0" err="1">
                <a:solidFill>
                  <a:srgbClr val="303D68"/>
                </a:solidFill>
                <a:latin typeface="DejaVu Math TeX Gyre"/>
              </a:rPr>
              <a:t>timovima</a:t>
            </a:r>
            <a:r>
              <a:rPr lang="en-GB" sz="1600" noProof="0" dirty="0">
                <a:solidFill>
                  <a:srgbClr val="303D68"/>
                </a:solidFill>
                <a:latin typeface="DejaVu Math TeX Gyre"/>
              </a:rPr>
              <a:t> </a:t>
            </a:r>
            <a:r>
              <a:rPr lang="en-GB" sz="1600" noProof="0" dirty="0" err="1">
                <a:solidFill>
                  <a:srgbClr val="303D68"/>
                </a:solidFill>
                <a:latin typeface="DejaVu Math TeX Gyre"/>
              </a:rPr>
              <a:t>kako</a:t>
            </a:r>
            <a:r>
              <a:rPr lang="en-GB" sz="1600" noProof="0" dirty="0">
                <a:solidFill>
                  <a:srgbClr val="303D68"/>
                </a:solidFill>
                <a:latin typeface="DejaVu Math TeX Gyre"/>
              </a:rPr>
              <a:t> bi </a:t>
            </a:r>
            <a:r>
              <a:rPr lang="en-GB" sz="1600" noProof="0" dirty="0" err="1">
                <a:solidFill>
                  <a:srgbClr val="303D68"/>
                </a:solidFill>
                <a:latin typeface="DejaVu Math TeX Gyre"/>
              </a:rPr>
              <a:t>odabrali</a:t>
            </a:r>
            <a:r>
              <a:rPr lang="en-GB" sz="1600" noProof="0" dirty="0">
                <a:solidFill>
                  <a:srgbClr val="303D68"/>
                </a:solidFill>
                <a:latin typeface="DejaVu Math TeX Gyre"/>
              </a:rPr>
              <a:t> izazov održivosti ili etički izazov relevantan za njihovo područje ili zajednicu, potičući saradnju, kreativnost i učenje od vršnjaka.</a:t>
            </a:r>
          </a:p>
          <a:p>
            <a:pPr marL="742950" lvl="1" indent="-285750">
              <a:buFont typeface="Arial" panose="020B0604020202020204" pitchFamily="34" charset="0"/>
              <a:buChar char="•"/>
            </a:pPr>
            <a:r>
              <a:rPr lang="en-GB" sz="1600" b="1" noProof="0" dirty="0">
                <a:solidFill>
                  <a:srgbClr val="303D68"/>
                </a:solidFill>
                <a:latin typeface="DejaVu Math TeX Gyre" panose="02000503000000000000" pitchFamily="2" charset="0"/>
              </a:rPr>
              <a:t>Sedmice 1–2: Definisanje problema i ciljeva (SMART ciljevi) </a:t>
            </a:r>
            <a:r>
              <a:rPr lang="en-GB" sz="1600" noProof="0" dirty="0">
                <a:solidFill>
                  <a:srgbClr val="303D68"/>
                </a:solidFill>
                <a:latin typeface="DejaVu Math TeX Gyre" panose="02000503000000000000" pitchFamily="2" charset="0"/>
              </a:rPr>
              <a:t>- timovi kreiraju izjave problema koje su Specifične, Mjerljive, Ostvarive, Relevantne i Vremenski određene, osiguravajući jasnoću i ostvarive prekretnice za period trajanja projekta.</a:t>
            </a:r>
          </a:p>
          <a:p>
            <a:pPr marL="742950" lvl="1" indent="-285750">
              <a:buFont typeface="Arial" panose="020B0604020202020204" pitchFamily="34" charset="0"/>
              <a:buChar char="•"/>
            </a:pPr>
            <a:r>
              <a:rPr lang="en-GB" sz="1600" b="1" noProof="0" dirty="0">
                <a:solidFill>
                  <a:srgbClr val="303D68"/>
                </a:solidFill>
                <a:latin typeface="DejaVu Math TeX Gyre"/>
              </a:rPr>
              <a:t>Sedmice 2–3: Istraživanje i prikupljanje podataka </a:t>
            </a:r>
            <a:r>
              <a:rPr lang="en-GB" sz="1600" noProof="0" dirty="0">
                <a:solidFill>
                  <a:srgbClr val="303D68"/>
                </a:solidFill>
                <a:latin typeface="DejaVu Math TeX Gyre"/>
              </a:rPr>
              <a:t>- timovi prikupljaju informacije o trenutnim praksama, ekološkim pokazateljima </a:t>
            </a:r>
            <a:r>
              <a:rPr lang="en-GB" sz="1600" noProof="0" dirty="0" err="1">
                <a:solidFill>
                  <a:srgbClr val="303D68"/>
                </a:solidFill>
                <a:latin typeface="DejaVu Math TeX Gyre"/>
              </a:rPr>
              <a:t>i</a:t>
            </a:r>
            <a:r>
              <a:rPr lang="en-GB" sz="1600" noProof="0" dirty="0">
                <a:solidFill>
                  <a:srgbClr val="303D68"/>
                </a:solidFill>
                <a:latin typeface="DejaVu Math TeX Gyre"/>
              </a:rPr>
              <a:t> </a:t>
            </a:r>
            <a:r>
              <a:rPr lang="en-GB" sz="1600" noProof="0" dirty="0" err="1">
                <a:solidFill>
                  <a:srgbClr val="303D68"/>
                </a:solidFill>
                <a:latin typeface="DejaVu Math TeX Gyre"/>
              </a:rPr>
              <a:t>etičkim</a:t>
            </a:r>
            <a:r>
              <a:rPr lang="en-GB" sz="1600" noProof="0" dirty="0">
                <a:solidFill>
                  <a:srgbClr val="303D68"/>
                </a:solidFill>
                <a:latin typeface="DejaVu Math TeX Gyre"/>
              </a:rPr>
              <a:t> </a:t>
            </a:r>
            <a:r>
              <a:rPr lang="en-GB" sz="1600" noProof="0" dirty="0" err="1">
                <a:solidFill>
                  <a:srgbClr val="303D68"/>
                </a:solidFill>
                <a:latin typeface="DejaVu Math TeX Gyre"/>
              </a:rPr>
              <a:t>razmatranjima</a:t>
            </a:r>
            <a:r>
              <a:rPr lang="en-GB" sz="1600" noProof="0" dirty="0">
                <a:solidFill>
                  <a:srgbClr val="303D68"/>
                </a:solidFill>
                <a:latin typeface="DejaVu Math TeX Gyre"/>
              </a:rPr>
              <a:t>, a</a:t>
            </a:r>
            <a:r>
              <a:rPr lang="en-GB" sz="1600" dirty="0">
                <a:solidFill>
                  <a:srgbClr val="303D68"/>
                </a:solidFill>
                <a:latin typeface="DejaVu Math TeX Gyre"/>
              </a:rPr>
              <a:t> </a:t>
            </a:r>
            <a:r>
              <a:rPr lang="en-GB" sz="1600" dirty="0" err="1">
                <a:solidFill>
                  <a:srgbClr val="303D68"/>
                </a:solidFill>
                <a:latin typeface="DejaVu Math TeX Gyre"/>
              </a:rPr>
              <a:t>nastavnici</a:t>
            </a:r>
            <a:r>
              <a:rPr lang="en-GB" sz="1600" noProof="0" dirty="0">
                <a:solidFill>
                  <a:srgbClr val="303D68"/>
                </a:solidFill>
                <a:latin typeface="DejaVu Math TeX Gyre"/>
              </a:rPr>
              <a:t> </a:t>
            </a:r>
            <a:r>
              <a:rPr lang="en-GB" sz="1600" noProof="0" dirty="0" err="1">
                <a:solidFill>
                  <a:srgbClr val="303D68"/>
                </a:solidFill>
                <a:latin typeface="DejaVu Math TeX Gyre"/>
              </a:rPr>
              <a:t>pružaju</a:t>
            </a:r>
            <a:r>
              <a:rPr lang="en-GB" sz="1600" noProof="0" dirty="0">
                <a:solidFill>
                  <a:srgbClr val="303D68"/>
                </a:solidFill>
                <a:latin typeface="DejaVu Math TeX Gyre"/>
              </a:rPr>
              <a:t> </a:t>
            </a:r>
            <a:r>
              <a:rPr lang="en-GB" sz="1600" noProof="0" dirty="0" err="1">
                <a:solidFill>
                  <a:srgbClr val="303D68"/>
                </a:solidFill>
                <a:latin typeface="DejaVu Math TeX Gyre"/>
              </a:rPr>
              <a:t>smjernice</a:t>
            </a:r>
            <a:r>
              <a:rPr lang="en-GB" sz="1600" noProof="0" dirty="0">
                <a:solidFill>
                  <a:srgbClr val="303D68"/>
                </a:solidFill>
                <a:latin typeface="DejaVu Math TeX Gyre"/>
              </a:rPr>
              <a:t> </a:t>
            </a:r>
            <a:r>
              <a:rPr lang="en-GB" sz="1600" noProof="0" dirty="0" err="1">
                <a:solidFill>
                  <a:srgbClr val="303D68"/>
                </a:solidFill>
                <a:latin typeface="DejaVu Math TeX Gyre"/>
              </a:rPr>
              <a:t>i</a:t>
            </a:r>
            <a:r>
              <a:rPr lang="en-GB" sz="1600" noProof="0" dirty="0">
                <a:solidFill>
                  <a:srgbClr val="303D68"/>
                </a:solidFill>
                <a:latin typeface="DejaVu Math TeX Gyre"/>
              </a:rPr>
              <a:t> provode provjere napretka.</a:t>
            </a:r>
          </a:p>
          <a:p>
            <a:pPr marL="742950" lvl="1" indent="-285750">
              <a:buFont typeface="Courier New" panose="02070309020205020404" pitchFamily="49" charset="0"/>
              <a:buChar char="o"/>
            </a:pPr>
            <a:endParaRPr lang="en-GB" sz="16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3" name="Picture 2" descr="A diagram of a project timeline&#10;&#10;AI-generated content may be incorrect.">
            <a:extLst>
              <a:ext uri="{FF2B5EF4-FFF2-40B4-BE49-F238E27FC236}">
                <a16:creationId xmlns:a16="http://schemas.microsoft.com/office/drawing/2014/main" id="{83C445CB-2DD8-B4DB-1F07-949D282F1777}"/>
              </a:ext>
            </a:extLst>
          </p:cNvPr>
          <p:cNvPicPr>
            <a:picLocks noChangeAspect="1"/>
          </p:cNvPicPr>
          <p:nvPr/>
        </p:nvPicPr>
        <p:blipFill>
          <a:blip r:embed="rId4">
            <a:extLst>
              <a:ext uri="{28A0092B-C50C-407E-A947-70E740481C1C}">
                <a14:useLocalDpi xmlns:a14="http://schemas.microsoft.com/office/drawing/2010/main" val="0"/>
              </a:ext>
            </a:extLst>
          </a:blip>
          <a:srcRect t="17058"/>
          <a:stretch>
            <a:fillRect/>
          </a:stretch>
        </p:blipFill>
        <p:spPr>
          <a:xfrm>
            <a:off x="5781538" y="1591747"/>
            <a:ext cx="6072061" cy="4114154"/>
          </a:xfrm>
          <a:prstGeom prst="rect">
            <a:avLst/>
          </a:prstGeom>
        </p:spPr>
      </p:pic>
    </p:spTree>
    <p:extLst>
      <p:ext uri="{BB962C8B-B14F-4D97-AF65-F5344CB8AC3E}">
        <p14:creationId xmlns:p14="http://schemas.microsoft.com/office/powerpoint/2010/main" val="12938472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AC83DB-F23A-D47B-566D-76967AF64002}"/>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D62EA4F-E084-9566-CFAD-C2E5949CA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93758EC7-D3DA-D2E2-FB8F-01A637F1C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BDA370F8-29DA-ABD3-5355-4E6E3F4B85FE}"/>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err="1">
                <a:solidFill>
                  <a:srgbClr val="399884"/>
                </a:solidFill>
                <a:latin typeface="DejaVu Sans"/>
                <a:ea typeface="DejaVu Sans" panose="020B0603030804020204" pitchFamily="34" charset="0"/>
                <a:cs typeface="DejaVu Sans" panose="020B0603030804020204" pitchFamily="34" charset="0"/>
              </a:rPr>
              <a:t>Koraci</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projekata</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koje</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vode</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dirty="0" err="1">
                <a:solidFill>
                  <a:srgbClr val="399884"/>
                </a:solidFill>
                <a:latin typeface="DejaVu Sans"/>
                <a:ea typeface="DejaVu Sans" panose="020B0603030804020204" pitchFamily="34" charset="0"/>
                <a:cs typeface="DejaVu Sans" panose="020B0603030804020204" pitchFamily="34" charset="0"/>
              </a:rPr>
              <a:t>učenici</a:t>
            </a:r>
            <a:endParaRPr lang="en-GB"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9" name="Picture 8" descr="Blue text on a black background&#10;&#10;Description automatically generated">
            <a:extLst>
              <a:ext uri="{FF2B5EF4-FFF2-40B4-BE49-F238E27FC236}">
                <a16:creationId xmlns:a16="http://schemas.microsoft.com/office/drawing/2014/main" id="{B7D049CD-322B-C711-9B31-360E1795CC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BDB91609-A3E0-D223-2F1F-F2CB619511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6D11620B-A666-734D-8196-4110E736C7D8}"/>
              </a:ext>
            </a:extLst>
          </p:cNvPr>
          <p:cNvSpPr txBox="1">
            <a:spLocks/>
          </p:cNvSpPr>
          <p:nvPr/>
        </p:nvSpPr>
        <p:spPr>
          <a:xfrm>
            <a:off x="0" y="1963148"/>
            <a:ext cx="4680453"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endParaRPr lang="en-GB" sz="16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GB" sz="1600" b="1" noProof="0" dirty="0">
                <a:solidFill>
                  <a:srgbClr val="303D68"/>
                </a:solidFill>
                <a:latin typeface="DejaVu Math TeX Gyre" panose="02000503000000000000" pitchFamily="2" charset="0"/>
              </a:rPr>
              <a:t>Sedmice 3–4: Idejisanje, izrada prototipa i planiranje aktivnosti </a:t>
            </a:r>
            <a:r>
              <a:rPr lang="en-GB" sz="1600" noProof="0" dirty="0">
                <a:solidFill>
                  <a:srgbClr val="303D68"/>
                </a:solidFill>
                <a:latin typeface="DejaVu Math TeX Gyre" panose="02000503000000000000" pitchFamily="2" charset="0"/>
              </a:rPr>
              <a:t>- timovi generišu rješenja, izrađuju prototipe i vizuelno organizuju ideje, dobijajući povratne informacije kroz radionice i recenzije kolega.</a:t>
            </a:r>
          </a:p>
          <a:p>
            <a:pPr marL="742950" lvl="1" indent="-285750">
              <a:buFont typeface="Arial" panose="020B0604020202020204" pitchFamily="34" charset="0"/>
              <a:buChar char="•"/>
            </a:pPr>
            <a:r>
              <a:rPr lang="en-GB" sz="1600" b="1" noProof="0" dirty="0">
                <a:solidFill>
                  <a:srgbClr val="303D68"/>
                </a:solidFill>
                <a:latin typeface="DejaVu Math TeX Gyre" panose="02000503000000000000" pitchFamily="2" charset="0"/>
              </a:rPr>
              <a:t>Sedmice 4–6: Implementacija </a:t>
            </a:r>
            <a:r>
              <a:rPr lang="en-GB" sz="1600" noProof="0" dirty="0">
                <a:solidFill>
                  <a:srgbClr val="303D68"/>
                </a:solidFill>
                <a:latin typeface="DejaVu Math TeX Gyre" panose="02000503000000000000" pitchFamily="2" charset="0"/>
              </a:rPr>
              <a:t>- timovi implementiraju ili simuliraju svoja rješenja, prateći napredak, rješavajući izazove i naglašavajući etička razmatranja.</a:t>
            </a:r>
          </a:p>
          <a:p>
            <a:pPr marL="742950" lvl="1" indent="-285750">
              <a:buFont typeface="Courier New" panose="02070309020205020404" pitchFamily="49" charset="0"/>
              <a:buChar char="o"/>
            </a:pPr>
            <a:endParaRPr lang="en-GB" sz="16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3" name="Picture 2" descr="A diagram of a project timeline&#10;&#10;AI-generated content may be incorrect.">
            <a:extLst>
              <a:ext uri="{FF2B5EF4-FFF2-40B4-BE49-F238E27FC236}">
                <a16:creationId xmlns:a16="http://schemas.microsoft.com/office/drawing/2014/main" id="{FE382024-58AB-4448-D415-FC14C1E9E0A2}"/>
              </a:ext>
            </a:extLst>
          </p:cNvPr>
          <p:cNvPicPr>
            <a:picLocks noChangeAspect="1"/>
          </p:cNvPicPr>
          <p:nvPr/>
        </p:nvPicPr>
        <p:blipFill>
          <a:blip r:embed="rId4">
            <a:extLst>
              <a:ext uri="{28A0092B-C50C-407E-A947-70E740481C1C}">
                <a14:useLocalDpi xmlns:a14="http://schemas.microsoft.com/office/drawing/2010/main" val="0"/>
              </a:ext>
            </a:extLst>
          </a:blip>
          <a:srcRect t="17058"/>
          <a:stretch>
            <a:fillRect/>
          </a:stretch>
        </p:blipFill>
        <p:spPr>
          <a:xfrm>
            <a:off x="5781538" y="1591747"/>
            <a:ext cx="6072061" cy="4114154"/>
          </a:xfrm>
          <a:prstGeom prst="rect">
            <a:avLst/>
          </a:prstGeom>
        </p:spPr>
      </p:pic>
    </p:spTree>
    <p:extLst>
      <p:ext uri="{BB962C8B-B14F-4D97-AF65-F5344CB8AC3E}">
        <p14:creationId xmlns:p14="http://schemas.microsoft.com/office/powerpoint/2010/main" val="2953568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77321E-DEF4-DA6F-0085-7C353C240A6E}"/>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82A1718-4F65-76CA-9718-A4E52AAB9F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6A7FEAB5-1AA4-C168-0086-F76D652E6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2AEF0A0B-0CEB-1DA8-BD1F-7A7A2D6A4E9D}"/>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err="1">
                <a:solidFill>
                  <a:srgbClr val="399884"/>
                </a:solidFill>
                <a:latin typeface="DejaVu Sans"/>
                <a:ea typeface="DejaVu Sans" panose="020B0603030804020204" pitchFamily="34" charset="0"/>
                <a:cs typeface="DejaVu Sans" panose="020B0603030804020204" pitchFamily="34" charset="0"/>
              </a:rPr>
              <a:t>Koraci</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projekata</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koje</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vode</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dirty="0" err="1">
                <a:solidFill>
                  <a:srgbClr val="399884"/>
                </a:solidFill>
                <a:latin typeface="DejaVu Sans"/>
                <a:ea typeface="DejaVu Sans" panose="020B0603030804020204" pitchFamily="34" charset="0"/>
                <a:cs typeface="DejaVu Sans" panose="020B0603030804020204" pitchFamily="34" charset="0"/>
              </a:rPr>
              <a:t>učenici</a:t>
            </a:r>
            <a:endParaRPr lang="en-GB" sz="3000" b="1" noProof="0" dirty="0" err="1">
              <a:solidFill>
                <a:srgbClr val="399884"/>
              </a:solidFill>
              <a:latin typeface="DejaVu Sans"/>
              <a:ea typeface="DejaVu Sans" panose="020B0603030804020204" pitchFamily="34" charset="0"/>
              <a:cs typeface="DejaVu Sans" panose="020B0603030804020204" pitchFamily="34" charset="0"/>
            </a:endParaRPr>
          </a:p>
        </p:txBody>
      </p:sp>
      <p:pic>
        <p:nvPicPr>
          <p:cNvPr id="9" name="Picture 8" descr="Blue text on a black background&#10;&#10;Description automatically generated">
            <a:extLst>
              <a:ext uri="{FF2B5EF4-FFF2-40B4-BE49-F238E27FC236}">
                <a16:creationId xmlns:a16="http://schemas.microsoft.com/office/drawing/2014/main" id="{E05BBCAC-CD45-149B-C723-3D05D1396D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1081F412-E4BE-BFA5-1F51-5D152FE1A7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2D2033F0-947A-9707-A617-43B9C55D10F8}"/>
              </a:ext>
            </a:extLst>
          </p:cNvPr>
          <p:cNvSpPr txBox="1">
            <a:spLocks/>
          </p:cNvSpPr>
          <p:nvPr/>
        </p:nvSpPr>
        <p:spPr>
          <a:xfrm>
            <a:off x="338401" y="2139981"/>
            <a:ext cx="4680453"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buFont typeface="Arial" panose="020B0604020202020204" pitchFamily="34" charset="0"/>
              <a:buChar char="•"/>
            </a:pPr>
            <a:r>
              <a:rPr lang="en-GB" sz="1600" b="1" noProof="0" dirty="0">
                <a:solidFill>
                  <a:srgbClr val="303D68"/>
                </a:solidFill>
                <a:latin typeface="DejaVu Math TeX Gyre" panose="02000503000000000000" pitchFamily="2" charset="0"/>
              </a:rPr>
              <a:t>Sedmice 6–7: Refleksija i rezultati </a:t>
            </a:r>
            <a:r>
              <a:rPr lang="en-GB" sz="1600" noProof="0" dirty="0">
                <a:solidFill>
                  <a:srgbClr val="303D68"/>
                </a:solidFill>
                <a:latin typeface="DejaVu Math TeX Gyre" panose="02000503000000000000" pitchFamily="2" charset="0"/>
              </a:rPr>
              <a:t>- učenici razmišljaju o etičkim dilemama, kompromisima i naučenim lekcijama, predstavljaju svoj rad kroz različite formate i uključuju se u diskusiju u učionici.</a:t>
            </a:r>
          </a:p>
          <a:p>
            <a:pPr marL="742950" lvl="1" indent="-285750">
              <a:buFont typeface="Arial" panose="020B0604020202020204" pitchFamily="34" charset="0"/>
              <a:buChar char="•"/>
            </a:pPr>
            <a:r>
              <a:rPr lang="en-GB" sz="1600" b="1" noProof="0" dirty="0">
                <a:solidFill>
                  <a:srgbClr val="303D68"/>
                </a:solidFill>
                <a:latin typeface="DejaVu Math TeX Gyre" panose="02000503000000000000" pitchFamily="2" charset="0"/>
              </a:rPr>
              <a:t>Sedmice 7–8: Evaluacija i ključna saznanja </a:t>
            </a:r>
            <a:r>
              <a:rPr lang="en-GB" sz="1600" noProof="0" dirty="0">
                <a:solidFill>
                  <a:srgbClr val="303D68"/>
                </a:solidFill>
                <a:latin typeface="DejaVu Math TeX Gyre" panose="02000503000000000000" pitchFamily="2" charset="0"/>
              </a:rPr>
              <a:t>- nastavnici ocjenjuju timove na osnovu etičkog rezonovanja, utjecaja na održivost, kreativnosti i rješavanja problema. Timovi iteriraju rješenja na osnovu povratnih informacija, dok vršnjačka evaluacija potiče odgovornost i saradnju.</a:t>
            </a:r>
          </a:p>
          <a:p>
            <a:pPr marL="742950" lvl="1" indent="-285750">
              <a:buFont typeface="Arial" panose="020B0604020202020204" pitchFamily="34" charset="0"/>
              <a:buChar char="•"/>
            </a:pPr>
            <a:endParaRPr lang="en-GB" sz="16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16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3" name="Picture 2" descr="A diagram of a project timeline&#10;&#10;AI-generated content may be incorrect.">
            <a:extLst>
              <a:ext uri="{FF2B5EF4-FFF2-40B4-BE49-F238E27FC236}">
                <a16:creationId xmlns:a16="http://schemas.microsoft.com/office/drawing/2014/main" id="{11428D15-0D99-D040-5EE9-F810BE6311B0}"/>
              </a:ext>
            </a:extLst>
          </p:cNvPr>
          <p:cNvPicPr>
            <a:picLocks noChangeAspect="1"/>
          </p:cNvPicPr>
          <p:nvPr/>
        </p:nvPicPr>
        <p:blipFill>
          <a:blip r:embed="rId4">
            <a:extLst>
              <a:ext uri="{28A0092B-C50C-407E-A947-70E740481C1C}">
                <a14:useLocalDpi xmlns:a14="http://schemas.microsoft.com/office/drawing/2010/main" val="0"/>
              </a:ext>
            </a:extLst>
          </a:blip>
          <a:srcRect t="17058"/>
          <a:stretch>
            <a:fillRect/>
          </a:stretch>
        </p:blipFill>
        <p:spPr>
          <a:xfrm>
            <a:off x="5781538" y="1591747"/>
            <a:ext cx="6072061" cy="4114154"/>
          </a:xfrm>
          <a:prstGeom prst="rect">
            <a:avLst/>
          </a:prstGeom>
        </p:spPr>
      </p:pic>
    </p:spTree>
    <p:extLst>
      <p:ext uri="{BB962C8B-B14F-4D97-AF65-F5344CB8AC3E}">
        <p14:creationId xmlns:p14="http://schemas.microsoft.com/office/powerpoint/2010/main" val="11114607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34A8E-C8F6-82DE-EBDC-A62A1FBA774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EBF7134-D668-48D3-566B-68D739583FEF}"/>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2DEEA371-DD11-7A8C-D2D9-5390E6D1325E}"/>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1CBA98A9-F787-1BA8-945C-B1DFEC1003A4}"/>
              </a:ext>
            </a:extLst>
          </p:cNvPr>
          <p:cNvSpPr>
            <a:spLocks noGrp="1"/>
          </p:cNvSpPr>
          <p:nvPr>
            <p:ph type="title"/>
          </p:nvPr>
        </p:nvSpPr>
        <p:spPr>
          <a:xfrm>
            <a:off x="497051" y="3025847"/>
            <a:ext cx="10610482" cy="857864"/>
          </a:xfrm>
        </p:spPr>
        <p:txBody>
          <a:bodyPr>
            <a:noAutofit/>
          </a:bodyPr>
          <a:lstStyle/>
          <a:p>
            <a:pPr lvl="0"/>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Reflektivna aktivnost</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2000" noProof="0" dirty="0">
                <a:solidFill>
                  <a:srgbClr val="373365"/>
                </a:solidFill>
                <a:latin typeface="DejaVu Math TeX Gyre" panose="02000503000000000000"/>
              </a:rPr>
            </a:br>
            <a:r>
              <a:rPr lang="en-US" sz="1800" noProof="0" dirty="0">
                <a:solidFill>
                  <a:srgbClr val="373365"/>
                </a:solidFill>
                <a:latin typeface="DejaVu Math TeX Gyre" panose="02000503000000000000"/>
              </a:rPr>
              <a:t>Možete li se sjetiti jedne dnevne radnje ili prakse na radnom mjestu koju primjenjujete, a koja ima jasan utjecaj na okoliš? Kako bi primjena načela ekološke etike mogla poboljšati tu praksu? Šta motivira ovu radnju – navika, praktičnost, trošak ili nužnost – i kako bi etičko promišljanje moglo promijeniti vaše izbore? Koja su etička načela (npr. odgovornost, održivost, briga za buduće generacije) najrelevantnija za poboljšanje ove prakse?</a:t>
            </a:r>
            <a:br>
              <a:rPr lang="en-GB" sz="1800" noProof="0" dirty="0">
                <a:solidFill>
                  <a:srgbClr val="373365"/>
                </a:solidFill>
                <a:latin typeface="DejaVu Math TeX Gyre" panose="02000503000000000000"/>
              </a:rPr>
            </a:br>
            <a:br>
              <a:rPr lang="en-GB" sz="1800" noProof="0" dirty="0">
                <a:solidFill>
                  <a:srgbClr val="373365"/>
                </a:solidFill>
                <a:latin typeface="DejaVu Math TeX Gyre" panose="02000503000000000000"/>
              </a:rPr>
            </a:br>
            <a:r>
              <a:rPr lang="en-US" sz="1800" noProof="0" dirty="0">
                <a:solidFill>
                  <a:srgbClr val="373365"/>
                </a:solidFill>
                <a:latin typeface="DejaVu Math TeX Gyre" panose="02000503000000000000"/>
              </a:rPr>
              <a:t>Možete li se sjetiti nekog projekta vezanog za održivost u kojem učestvujete—ili biste ga mogli osmisliti—gdje bi se mogla pojaviti etička dilema (npr. troškovi naspram utjecaja na okoliš, profit naspram društvene pravde)? Kako biste pristupili ovoj dilemi koristeći principe etike okoliša? Koje vrijednosti—pravda, pravičnost, transparentnost, odgovornost—trebaju voditi donošenje odluka u ovom scenariju? </a:t>
            </a:r>
            <a:br>
              <a:rPr lang="en-GB" sz="1800" noProof="0" dirty="0">
                <a:solidFill>
                  <a:srgbClr val="373365"/>
                </a:solidFill>
                <a:latin typeface="DejaVu Math TeX Gyre" panose="02000503000000000000"/>
              </a:rPr>
            </a:br>
            <a:br>
              <a:rPr lang="en-GB" sz="1800" noProof="0" dirty="0">
                <a:solidFill>
                  <a:srgbClr val="373365"/>
                </a:solidFill>
                <a:latin typeface="DejaVu Math TeX Gyre" panose="02000503000000000000"/>
              </a:rPr>
            </a:br>
            <a:r>
              <a:rPr lang="en-US" sz="1800" noProof="0" dirty="0">
                <a:solidFill>
                  <a:srgbClr val="373365"/>
                </a:solidFill>
                <a:latin typeface="DejaVu Math TeX Gyre" panose="02000503000000000000"/>
              </a:rPr>
              <a:t>Možete li se sjetiti jedne inicijative – kod kuće, na poslu ili u vašoj zajednici – gdje biste mogli uvesti promjenu usmjerenu na održivost? Koje biste korake poduzeli da to ostvarite? Koja načela ekološke etike vode vaš pristup (npr. skrbništvo, poštovanje prirode, dugoročna odgovornost)? Ko bi trebao biti uključen da bi se osigurao uspjeh ove inicijative? Koje ishode – ekološke, društvene ili ekonomske – očekujete ako se vaš plan provede?</a:t>
            </a:r>
            <a:br>
              <a:rPr lang="en-GB" sz="1800" noProof="0" dirty="0">
                <a:solidFill>
                  <a:srgbClr val="373365"/>
                </a:solidFill>
                <a:latin typeface="DejaVu Math TeX Gyre" panose="02000503000000000000"/>
              </a:rPr>
            </a:br>
            <a:br>
              <a:rPr lang="en-GB" sz="18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1E7D40F4-68D1-6A6D-3670-C2DA3D43D016}"/>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Poboljšajte</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kvalitet</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stručnog</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obrazovanja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obuka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(VET)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na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Zapadnom</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Balkanu</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za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održivi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razvoj.</a:t>
            </a:r>
          </a:p>
        </p:txBody>
      </p:sp>
      <p:pic>
        <p:nvPicPr>
          <p:cNvPr id="13" name="Picture 12" descr="A white text on a black background&#10;&#10;Description automatically generated">
            <a:extLst>
              <a:ext uri="{FF2B5EF4-FFF2-40B4-BE49-F238E27FC236}">
                <a16:creationId xmlns:a16="http://schemas.microsoft.com/office/drawing/2014/main" id="{58DA715E-2265-7080-C56C-3D978A48B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34BA32F-715B-6AEF-0E07-9F6F4C9A670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7647617-E3F9-8578-6ED1-E215F4D6E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6550F3C3-F820-592C-CDD6-2AA9A786415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Premošćivanje zelene i digitalne podjele</a:t>
            </a:r>
          </a:p>
        </p:txBody>
      </p:sp>
    </p:spTree>
    <p:extLst>
      <p:ext uri="{BB962C8B-B14F-4D97-AF65-F5344CB8AC3E}">
        <p14:creationId xmlns:p14="http://schemas.microsoft.com/office/powerpoint/2010/main" val="1880753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72CCD-DA40-ECF7-D8C5-A0622ABA29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194A68D-2BDC-A201-9856-4E6A0BDE4AC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9B8922E9-B2A6-BF2C-2490-1D9AD6FEC6A8}"/>
              </a:ext>
            </a:extLst>
          </p:cNvPr>
          <p:cNvSpPr txBox="1"/>
          <p:nvPr/>
        </p:nvSpPr>
        <p:spPr>
          <a:xfrm>
            <a:off x="3984331" y="402332"/>
            <a:ext cx="8111062" cy="47529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Održivost i održivi razvoj</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Tri stuba održivosti — ekološki, društveni i ekonomski</a:t>
            </a:r>
          </a:p>
          <a:p>
            <a:pPr marL="457200" indent="-457200">
              <a:lnSpc>
                <a:spcPct val="90000"/>
              </a:lnSpc>
              <a:spcBef>
                <a:spcPct val="0"/>
              </a:spcBef>
              <a:buFont typeface="Arial" panose="020B0604020202020204" pitchFamily="34" charset="0"/>
              <a:buChar char="•"/>
            </a:pPr>
            <a:r>
              <a:rPr lang="en-GB" sz="3000" dirty="0" err="1">
                <a:solidFill>
                  <a:srgbClr val="303D68"/>
                </a:solidFill>
                <a:ea typeface="+mn-lt"/>
                <a:cs typeface="+mn-lt"/>
              </a:rPr>
              <a:t>Okvir</a:t>
            </a:r>
            <a:r>
              <a:rPr lang="en-GB" sz="3000" dirty="0">
                <a:solidFill>
                  <a:srgbClr val="303D68"/>
                </a:solidFill>
                <a:ea typeface="+mn-lt"/>
                <a:cs typeface="+mn-lt"/>
              </a:rPr>
              <a:t> </a:t>
            </a:r>
            <a:r>
              <a:rPr lang="en-GB" sz="3000" dirty="0" err="1">
                <a:solidFill>
                  <a:srgbClr val="303D68"/>
                </a:solidFill>
                <a:ea typeface="+mn-lt"/>
                <a:cs typeface="+mn-lt"/>
              </a:rPr>
              <a:t>politike</a:t>
            </a:r>
            <a:r>
              <a:rPr lang="en-GB" sz="3000" dirty="0">
                <a:solidFill>
                  <a:srgbClr val="303D68"/>
                </a:solidFill>
                <a:ea typeface="+mn-lt"/>
                <a:cs typeface="+mn-lt"/>
              </a:rPr>
              <a:t> – </a:t>
            </a:r>
            <a:r>
              <a:rPr lang="en-GB" sz="3000" dirty="0" err="1">
                <a:solidFill>
                  <a:srgbClr val="303D68"/>
                </a:solidFill>
                <a:ea typeface="+mn-lt"/>
                <a:cs typeface="+mn-lt"/>
              </a:rPr>
              <a:t>Ciljevi</a:t>
            </a:r>
            <a:r>
              <a:rPr lang="en-GB" sz="3000" dirty="0">
                <a:solidFill>
                  <a:srgbClr val="303D68"/>
                </a:solidFill>
                <a:ea typeface="+mn-lt"/>
                <a:cs typeface="+mn-lt"/>
              </a:rPr>
              <a:t> </a:t>
            </a:r>
            <a:r>
              <a:rPr lang="en-GB" sz="3000" dirty="0" err="1">
                <a:solidFill>
                  <a:srgbClr val="303D68"/>
                </a:solidFill>
                <a:ea typeface="+mn-lt"/>
                <a:cs typeface="+mn-lt"/>
              </a:rPr>
              <a:t>održivog</a:t>
            </a:r>
            <a:r>
              <a:rPr lang="en-GB" sz="3000" dirty="0">
                <a:solidFill>
                  <a:srgbClr val="303D68"/>
                </a:solidFill>
                <a:ea typeface="+mn-lt"/>
                <a:cs typeface="+mn-lt"/>
              </a:rPr>
              <a:t> </a:t>
            </a:r>
            <a:r>
              <a:rPr lang="en-GB" sz="3000" dirty="0" err="1">
                <a:solidFill>
                  <a:srgbClr val="303D68"/>
                </a:solidFill>
                <a:ea typeface="+mn-lt"/>
                <a:cs typeface="+mn-lt"/>
              </a:rPr>
              <a:t>razvoja</a:t>
            </a:r>
            <a:r>
              <a:rPr lang="en-GB" sz="3000" dirty="0">
                <a:solidFill>
                  <a:srgbClr val="303D68"/>
                </a:solidFill>
                <a:ea typeface="+mn-lt"/>
                <a:cs typeface="+mn-lt"/>
              </a:rPr>
              <a:t> </a:t>
            </a:r>
            <a:r>
              <a:rPr lang="en-GB" sz="3000" dirty="0" err="1">
                <a:solidFill>
                  <a:srgbClr val="303D68"/>
                </a:solidFill>
                <a:ea typeface="+mn-lt"/>
                <a:cs typeface="+mn-lt"/>
              </a:rPr>
              <a:t>Ujedinjenih</a:t>
            </a:r>
            <a:r>
              <a:rPr lang="en-GB" sz="3000" dirty="0">
                <a:solidFill>
                  <a:srgbClr val="303D68"/>
                </a:solidFill>
                <a:ea typeface="+mn-lt"/>
                <a:cs typeface="+mn-lt"/>
              </a:rPr>
              <a:t> </a:t>
            </a:r>
            <a:r>
              <a:rPr lang="en-GB" sz="3000" dirty="0" err="1">
                <a:solidFill>
                  <a:srgbClr val="303D68"/>
                </a:solidFill>
                <a:ea typeface="+mn-lt"/>
                <a:cs typeface="+mn-lt"/>
              </a:rPr>
              <a:t>naroda</a:t>
            </a:r>
            <a:r>
              <a:rPr lang="en-GB" sz="3000" dirty="0">
                <a:solidFill>
                  <a:srgbClr val="303D68"/>
                </a:solidFill>
                <a:ea typeface="+mn-lt"/>
                <a:cs typeface="+mn-lt"/>
              </a:rPr>
              <a:t> (SDG), </a:t>
            </a:r>
            <a:r>
              <a:rPr lang="en-GB" sz="3000" dirty="0" err="1">
                <a:solidFill>
                  <a:srgbClr val="303D68"/>
                </a:solidFill>
                <a:ea typeface="+mn-lt"/>
                <a:cs typeface="+mn-lt"/>
              </a:rPr>
              <a:t>Evropski</a:t>
            </a:r>
            <a:r>
              <a:rPr lang="en-GB" sz="3000" dirty="0">
                <a:solidFill>
                  <a:srgbClr val="303D68"/>
                </a:solidFill>
                <a:ea typeface="+mn-lt"/>
                <a:cs typeface="+mn-lt"/>
              </a:rPr>
              <a:t> </a:t>
            </a:r>
            <a:r>
              <a:rPr lang="en-GB" sz="3000" dirty="0" err="1">
                <a:solidFill>
                  <a:srgbClr val="303D68"/>
                </a:solidFill>
                <a:ea typeface="+mn-lt"/>
                <a:cs typeface="+mn-lt"/>
              </a:rPr>
              <a:t>zeleni</a:t>
            </a:r>
            <a:r>
              <a:rPr lang="en-GB" sz="3000" dirty="0">
                <a:solidFill>
                  <a:srgbClr val="303D68"/>
                </a:solidFill>
                <a:ea typeface="+mn-lt"/>
                <a:cs typeface="+mn-lt"/>
              </a:rPr>
              <a:t> </a:t>
            </a:r>
            <a:r>
              <a:rPr lang="en-GB" sz="3000" dirty="0" err="1">
                <a:solidFill>
                  <a:srgbClr val="303D68"/>
                </a:solidFill>
                <a:ea typeface="+mn-lt"/>
                <a:cs typeface="+mn-lt"/>
              </a:rPr>
              <a:t>sporazum</a:t>
            </a:r>
            <a:r>
              <a:rPr lang="en-GB" sz="3000" dirty="0">
                <a:solidFill>
                  <a:srgbClr val="303D68"/>
                </a:solidFill>
                <a:ea typeface="+mn-lt"/>
                <a:cs typeface="+mn-lt"/>
              </a:rPr>
              <a:t>, </a:t>
            </a:r>
            <a:r>
              <a:rPr lang="en-GB" sz="3000" dirty="0" err="1">
                <a:solidFill>
                  <a:srgbClr val="303D68"/>
                </a:solidFill>
                <a:ea typeface="+mn-lt"/>
                <a:cs typeface="+mn-lt"/>
              </a:rPr>
              <a:t>Akcioni</a:t>
            </a:r>
            <a:r>
              <a:rPr lang="en-GB" sz="3000" dirty="0">
                <a:solidFill>
                  <a:srgbClr val="303D68"/>
                </a:solidFill>
                <a:ea typeface="+mn-lt"/>
                <a:cs typeface="+mn-lt"/>
              </a:rPr>
              <a:t> plan EU za </a:t>
            </a:r>
            <a:r>
              <a:rPr lang="en-GB" sz="3000" dirty="0" err="1">
                <a:solidFill>
                  <a:srgbClr val="303D68"/>
                </a:solidFill>
                <a:ea typeface="+mn-lt"/>
                <a:cs typeface="+mn-lt"/>
              </a:rPr>
              <a:t>cirkularnu</a:t>
            </a:r>
            <a:r>
              <a:rPr lang="en-GB" sz="3000" dirty="0">
                <a:solidFill>
                  <a:srgbClr val="303D68"/>
                </a:solidFill>
                <a:ea typeface="+mn-lt"/>
                <a:cs typeface="+mn-lt"/>
              </a:rPr>
              <a:t> </a:t>
            </a:r>
            <a:r>
              <a:rPr lang="en-GB" sz="3000" dirty="0" err="1">
                <a:solidFill>
                  <a:srgbClr val="303D68"/>
                </a:solidFill>
                <a:ea typeface="+mn-lt"/>
                <a:cs typeface="+mn-lt"/>
              </a:rPr>
              <a:t>ekonomiju</a:t>
            </a:r>
            <a:r>
              <a:rPr lang="en-GB" sz="3000" dirty="0">
                <a:solidFill>
                  <a:srgbClr val="303D68"/>
                </a:solidFill>
                <a:ea typeface="+mn-lt"/>
                <a:cs typeface="+mn-lt"/>
              </a:rPr>
              <a:t> </a:t>
            </a:r>
            <a:r>
              <a:rPr lang="en-GB" sz="3000" dirty="0" err="1">
                <a:solidFill>
                  <a:srgbClr val="303D68"/>
                </a:solidFill>
                <a:ea typeface="+mn-lt"/>
                <a:cs typeface="+mn-lt"/>
              </a:rPr>
              <a:t>i</a:t>
            </a:r>
            <a:r>
              <a:rPr lang="en-GB" sz="3000" dirty="0">
                <a:solidFill>
                  <a:srgbClr val="303D68"/>
                </a:solidFill>
                <a:ea typeface="+mn-lt"/>
                <a:cs typeface="+mn-lt"/>
              </a:rPr>
              <a:t> 8. Program </a:t>
            </a:r>
            <a:r>
              <a:rPr lang="en-GB" sz="3000" dirty="0" err="1">
                <a:solidFill>
                  <a:srgbClr val="303D68"/>
                </a:solidFill>
                <a:ea typeface="+mn-lt"/>
                <a:cs typeface="+mn-lt"/>
              </a:rPr>
              <a:t>djelovanja</a:t>
            </a:r>
            <a:r>
              <a:rPr lang="en-GB" sz="3000" dirty="0">
                <a:solidFill>
                  <a:srgbClr val="303D68"/>
                </a:solidFill>
                <a:ea typeface="+mn-lt"/>
                <a:cs typeface="+mn-lt"/>
              </a:rPr>
              <a:t> za </a:t>
            </a:r>
            <a:r>
              <a:rPr lang="en-GB" sz="3000" dirty="0" err="1">
                <a:solidFill>
                  <a:srgbClr val="303D68"/>
                </a:solidFill>
                <a:ea typeface="+mn-lt"/>
                <a:cs typeface="+mn-lt"/>
              </a:rPr>
              <a:t>zaštitu</a:t>
            </a:r>
            <a:r>
              <a:rPr lang="en-GB" sz="3000" dirty="0">
                <a:solidFill>
                  <a:srgbClr val="303D68"/>
                </a:solidFill>
                <a:ea typeface="+mn-lt"/>
                <a:cs typeface="+mn-lt"/>
              </a:rPr>
              <a:t> </a:t>
            </a:r>
            <a:r>
              <a:rPr lang="en-GB" sz="3000" dirty="0" err="1">
                <a:solidFill>
                  <a:srgbClr val="303D68"/>
                </a:solidFill>
                <a:ea typeface="+mn-lt"/>
                <a:cs typeface="+mn-lt"/>
              </a:rPr>
              <a:t>okoliša</a:t>
            </a:r>
            <a:r>
              <a:rPr lang="en-GB" sz="3000" dirty="0">
                <a:solidFill>
                  <a:srgbClr val="303D68"/>
                </a:solidFill>
                <a:ea typeface="+mn-lt"/>
                <a:cs typeface="+mn-lt"/>
              </a:rPr>
              <a:t>.</a:t>
            </a:r>
            <a:endParaRPr lang="en-GB" sz="30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275FCA6A-2173-63AB-7712-D15B4675B4DA}"/>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1.1: Uvod u održivost i održivi razvoj</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DB658871-ED5E-6892-D01A-0D8B68943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7719F2D-D2E8-FD2D-7B90-2806E27921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62746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BC7B3-BE3B-42C9-8623-406DFF2085D1}"/>
            </a:ext>
          </a:extLst>
        </p:cNvPr>
        <p:cNvGrpSpPr/>
        <p:nvPr/>
      </p:nvGrpSpPr>
      <p:grpSpPr>
        <a:xfrm>
          <a:off x="0" y="0"/>
          <a:ext cx="0" cy="0"/>
          <a:chOff x="0" y="0"/>
          <a:chExt cx="0" cy="0"/>
        </a:xfrm>
      </p:grpSpPr>
      <p:pic>
        <p:nvPicPr>
          <p:cNvPr id="11" name="Picture 10" descr="Business people shaking hands">
            <a:extLst>
              <a:ext uri="{FF2B5EF4-FFF2-40B4-BE49-F238E27FC236}">
                <a16:creationId xmlns:a16="http://schemas.microsoft.com/office/drawing/2014/main" id="{353C131C-1FE4-915C-8AC8-70BCEF8734F5}"/>
              </a:ext>
            </a:extLst>
          </p:cNvPr>
          <p:cNvPicPr>
            <a:picLocks noGrp="1" noRot="1" noChangeAspect="1" noMove="1" noResize="1" noEditPoints="1" noAdjustHandles="1" noChangeArrowheads="1" noChangeShapeType="1" noCrop="1"/>
          </p:cNvPicPr>
          <p:nvPr/>
        </p:nvPicPr>
        <p:blipFill>
          <a:blip r:embed="rId3">
            <a:alphaModFix amt="20000"/>
            <a:extLst>
              <a:ext uri="{28A0092B-C50C-407E-A947-70E740481C1C}">
                <a14:useLocalDpi xmlns:a14="http://schemas.microsoft.com/office/drawing/2010/main" val="0"/>
              </a:ext>
            </a:extLst>
          </a:blip>
          <a:srcRect l="5312" t="19863"/>
          <a:stretch/>
        </p:blipFill>
        <p:spPr>
          <a:xfrm>
            <a:off x="-7880" y="0"/>
            <a:ext cx="12199880" cy="6891849"/>
          </a:xfrm>
          <a:prstGeom prst="rect">
            <a:avLst/>
          </a:prstGeom>
        </p:spPr>
      </p:pic>
      <p:sp>
        <p:nvSpPr>
          <p:cNvPr id="2" name="Title 1">
            <a:extLst>
              <a:ext uri="{FF2B5EF4-FFF2-40B4-BE49-F238E27FC236}">
                <a16:creationId xmlns:a16="http://schemas.microsoft.com/office/drawing/2014/main" id="{A0DD77EA-30B7-5596-BC7E-0B72D36354EA}"/>
              </a:ext>
            </a:extLst>
          </p:cNvPr>
          <p:cNvSpPr>
            <a:spLocks noGrp="1"/>
          </p:cNvSpPr>
          <p:nvPr>
            <p:ph type="title"/>
          </p:nvPr>
        </p:nvSpPr>
        <p:spPr>
          <a:xfrm>
            <a:off x="2587120" y="3000068"/>
            <a:ext cx="7025640" cy="857864"/>
          </a:xfrm>
        </p:spPr>
        <p:txBody>
          <a:bodyPr>
            <a:noAutofit/>
          </a:bodyPr>
          <a:lstStyle/>
          <a:p>
            <a:pPr algn="ctr"/>
            <a:r>
              <a:rPr lang="en-GB" sz="6000" b="1" noProof="0" dirty="0">
                <a:solidFill>
                  <a:srgbClr val="4DB9A1"/>
                </a:solidFill>
                <a:latin typeface="DejaVu Sans" panose="020B0603030804020204" pitchFamily="34" charset="0"/>
                <a:ea typeface="DejaVu Sans" panose="020B0603030804020204" pitchFamily="34" charset="0"/>
                <a:cs typeface="DejaVu Sans" panose="020B0603030804020204" pitchFamily="34" charset="0"/>
              </a:rPr>
              <a:t>Hvala!</a:t>
            </a:r>
          </a:p>
        </p:txBody>
      </p:sp>
      <p:sp>
        <p:nvSpPr>
          <p:cNvPr id="4" name="Rectangle 2">
            <a:extLst>
              <a:ext uri="{FF2B5EF4-FFF2-40B4-BE49-F238E27FC236}">
                <a16:creationId xmlns:a16="http://schemas.microsoft.com/office/drawing/2014/main" id="{B77DFBFF-5126-062E-05E9-031F96874DFE}"/>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sp>
        <p:nvSpPr>
          <p:cNvPr id="3" name="Title 1">
            <a:extLst>
              <a:ext uri="{FF2B5EF4-FFF2-40B4-BE49-F238E27FC236}">
                <a16:creationId xmlns:a16="http://schemas.microsoft.com/office/drawing/2014/main" id="{DEEC1FFE-33F2-F6D3-EE8A-4AB41164C339}"/>
              </a:ext>
            </a:extLst>
          </p:cNvPr>
          <p:cNvSpPr txBox="1">
            <a:spLocks/>
          </p:cNvSpPr>
          <p:nvPr/>
        </p:nvSpPr>
        <p:spPr>
          <a:xfrm>
            <a:off x="2308059" y="4357398"/>
            <a:ext cx="7389857" cy="4057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5" name="Title 1">
            <a:extLst>
              <a:ext uri="{FF2B5EF4-FFF2-40B4-BE49-F238E27FC236}">
                <a16:creationId xmlns:a16="http://schemas.microsoft.com/office/drawing/2014/main" id="{F597848C-F37D-5FDA-43D7-22F3A5A9FC10}"/>
              </a:ext>
            </a:extLst>
          </p:cNvPr>
          <p:cNvSpPr txBox="1">
            <a:spLocks/>
          </p:cNvSpPr>
          <p:nvPr/>
        </p:nvSpPr>
        <p:spPr>
          <a:xfrm>
            <a:off x="2308059" y="2142609"/>
            <a:ext cx="7389857" cy="715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r>
              <a:rPr lang="en-GB" sz="2000" b="1"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Cleantech Bugarska</a:t>
            </a:r>
          </a:p>
        </p:txBody>
      </p:sp>
      <p:grpSp>
        <p:nvGrpSpPr>
          <p:cNvPr id="6" name="Group 5">
            <a:extLst>
              <a:ext uri="{FF2B5EF4-FFF2-40B4-BE49-F238E27FC236}">
                <a16:creationId xmlns:a16="http://schemas.microsoft.com/office/drawing/2014/main" id="{5381120A-CFF2-DBF3-FD1E-47ED1F905D9B}"/>
              </a:ext>
            </a:extLst>
          </p:cNvPr>
          <p:cNvGrpSpPr/>
          <p:nvPr/>
        </p:nvGrpSpPr>
        <p:grpSpPr>
          <a:xfrm>
            <a:off x="-7880" y="5779801"/>
            <a:ext cx="12199880" cy="1115889"/>
            <a:chOff x="0" y="5742109"/>
            <a:chExt cx="12199880" cy="1115889"/>
          </a:xfrm>
        </p:grpSpPr>
        <p:sp>
          <p:nvSpPr>
            <p:cNvPr id="10" name="Rectangle 9">
              <a:extLst>
                <a:ext uri="{FF2B5EF4-FFF2-40B4-BE49-F238E27FC236}">
                  <a16:creationId xmlns:a16="http://schemas.microsoft.com/office/drawing/2014/main" id="{DEEDB35B-167E-D805-E805-7A42279F2784}"/>
                </a:ext>
              </a:extLst>
            </p:cNvPr>
            <p:cNvSpPr>
              <a:spLocks/>
            </p:cNvSpPr>
            <p:nvPr/>
          </p:nvSpPr>
          <p:spPr>
            <a:xfrm flipV="1">
              <a:off x="0" y="5742109"/>
              <a:ext cx="12199880" cy="11158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6" name="Picture 15" descr="A blue and gold logo&#10;&#10;Description automatically generated">
              <a:extLst>
                <a:ext uri="{FF2B5EF4-FFF2-40B4-BE49-F238E27FC236}">
                  <a16:creationId xmlns:a16="http://schemas.microsoft.com/office/drawing/2014/main" id="{F4AEE9FB-8105-9F53-4BD1-A8500503A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818" y="6076008"/>
              <a:ext cx="988452" cy="401110"/>
            </a:xfrm>
            <a:prstGeom prst="rect">
              <a:avLst/>
            </a:prstGeom>
          </p:spPr>
        </p:pic>
        <p:pic>
          <p:nvPicPr>
            <p:cNvPr id="18" name="Picture 17" descr="A logo with a circle and a circle with a letter b&#10;&#10;Description automatically generated">
              <a:extLst>
                <a:ext uri="{FF2B5EF4-FFF2-40B4-BE49-F238E27FC236}">
                  <a16:creationId xmlns:a16="http://schemas.microsoft.com/office/drawing/2014/main" id="{0B0D8A18-9093-176C-B4CE-9EE9052ABE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4581" y="6083411"/>
              <a:ext cx="974895" cy="428106"/>
            </a:xfrm>
            <a:prstGeom prst="rect">
              <a:avLst/>
            </a:prstGeom>
          </p:spPr>
        </p:pic>
        <p:pic>
          <p:nvPicPr>
            <p:cNvPr id="20" name="Picture 19" descr="A green and blue text on a black background&#10;&#10;Description automatically generated">
              <a:extLst>
                <a:ext uri="{FF2B5EF4-FFF2-40B4-BE49-F238E27FC236}">
                  <a16:creationId xmlns:a16="http://schemas.microsoft.com/office/drawing/2014/main" id="{7E25FFE1-B1CB-3A46-3E8C-FDA9B92546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9" y="6088687"/>
              <a:ext cx="1732222" cy="430944"/>
            </a:xfrm>
            <a:prstGeom prst="rect">
              <a:avLst/>
            </a:prstGeom>
          </p:spPr>
        </p:pic>
        <p:pic>
          <p:nvPicPr>
            <p:cNvPr id="21" name="Picture 20" descr="A yellow and blue circle with a white bird and stars&#10;&#10;Description automatically generated">
              <a:extLst>
                <a:ext uri="{FF2B5EF4-FFF2-40B4-BE49-F238E27FC236}">
                  <a16:creationId xmlns:a16="http://schemas.microsoft.com/office/drawing/2014/main" id="{62B07B95-9682-B75F-645C-E2842BE1C7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4655" y="5997328"/>
              <a:ext cx="581236" cy="581236"/>
            </a:xfrm>
            <a:prstGeom prst="rect">
              <a:avLst/>
            </a:prstGeom>
          </p:spPr>
        </p:pic>
        <p:pic>
          <p:nvPicPr>
            <p:cNvPr id="22" name="Picture 21" descr="A logo with text on it&#10;&#10;Description automatically generated">
              <a:extLst>
                <a:ext uri="{FF2B5EF4-FFF2-40B4-BE49-F238E27FC236}">
                  <a16:creationId xmlns:a16="http://schemas.microsoft.com/office/drawing/2014/main" id="{10E1F949-FA54-EB97-9B0D-75D239FFC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1374" y="5972113"/>
              <a:ext cx="1647764" cy="659106"/>
            </a:xfrm>
            <a:prstGeom prst="rect">
              <a:avLst/>
            </a:prstGeom>
          </p:spPr>
        </p:pic>
        <p:pic>
          <p:nvPicPr>
            <p:cNvPr id="23" name="Picture 22" descr="Blue text on a black background&#10;&#10;Description automatically generated">
              <a:extLst>
                <a:ext uri="{FF2B5EF4-FFF2-40B4-BE49-F238E27FC236}">
                  <a16:creationId xmlns:a16="http://schemas.microsoft.com/office/drawing/2014/main" id="{0BBF9D4F-A4BD-7D54-2E3C-5D7976FB92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81373" y="6049983"/>
              <a:ext cx="2392256" cy="500627"/>
            </a:xfrm>
            <a:prstGeom prst="rect">
              <a:avLst/>
            </a:prstGeom>
          </p:spPr>
        </p:pic>
      </p:grpSp>
      <p:pic>
        <p:nvPicPr>
          <p:cNvPr id="8" name="Picture 7" descr="A logo with text on it&#10;&#10;AI-generated content may be incorrect.">
            <a:extLst>
              <a:ext uri="{FF2B5EF4-FFF2-40B4-BE49-F238E27FC236}">
                <a16:creationId xmlns:a16="http://schemas.microsoft.com/office/drawing/2014/main" id="{16442515-2FEA-9A3E-2D58-3592B3FA15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84732" y="6115925"/>
            <a:ext cx="929084" cy="433284"/>
          </a:xfrm>
          <a:prstGeom prst="rect">
            <a:avLst/>
          </a:prstGeom>
        </p:spPr>
      </p:pic>
      <p:pic>
        <p:nvPicPr>
          <p:cNvPr id="13" name="Picture 12" descr="A blue and black logo&#10;&#10;AI-generated content may be incorrect.">
            <a:extLst>
              <a:ext uri="{FF2B5EF4-FFF2-40B4-BE49-F238E27FC236}">
                <a16:creationId xmlns:a16="http://schemas.microsoft.com/office/drawing/2014/main" id="{00E7A72B-4826-B1D2-7703-D4FC82C1BB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96131" y="6164344"/>
            <a:ext cx="1552832" cy="341623"/>
          </a:xfrm>
          <a:prstGeom prst="rect">
            <a:avLst/>
          </a:prstGeom>
        </p:spPr>
      </p:pic>
    </p:spTree>
    <p:extLst>
      <p:ext uri="{BB962C8B-B14F-4D97-AF65-F5344CB8AC3E}">
        <p14:creationId xmlns:p14="http://schemas.microsoft.com/office/powerpoint/2010/main" val="1189446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77917-7535-0E14-646A-38FECB5317D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3570A6E-A305-3030-7430-1D6738778B7F}"/>
              </a:ext>
            </a:extLst>
          </p:cNvPr>
          <p:cNvSpPr txBox="1">
            <a:spLocks/>
          </p:cNvSpPr>
          <p:nvPr/>
        </p:nvSpPr>
        <p:spPr>
          <a:xfrm>
            <a:off x="4933507" y="745527"/>
            <a:ext cx="609621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Održivost i održivi razvoj</a:t>
            </a:r>
          </a:p>
        </p:txBody>
      </p:sp>
      <p:sp>
        <p:nvSpPr>
          <p:cNvPr id="7" name="Title 1">
            <a:extLst>
              <a:ext uri="{FF2B5EF4-FFF2-40B4-BE49-F238E27FC236}">
                <a16:creationId xmlns:a16="http://schemas.microsoft.com/office/drawing/2014/main" id="{AB9C895C-89F8-AC54-FB5D-74F8EA80853F}"/>
              </a:ext>
            </a:extLst>
          </p:cNvPr>
          <p:cNvSpPr txBox="1">
            <a:spLocks/>
          </p:cNvSpPr>
          <p:nvPr/>
        </p:nvSpPr>
        <p:spPr>
          <a:xfrm>
            <a:off x="4816549" y="2231617"/>
            <a:ext cx="6310084" cy="3238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1800" noProof="0" dirty="0">
                <a:solidFill>
                  <a:srgbClr val="303D68"/>
                </a:solidFill>
                <a:latin typeface="DejaVu Math TeX Gyre" panose="02000503000000000000" pitchFamily="2" charset="0"/>
              </a:rPr>
              <a:t>Održivost — način života i rada koji zadovoljava današnje potrebe bez ugrožavanja mogućnosti sutrašnjice</a:t>
            </a:r>
          </a:p>
          <a:p>
            <a:pPr marL="285750" indent="-285750" algn="just">
              <a:buFont typeface="Arial" panose="020B0604020202020204" pitchFamily="34" charset="0"/>
              <a:buChar char="•"/>
            </a:pPr>
            <a:r>
              <a:rPr lang="en-GB" sz="1800" noProof="0" dirty="0">
                <a:solidFill>
                  <a:srgbClr val="303D68"/>
                </a:solidFill>
                <a:latin typeface="DejaVu Math TeX Gyre" panose="02000503000000000000" pitchFamily="2" charset="0"/>
              </a:rPr>
              <a:t>Održiv razvoj (UN) – "Održiv razvoj nije fiksno stanje harmonije, već proces promjene u kojem se iskorištavanje resursa, smjer ulaganja, orijentacija tehnološkog razvoja i institucionalne promjene usklađuju s budućim, kao i s sadašnjim potrebama." (</a:t>
            </a:r>
            <a:r>
              <a:rPr lang="en-GB" sz="1800" noProof="0" dirty="0" err="1">
                <a:solidFill>
                  <a:srgbClr val="303D68"/>
                </a:solidFill>
                <a:latin typeface="DejaVu Math TeX Gyre" panose="02000503000000000000" pitchFamily="2" charset="0"/>
              </a:rPr>
              <a:t>Brundtland</a:t>
            </a:r>
            <a:r>
              <a:rPr lang="en-GB" sz="1800" noProof="0" dirty="0">
                <a:solidFill>
                  <a:srgbClr val="303D68"/>
                </a:solidFill>
                <a:latin typeface="DejaVu Math TeX Gyre" panose="02000503000000000000" pitchFamily="2" charset="0"/>
              </a:rPr>
              <a:t>, 1987)</a:t>
            </a:r>
          </a:p>
          <a:p>
            <a:pPr marL="285750" indent="-285750" algn="just">
              <a:buFont typeface="Arial" panose="020B0604020202020204" pitchFamily="34" charset="0"/>
              <a:buChar char="•"/>
            </a:pPr>
            <a:r>
              <a:rPr lang="en-GB" sz="1800" noProof="0" dirty="0">
                <a:solidFill>
                  <a:srgbClr val="303D68"/>
                </a:solidFill>
                <a:latin typeface="DejaVu Math TeX Gyre" panose="02000503000000000000" pitchFamily="2" charset="0"/>
              </a:rPr>
              <a:t>UNESCO je formulisao razliku između održivosti i održivog razvoja na sljedeći način: "Održivošću se često misli kao na dugoročni cilj (tj. održiviji svijet), dok se održivi razvoj odnosi na brojne procese i puteve za njegovo postizanje." </a:t>
            </a:r>
          </a:p>
          <a:p>
            <a:pPr marL="742950" lvl="1" indent="-285750">
              <a:buFont typeface="Arial" panose="020B0604020202020204" pitchFamily="34" charset="0"/>
              <a:buChar char="•"/>
            </a:pPr>
            <a:endParaRPr lang="en-GB" sz="14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4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4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4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14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Picture 1" descr="A logo with text on it&#10;&#10;Description automatically generated">
            <a:extLst>
              <a:ext uri="{FF2B5EF4-FFF2-40B4-BE49-F238E27FC236}">
                <a16:creationId xmlns:a16="http://schemas.microsoft.com/office/drawing/2014/main" id="{7DEF0F74-C1BA-4A48-265F-F2B220B690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34D509F-500D-852D-756A-D414AD7FCE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4" name="Google Shape;286;p16" descr="Immagine che contiene testo, bigliettodavisita, screenshot&#10;&#10;Descrizione generata automaticamente">
            <a:extLst>
              <a:ext uri="{FF2B5EF4-FFF2-40B4-BE49-F238E27FC236}">
                <a16:creationId xmlns:a16="http://schemas.microsoft.com/office/drawing/2014/main" id="{E24B5B63-E180-9A7A-BB13-47158B1E6277}"/>
              </a:ext>
            </a:extLst>
          </p:cNvPr>
          <p:cNvPicPr preferRelativeResize="0"/>
          <p:nvPr/>
        </p:nvPicPr>
        <p:blipFill rotWithShape="1">
          <a:blip r:embed="rId4">
            <a:alphaModFix/>
          </a:blip>
          <a:srcRect l="2906" r="1105"/>
          <a:stretch/>
        </p:blipFill>
        <p:spPr>
          <a:xfrm>
            <a:off x="460955" y="149927"/>
            <a:ext cx="3896282" cy="5737318"/>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2476959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16CF7-5E0B-3328-BD9E-797ED6D139C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399BBE9-4FB8-3E3C-2395-B8B29C92B86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Tri stuba održivosti</a:t>
            </a: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Ekološki, društveni i ekonomski</a:t>
            </a:r>
          </a:p>
        </p:txBody>
      </p:sp>
      <p:pic>
        <p:nvPicPr>
          <p:cNvPr id="2" name="Picture 1" descr="A logo with text on it&#10;&#10;Description automatically generated">
            <a:extLst>
              <a:ext uri="{FF2B5EF4-FFF2-40B4-BE49-F238E27FC236}">
                <a16:creationId xmlns:a16="http://schemas.microsoft.com/office/drawing/2014/main" id="{A7D859B0-0A22-7400-4CE3-C74D5B7474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3194FDE-F075-778B-F12E-B840669F9C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graphicFrame>
        <p:nvGraphicFramePr>
          <p:cNvPr id="4" name="Diagram 3">
            <a:extLst>
              <a:ext uri="{FF2B5EF4-FFF2-40B4-BE49-F238E27FC236}">
                <a16:creationId xmlns:a16="http://schemas.microsoft.com/office/drawing/2014/main" id="{05CD180A-89D0-8639-DC1F-798D9D9B8A83}"/>
              </a:ext>
            </a:extLst>
          </p:cNvPr>
          <p:cNvGraphicFramePr/>
          <p:nvPr>
            <p:extLst>
              <p:ext uri="{D42A27DB-BD31-4B8C-83A1-F6EECF244321}">
                <p14:modId xmlns:p14="http://schemas.microsoft.com/office/powerpoint/2010/main" val="3561518937"/>
              </p:ext>
            </p:extLst>
          </p:nvPr>
        </p:nvGraphicFramePr>
        <p:xfrm>
          <a:off x="0" y="1626793"/>
          <a:ext cx="5987844" cy="40440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CDC9C7E5-82CC-B90D-7EDD-FB2FF688A5E4}"/>
              </a:ext>
            </a:extLst>
          </p:cNvPr>
          <p:cNvSpPr txBox="1"/>
          <p:nvPr/>
        </p:nvSpPr>
        <p:spPr>
          <a:xfrm>
            <a:off x="2466328" y="3648824"/>
            <a:ext cx="1492830" cy="369332"/>
          </a:xfrm>
          <a:prstGeom prst="rect">
            <a:avLst/>
          </a:prstGeom>
          <a:noFill/>
        </p:spPr>
        <p:txBody>
          <a:bodyPr wrap="square" rtlCol="0">
            <a:spAutoFit/>
          </a:bodyPr>
          <a:lstStyle/>
          <a:p>
            <a:r>
              <a:rPr lang="en-GB" b="1" noProof="0" dirty="0">
                <a:solidFill>
                  <a:srgbClr val="303D68"/>
                </a:solidFill>
                <a:latin typeface="DejaVu Math TeX Gyre" panose="02000503000000000000"/>
              </a:rPr>
              <a:t>Održivost</a:t>
            </a:r>
          </a:p>
        </p:txBody>
      </p:sp>
      <p:sp>
        <p:nvSpPr>
          <p:cNvPr id="7" name="Title 1">
            <a:extLst>
              <a:ext uri="{FF2B5EF4-FFF2-40B4-BE49-F238E27FC236}">
                <a16:creationId xmlns:a16="http://schemas.microsoft.com/office/drawing/2014/main" id="{17063DE3-CB83-854C-3EA7-0CFE70ED958D}"/>
              </a:ext>
            </a:extLst>
          </p:cNvPr>
          <p:cNvSpPr txBox="1">
            <a:spLocks/>
          </p:cNvSpPr>
          <p:nvPr/>
        </p:nvSpPr>
        <p:spPr>
          <a:xfrm>
            <a:off x="5677830" y="3180769"/>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Ekološka održivost se fokusira na zaštitu prirodnih sistema </a:t>
            </a:r>
          </a:p>
          <a:p>
            <a:pPr algn="just"/>
            <a:endParaRPr lang="en-GB" sz="2000" noProof="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Socijalna održivost se odnosi na ljude koji se fokusiraju na ljudske posljedice ekonomskih sistema</a:t>
            </a:r>
          </a:p>
          <a:p>
            <a:pPr algn="just"/>
            <a:endParaRPr lang="en-GB" sz="2000" noProof="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Ekonomska održivost znači izgradnju stabilnih ekonomija koje stvaraju radna mjesta i prosperitet uz efikasno korištenje resursa</a:t>
            </a:r>
          </a:p>
          <a:p>
            <a:pPr marL="285750" indent="-285750" algn="just">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3315338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51FE7B-576B-2336-4930-4D8905D1F4A9}"/>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pic>
        <p:nvPicPr>
          <p:cNvPr id="6" name="Picture 5" descr="A group of colorful squares with icons&#10;&#10;AI-generated content may be incorrect.">
            <a:extLst>
              <a:ext uri="{FF2B5EF4-FFF2-40B4-BE49-F238E27FC236}">
                <a16:creationId xmlns:a16="http://schemas.microsoft.com/office/drawing/2014/main" id="{F6D0C999-98BD-DF08-857F-7EB491300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0986" y="2291892"/>
            <a:ext cx="4747547" cy="2302560"/>
          </a:xfrm>
          <a:prstGeom prst="rect">
            <a:avLst/>
          </a:prstGeom>
        </p:spPr>
      </p:pic>
      <p:sp>
        <p:nvSpPr>
          <p:cNvPr id="8" name="Title 1">
            <a:extLst>
              <a:ext uri="{FF2B5EF4-FFF2-40B4-BE49-F238E27FC236}">
                <a16:creationId xmlns:a16="http://schemas.microsoft.com/office/drawing/2014/main" id="{0E00E60C-8EDB-0819-CFC9-C39559C13ED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Okvir politike</a:t>
            </a: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Ciljevi održivog razvoja Ujedinjenih nacija (SDG-ovi)</a:t>
            </a:r>
          </a:p>
        </p:txBody>
      </p:sp>
      <p:pic>
        <p:nvPicPr>
          <p:cNvPr id="9" name="Picture 8" descr="Blue text on a black background&#10;&#10;Description automatically generated">
            <a:extLst>
              <a:ext uri="{FF2B5EF4-FFF2-40B4-BE49-F238E27FC236}">
                <a16:creationId xmlns:a16="http://schemas.microsoft.com/office/drawing/2014/main" id="{4E866FA1-85F0-DEC3-5F03-209D8DEC06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8F951B8B-28C6-F587-7672-82206D786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BB486454-CB70-534D-4805-851EA9324CA0}"/>
              </a:ext>
            </a:extLst>
          </p:cNvPr>
          <p:cNvSpPr txBox="1">
            <a:spLocks/>
          </p:cNvSpPr>
          <p:nvPr/>
        </p:nvSpPr>
        <p:spPr>
          <a:xfrm>
            <a:off x="592150" y="2817087"/>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buSzPct val="79999"/>
            </a:pPr>
            <a:r>
              <a:rPr lang="en-GB" sz="1800" noProof="0" dirty="0">
                <a:solidFill>
                  <a:srgbClr val="303D68"/>
                </a:solidFill>
                <a:latin typeface="DejaVu Math TeX Gyre" panose="02000503000000000000" pitchFamily="2" charset="0"/>
                <a:hlinkClick r:id="rId5">
                  <a:extLst>
                    <a:ext uri="{A12FA001-AC4F-418D-AE19-62706E023703}">
                      <ahyp:hlinkClr xmlns:ahyp="http://schemas.microsoft.com/office/drawing/2018/hyperlinkcolor" val="tx"/>
                    </a:ext>
                  </a:extLst>
                </a:hlinkClick>
              </a:rPr>
              <a:t>Ciljevi održivog razvoja (UN) </a:t>
            </a:r>
            <a:r>
              <a:rPr lang="en-GB" sz="1800" noProof="0" dirty="0">
                <a:solidFill>
                  <a:srgbClr val="303D68"/>
                </a:solidFill>
                <a:latin typeface="DejaVu Math TeX Gyre" panose="02000503000000000000" pitchFamily="2" charset="0"/>
              </a:rPr>
              <a:t>poziv su na akciju za sve zemlje – siromašne, bogate i zemlje sa srednjim prihodima – da promovišu prosperitet uz zaštitu planete. Oni prepoznaju da okončanje siromaštva mora ići ruku pod ruku sa strategijama koje potiču ekonomski rast i rješavaju niz društvenih potreba, uključujući obrazovanje, zdravstvo, socijalnu zaštitu i mogućnosti zapošljavanja, istovremeno se baveći klimatskim promjenama i zaštitom okoliša. </a:t>
            </a:r>
            <a:endParaRPr lang="en-GB" sz="1800" noProof="0" dirty="0">
              <a:solidFill>
                <a:srgbClr val="303D68"/>
              </a:solidFill>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16F7376B-B4F4-2673-32B8-E4BE63340FDC}"/>
              </a:ext>
            </a:extLst>
          </p:cNvPr>
          <p:cNvSpPr txBox="1"/>
          <p:nvPr/>
        </p:nvSpPr>
        <p:spPr>
          <a:xfrm>
            <a:off x="6800986" y="4611154"/>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Fotografija: Ujedinjeni narodi</a:t>
            </a:r>
          </a:p>
        </p:txBody>
      </p:sp>
    </p:spTree>
    <p:extLst>
      <p:ext uri="{BB962C8B-B14F-4D97-AF65-F5344CB8AC3E}">
        <p14:creationId xmlns:p14="http://schemas.microsoft.com/office/powerpoint/2010/main" val="2652208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A8CA11-632C-FBEE-DD18-705A8B247047}"/>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E8B7D7B-579B-9DD9-0A07-B3D6F9670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8BDDFC13-F9DD-C504-D153-46802ABF9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6FD4EF2E-C760-7639-683D-78F8BDDD9CD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Okvir politike</a:t>
            </a: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Evropski zeleni dogovor</a:t>
            </a:r>
          </a:p>
        </p:txBody>
      </p:sp>
      <p:pic>
        <p:nvPicPr>
          <p:cNvPr id="9" name="Picture 8" descr="Blue text on a black background&#10;&#10;Description automatically generated">
            <a:extLst>
              <a:ext uri="{FF2B5EF4-FFF2-40B4-BE49-F238E27FC236}">
                <a16:creationId xmlns:a16="http://schemas.microsoft.com/office/drawing/2014/main" id="{7696B331-4049-8E9C-2698-CFF1FC9AE3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2BDE48A2-559E-E52E-F2F5-7DA5557391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2516272E-455A-0BDF-8B75-BDFABC9A6394}"/>
              </a:ext>
            </a:extLst>
          </p:cNvPr>
          <p:cNvSpPr txBox="1">
            <a:spLocks/>
          </p:cNvSpPr>
          <p:nvPr/>
        </p:nvSpPr>
        <p:spPr>
          <a:xfrm>
            <a:off x="592150" y="2817087"/>
            <a:ext cx="448910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bs-Latn-BA" sz="1800" dirty="0">
                <a:solidFill>
                  <a:srgbClr val="303D68"/>
                </a:solidFill>
                <a:ea typeface="+mj-lt"/>
                <a:cs typeface="+mj-lt"/>
                <a:hlinkClick r:id="rId4"/>
              </a:rPr>
              <a:t>Evropski zeleni sporazum</a:t>
            </a:r>
            <a:r>
              <a:rPr lang="bs-Latn-BA" sz="1800">
                <a:solidFill>
                  <a:srgbClr val="303D68"/>
                </a:solidFill>
                <a:ea typeface="+mj-lt"/>
                <a:cs typeface="+mj-lt"/>
              </a:rPr>
              <a:t> je vodeća strategija Evropske unije za transformaciju evropske ekonomije do 2050. godine u klimatski neutralan sistem. Njegovi ciljevi uključuju smanjenje emisije gasova staklene bašte, razdvajanje ekonomskog rasta od potrošnje resursa te promociju čiste energije, održivog transporta i zaštite </a:t>
            </a:r>
            <a:r>
              <a:rPr lang="bs-Latn-BA" sz="1800" err="1">
                <a:solidFill>
                  <a:srgbClr val="303D68"/>
                </a:solidFill>
                <a:ea typeface="+mj-lt"/>
                <a:cs typeface="+mj-lt"/>
              </a:rPr>
              <a:t>biodiverziteta</a:t>
            </a:r>
            <a:r>
              <a:rPr lang="bs-Latn-BA" sz="1800">
                <a:solidFill>
                  <a:srgbClr val="303D68"/>
                </a:solidFill>
                <a:ea typeface="+mj-lt"/>
                <a:cs typeface="+mj-lt"/>
              </a:rPr>
              <a:t>. Integrisanjem ekoloških ciljeva u sve sektore, </a:t>
            </a:r>
            <a:r>
              <a:rPr lang="bs-Latn-BA" sz="1800" err="1">
                <a:solidFill>
                  <a:srgbClr val="303D68"/>
                </a:solidFill>
                <a:ea typeface="+mj-lt"/>
                <a:cs typeface="+mj-lt"/>
              </a:rPr>
              <a:t>naglašava</a:t>
            </a:r>
            <a:r>
              <a:rPr lang="bs-Latn-BA" sz="1800">
                <a:solidFill>
                  <a:srgbClr val="303D68"/>
                </a:solidFill>
                <a:ea typeface="+mj-lt"/>
                <a:cs typeface="+mj-lt"/>
              </a:rPr>
              <a:t> se da su klimatske akcije, ekonomska prosperitet i društvena pravednost međusobno povezani i uzajamno se jačaju.</a:t>
            </a:r>
            <a:endParaRPr lang="bs-Latn-BA"/>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8FE54402-5AB5-D852-9B04-456321EDBD02}"/>
              </a:ext>
            </a:extLst>
          </p:cNvPr>
          <p:cNvSpPr txBox="1"/>
          <p:nvPr/>
        </p:nvSpPr>
        <p:spPr>
          <a:xfrm>
            <a:off x="6229217" y="5253851"/>
            <a:ext cx="5716349" cy="523220"/>
          </a:xfrm>
          <a:prstGeom prst="rect">
            <a:avLst/>
          </a:prstGeom>
          <a:noFill/>
        </p:spPr>
        <p:txBody>
          <a:bodyPr wrap="square" rtlCol="0">
            <a:spAutoFit/>
          </a:bodyPr>
          <a:lstStyle/>
          <a:p>
            <a:r>
              <a:rPr lang="en-GB" sz="800" noProof="0" dirty="0">
                <a:solidFill>
                  <a:srgbClr val="303D68"/>
                </a:solidFill>
                <a:latin typeface="DejaVu Math TeX Gyre" panose="02000503000000000000"/>
              </a:rPr>
              <a:t>Slika: SAOPŠTENJE KOMISIJE EUROPSKOM PARLAMENTU, EUROPSKOM VIJEĆU, VIJEĆU, EUROPSKOM EKONOMSKOM I SOCIJALNOM ODBORU I ODBORU REGIJA</a:t>
            </a:r>
          </a:p>
          <a:p>
            <a:endParaRPr lang="en-GB" sz="1200" noProof="0" dirty="0">
              <a:solidFill>
                <a:srgbClr val="303D68"/>
              </a:solidFill>
              <a:latin typeface="DejaVu Math TeX Gyre" panose="02000503000000000000"/>
            </a:endParaRPr>
          </a:p>
        </p:txBody>
      </p:sp>
      <p:pic>
        <p:nvPicPr>
          <p:cNvPr id="3" name="Picture 2" descr="A diagram of a green and blue scheme&#10;&#10;AI-generated content may be incorrect.">
            <a:extLst>
              <a:ext uri="{FF2B5EF4-FFF2-40B4-BE49-F238E27FC236}">
                <a16:creationId xmlns:a16="http://schemas.microsoft.com/office/drawing/2014/main" id="{9343EB37-D992-54DF-0CC0-0915D9605CBD}"/>
              </a:ext>
            </a:extLst>
          </p:cNvPr>
          <p:cNvPicPr>
            <a:picLocks noChangeAspect="1"/>
          </p:cNvPicPr>
          <p:nvPr/>
        </p:nvPicPr>
        <p:blipFill>
          <a:blip r:embed="rId5">
            <a:extLst>
              <a:ext uri="{28A0092B-C50C-407E-A947-70E740481C1C}">
                <a14:useLocalDpi xmlns:a14="http://schemas.microsoft.com/office/drawing/2010/main" val="0"/>
              </a:ext>
            </a:extLst>
          </a:blip>
          <a:srcRect t="11773" b="1702"/>
          <a:stretch>
            <a:fillRect/>
          </a:stretch>
        </p:blipFill>
        <p:spPr>
          <a:xfrm>
            <a:off x="6094476" y="1604148"/>
            <a:ext cx="5962785" cy="3649703"/>
          </a:xfrm>
          <a:prstGeom prst="rect">
            <a:avLst/>
          </a:prstGeom>
        </p:spPr>
      </p:pic>
    </p:spTree>
    <p:extLst>
      <p:ext uri="{BB962C8B-B14F-4D97-AF65-F5344CB8AC3E}">
        <p14:creationId xmlns:p14="http://schemas.microsoft.com/office/powerpoint/2010/main" val="3689498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3a87855-32f0-4335-8088-0170441fcb23">
      <Terms xmlns="http://schemas.microsoft.com/office/infopath/2007/PartnerControls"/>
    </lcf76f155ced4ddcb4097134ff3c332f>
    <TaxCatchAll xmlns="e76d9c07-0b06-4929-817e-fe7084f9c9c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FDCFDD1B45B5F4B806800968C84CFE3" ma:contentTypeVersion="12" ma:contentTypeDescription="Create a new document." ma:contentTypeScope="" ma:versionID="4d61de73b3b87f79cae4fa1f41b902f6">
  <xsd:schema xmlns:xsd="http://www.w3.org/2001/XMLSchema" xmlns:xs="http://www.w3.org/2001/XMLSchema" xmlns:p="http://schemas.microsoft.com/office/2006/metadata/properties" xmlns:ns2="43a87855-32f0-4335-8088-0170441fcb23" xmlns:ns3="e76d9c07-0b06-4929-817e-fe7084f9c9c7" targetNamespace="http://schemas.microsoft.com/office/2006/metadata/properties" ma:root="true" ma:fieldsID="8d0478d3cad81f7456b84e76306d72d5" ns2:_="" ns3:_="">
    <xsd:import namespace="43a87855-32f0-4335-8088-0170441fcb23"/>
    <xsd:import namespace="e76d9c07-0b06-4929-817e-fe7084f9c9c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a87855-32f0-4335-8088-0170441fcb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c9995d2-e2c0-43d6-89d2-2fe60944384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6d9c07-0b06-4929-817e-fe7084f9c9c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6b0b466-1a09-4668-8578-52451da5a6f1}" ma:internalName="TaxCatchAll" ma:showField="CatchAllData" ma:web="e76d9c07-0b06-4929-817e-fe7084f9c9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903E13-71B6-4BFD-AF44-0150E2E43CAD}">
  <ds:schemaRefs>
    <ds:schemaRef ds:uri="http://schemas.microsoft.com/sharepoint/v3/contenttype/forms"/>
  </ds:schemaRefs>
</ds:datastoreItem>
</file>

<file path=customXml/itemProps2.xml><?xml version="1.0" encoding="utf-8"?>
<ds:datastoreItem xmlns:ds="http://schemas.openxmlformats.org/officeDocument/2006/customXml" ds:itemID="{4AD10664-19B9-45F0-971F-00B5EE8EE9CE}">
  <ds:schemaRefs>
    <ds:schemaRef ds:uri="260d0452-9355-4de6-b189-e15d53161495"/>
    <ds:schemaRef ds:uri="702470db-a566-4540-b13a-d1af6dbd22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3a87855-32f0-4335-8088-0170441fcb23"/>
    <ds:schemaRef ds:uri="e76d9c07-0b06-4929-817e-fe7084f9c9c7"/>
  </ds:schemaRefs>
</ds:datastoreItem>
</file>

<file path=customXml/itemProps3.xml><?xml version="1.0" encoding="utf-8"?>
<ds:datastoreItem xmlns:ds="http://schemas.openxmlformats.org/officeDocument/2006/customXml" ds:itemID="{BC7C740F-8E12-4C53-8E61-59FBDE9B12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a87855-32f0-4335-8088-0170441fcb23"/>
    <ds:schemaRef ds:uri="e76d9c07-0b06-4929-817e-fe7084f9c9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899</TotalTime>
  <Words>4123</Words>
  <Application>Microsoft Office PowerPoint</Application>
  <PresentationFormat>Widescreen</PresentationFormat>
  <Paragraphs>371</Paragraphs>
  <Slides>50</Slides>
  <Notes>10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Zelene vještine – 1.1 Uvod u održivost i ekološku etiku</vt:lpstr>
      <vt:lpstr>PowerPoint Presentation</vt:lpstr>
      <vt:lpstr>PowerPoint Presentation</vt:lpstr>
      <vt:lpstr>Modul 1: Temelji održivosti   Podnaslov 1.1: Uvod u održivost i održivi razvoj  Podnaslov 1.2: Veza između održivosti, cirkularne ekonomije i malih i srednjih preduzeća  Podnaslov 1.3: Dobri primjeri implementacije praksi održivosti u kompanijama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 2: Ekološka etika – principi i prakse  Podnaslov 2.1: Uvod u ekološku etiku i ključna načela  Podnaslov 2.2: Prakse ekološke etike - akcije, politike i izbori životnih stilova  Podnaslov 2.3: Dobri primjeri integracije principa ekološke etike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 3: Obrazovanje za održivost i ekološku etiku – pedagogija i praksa  Podnaslov 3.1: Aktivno učenje za održivost i ekološku etiku  Podnaslov 3.2: Vizualni i digitalni alati za podučavanje održivosti i ekološke etike  Podnaslov 3.3: Projekti i akcioni planovi koje vode studenti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Reflektivna aktivnost  Možete li se sjetiti jedne dnevne radnje ili prakse na radnom mjestu koju primjenjujete, a koja ima jasan utjecaj na okoliš? Kako bi primjena načela ekološke etike mogla poboljšati tu praksu? Šta motivira ovu radnju – navika, praktičnost, trošak ili nužnost – i kako bi etičko promišljanje moglo promijeniti vaše izbore? Koja su etička načela (npr. odgovornost, održivost, briga za buduće generacije) najrelevantnija za poboljšanje ove prakse?  Možete li se sjetiti nekog projekta vezanog za održivost u kojem učestvujete—ili biste ga mogli osmisliti—gdje bi se mogla pojaviti etička dilema (npr. troškovi naspram utjecaja na okoliš, profit naspram društvene pravde)? Kako biste pristupili ovoj dilemi koristeći principe etike okoliša? Koje vrijednosti—pravda, pravičnost, transparentnost, odgovornost—trebaju voditi donošenje odluka u ovom scenariju?   Možete li se sjetiti jedne inicijative – kod kuće, na poslu ili u vašoj zajednici – gdje biste mogli uvesti promjenu usmjerenu na održivost? Koje biste korake poduzeli da to ostvarite? Koja načela ekološke etike vode vaš pristup (npr. skrbništvo, poštovanje prirode, dugoročna odgovornost)? Ko bi trebao biti uključen da bi se osigurao uspjeh ove inicijative? Koje ishode – ekološke, društvene ili ekonomske – očekujete ako se vaš plan provede?    </vt:lpstr>
      <vt:lpstr>Hvala!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Gost</dc:creator>
  <cp:keywords>, docId:87B83DDC711309EEE32750B6C78614EA</cp:keywords>
  <cp:lastModifiedBy>Veliana Zlateva</cp:lastModifiedBy>
  <cp:revision>201</cp:revision>
  <dcterms:created xsi:type="dcterms:W3CDTF">2024-12-20T10:35:29Z</dcterms:created>
  <dcterms:modified xsi:type="dcterms:W3CDTF">2026-01-08T17:37:10Z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0x010100AFDCFDD1B45B5F4B806800968C84CFE3</vt:lpwstr>
  </property>
  <property fmtid="{D5CDD505-2E9C-101B-9397-08002B2CF9AE}" pid="3" name="MediaServiceImageTags">
    <vt:lpwstr/>
  </property>
</Properties>
</file>