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271" r:id="rId5"/>
    <p:sldId id="265" r:id="rId6"/>
    <p:sldId id="533" r:id="rId7"/>
    <p:sldId id="566" r:id="rId8"/>
    <p:sldId id="514" r:id="rId9"/>
    <p:sldId id="535" r:id="rId10"/>
    <p:sldId id="536" r:id="rId11"/>
    <p:sldId id="537" r:id="rId12"/>
    <p:sldId id="544" r:id="rId13"/>
    <p:sldId id="545" r:id="rId14"/>
    <p:sldId id="546" r:id="rId15"/>
    <p:sldId id="589" r:id="rId16"/>
    <p:sldId id="547" r:id="rId17"/>
    <p:sldId id="548" r:id="rId18"/>
    <p:sldId id="549" r:id="rId19"/>
    <p:sldId id="550" r:id="rId20"/>
    <p:sldId id="551" r:id="rId21"/>
    <p:sldId id="552" r:id="rId22"/>
    <p:sldId id="558" r:id="rId23"/>
    <p:sldId id="554" r:id="rId24"/>
    <p:sldId id="555" r:id="rId25"/>
    <p:sldId id="556" r:id="rId26"/>
    <p:sldId id="557" r:id="rId27"/>
    <p:sldId id="560" r:id="rId28"/>
    <p:sldId id="561" r:id="rId29"/>
    <p:sldId id="583" r:id="rId30"/>
    <p:sldId id="553" r:id="rId31"/>
    <p:sldId id="562" r:id="rId32"/>
    <p:sldId id="563" r:id="rId33"/>
    <p:sldId id="564" r:id="rId34"/>
    <p:sldId id="534" r:id="rId35"/>
    <p:sldId id="567" r:id="rId36"/>
    <p:sldId id="570" r:id="rId37"/>
    <p:sldId id="571" r:id="rId38"/>
    <p:sldId id="573" r:id="rId39"/>
    <p:sldId id="568" r:id="rId40"/>
    <p:sldId id="576" r:id="rId41"/>
    <p:sldId id="584" r:id="rId42"/>
    <p:sldId id="577" r:id="rId43"/>
    <p:sldId id="569" r:id="rId44"/>
    <p:sldId id="578" r:id="rId45"/>
    <p:sldId id="579" r:id="rId46"/>
    <p:sldId id="580" r:id="rId47"/>
    <p:sldId id="585" r:id="rId48"/>
    <p:sldId id="586" r:id="rId49"/>
    <p:sldId id="587" r:id="rId50"/>
    <p:sldId id="588" r:id="rId51"/>
    <p:sldId id="582" r:id="rId52"/>
    <p:sldId id="27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5133" userDrawn="1">
          <p15:clr>
            <a:srgbClr val="A4A3A4"/>
          </p15:clr>
        </p15:guide>
        <p15:guide id="3" pos="2547" userDrawn="1">
          <p15:clr>
            <a:srgbClr val="A4A3A4"/>
          </p15:clr>
        </p15:guide>
        <p15:guide id="4" orient="horz" pos="2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D68"/>
    <a:srgbClr val="373365"/>
    <a:srgbClr val="399884"/>
    <a:srgbClr val="4DB9A1"/>
    <a:srgbClr val="74D3BD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7BD14-2808-F9CF-C035-9B647CCF1B23}" v="387" dt="2026-01-08T16:39:40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2" y="62"/>
      </p:cViewPr>
      <p:guideLst>
        <p:guide orient="horz" pos="1729"/>
        <p:guide pos="5133"/>
        <p:guide pos="2547"/>
        <p:guide orient="horz" pos="29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elinka Kovaceva" userId="S::veselinka_fablab.ba#ext#@cleantechbulgaria.onmicrosoft.com::b8b64017-c2a2-40a0-8431-8e2d7c4f7ac4" providerId="AD" clId="Web-{7537BD14-2808-F9CF-C035-9B647CCF1B23}"/>
    <pc:docChg chg="modSld">
      <pc:chgData name="Veselinka Kovaceva" userId="S::veselinka_fablab.ba#ext#@cleantechbulgaria.onmicrosoft.com::b8b64017-c2a2-40a0-8431-8e2d7c4f7ac4" providerId="AD" clId="Web-{7537BD14-2808-F9CF-C035-9B647CCF1B23}" dt="2026-01-08T16:39:40.362" v="348" actId="20577"/>
      <pc:docMkLst>
        <pc:docMk/>
      </pc:docMkLst>
      <pc:sldChg chg="modSp">
        <pc:chgData name="Veselinka Kovaceva" userId="S::veselinka_fablab.ba#ext#@cleantechbulgaria.onmicrosoft.com::b8b64017-c2a2-40a0-8431-8e2d7c4f7ac4" providerId="AD" clId="Web-{7537BD14-2808-F9CF-C035-9B647CCF1B23}" dt="2026-01-08T14:54:52.771" v="19" actId="20577"/>
        <pc:sldMkLst>
          <pc:docMk/>
          <pc:sldMk cId="241448111" sldId="265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4:54:52.771" v="19" actId="20577"/>
          <ac:spMkLst>
            <pc:docMk/>
            <pc:sldMk cId="241448111" sldId="265"/>
            <ac:spMk id="7" creationId="{4674A1F7-E83A-277B-63BF-AA540B4DDD60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4:50:29.954" v="1" actId="20577"/>
        <pc:sldMkLst>
          <pc:docMk/>
          <pc:sldMk cId="3774500966" sldId="271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4:50:29.954" v="1" actId="20577"/>
          <ac:spMkLst>
            <pc:docMk/>
            <pc:sldMk cId="3774500966" sldId="271"/>
            <ac:spMk id="8" creationId="{72516657-60C6-1250-3C2B-F902C217885F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4:55:54.589" v="22" actId="20577"/>
        <pc:sldMkLst>
          <pc:docMk/>
          <pc:sldMk cId="3460094968" sldId="533"/>
        </pc:sldMkLst>
        <pc:graphicFrameChg chg="modGraphic">
          <ac:chgData name="Veselinka Kovaceva" userId="S::veselinka_fablab.ba#ext#@cleantechbulgaria.onmicrosoft.com::b8b64017-c2a2-40a0-8431-8e2d7c4f7ac4" providerId="AD" clId="Web-{7537BD14-2808-F9CF-C035-9B647CCF1B23}" dt="2026-01-08T14:55:54.589" v="22" actId="20577"/>
          <ac:graphicFrameMkLst>
            <pc:docMk/>
            <pc:sldMk cId="3460094968" sldId="533"/>
            <ac:graphicFrameMk id="8" creationId="{934C6D51-A5C7-D102-A1B5-7368DEFB15F5}"/>
          </ac:graphicFrameMkLst>
        </pc:graphicFrameChg>
      </pc:sldChg>
      <pc:sldChg chg="addSp delSp modSp">
        <pc:chgData name="Veselinka Kovaceva" userId="S::veselinka_fablab.ba#ext#@cleantechbulgaria.onmicrosoft.com::b8b64017-c2a2-40a0-8431-8e2d7c4f7ac4" providerId="AD" clId="Web-{7537BD14-2808-F9CF-C035-9B647CCF1B23}" dt="2026-01-08T16:09:40.720" v="293" actId="20577"/>
        <pc:sldMkLst>
          <pc:docMk/>
          <pc:sldMk cId="3272568479" sldId="534"/>
        </pc:sldMkLst>
        <pc:spChg chg="add del mod">
          <ac:chgData name="Veselinka Kovaceva" userId="S::veselinka_fablab.ba#ext#@cleantechbulgaria.onmicrosoft.com::b8b64017-c2a2-40a0-8431-8e2d7c4f7ac4" providerId="AD" clId="Web-{7537BD14-2808-F9CF-C035-9B647CCF1B23}" dt="2026-01-08T16:09:40.720" v="293" actId="20577"/>
          <ac:spMkLst>
            <pc:docMk/>
            <pc:sldMk cId="3272568479" sldId="534"/>
            <ac:spMk id="8" creationId="{E311B127-47A0-7940-AE08-E6B695726613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03:59.606" v="78" actId="20577"/>
        <pc:sldMkLst>
          <pc:docMk/>
          <pc:sldMk cId="2476959137" sldId="535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4:59:44.272" v="36" actId="20577"/>
          <ac:spMkLst>
            <pc:docMk/>
            <pc:sldMk cId="2476959137" sldId="535"/>
            <ac:spMk id="5" creationId="{C3570A6E-A305-3030-7430-1D6738778B7F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5:03:59.606" v="78" actId="20577"/>
          <ac:spMkLst>
            <pc:docMk/>
            <pc:sldMk cId="2476959137" sldId="535"/>
            <ac:spMk id="7" creationId="{AB9C895C-89F8-AC54-FB5D-74F8EA80853F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23:21.017" v="84" actId="20577"/>
        <pc:sldMkLst>
          <pc:docMk/>
          <pc:sldMk cId="2652208364" sldId="537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23:21.017" v="84" actId="20577"/>
          <ac:spMkLst>
            <pc:docMk/>
            <pc:sldMk cId="2652208364" sldId="537"/>
            <ac:spMk id="11" creationId="{BB486454-CB70-534D-4805-851EA9324CA0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25:36.916" v="94" actId="20577"/>
        <pc:sldMkLst>
          <pc:docMk/>
          <pc:sldMk cId="1938321863" sldId="544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25:36.916" v="94" actId="20577"/>
          <ac:spMkLst>
            <pc:docMk/>
            <pc:sldMk cId="1938321863" sldId="544"/>
            <ac:spMk id="6" creationId="{5D586DB9-683B-5539-682B-F9416AF3EA16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5:24:52.805" v="89" actId="20577"/>
          <ac:spMkLst>
            <pc:docMk/>
            <pc:sldMk cId="1938321863" sldId="544"/>
            <ac:spMk id="9" creationId="{766D7C5A-3D9E-D5C7-A750-73688EFF1774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28:03.719" v="115" actId="20577"/>
        <pc:sldMkLst>
          <pc:docMk/>
          <pc:sldMk cId="906533340" sldId="545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26:44.545" v="99" actId="20577"/>
          <ac:spMkLst>
            <pc:docMk/>
            <pc:sldMk cId="906533340" sldId="545"/>
            <ac:spMk id="5" creationId="{0611E2FA-AA65-DCEA-D492-CDEAB7377A67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5:28:03.719" v="115" actId="20577"/>
          <ac:spMkLst>
            <pc:docMk/>
            <pc:sldMk cId="906533340" sldId="545"/>
            <ac:spMk id="7" creationId="{73BB8D1A-C3D1-C1EB-4565-257293D40D74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29:17.956" v="126" actId="20577"/>
        <pc:sldMkLst>
          <pc:docMk/>
          <pc:sldMk cId="1144703411" sldId="546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29:17.956" v="126" actId="20577"/>
          <ac:spMkLst>
            <pc:docMk/>
            <pc:sldMk cId="1144703411" sldId="546"/>
            <ac:spMk id="11" creationId="{AD23AE18-C32E-E1AA-DA40-135015F3E921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30:56.193" v="131" actId="20577"/>
        <pc:sldMkLst>
          <pc:docMk/>
          <pc:sldMk cId="2009422254" sldId="548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30:56.193" v="131" actId="20577"/>
          <ac:spMkLst>
            <pc:docMk/>
            <pc:sldMk cId="2009422254" sldId="548"/>
            <ac:spMk id="6" creationId="{FEAD0587-3585-BDDB-3A7A-D496114D96AD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32:20.226" v="151" actId="20577"/>
        <pc:sldMkLst>
          <pc:docMk/>
          <pc:sldMk cId="1878151930" sldId="549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32:20.226" v="151" actId="20577"/>
          <ac:spMkLst>
            <pc:docMk/>
            <pc:sldMk cId="1878151930" sldId="549"/>
            <ac:spMk id="7" creationId="{6ABC8B95-0B5D-5673-3CB3-A46704B41D9D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33:35.774" v="161" actId="20577"/>
        <pc:sldMkLst>
          <pc:docMk/>
          <pc:sldMk cId="3590427710" sldId="551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33:35.774" v="161" actId="20577"/>
          <ac:spMkLst>
            <pc:docMk/>
            <pc:sldMk cId="3590427710" sldId="551"/>
            <ac:spMk id="7" creationId="{45E020AA-1073-24AE-767F-74F74DCC743B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36:55.230" v="167" actId="20577"/>
        <pc:sldMkLst>
          <pc:docMk/>
          <pc:sldMk cId="3812429527" sldId="552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34:13.321" v="164" actId="20577"/>
          <ac:spMkLst>
            <pc:docMk/>
            <pc:sldMk cId="3812429527" sldId="552"/>
            <ac:spMk id="2" creationId="{77E8D83A-3C4A-86B1-A834-747AC90B8821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5:36:55.230" v="167" actId="20577"/>
          <ac:spMkLst>
            <pc:docMk/>
            <pc:sldMk cId="3812429527" sldId="552"/>
            <ac:spMk id="8" creationId="{7177423B-F784-7DD2-62E5-82AF2D4E41C7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59:23.094" v="179" actId="20577"/>
        <pc:sldMkLst>
          <pc:docMk/>
          <pc:sldMk cId="1143317875" sldId="563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59:23.094" v="179" actId="20577"/>
          <ac:spMkLst>
            <pc:docMk/>
            <pc:sldMk cId="1143317875" sldId="563"/>
            <ac:spMk id="11" creationId="{9C3A7AFB-AF2E-93B4-597E-0A0611663C0A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08:28.453" v="286" actId="20577"/>
        <pc:sldMkLst>
          <pc:docMk/>
          <pc:sldMk cId="2822319990" sldId="564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08:28.453" v="286" actId="20577"/>
          <ac:spMkLst>
            <pc:docMk/>
            <pc:sldMk cId="2822319990" sldId="564"/>
            <ac:spMk id="7" creationId="{13E1F04A-9395-18A5-3EB8-CDBDCAB748C6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4:58:21.269" v="33" actId="20577"/>
        <pc:sldMkLst>
          <pc:docMk/>
          <pc:sldMk cId="816150767" sldId="566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4:58:21.269" v="33" actId="20577"/>
          <ac:spMkLst>
            <pc:docMk/>
            <pc:sldMk cId="816150767" sldId="566"/>
            <ac:spMk id="2" creationId="{A24FC31F-9DDF-85FB-277E-FE53ACDCE27E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4:57:10" v="25" actId="20577"/>
          <ac:spMkLst>
            <pc:docMk/>
            <pc:sldMk cId="816150767" sldId="566"/>
            <ac:spMk id="8" creationId="{9D06A378-F1CD-1338-C62A-DBE8CACFC329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12:28.118" v="298" actId="20577"/>
        <pc:sldMkLst>
          <pc:docMk/>
          <pc:sldMk cId="4197824590" sldId="567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12:28.118" v="298" actId="20577"/>
          <ac:spMkLst>
            <pc:docMk/>
            <pc:sldMk cId="4197824590" sldId="567"/>
            <ac:spMk id="6" creationId="{212744BE-0E8F-7B1F-7C38-55982EAE6603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18:54.861" v="315" actId="20577"/>
        <pc:sldMkLst>
          <pc:docMk/>
          <pc:sldMk cId="2567638231" sldId="568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18:54.861" v="315" actId="20577"/>
          <ac:spMkLst>
            <pc:docMk/>
            <pc:sldMk cId="2567638231" sldId="568"/>
            <ac:spMk id="6" creationId="{DDF65AB5-CBF5-B088-D5CD-AC81ACA36D83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15:36.399" v="302" actId="20577"/>
        <pc:sldMkLst>
          <pc:docMk/>
          <pc:sldMk cId="1893050742" sldId="571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15:36.399" v="302" actId="20577"/>
          <ac:spMkLst>
            <pc:docMk/>
            <pc:sldMk cId="1893050742" sldId="571"/>
            <ac:spMk id="7" creationId="{32A638BF-49D8-6A28-5956-41FF2CF42E0D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17:44.046" v="308" actId="20577"/>
        <pc:sldMkLst>
          <pc:docMk/>
          <pc:sldMk cId="854845879" sldId="573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17:44.046" v="308" actId="20577"/>
          <ac:spMkLst>
            <pc:docMk/>
            <pc:sldMk cId="854845879" sldId="573"/>
            <ac:spMk id="7" creationId="{57A3014F-B293-B2F6-03E3-3E0D09B500E3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21:01.771" v="327" actId="20577"/>
        <pc:sldMkLst>
          <pc:docMk/>
          <pc:sldMk cId="1748326901" sldId="576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19:35.925" v="318" actId="20577"/>
          <ac:spMkLst>
            <pc:docMk/>
            <pc:sldMk cId="1748326901" sldId="576"/>
            <ac:spMk id="5" creationId="{889C4E78-01E0-1016-8ECC-6869CD1D3AA7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6:21:01.771" v="327" actId="20577"/>
          <ac:spMkLst>
            <pc:docMk/>
            <pc:sldMk cId="1748326901" sldId="576"/>
            <ac:spMk id="7" creationId="{4858872F-15F8-E1C8-EE1A-1966B51DE208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34:38.619" v="339" actId="20577"/>
        <pc:sldMkLst>
          <pc:docMk/>
          <pc:sldMk cId="2953568670" sldId="580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34:38.619" v="339" actId="20577"/>
          <ac:spMkLst>
            <pc:docMk/>
            <pc:sldMk cId="2953568670" sldId="580"/>
            <ac:spMk id="11" creationId="{6D11620B-A666-734D-8196-4110E736C7D8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39:40.362" v="348" actId="20577"/>
        <pc:sldMkLst>
          <pc:docMk/>
          <pc:sldMk cId="1880753954" sldId="582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39:40.362" v="348" actId="20577"/>
          <ac:spMkLst>
            <pc:docMk/>
            <pc:sldMk cId="1880753954" sldId="582"/>
            <ac:spMk id="8" creationId="{1E7D40F4-68D1-6A6D-3670-C2DA3D43D016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5:45:10.449" v="176" actId="20577"/>
        <pc:sldMkLst>
          <pc:docMk/>
          <pc:sldMk cId="4033861188" sldId="583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5:45:10.449" v="176" actId="20577"/>
          <ac:spMkLst>
            <pc:docMk/>
            <pc:sldMk cId="4033861188" sldId="583"/>
            <ac:spMk id="7" creationId="{A6CB0CC5-75C0-789E-F4AE-8B4EEECCA34D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28:44.592" v="332" actId="20577"/>
        <pc:sldMkLst>
          <pc:docMk/>
          <pc:sldMk cId="736718185" sldId="584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28:44.592" v="332" actId="20577"/>
          <ac:spMkLst>
            <pc:docMk/>
            <pc:sldMk cId="736718185" sldId="584"/>
            <ac:spMk id="7" creationId="{E047D74A-0299-1E56-DB7C-D79359710660}"/>
          </ac:spMkLst>
        </pc:spChg>
      </pc:sldChg>
      <pc:sldChg chg="modSp">
        <pc:chgData name="Veselinka Kovaceva" userId="S::veselinka_fablab.ba#ext#@cleantechbulgaria.onmicrosoft.com::b8b64017-c2a2-40a0-8431-8e2d7c4f7ac4" providerId="AD" clId="Web-{7537BD14-2808-F9CF-C035-9B647CCF1B23}" dt="2026-01-08T16:39:14.955" v="345" actId="20577"/>
        <pc:sldMkLst>
          <pc:docMk/>
          <pc:sldMk cId="880564911" sldId="588"/>
        </pc:sldMkLst>
        <pc:spChg chg="mod">
          <ac:chgData name="Veselinka Kovaceva" userId="S::veselinka_fablab.ba#ext#@cleantechbulgaria.onmicrosoft.com::b8b64017-c2a2-40a0-8431-8e2d7c4f7ac4" providerId="AD" clId="Web-{7537BD14-2808-F9CF-C035-9B647CCF1B23}" dt="2026-01-08T16:38:14.517" v="342" actId="20577"/>
          <ac:spMkLst>
            <pc:docMk/>
            <pc:sldMk cId="880564911" sldId="588"/>
            <ac:spMk id="8" creationId="{C841ECBF-FEBF-1CDE-9BF5-AFC70A6763BA}"/>
          </ac:spMkLst>
        </pc:spChg>
        <pc:spChg chg="mod">
          <ac:chgData name="Veselinka Kovaceva" userId="S::veselinka_fablab.ba#ext#@cleantechbulgaria.onmicrosoft.com::b8b64017-c2a2-40a0-8431-8e2d7c4f7ac4" providerId="AD" clId="Web-{7537BD14-2808-F9CF-C035-9B647CCF1B23}" dt="2026-01-08T16:39:14.955" v="345" actId="20577"/>
          <ac:spMkLst>
            <pc:docMk/>
            <pc:sldMk cId="880564911" sldId="588"/>
            <ac:spMk id="11" creationId="{AA4D0BA4-CB39-E4DA-E1D1-190CF7950E6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AA4AE-1DE7-457B-8895-B3712A21854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F321AB-7B36-421A-A0B9-D2933B4536CF}">
      <dgm:prSet phldrT="[Text]" custT="1"/>
      <dgm:spPr>
        <a:solidFill>
          <a:srgbClr val="399884"/>
        </a:solidFill>
      </dgm:spPr>
      <dgm:t>
        <a:bodyPr/>
        <a:lstStyle/>
        <a:p>
          <a:pPr rtl="0"/>
          <a:r>
            <a:rPr lang="en-GB" sz="2200" b="1" noProof="0" dirty="0">
              <a:solidFill>
                <a:srgbClr val="373365"/>
              </a:solidFill>
              <a:latin typeface="DejaVu Math TeX Gyre" panose="02000503000000000000"/>
            </a:rPr>
            <a:t>Modul 1: </a:t>
          </a:r>
          <a:r>
            <a:rPr lang="en-GB" sz="2200" b="0" noProof="0" dirty="0"/>
            <a:t>Informacije o vještinama i mapiranje prema DigComp okviru</a:t>
          </a:r>
        </a:p>
      </dgm:t>
    </dgm:pt>
    <dgm:pt modelId="{31BC75A9-8FE5-48D5-B0CD-6449FC1C4310}" type="parTrans" cxnId="{4A3FCDEA-2801-4C93-98C9-E2085BB927D0}">
      <dgm:prSet/>
      <dgm:spPr/>
      <dgm:t>
        <a:bodyPr/>
        <a:lstStyle/>
        <a:p>
          <a:endParaRPr lang="en-GB"/>
        </a:p>
      </dgm:t>
    </dgm:pt>
    <dgm:pt modelId="{67F7E916-E4BC-4387-B6D9-419ED1F543BB}" type="sibTrans" cxnId="{4A3FCDEA-2801-4C93-98C9-E2085BB927D0}">
      <dgm:prSet/>
      <dgm:spPr/>
      <dgm:t>
        <a:bodyPr/>
        <a:lstStyle/>
        <a:p>
          <a:endParaRPr lang="en-GB"/>
        </a:p>
      </dgm:t>
    </dgm:pt>
    <dgm:pt modelId="{B77B0499-EC21-4AE5-A6A1-2CBF83F93E96}">
      <dgm:prSet phldrT="[Text]" custT="1"/>
      <dgm:spPr>
        <a:solidFill>
          <a:srgbClr val="399884"/>
        </a:solidFill>
      </dgm:spPr>
      <dgm:t>
        <a:bodyPr/>
        <a:lstStyle/>
        <a:p>
          <a:r>
            <a:rPr lang="en-US" sz="1600" dirty="0">
              <a:latin typeface="DejaVu Math TeX Gyre" panose="02000503000000000000"/>
            </a:rPr>
            <a:t>Podnaslov 1.1: </a:t>
          </a:r>
          <a:r>
            <a:rPr lang="en-US" sz="1600" b="0" dirty="0">
              <a:latin typeface="DejaVu Math TeX Gyre" panose="02000503000000000000"/>
            </a:rPr>
            <a:t>Prikupljanje informacija o postojećim i novim digitalnim vještinama </a:t>
          </a:r>
          <a:endParaRPr lang="en-GB" sz="1600" b="0" dirty="0">
            <a:latin typeface="DejaVu Math TeX Gyre" panose="02000503000000000000"/>
          </a:endParaRPr>
        </a:p>
      </dgm:t>
    </dgm:pt>
    <dgm:pt modelId="{1EA819BB-A286-4BD2-B2F1-EE657B11ADCD}" type="parTrans" cxnId="{220A945B-B9DD-4E91-86E9-DACCC54ADBAB}">
      <dgm:prSet/>
      <dgm:spPr/>
      <dgm:t>
        <a:bodyPr/>
        <a:lstStyle/>
        <a:p>
          <a:endParaRPr lang="en-GB"/>
        </a:p>
      </dgm:t>
    </dgm:pt>
    <dgm:pt modelId="{C2B4E3F4-DBB1-4898-9E89-5CDDE9EBC57B}" type="sibTrans" cxnId="{220A945B-B9DD-4E91-86E9-DACCC54ADBAB}">
      <dgm:prSet/>
      <dgm:spPr/>
      <dgm:t>
        <a:bodyPr/>
        <a:lstStyle/>
        <a:p>
          <a:endParaRPr lang="en-GB"/>
        </a:p>
      </dgm:t>
    </dgm:pt>
    <dgm:pt modelId="{05FDD8DA-AA0A-4C3B-946B-56604277E9DE}">
      <dgm:prSet phldrT="[Text]" phldr="0" custT="1"/>
      <dgm:spPr>
        <a:solidFill>
          <a:srgbClr val="399884"/>
        </a:solidFill>
      </dgm:spPr>
      <dgm:t>
        <a:bodyPr/>
        <a:lstStyle/>
        <a:p>
          <a:r>
            <a:rPr lang="en-US" sz="1600" b="0" dirty="0">
              <a:latin typeface="DejaVu Math TeX Gyre" panose="02000503000000000000"/>
            </a:rPr>
            <a:t>Podnaslov 1.2: </a:t>
          </a:r>
          <a:r>
            <a:rPr lang="en-US" sz="1600" b="0" dirty="0"/>
            <a:t>Mapiranje kompetencija na </a:t>
          </a:r>
          <a:r>
            <a:rPr lang="en-US" sz="1600" b="0" dirty="0" err="1"/>
            <a:t>DigComp</a:t>
          </a:r>
          <a:r>
            <a:rPr lang="en-US" sz="1600" b="0" dirty="0"/>
            <a:t> 2.2</a:t>
          </a:r>
          <a:endParaRPr lang="en-GB" sz="1600" b="0" dirty="0">
            <a:latin typeface="DejaVu Math TeX Gyre" panose="02000503000000000000"/>
          </a:endParaRPr>
        </a:p>
      </dgm:t>
    </dgm:pt>
    <dgm:pt modelId="{C523BCD6-0B0D-413B-A114-E21AB13489D3}" type="parTrans" cxnId="{299A0CAF-D060-487C-B193-3A0CD71473F6}">
      <dgm:prSet/>
      <dgm:spPr/>
      <dgm:t>
        <a:bodyPr/>
        <a:lstStyle/>
        <a:p>
          <a:endParaRPr lang="en-GB"/>
        </a:p>
      </dgm:t>
    </dgm:pt>
    <dgm:pt modelId="{83436793-6585-43A3-A965-0CF20DF912F6}" type="sibTrans" cxnId="{299A0CAF-D060-487C-B193-3A0CD71473F6}">
      <dgm:prSet/>
      <dgm:spPr/>
      <dgm:t>
        <a:bodyPr/>
        <a:lstStyle/>
        <a:p>
          <a:endParaRPr lang="en-GB"/>
        </a:p>
      </dgm:t>
    </dgm:pt>
    <dgm:pt modelId="{E364DC40-2D6E-4364-9D6F-3F6D3C0B6CA0}">
      <dgm:prSet phldrT="[Text]" custT="1"/>
      <dgm:spPr>
        <a:solidFill>
          <a:srgbClr val="4DB9A1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Modul 2: </a:t>
          </a:r>
          <a:r>
            <a:rPr lang="en-US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Razvoj CPD plana za pružatelje VET usluga</a:t>
          </a:r>
          <a:endParaRPr lang="en-GB" sz="2200" b="1" kern="1200" dirty="0">
            <a:solidFill>
              <a:srgbClr val="373365"/>
            </a:solidFill>
            <a:latin typeface="DejaVu Math TeX Gyre" panose="02000503000000000000"/>
            <a:ea typeface="+mn-ea"/>
            <a:cs typeface="+mn-cs"/>
          </a:endParaRPr>
        </a:p>
      </dgm:t>
    </dgm:pt>
    <dgm:pt modelId="{7F0E1405-6E88-490D-94C4-48D428165B31}" type="parTrans" cxnId="{1AB33C3A-5C4D-4979-B463-872BD2315003}">
      <dgm:prSet/>
      <dgm:spPr/>
      <dgm:t>
        <a:bodyPr/>
        <a:lstStyle/>
        <a:p>
          <a:endParaRPr lang="en-GB"/>
        </a:p>
      </dgm:t>
    </dgm:pt>
    <dgm:pt modelId="{ED40E0DC-12C5-41B0-87C8-7741C3BB85D9}" type="sibTrans" cxnId="{1AB33C3A-5C4D-4979-B463-872BD2315003}">
      <dgm:prSet/>
      <dgm:spPr/>
      <dgm:t>
        <a:bodyPr/>
        <a:lstStyle/>
        <a:p>
          <a:endParaRPr lang="en-GB"/>
        </a:p>
      </dgm:t>
    </dgm:pt>
    <dgm:pt modelId="{5F904E51-97C7-4B67-A13B-A0921D93C8F8}">
      <dgm:prSet phldrT="[Text]" custT="1"/>
      <dgm:spPr>
        <a:solidFill>
          <a:srgbClr val="4DB9A1"/>
        </a:solidFill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Podnaslov 2.1: </a:t>
          </a:r>
          <a:r>
            <a:rPr lang="en-US" sz="1600" b="0" kern="1200" dirty="0"/>
            <a:t>Definiranje svrhe CPD-a i ciljne grupe</a:t>
          </a:r>
          <a:endParaRPr lang="en-GB" sz="1600" b="0" kern="1200" dirty="0">
            <a:solidFill>
              <a:prstClr val="white"/>
            </a:solidFill>
            <a:latin typeface="DejaVu Math TeX Gyre" panose="02000503000000000000"/>
            <a:ea typeface="+mn-ea"/>
            <a:cs typeface="+mn-cs"/>
          </a:endParaRPr>
        </a:p>
      </dgm:t>
    </dgm:pt>
    <dgm:pt modelId="{3F8447A2-0172-4B26-A541-D7EB23DFB7E9}" type="parTrans" cxnId="{47586AC4-5F68-44F7-A3DA-C03EBA9BEA0C}">
      <dgm:prSet/>
      <dgm:spPr/>
      <dgm:t>
        <a:bodyPr/>
        <a:lstStyle/>
        <a:p>
          <a:endParaRPr lang="en-GB"/>
        </a:p>
      </dgm:t>
    </dgm:pt>
    <dgm:pt modelId="{4EC900AF-2F81-4778-951A-646767D8C24D}" type="sibTrans" cxnId="{47586AC4-5F68-44F7-A3DA-C03EBA9BEA0C}">
      <dgm:prSet/>
      <dgm:spPr/>
      <dgm:t>
        <a:bodyPr/>
        <a:lstStyle/>
        <a:p>
          <a:endParaRPr lang="en-GB"/>
        </a:p>
      </dgm:t>
    </dgm:pt>
    <dgm:pt modelId="{CDE6993B-1B3C-48B1-9577-62D5713753C2}">
      <dgm:prSet phldrT="[Text]" custT="1"/>
      <dgm:spPr>
        <a:solidFill>
          <a:srgbClr val="4DB9A1"/>
        </a:solidFill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Podnaslov 2.2: </a:t>
          </a:r>
          <a:r>
            <a:rPr lang="en-US" sz="1600" b="0" kern="1200" dirty="0"/>
            <a:t>Pisanje mjerljivih ishoda učenja</a:t>
          </a:r>
          <a:endParaRPr lang="en-GB" sz="1600" b="0" kern="1200" dirty="0">
            <a:solidFill>
              <a:prstClr val="white"/>
            </a:solidFill>
            <a:latin typeface="DejaVu Math TeX Gyre" panose="02000503000000000000"/>
            <a:ea typeface="+mn-ea"/>
            <a:cs typeface="+mn-cs"/>
          </a:endParaRPr>
        </a:p>
      </dgm:t>
    </dgm:pt>
    <dgm:pt modelId="{4245FB99-CE81-4C73-8291-A6C522E6BC3E}" type="parTrans" cxnId="{1DE1FB07-3974-417E-9018-2B3CAF3687A1}">
      <dgm:prSet/>
      <dgm:spPr/>
      <dgm:t>
        <a:bodyPr/>
        <a:lstStyle/>
        <a:p>
          <a:endParaRPr lang="en-GB"/>
        </a:p>
      </dgm:t>
    </dgm:pt>
    <dgm:pt modelId="{4698DFE4-835C-4C22-9F35-2062098012E3}" type="sibTrans" cxnId="{1DE1FB07-3974-417E-9018-2B3CAF3687A1}">
      <dgm:prSet/>
      <dgm:spPr/>
      <dgm:t>
        <a:bodyPr/>
        <a:lstStyle/>
        <a:p>
          <a:endParaRPr lang="en-GB"/>
        </a:p>
      </dgm:t>
    </dgm:pt>
    <dgm:pt modelId="{37D074DA-7B98-4142-A990-56111AFBA890}">
      <dgm:prSet phldrT="[Text]" custT="1"/>
      <dgm:spPr>
        <a:solidFill>
          <a:srgbClr val="74D3BD"/>
        </a:solidFill>
      </dgm:spPr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Modul 3: </a:t>
          </a:r>
          <a:r>
            <a:rPr lang="pt-PT" sz="2200" b="1" kern="1200" dirty="0" err="1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Negovanje</a:t>
          </a:r>
          <a:r>
            <a:rPr lang="pt-PT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 </a:t>
          </a:r>
          <a:r>
            <a:rPr lang="pt-PT" sz="2200" b="1" kern="1200" dirty="0" err="1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responzivne</a:t>
          </a:r>
          <a:r>
            <a:rPr lang="pt-PT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 digitalne </a:t>
          </a:r>
          <a:r>
            <a:rPr lang="pt-PT" sz="2200" b="1" kern="1200" dirty="0" err="1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kulture</a:t>
          </a:r>
          <a:endParaRPr lang="en-GB" sz="2200" b="1" kern="1200" dirty="0">
            <a:solidFill>
              <a:srgbClr val="373365"/>
            </a:solidFill>
            <a:latin typeface="DejaVu Math TeX Gyre" panose="02000503000000000000"/>
            <a:ea typeface="+mn-ea"/>
            <a:cs typeface="+mn-cs"/>
          </a:endParaRPr>
        </a:p>
      </dgm:t>
    </dgm:pt>
    <dgm:pt modelId="{C0E09891-1B53-479E-BEE2-6201465A1A58}" type="parTrans" cxnId="{556E045D-5316-4D9C-8FE4-CE43CD3DE0CB}">
      <dgm:prSet/>
      <dgm:spPr/>
      <dgm:t>
        <a:bodyPr/>
        <a:lstStyle/>
        <a:p>
          <a:endParaRPr lang="en-GB"/>
        </a:p>
      </dgm:t>
    </dgm:pt>
    <dgm:pt modelId="{D45A07B0-7A0F-438B-BDA9-33169241F928}" type="sibTrans" cxnId="{556E045D-5316-4D9C-8FE4-CE43CD3DE0CB}">
      <dgm:prSet/>
      <dgm:spPr/>
      <dgm:t>
        <a:bodyPr/>
        <a:lstStyle/>
        <a:p>
          <a:endParaRPr lang="en-GB"/>
        </a:p>
      </dgm:t>
    </dgm:pt>
    <dgm:pt modelId="{FD85481C-BCD7-49A8-A423-F0CA1CE85844}">
      <dgm:prSet phldrT="[Text]" custT="1"/>
      <dgm:spPr>
        <a:solidFill>
          <a:srgbClr val="74D3BD"/>
        </a:solidFill>
      </dgm:spPr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0" kern="1200" dirty="0">
              <a:latin typeface="DejaVu Math TeX Gyre" panose="02000503000000000000"/>
            </a:rPr>
            <a:t>Podnaslov 3.1: </a:t>
          </a:r>
          <a:r>
            <a:rPr lang="en-US" sz="1600" b="0" kern="1200" dirty="0"/>
            <a:t>Modeli za digitalno usavršavanje</a:t>
          </a:r>
          <a:endParaRPr lang="en-GB" sz="1600" b="0" kern="1200" dirty="0">
            <a:latin typeface="DejaVu Math TeX Gyre" panose="02000503000000000000"/>
          </a:endParaRPr>
        </a:p>
      </dgm:t>
    </dgm:pt>
    <dgm:pt modelId="{B89DBDC9-0CF0-4342-ADE2-37B3B5B2AABD}" type="parTrans" cxnId="{DDAB41CB-1E0E-4F1D-A97B-E201BE4317E3}">
      <dgm:prSet/>
      <dgm:spPr/>
      <dgm:t>
        <a:bodyPr/>
        <a:lstStyle/>
        <a:p>
          <a:endParaRPr lang="en-GB"/>
        </a:p>
      </dgm:t>
    </dgm:pt>
    <dgm:pt modelId="{205ECCB7-9139-48D8-9010-F5E0043F5346}" type="sibTrans" cxnId="{DDAB41CB-1E0E-4F1D-A97B-E201BE4317E3}">
      <dgm:prSet/>
      <dgm:spPr/>
      <dgm:t>
        <a:bodyPr/>
        <a:lstStyle/>
        <a:p>
          <a:endParaRPr lang="en-GB"/>
        </a:p>
      </dgm:t>
    </dgm:pt>
    <dgm:pt modelId="{F8A3C8B2-A706-4732-8773-DCEF5306F043}">
      <dgm:prSet phldrT="[Text]" custT="1"/>
      <dgm:spPr>
        <a:solidFill>
          <a:srgbClr val="74D3BD"/>
        </a:solidFill>
      </dgm:spPr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0" kern="1200" dirty="0">
              <a:latin typeface="DejaVu Math TeX Gyre" panose="02000503000000000000"/>
            </a:rPr>
            <a:t>Podnaslov 3.2: </a:t>
          </a:r>
          <a:r>
            <a:rPr lang="en-US" sz="1600" b="0" kern="1200" dirty="0"/>
            <a:t>Dizajniranje inkluzivnih digitalnih nastavnih materijala</a:t>
          </a:r>
          <a:endParaRPr lang="en-GB" sz="1600" b="0" kern="1200" dirty="0">
            <a:latin typeface="DejaVu Math TeX Gyre" panose="02000503000000000000"/>
          </a:endParaRPr>
        </a:p>
      </dgm:t>
    </dgm:pt>
    <dgm:pt modelId="{00DD99A9-1B93-4E6F-B3E0-584BD04BEFF4}" type="parTrans" cxnId="{C23069DA-2E73-41BD-B15C-83C5F47DA4C6}">
      <dgm:prSet/>
      <dgm:spPr/>
      <dgm:t>
        <a:bodyPr/>
        <a:lstStyle/>
        <a:p>
          <a:endParaRPr lang="en-GB"/>
        </a:p>
      </dgm:t>
    </dgm:pt>
    <dgm:pt modelId="{11D32E10-FBA4-426B-B597-1F2CC9286642}" type="sibTrans" cxnId="{C23069DA-2E73-41BD-B15C-83C5F47DA4C6}">
      <dgm:prSet/>
      <dgm:spPr/>
      <dgm:t>
        <a:bodyPr/>
        <a:lstStyle/>
        <a:p>
          <a:endParaRPr lang="en-GB"/>
        </a:p>
      </dgm:t>
    </dgm:pt>
    <dgm:pt modelId="{ED510E3E-EC21-4689-8D58-6F56F7CDF800}">
      <dgm:prSet phldrT="[Text]" phldr="0" custT="1"/>
      <dgm:spPr>
        <a:solidFill>
          <a:srgbClr val="399884"/>
        </a:solidFill>
      </dgm:spPr>
      <dgm:t>
        <a:bodyPr/>
        <a:lstStyle/>
        <a:p>
          <a:r>
            <a:rPr lang="en-US" sz="1600" b="0" dirty="0">
              <a:latin typeface="DejaVu Math TeX Gyre" panose="02000503000000000000"/>
            </a:rPr>
            <a:t>Podnaslov 1.3: </a:t>
          </a:r>
          <a:r>
            <a:rPr lang="en-US" sz="1600" b="0" dirty="0"/>
            <a:t>Analiza praznina i preklapanja</a:t>
          </a:r>
          <a:endParaRPr lang="en-GB" sz="1600" b="0" dirty="0">
            <a:latin typeface="DejaVu Math TeX Gyre" panose="02000503000000000000"/>
          </a:endParaRPr>
        </a:p>
      </dgm:t>
    </dgm:pt>
    <dgm:pt modelId="{31D66B2A-D6C0-488B-9AF4-C492A451FC6B}" type="parTrans" cxnId="{31F26BA2-C39B-4C0C-8803-C7B1751B415D}">
      <dgm:prSet/>
      <dgm:spPr/>
      <dgm:t>
        <a:bodyPr/>
        <a:lstStyle/>
        <a:p>
          <a:endParaRPr lang="en-GB"/>
        </a:p>
      </dgm:t>
    </dgm:pt>
    <dgm:pt modelId="{AAFD95A5-51BA-42A3-B5A5-5A9AA7FA0A91}" type="sibTrans" cxnId="{31F26BA2-C39B-4C0C-8803-C7B1751B415D}">
      <dgm:prSet/>
      <dgm:spPr/>
      <dgm:t>
        <a:bodyPr/>
        <a:lstStyle/>
        <a:p>
          <a:endParaRPr lang="en-GB"/>
        </a:p>
      </dgm:t>
    </dgm:pt>
    <dgm:pt modelId="{A6849B1E-31E5-4F9B-845F-7E5A76D2F7D8}">
      <dgm:prSet phldrT="[Text]" custT="1"/>
      <dgm:spPr>
        <a:solidFill>
          <a:srgbClr val="4DB9A1"/>
        </a:solidFill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 Podnaslov 2.3: </a:t>
          </a:r>
          <a:r>
            <a:rPr lang="en-US" sz="1600" b="0" kern="1200" dirty="0"/>
            <a:t>Odabir načina obuke i resursa</a:t>
          </a: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 </a:t>
          </a:r>
          <a:endParaRPr lang="en-GB" sz="1600" b="0" kern="1200" dirty="0">
            <a:solidFill>
              <a:prstClr val="white"/>
            </a:solidFill>
            <a:latin typeface="DejaVu Math TeX Gyre" panose="02000503000000000000"/>
            <a:ea typeface="+mn-ea"/>
            <a:cs typeface="+mn-cs"/>
          </a:endParaRPr>
        </a:p>
      </dgm:t>
    </dgm:pt>
    <dgm:pt modelId="{5692FA9C-3FD9-400D-9D91-2AEF5F283A9C}" type="parTrans" cxnId="{80D67314-805C-45FA-9D52-BFF23EF47EB6}">
      <dgm:prSet/>
      <dgm:spPr/>
      <dgm:t>
        <a:bodyPr/>
        <a:lstStyle/>
        <a:p>
          <a:endParaRPr lang="en-GB"/>
        </a:p>
      </dgm:t>
    </dgm:pt>
    <dgm:pt modelId="{B09B1D13-D69C-4476-8051-58ABE75130C4}" type="sibTrans" cxnId="{80D67314-805C-45FA-9D52-BFF23EF47EB6}">
      <dgm:prSet/>
      <dgm:spPr/>
      <dgm:t>
        <a:bodyPr/>
        <a:lstStyle/>
        <a:p>
          <a:endParaRPr lang="en-GB"/>
        </a:p>
      </dgm:t>
    </dgm:pt>
    <dgm:pt modelId="{40FA8B4F-1754-4136-98D6-9D31F9550555}">
      <dgm:prSet phldrT="[Text]" custT="1"/>
      <dgm:spPr>
        <a:solidFill>
          <a:srgbClr val="74D3BD"/>
        </a:solidFill>
      </dgm:spPr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b="0" kern="1200" dirty="0">
              <a:latin typeface="DejaVu Math TeX Gyre" panose="02000503000000000000"/>
            </a:rPr>
            <a:t>Podnaslov 3.3: </a:t>
          </a:r>
          <a:r>
            <a:rPr lang="en-US" sz="1600" b="0" kern="1200" dirty="0"/>
            <a:t>Kreiranje centralnog repozitorija resursa</a:t>
          </a:r>
          <a:endParaRPr lang="en-GB" sz="1600" b="0" kern="1200" dirty="0">
            <a:latin typeface="DejaVu Math TeX Gyre" panose="02000503000000000000"/>
          </a:endParaRPr>
        </a:p>
      </dgm:t>
    </dgm:pt>
    <dgm:pt modelId="{EB24302A-CCBA-488D-AB63-F7D8208ED489}" type="parTrans" cxnId="{6BA267DA-40D2-4F5F-8818-2730F4223902}">
      <dgm:prSet/>
      <dgm:spPr/>
      <dgm:t>
        <a:bodyPr/>
        <a:lstStyle/>
        <a:p>
          <a:endParaRPr lang="en-GB"/>
        </a:p>
      </dgm:t>
    </dgm:pt>
    <dgm:pt modelId="{B56353F9-C30D-41A9-9480-C5A4AA014DFA}" type="sibTrans" cxnId="{6BA267DA-40D2-4F5F-8818-2730F4223902}">
      <dgm:prSet/>
      <dgm:spPr/>
      <dgm:t>
        <a:bodyPr/>
        <a:lstStyle/>
        <a:p>
          <a:endParaRPr lang="en-GB"/>
        </a:p>
      </dgm:t>
    </dgm:pt>
    <dgm:pt modelId="{D4684D48-45FB-419F-8D16-2C57A85D983E}">
      <dgm:prSet phldrT="[Text]" custT="1"/>
      <dgm:spPr>
        <a:solidFill>
          <a:srgbClr val="74D3BD"/>
        </a:solidFill>
      </dgm:spPr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sz="1600" b="0" kern="1200" noProof="0" dirty="0">
              <a:solidFill>
                <a:schemeClr val="bg1"/>
              </a:solidFill>
              <a:latin typeface="DejaVu Math TeX Gyre" panose="02000503000000000000"/>
            </a:rPr>
            <a:t>Podnaslov 3.4: </a:t>
          </a:r>
          <a:r>
            <a:rPr lang="en-GB" sz="1600" kern="1200" noProof="0" dirty="0">
              <a:solidFill>
                <a:schemeClr val="bg1"/>
              </a:solidFill>
              <a:latin typeface="DejaVu Math TeX Gyre" panose="02000503000000000000"/>
            </a:rPr>
            <a:t>Prikupljanje informacija o trenutnim i novim digitalnim vještinama</a:t>
          </a:r>
          <a:endParaRPr lang="en-GB" sz="1600" b="0" kern="1200" noProof="0" dirty="0">
            <a:solidFill>
              <a:schemeClr val="bg1"/>
            </a:solidFill>
            <a:latin typeface="DejaVu Math TeX Gyre" panose="02000503000000000000"/>
          </a:endParaRPr>
        </a:p>
      </dgm:t>
    </dgm:pt>
    <dgm:pt modelId="{78AB5981-D631-42D2-9D77-53EA2348624D}" type="parTrans" cxnId="{4DE900BA-BC99-46B9-83A4-D47DDEE70944}">
      <dgm:prSet/>
      <dgm:spPr/>
      <dgm:t>
        <a:bodyPr/>
        <a:lstStyle/>
        <a:p>
          <a:endParaRPr lang="pt-PT"/>
        </a:p>
      </dgm:t>
    </dgm:pt>
    <dgm:pt modelId="{47E46EAD-B76C-4D4E-B54A-5B844D18D040}" type="sibTrans" cxnId="{4DE900BA-BC99-46B9-83A4-D47DDEE70944}">
      <dgm:prSet/>
      <dgm:spPr/>
      <dgm:t>
        <a:bodyPr/>
        <a:lstStyle/>
        <a:p>
          <a:endParaRPr lang="pt-PT"/>
        </a:p>
      </dgm:t>
    </dgm:pt>
    <dgm:pt modelId="{499D7117-9361-49B2-9E7A-0E723ECF01C8}" type="pres">
      <dgm:prSet presAssocID="{E75AA4AE-1DE7-457B-8895-B3712A218543}" presName="Name0" presStyleCnt="0">
        <dgm:presLayoutVars>
          <dgm:dir/>
          <dgm:resizeHandles val="exact"/>
        </dgm:presLayoutVars>
      </dgm:prSet>
      <dgm:spPr/>
    </dgm:pt>
    <dgm:pt modelId="{549F071B-AA45-4164-AEAF-06781EA662C1}" type="pres">
      <dgm:prSet presAssocID="{0AF321AB-7B36-421A-A0B9-D2933B4536CF}" presName="node" presStyleLbl="node1" presStyleIdx="0" presStyleCnt="3" custLinFactNeighborX="-513" custLinFactNeighborY="-311">
        <dgm:presLayoutVars>
          <dgm:bulletEnabled val="1"/>
        </dgm:presLayoutVars>
      </dgm:prSet>
      <dgm:spPr/>
    </dgm:pt>
    <dgm:pt modelId="{7D8517DF-54FB-40B1-9AED-2DE8C43A8F62}" type="pres">
      <dgm:prSet presAssocID="{67F7E916-E4BC-4387-B6D9-419ED1F543BB}" presName="sibTrans" presStyleCnt="0"/>
      <dgm:spPr/>
    </dgm:pt>
    <dgm:pt modelId="{2AE3CB7E-C9A4-44F4-85BC-8C6922025EF9}" type="pres">
      <dgm:prSet presAssocID="{E364DC40-2D6E-4364-9D6F-3F6D3C0B6CA0}" presName="node" presStyleLbl="node1" presStyleIdx="1" presStyleCnt="3">
        <dgm:presLayoutVars>
          <dgm:bulletEnabled val="1"/>
        </dgm:presLayoutVars>
      </dgm:prSet>
      <dgm:spPr/>
    </dgm:pt>
    <dgm:pt modelId="{86D41A16-92D5-4DE8-B346-6E9A3E90C141}" type="pres">
      <dgm:prSet presAssocID="{ED40E0DC-12C5-41B0-87C8-7741C3BB85D9}" presName="sibTrans" presStyleCnt="0"/>
      <dgm:spPr/>
    </dgm:pt>
    <dgm:pt modelId="{0AB60A20-99D7-4B5C-A386-998DAAD1AA4B}" type="pres">
      <dgm:prSet presAssocID="{37D074DA-7B98-4142-A990-56111AFBA890}" presName="node" presStyleLbl="node1" presStyleIdx="2" presStyleCnt="3">
        <dgm:presLayoutVars>
          <dgm:bulletEnabled val="1"/>
        </dgm:presLayoutVars>
      </dgm:prSet>
      <dgm:spPr/>
    </dgm:pt>
  </dgm:ptLst>
  <dgm:cxnLst>
    <dgm:cxn modelId="{1DE1FB07-3974-417E-9018-2B3CAF3687A1}" srcId="{E364DC40-2D6E-4364-9D6F-3F6D3C0B6CA0}" destId="{CDE6993B-1B3C-48B1-9577-62D5713753C2}" srcOrd="1" destOrd="0" parTransId="{4245FB99-CE81-4C73-8291-A6C522E6BC3E}" sibTransId="{4698DFE4-835C-4C22-9F35-2062098012E3}"/>
    <dgm:cxn modelId="{9F701B14-A80A-447E-9705-CF32EAA40DA7}" type="presOf" srcId="{05FDD8DA-AA0A-4C3B-946B-56604277E9DE}" destId="{549F071B-AA45-4164-AEAF-06781EA662C1}" srcOrd="0" destOrd="2" presId="urn:microsoft.com/office/officeart/2005/8/layout/hList6"/>
    <dgm:cxn modelId="{80D67314-805C-45FA-9D52-BFF23EF47EB6}" srcId="{E364DC40-2D6E-4364-9D6F-3F6D3C0B6CA0}" destId="{A6849B1E-31E5-4F9B-845F-7E5A76D2F7D8}" srcOrd="2" destOrd="0" parTransId="{5692FA9C-3FD9-400D-9D91-2AEF5F283A9C}" sibTransId="{B09B1D13-D69C-4476-8051-58ABE75130C4}"/>
    <dgm:cxn modelId="{A3739718-81A2-4CC9-ACC6-E9113BE7433D}" type="presOf" srcId="{FD85481C-BCD7-49A8-A423-F0CA1CE85844}" destId="{0AB60A20-99D7-4B5C-A386-998DAAD1AA4B}" srcOrd="0" destOrd="1" presId="urn:microsoft.com/office/officeart/2005/8/layout/hList6"/>
    <dgm:cxn modelId="{1AB33C3A-5C4D-4979-B463-872BD2315003}" srcId="{E75AA4AE-1DE7-457B-8895-B3712A218543}" destId="{E364DC40-2D6E-4364-9D6F-3F6D3C0B6CA0}" srcOrd="1" destOrd="0" parTransId="{7F0E1405-6E88-490D-94C4-48D428165B31}" sibTransId="{ED40E0DC-12C5-41B0-87C8-7741C3BB85D9}"/>
    <dgm:cxn modelId="{707A9F3B-9D31-4894-8B47-92AA2E839A50}" type="presOf" srcId="{37D074DA-7B98-4142-A990-56111AFBA890}" destId="{0AB60A20-99D7-4B5C-A386-998DAAD1AA4B}" srcOrd="0" destOrd="0" presId="urn:microsoft.com/office/officeart/2005/8/layout/hList6"/>
    <dgm:cxn modelId="{220A945B-B9DD-4E91-86E9-DACCC54ADBAB}" srcId="{0AF321AB-7B36-421A-A0B9-D2933B4536CF}" destId="{B77B0499-EC21-4AE5-A6A1-2CBF83F93E96}" srcOrd="0" destOrd="0" parTransId="{1EA819BB-A286-4BD2-B2F1-EE657B11ADCD}" sibTransId="{C2B4E3F4-DBB1-4898-9E89-5CDDE9EBC57B}"/>
    <dgm:cxn modelId="{556E045D-5316-4D9C-8FE4-CE43CD3DE0CB}" srcId="{E75AA4AE-1DE7-457B-8895-B3712A218543}" destId="{37D074DA-7B98-4142-A990-56111AFBA890}" srcOrd="2" destOrd="0" parTransId="{C0E09891-1B53-479E-BEE2-6201465A1A58}" sibTransId="{D45A07B0-7A0F-438B-BDA9-33169241F928}"/>
    <dgm:cxn modelId="{AE2E7162-48C2-47A4-936A-066B2AF119F6}" type="presOf" srcId="{ED510E3E-EC21-4689-8D58-6F56F7CDF800}" destId="{549F071B-AA45-4164-AEAF-06781EA662C1}" srcOrd="0" destOrd="3" presId="urn:microsoft.com/office/officeart/2005/8/layout/hList6"/>
    <dgm:cxn modelId="{0D3B4347-85C0-4908-AB68-521C0EEB7A70}" type="presOf" srcId="{F8A3C8B2-A706-4732-8773-DCEF5306F043}" destId="{0AB60A20-99D7-4B5C-A386-998DAAD1AA4B}" srcOrd="0" destOrd="2" presId="urn:microsoft.com/office/officeart/2005/8/layout/hList6"/>
    <dgm:cxn modelId="{D60EA46C-636C-4F98-AC1C-D47A0B9470CB}" type="presOf" srcId="{A6849B1E-31E5-4F9B-845F-7E5A76D2F7D8}" destId="{2AE3CB7E-C9A4-44F4-85BC-8C6922025EF9}" srcOrd="0" destOrd="3" presId="urn:microsoft.com/office/officeart/2005/8/layout/hList6"/>
    <dgm:cxn modelId="{5FB6774D-0100-41D8-8FC2-EE85517B325F}" type="presOf" srcId="{D4684D48-45FB-419F-8D16-2C57A85D983E}" destId="{0AB60A20-99D7-4B5C-A386-998DAAD1AA4B}" srcOrd="0" destOrd="4" presId="urn:microsoft.com/office/officeart/2005/8/layout/hList6"/>
    <dgm:cxn modelId="{F07D4B82-4757-405E-BC83-C75DC88B34DE}" type="presOf" srcId="{CDE6993B-1B3C-48B1-9577-62D5713753C2}" destId="{2AE3CB7E-C9A4-44F4-85BC-8C6922025EF9}" srcOrd="0" destOrd="2" presId="urn:microsoft.com/office/officeart/2005/8/layout/hList6"/>
    <dgm:cxn modelId="{C03E3B93-FDE2-4357-AA4F-F079832887EF}" type="presOf" srcId="{E75AA4AE-1DE7-457B-8895-B3712A218543}" destId="{499D7117-9361-49B2-9E7A-0E723ECF01C8}" srcOrd="0" destOrd="0" presId="urn:microsoft.com/office/officeart/2005/8/layout/hList6"/>
    <dgm:cxn modelId="{31F26BA2-C39B-4C0C-8803-C7B1751B415D}" srcId="{0AF321AB-7B36-421A-A0B9-D2933B4536CF}" destId="{ED510E3E-EC21-4689-8D58-6F56F7CDF800}" srcOrd="2" destOrd="0" parTransId="{31D66B2A-D6C0-488B-9AF4-C492A451FC6B}" sibTransId="{AAFD95A5-51BA-42A3-B5A5-5A9AA7FA0A91}"/>
    <dgm:cxn modelId="{9E3545AA-BEA1-4C67-9ADE-D1468ED4275D}" type="presOf" srcId="{0AF321AB-7B36-421A-A0B9-D2933B4536CF}" destId="{549F071B-AA45-4164-AEAF-06781EA662C1}" srcOrd="0" destOrd="0" presId="urn:microsoft.com/office/officeart/2005/8/layout/hList6"/>
    <dgm:cxn modelId="{299A0CAF-D060-487C-B193-3A0CD71473F6}" srcId="{0AF321AB-7B36-421A-A0B9-D2933B4536CF}" destId="{05FDD8DA-AA0A-4C3B-946B-56604277E9DE}" srcOrd="1" destOrd="0" parTransId="{C523BCD6-0B0D-413B-A114-E21AB13489D3}" sibTransId="{83436793-6585-43A3-A965-0CF20DF912F6}"/>
    <dgm:cxn modelId="{4DE900BA-BC99-46B9-83A4-D47DDEE70944}" srcId="{37D074DA-7B98-4142-A990-56111AFBA890}" destId="{D4684D48-45FB-419F-8D16-2C57A85D983E}" srcOrd="3" destOrd="0" parTransId="{78AB5981-D631-42D2-9D77-53EA2348624D}" sibTransId="{47E46EAD-B76C-4D4E-B54A-5B844D18D040}"/>
    <dgm:cxn modelId="{463B6FBE-4EF5-44A5-A570-5D00DC3D4564}" type="presOf" srcId="{B77B0499-EC21-4AE5-A6A1-2CBF83F93E96}" destId="{549F071B-AA45-4164-AEAF-06781EA662C1}" srcOrd="0" destOrd="1" presId="urn:microsoft.com/office/officeart/2005/8/layout/hList6"/>
    <dgm:cxn modelId="{47586AC4-5F68-44F7-A3DA-C03EBA9BEA0C}" srcId="{E364DC40-2D6E-4364-9D6F-3F6D3C0B6CA0}" destId="{5F904E51-97C7-4B67-A13B-A0921D93C8F8}" srcOrd="0" destOrd="0" parTransId="{3F8447A2-0172-4B26-A541-D7EB23DFB7E9}" sibTransId="{4EC900AF-2F81-4778-951A-646767D8C24D}"/>
    <dgm:cxn modelId="{FFEF28CA-0C55-4FDE-9410-E3EA77742D5F}" type="presOf" srcId="{E364DC40-2D6E-4364-9D6F-3F6D3C0B6CA0}" destId="{2AE3CB7E-C9A4-44F4-85BC-8C6922025EF9}" srcOrd="0" destOrd="0" presId="urn:microsoft.com/office/officeart/2005/8/layout/hList6"/>
    <dgm:cxn modelId="{DDAB41CB-1E0E-4F1D-A97B-E201BE4317E3}" srcId="{37D074DA-7B98-4142-A990-56111AFBA890}" destId="{FD85481C-BCD7-49A8-A423-F0CA1CE85844}" srcOrd="0" destOrd="0" parTransId="{B89DBDC9-0CF0-4342-ADE2-37B3B5B2AABD}" sibTransId="{205ECCB7-9139-48D8-9010-F5E0043F5346}"/>
    <dgm:cxn modelId="{DFBF98CF-110D-48E0-A81B-40A50D16F538}" type="presOf" srcId="{5F904E51-97C7-4B67-A13B-A0921D93C8F8}" destId="{2AE3CB7E-C9A4-44F4-85BC-8C6922025EF9}" srcOrd="0" destOrd="1" presId="urn:microsoft.com/office/officeart/2005/8/layout/hList6"/>
    <dgm:cxn modelId="{6BA267DA-40D2-4F5F-8818-2730F4223902}" srcId="{37D074DA-7B98-4142-A990-56111AFBA890}" destId="{40FA8B4F-1754-4136-98D6-9D31F9550555}" srcOrd="2" destOrd="0" parTransId="{EB24302A-CCBA-488D-AB63-F7D8208ED489}" sibTransId="{B56353F9-C30D-41A9-9480-C5A4AA014DFA}"/>
    <dgm:cxn modelId="{C23069DA-2E73-41BD-B15C-83C5F47DA4C6}" srcId="{37D074DA-7B98-4142-A990-56111AFBA890}" destId="{F8A3C8B2-A706-4732-8773-DCEF5306F043}" srcOrd="1" destOrd="0" parTransId="{00DD99A9-1B93-4E6F-B3E0-584BD04BEFF4}" sibTransId="{11D32E10-FBA4-426B-B597-1F2CC9286642}"/>
    <dgm:cxn modelId="{8E9EA2DF-4AB8-4ECF-A19C-9388EC7B3938}" type="presOf" srcId="{40FA8B4F-1754-4136-98D6-9D31F9550555}" destId="{0AB60A20-99D7-4B5C-A386-998DAAD1AA4B}" srcOrd="0" destOrd="3" presId="urn:microsoft.com/office/officeart/2005/8/layout/hList6"/>
    <dgm:cxn modelId="{4A3FCDEA-2801-4C93-98C9-E2085BB927D0}" srcId="{E75AA4AE-1DE7-457B-8895-B3712A218543}" destId="{0AF321AB-7B36-421A-A0B9-D2933B4536CF}" srcOrd="0" destOrd="0" parTransId="{31BC75A9-8FE5-48D5-B0CD-6449FC1C4310}" sibTransId="{67F7E916-E4BC-4387-B6D9-419ED1F543BB}"/>
    <dgm:cxn modelId="{B2B56FFA-C036-45D4-ADBD-1B980565E27F}" type="presParOf" srcId="{499D7117-9361-49B2-9E7A-0E723ECF01C8}" destId="{549F071B-AA45-4164-AEAF-06781EA662C1}" srcOrd="0" destOrd="0" presId="urn:microsoft.com/office/officeart/2005/8/layout/hList6"/>
    <dgm:cxn modelId="{7B06124F-18E6-456C-9D5E-4A5E8AC7FF9F}" type="presParOf" srcId="{499D7117-9361-49B2-9E7A-0E723ECF01C8}" destId="{7D8517DF-54FB-40B1-9AED-2DE8C43A8F62}" srcOrd="1" destOrd="0" presId="urn:microsoft.com/office/officeart/2005/8/layout/hList6"/>
    <dgm:cxn modelId="{8959E2D3-0A82-4773-8D3B-3E18948E1842}" type="presParOf" srcId="{499D7117-9361-49B2-9E7A-0E723ECF01C8}" destId="{2AE3CB7E-C9A4-44F4-85BC-8C6922025EF9}" srcOrd="2" destOrd="0" presId="urn:microsoft.com/office/officeart/2005/8/layout/hList6"/>
    <dgm:cxn modelId="{20749FE5-E125-48ED-A012-3CF785E93FE9}" type="presParOf" srcId="{499D7117-9361-49B2-9E7A-0E723ECF01C8}" destId="{86D41A16-92D5-4DE8-B346-6E9A3E90C141}" srcOrd="3" destOrd="0" presId="urn:microsoft.com/office/officeart/2005/8/layout/hList6"/>
    <dgm:cxn modelId="{D56E76AB-E2D3-4ECC-B743-2BE6E848B7FA}" type="presParOf" srcId="{499D7117-9361-49B2-9E7A-0E723ECF01C8}" destId="{0AB60A20-99D7-4B5C-A386-998DAAD1AA4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F071B-AA45-4164-AEAF-06781EA662C1}">
      <dsp:nvSpPr>
        <dsp:cNvPr id="0" name=""/>
        <dsp:cNvSpPr/>
      </dsp:nvSpPr>
      <dsp:spPr>
        <a:xfrm rot="16200000">
          <a:off x="-544989" y="544989"/>
          <a:ext cx="4658342" cy="3568363"/>
        </a:xfrm>
        <a:prstGeom prst="flowChartManualOperation">
          <a:avLst/>
        </a:prstGeom>
        <a:solidFill>
          <a:srgbClr val="39988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noProof="0" dirty="0">
              <a:solidFill>
                <a:srgbClr val="373365"/>
              </a:solidFill>
              <a:latin typeface="DejaVu Math TeX Gyre" panose="02000503000000000000"/>
            </a:rPr>
            <a:t>Modul 1: </a:t>
          </a:r>
          <a:r>
            <a:rPr lang="en-GB" sz="2200" b="0" kern="1200" noProof="0" dirty="0"/>
            <a:t>Informacije o vještinama i mapiranje prema DigComp okviru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DejaVu Math TeX Gyre" panose="02000503000000000000"/>
            </a:rPr>
            <a:t>Podnaslov 1.1: </a:t>
          </a:r>
          <a:r>
            <a:rPr lang="en-US" sz="1600" b="0" kern="1200" dirty="0">
              <a:latin typeface="DejaVu Math TeX Gyre" panose="02000503000000000000"/>
            </a:rPr>
            <a:t>Prikupljanje informacija o postojećim i novim digitalnim vještinama </a:t>
          </a:r>
          <a:endParaRPr lang="en-GB" sz="1600" b="0" kern="1200" dirty="0">
            <a:latin typeface="DejaVu Math TeX Gyre" panose="0200050300000000000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DejaVu Math TeX Gyre" panose="02000503000000000000"/>
            </a:rPr>
            <a:t>Podnaslov 1.2: </a:t>
          </a:r>
          <a:r>
            <a:rPr lang="en-US" sz="1600" b="0" kern="1200" dirty="0"/>
            <a:t>Mapiranje kompetencija na </a:t>
          </a:r>
          <a:r>
            <a:rPr lang="en-US" sz="1600" b="0" kern="1200" dirty="0" err="1"/>
            <a:t>DigComp</a:t>
          </a:r>
          <a:r>
            <a:rPr lang="en-US" sz="1600" b="0" kern="1200" dirty="0"/>
            <a:t> 2.2</a:t>
          </a:r>
          <a:endParaRPr lang="en-GB" sz="1600" b="0" kern="1200" dirty="0">
            <a:latin typeface="DejaVu Math TeX Gyre" panose="0200050300000000000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DejaVu Math TeX Gyre" panose="02000503000000000000"/>
            </a:rPr>
            <a:t>Podnaslov 1.3: </a:t>
          </a:r>
          <a:r>
            <a:rPr lang="en-US" sz="1600" b="0" kern="1200" dirty="0"/>
            <a:t>Analiza praznina i preklapanja</a:t>
          </a:r>
          <a:endParaRPr lang="en-GB" sz="1600" b="0" kern="1200" dirty="0">
            <a:latin typeface="DejaVu Math TeX Gyre" panose="02000503000000000000"/>
          </a:endParaRPr>
        </a:p>
      </dsp:txBody>
      <dsp:txXfrm rot="5400000">
        <a:off x="1" y="931667"/>
        <a:ext cx="3568363" cy="2795006"/>
      </dsp:txXfrm>
    </dsp:sp>
    <dsp:sp modelId="{2AE3CB7E-C9A4-44F4-85BC-8C6922025EF9}">
      <dsp:nvSpPr>
        <dsp:cNvPr id="0" name=""/>
        <dsp:cNvSpPr/>
      </dsp:nvSpPr>
      <dsp:spPr>
        <a:xfrm rot="16200000">
          <a:off x="3292374" y="544989"/>
          <a:ext cx="4658342" cy="3568363"/>
        </a:xfrm>
        <a:prstGeom prst="flowChartManualOperation">
          <a:avLst/>
        </a:prstGeom>
        <a:solidFill>
          <a:srgbClr val="4DB9A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Modul 2: </a:t>
          </a:r>
          <a:r>
            <a:rPr lang="en-US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Razvoj CPD plana za pružatelje VET usluga</a:t>
          </a:r>
          <a:endParaRPr lang="en-GB" sz="2200" b="1" kern="1200" dirty="0">
            <a:solidFill>
              <a:srgbClr val="373365"/>
            </a:solidFill>
            <a:latin typeface="DejaVu Math TeX Gyre" panose="0200050300000000000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Podnaslov 2.1: </a:t>
          </a:r>
          <a:r>
            <a:rPr lang="en-US" sz="1600" b="0" kern="1200" dirty="0"/>
            <a:t>Definiranje svrhe CPD-a i ciljne grupe</a:t>
          </a:r>
          <a:endParaRPr lang="en-GB" sz="1600" b="0" kern="1200" dirty="0">
            <a:solidFill>
              <a:prstClr val="white"/>
            </a:solidFill>
            <a:latin typeface="DejaVu Math TeX Gyre" panose="0200050300000000000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Podnaslov 2.2: </a:t>
          </a:r>
          <a:r>
            <a:rPr lang="en-US" sz="1600" b="0" kern="1200" dirty="0"/>
            <a:t>Pisanje mjerljivih ishoda učenja</a:t>
          </a:r>
          <a:endParaRPr lang="en-GB" sz="1600" b="0" kern="1200" dirty="0">
            <a:solidFill>
              <a:prstClr val="white"/>
            </a:solidFill>
            <a:latin typeface="DejaVu Math TeX Gyre" panose="0200050300000000000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 Podnaslov 2.3: </a:t>
          </a:r>
          <a:r>
            <a:rPr lang="en-US" sz="1600" b="0" kern="1200" dirty="0"/>
            <a:t>Odabir načina obuke i resursa</a:t>
          </a:r>
          <a:r>
            <a:rPr lang="en-US" sz="1600" b="0" kern="1200" dirty="0">
              <a:solidFill>
                <a:prstClr val="white"/>
              </a:solidFill>
              <a:latin typeface="DejaVu Math TeX Gyre" panose="02000503000000000000"/>
              <a:ea typeface="+mn-ea"/>
              <a:cs typeface="+mn-cs"/>
            </a:rPr>
            <a:t> </a:t>
          </a:r>
          <a:endParaRPr lang="en-GB" sz="1600" b="0" kern="1200" dirty="0">
            <a:solidFill>
              <a:prstClr val="white"/>
            </a:solidFill>
            <a:latin typeface="DejaVu Math TeX Gyre" panose="02000503000000000000"/>
            <a:ea typeface="+mn-ea"/>
            <a:cs typeface="+mn-cs"/>
          </a:endParaRPr>
        </a:p>
      </dsp:txBody>
      <dsp:txXfrm rot="5400000">
        <a:off x="3837364" y="931667"/>
        <a:ext cx="3568363" cy="2795006"/>
      </dsp:txXfrm>
    </dsp:sp>
    <dsp:sp modelId="{0AB60A20-99D7-4B5C-A386-998DAAD1AA4B}">
      <dsp:nvSpPr>
        <dsp:cNvPr id="0" name=""/>
        <dsp:cNvSpPr/>
      </dsp:nvSpPr>
      <dsp:spPr>
        <a:xfrm rot="16200000">
          <a:off x="7128365" y="544989"/>
          <a:ext cx="4658342" cy="3568363"/>
        </a:xfrm>
        <a:prstGeom prst="flowChartManualOperation">
          <a:avLst/>
        </a:prstGeom>
        <a:solidFill>
          <a:srgbClr val="74D3B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Modul 3: </a:t>
          </a:r>
          <a:r>
            <a:rPr lang="pt-PT" sz="2200" b="1" kern="1200" dirty="0" err="1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Negovanje</a:t>
          </a:r>
          <a:r>
            <a:rPr lang="pt-PT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 </a:t>
          </a:r>
          <a:r>
            <a:rPr lang="pt-PT" sz="2200" b="1" kern="1200" dirty="0" err="1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responzivne</a:t>
          </a:r>
          <a:r>
            <a:rPr lang="pt-PT" sz="2200" b="1" kern="1200" dirty="0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 digitalne </a:t>
          </a:r>
          <a:r>
            <a:rPr lang="pt-PT" sz="2200" b="1" kern="1200" dirty="0" err="1">
              <a:solidFill>
                <a:srgbClr val="373365"/>
              </a:solidFill>
              <a:latin typeface="DejaVu Math TeX Gyre" panose="02000503000000000000"/>
              <a:ea typeface="+mn-ea"/>
              <a:cs typeface="+mn-cs"/>
            </a:rPr>
            <a:t>kulture</a:t>
          </a:r>
          <a:endParaRPr lang="en-GB" sz="2200" b="1" kern="1200" dirty="0">
            <a:solidFill>
              <a:srgbClr val="373365"/>
            </a:solidFill>
            <a:latin typeface="DejaVu Math TeX Gyre" panose="02000503000000000000"/>
            <a:ea typeface="+mn-ea"/>
            <a:cs typeface="+mn-cs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DejaVu Math TeX Gyre" panose="02000503000000000000"/>
            </a:rPr>
            <a:t>Podnaslov 3.1: </a:t>
          </a:r>
          <a:r>
            <a:rPr lang="en-US" sz="1600" b="0" kern="1200" dirty="0"/>
            <a:t>Modeli za digitalno usavršavanje</a:t>
          </a:r>
          <a:endParaRPr lang="en-GB" sz="1600" b="0" kern="1200" dirty="0">
            <a:latin typeface="DejaVu Math TeX Gyre" panose="02000503000000000000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DejaVu Math TeX Gyre" panose="02000503000000000000"/>
            </a:rPr>
            <a:t>Podnaslov 3.2: </a:t>
          </a:r>
          <a:r>
            <a:rPr lang="en-US" sz="1600" b="0" kern="1200" dirty="0"/>
            <a:t>Dizajniranje inkluzivnih digitalnih nastavnih materijala</a:t>
          </a:r>
          <a:endParaRPr lang="en-GB" sz="1600" b="0" kern="1200" dirty="0">
            <a:latin typeface="DejaVu Math TeX Gyre" panose="02000503000000000000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DejaVu Math TeX Gyre" panose="02000503000000000000"/>
            </a:rPr>
            <a:t>Podnaslov 3.3: </a:t>
          </a:r>
          <a:r>
            <a:rPr lang="en-US" sz="1600" b="0" kern="1200" dirty="0"/>
            <a:t>Kreiranje centralnog repozitorija resursa</a:t>
          </a:r>
          <a:endParaRPr lang="en-GB" sz="1600" b="0" kern="1200" dirty="0">
            <a:latin typeface="DejaVu Math TeX Gyre" panose="02000503000000000000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kern="1200" noProof="0" dirty="0">
              <a:solidFill>
                <a:schemeClr val="bg1"/>
              </a:solidFill>
              <a:latin typeface="DejaVu Math TeX Gyre" panose="02000503000000000000"/>
            </a:rPr>
            <a:t>Podnaslov 3.4: </a:t>
          </a:r>
          <a:r>
            <a:rPr lang="en-GB" sz="1600" kern="1200" noProof="0" dirty="0">
              <a:solidFill>
                <a:schemeClr val="bg1"/>
              </a:solidFill>
              <a:latin typeface="DejaVu Math TeX Gyre" panose="02000503000000000000"/>
            </a:rPr>
            <a:t>Prikupljanje informacija o trenutnim i novim digitalnim vještinama</a:t>
          </a:r>
          <a:endParaRPr lang="en-GB" sz="1600" b="0" kern="1200" noProof="0" dirty="0">
            <a:solidFill>
              <a:schemeClr val="bg1"/>
            </a:solidFill>
            <a:latin typeface="DejaVu Math TeX Gyre" panose="02000503000000000000"/>
          </a:endParaRPr>
        </a:p>
      </dsp:txBody>
      <dsp:txXfrm rot="5400000">
        <a:off x="7673355" y="931667"/>
        <a:ext cx="3568363" cy="2795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E4258-EC8D-408A-8E26-0CE5EF9AE627}" type="datetimeFigureOut">
              <a:rPr lang="bs-Latn-BA" smtClean="0"/>
              <a:t>8. 1. 2026.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Kliknite da uredite glavne stilove teksta</a:t>
            </a:r>
          </a:p>
          <a:p>
            <a:pPr lvl="1"/>
            <a:r>
              <a:rPr lang="en-US"/>
              <a:t>Drugi nivo</a:t>
            </a:r>
          </a:p>
          <a:p>
            <a:pPr lvl="2"/>
            <a:r>
              <a:rPr lang="en-US"/>
              <a:t>Treći nivo</a:t>
            </a:r>
          </a:p>
          <a:p>
            <a:pPr lvl="3"/>
            <a:r>
              <a:rPr lang="en-US"/>
              <a:t>Četvrti nivo</a:t>
            </a:r>
          </a:p>
          <a:p>
            <a:pPr lvl="4"/>
            <a:r>
              <a:rPr lang="en-US"/>
              <a:t>Peti nivo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99EA-306C-4C1A-8956-C60AB1A9D86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6859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A46F-1E4F-F6D6-C95C-FDD3848A8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B274E-DE77-1845-2E22-2152CCB72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1C15B-E4DB-51B8-F7ED-CD5EEB220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CM-a?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41E5-918D-8C67-3AE4-E3E236C59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4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0C2D5-6C46-349D-0AF3-A1302057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3CAEB-DB3E-0400-28CD-34CBBC673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C5994-D90A-FE8B-0E08-9BA4817A2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12D3-6BEF-F932-6C9F-95724BDAC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8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99EA-306C-4C1A-8956-C60AB1A9D867}" type="slidenum">
              <a:rPr lang="bs-Latn-BA" smtClean="0"/>
              <a:t>49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4957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1CB72-07D2-B394-A61D-C90DF83A0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8D4F3-62AF-BA50-CEE7-57DB02FF1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5FE0-ECB4-9D07-AA4D-6E5F94EE2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03F4-5D8B-437D-1C9C-0FC862843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6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84803-87EA-37D1-F96B-77F1DCDB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9C5E2-38A0-0056-26D1-3A4058377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5EBB3-9D53-74A5-E1F3-B7EA24C98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B0AFC-C874-83E0-33C9-9E6D008A7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16433-D666-9E5F-D610-5A9E290B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EB3BA-1D1F-61FE-8259-51F12D8F9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09F29-FA3F-B821-6ACA-F00B899EB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29FF-6B6B-A59D-E16D-E4582C2A9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13795-A91C-5B0A-2B2E-A0D93C76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B0980-49B9-40E1-21CD-53E50AA39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E7752-15D2-888C-BB3B-80F692B82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94109-BC26-CA14-2D8A-C970EB3F7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BA9FA-76CC-B769-A33F-29F02EF0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EA36D-104B-B7A7-C565-1A2E1EA24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55916-C597-CE8F-48BF-D79628A9B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7104-BA53-CE79-D299-9819F5A54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70FD8-EC28-E8D0-528E-EB806BCE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78A23-473E-89E8-DD14-7A5A547F6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E06D7-C15D-E7F1-C4F6-91431B12C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2636F-23DB-DDD4-AE02-505BD0174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0DBD-ED38-784F-7D59-D431D812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8BD88-F306-2163-BE97-54B510B08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6254A-8F32-7287-8DBC-6801F95FD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A87D8-38C9-00FB-A0AB-013458728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5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95D4-BC14-CC57-1334-739FC0B0A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2AFD9-71F1-2851-15F8-00DE56891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821D2-B5D9-93B5-6284-134952F1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Pitanje: imate li već ideje o temi svog apstrakta?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Da li preferirate sastanak prije (OCs za </a:t>
            </a:r>
            <a:r>
              <a:rPr lang="en-US" err="1">
                <a:ea typeface="Calibri"/>
                <a:cs typeface="Calibri"/>
              </a:rPr>
              <a:t>brainstorming + svako </a:t>
            </a:r>
            <a:r>
              <a:rPr lang="en-US">
                <a:ea typeface="Calibri"/>
                <a:cs typeface="Calibri"/>
              </a:rPr>
              <a:t>sa svojim predmetima) ili tokom CM?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C6EB0-7AB1-4FE7-5699-A46543FD7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423F-27F2-4476-B57B-FED15DC68BB4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13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Kliknite za uređivanje glavnog stila naslova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Kliknite za uređivanje glavnih stilova teksta</a:t>
            </a:r>
          </a:p>
          <a:p>
            <a:pPr lvl="1"/>
            <a:r>
              <a:rPr lang="en-US"/>
              <a:t>Drugi nivo</a:t>
            </a:r>
          </a:p>
          <a:p>
            <a:pPr lvl="2"/>
            <a:r>
              <a:rPr lang="en-US"/>
              <a:t>Treći nivo</a:t>
            </a:r>
          </a:p>
          <a:p>
            <a:pPr lvl="3"/>
            <a:r>
              <a:rPr lang="en-US"/>
              <a:t>Četvrti nivo</a:t>
            </a:r>
          </a:p>
          <a:p>
            <a:pPr lvl="4"/>
            <a:r>
              <a:rPr lang="en-US"/>
              <a:t>Peti nivo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A323D-06A4-48A0-FC5B-88A2A7BD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94A087-2200-6020-4C51-96C323C583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32094" r="-618" b="20214"/>
          <a:stretch/>
        </p:blipFill>
        <p:spPr>
          <a:xfrm rot="153327">
            <a:off x="1415827" y="-103648"/>
            <a:ext cx="10762425" cy="5506326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B9A657-3501-1492-DBBF-4B1CA48306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5468317"/>
            <a:ext cx="12199880" cy="1389683"/>
          </a:xfrm>
          <a:prstGeom prst="rect">
            <a:avLst/>
          </a:prstGeom>
          <a:solidFill>
            <a:srgbClr val="303D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AB82A-AC1A-0576-9F5F-E6A9FC91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93" y="4442279"/>
            <a:ext cx="10610482" cy="857864"/>
          </a:xfrm>
        </p:spPr>
        <p:txBody>
          <a:bodyPr>
            <a:noAutofit/>
          </a:bodyPr>
          <a:lstStyle/>
          <a:p>
            <a:r>
              <a:rPr lang="en-GB" sz="3600" b="1" noProof="0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Digitalne vještine – 3.1 Usklađivanje obuke iz digitalnih vještina s potrebama tržišta rada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516657-60C6-1250-3C2B-F902C217885F}"/>
              </a:ext>
            </a:extLst>
          </p:cNvPr>
          <p:cNvSpPr txBox="1">
            <a:spLocks/>
          </p:cNvSpPr>
          <p:nvPr/>
        </p:nvSpPr>
        <p:spPr>
          <a:xfrm>
            <a:off x="634692" y="5976217"/>
            <a:ext cx="6162348" cy="6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Latn-RS" sz="1400" dirty="0" err="1">
                <a:solidFill>
                  <a:schemeClr val="bg1"/>
                </a:solidFill>
                <a:latin typeface="Aptos Display"/>
                <a:ea typeface="DejaVu Math TeX Gyre" panose="02000503000000000000" pitchFamily="2" charset="0"/>
                <a:cs typeface="DejaVu Math TeX Gyre" panose="02000503000000000000" pitchFamily="2" charset="0"/>
              </a:rPr>
              <a:t>Unaprijediti</a:t>
            </a:r>
            <a:r>
              <a:rPr lang="sr-Latn-RS" sz="1400" dirty="0">
                <a:solidFill>
                  <a:schemeClr val="bg1"/>
                </a:solidFill>
                <a:latin typeface="Aptos Display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kumimoji="0" lang="sr-Latn-RS" sz="1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/>
                <a:ea typeface="DejaVu Math TeX Gyre" panose="02000503000000000000" pitchFamily="2" charset="0"/>
                <a:cs typeface="DejaVu Math TeX Gyre" panose="02000503000000000000" pitchFamily="2" charset="0"/>
              </a:rPr>
              <a:t>kvalitet stručnog obrazovanja i </a:t>
            </a:r>
            <a:r>
              <a:rPr lang="sr-Latn-RS" sz="1400" dirty="0">
                <a:solidFill>
                  <a:schemeClr val="bg1"/>
                </a:solidFill>
                <a:latin typeface="Aptos Display"/>
                <a:ea typeface="DejaVu Math TeX Gyre" panose="02000503000000000000" pitchFamily="2" charset="0"/>
                <a:cs typeface="DejaVu Math TeX Gyre" panose="02000503000000000000" pitchFamily="2" charset="0"/>
              </a:rPr>
              <a:t>obuka </a:t>
            </a:r>
            <a:r>
              <a:rPr kumimoji="0" lang="sr-Latn-RS" sz="1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 Display"/>
                <a:ea typeface="DejaVu Math TeX Gyre" panose="02000503000000000000" pitchFamily="2" charset="0"/>
                <a:cs typeface="DejaVu Math TeX Gyre" panose="02000503000000000000" pitchFamily="2" charset="0"/>
              </a:rPr>
              <a:t>(VET) na Zapadnom Balkanu za održivi razvoj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2CE34F-3951-38BF-EF98-7F51CAEEB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7" y="5996644"/>
            <a:ext cx="1261446" cy="50457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13529C3-C9E5-7B87-98F9-4B1F8214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9" y="79490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DF56D3A-F890-E7BC-9365-E290F30DD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83" y="5996644"/>
            <a:ext cx="2412457" cy="50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424D5D-C13D-E452-88C0-521E872C8BDA}"/>
              </a:ext>
            </a:extLst>
          </p:cNvPr>
          <p:cNvSpPr txBox="1">
            <a:spLocks/>
          </p:cNvSpPr>
          <p:nvPr/>
        </p:nvSpPr>
        <p:spPr>
          <a:xfrm>
            <a:off x="293632" y="5561582"/>
            <a:ext cx="5095020" cy="40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s-Latn-BA" sz="2000" b="1">
                <a:solidFill>
                  <a:srgbClr val="74D3BD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Premošćivanje zelene i digitalne podjele</a:t>
            </a:r>
          </a:p>
        </p:txBody>
      </p:sp>
    </p:spTree>
    <p:extLst>
      <p:ext uri="{BB962C8B-B14F-4D97-AF65-F5344CB8AC3E}">
        <p14:creationId xmlns:p14="http://schemas.microsoft.com/office/powerpoint/2010/main" val="377450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AB88-8792-0D83-10E4-F4EC503AF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11E2FA-AA65-DCEA-D492-CDEAB7377A67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Pregled</a:t>
            </a:r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30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vašeg</a:t>
            </a:r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30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programa</a:t>
            </a:r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30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kroz</a:t>
            </a:r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30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DigComp</a:t>
            </a:r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30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okvir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B4D3CC41-9890-550A-8265-60A884D6D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62E8321-0CEF-A023-67C1-050891910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BB8D1A-C3D1-C1EB-4565-257293D40D74}"/>
              </a:ext>
            </a:extLst>
          </p:cNvPr>
          <p:cNvSpPr txBox="1">
            <a:spLocks/>
          </p:cNvSpPr>
          <p:nvPr/>
        </p:nvSpPr>
        <p:spPr>
          <a:xfrm>
            <a:off x="514117" y="1394454"/>
            <a:ext cx="10684825" cy="4577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Mapiranje kompetencija počinje razumijevanjem onoga što vaši učenici već rade u vašem programu i kako se te aktivnosti povezuju s okvirom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DigComp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 2.2.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DigComp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nudi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jasno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definisane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oblasti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koje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opisuju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digitalno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ponašanje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u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svakodnevnim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zadacima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od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rukovanja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informacijama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do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kreiranja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sadržaja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ili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rješavanja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problema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pomoću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tehnologije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. Kada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nastavnici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koriste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ove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oblasti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kao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referentnu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tačku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mogu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sagledati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postojeće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lekcije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iz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novog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ugla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.</a:t>
            </a:r>
            <a:endParaRPr lang="en-US" sz="2000" dirty="0">
              <a:solidFill>
                <a:srgbClr val="303D68"/>
              </a:solidFill>
              <a:latin typeface="DejaVu Math TeX Gyr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Čak i jednostavne aktivnosti, poput korištenja online dokumenata ili obavljanja zadataka na platformi za učenje, već uvode elemente digitalne kompetencije.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algn="just"/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Prepoznavanje ovih veza pomaže nastavnicima da razumiju digitalne snage koje su već prisutne u njihovim kursevima.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3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9CF89-A256-4F13-651D-C41B5478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28EBE81-6293-12EE-1108-85F2AA968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743747-4B0F-5A64-9381-16950476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639BB6-BAD1-86BD-1E9C-B632F91B7799}"/>
              </a:ext>
            </a:extLst>
          </p:cNvPr>
          <p:cNvSpPr txBox="1">
            <a:spLocks/>
          </p:cNvSpPr>
          <p:nvPr/>
        </p:nvSpPr>
        <p:spPr>
          <a:xfrm>
            <a:off x="610507" y="745527"/>
            <a:ext cx="10419209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Izrada prve mape kompetencija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92989FC-25B0-D83D-14BF-FD3871013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AF1B521C-F7C9-239F-CCDC-B1871278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D23AE18-C32E-E1AA-DA40-135015F3E921}"/>
              </a:ext>
            </a:extLst>
          </p:cNvPr>
          <p:cNvSpPr txBox="1">
            <a:spLocks/>
          </p:cNvSpPr>
          <p:nvPr/>
        </p:nvSpPr>
        <p:spPr>
          <a:xfrm>
            <a:off x="610508" y="1394454"/>
            <a:ext cx="10863737" cy="3275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1000"/>
              </a:spcBef>
              <a:buClr>
                <a:schemeClr val="accent1"/>
              </a:buClr>
              <a:buSzPts val="1440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Prva vježba mapiranja ne mora biti složena. </a:t>
            </a:r>
          </a:p>
          <a:p>
            <a:pPr marL="342900" lvl="0" indent="-342900" algn="just">
              <a:spcBef>
                <a:spcPts val="1000"/>
              </a:spcBef>
              <a:buClr>
                <a:schemeClr val="accent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Može početi jednostavnom tabelom u kojoj je svaki kurs postavljen pored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DigComp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 područja koja obuhvata. Nastavnici zatim mogu dodati bilješke o tome šta učenici zapravo rade u praksi i koliko su samouvjereni pri radu na digitalnim zadacima. </a:t>
            </a:r>
          </a:p>
          <a:p>
            <a:pPr marL="342900" lvl="0" indent="-342900" algn="just">
              <a:spcBef>
                <a:spcPts val="1000"/>
              </a:spcBef>
              <a:buClr>
                <a:schemeClr val="accent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Ova prva verzija ne mora biti savršeno detaljna. Njena svrha je da otkrije cjelokupnu sliku o tome gdje se digitalno učenje već odvija i koje se kompetencije najčešće pojavljuju. 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Kada ova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mapa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bude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izrađena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, 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nastavnici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je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mogu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uporediti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s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onim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što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tržište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rada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očekuje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i početi uviđati gdje je potreban novi ili ažurirani sadržaj.</a:t>
            </a:r>
            <a:endParaRPr lang="en-US" sz="2000" dirty="0">
              <a:solidFill>
                <a:srgbClr val="303D68"/>
              </a:solidFill>
              <a:latin typeface="DejaVu Math TeX Gyre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0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B44CE18-3131-4BA9-91E4-486E79D1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0" t="1559" r="1107" b="1096"/>
          <a:stretch>
            <a:fillRect/>
          </a:stretch>
        </p:blipFill>
        <p:spPr>
          <a:xfrm>
            <a:off x="1245950" y="0"/>
            <a:ext cx="97001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73A4B9-93BB-0236-CB4E-2AFDE42580CB}"/>
              </a:ext>
            </a:extLst>
          </p:cNvPr>
          <p:cNvSpPr txBox="1"/>
          <p:nvPr/>
        </p:nvSpPr>
        <p:spPr>
          <a:xfrm rot="16200000">
            <a:off x="-1132426" y="3421626"/>
            <a:ext cx="4495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Slika: joint-research-centre.ec.europa.eu/digcomp-framework-poster</a:t>
            </a:r>
          </a:p>
        </p:txBody>
      </p:sp>
    </p:spTree>
    <p:extLst>
      <p:ext uri="{BB962C8B-B14F-4D97-AF65-F5344CB8AC3E}">
        <p14:creationId xmlns:p14="http://schemas.microsoft.com/office/powerpoint/2010/main" val="87777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0042F-12C3-EA21-1770-D4CC5038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531F1E6-C460-9FAF-1FB8-6433D4D2A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6AA89A-AD13-5FBD-8C78-5EED047C9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72" t="21505" r="22991" b="6523"/>
          <a:stretch>
            <a:fillRect/>
          </a:stretch>
        </p:blipFill>
        <p:spPr>
          <a:xfrm>
            <a:off x="6002031" y="960564"/>
            <a:ext cx="5636606" cy="4090288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E50982-EEC8-C297-C84D-4A860D2A9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DF019F-7960-0BFE-2B66-791DE58F509C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Izgradnja zajedničkog razumijevanja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2C9D409-CF2A-2397-E73B-043523324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59C7B6B7-8915-5D0F-D3BC-39235A980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659A06-888D-B792-F979-A83F3A51DCDE}"/>
              </a:ext>
            </a:extLst>
          </p:cNvPr>
          <p:cNvSpPr txBox="1">
            <a:spLocks/>
          </p:cNvSpPr>
          <p:nvPr/>
        </p:nvSpPr>
        <p:spPr>
          <a:xfrm>
            <a:off x="514117" y="1465006"/>
            <a:ext cx="4716644" cy="4021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1000"/>
              </a:spcBef>
              <a:buClr>
                <a:schemeClr val="accent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Svaki nastavnik primjećuje različite digitalne elemente u svom predmetu, a dijeljenje tih zapažanja pomaže u stvaranju preciznijeg pregleda. </a:t>
            </a:r>
          </a:p>
          <a:p>
            <a:pPr marL="342900" lvl="0" indent="-342900" algn="just">
              <a:spcBef>
                <a:spcPts val="1000"/>
              </a:spcBef>
              <a:buClr>
                <a:schemeClr val="accent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Jedan nastavnik može vidjeti prilike za jačanje digitalne sigurnosti, dok drugi prepoznaje aktivnosti povezane s komunikacijom ili saradnjom. </a:t>
            </a:r>
          </a:p>
          <a:p>
            <a:pPr marL="342900" lvl="0" indent="-342900" algn="just">
              <a:spcBef>
                <a:spcPts val="1000"/>
              </a:spcBef>
              <a:buClr>
                <a:schemeClr val="accent1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Rasprava o ovim slojevima uspostavlja zajednički jezik oko digitalne kompetencije i pomaže timovima da se usklade oko prioriteta.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EE14A2-9FB0-47C6-814B-1CB9B8C240C1}"/>
              </a:ext>
            </a:extLst>
          </p:cNvPr>
          <p:cNvSpPr txBox="1"/>
          <p:nvPr/>
        </p:nvSpPr>
        <p:spPr>
          <a:xfrm>
            <a:off x="5962785" y="5186062"/>
            <a:ext cx="57150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0" i="0" dirty="0">
                <a:solidFill>
                  <a:srgbClr val="303D68"/>
                </a:solidFill>
                <a:effectLst/>
                <a:latin typeface="Arial" panose="020B0604020202020204" pitchFamily="34" charset="0"/>
              </a:rPr>
              <a:t>DigComp 2.2: Okvir digitalne kompetencije za građane - S novim primjerima znanja, vještina i stavova, EUR 31006 EN, Izdavačka kuća Evropske unije, Luksemburg, 2022, ISBN 978-92-76-48882-8, doi:10.2760/115376, JRC128415.</a:t>
            </a:r>
            <a:endParaRPr lang="en-GB" sz="1100" dirty="0">
              <a:solidFill>
                <a:srgbClr val="303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33885-F348-E486-1D61-2348D1AA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1FC957-17FB-E200-2743-41232B76DFE8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D0587-3585-BDDB-3A7A-D496114D96AD}"/>
              </a:ext>
            </a:extLst>
          </p:cNvPr>
          <p:cNvSpPr txBox="1"/>
          <p:nvPr/>
        </p:nvSpPr>
        <p:spPr>
          <a:xfrm>
            <a:off x="3984331" y="402332"/>
            <a:ext cx="8111062" cy="2586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Iskoristiti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rezultate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vježbe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mapiranja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za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provođenje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analize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praznina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,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jasno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identificirajući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koje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digitalne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kompetencije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su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nedovoljno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razvijene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ili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nedostaju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u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trenutnoj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ponudi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stručnog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obrazovanja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GB" sz="3000" dirty="0" err="1">
                <a:solidFill>
                  <a:srgbClr val="303D68"/>
                </a:solidFill>
                <a:ea typeface="+mn-lt"/>
                <a:cs typeface="+mn-lt"/>
              </a:rPr>
              <a:t>obuka</a:t>
            </a:r>
            <a:r>
              <a:rPr lang="en-GB" sz="3000" dirty="0">
                <a:solidFill>
                  <a:srgbClr val="303D68"/>
                </a:solidFill>
                <a:ea typeface="+mn-lt"/>
                <a:cs typeface="+mn-lt"/>
              </a:rPr>
              <a:t> (VET).</a:t>
            </a:r>
            <a:endParaRPr lang="en-GB" sz="3000" noProof="0" dirty="0">
              <a:solidFill>
                <a:srgbClr val="303D68"/>
              </a:solidFill>
              <a:effectLst/>
              <a:ea typeface="+mn-lt"/>
              <a:cs typeface="+mn-lt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610A473-0F90-5EFC-B011-EDA3BAEA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1.3: Analiza praznina i preklapanja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1024C7AE-AD74-DA17-35B7-BC8E334C9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1D48B80-A5CB-A395-D1C6-A860403C1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3A6D-D8CA-8D07-A5ED-A6ECF5559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24DD56B0-0439-FE10-7334-F5F2963BA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988EE0A-10B0-9824-9F34-1600F098E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BC8B95-0B5D-5673-3CB3-A46704B41D9D}"/>
              </a:ext>
            </a:extLst>
          </p:cNvPr>
          <p:cNvSpPr txBox="1">
            <a:spLocks/>
          </p:cNvSpPr>
          <p:nvPr/>
        </p:nvSpPr>
        <p:spPr>
          <a:xfrm>
            <a:off x="514117" y="1465006"/>
            <a:ext cx="10536575" cy="450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je mapiranje završeno, sljedeći korak je pažljivo pogledati šta rezultati pokazuju.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Praznine se pojavljuju kada kompetencija koju poslodavci smatraju važnom nije prisutna u trenutnom programu. Preklapanja se pojavljuju kada se ista digitalna aktivnost ponavlja kroz nekoliko kurseva bez dodavanja nove vrijednosti.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Ovi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obrasci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pomažu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 nastavnicima da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razumiju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koliko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dobro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njihov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program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priprema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polaznike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za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stvarne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digitalne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zadatke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. Kada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nastavnici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zajedno tumače praznine i preklapanja, mapa postaje više od dokumenta. Postaje vodič za poboljšanje digitalne spremnosti na strukturiran i realističan način.</a:t>
            </a:r>
            <a:endParaRPr lang="bg-BG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2227D6-6A33-3FF4-CE28-E27F72E0C66A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Razumijevanje praznina i preklapanja</a:t>
            </a:r>
          </a:p>
        </p:txBody>
      </p:sp>
    </p:spTree>
    <p:extLst>
      <p:ext uri="{BB962C8B-B14F-4D97-AF65-F5344CB8AC3E}">
        <p14:creationId xmlns:p14="http://schemas.microsoft.com/office/powerpoint/2010/main" val="187815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02FCB-9B33-2E1A-82DE-D4D9DC5C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AAFDAB0F-4B56-C246-2811-ABFC2FAF9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E8836A0-5189-665A-7FC0-BCAC5925B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652F1B-B3BF-2C0F-0F72-F0FE73F817FE}"/>
              </a:ext>
            </a:extLst>
          </p:cNvPr>
          <p:cNvSpPr txBox="1">
            <a:spLocks/>
          </p:cNvSpPr>
          <p:nvPr/>
        </p:nvSpPr>
        <p:spPr>
          <a:xfrm>
            <a:off x="535092" y="1394454"/>
            <a:ext cx="5118835" cy="4577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Važnost jaza ovisi o tome što poslodavci očekuju od novih radnika. Ako se kompanije uveliko oslanjaju na digitalne komunikacijske alate ili nadzorne ploče s podacima, a te kompetencije su slabe u programu, jaz postaje značajan.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Preklapanja također zahtijevaju pažnju kada ograničavaju prostor za istraživanje naprednijih vještina. Pregled mape zajedno s trendovima u sektoru i povratnim informacijama lokalnih poslodavaca pomaže edukatorima da utvrde koja područja treba prvo ojačati.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0E59BF-80C0-D5B5-69A3-375F6912CADA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Povezivanje nalaza s očekivanjima na radnom mjestu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048FB9-02AA-610D-DA4D-C67C5ADF7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17" y="1301379"/>
            <a:ext cx="6199672" cy="5556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5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0264-D8B3-5058-24D9-45DA3F4DF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F86471B5-09CE-9036-6757-3114FA96D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679A6D6-DA1E-A77E-86D7-C1EEDDF0D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E020AA-1073-24AE-767F-74F74DCC743B}"/>
              </a:ext>
            </a:extLst>
          </p:cNvPr>
          <p:cNvSpPr txBox="1">
            <a:spLocks/>
          </p:cNvSpPr>
          <p:nvPr/>
        </p:nvSpPr>
        <p:spPr>
          <a:xfrm>
            <a:off x="514117" y="1394454"/>
            <a:ext cx="10536575" cy="417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Analiza praznina i preklapanja postaje vrijedna kada dovodi do praktičnih odluka. </a:t>
            </a:r>
          </a:p>
          <a:p>
            <a:pPr algn="just"/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Nastavnici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mogu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koristiti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nalaze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za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prilagođavanje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lekcija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,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integraciju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novih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alata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ili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kreiranje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aktivnosti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koje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rješavaju nedostatne kompetencije. Neka poboljšanja mogu zahtijevati nove materijale, dok se druga mogu uvesti malim izmjenama postojećih zadataka.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Sažimanje rezultata u jednostavnom pregledu pomaže timovima da odrede prioritete i isplaniraju sljedeće korake. Ova jasnoća podržava uravnoteženiju digitalnu ponudu i priprema instituciju za daljnji rad na izradi snažnog i ciljanog CPD plana.</a:t>
            </a:r>
            <a:endParaRPr lang="bg-BG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011DCF-1AB2-6BD3-D063-9099D5FC2268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Pretvaranje analize u akciju</a:t>
            </a:r>
          </a:p>
        </p:txBody>
      </p:sp>
    </p:spTree>
    <p:extLst>
      <p:ext uri="{BB962C8B-B14F-4D97-AF65-F5344CB8AC3E}">
        <p14:creationId xmlns:p14="http://schemas.microsoft.com/office/powerpoint/2010/main" val="359042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06E3D-590D-5CCE-6C9D-DAC9DDDFD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56F0A9-912F-AFE2-E10B-0FE3AC922F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32094" r="-618" b="20214"/>
          <a:stretch/>
        </p:blipFill>
        <p:spPr>
          <a:xfrm rot="153327">
            <a:off x="1415827" y="-103648"/>
            <a:ext cx="10762425" cy="5506326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ED7FF6-0128-A436-08CC-AB162CF440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5468317"/>
            <a:ext cx="12199880" cy="1389683"/>
          </a:xfrm>
          <a:prstGeom prst="rect">
            <a:avLst/>
          </a:prstGeom>
          <a:solidFill>
            <a:srgbClr val="303D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8D83A-3C4A-86B1-A834-747AC90B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96" y="1750142"/>
            <a:ext cx="10610482" cy="1678858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Modul 2: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Izrada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plana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kontinuiranog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profesionalnog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razvoja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(CPD) za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pružatelje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stručnog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obrazovanja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obuka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(VET)</a:t>
            </a:r>
            <a:br>
              <a:rPr lang="en-US" sz="3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en-US" sz="3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Podnaslov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2.1: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Definiranje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svrhe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CPD-a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i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ciljne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grupe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Podnaslov 2.2: Pisanje mjerljivih ishoda učenja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Podnaslov 2.3: Odabir načina obuke i resursa</a:t>
            </a:r>
            <a:endParaRPr lang="en-US" sz="36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77423B-F784-7DD2-62E5-82AF2D4E41C7}"/>
              </a:ext>
            </a:extLst>
          </p:cNvPr>
          <p:cNvSpPr txBox="1">
            <a:spLocks/>
          </p:cNvSpPr>
          <p:nvPr/>
        </p:nvSpPr>
        <p:spPr>
          <a:xfrm>
            <a:off x="634692" y="5976217"/>
            <a:ext cx="6162348" cy="6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Latn-RS" sz="1400" dirty="0" err="1">
                <a:solidFill>
                  <a:schemeClr val="bg1"/>
                </a:solidFill>
                <a:latin typeface="Aptos Display"/>
              </a:rPr>
              <a:t>Unaprijediti</a:t>
            </a:r>
            <a:r>
              <a:rPr lang="sr-Latn-RS" sz="1400" dirty="0">
                <a:solidFill>
                  <a:schemeClr val="bg1"/>
                </a:solidFill>
                <a:latin typeface="Aptos Display"/>
              </a:rPr>
              <a:t> kvalitet stručnog obrazovanja i obuka (VET) na Zapadnom Balkanu za održivi razvoj</a:t>
            </a:r>
            <a:endParaRPr lang="en-US" dirty="0"/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D15E25A-BE65-C69E-F643-574D2E6B6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7" y="5996644"/>
            <a:ext cx="1261446" cy="50457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E9C2CBC-90EE-68AB-A40D-72C69EDD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9" y="79490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BC6D258-D251-6ADD-F91F-374C6F333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83" y="5996644"/>
            <a:ext cx="2412457" cy="50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C71962-DC56-D279-65E4-D68B81A506D9}"/>
              </a:ext>
            </a:extLst>
          </p:cNvPr>
          <p:cNvSpPr txBox="1">
            <a:spLocks/>
          </p:cNvSpPr>
          <p:nvPr/>
        </p:nvSpPr>
        <p:spPr>
          <a:xfrm>
            <a:off x="293632" y="5561582"/>
            <a:ext cx="5095020" cy="40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s-Latn-BA" sz="2000" b="1" dirty="0">
                <a:solidFill>
                  <a:srgbClr val="74D3BD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Premošćivanje zelene i digitalne podjele</a:t>
            </a:r>
          </a:p>
        </p:txBody>
      </p:sp>
    </p:spTree>
    <p:extLst>
      <p:ext uri="{BB962C8B-B14F-4D97-AF65-F5344CB8AC3E}">
        <p14:creationId xmlns:p14="http://schemas.microsoft.com/office/powerpoint/2010/main" val="381242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4AF8D-2757-0E5D-7F15-51B5AF85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034F69-8A61-869E-D774-FE594BC77343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28CB3-145F-057F-3A05-D5B198A36E0F}"/>
              </a:ext>
            </a:extLst>
          </p:cNvPr>
          <p:cNvSpPr txBox="1"/>
          <p:nvPr/>
        </p:nvSpPr>
        <p:spPr>
          <a:xfrm>
            <a:off x="3984331" y="402332"/>
            <a:ext cx="8111062" cy="20036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Naučite navesti kontekst i ciljeve CPD plana zasnovanog na inteligenciji vještina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Definirajte ciljanu publiku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6877EDD-BF4D-2192-6C7E-777AC4C7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2.1: Definiranje svrhe CPD-a i ciljne grupe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E8B4E403-9074-DE29-8183-F1AED79E9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B0151D1-7F83-79C3-4616-2A159B15A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9239C-1E3D-C9DD-CE72-E2E00405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2C363F-4286-E670-459C-229FAF5D93F9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noProof="0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Ishodi učenja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74A1F7-E83A-277B-63BF-AA540B4DDD60}"/>
              </a:ext>
            </a:extLst>
          </p:cNvPr>
          <p:cNvSpPr txBox="1">
            <a:spLocks/>
          </p:cNvSpPr>
          <p:nvPr/>
        </p:nvSpPr>
        <p:spPr>
          <a:xfrm>
            <a:off x="514117" y="1668091"/>
            <a:ext cx="10633781" cy="243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Iskoristiti informacije o vještinama sa tržišta rada kako bi se postojeće kompetencije u stručnom obrazovanju i obukama (VET) </a:t>
            </a:r>
            <a:r>
              <a:rPr lang="bs-Latn-BA" sz="2000" err="1">
                <a:solidFill>
                  <a:srgbClr val="303D68"/>
                </a:solidFill>
                <a:ea typeface="+mj-lt"/>
                <a:cs typeface="+mj-lt"/>
              </a:rPr>
              <a:t>mapirale</a:t>
            </a: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 prema okviru </a:t>
            </a:r>
            <a:r>
              <a:rPr lang="bs-Latn-BA" sz="2000" err="1">
                <a:solidFill>
                  <a:srgbClr val="303D68"/>
                </a:solidFill>
                <a:ea typeface="+mj-lt"/>
                <a:cs typeface="+mj-lt"/>
              </a:rPr>
              <a:t>DigComp</a:t>
            </a: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 2.2, </a:t>
            </a:r>
            <a:r>
              <a:rPr lang="bs-Latn-BA" sz="2000" err="1">
                <a:solidFill>
                  <a:srgbClr val="303D68"/>
                </a:solidFill>
                <a:ea typeface="+mj-lt"/>
                <a:cs typeface="+mj-lt"/>
              </a:rPr>
              <a:t>identifikujući</a:t>
            </a: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 prioritetne praznine i preklapanja.</a:t>
            </a:r>
            <a:endParaRPr lang="bs-Latn-BA" sz="2000" noProof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20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Dizajnirati </a:t>
            </a:r>
            <a:r>
              <a:rPr lang="bs-Latn-BA" sz="2000" err="1">
                <a:solidFill>
                  <a:srgbClr val="303D68"/>
                </a:solidFill>
                <a:ea typeface="+mj-lt"/>
                <a:cs typeface="+mj-lt"/>
              </a:rPr>
              <a:t>strukturisan</a:t>
            </a: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 plan kontinuiranog profesionalnog razvoja (CPD) koji definiše ciljnu grupu, postavlja mjerljive ishode učenja i odabire odgovarajuće formate obuka i resurse.</a:t>
            </a:r>
            <a:endParaRPr lang="bs-Latn-BA" sz="2000" noProof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20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303D68"/>
                </a:solidFill>
                <a:ea typeface="+mj-lt"/>
                <a:cs typeface="+mj-lt"/>
              </a:rPr>
              <a:t>Razviti strategije za njegovanje </a:t>
            </a:r>
            <a:r>
              <a:rPr lang="bs-Latn-BA" sz="2000" dirty="0" err="1">
                <a:solidFill>
                  <a:srgbClr val="303D68"/>
                </a:solidFill>
                <a:ea typeface="+mj-lt"/>
                <a:cs typeface="+mj-lt"/>
              </a:rPr>
              <a:t>responzivne</a:t>
            </a:r>
            <a:r>
              <a:rPr lang="bs-Latn-BA" sz="2000" dirty="0">
                <a:solidFill>
                  <a:srgbClr val="303D68"/>
                </a:solidFill>
                <a:ea typeface="+mj-lt"/>
                <a:cs typeface="+mj-lt"/>
              </a:rPr>
              <a:t> digitalne kulture, uključujući uspostavljanje struktura podrške i kreiranje zajedničkog spremišta resursa za promicanje </a:t>
            </a:r>
            <a:r>
              <a:rPr lang="bs-Latn-BA" sz="2000" dirty="0" err="1">
                <a:solidFill>
                  <a:srgbClr val="303D68"/>
                </a:solidFill>
                <a:ea typeface="+mj-lt"/>
                <a:cs typeface="+mj-lt"/>
              </a:rPr>
              <a:t>inkluzivnih</a:t>
            </a:r>
            <a:r>
              <a:rPr lang="bs-Latn-BA" sz="2000" dirty="0">
                <a:solidFill>
                  <a:srgbClr val="303D68"/>
                </a:solidFill>
                <a:ea typeface="+mj-lt"/>
                <a:cs typeface="+mj-lt"/>
              </a:rPr>
              <a:t> praksi.</a:t>
            </a:r>
            <a:endParaRPr lang="bs-Latn-BA" sz="2000" noProof="0" dirty="0">
              <a:solidFill>
                <a:srgbClr val="303D68"/>
              </a:solidFill>
              <a:ea typeface="+mj-lt"/>
              <a:cs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" noProof="0" dirty="0">
                <a:solidFill>
                  <a:srgbClr val="303D68"/>
                </a:solidFill>
                <a:latin typeface="DejaVu Math TeX Gyre" panose="02000503000000000000" pitchFamily="2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00" noProof="0" dirty="0">
                <a:solidFill>
                  <a:srgbClr val="303D68"/>
                </a:solidFill>
                <a:latin typeface="DejaVu Math TeX Gyre" panose="02000503000000000000" pitchFamily="2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100" noProof="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0A516863-2B40-650E-A526-AEC83EE9E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3CE4FCB-F5D6-3A9A-4081-3BDCA0AA8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392EC-8B65-76A2-CF3A-E248B977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14F940-5CC9-2B24-1CD1-20B7FD10E074}"/>
              </a:ext>
            </a:extLst>
          </p:cNvPr>
          <p:cNvSpPr txBox="1">
            <a:spLocks/>
          </p:cNvSpPr>
          <p:nvPr/>
        </p:nvSpPr>
        <p:spPr>
          <a:xfrm>
            <a:off x="610509" y="1789471"/>
            <a:ext cx="10676594" cy="428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Plan CPD-a postaje smislen samo kada ima jasnu svrhu.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Ova svrha objašnjava šta institucija želi poboljšati i zašto je to poboljšanje važno. Ona bi trebala biti direktno povezana s ranije utvrđenim digitalnim prazninama, kako bi plan odgovarao stvarnim potrebama, a ne općim namjerama.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edukatori razumiju svrhu, mogu vidjeti kako se njihovo učešće povezuje s ishodima učenika i očekivanjima tržišta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rada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. Jasna svrha također pomaže izbjeći raspršene inicijative i usmjerava fokus na proces razvoja.</a:t>
            </a:r>
            <a:endParaRPr lang="en-US" sz="1900" dirty="0"/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CE1745C-EF3C-D65B-3875-465D4B071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581996D-A674-F0E2-9D0A-D63ABFE29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9BCC933-6D26-87BB-45A1-752E659831B9}"/>
              </a:ext>
            </a:extLst>
          </p:cNvPr>
          <p:cNvSpPr txBox="1">
            <a:spLocks/>
          </p:cNvSpPr>
          <p:nvPr/>
        </p:nvSpPr>
        <p:spPr>
          <a:xfrm>
            <a:off x="610509" y="892637"/>
            <a:ext cx="10318788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Postavljanje jasnog smjera za CPD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F56CFF-4B83-F775-C092-2703ED89EE64}"/>
              </a:ext>
            </a:extLst>
          </p:cNvPr>
          <p:cNvSpPr txBox="1"/>
          <p:nvPr/>
        </p:nvSpPr>
        <p:spPr>
          <a:xfrm>
            <a:off x="-3047" y="6642546"/>
            <a:ext cx="3404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Fotografija: noah-buscher-x8ZStukS2PM-unsplash</a:t>
            </a:r>
          </a:p>
        </p:txBody>
      </p:sp>
    </p:spTree>
    <p:extLst>
      <p:ext uri="{BB962C8B-B14F-4D97-AF65-F5344CB8AC3E}">
        <p14:creationId xmlns:p14="http://schemas.microsoft.com/office/powerpoint/2010/main" val="74837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D524-C928-FF4F-48C6-35EE6E86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A66A931-4004-9A57-EBAA-E3ED98BB0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E485B4F-8618-5918-4182-5EB6003D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E0DED5-BB77-D90C-03E6-69CA239B6D08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Povezivanje svrhe s dokazima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3CA4C1B-B35B-7062-B213-840C14154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6965C465-9B25-48AC-C3CB-B468ED41F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EE01716-E137-4159-3716-7E64C13D8EF3}"/>
              </a:ext>
            </a:extLst>
          </p:cNvPr>
          <p:cNvSpPr txBox="1">
            <a:spLocks/>
          </p:cNvSpPr>
          <p:nvPr/>
        </p:nvSpPr>
        <p:spPr>
          <a:xfrm>
            <a:off x="106631" y="745527"/>
            <a:ext cx="11328285" cy="3334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dirty="0">
                <a:solidFill>
                  <a:srgbClr val="303D68"/>
                </a:solidFill>
                <a:latin typeface="DejaVu Math TeX Gyre" panose="02000503000000000000" pitchFamily="2" charset="0"/>
              </a:rPr>
              <a:t>Svrha CPD plana trebala bi proizaći iz onoga što je institucija već primijetila u svojim programima. Ako timovi imaju poteškoća s mapiranjem digitalnih kompetencija, svrha bi se mogla usmjeriti na jačanje te sposobnosti. </a:t>
            </a:r>
          </a:p>
          <a:p>
            <a:pPr lvl="1"/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lvl="1"/>
            <a:r>
              <a:rPr lang="en-US" dirty="0">
                <a:solidFill>
                  <a:srgbClr val="303D68"/>
                </a:solidFill>
                <a:latin typeface="DejaVu Math TeX Gyre" panose="02000503000000000000" pitchFamily="2" charset="0"/>
              </a:rPr>
              <a:t>Ako osoblje rijetko koristi informacije o tržištu </a:t>
            </a:r>
            <a:r>
              <a:rPr lang="en-US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rada</a:t>
            </a:r>
            <a:r>
              <a:rPr lang="en-US" dirty="0">
                <a:solidFill>
                  <a:srgbClr val="303D68"/>
                </a:solidFill>
                <a:latin typeface="DejaVu Math TeX Gyre" panose="02000503000000000000" pitchFamily="2" charset="0"/>
              </a:rPr>
              <a:t>, svrha bi mogla biti izgradnja samopouzdanja u tumačenju podataka.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FC84BB-7057-7C13-3A33-ACD74883F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2623558"/>
            <a:ext cx="6247418" cy="33480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0132FD4-DF90-B98B-CFE7-FB8E5762FC00}"/>
              </a:ext>
            </a:extLst>
          </p:cNvPr>
          <p:cNvSpPr txBox="1"/>
          <p:nvPr/>
        </p:nvSpPr>
        <p:spPr>
          <a:xfrm>
            <a:off x="7333292" y="3625585"/>
            <a:ext cx="4208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je svrha utemeljena na dokazima, CPD plan postaje ostvariviji i lakše ga je komunicirati.</a:t>
            </a: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5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030A2-3480-5BB5-8F7B-4DC986E98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5796CC-29B6-D336-F370-20A798BD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563-DF9C-0597-4F19-D8FBD2AA8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4FA83F-BC47-89E9-AFDC-C651FFD64146}"/>
              </a:ext>
            </a:extLst>
          </p:cNvPr>
          <p:cNvSpPr txBox="1">
            <a:spLocks/>
          </p:cNvSpPr>
          <p:nvPr/>
        </p:nvSpPr>
        <p:spPr>
          <a:xfrm>
            <a:off x="610509" y="1789470"/>
            <a:ext cx="10769360" cy="4113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je svrha definirana, sljedeći korak je odabir ciljne grupe. Ova grupa uključuje osoblje koje treba razviti specifične kompetencije kako bi ispunilo ciljeve CPD-a. To može uključivati koordinatore programa, nastavnike predmeta ili timove koji pripremaju procjene.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Odabir pravih učesnika osigurava da plan dovede do vidljivih promjena. Fokusirana ciljna grupa također olakšava osmišljavanje aktivnosti koje odgovaraju njihovim ulogama i polaznim osnovama. Kada učesnici razumiju zašto su odabrani i kako njihovo učenje doprinosi strategiji institucije, plan CPD-a postiže jači angažman i jasnije rezultate.</a:t>
            </a:r>
            <a:endParaRPr lang="bg-BG" sz="18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DF28AE1-4210-DD4E-1381-D5DF834FD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E2B653D2-06FD-3212-7C8D-734C25067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732" y="5903194"/>
            <a:ext cx="1647764" cy="65910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535B994-E9C9-F7D0-7D65-69810982BC91}"/>
              </a:ext>
            </a:extLst>
          </p:cNvPr>
          <p:cNvSpPr txBox="1">
            <a:spLocks/>
          </p:cNvSpPr>
          <p:nvPr/>
        </p:nvSpPr>
        <p:spPr>
          <a:xfrm>
            <a:off x="610509" y="892637"/>
            <a:ext cx="10318788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Identifikacija pravih učesnika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37F5A-D185-BF03-7D91-41CAB7A9987A}"/>
              </a:ext>
            </a:extLst>
          </p:cNvPr>
          <p:cNvSpPr txBox="1"/>
          <p:nvPr/>
        </p:nvSpPr>
        <p:spPr>
          <a:xfrm>
            <a:off x="-3047" y="6642546"/>
            <a:ext cx="3404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Slika: artem-balashevsky-Ld-5Lu-eU6A-unsplash</a:t>
            </a:r>
          </a:p>
        </p:txBody>
      </p:sp>
    </p:spTree>
    <p:extLst>
      <p:ext uri="{BB962C8B-B14F-4D97-AF65-F5344CB8AC3E}">
        <p14:creationId xmlns:p14="http://schemas.microsoft.com/office/powerpoint/2010/main" val="157062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FCFE8-287A-80DE-4245-2D87EDF4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723355-084E-6EEF-342B-6FEB3799F1EC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71CD3-CC0E-91A0-F0F1-15A4DAAE4862}"/>
              </a:ext>
            </a:extLst>
          </p:cNvPr>
          <p:cNvSpPr txBox="1"/>
          <p:nvPr/>
        </p:nvSpPr>
        <p:spPr>
          <a:xfrm>
            <a:off x="3984331" y="402332"/>
            <a:ext cx="81110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000" noProof="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Vježbajte kreiranje učinkovitih ishoda učenja, osiguravajući da su povezani s određenim područjem kompetencija DigComp 2.2</a:t>
            </a:r>
            <a:endParaRPr lang="en-GB" sz="1800" kern="100" noProof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5B8A364-CA3E-515E-D1B6-6479C025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2.2: Pisanje mjerljivih ishoda učenja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4C737077-5149-8ED6-A613-7DA9F5A40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7" y="33098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932A86E-9FAD-3DF5-7808-58051A253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5E4A9-3ACD-509E-810B-D576833E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E03A98-F0DE-B72E-CB11-5B763E5DF2CD}"/>
              </a:ext>
            </a:extLst>
          </p:cNvPr>
          <p:cNvSpPr txBox="1">
            <a:spLocks/>
          </p:cNvSpPr>
          <p:nvPr/>
        </p:nvSpPr>
        <p:spPr>
          <a:xfrm>
            <a:off x="610507" y="1504335"/>
            <a:ext cx="5623145" cy="4247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Ishodi učenja pokazuju šta bi učesnici trebali biti u stanju da urade nakon završetka CPD plana. Oni čine napredak vidljivim i pomažu timovima da razumiju šta plan nastoji postići.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su ishodi jasno napisani, svi znaju koje će se vještine ili znanja promijeniti i kako ta promjena podržava širi cilj usklađivanja digitalnih kompetencija s potrebama tržišta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rada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Jasni ishodi također stvaraju zajedničko razumijevanje među osobljem i olakšavaju kasniju evaluaciju plana.</a:t>
            </a:r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BF9ECE02-5CA0-F45A-2FD3-A932B9230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732" y="5903194"/>
            <a:ext cx="1647764" cy="659106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B23CBF3-0B2E-5306-32CE-231FFF509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03B462-D4D8-0033-08DA-6ABB1A4112FC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104722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Zašto su ishodi učenja važni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BAF9F-2F51-9221-9936-9E3BB0DB26D0}"/>
              </a:ext>
            </a:extLst>
          </p:cNvPr>
          <p:cNvSpPr txBox="1"/>
          <p:nvPr/>
        </p:nvSpPr>
        <p:spPr>
          <a:xfrm>
            <a:off x="10018448" y="6585024"/>
            <a:ext cx="334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Fotografija: annie-spratt-a3mXEG8AEx8-unsplash</a:t>
            </a:r>
          </a:p>
        </p:txBody>
      </p:sp>
      <p:pic>
        <p:nvPicPr>
          <p:cNvPr id="3074" name="Picture 2" descr="Digital Competence Framework for Citizens (DigComp) - The ...">
            <a:extLst>
              <a:ext uri="{FF2B5EF4-FFF2-40B4-BE49-F238E27FC236}">
                <a16:creationId xmlns:a16="http://schemas.microsoft.com/office/drawing/2014/main" id="{622C97EF-D35C-D1D3-F565-70EE85520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" r="43186"/>
          <a:stretch>
            <a:fillRect/>
          </a:stretch>
        </p:blipFill>
        <p:spPr bwMode="auto">
          <a:xfrm>
            <a:off x="6844159" y="1339242"/>
            <a:ext cx="5344793" cy="45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EB3BF-D4FF-6CE0-24D7-736B96CF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744E1-E287-4EE9-4959-ED76B9C1A7CF}"/>
              </a:ext>
            </a:extLst>
          </p:cNvPr>
          <p:cNvSpPr txBox="1">
            <a:spLocks/>
          </p:cNvSpPr>
          <p:nvPr/>
        </p:nvSpPr>
        <p:spPr>
          <a:xfrm>
            <a:off x="786581" y="1690202"/>
            <a:ext cx="10567217" cy="4486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Da bi napisali efikasne ishode učenja, edukatori počinju tako što razmotre svrhu CPD plana.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Ishod bi trebao opisati radnju koja se može posmatrati, kao što je prepoznavanje digitalnih trendova, primjena okvira ili analiza jaza u kompetencijama. Korištenje jednostavnih glagola pomaže pokazati šta će učesnici zapravo raditi u praksi.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Ishodi također moraju biti realni u odnosu na raspoloživo vrijeme. Kada su ishodi sažeti i ostvarivi, oni usmjeravaju trenere pri odabiru odgovarajućih aktivnosti i resursa.</a:t>
            </a:r>
            <a:endParaRPr lang="en-US" sz="2000" dirty="0"/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4E0CF9D-14AF-3E6C-D46F-063705AAF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C777C061-2245-FBFC-EBFA-1FF1BB920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732" y="5903194"/>
            <a:ext cx="1647764" cy="659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607D27-8B95-D1C3-9E55-13AA1F239074}"/>
              </a:ext>
            </a:extLst>
          </p:cNvPr>
          <p:cNvSpPr txBox="1"/>
          <p:nvPr/>
        </p:nvSpPr>
        <p:spPr>
          <a:xfrm>
            <a:off x="0" y="6642556"/>
            <a:ext cx="334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Fotografija: bogdan-karlenko-36b7JBzhfF4-unsplash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C38906-3F73-57FE-B87B-C387355F9DED}"/>
              </a:ext>
            </a:extLst>
          </p:cNvPr>
          <p:cNvSpPr txBox="1">
            <a:spLocks/>
          </p:cNvSpPr>
          <p:nvPr/>
        </p:nvSpPr>
        <p:spPr>
          <a:xfrm>
            <a:off x="786581" y="892637"/>
            <a:ext cx="10142715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Pretvaranje svrhe u konkretne rezultate</a:t>
            </a:r>
          </a:p>
        </p:txBody>
      </p:sp>
    </p:spTree>
    <p:extLst>
      <p:ext uri="{BB962C8B-B14F-4D97-AF65-F5344CB8AC3E}">
        <p14:creationId xmlns:p14="http://schemas.microsoft.com/office/powerpoint/2010/main" val="318904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29C2A-88F9-A0A0-A1C2-91F1D525A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5B428F-DB92-999B-6EE7-E7570BA90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CB0CC5-75C0-789E-F4AE-8B4EEECCA34D}"/>
              </a:ext>
            </a:extLst>
          </p:cNvPr>
          <p:cNvSpPr txBox="1">
            <a:spLocks/>
          </p:cNvSpPr>
          <p:nvPr/>
        </p:nvSpPr>
        <p:spPr>
          <a:xfrm>
            <a:off x="786581" y="1690203"/>
            <a:ext cx="10567217" cy="3324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Da bi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napisali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efikasne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ishode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učenja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, 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nastavnici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počinju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tako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što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razmotre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</a:rPr>
              <a:t>svrhu</a:t>
            </a: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 CPD plana.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Dobri ishodi učenja su specifični, relevantni i povezani s realnim očekivanjima na radnom mjestu. Oni se fokusiraju na sposobnosti koje pomažu instituciji da odgovori na digitalne promjene, a ne na opće znanje koje je teško primijeniti.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učesnici mogu pokazati šta su naučili kroz zadatak, diskusiju ili mali projekat, ishod je mjerljiv. Ovi ishodi olakšavaju evaluaciju i osiguravaju da CPD plan dovodi do značajnih poboljšanja u načinu na koji se digitalne kompetencije razumiju i podučavaju.</a:t>
            </a:r>
            <a:endParaRPr lang="en-US" sz="2000" dirty="0"/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848D943-33EE-17CA-BD14-A0F1AF1EF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4D356DCD-CAFF-8A0B-3727-905257C36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732" y="5903194"/>
            <a:ext cx="1647764" cy="659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273C39-C48C-C760-F4C1-A4A99CE2A1A0}"/>
              </a:ext>
            </a:extLst>
          </p:cNvPr>
          <p:cNvSpPr txBox="1"/>
          <p:nvPr/>
        </p:nvSpPr>
        <p:spPr>
          <a:xfrm>
            <a:off x="0" y="6642556"/>
            <a:ext cx="334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Fotografija: bogdan-karlenko-36b7JBzhfF4-unsplash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BF23AB-30D0-8198-6694-EEB445CDBE44}"/>
              </a:ext>
            </a:extLst>
          </p:cNvPr>
          <p:cNvSpPr txBox="1">
            <a:spLocks/>
          </p:cNvSpPr>
          <p:nvPr/>
        </p:nvSpPr>
        <p:spPr>
          <a:xfrm>
            <a:off x="786581" y="892637"/>
            <a:ext cx="10142715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Stvaranje ishoda koji podržavaju stvarne potrebe</a:t>
            </a:r>
          </a:p>
        </p:txBody>
      </p:sp>
    </p:spTree>
    <p:extLst>
      <p:ext uri="{BB962C8B-B14F-4D97-AF65-F5344CB8AC3E}">
        <p14:creationId xmlns:p14="http://schemas.microsoft.com/office/powerpoint/2010/main" val="403386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6140-2A53-FCE9-C45F-BCC94B96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75D1D0-5EC9-2E86-B2C0-C05CA016D87E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C711B-F75B-302C-C0A6-807423D29E91}"/>
              </a:ext>
            </a:extLst>
          </p:cNvPr>
          <p:cNvSpPr txBox="1"/>
          <p:nvPr/>
        </p:nvSpPr>
        <p:spPr>
          <a:xfrm>
            <a:off x="3984331" y="402332"/>
            <a:ext cx="81110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Pregledajte i odaberite odgovarajuće formate obuke i načine isporuke, uz identifikaciju potrebnih resursa i potreba za pristupačnošću.</a:t>
            </a:r>
            <a:endParaRPr lang="bg-BG" sz="1800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D1117B7-3785-EB63-5A42-961A783F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2.3: Odabir načina obuke i resursa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C81FD5F7-2C62-6176-0F5C-C31809B4F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5D84D80-CDAA-5F8C-C16C-7979577FE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D523-8306-12DC-1E1A-AE50AAFA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834CB5D7-3636-1316-FB58-DADF004D8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CB880DC-5E5C-6C4C-E39A-B04B9E1E7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A721AB-AFD9-CF16-02C8-DE3E573E0075}"/>
              </a:ext>
            </a:extLst>
          </p:cNvPr>
          <p:cNvSpPr txBox="1">
            <a:spLocks/>
          </p:cNvSpPr>
          <p:nvPr/>
        </p:nvSpPr>
        <p:spPr>
          <a:xfrm>
            <a:off x="514117" y="1494503"/>
            <a:ext cx="10790234" cy="394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Odabir pravog načina obuke je ključan za to da CPD plan bude praktičan i ostvariv.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Osoblje često ima ograničeno vrijeme, pa način mora odgovarati njihovim rutinama, a da pritom ne smanjuje kvalitetu učenja.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Kratke sesije, jednostavni online moduli ili kombinovani formati mogu olakšati učešće, a istovremeno podržati smislen razvoj.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algn="just"/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Cilj je odabrati pristupe koji odgovaraju ishodima učenja i odražavaju kako se digitalne kompetencije koriste u stvarnim nastavnim situacijama.</a:t>
            </a:r>
            <a:endParaRPr lang="bg-BG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bg-BG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6C72DF-6828-5AA4-B749-5F5DDE7477BF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Odabir načina obuke koji odgovara vašem kontekstu</a:t>
            </a:r>
          </a:p>
        </p:txBody>
      </p:sp>
    </p:spTree>
    <p:extLst>
      <p:ext uri="{BB962C8B-B14F-4D97-AF65-F5344CB8AC3E}">
        <p14:creationId xmlns:p14="http://schemas.microsoft.com/office/powerpoint/2010/main" val="46635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2B5E-7D74-EF11-FCCE-0181CEA7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9542F5A2-D77E-4001-6705-B420F662A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4737B8F-3C0E-7D62-5A3E-149566B47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64A6DA-590D-8D1B-DB59-7F038CE97798}"/>
              </a:ext>
            </a:extLst>
          </p:cNvPr>
          <p:cNvSpPr txBox="1">
            <a:spLocks/>
          </p:cNvSpPr>
          <p:nvPr/>
        </p:nvSpPr>
        <p:spPr>
          <a:xfrm>
            <a:off x="514117" y="1671484"/>
            <a:ext cx="5788360" cy="3942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Najučinkovitije CPD aktivnosti su one koje povezuju učenje s svakodnevnim zadacima. Kada osoblje radi s pravim primjerima, poput pregledavanja podataka o tržištu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rada 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ili korištenja DigComp okvira tijekom sesije, obuka postaje odmah relevantna.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algn="just"/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Odrasli najbolje uče kroz praktične zadatke, jasne primjere i mogućnosti za eksperimentisanje. 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3A7AFB-AF2E-93B4-597E-0A0611663C0A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Kreiranje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nastavnih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iskustava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koja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su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korisna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realna</a:t>
            </a:r>
            <a:endParaRPr lang="en-US" dirty="0" err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A3A05C-62C8-D452-0645-9F023C83D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10" y="1543664"/>
            <a:ext cx="6274875" cy="417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31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06544-3C05-C33D-5F5C-13CD1E9CD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3A4426-139F-FBA4-F2C6-0E1FBD7F0346}"/>
              </a:ext>
            </a:extLst>
          </p:cNvPr>
          <p:cNvSpPr txBox="1">
            <a:spLocks/>
          </p:cNvSpPr>
          <p:nvPr/>
        </p:nvSpPr>
        <p:spPr>
          <a:xfrm>
            <a:off x="514117" y="561959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Pregled kursa</a:t>
            </a:r>
            <a:endParaRPr lang="bs-Latn-BA" sz="40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0550F964-C5F3-4FFB-2840-1B68AF6C7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D6DFD7B-6245-ABDA-4A7A-EE7D3F740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34C6D51-A5C7-D102-A1B5-7368DEFB1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820304"/>
              </p:ext>
            </p:extLst>
          </p:nvPr>
        </p:nvGraphicFramePr>
        <p:xfrm>
          <a:off x="610508" y="1313235"/>
          <a:ext cx="11243091" cy="465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009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96D7-FCEB-74E9-0F43-0B40CDF1A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FE58CB70-2E95-E351-B31D-22DEFE89D6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E8E3133-0ECD-5000-57A7-332477D40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E1F04A-9395-18A5-3EB8-CDBDCAB748C6}"/>
              </a:ext>
            </a:extLst>
          </p:cNvPr>
          <p:cNvSpPr txBox="1">
            <a:spLocks/>
          </p:cNvSpPr>
          <p:nvPr/>
        </p:nvSpPr>
        <p:spPr>
          <a:xfrm>
            <a:off x="610508" y="1622323"/>
            <a:ext cx="10693843" cy="381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Načine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obuke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potrebno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je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podržati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pouzdanim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resursima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. To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mogu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biti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interna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uputstva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zajednički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predlošci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jednostavni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alati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za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mapiranje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ili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primjeri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dobre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prakse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koji se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već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koriste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u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instituciji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.</a:t>
            </a:r>
            <a:endParaRPr lang="en-US" sz="2000" dirty="0">
              <a:solidFill>
                <a:srgbClr val="303D68"/>
              </a:solidFill>
              <a:latin typeface="DejaVu Math TeX Gyre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Vanjski resursi, poput </a:t>
            </a:r>
            <a:r>
              <a:rPr lang="en-US" sz="20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DigComp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materijala ili sektorskih izvještaja, također mogu ojačati aktivnosti bez potrebe za kreiranjem novog sadržaja od nule. Kada su resursi lako dostupni i dobro integrisani, pomažu osoblju da nastavi s učenjem nakon završetka sesije i čine CPD plan održivijim tokom vremena.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7FAE69-7B7F-AEB6-2FB3-EC944FF0F174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Korištenje resursa koji podržavaju održivo učenje</a:t>
            </a:r>
          </a:p>
        </p:txBody>
      </p:sp>
    </p:spTree>
    <p:extLst>
      <p:ext uri="{BB962C8B-B14F-4D97-AF65-F5344CB8AC3E}">
        <p14:creationId xmlns:p14="http://schemas.microsoft.com/office/powerpoint/2010/main" val="282231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35BF9-BE2C-F494-917F-A6B8EA13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7390AA-EBFA-E0AC-23BA-8B09B9A201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32094" r="-618" b="20214"/>
          <a:stretch/>
        </p:blipFill>
        <p:spPr>
          <a:xfrm rot="153327">
            <a:off x="1415827" y="-103648"/>
            <a:ext cx="10762425" cy="5506326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67B35E-7579-42D3-68A7-FC354C731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5468317"/>
            <a:ext cx="12199880" cy="1389683"/>
          </a:xfrm>
          <a:prstGeom prst="rect">
            <a:avLst/>
          </a:prstGeom>
          <a:solidFill>
            <a:srgbClr val="303D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E248A-261C-CBEE-3A2D-B91E5F5B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0" y="2182761"/>
            <a:ext cx="10610482" cy="1031873"/>
          </a:xfr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Modul 3: Razvijanje responzivne digitalne kulture</a:t>
            </a:r>
            <a:b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Podnaslov 3.1: Modeli za digitalno usavršavanje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Podnaslov 3.2: Dizajniranje inkluzivnih digitalnih nastavnih materijala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Podnaslov 3.3: Kreiranje centralnog repozitorija resursa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Podnaslov 3.4: Strategije za saradnju s industrijom</a:t>
            </a:r>
            <a:endParaRPr lang="en-US" sz="36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11B127-47A0-7940-AE08-E6B695726613}"/>
              </a:ext>
            </a:extLst>
          </p:cNvPr>
          <p:cNvSpPr txBox="1">
            <a:spLocks/>
          </p:cNvSpPr>
          <p:nvPr/>
        </p:nvSpPr>
        <p:spPr>
          <a:xfrm>
            <a:off x="634692" y="5976217"/>
            <a:ext cx="6162348" cy="6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Latn-RS" sz="1400" dirty="0" err="1">
                <a:solidFill>
                  <a:schemeClr val="bg1"/>
                </a:solidFill>
                <a:latin typeface="Aptos Display"/>
              </a:rPr>
              <a:t>Unaprijediti</a:t>
            </a:r>
            <a:r>
              <a:rPr lang="sr-Latn-RS" sz="1400" dirty="0">
                <a:solidFill>
                  <a:schemeClr val="bg1"/>
                </a:solidFill>
                <a:latin typeface="Aptos Display"/>
              </a:rPr>
              <a:t> kvalitet stručnog obrazovanja i obuka (VET) na Zapadnom Balkanu za održivi razvoj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185C0CC-9AE7-E6B9-4896-98CA9C944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7" y="5996644"/>
            <a:ext cx="1261446" cy="50457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E9B23DE-BD51-77CF-DDF5-68A303C4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9" y="79490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56D4F50-0ED1-48A6-67A2-731360EFD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83" y="5996644"/>
            <a:ext cx="2412457" cy="50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8C6DA0-6A5F-335E-C1C1-605F7E7BA23E}"/>
              </a:ext>
            </a:extLst>
          </p:cNvPr>
          <p:cNvSpPr txBox="1">
            <a:spLocks/>
          </p:cNvSpPr>
          <p:nvPr/>
        </p:nvSpPr>
        <p:spPr>
          <a:xfrm>
            <a:off x="293632" y="5561582"/>
            <a:ext cx="5095020" cy="40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s-Latn-BA" sz="2000" b="1" dirty="0">
                <a:solidFill>
                  <a:srgbClr val="74D3BD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Premošćivanje zelene i digitalne podjele</a:t>
            </a:r>
          </a:p>
        </p:txBody>
      </p:sp>
    </p:spTree>
    <p:extLst>
      <p:ext uri="{BB962C8B-B14F-4D97-AF65-F5344CB8AC3E}">
        <p14:creationId xmlns:p14="http://schemas.microsoft.com/office/powerpoint/2010/main" val="327256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B9A6-055E-684D-41AC-AC06ADD7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39933C-8FBA-846D-73FD-ED12E69BAB5A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744BE-0E8F-7B1F-7C38-55982EAE6603}"/>
              </a:ext>
            </a:extLst>
          </p:cNvPr>
          <p:cNvSpPr txBox="1"/>
          <p:nvPr/>
        </p:nvSpPr>
        <p:spPr>
          <a:xfrm>
            <a:off x="3984331" y="402332"/>
            <a:ext cx="8111062" cy="272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Istražiti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uporediti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nekoliko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različitih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modela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profesionalnog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razvoja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,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uključujući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kratke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osvrte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,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formalne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online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kurseve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,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mentorski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rad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među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kolegama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praktične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rgbClr val="303D68"/>
                </a:solidFill>
                <a:ea typeface="+mn-lt"/>
                <a:cs typeface="+mn-lt"/>
              </a:rPr>
              <a:t>radionice</a:t>
            </a:r>
            <a:r>
              <a:rPr lang="en-US" sz="3200" dirty="0">
                <a:solidFill>
                  <a:srgbClr val="303D68"/>
                </a:solidFill>
                <a:ea typeface="+mn-lt"/>
                <a:cs typeface="+mn-lt"/>
              </a:rPr>
              <a:t>.</a:t>
            </a:r>
            <a:endParaRPr lang="en-US" sz="3200" dirty="0">
              <a:solidFill>
                <a:srgbClr val="303D68"/>
              </a:solidFill>
              <a:effectLst/>
              <a:ea typeface="+mn-lt"/>
              <a:cs typeface="+mn-lt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6062B20-D397-7A7C-6143-9052B903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3.1: Modeli za digitalno usavršavanje </a:t>
            </a:r>
            <a:endParaRPr lang="en-US" sz="2800" kern="100" dirty="0">
              <a:solidFill>
                <a:srgbClr val="465A35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29D12DB4-2C43-161A-5C83-0F5B4D384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305F5E0-161A-CF14-9C17-EEFC7B0C9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294222-AB0D-5AFC-D7E8-D0A615C1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867719-AA83-060D-963D-C4F0643EF671}"/>
              </a:ext>
            </a:extLst>
          </p:cNvPr>
          <p:cNvSpPr txBox="1">
            <a:spLocks/>
          </p:cNvSpPr>
          <p:nvPr/>
        </p:nvSpPr>
        <p:spPr>
          <a:xfrm>
            <a:off x="514116" y="1661652"/>
            <a:ext cx="10448851" cy="4031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Digitalne kompetencije se brzo mijenjaju, a jedna obuka nije dovoljna da osoblje ostane usklađeno s očekivanjima na radnom mjestu.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Kontinuirano usavršavanje pomaže institucijama da ostanu prilagodljive novim alatima i metodama. Ono nastavnicima pruža redovne prilike da istražuju digitalne prakse, razmišljaju o njihovoj upotrebi i postepeno grade samopouzdanje.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usavršavanje postane dio svakodnevne rutine, digitalni razvoj se doživljava kao prirodan, a ne zahtjevan, i osoblje je bolje pripremljeno da podrži učenike na tržištu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rada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 koje se mijenja.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179873-DFEF-0E18-D084-EBE5B2035113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9691718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Zašto je kontinuirano usavršavanje važno</a:t>
            </a:r>
          </a:p>
        </p:txBody>
      </p:sp>
      <p:pic>
        <p:nvPicPr>
          <p:cNvPr id="16" name="Picture 1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65DC30A-2851-B0DD-FCE1-11B87BB5D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26C8F20A-1381-814A-E9B2-3C37B1825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5941DF-0632-85FD-3E57-09D1D449670A}"/>
              </a:ext>
            </a:extLst>
          </p:cNvPr>
          <p:cNvSpPr txBox="1"/>
          <p:nvPr/>
        </p:nvSpPr>
        <p:spPr>
          <a:xfrm>
            <a:off x="10018448" y="6585024"/>
            <a:ext cx="334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Slika: alvaro-reyes-qWwpHwip31M-unsplash</a:t>
            </a:r>
          </a:p>
        </p:txBody>
      </p:sp>
    </p:spTree>
    <p:extLst>
      <p:ext uri="{BB962C8B-B14F-4D97-AF65-F5344CB8AC3E}">
        <p14:creationId xmlns:p14="http://schemas.microsoft.com/office/powerpoint/2010/main" val="417508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10E8A-645F-07BC-1C07-C72D745B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A638BF-49D8-6A28-5956-41FF2CF42E0D}"/>
              </a:ext>
            </a:extLst>
          </p:cNvPr>
          <p:cNvSpPr txBox="1">
            <a:spLocks/>
          </p:cNvSpPr>
          <p:nvPr/>
        </p:nvSpPr>
        <p:spPr>
          <a:xfrm>
            <a:off x="514118" y="1507167"/>
            <a:ext cx="5847354" cy="384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Institucije mogu koristiti nekoliko modela za podršku kontinuiranom digitalnom rastu.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2000">
                <a:solidFill>
                  <a:srgbClr val="303D68"/>
                </a:solidFill>
                <a:ea typeface="+mj-lt"/>
                <a:cs typeface="+mj-lt"/>
              </a:rPr>
              <a:t>Kratki treninzi, poput mikro-sesija ili kratkih demonstracija, pomažu osoblju da uči bez osjećaja preopterećenosti. Učenje među kolegama pruža prostor u kojem kolege dijele praktične savjete i promatraju metode jedni drugih.</a:t>
            </a:r>
            <a:endParaRPr lang="bs-Latn-BA" sz="200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Mješoviti pristupi koji kombinuju online i lične aktivnosti pružaju osoblju fleksibilnost, istovremeno jačajući nove vještine kroz praksu.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07CB73-6F11-6AA3-B167-2FDF50156CC0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704489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Različiti načini za podršku kontinuiranom učenju</a:t>
            </a:r>
            <a:endParaRPr lang="pl-PL" sz="30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663239F-D932-EA3C-8B98-AECE87090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4927BAC4-991C-D669-00A6-6D093DC52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41FE57-5C7D-B5CE-6A9C-6E05F6B17E23}"/>
              </a:ext>
            </a:extLst>
          </p:cNvPr>
          <p:cNvSpPr txBox="1"/>
          <p:nvPr/>
        </p:nvSpPr>
        <p:spPr>
          <a:xfrm>
            <a:off x="10018448" y="6585024"/>
            <a:ext cx="334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Slika: olav-ahrens-rotne-4Ennrbj1svk-unsplash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C5F37C-EDCE-94C4-E787-7FB60B81B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83" y="542925"/>
            <a:ext cx="48006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0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AF6C5-90BD-182D-8CC6-3C77D1FE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FEEF2-31E7-0496-0CC9-57D4F3BF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A3014F-B293-B2F6-03E3-3E0D09B500E3}"/>
              </a:ext>
            </a:extLst>
          </p:cNvPr>
          <p:cNvSpPr txBox="1">
            <a:spLocks/>
          </p:cNvSpPr>
          <p:nvPr/>
        </p:nvSpPr>
        <p:spPr>
          <a:xfrm>
            <a:off x="514116" y="1582993"/>
            <a:ext cx="10861805" cy="4166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Najučinkovitija strategija usavršavanja je ona koja na uravnotežen način kombinuje nekoliko modela. Kratke sesije uvode nove ideje, učenje od vršnjaka jača samopouzdanje, a kombinovani formati omogućavaju dublje istraživanje.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Kada se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ovi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pristupi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ponavljaju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tokom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vremena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oni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stvaraju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ciklus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unapređenja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koji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održava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vještine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ažurnim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Ovaj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postepeni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kontinuirani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proces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pomaže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institucijama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da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ostanu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agilne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odgovore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digitalne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trendove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održe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snažnu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povezanost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između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nastavnih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praksi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i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stvarnih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zahtjeva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na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radnom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j-lt"/>
                <a:cs typeface="+mj-lt"/>
              </a:rPr>
              <a:t>mjestu</a:t>
            </a:r>
            <a:r>
              <a:rPr lang="en-US" sz="2000" dirty="0">
                <a:solidFill>
                  <a:srgbClr val="303D68"/>
                </a:solidFill>
                <a:ea typeface="+mj-lt"/>
                <a:cs typeface="+mj-lt"/>
              </a:rPr>
              <a:t>.</a:t>
            </a:r>
            <a:endParaRPr lang="en-US" sz="2000" dirty="0">
              <a:solidFill>
                <a:srgbClr val="303D68"/>
              </a:solidFill>
              <a:latin typeface="DejaVu Math TeX Gyre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86920-A7F1-3DD1-01D2-9A8131F40500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861806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Odabir modela koji osiguravaju dugoročni napredak</a:t>
            </a:r>
            <a:endParaRPr lang="pl-PL" sz="30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68B84B-D761-502F-12CC-E5AD251A0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F67F2708-5A5B-CA84-BE18-2B43ADB73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C21C7C-A71A-E6D9-8EDE-802780F34C94}"/>
              </a:ext>
            </a:extLst>
          </p:cNvPr>
          <p:cNvSpPr txBox="1"/>
          <p:nvPr/>
        </p:nvSpPr>
        <p:spPr>
          <a:xfrm>
            <a:off x="10018448" y="6585024"/>
            <a:ext cx="334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DejaVu Math TeX Gyre" panose="02000503000000000000"/>
              </a:rPr>
              <a:t>Slika: ux-indonesia-qC2n6RQU4Vw-unsplash</a:t>
            </a:r>
          </a:p>
        </p:txBody>
      </p:sp>
    </p:spTree>
    <p:extLst>
      <p:ext uri="{BB962C8B-B14F-4D97-AF65-F5344CB8AC3E}">
        <p14:creationId xmlns:p14="http://schemas.microsoft.com/office/powerpoint/2010/main" val="854845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060AE-D738-E3D3-CBF3-6E1EF574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7E989A-C2DA-172C-FF4E-A00F1AA940EF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65AB5-CBF5-B088-D5CD-AC81ACA36D83}"/>
              </a:ext>
            </a:extLst>
          </p:cNvPr>
          <p:cNvSpPr txBox="1"/>
          <p:nvPr/>
        </p:nvSpPr>
        <p:spPr>
          <a:xfrm>
            <a:off x="3984331" y="402332"/>
            <a:ext cx="8111062" cy="45313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bs-Latn-BA" sz="3200" err="1">
                <a:solidFill>
                  <a:srgbClr val="303D68"/>
                </a:solidFill>
                <a:ea typeface="+mn-lt"/>
                <a:cs typeface="+mn-lt"/>
              </a:rPr>
              <a:t>Naučiti</a:t>
            </a:r>
            <a:r>
              <a:rPr lang="bs-Latn-BA" sz="3200">
                <a:solidFill>
                  <a:srgbClr val="303D68"/>
                </a:solidFill>
                <a:ea typeface="+mn-lt"/>
                <a:cs typeface="+mn-lt"/>
              </a:rPr>
              <a:t> kako uspostaviti efikasan sistem podrške putem mreže digitalnih promotora, specijalizovanih kanala za pomoć i grupa za međusobnu podršku među kolegama.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32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32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endParaRPr lang="en-GB" sz="2800" b="1" dirty="0">
              <a:solidFill>
                <a:srgbClr val="303D68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96EE9032-C5BC-4535-2EF8-E19B4EC2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3.2: Dizajniranje inkluzivnih digitalnih materijala za učenje</a:t>
            </a:r>
            <a:endParaRPr lang="en-US" sz="2800" kern="100" dirty="0">
              <a:solidFill>
                <a:srgbClr val="465A35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145F98CC-36EF-2132-282A-05BC20281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668A9FD-8B2D-4903-3F50-C354EFC80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67C3E-A2CA-0008-8BBB-4E0217E5F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9C4E78-01E0-1016-8ECC-6869CD1D3AA7}"/>
              </a:ext>
            </a:extLst>
          </p:cNvPr>
          <p:cNvSpPr txBox="1">
            <a:spLocks/>
          </p:cNvSpPr>
          <p:nvPr/>
        </p:nvSpPr>
        <p:spPr>
          <a:xfrm>
            <a:off x="514117" y="482513"/>
            <a:ext cx="10783148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Omogućavanje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pristupačnosti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digitalnih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materijala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za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sve</a:t>
            </a:r>
            <a:endParaRPr lang="en-US" dirty="0" err="1">
              <a:ea typeface="+mj-lt"/>
              <a:cs typeface="+mj-lt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E219C031-B868-20DA-D7DE-6E66387C2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B955873-15AD-1E82-2847-8393DF1C1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858872F-15F8-E1C8-EE1A-1966B51DE208}"/>
              </a:ext>
            </a:extLst>
          </p:cNvPr>
          <p:cNvSpPr txBox="1"/>
          <p:nvPr/>
        </p:nvSpPr>
        <p:spPr>
          <a:xfrm>
            <a:off x="514117" y="1951672"/>
            <a:ext cx="10783149" cy="26171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Inkluzivni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digitalni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materijali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daju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svim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učenicima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priliku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da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učestvuju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samopouzdanjem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  <a:ea typeface="+mj-ea"/>
                <a:cs typeface="+mj-cs"/>
              </a:rPr>
              <a:t>Kreiranje sadržaja koji je jednostavan za razumijevanje, vizualno jasan i kompatibilan s različitim potrebama učenja. Male odluke, poput korištenja jednostavnog jezika, jasnih rasporeda i čitljivih vizuala, pomažu ukloniti prepreke koje bi inače mogle ograničiti angažman. 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Kada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materijali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dizajnirani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imajući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umu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inkluziju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učenici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se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osjećaju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podržano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spremnije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istražuju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digitalne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zadatke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8326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F599F-4275-F2E0-5C05-8588559B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D5B5E5-616B-AAC5-3853-B4F572CFC52E}"/>
              </a:ext>
            </a:extLst>
          </p:cNvPr>
          <p:cNvSpPr txBox="1">
            <a:spLocks/>
          </p:cNvSpPr>
          <p:nvPr/>
        </p:nvSpPr>
        <p:spPr>
          <a:xfrm>
            <a:off x="514117" y="482513"/>
            <a:ext cx="11048618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Dizajniranje sadržaja koji podržava različite učenike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D2300A41-264F-8804-45E8-A59C8BB08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A22C02-C911-EA68-7944-D29597F6D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047D74A-0299-1E56-DB7C-D79359710660}"/>
              </a:ext>
            </a:extLst>
          </p:cNvPr>
          <p:cNvSpPr txBox="1"/>
          <p:nvPr/>
        </p:nvSpPr>
        <p:spPr>
          <a:xfrm>
            <a:off x="514117" y="1951672"/>
            <a:ext cx="10783149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Učenici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dolaze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s različitim nivoima digitalnog iskustva i različitim vrstama sposobnosti u učionicu. Inkluzivni materijali prepoznaju ovu raznolikost tako što nude objašnjenja, primjere i formate koji odgovaraju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različitim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stilovima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učenja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Kombinacija vizualnih elemenata, kratkih tekstova i praktičnih zadataka pomaže učenicima da prate gradivo čak i ako nisu sigurni u rad s tehnologijom. 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Kada materijali korak po korak vode učenike i pružaju prostor za vježbu, digitalni zadaci postaju izvodljivi i manje zastrašujući.</a:t>
            </a:r>
            <a:endParaRPr lang="pt-PT" sz="2000" dirty="0">
              <a:solidFill>
                <a:srgbClr val="303D68"/>
              </a:solidFill>
              <a:latin typeface="DejaVu Math TeX Gyre" panose="02000503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671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BCA88-ABD0-EB28-7883-648B967E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DDE337E-4B72-8488-F156-1274888E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C6D7807-6065-5182-D8B0-36CC816CF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67D439-357C-4CD3-4EB6-669847BF4F62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Održavanje materijala jasnim, praktičnim i jednostavnim za ažuriranje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37EDC76-D55F-BEF3-F8EC-2414D7E78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546B8F96-E8ED-9725-B05F-F5DEA9FB0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2AEB75-B282-C555-7FE4-9B91D955651F}"/>
              </a:ext>
            </a:extLst>
          </p:cNvPr>
          <p:cNvSpPr txBox="1">
            <a:spLocks/>
          </p:cNvSpPr>
          <p:nvPr/>
        </p:nvSpPr>
        <p:spPr>
          <a:xfrm>
            <a:off x="247608" y="1963148"/>
            <a:ext cx="11048618" cy="293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Inkluzivni dizajn postaje održiv kada su materijali jednostavni za održavanje.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Korištenje predložaka, strukturiranih rasporeda i jasnih uputa pomaže nastavnicima da ažuriraju sadržaj bez da počinju od nule. Praktični primjeri preuzeti iz stvarnih radnih situacija čine učenje relevantnijim i pomažu polaznicima da vide kako se digitalni alati koriste izvan učionice.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su materijali laki za prilagođavanje, institucije ih mogu uskladiti s digitalnim promjenama na tržištu </a:t>
            </a:r>
            <a:r>
              <a:rPr lang="en-US" sz="2000" dirty="0" err="1">
                <a:solidFill>
                  <a:srgbClr val="303D68"/>
                </a:solidFill>
                <a:latin typeface="DejaVu Math TeX Gyre" panose="02000503000000000000" pitchFamily="2" charset="0"/>
              </a:rPr>
              <a:t>rada </a:t>
            </a: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i osigurati da svi učenici imaju koristi od dosljedne podrške.</a:t>
            </a:r>
            <a:endParaRPr lang="bg-BG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03A55-4463-0B81-F8FA-95180026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0AD813-BF75-90A3-AD53-AA5A6FE245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32094" r="-618" b="20214"/>
          <a:stretch/>
        </p:blipFill>
        <p:spPr>
          <a:xfrm rot="153327">
            <a:off x="1415827" y="-103648"/>
            <a:ext cx="10762425" cy="5506326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0BE33A-EF6E-1817-B16A-B3EEA30AE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5468317"/>
            <a:ext cx="12199880" cy="1389683"/>
          </a:xfrm>
          <a:prstGeom prst="rect">
            <a:avLst/>
          </a:prstGeom>
          <a:solidFill>
            <a:srgbClr val="303D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FC31F-9DDF-85FB-277E-FE53ACDC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96" y="2220583"/>
            <a:ext cx="10997228" cy="857864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Modul 1: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Informacije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o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vještinama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mapiranje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prema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DigComp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okviru</a:t>
            </a:r>
            <a:br>
              <a:rPr lang="en-US" sz="3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en-US" sz="3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Podnaslov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1.1: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Prikupljanje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informacija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o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postojećim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i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novim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digitalnim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vještinama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GB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Podnaslov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1.2: </a:t>
            </a:r>
            <a:r>
              <a:rPr lang="en-US" sz="3000" dirty="0" err="1">
                <a:solidFill>
                  <a:srgbClr val="373365"/>
                </a:solidFill>
                <a:ea typeface="+mj-lt"/>
                <a:cs typeface="+mj-lt"/>
              </a:rPr>
              <a:t>Mapiranje</a:t>
            </a:r>
            <a:r>
              <a:rPr lang="en-US" sz="3000" dirty="0">
                <a:solidFill>
                  <a:srgbClr val="373365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73365"/>
                </a:solidFill>
                <a:ea typeface="+mj-lt"/>
                <a:cs typeface="+mj-lt"/>
              </a:rPr>
              <a:t>kompetencija</a:t>
            </a:r>
            <a:r>
              <a:rPr lang="en-US" sz="3000" dirty="0">
                <a:solidFill>
                  <a:srgbClr val="373365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73365"/>
                </a:solidFill>
                <a:ea typeface="+mj-lt"/>
                <a:cs typeface="+mj-lt"/>
              </a:rPr>
              <a:t>prema</a:t>
            </a:r>
            <a:r>
              <a:rPr lang="en-US" sz="3000" dirty="0">
                <a:solidFill>
                  <a:srgbClr val="373365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73365"/>
                </a:solidFill>
                <a:ea typeface="+mj-lt"/>
                <a:cs typeface="+mj-lt"/>
              </a:rPr>
              <a:t>DigComp</a:t>
            </a:r>
            <a:r>
              <a:rPr lang="en-US" sz="3000" dirty="0">
                <a:solidFill>
                  <a:srgbClr val="373365"/>
                </a:solidFill>
                <a:ea typeface="+mj-lt"/>
                <a:cs typeface="+mj-lt"/>
              </a:rPr>
              <a:t> 2.2 </a:t>
            </a:r>
            <a:r>
              <a:rPr lang="en-US" sz="3000" dirty="0" err="1">
                <a:solidFill>
                  <a:srgbClr val="373365"/>
                </a:solidFill>
                <a:ea typeface="+mj-lt"/>
                <a:cs typeface="+mj-lt"/>
              </a:rPr>
              <a:t>okviru</a:t>
            </a:r>
            <a:b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GB" sz="3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Podnaslov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1.3: Analiza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praznina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i</a:t>
            </a:r>
            <a:r>
              <a:rPr lang="en-US" sz="3000" dirty="0">
                <a:solidFill>
                  <a:srgbClr val="373365"/>
                </a:solidFill>
                <a:latin typeface="DejaVu Math TeX Gyre" panose="02000503000000000000"/>
              </a:rPr>
              <a:t> </a:t>
            </a:r>
            <a:r>
              <a:rPr lang="en-US" sz="3000" dirty="0" err="1">
                <a:solidFill>
                  <a:srgbClr val="373365"/>
                </a:solidFill>
                <a:latin typeface="DejaVu Math TeX Gyre" panose="02000503000000000000"/>
              </a:rPr>
              <a:t>preklapanja</a:t>
            </a:r>
            <a:endParaRPr lang="en-US" sz="3600" b="1" dirty="0" err="1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06A378-F1CD-1338-C62A-DBE8CACFC329}"/>
              </a:ext>
            </a:extLst>
          </p:cNvPr>
          <p:cNvSpPr txBox="1">
            <a:spLocks/>
          </p:cNvSpPr>
          <p:nvPr/>
        </p:nvSpPr>
        <p:spPr>
          <a:xfrm>
            <a:off x="634692" y="5976217"/>
            <a:ext cx="6162348" cy="6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Latn-RS" sz="1400" dirty="0" err="1">
                <a:solidFill>
                  <a:schemeClr val="bg1"/>
                </a:solidFill>
                <a:latin typeface="Aptos Display"/>
              </a:rPr>
              <a:t>Unaprijediti</a:t>
            </a:r>
            <a:r>
              <a:rPr lang="sr-Latn-RS" sz="1400" dirty="0">
                <a:solidFill>
                  <a:schemeClr val="bg1"/>
                </a:solidFill>
                <a:latin typeface="Aptos Display"/>
              </a:rPr>
              <a:t> kvalitet stručnog obrazovanja i obuka (VET) na Zapadnom Balkanu za održivi razvoj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B126673-B492-8D8E-9623-107FAB555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7" y="5996644"/>
            <a:ext cx="1261446" cy="50457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79399CC-7A46-4F13-53B2-FC2AE1E0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9" y="79490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EF742A-6367-D6DE-173F-F1FD201B3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83" y="5996644"/>
            <a:ext cx="2412457" cy="50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0FC247-744E-3200-802F-09C6CC363520}"/>
              </a:ext>
            </a:extLst>
          </p:cNvPr>
          <p:cNvSpPr txBox="1">
            <a:spLocks/>
          </p:cNvSpPr>
          <p:nvPr/>
        </p:nvSpPr>
        <p:spPr>
          <a:xfrm>
            <a:off x="293632" y="5561582"/>
            <a:ext cx="5095020" cy="40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s-Latn-BA" sz="2000" b="1" dirty="0">
                <a:solidFill>
                  <a:srgbClr val="74D3BD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Premošćivanje zelene i digitalne podjele</a:t>
            </a:r>
          </a:p>
        </p:txBody>
      </p:sp>
    </p:spTree>
    <p:extLst>
      <p:ext uri="{BB962C8B-B14F-4D97-AF65-F5344CB8AC3E}">
        <p14:creationId xmlns:p14="http://schemas.microsoft.com/office/powerpoint/2010/main" val="816150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D5D60-B437-4093-0D42-DFD3551EC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E91825-975B-E971-92AF-2B89DEE87C59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1E61F-2F76-C3DA-90C3-430712585860}"/>
              </a:ext>
            </a:extLst>
          </p:cNvPr>
          <p:cNvSpPr txBox="1"/>
          <p:nvPr/>
        </p:nvSpPr>
        <p:spPr>
          <a:xfrm>
            <a:off x="3984331" y="402332"/>
            <a:ext cx="8111062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Planirajte stvaranje i održavanje zajedničkog repozitorija za digitalne alate, vodiče najboljih praksi i materijale za učenje kako biste osigurali dosljednost i promovisali inkluzivne prakse.</a:t>
            </a:r>
            <a:endParaRPr lang="bg-BG" sz="1800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ED7B1A0-5E9A-E58C-0AE1-D7BF9773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3.3: Kreiranje centralnog repozitorija resursa </a:t>
            </a:r>
            <a:endParaRPr lang="en-US" sz="2800" kern="100" dirty="0">
              <a:solidFill>
                <a:srgbClr val="465A35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5A6EAA7A-F97A-E4A2-BBCC-88816A23B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231A156-49F0-8083-C292-73469DCE5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AB3AA-765F-F670-2416-708B447F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446C54-D1AB-C384-AB9C-E211BA130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24BCDC-4601-FE6D-97D4-CB8B8D5592AD}"/>
              </a:ext>
            </a:extLst>
          </p:cNvPr>
          <p:cNvSpPr txBox="1">
            <a:spLocks/>
          </p:cNvSpPr>
          <p:nvPr/>
        </p:nvSpPr>
        <p:spPr>
          <a:xfrm>
            <a:off x="511069" y="745527"/>
            <a:ext cx="10923847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Zašto je zajednički repozitorij važan</a:t>
            </a:r>
            <a:endParaRPr lang="pl-PL" sz="30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3D8A84A-1B4C-2278-E760-BF1C3814D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B16DCF8B-18A8-3874-A3AD-1FD60A196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5BD872-353A-34A4-A3E5-A1CE3C55CC1C}"/>
              </a:ext>
            </a:extLst>
          </p:cNvPr>
          <p:cNvSpPr txBox="1"/>
          <p:nvPr/>
        </p:nvSpPr>
        <p:spPr>
          <a:xfrm>
            <a:off x="442243" y="1666848"/>
            <a:ext cx="10845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/>
              </a:rPr>
              <a:t>Centralni repozitorij resursa objedinjuje sve digitalne materijale, alate i primjere na jednom organizovanom mjestu. Pomaže edukatorima da brzo pristupe onome što im je potrebno, smanjuje duplicirani rad i olakšava održavanje dosljednosti u programima.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/>
              </a:rPr>
              <a:t>Kada se resursi pohrane zajedno, osoblje može nadograđivati tuđe ideje i usklađivati materijale s digitalnim ciljevima institucije. Vremenom, repozitorij postaje zajedničko sjećanje koje podržava nastavu i razvoj.</a:t>
            </a:r>
          </a:p>
        </p:txBody>
      </p:sp>
    </p:spTree>
    <p:extLst>
      <p:ext uri="{BB962C8B-B14F-4D97-AF65-F5344CB8AC3E}">
        <p14:creationId xmlns:p14="http://schemas.microsoft.com/office/powerpoint/2010/main" val="3893571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056EE0-DE47-0471-2D38-E9F72739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574FE7B-744A-E4FF-5604-96019817A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AB87549-FB97-6680-D819-EA1E1096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2291DF-B316-7357-CEE1-DEAF74E40BC0}"/>
              </a:ext>
            </a:extLst>
          </p:cNvPr>
          <p:cNvSpPr txBox="1">
            <a:spLocks/>
          </p:cNvSpPr>
          <p:nvPr/>
        </p:nvSpPr>
        <p:spPr>
          <a:xfrm>
            <a:off x="514117" y="480056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Organizacija resursa za praktičnu upotrebu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7273BB3-A62C-CD75-80AE-118D68B39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9D339E76-EAB2-A776-E136-E050FF174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A1381FA-8F31-B0E1-7C77-206139F3A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48" y="894929"/>
            <a:ext cx="6865161" cy="524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847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C83DB-F23A-D47B-566D-76967AF6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D62EA4F-E084-9566-CFAD-C2E5949CA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3758EC7-D3DA-D2E2-FB8F-01A637F1C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A370F8-29DA-ABD3-5355-4E6E3F4B85FE}"/>
              </a:ext>
            </a:extLst>
          </p:cNvPr>
          <p:cNvSpPr txBox="1">
            <a:spLocks/>
          </p:cNvSpPr>
          <p:nvPr/>
        </p:nvSpPr>
        <p:spPr>
          <a:xfrm>
            <a:off x="836676" y="67100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Održavanje repozitorija aktivnim i relevantnim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7D049CD-322B-C711-9B31-360E1795C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BDB91609-A3E0-D223-2F1F-F2CB61951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D11620B-A666-734D-8196-4110E736C7D8}"/>
              </a:ext>
            </a:extLst>
          </p:cNvPr>
          <p:cNvSpPr txBox="1">
            <a:spLocks/>
          </p:cNvSpPr>
          <p:nvPr/>
        </p:nvSpPr>
        <p:spPr>
          <a:xfrm>
            <a:off x="356800" y="1543665"/>
            <a:ext cx="10851973" cy="3361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Repozitorij ostaje koristan samo kada se redovno ažurira. Dodjeljivanje odgovornosti malom timu ili rotirajućoj grupi pomaže osigurati da se dodaju novi materijali i da se stariji pregledaju.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Podsticanje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nastavnika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da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doprinose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nakon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radionica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ili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eksperimenta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u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učionici</a:t>
            </a:r>
            <a:r>
              <a:rPr lang="en-US" sz="200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, to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donosi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nove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uvide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jača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saradnju</a:t>
            </a:r>
            <a:r>
              <a:rPr lang="en-US" sz="2000" dirty="0">
                <a:solidFill>
                  <a:srgbClr val="303D68"/>
                </a:solidFill>
                <a:latin typeface="DejaVu Math TeX Gyre"/>
                <a:ea typeface="+mn-lt"/>
                <a:cs typeface="+mn-lt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/>
              </a:rPr>
              <a:t>Kada se ažuriranja vrše dosljedno, repozitorij odražava trenutne digitalne potrebe i postaje pouzdan alat koji podržava dugoročni razvoj institucije.</a:t>
            </a:r>
            <a:endParaRPr lang="en-US" sz="2000" dirty="0">
              <a:solidFill>
                <a:srgbClr val="303D68"/>
              </a:solidFill>
              <a:latin typeface="DejaVu Math TeX Gyre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8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DDBB-0B44-A085-A191-6F9A0697F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C42078-C24A-114D-F32D-AB80703F82F3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379B7-FDCC-E2DE-B18D-43EFC1DDAE67}"/>
              </a:ext>
            </a:extLst>
          </p:cNvPr>
          <p:cNvSpPr txBox="1"/>
          <p:nvPr/>
        </p:nvSpPr>
        <p:spPr>
          <a:xfrm>
            <a:off x="3984331" y="402332"/>
            <a:ext cx="8111062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Istražite praktične metode za izgradnju i održavanje snažnih partnerstava s lokalnim preduzećima.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Osnivanje industrijskih savjetodavnih odbora, zajedničko osmišljavanje modula nastavnog plana i programa te stvaranje prilika za gostujuća predavanja.</a:t>
            </a:r>
            <a:endParaRPr lang="bg-BG" sz="1800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5A7DE8B7-5532-1D3C-5939-576C67EA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3.4: Strategije za saradnju s industrijom </a:t>
            </a:r>
            <a:endParaRPr lang="en-US" sz="2800" kern="100" dirty="0">
              <a:solidFill>
                <a:srgbClr val="465A35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01DEC9AF-C0B6-8F5A-DAAA-953D05445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C2CC6F2-F7D4-4108-2F97-95CFDE127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F22B5-7F9B-46A5-A24D-19880903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2A58A2-2477-AED1-57BC-8E223875F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09AE06B-C22F-87C5-1DDD-AA0947BC0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848777-1C72-07A2-570C-AEC78625B989}"/>
              </a:ext>
            </a:extLst>
          </p:cNvPr>
          <p:cNvSpPr txBox="1">
            <a:spLocks/>
          </p:cNvSpPr>
          <p:nvPr/>
        </p:nvSpPr>
        <p:spPr>
          <a:xfrm>
            <a:off x="836676" y="67100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Izgradnja značajnih veza s industrijom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E313FC2-850C-E07F-4F6C-2F3734FA0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8FB2A6D7-0FD3-BDA7-207C-115100898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ED7A45-F575-DF28-9871-61AB26B7416D}"/>
              </a:ext>
            </a:extLst>
          </p:cNvPr>
          <p:cNvSpPr txBox="1">
            <a:spLocks/>
          </p:cNvSpPr>
          <p:nvPr/>
        </p:nvSpPr>
        <p:spPr>
          <a:xfrm>
            <a:off x="356800" y="1543665"/>
            <a:ext cx="10851973" cy="392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Saradnja s industrijom pomaže institucijama strukovnog obrazovanja i osposobljavanja da ostanu povezane s digitalnim alatima i praksama koje se koriste na stvarnim radnim mjestima.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Ove veze nadilaze formalna partnerstva i počinju redovnim razgovorima koji otkrivaju šta kompanije očekuju od novih radnika.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nastavnici čuju direktno od poslodavaca, dobijaju jasniji uvid u to kako se obavljaju digitalni zadaci i koje kompetencije postaju sve važnije.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Ova stalna razmjena jača povjerenje i stvara zajedničko razumijevanje o tome kako obuka može bolje pripremiti polaznike za digitalne zahtjeve.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8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EEBF4-030B-E7C2-23C5-43362D599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A19ECF2-946D-D030-D102-2BE712CCC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12E391-9D2A-C232-B67E-C76903011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48897E-A74A-14B6-3E98-7CA7D14D77B8}"/>
              </a:ext>
            </a:extLst>
          </p:cNvPr>
          <p:cNvSpPr txBox="1">
            <a:spLocks/>
          </p:cNvSpPr>
          <p:nvPr/>
        </p:nvSpPr>
        <p:spPr>
          <a:xfrm>
            <a:off x="836676" y="67100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Uključivanje saradnje u svakodnevnu praksu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451EBFB-3CE4-39BB-5170-635293C70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16ABC3F6-746F-1261-B9D1-DA2C67067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266763-55D1-44E1-9797-661AAAFB8196}"/>
              </a:ext>
            </a:extLst>
          </p:cNvPr>
          <p:cNvSpPr txBox="1">
            <a:spLocks/>
          </p:cNvSpPr>
          <p:nvPr/>
        </p:nvSpPr>
        <p:spPr>
          <a:xfrm>
            <a:off x="356800" y="1543665"/>
            <a:ext cx="10851973" cy="3361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Saradnja postaje najvrijednija kada je ugrađena u rutinu institucije, umjesto da se tretira kao povremeni kontakt. Kratki sastanci, neformalni pregledi ili male zajedničke aktivnosti mogu pružiti kontinuirane informacije o tome kako industrije koriste tehnologiju.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Pozivanje poslodavaca da komentarišu nastavne materijale ili da podijele digitalne procese koje koriste pomaže edukatorima da prilagode sadržaj sa tačnošću stvarnog svijeta.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Kada se ove interakcije redovno dešavaju, stvaraju prirodan protok informacija koji održava usklađenost programa sa zahtjevima poslova i sprječava da se digitalni jazi rastu neprimijećeno.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33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4D0F4-1395-A272-CEF1-14BFD588E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5E3D9DF-6DE6-2AFE-9F87-8A1B9C63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AFB1C4-4ECF-C497-2658-D8083079D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1ECBF-FEBF-1CDE-9BF5-AFC70A6763BA}"/>
              </a:ext>
            </a:extLst>
          </p:cNvPr>
          <p:cNvSpPr txBox="1">
            <a:spLocks/>
          </p:cNvSpPr>
          <p:nvPr/>
        </p:nvSpPr>
        <p:spPr>
          <a:xfrm>
            <a:off x="836676" y="67100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Partnerstva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kao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prilike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za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učenje</a:t>
            </a:r>
            <a:endParaRPr lang="en-US" dirty="0" err="1">
              <a:ea typeface="+mj-lt"/>
              <a:cs typeface="+mj-lt"/>
            </a:endParaRP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63621ED-0A93-1EFF-DB3F-7846335D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14D3C996-7B64-9A3F-1744-A0DF6A93B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4D0BA4-CB39-E4DA-E1D1-190CF7950E6F}"/>
              </a:ext>
            </a:extLst>
          </p:cNvPr>
          <p:cNvSpPr txBox="1">
            <a:spLocks/>
          </p:cNvSpPr>
          <p:nvPr/>
        </p:nvSpPr>
        <p:spPr>
          <a:xfrm>
            <a:off x="356800" y="1543665"/>
            <a:ext cx="5462674" cy="3588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/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Snažna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saradnja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donosi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koristi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za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obje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strane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Poslodavci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dobijaju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diplomce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koji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bolje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pripremljeni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za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digitalne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zadatke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, a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nastavnici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dobijaju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pristup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stvarnim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primjerima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alatima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uvidima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koji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čine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njihovu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nastavu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303D68"/>
                </a:solidFill>
                <a:ea typeface="+mn-lt"/>
                <a:cs typeface="+mn-lt"/>
              </a:rPr>
              <a:t>relevantnijom</a:t>
            </a:r>
            <a:r>
              <a:rPr lang="en-US" sz="2000" dirty="0">
                <a:solidFill>
                  <a:srgbClr val="303D68"/>
                </a:solidFill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DBC981-102A-8A33-F1E2-A03FB0E9B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83" y="1149633"/>
            <a:ext cx="5618707" cy="570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564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34A8E-C8F6-82DE-EBDC-A62A1FBA7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BF7134-D668-48D3-566B-68D739583F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32094" r="-618" b="20214"/>
          <a:stretch/>
        </p:blipFill>
        <p:spPr>
          <a:xfrm rot="153327">
            <a:off x="1415827" y="-103648"/>
            <a:ext cx="10762425" cy="5506326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EEA371-DD11-7A8C-D2D9-5390E6D13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5468317"/>
            <a:ext cx="12199880" cy="1389683"/>
          </a:xfrm>
          <a:prstGeom prst="rect">
            <a:avLst/>
          </a:prstGeom>
          <a:solidFill>
            <a:srgbClr val="303D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A98A9-F787-1BA8-945C-B1DFEC10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1" y="1005429"/>
            <a:ext cx="10610482" cy="4325351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  <a:t>1. Razmislite o svojim trenutnim partnerstvima ili kontaktima s poslodavcima. Koja je jedna oblast u kojoj bi bliža saradnja mogla pomoći vašoj instituciji da bolje uskladi digitalnu obuku s realnim potrebama na radnom mjestu? Opišite kako bi ta saradnja mogla izgledati i ko bi trebao biti uključen.</a:t>
            </a:r>
            <a:b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  <a:t>2. Analizirajte prednosti i izazove. Koje su glavne prednosti izgradnje jačih odnosa s industrijskim partnerima? S kojim se izazovima možete suočiti prilikom pokretanja ili održavanja ovih saradnji i kako biste ih riješili?</a:t>
            </a:r>
            <a:b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</a:br>
            <a:b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</a:br>
            <a:r>
              <a:rPr lang="en-US" sz="2000" dirty="0">
                <a:solidFill>
                  <a:srgbClr val="373365"/>
                </a:solidFill>
                <a:latin typeface="DejaVu Math TeX Gyre" panose="02000503000000000000"/>
              </a:rPr>
              <a:t>3. Na osnovu vaših razmišljanja, navedite jednu konkretnu akciju koju biste mogli poduzeti u naredna tri mjeseca kako biste ojačali saradnju s industrijom. Koji bi vam resursi ili podrška bili potrebni i kako ćete mjeriti uspjeh?</a:t>
            </a:r>
            <a:endParaRPr lang="en-US" sz="3600" b="1" dirty="0">
              <a:solidFill>
                <a:srgbClr val="399884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7D40F4-68D1-6A6D-3670-C2DA3D43D016}"/>
              </a:ext>
            </a:extLst>
          </p:cNvPr>
          <p:cNvSpPr txBox="1">
            <a:spLocks/>
          </p:cNvSpPr>
          <p:nvPr/>
        </p:nvSpPr>
        <p:spPr>
          <a:xfrm>
            <a:off x="634692" y="5976217"/>
            <a:ext cx="6162348" cy="650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sr-Latn-RS" sz="1400" dirty="0" err="1">
                <a:solidFill>
                  <a:schemeClr val="bg1"/>
                </a:solidFill>
                <a:latin typeface="Aptos Display"/>
              </a:rPr>
              <a:t>Unaprijediti</a:t>
            </a:r>
            <a:r>
              <a:rPr lang="sr-Latn-RS" sz="1400" dirty="0">
                <a:solidFill>
                  <a:schemeClr val="bg1"/>
                </a:solidFill>
                <a:latin typeface="Aptos Display"/>
              </a:rPr>
              <a:t> kvalitet stručnog obrazovanja i obuka (VET) na Zapadnom Balkanu za održivi razvoj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DA715E-2265-7080-C56C-3D978A48B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77" y="5996644"/>
            <a:ext cx="1261446" cy="50457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34BA32F-715B-6AEF-0E07-9F6F4C9A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9" y="79490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647617-E3F9-8578-6ED1-E215F4D6E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83" y="5996644"/>
            <a:ext cx="2412457" cy="50485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50F3C3-F820-592C-CDD6-2AA9A7864150}"/>
              </a:ext>
            </a:extLst>
          </p:cNvPr>
          <p:cNvSpPr txBox="1">
            <a:spLocks/>
          </p:cNvSpPr>
          <p:nvPr/>
        </p:nvSpPr>
        <p:spPr>
          <a:xfrm>
            <a:off x="293632" y="5561582"/>
            <a:ext cx="5095020" cy="40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s-Latn-BA" sz="2000" b="1" dirty="0">
                <a:solidFill>
                  <a:srgbClr val="74D3BD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Premošćivanje zelene i digitalne podjele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9094B9-BDCE-134C-4B87-A32E1ABC406F}"/>
              </a:ext>
            </a:extLst>
          </p:cNvPr>
          <p:cNvSpPr txBox="1">
            <a:spLocks/>
          </p:cNvSpPr>
          <p:nvPr/>
        </p:nvSpPr>
        <p:spPr>
          <a:xfrm>
            <a:off x="497051" y="356502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Refleksivna aktivnost</a:t>
            </a:r>
          </a:p>
        </p:txBody>
      </p:sp>
    </p:spTree>
    <p:extLst>
      <p:ext uri="{BB962C8B-B14F-4D97-AF65-F5344CB8AC3E}">
        <p14:creationId xmlns:p14="http://schemas.microsoft.com/office/powerpoint/2010/main" val="1880753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BC7B3-BE3B-42C9-8623-406DFF208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siness people shaking hands">
            <a:extLst>
              <a:ext uri="{FF2B5EF4-FFF2-40B4-BE49-F238E27FC236}">
                <a16:creationId xmlns:a16="http://schemas.microsoft.com/office/drawing/2014/main" id="{353C131C-1FE4-915C-8AC8-70BCEF873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9863"/>
          <a:stretch/>
        </p:blipFill>
        <p:spPr>
          <a:xfrm>
            <a:off x="-7880" y="0"/>
            <a:ext cx="12199880" cy="6891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D77EA-30B7-5596-BC7E-0B72D363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120" y="3000068"/>
            <a:ext cx="7025640" cy="857864"/>
          </a:xfrm>
        </p:spPr>
        <p:txBody>
          <a:bodyPr>
            <a:noAutofit/>
          </a:bodyPr>
          <a:lstStyle/>
          <a:p>
            <a:pPr algn="ctr"/>
            <a:r>
              <a:rPr lang="bs-Latn-BA" sz="6000" b="1">
                <a:solidFill>
                  <a:srgbClr val="4DB9A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Hvala!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7DFBFF-5126-062E-05E9-031F9687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9" y="79490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EC1FFE-33F2-F6D3-EE8A-4AB41164C339}"/>
              </a:ext>
            </a:extLst>
          </p:cNvPr>
          <p:cNvSpPr txBox="1">
            <a:spLocks/>
          </p:cNvSpPr>
          <p:nvPr/>
        </p:nvSpPr>
        <p:spPr>
          <a:xfrm>
            <a:off x="2308059" y="4357398"/>
            <a:ext cx="7389857" cy="405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endParaRPr lang="bs-Latn-BA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97848C-F37D-5FDA-43D7-22F3A5A9FC10}"/>
              </a:ext>
            </a:extLst>
          </p:cNvPr>
          <p:cNvSpPr txBox="1">
            <a:spLocks/>
          </p:cNvSpPr>
          <p:nvPr/>
        </p:nvSpPr>
        <p:spPr>
          <a:xfrm>
            <a:off x="2308059" y="2142609"/>
            <a:ext cx="7389857" cy="71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303D68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B&amp;P Emerging Technologies</a:t>
            </a:r>
            <a:endParaRPr lang="bs-Latn-BA" sz="2000" b="1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81120A-CFF2-DBF3-FD1E-47ED1F905D9B}"/>
              </a:ext>
            </a:extLst>
          </p:cNvPr>
          <p:cNvGrpSpPr/>
          <p:nvPr/>
        </p:nvGrpSpPr>
        <p:grpSpPr>
          <a:xfrm>
            <a:off x="-7880" y="5779801"/>
            <a:ext cx="12199880" cy="1115889"/>
            <a:chOff x="0" y="5742109"/>
            <a:chExt cx="12199880" cy="11158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EDB35B-167E-D805-E805-7A42279F2784}"/>
                </a:ext>
              </a:extLst>
            </p:cNvPr>
            <p:cNvSpPr>
              <a:spLocks/>
            </p:cNvSpPr>
            <p:nvPr/>
          </p:nvSpPr>
          <p:spPr>
            <a:xfrm flipV="1">
              <a:off x="0" y="5742109"/>
              <a:ext cx="12199880" cy="111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pic>
          <p:nvPicPr>
            <p:cNvPr id="16" name="Picture 15" descr="A blue and gold logo&#10;&#10;Description automatically generated">
              <a:extLst>
                <a:ext uri="{FF2B5EF4-FFF2-40B4-BE49-F238E27FC236}">
                  <a16:creationId xmlns:a16="http://schemas.microsoft.com/office/drawing/2014/main" id="{F4AEE9FB-8105-9F53-4BD1-A8500503A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818" y="6076008"/>
              <a:ext cx="988452" cy="401110"/>
            </a:xfrm>
            <a:prstGeom prst="rect">
              <a:avLst/>
            </a:prstGeom>
          </p:spPr>
        </p:pic>
        <p:pic>
          <p:nvPicPr>
            <p:cNvPr id="18" name="Picture 17" descr="A logo with a circle and a circle with a letter b&#10;&#10;Description automatically generated">
              <a:extLst>
                <a:ext uri="{FF2B5EF4-FFF2-40B4-BE49-F238E27FC236}">
                  <a16:creationId xmlns:a16="http://schemas.microsoft.com/office/drawing/2014/main" id="{0B0D8A18-9093-176C-B4CE-9EE9052A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581" y="6083411"/>
              <a:ext cx="974895" cy="428106"/>
            </a:xfrm>
            <a:prstGeom prst="rect">
              <a:avLst/>
            </a:prstGeom>
          </p:spPr>
        </p:pic>
        <p:pic>
          <p:nvPicPr>
            <p:cNvPr id="20" name="Picture 19" descr="A green and blue text on a black background&#10;&#10;Description automatically generated">
              <a:extLst>
                <a:ext uri="{FF2B5EF4-FFF2-40B4-BE49-F238E27FC236}">
                  <a16:creationId xmlns:a16="http://schemas.microsoft.com/office/drawing/2014/main" id="{7E25FFE1-B1CB-3A46-3E8C-FDA9B925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69" y="6088687"/>
              <a:ext cx="1732222" cy="430944"/>
            </a:xfrm>
            <a:prstGeom prst="rect">
              <a:avLst/>
            </a:prstGeom>
          </p:spPr>
        </p:pic>
        <p:pic>
          <p:nvPicPr>
            <p:cNvPr id="21" name="Picture 20" descr="A yellow and blue circle with a white bird and stars&#10;&#10;Description automatically generated">
              <a:extLst>
                <a:ext uri="{FF2B5EF4-FFF2-40B4-BE49-F238E27FC236}">
                  <a16:creationId xmlns:a16="http://schemas.microsoft.com/office/drawing/2014/main" id="{62B07B95-9682-B75F-645C-E2842BE1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655" y="5997328"/>
              <a:ext cx="581236" cy="581236"/>
            </a:xfrm>
            <a:prstGeom prst="rect">
              <a:avLst/>
            </a:prstGeom>
          </p:spPr>
        </p:pic>
        <p:pic>
          <p:nvPicPr>
            <p:cNvPr id="22" name="Picture 21" descr="A logo with text on it&#10;&#10;Description automatically generated">
              <a:extLst>
                <a:ext uri="{FF2B5EF4-FFF2-40B4-BE49-F238E27FC236}">
                  <a16:creationId xmlns:a16="http://schemas.microsoft.com/office/drawing/2014/main" id="{10E1F949-FA54-EB97-9B0D-75D239FF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374" y="5972113"/>
              <a:ext cx="1647764" cy="659106"/>
            </a:xfrm>
            <a:prstGeom prst="rect">
              <a:avLst/>
            </a:prstGeom>
          </p:spPr>
        </p:pic>
        <p:pic>
          <p:nvPicPr>
            <p:cNvPr id="23" name="Picture 22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0BBF9D4F-A4BD-7D54-2E3C-5D7976FB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1373" y="6049983"/>
              <a:ext cx="2392256" cy="500627"/>
            </a:xfrm>
            <a:prstGeom prst="rect">
              <a:avLst/>
            </a:prstGeom>
          </p:spPr>
        </p:pic>
      </p:grp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16442515-2FEA-9A3E-2D58-3592B3FA15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32" y="6115925"/>
            <a:ext cx="929084" cy="433284"/>
          </a:xfrm>
          <a:prstGeom prst="rect">
            <a:avLst/>
          </a:prstGeom>
        </p:spPr>
      </p:pic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00E7A72B-4826-B1D2-7703-D4FC82C1BB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31" y="6164344"/>
            <a:ext cx="1552832" cy="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2CCD-DA40-ECF7-D8C5-A0622ABA2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94A68D-2BDC-A201-9856-4E6A0BDE4AC5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922E9-B2A6-BF2C-2490-1D9AD6FEC6A8}"/>
              </a:ext>
            </a:extLst>
          </p:cNvPr>
          <p:cNvSpPr txBox="1"/>
          <p:nvPr/>
        </p:nvSpPr>
        <p:spPr>
          <a:xfrm>
            <a:off x="3984331" y="402332"/>
            <a:ext cx="8111062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000" b="1" noProof="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000" noProof="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Naučite prikupljati i pregledavati podatke iz opisa poslova i pregleda sektora kako biste razumjeli trenutne zahtjeve na tržištu rada.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000" noProof="0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Identifikacija novih i naprednih vještina, kao što su one vezane za automatizaciju, mehatroniku i pružanje digitalnih usluga.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75FCA6A-2173-63AB-7712-D15B467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Podnaslov 1.1: Prikupljanje informacija o trenutnim i novim digitalnim vještinama</a:t>
            </a:r>
            <a:endParaRPr lang="en-US" sz="2800" kern="100" dirty="0">
              <a:solidFill>
                <a:srgbClr val="465A35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DB658871-ED5E-6892-D01A-0D8B6894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7" y="3384890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7719F2D-D2E8-FD2D-7B90-2806E2792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77917-7535-0E14-646A-38FECB531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570A6E-A305-3030-7430-1D6738778B7F}"/>
              </a:ext>
            </a:extLst>
          </p:cNvPr>
          <p:cNvSpPr txBox="1">
            <a:spLocks/>
          </p:cNvSpPr>
          <p:nvPr/>
        </p:nvSpPr>
        <p:spPr>
          <a:xfrm>
            <a:off x="610508" y="745527"/>
            <a:ext cx="10419209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Zašto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su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informacije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o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vještinama</a:t>
            </a:r>
            <a:r>
              <a:rPr lang="en-US" sz="3000" dirty="0">
                <a:solidFill>
                  <a:srgbClr val="399884"/>
                </a:solidFill>
                <a:ea typeface="+mj-lt"/>
                <a:cs typeface="+mj-lt"/>
              </a:rPr>
              <a:t> </a:t>
            </a:r>
            <a:r>
              <a:rPr lang="en-US" sz="3000" dirty="0" err="1">
                <a:solidFill>
                  <a:srgbClr val="399884"/>
                </a:solidFill>
                <a:ea typeface="+mj-lt"/>
                <a:cs typeface="+mj-lt"/>
              </a:rPr>
              <a:t>važne</a:t>
            </a:r>
            <a:endParaRPr lang="en-US" dirty="0" err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C895C-89F8-AC54-FB5D-74F8EA80853F}"/>
              </a:ext>
            </a:extLst>
          </p:cNvPr>
          <p:cNvSpPr txBox="1">
            <a:spLocks/>
          </p:cNvSpPr>
          <p:nvPr/>
        </p:nvSpPr>
        <p:spPr>
          <a:xfrm>
            <a:off x="610508" y="1680606"/>
            <a:ext cx="5809957" cy="4004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Digitalni alati oblikuju gotovo svaki posao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danas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, a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programi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stručnog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obrazovanja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i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obuka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trebaju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odražavati</a:t>
            </a:r>
            <a:r>
              <a:rPr lang="en-US" sz="1800" dirty="0">
                <a:solidFill>
                  <a:srgbClr val="303D68"/>
                </a:solidFill>
                <a:latin typeface="DejaVu Math TeX Gyre"/>
                <a:ea typeface="DejaVu Math TeX Gyre" panose="02000503000000000000" pitchFamily="2" charset="0"/>
                <a:cs typeface="DejaVu Math TeX Gyre" panose="02000503000000000000" pitchFamily="2" charset="0"/>
              </a:rPr>
              <a:t> ono s čime će se polaznici suočiti na stvarnim radnim mjestima.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sz="1800">
                <a:solidFill>
                  <a:srgbClr val="303D68"/>
                </a:solidFill>
                <a:ea typeface="+mj-lt"/>
                <a:cs typeface="+mj-lt"/>
              </a:rPr>
              <a:t>Informacije o vještinama pomažu nastavnicima da jasno uoče ove promjene. One </a:t>
            </a:r>
            <a:r>
              <a:rPr lang="bs-Latn-BA" sz="1800" err="1">
                <a:solidFill>
                  <a:srgbClr val="303D68"/>
                </a:solidFill>
                <a:ea typeface="+mj-lt"/>
                <a:cs typeface="+mj-lt"/>
              </a:rPr>
              <a:t>objedinuju</a:t>
            </a:r>
            <a:r>
              <a:rPr lang="bs-Latn-BA" sz="1800">
                <a:solidFill>
                  <a:srgbClr val="303D68"/>
                </a:solidFill>
                <a:ea typeface="+mj-lt"/>
                <a:cs typeface="+mj-lt"/>
              </a:rPr>
              <a:t> podatke od poslodavaca, oglasa za posao i sektorskih izvještaja kako bi pokazale koje kompetencije postaju ključne.</a:t>
            </a:r>
            <a:endParaRPr lang="bs-Latn-BA" sz="1800">
              <a:solidFill>
                <a:srgbClr val="303D68"/>
              </a:solidFill>
              <a:latin typeface="DejaVu Math TeX Gyre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D68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Kada edukatori redovno prate ove informacije, mogu ažurirati aktivnosti, primjere i vježbe na način koji učenje čini relevantnim. Ovaj proces podržava donošenje boljih nastavnih odluka i pomaže polaznicima da izgrade samopouzdanje u korištenju digitalnih alata koji su već uobičajeni na radnom mjestu.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7DEF0F74-C1BA-4A48-265F-F2B220B6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34D509F-500D-852D-756A-D414AD7FC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FBBAC1-2F5B-20CD-0116-5C9B018A2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06" y="1680606"/>
            <a:ext cx="573024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95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6CF7-5E0B-3328-BD9E-797ED6D1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ma pessoa está lendo um livro em uma mesa">
            <a:extLst>
              <a:ext uri="{FF2B5EF4-FFF2-40B4-BE49-F238E27FC236}">
                <a16:creationId xmlns:a16="http://schemas.microsoft.com/office/drawing/2014/main" id="{F3738701-3117-A185-2A2A-7CC51F4D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99BBE9-4FB8-3E3C-2395-B8B29C92B860}"/>
              </a:ext>
            </a:extLst>
          </p:cNvPr>
          <p:cNvSpPr txBox="1">
            <a:spLocks/>
          </p:cNvSpPr>
          <p:nvPr/>
        </p:nvSpPr>
        <p:spPr>
          <a:xfrm>
            <a:off x="514117" y="745527"/>
            <a:ext cx="10515600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Pronalaženje pravih informacija</a:t>
            </a: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A7D859B0-0A22-7400-4CE3-C74D5B747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3194FDE-F075-778B-F12E-B840669F9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063DE3-CB83-854C-3EA7-0CFE70ED958D}"/>
              </a:ext>
            </a:extLst>
          </p:cNvPr>
          <p:cNvSpPr txBox="1">
            <a:spLocks/>
          </p:cNvSpPr>
          <p:nvPr/>
        </p:nvSpPr>
        <p:spPr>
          <a:xfrm>
            <a:off x="610508" y="1394454"/>
            <a:ext cx="6272073" cy="4627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303D68"/>
                </a:solidFill>
                <a:latin typeface="DejaVu Math TeX Gyre" panose="02000503000000000000" pitchFamily="2" charset="0"/>
              </a:rPr>
              <a:t>Trenutne informacije o tržištu rada pojavljuju se na mnogim mjestima. Oglasima za posao prikazuju alate i sisteme na koje se kompanije oslanjaju svakodnevno.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D68"/>
                </a:solidFill>
                <a:latin typeface="DejaVu Math TeX Gyre" panose="02000503000000000000" pitchFamily="2" charset="0"/>
              </a:rPr>
              <a:t>Sektorski izvještaji otkrivaju kako se industrije razvijaju i koje tehnologije dobivaju na važnosti. Baze podataka poput ESCO-a olakšavaju razumijevanje kako se digitalne kompetencije uklapaju u različite uloge.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303D68"/>
                </a:solidFill>
                <a:latin typeface="DejaVu Math TeX Gyre" panose="02000503000000000000" pitchFamily="2" charset="0"/>
              </a:rPr>
              <a:t>Lokalne kompanije također pružaju uvid kada spominju alate koji se koriste tokom pripravništva ili opisuju male promjene u svojim radnim rutinama. Kada se ovi izvori kombinuju, edukatori dobijaju jasnu sliku o trenutnim i nadolazećim digitalnim očekivanjima.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E59C5AE-58CB-FAB2-C50A-C8DCF2EDC653}"/>
              </a:ext>
            </a:extLst>
          </p:cNvPr>
          <p:cNvSpPr txBox="1"/>
          <p:nvPr/>
        </p:nvSpPr>
        <p:spPr>
          <a:xfrm>
            <a:off x="8034975" y="241959"/>
            <a:ext cx="18710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Slika: karljosh16.unsplash</a:t>
            </a:r>
          </a:p>
        </p:txBody>
      </p:sp>
    </p:spTree>
    <p:extLst>
      <p:ext uri="{BB962C8B-B14F-4D97-AF65-F5344CB8AC3E}">
        <p14:creationId xmlns:p14="http://schemas.microsoft.com/office/powerpoint/2010/main" val="331533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51FE7B-576B-2336-4930-4D8905D1F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omem sentado na frente do MacBook Pro">
            <a:extLst>
              <a:ext uri="{FF2B5EF4-FFF2-40B4-BE49-F238E27FC236}">
                <a16:creationId xmlns:a16="http://schemas.microsoft.com/office/drawing/2014/main" id="{14118936-AEFD-1636-2FCD-396BE1B2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5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00E60C-8EDB-0819-CFC9-C39559C13ED0}"/>
              </a:ext>
            </a:extLst>
          </p:cNvPr>
          <p:cNvSpPr txBox="1">
            <a:spLocks/>
          </p:cNvSpPr>
          <p:nvPr/>
        </p:nvSpPr>
        <p:spPr>
          <a:xfrm>
            <a:off x="610508" y="745527"/>
            <a:ext cx="5962785" cy="648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399884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Pretvaranje podataka u praktične uvide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E866FA1-85F0-DEC3-5F03-209D8DEC0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8F951B8B-28C6-F587-7672-82206D786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5" y="5903194"/>
            <a:ext cx="1647764" cy="6591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486454-CB70-534D-4805-851EA9324CA0}"/>
              </a:ext>
            </a:extLst>
          </p:cNvPr>
          <p:cNvSpPr txBox="1">
            <a:spLocks/>
          </p:cNvSpPr>
          <p:nvPr/>
        </p:nvSpPr>
        <p:spPr>
          <a:xfrm>
            <a:off x="610509" y="1612490"/>
            <a:ext cx="5868950" cy="4290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SzPct val="79999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Prikupljanje informacija je korisno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samo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kada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dovodi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do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jasnih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odluka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. 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Nastavnici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se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mogu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sastati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u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malim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grupama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kako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bi </a:t>
            </a:r>
            <a:r>
              <a:rPr lang="en-US" sz="1800" dirty="0" err="1">
                <a:solidFill>
                  <a:srgbClr val="303D68"/>
                </a:solidFill>
                <a:latin typeface="DejaVu Math TeX Gyre"/>
              </a:rPr>
              <a:t>pregledali</a:t>
            </a:r>
            <a:r>
              <a:rPr lang="en-US" sz="1800" dirty="0">
                <a:solidFill>
                  <a:srgbClr val="303D68"/>
                </a:solidFill>
                <a:latin typeface="DejaVu Math TeX Gyre"/>
              </a:rPr>
              <a:t> nalaze i razgovarali o tome šta oni znače za njihove programe. </a:t>
            </a:r>
          </a:p>
          <a:p>
            <a:pPr marL="285750" lvl="0" indent="-285750" algn="just">
              <a:buSzPct val="79999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indent="-285750" algn="just">
              <a:buSzPct val="79999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Obrasci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se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obično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brzo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pojavljuju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poput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ponovljenih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spominjanja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rukovanja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podacima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ili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povećane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upotrebe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kolaborativnih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digitalnih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platformi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. Kada se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ti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obrasci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prepoznaju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nastavnici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mogu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prilagoditi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lekcije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,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uvesti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nove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alate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ili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ojačati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aktivnosti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koje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podržavaju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digitalnu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 </a:t>
            </a:r>
            <a:r>
              <a:rPr lang="en-US" sz="1800" dirty="0" err="1">
                <a:solidFill>
                  <a:srgbClr val="303D68"/>
                </a:solidFill>
                <a:ea typeface="+mj-lt"/>
                <a:cs typeface="+mj-lt"/>
              </a:rPr>
              <a:t>spremnost</a:t>
            </a:r>
            <a:r>
              <a:rPr lang="en-US" sz="1800" dirty="0">
                <a:solidFill>
                  <a:srgbClr val="303D68"/>
                </a:solidFill>
                <a:ea typeface="+mj-lt"/>
                <a:cs typeface="+mj-lt"/>
              </a:rPr>
              <a:t>.</a:t>
            </a: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lvl="0" indent="-285750" algn="just">
              <a:buSzPct val="79999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03D68"/>
              </a:solidFill>
              <a:latin typeface="DejaVu Math TeX Gyre" panose="02000503000000000000" pitchFamily="2" charset="0"/>
            </a:endParaRPr>
          </a:p>
          <a:p>
            <a:pPr marL="285750" lvl="0" indent="-285750" algn="just">
              <a:buSzPct val="79999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D68"/>
                </a:solidFill>
                <a:latin typeface="DejaVu Math TeX Gyre" panose="02000503000000000000" pitchFamily="2" charset="0"/>
              </a:rPr>
              <a:t>Kreiranje jednostavnog zajedničkog dokumenta za bilježenje ovih uvida pomaže timovima da ostanu usklađeni i čini informacije jednostavnim za ažuriranje svakog semestra.</a:t>
            </a:r>
            <a:endParaRPr lang="en-US" sz="2000" dirty="0">
              <a:solidFill>
                <a:srgbClr val="303D68"/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9530C1-152E-0917-C627-E5B8A3CF80D3}"/>
              </a:ext>
            </a:extLst>
          </p:cNvPr>
          <p:cNvSpPr txBox="1"/>
          <p:nvPr/>
        </p:nvSpPr>
        <p:spPr>
          <a:xfrm>
            <a:off x="9902952" y="295700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Slika: </a:t>
            </a:r>
            <a:r>
              <a:rPr lang="en-GB" sz="1100" dirty="0" err="1">
                <a:solidFill>
                  <a:schemeClr val="bg1"/>
                </a:solidFill>
              </a:rPr>
              <a:t>studentofprana.unsplash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4A74F-7BB7-24A6-304C-1DF72AD3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2E050E-08B7-071E-B1AE-ADDDD57C6195}"/>
              </a:ext>
            </a:extLst>
          </p:cNvPr>
          <p:cNvSpPr/>
          <p:nvPr/>
        </p:nvSpPr>
        <p:spPr>
          <a:xfrm>
            <a:off x="3984331" y="0"/>
            <a:ext cx="8300936" cy="6858000"/>
          </a:xfrm>
          <a:prstGeom prst="rect">
            <a:avLst/>
          </a:prstGeom>
          <a:solidFill>
            <a:srgbClr val="74D3BD"/>
          </a:solidFill>
          <a:ln>
            <a:solidFill>
              <a:srgbClr val="74D3B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defRPr/>
            </a:pPr>
            <a:endParaRPr lang="en-US" sz="1400" b="1" u="sng" dirty="0">
              <a:solidFill>
                <a:schemeClr val="bg1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86DB9-683B-5539-682B-F9416AF3EA16}"/>
              </a:ext>
            </a:extLst>
          </p:cNvPr>
          <p:cNvSpPr txBox="1"/>
          <p:nvPr/>
        </p:nvSpPr>
        <p:spPr>
          <a:xfrm>
            <a:off x="3984331" y="402332"/>
            <a:ext cx="8111062" cy="2171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303D68"/>
                </a:solidFill>
                <a:latin typeface="DejaVu Math TeX Gyre" panose="02000503000000000000" pitchFamily="2" charset="0"/>
                <a:ea typeface="+mj-ea"/>
                <a:cs typeface="+mj-cs"/>
              </a:rPr>
              <a:t>Ključni aspekti: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Razumjeti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strukturu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DigComp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2.2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okvira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vježbati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mapiranje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postojećih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ili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planiranih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kompetencija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u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stručnom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obrazovanju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i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obukama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(VET)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na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njegove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različite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 </a:t>
            </a:r>
            <a:r>
              <a:rPr lang="en-US" sz="3000" dirty="0" err="1">
                <a:solidFill>
                  <a:srgbClr val="303D68"/>
                </a:solidFill>
                <a:ea typeface="+mn-lt"/>
                <a:cs typeface="+mn-lt"/>
              </a:rPr>
              <a:t>oblasti</a:t>
            </a:r>
            <a:r>
              <a:rPr lang="en-US" sz="3000" dirty="0">
                <a:solidFill>
                  <a:srgbClr val="303D68"/>
                </a:solidFill>
                <a:ea typeface="+mn-lt"/>
                <a:cs typeface="+mn-lt"/>
              </a:rPr>
              <a:t>.</a:t>
            </a:r>
            <a:endParaRPr lang="en-US" sz="3000" dirty="0">
              <a:solidFill>
                <a:srgbClr val="303D68"/>
              </a:solidFill>
              <a:effectLst/>
              <a:latin typeface="DejaVu Math TeX Gyre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66D7C5A-3D9E-D5C7-A750-73688EFF1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7" y="402332"/>
            <a:ext cx="38241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Podnaslov</a:t>
            </a:r>
            <a:r>
              <a:rPr lang="en-US" sz="2800" b="1" dirty="0">
                <a:solidFill>
                  <a:srgbClr val="399884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</a:rPr>
              <a:t> 1.2: </a:t>
            </a:r>
            <a:r>
              <a:rPr lang="en-US" sz="2800" dirty="0" err="1">
                <a:solidFill>
                  <a:srgbClr val="399884"/>
                </a:solidFill>
                <a:ea typeface="+mn-lt"/>
                <a:cs typeface="+mn-lt"/>
              </a:rPr>
              <a:t>Mapiranje</a:t>
            </a:r>
            <a:r>
              <a:rPr lang="en-US" sz="2800" dirty="0">
                <a:solidFill>
                  <a:srgbClr val="399884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399884"/>
                </a:solidFill>
                <a:ea typeface="+mn-lt"/>
                <a:cs typeface="+mn-lt"/>
              </a:rPr>
              <a:t>kompetencija</a:t>
            </a:r>
            <a:r>
              <a:rPr lang="en-US" sz="2800" dirty="0">
                <a:solidFill>
                  <a:srgbClr val="399884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399884"/>
                </a:solidFill>
                <a:ea typeface="+mn-lt"/>
                <a:cs typeface="+mn-lt"/>
              </a:rPr>
              <a:t>prema</a:t>
            </a:r>
            <a:r>
              <a:rPr lang="en-US" sz="2800" dirty="0">
                <a:solidFill>
                  <a:srgbClr val="399884"/>
                </a:solidFill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rgbClr val="399884"/>
                </a:solidFill>
                <a:ea typeface="+mn-lt"/>
                <a:cs typeface="+mn-lt"/>
              </a:rPr>
              <a:t>DigComp</a:t>
            </a:r>
            <a:r>
              <a:rPr lang="en-US" sz="2800" dirty="0">
                <a:solidFill>
                  <a:srgbClr val="399884"/>
                </a:solidFill>
                <a:ea typeface="+mn-lt"/>
                <a:cs typeface="+mn-lt"/>
              </a:rPr>
              <a:t> 2.2 </a:t>
            </a:r>
            <a:r>
              <a:rPr lang="en-US" sz="2800" dirty="0" err="1">
                <a:solidFill>
                  <a:srgbClr val="399884"/>
                </a:solidFill>
                <a:ea typeface="+mn-lt"/>
                <a:cs typeface="+mn-lt"/>
              </a:rPr>
              <a:t>okviru</a:t>
            </a:r>
            <a:endParaRPr lang="en-US" sz="2800" b="1" dirty="0" err="1">
              <a:solidFill>
                <a:srgbClr val="399884"/>
              </a:solidFill>
              <a:ea typeface="+mn-lt"/>
              <a:cs typeface="+mn-lt"/>
            </a:endParaRPr>
          </a:p>
        </p:txBody>
      </p:sp>
      <p:pic>
        <p:nvPicPr>
          <p:cNvPr id="2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900CAC38-6028-896E-95F3-CCC6F34E9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3" y="3005099"/>
            <a:ext cx="2119501" cy="847801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D797F7C-FA5A-E8D4-4363-77A8C0384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" y="5971576"/>
            <a:ext cx="2496021" cy="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a87855-32f0-4335-8088-0170441fcb23">
      <Terms xmlns="http://schemas.microsoft.com/office/infopath/2007/PartnerControls"/>
    </lcf76f155ced4ddcb4097134ff3c332f>
    <TaxCatchAll xmlns="e76d9c07-0b06-4929-817e-fe7084f9c9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DCFDD1B45B5F4B806800968C84CFE3" ma:contentTypeVersion="12" ma:contentTypeDescription="Create a new document." ma:contentTypeScope="" ma:versionID="4d61de73b3b87f79cae4fa1f41b902f6">
  <xsd:schema xmlns:xsd="http://www.w3.org/2001/XMLSchema" xmlns:xs="http://www.w3.org/2001/XMLSchema" xmlns:p="http://schemas.microsoft.com/office/2006/metadata/properties" xmlns:ns2="43a87855-32f0-4335-8088-0170441fcb23" xmlns:ns3="e76d9c07-0b06-4929-817e-fe7084f9c9c7" targetNamespace="http://schemas.microsoft.com/office/2006/metadata/properties" ma:root="true" ma:fieldsID="8d0478d3cad81f7456b84e76306d72d5" ns2:_="" ns3:_="">
    <xsd:import namespace="43a87855-32f0-4335-8088-0170441fcb23"/>
    <xsd:import namespace="e76d9c07-0b06-4929-817e-fe7084f9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87855-32f0-4335-8088-0170441fc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9995d2-e2c0-43d6-89d2-2fe609443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d9c07-0b06-4929-817e-fe7084f9c9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6b0b466-1a09-4668-8578-52451da5a6f1}" ma:internalName="TaxCatchAll" ma:showField="CatchAllData" ma:web="e76d9c07-0b06-4929-817e-fe7084f9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03E13-71B6-4BFD-AF44-0150E2E43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10664-19B9-45F0-971F-00B5EE8EE9CE}">
  <ds:schemaRefs>
    <ds:schemaRef ds:uri="260d0452-9355-4de6-b189-e15d53161495"/>
    <ds:schemaRef ds:uri="702470db-a566-4540-b13a-d1af6dbd2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3a87855-32f0-4335-8088-0170441fcb23"/>
    <ds:schemaRef ds:uri="e76d9c07-0b06-4929-817e-fe7084f9c9c7"/>
  </ds:schemaRefs>
</ds:datastoreItem>
</file>

<file path=customXml/itemProps3.xml><?xml version="1.0" encoding="utf-8"?>
<ds:datastoreItem xmlns:ds="http://schemas.openxmlformats.org/officeDocument/2006/customXml" ds:itemID="{08694B17-2139-47D7-B98F-E08AB2D01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87855-32f0-4335-8088-0170441fcb23"/>
    <ds:schemaRef ds:uri="e76d9c07-0b06-4929-817e-fe7084f9c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3915</Words>
  <Application>Microsoft Office PowerPoint</Application>
  <PresentationFormat>Widescreen</PresentationFormat>
  <Paragraphs>313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Digitalne vještine – 3.1 Usklađivanje obuke iz digitalnih vještina s potrebama tržišta rada</vt:lpstr>
      <vt:lpstr>PowerPoint Presentation</vt:lpstr>
      <vt:lpstr>PowerPoint Presentation</vt:lpstr>
      <vt:lpstr>Modul 1: Informacije o vještinama i mapiranje prema DigComp okviru  Podnaslov 1.1: Prikupljanje informacija o postojećim i novim digitalnim vještinama  Podnaslov 1.2: Mapiranje kompetencija prema DigComp 2.2 okviru  Podnaslov 1.3: Analiza praznina i preklapanja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 2: Izrada plana kontinuiranog profesionalnog razvoja (CPD) za pružatelje stručnog obrazovanja i obuka (VET)  Podnaslov 2.1: Definiranje svrhe CPD-a i ciljne grupe  Podnaslov 2.2: Pisanje mjerljivih ishoda učenja  Podnaslov 2.3: Odabir načina obuke i resursa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 3: Razvijanje responzivne digitalne kulture  Podnaslov 3.1: Modeli za digitalno usavršavanje  Podnaslov 3.2: Dizajniranje inkluzivnih digitalnih nastavnih materijala  Podnaslov 3.3: Kreiranje centralnog repozitorija resursa  Podnaslov 3.4: Strategije za saradnju s industrijom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Razmislite o svojim trenutnim partnerstvima ili kontaktima s poslodavcima. Koja je jedna oblast u kojoj bi bliža saradnja mogla pomoći vašoj instituciji da bolje uskladi digitalnu obuku s realnim potrebama na radnom mjestu? Opišite kako bi ta saradnja mogla izgledati i ko bi trebao biti uključen.  2. Analizirajte prednosti i izazove. Koje su glavne prednosti izgradnje jačih odnosa s industrijskim partnerima? S kojim se izazovima možete suočiti prilikom pokretanja ili održavanja ovih saradnji i kako biste ih riješili?  3. Na osnovu vaših razmišljanja, navedite jednu konkretnu akciju koju biste mogli poduzeti u naredna tri mjeseca kako biste ojačali saradnju s industrijom. Koji bi vam resursi ili podrška bili potrebni i kako ćete mjeriti uspjeh?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Gost</dc:creator>
  <cp:keywords>, docId:DC356D3F6074F35A453769A08CB2F7EC</cp:keywords>
  <cp:lastModifiedBy>Renata Venancio</cp:lastModifiedBy>
  <cp:revision>212</cp:revision>
  <dcterms:created xsi:type="dcterms:W3CDTF">2024-12-20T10:35:29Z</dcterms:created>
  <dcterms:modified xsi:type="dcterms:W3CDTF">2026-01-08T16:39:40Z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0x010100AFDCFDD1B45B5F4B806800968C84CFE3</vt:lpwstr>
  </property>
  <property fmtid="{D5CDD505-2E9C-101B-9397-08002B2CF9AE}" pid="3" name="MediaServiceImageTags">
    <vt:lpwstr/>
  </property>
</Properties>
</file>