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71" r:id="rId5"/>
    <p:sldId id="265" r:id="rId6"/>
    <p:sldId id="533" r:id="rId7"/>
    <p:sldId id="566" r:id="rId8"/>
    <p:sldId id="514" r:id="rId9"/>
    <p:sldId id="535" r:id="rId10"/>
    <p:sldId id="536" r:id="rId11"/>
    <p:sldId id="537" r:id="rId12"/>
    <p:sldId id="538" r:id="rId13"/>
    <p:sldId id="544" r:id="rId14"/>
    <p:sldId id="545" r:id="rId15"/>
    <p:sldId id="546" r:id="rId16"/>
    <p:sldId id="547" r:id="rId17"/>
    <p:sldId id="548" r:id="rId18"/>
    <p:sldId id="549" r:id="rId19"/>
    <p:sldId id="550" r:id="rId20"/>
    <p:sldId id="551" r:id="rId21"/>
    <p:sldId id="552" r:id="rId22"/>
    <p:sldId id="558" r:id="rId23"/>
    <p:sldId id="554" r:id="rId24"/>
    <p:sldId id="555" r:id="rId25"/>
    <p:sldId id="584" r:id="rId26"/>
    <p:sldId id="556" r:id="rId27"/>
    <p:sldId id="557" r:id="rId28"/>
    <p:sldId id="560" r:id="rId29"/>
    <p:sldId id="561" r:id="rId30"/>
    <p:sldId id="583" r:id="rId31"/>
    <p:sldId id="553" r:id="rId32"/>
    <p:sldId id="562" r:id="rId33"/>
    <p:sldId id="563" r:id="rId34"/>
    <p:sldId id="564" r:id="rId35"/>
    <p:sldId id="582" r:id="rId36"/>
    <p:sldId id="2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5133" userDrawn="1">
          <p15:clr>
            <a:srgbClr val="A4A3A4"/>
          </p15:clr>
        </p15:guide>
        <p15:guide id="3" pos="2547" userDrawn="1">
          <p15:clr>
            <a:srgbClr val="A4A3A4"/>
          </p15:clr>
        </p15:guide>
        <p15:guide id="4" orient="horz" pos="29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D68"/>
    <a:srgbClr val="373365"/>
    <a:srgbClr val="399884"/>
    <a:srgbClr val="4DB9A1"/>
    <a:srgbClr val="74D3BD"/>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79E81-18BD-36F8-6C2C-EF06AAD90440}" v="196" dt="2026-01-08T14:49:17.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78" d="100"/>
          <a:sy n="78" d="100"/>
        </p:scale>
        <p:origin x="802" y="62"/>
      </p:cViewPr>
      <p:guideLst>
        <p:guide orient="horz" pos="1729"/>
        <p:guide pos="5133"/>
        <p:guide pos="2547"/>
        <p:guide orient="horz" pos="299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7A79E81-18BD-36F8-6C2C-EF06AAD90440}"/>
    <pc:docChg chg="modSld">
      <pc:chgData name="" userId="" providerId="" clId="Web-{17A79E81-18BD-36F8-6C2C-EF06AAD90440}" dt="2026-01-08T13:55:33.598" v="1" actId="20577"/>
      <pc:docMkLst>
        <pc:docMk/>
      </pc:docMkLst>
      <pc:sldChg chg="modSp">
        <pc:chgData name="" userId="" providerId="" clId="Web-{17A79E81-18BD-36F8-6C2C-EF06AAD90440}" dt="2026-01-08T13:55:33.598" v="1" actId="20577"/>
        <pc:sldMkLst>
          <pc:docMk/>
          <pc:sldMk cId="3774500966" sldId="271"/>
        </pc:sldMkLst>
        <pc:spChg chg="mod">
          <ac:chgData name="" userId="" providerId="" clId="Web-{17A79E81-18BD-36F8-6C2C-EF06AAD90440}" dt="2026-01-08T13:55:33.598" v="1" actId="20577"/>
          <ac:spMkLst>
            <pc:docMk/>
            <pc:sldMk cId="3774500966" sldId="271"/>
            <ac:spMk id="8" creationId="{72516657-60C6-1250-3C2B-F902C217885F}"/>
          </ac:spMkLst>
        </pc:spChg>
      </pc:sldChg>
    </pc:docChg>
  </pc:docChgLst>
  <pc:docChgLst>
    <pc:chgData name="Veselinka Kovaceva" userId="S::veselinka_fablab.ba#ext#@cleantechbulgaria.onmicrosoft.com::b8b64017-c2a2-40a0-8431-8e2d7c4f7ac4" providerId="AD" clId="Web-{17A79E81-18BD-36F8-6C2C-EF06AAD90440}"/>
    <pc:docChg chg="modSld">
      <pc:chgData name="Veselinka Kovaceva" userId="S::veselinka_fablab.ba#ext#@cleantechbulgaria.onmicrosoft.com::b8b64017-c2a2-40a0-8431-8e2d7c4f7ac4" providerId="AD" clId="Web-{17A79E81-18BD-36F8-6C2C-EF06AAD90440}" dt="2026-01-08T14:48:56.895" v="151" actId="20577"/>
      <pc:docMkLst>
        <pc:docMk/>
      </pc:docMkLst>
      <pc:sldChg chg="modSp">
        <pc:chgData name="Veselinka Kovaceva" userId="S::veselinka_fablab.ba#ext#@cleantechbulgaria.onmicrosoft.com::b8b64017-c2a2-40a0-8431-8e2d7c4f7ac4" providerId="AD" clId="Web-{17A79E81-18BD-36F8-6C2C-EF06AAD90440}" dt="2026-01-08T13:57:02.102" v="1" actId="1076"/>
        <pc:sldMkLst>
          <pc:docMk/>
          <pc:sldMk cId="241448111" sldId="265"/>
        </pc:sldMkLst>
        <pc:spChg chg="mod">
          <ac:chgData name="Veselinka Kovaceva" userId="S::veselinka_fablab.ba#ext#@cleantechbulgaria.onmicrosoft.com::b8b64017-c2a2-40a0-8431-8e2d7c4f7ac4" providerId="AD" clId="Web-{17A79E81-18BD-36F8-6C2C-EF06AAD90440}" dt="2026-01-08T13:57:02.102" v="1" actId="1076"/>
          <ac:spMkLst>
            <pc:docMk/>
            <pc:sldMk cId="241448111" sldId="265"/>
            <ac:spMk id="5" creationId="{212C363F-4286-E670-459C-229FAF5D93F9}"/>
          </ac:spMkLst>
        </pc:spChg>
      </pc:sldChg>
      <pc:sldChg chg="modSp">
        <pc:chgData name="Veselinka Kovaceva" userId="S::veselinka_fablab.ba#ext#@cleantechbulgaria.onmicrosoft.com::b8b64017-c2a2-40a0-8431-8e2d7c4f7ac4" providerId="AD" clId="Web-{17A79E81-18BD-36F8-6C2C-EF06AAD90440}" dt="2026-01-08T13:55:35.520" v="0" actId="20577"/>
        <pc:sldMkLst>
          <pc:docMk/>
          <pc:sldMk cId="3774500966" sldId="271"/>
        </pc:sldMkLst>
        <pc:spChg chg="mod">
          <ac:chgData name="Veselinka Kovaceva" userId="S::veselinka_fablab.ba#ext#@cleantechbulgaria.onmicrosoft.com::b8b64017-c2a2-40a0-8431-8e2d7c4f7ac4" providerId="AD" clId="Web-{17A79E81-18BD-36F8-6C2C-EF06AAD90440}" dt="2026-01-08T13:55:35.520" v="0" actId="20577"/>
          <ac:spMkLst>
            <pc:docMk/>
            <pc:sldMk cId="3774500966" sldId="271"/>
            <ac:spMk id="8" creationId="{72516657-60C6-1250-3C2B-F902C217885F}"/>
          </ac:spMkLst>
        </pc:spChg>
      </pc:sldChg>
      <pc:sldChg chg="modSp">
        <pc:chgData name="Veselinka Kovaceva" userId="S::veselinka_fablab.ba#ext#@cleantechbulgaria.onmicrosoft.com::b8b64017-c2a2-40a0-8431-8e2d7c4f7ac4" providerId="AD" clId="Web-{17A79E81-18BD-36F8-6C2C-EF06AAD90440}" dt="2026-01-08T14:01:38.531" v="28" actId="20577"/>
        <pc:sldMkLst>
          <pc:docMk/>
          <pc:sldMk cId="627460957" sldId="514"/>
        </pc:sldMkLst>
        <pc:spChg chg="mod">
          <ac:chgData name="Veselinka Kovaceva" userId="S::veselinka_fablab.ba#ext#@cleantechbulgaria.onmicrosoft.com::b8b64017-c2a2-40a0-8431-8e2d7c4f7ac4" providerId="AD" clId="Web-{17A79E81-18BD-36F8-6C2C-EF06AAD90440}" dt="2026-01-08T14:01:38.531" v="28" actId="20577"/>
          <ac:spMkLst>
            <pc:docMk/>
            <pc:sldMk cId="627460957" sldId="514"/>
            <ac:spMk id="6" creationId="{9B8922E9-B2A6-BF2C-2490-1D9AD6FEC6A8}"/>
          </ac:spMkLst>
        </pc:spChg>
      </pc:sldChg>
      <pc:sldChg chg="modSp">
        <pc:chgData name="Veselinka Kovaceva" userId="S::veselinka_fablab.ba#ext#@cleantechbulgaria.onmicrosoft.com::b8b64017-c2a2-40a0-8431-8e2d7c4f7ac4" providerId="AD" clId="Web-{17A79E81-18BD-36F8-6C2C-EF06AAD90440}" dt="2026-01-08T13:57:34.181" v="9" actId="20577"/>
        <pc:sldMkLst>
          <pc:docMk/>
          <pc:sldMk cId="3460094968" sldId="533"/>
        </pc:sldMkLst>
        <pc:graphicFrameChg chg="modGraphic">
          <ac:chgData name="Veselinka Kovaceva" userId="S::veselinka_fablab.ba#ext#@cleantechbulgaria.onmicrosoft.com::b8b64017-c2a2-40a0-8431-8e2d7c4f7ac4" providerId="AD" clId="Web-{17A79E81-18BD-36F8-6C2C-EF06AAD90440}" dt="2026-01-08T13:57:34.181" v="9" actId="20577"/>
          <ac:graphicFrameMkLst>
            <pc:docMk/>
            <pc:sldMk cId="3460094968" sldId="533"/>
            <ac:graphicFrameMk id="8" creationId="{934C6D51-A5C7-D102-A1B5-7368DEFB15F5}"/>
          </ac:graphicFrameMkLst>
        </pc:graphicFrameChg>
      </pc:sldChg>
      <pc:sldChg chg="modSp">
        <pc:chgData name="Veselinka Kovaceva" userId="S::veselinka_fablab.ba#ext#@cleantechbulgaria.onmicrosoft.com::b8b64017-c2a2-40a0-8431-8e2d7c4f7ac4" providerId="AD" clId="Web-{17A79E81-18BD-36F8-6C2C-EF06AAD90440}" dt="2026-01-08T14:03:40.034" v="35" actId="20577"/>
        <pc:sldMkLst>
          <pc:docMk/>
          <pc:sldMk cId="2652208364" sldId="537"/>
        </pc:sldMkLst>
        <pc:spChg chg="mod">
          <ac:chgData name="Veselinka Kovaceva" userId="S::veselinka_fablab.ba#ext#@cleantechbulgaria.onmicrosoft.com::b8b64017-c2a2-40a0-8431-8e2d7c4f7ac4" providerId="AD" clId="Web-{17A79E81-18BD-36F8-6C2C-EF06AAD90440}" dt="2026-01-08T14:03:40.034" v="35" actId="20577"/>
          <ac:spMkLst>
            <pc:docMk/>
            <pc:sldMk cId="2652208364" sldId="537"/>
            <ac:spMk id="8" creationId="{0E00E60C-8EDB-0819-CFC9-C39559C13ED0}"/>
          </ac:spMkLst>
        </pc:spChg>
      </pc:sldChg>
      <pc:sldChg chg="modSp">
        <pc:chgData name="Veselinka Kovaceva" userId="S::veselinka_fablab.ba#ext#@cleantechbulgaria.onmicrosoft.com::b8b64017-c2a2-40a0-8431-8e2d7c4f7ac4" providerId="AD" clId="Web-{17A79E81-18BD-36F8-6C2C-EF06AAD90440}" dt="2026-01-08T14:06:04.255" v="61" actId="20577"/>
        <pc:sldMkLst>
          <pc:docMk/>
          <pc:sldMk cId="3689498516" sldId="538"/>
        </pc:sldMkLst>
        <pc:spChg chg="mod">
          <ac:chgData name="Veselinka Kovaceva" userId="S::veselinka_fablab.ba#ext#@cleantechbulgaria.onmicrosoft.com::b8b64017-c2a2-40a0-8431-8e2d7c4f7ac4" providerId="AD" clId="Web-{17A79E81-18BD-36F8-6C2C-EF06AAD90440}" dt="2026-01-08T14:04:41.597" v="54" actId="20577"/>
          <ac:spMkLst>
            <pc:docMk/>
            <pc:sldMk cId="3689498516" sldId="538"/>
            <ac:spMk id="8" creationId="{6FD4EF2E-C760-7639-683D-78F8BDDD9CD0}"/>
          </ac:spMkLst>
        </pc:spChg>
        <pc:spChg chg="mod">
          <ac:chgData name="Veselinka Kovaceva" userId="S::veselinka_fablab.ba#ext#@cleantechbulgaria.onmicrosoft.com::b8b64017-c2a2-40a0-8431-8e2d7c4f7ac4" providerId="AD" clId="Web-{17A79E81-18BD-36F8-6C2C-EF06AAD90440}" dt="2026-01-08T14:06:04.255" v="61" actId="20577"/>
          <ac:spMkLst>
            <pc:docMk/>
            <pc:sldMk cId="3689498516" sldId="538"/>
            <ac:spMk id="11" creationId="{2516272E-455A-0BDF-8B75-BDFABC9A6394}"/>
          </ac:spMkLst>
        </pc:spChg>
      </pc:sldChg>
      <pc:sldChg chg="modSp">
        <pc:chgData name="Veselinka Kovaceva" userId="S::veselinka_fablab.ba#ext#@cleantechbulgaria.onmicrosoft.com::b8b64017-c2a2-40a0-8431-8e2d7c4f7ac4" providerId="AD" clId="Web-{17A79E81-18BD-36F8-6C2C-EF06AAD90440}" dt="2026-01-08T14:12:02.253" v="67" actId="20577"/>
        <pc:sldMkLst>
          <pc:docMk/>
          <pc:sldMk cId="2009422254" sldId="548"/>
        </pc:sldMkLst>
        <pc:spChg chg="mod">
          <ac:chgData name="Veselinka Kovaceva" userId="S::veselinka_fablab.ba#ext#@cleantechbulgaria.onmicrosoft.com::b8b64017-c2a2-40a0-8431-8e2d7c4f7ac4" providerId="AD" clId="Web-{17A79E81-18BD-36F8-6C2C-EF06AAD90440}" dt="2026-01-08T14:12:02.253" v="67" actId="20577"/>
          <ac:spMkLst>
            <pc:docMk/>
            <pc:sldMk cId="2009422254" sldId="548"/>
            <ac:spMk id="9" creationId="{A610A473-0F90-5EFC-B011-EDA3BAEA6586}"/>
          </ac:spMkLst>
        </pc:spChg>
      </pc:sldChg>
      <pc:sldChg chg="modSp">
        <pc:chgData name="Veselinka Kovaceva" userId="S::veselinka_fablab.ba#ext#@cleantechbulgaria.onmicrosoft.com::b8b64017-c2a2-40a0-8431-8e2d7c4f7ac4" providerId="AD" clId="Web-{17A79E81-18BD-36F8-6C2C-EF06AAD90440}" dt="2026-01-08T14:16:56.134" v="79" actId="20577"/>
        <pc:sldMkLst>
          <pc:docMk/>
          <pc:sldMk cId="1878151930" sldId="549"/>
        </pc:sldMkLst>
        <pc:spChg chg="mod">
          <ac:chgData name="Veselinka Kovaceva" userId="S::veselinka_fablab.ba#ext#@cleantechbulgaria.onmicrosoft.com::b8b64017-c2a2-40a0-8431-8e2d7c4f7ac4" providerId="AD" clId="Web-{17A79E81-18BD-36F8-6C2C-EF06AAD90440}" dt="2026-01-08T14:16:56.134" v="79" actId="20577"/>
          <ac:spMkLst>
            <pc:docMk/>
            <pc:sldMk cId="1878151930" sldId="549"/>
            <ac:spMk id="7" creationId="{6ABC8B95-0B5D-5673-3CB3-A46704B41D9D}"/>
          </ac:spMkLst>
        </pc:spChg>
        <pc:spChg chg="mod">
          <ac:chgData name="Veselinka Kovaceva" userId="S::veselinka_fablab.ba#ext#@cleantechbulgaria.onmicrosoft.com::b8b64017-c2a2-40a0-8431-8e2d7c4f7ac4" providerId="AD" clId="Web-{17A79E81-18BD-36F8-6C2C-EF06AAD90440}" dt="2026-01-08T14:14:37.725" v="70" actId="20577"/>
          <ac:spMkLst>
            <pc:docMk/>
            <pc:sldMk cId="1878151930" sldId="549"/>
            <ac:spMk id="11" creationId="{B12227D6-6A33-3FF4-CE28-E27F72E0C66A}"/>
          </ac:spMkLst>
        </pc:spChg>
      </pc:sldChg>
      <pc:sldChg chg="modSp">
        <pc:chgData name="Veselinka Kovaceva" userId="S::veselinka_fablab.ba#ext#@cleantechbulgaria.onmicrosoft.com::b8b64017-c2a2-40a0-8431-8e2d7c4f7ac4" providerId="AD" clId="Web-{17A79E81-18BD-36F8-6C2C-EF06AAD90440}" dt="2026-01-08T14:21:16.340" v="86" actId="20577"/>
        <pc:sldMkLst>
          <pc:docMk/>
          <pc:sldMk cId="237154529" sldId="550"/>
        </pc:sldMkLst>
        <pc:spChg chg="mod">
          <ac:chgData name="Veselinka Kovaceva" userId="S::veselinka_fablab.ba#ext#@cleantechbulgaria.onmicrosoft.com::b8b64017-c2a2-40a0-8431-8e2d7c4f7ac4" providerId="AD" clId="Web-{17A79E81-18BD-36F8-6C2C-EF06AAD90440}" dt="2026-01-08T14:21:16.340" v="86" actId="20577"/>
          <ac:spMkLst>
            <pc:docMk/>
            <pc:sldMk cId="237154529" sldId="550"/>
            <ac:spMk id="7" creationId="{82652F1B-B3BF-2C0F-0F72-F0FE73F817FE}"/>
          </ac:spMkLst>
        </pc:spChg>
        <pc:spChg chg="mod">
          <ac:chgData name="Veselinka Kovaceva" userId="S::veselinka_fablab.ba#ext#@cleantechbulgaria.onmicrosoft.com::b8b64017-c2a2-40a0-8431-8e2d7c4f7ac4" providerId="AD" clId="Web-{17A79E81-18BD-36F8-6C2C-EF06AAD90440}" dt="2026-01-08T14:17:38.763" v="82" actId="20577"/>
          <ac:spMkLst>
            <pc:docMk/>
            <pc:sldMk cId="237154529" sldId="550"/>
            <ac:spMk id="11" creationId="{600E59BF-80C0-D5B5-69A3-375F6912CADA}"/>
          </ac:spMkLst>
        </pc:spChg>
      </pc:sldChg>
      <pc:sldChg chg="modSp">
        <pc:chgData name="Veselinka Kovaceva" userId="S::veselinka_fablab.ba#ext#@cleantechbulgaria.onmicrosoft.com::b8b64017-c2a2-40a0-8431-8e2d7c4f7ac4" providerId="AD" clId="Web-{17A79E81-18BD-36F8-6C2C-EF06AAD90440}" dt="2026-01-08T14:23:01.110" v="89" actId="20577"/>
        <pc:sldMkLst>
          <pc:docMk/>
          <pc:sldMk cId="3812429527" sldId="552"/>
        </pc:sldMkLst>
        <pc:spChg chg="mod">
          <ac:chgData name="Veselinka Kovaceva" userId="S::veselinka_fablab.ba#ext#@cleantechbulgaria.onmicrosoft.com::b8b64017-c2a2-40a0-8431-8e2d7c4f7ac4" providerId="AD" clId="Web-{17A79E81-18BD-36F8-6C2C-EF06AAD90440}" dt="2026-01-08T14:23:01.110" v="89" actId="20577"/>
          <ac:spMkLst>
            <pc:docMk/>
            <pc:sldMk cId="3812429527" sldId="552"/>
            <ac:spMk id="8" creationId="{7177423B-F784-7DD2-62E5-82AF2D4E41C7}"/>
          </ac:spMkLst>
        </pc:spChg>
      </pc:sldChg>
      <pc:sldChg chg="modSp">
        <pc:chgData name="Veselinka Kovaceva" userId="S::veselinka_fablab.ba#ext#@cleantechbulgaria.onmicrosoft.com::b8b64017-c2a2-40a0-8431-8e2d7c4f7ac4" providerId="AD" clId="Web-{17A79E81-18BD-36F8-6C2C-EF06AAD90440}" dt="2026-01-08T14:39:36.783" v="135" actId="20577"/>
        <pc:sldMkLst>
          <pc:docMk/>
          <pc:sldMk cId="3241916936" sldId="553"/>
        </pc:sldMkLst>
        <pc:spChg chg="mod">
          <ac:chgData name="Veselinka Kovaceva" userId="S::veselinka_fablab.ba#ext#@cleantechbulgaria.onmicrosoft.com::b8b64017-c2a2-40a0-8431-8e2d7c4f7ac4" providerId="AD" clId="Web-{17A79E81-18BD-36F8-6C2C-EF06AAD90440}" dt="2026-01-08T14:39:36.783" v="135" actId="20577"/>
          <ac:spMkLst>
            <pc:docMk/>
            <pc:sldMk cId="3241916936" sldId="553"/>
            <ac:spMk id="6" creationId="{62CC711B-F75B-302C-C0A6-807423D29E91}"/>
          </ac:spMkLst>
        </pc:spChg>
      </pc:sldChg>
      <pc:sldChg chg="modSp">
        <pc:chgData name="Veselinka Kovaceva" userId="S::veselinka_fablab.ba#ext#@cleantechbulgaria.onmicrosoft.com::b8b64017-c2a2-40a0-8431-8e2d7c4f7ac4" providerId="AD" clId="Web-{17A79E81-18BD-36F8-6C2C-EF06AAD90440}" dt="2026-01-08T14:30:38.979" v="115" actId="20577"/>
        <pc:sldMkLst>
          <pc:docMk/>
          <pc:sldMk cId="1988453845" sldId="555"/>
        </pc:sldMkLst>
        <pc:spChg chg="mod">
          <ac:chgData name="Veselinka Kovaceva" userId="S::veselinka_fablab.ba#ext#@cleantechbulgaria.onmicrosoft.com::b8b64017-c2a2-40a0-8431-8e2d7c4f7ac4" providerId="AD" clId="Web-{17A79E81-18BD-36F8-6C2C-EF06AAD90440}" dt="2026-01-08T14:30:38.979" v="115" actId="20577"/>
          <ac:spMkLst>
            <pc:docMk/>
            <pc:sldMk cId="1988453845" sldId="555"/>
            <ac:spMk id="11" creationId="{5EE01716-E137-4159-3716-7E64C13D8EF3}"/>
          </ac:spMkLst>
        </pc:spChg>
      </pc:sldChg>
      <pc:sldChg chg="modSp">
        <pc:chgData name="Veselinka Kovaceva" userId="S::veselinka_fablab.ba#ext#@cleantechbulgaria.onmicrosoft.com::b8b64017-c2a2-40a0-8431-8e2d7c4f7ac4" providerId="AD" clId="Web-{17A79E81-18BD-36F8-6C2C-EF06AAD90440}" dt="2026-01-08T14:31:45.128" v="118" actId="20577"/>
        <pc:sldMkLst>
          <pc:docMk/>
          <pc:sldMk cId="1570624181" sldId="556"/>
        </pc:sldMkLst>
        <pc:spChg chg="mod">
          <ac:chgData name="Veselinka Kovaceva" userId="S::veselinka_fablab.ba#ext#@cleantechbulgaria.onmicrosoft.com::b8b64017-c2a2-40a0-8431-8e2d7c4f7ac4" providerId="AD" clId="Web-{17A79E81-18BD-36F8-6C2C-EF06AAD90440}" dt="2026-01-08T14:31:45.128" v="118" actId="20577"/>
          <ac:spMkLst>
            <pc:docMk/>
            <pc:sldMk cId="1570624181" sldId="556"/>
            <ac:spMk id="12" creationId="{E535B994-E9C9-F7D0-7D65-69810982BC91}"/>
          </ac:spMkLst>
        </pc:spChg>
      </pc:sldChg>
      <pc:sldChg chg="modSp">
        <pc:chgData name="Veselinka Kovaceva" userId="S::veselinka_fablab.ba#ext#@cleantechbulgaria.onmicrosoft.com::b8b64017-c2a2-40a0-8431-8e2d7c4f7ac4" providerId="AD" clId="Web-{17A79E81-18BD-36F8-6C2C-EF06AAD90440}" dt="2026-01-08T14:33:15.075" v="123" actId="20577"/>
        <pc:sldMkLst>
          <pc:docMk/>
          <pc:sldMk cId="370133658" sldId="557"/>
        </pc:sldMkLst>
        <pc:spChg chg="mod">
          <ac:chgData name="Veselinka Kovaceva" userId="S::veselinka_fablab.ba#ext#@cleantechbulgaria.onmicrosoft.com::b8b64017-c2a2-40a0-8431-8e2d7c4f7ac4" providerId="AD" clId="Web-{17A79E81-18BD-36F8-6C2C-EF06AAD90440}" dt="2026-01-08T14:33:15.075" v="123" actId="20577"/>
          <ac:spMkLst>
            <pc:docMk/>
            <pc:sldMk cId="370133658" sldId="557"/>
            <ac:spMk id="6" creationId="{0E071CD3-CC0E-91A0-F0F1-15A4DAAE4862}"/>
          </ac:spMkLst>
        </pc:spChg>
      </pc:sldChg>
      <pc:sldChg chg="modSp">
        <pc:chgData name="Veselinka Kovaceva" userId="S::veselinka_fablab.ba#ext#@cleantechbulgaria.onmicrosoft.com::b8b64017-c2a2-40a0-8431-8e2d7c4f7ac4" providerId="AD" clId="Web-{17A79E81-18BD-36F8-6C2C-EF06AAD90440}" dt="2026-01-08T14:27:05.367" v="110" actId="20577"/>
        <pc:sldMkLst>
          <pc:docMk/>
          <pc:sldMk cId="2193048184" sldId="558"/>
        </pc:sldMkLst>
        <pc:spChg chg="mod">
          <ac:chgData name="Veselinka Kovaceva" userId="S::veselinka_fablab.ba#ext#@cleantechbulgaria.onmicrosoft.com::b8b64017-c2a2-40a0-8431-8e2d7c4f7ac4" providerId="AD" clId="Web-{17A79E81-18BD-36F8-6C2C-EF06AAD90440}" dt="2026-01-08T14:27:05.367" v="110" actId="20577"/>
          <ac:spMkLst>
            <pc:docMk/>
            <pc:sldMk cId="2193048184" sldId="558"/>
            <ac:spMk id="6" creationId="{EF228CB3-145F-057F-3A05-D5B198A36E0F}"/>
          </ac:spMkLst>
        </pc:spChg>
      </pc:sldChg>
      <pc:sldChg chg="modSp">
        <pc:chgData name="Veselinka Kovaceva" userId="S::veselinka_fablab.ba#ext#@cleantechbulgaria.onmicrosoft.com::b8b64017-c2a2-40a0-8431-8e2d7c4f7ac4" providerId="AD" clId="Web-{17A79E81-18BD-36F8-6C2C-EF06AAD90440}" dt="2026-01-08T14:37:15.324" v="128" actId="20577"/>
        <pc:sldMkLst>
          <pc:docMk/>
          <pc:sldMk cId="3189040839" sldId="561"/>
        </pc:sldMkLst>
        <pc:spChg chg="mod">
          <ac:chgData name="Veselinka Kovaceva" userId="S::veselinka_fablab.ba#ext#@cleantechbulgaria.onmicrosoft.com::b8b64017-c2a2-40a0-8431-8e2d7c4f7ac4" providerId="AD" clId="Web-{17A79E81-18BD-36F8-6C2C-EF06AAD90440}" dt="2026-01-08T14:37:15.324" v="128" actId="20577"/>
          <ac:spMkLst>
            <pc:docMk/>
            <pc:sldMk cId="3189040839" sldId="561"/>
            <ac:spMk id="7" creationId="{3B3744E1-E287-4EE9-4959-ED76B9C1A7CF}"/>
          </ac:spMkLst>
        </pc:spChg>
      </pc:sldChg>
      <pc:sldChg chg="modSp">
        <pc:chgData name="Veselinka Kovaceva" userId="S::veselinka_fablab.ba#ext#@cleantechbulgaria.onmicrosoft.com::b8b64017-c2a2-40a0-8431-8e2d7c4f7ac4" providerId="AD" clId="Web-{17A79E81-18BD-36F8-6C2C-EF06AAD90440}" dt="2026-01-08T14:40:36.722" v="138" actId="20577"/>
        <pc:sldMkLst>
          <pc:docMk/>
          <pc:sldMk cId="46635780" sldId="562"/>
        </pc:sldMkLst>
        <pc:spChg chg="mod">
          <ac:chgData name="Veselinka Kovaceva" userId="S::veselinka_fablab.ba#ext#@cleantechbulgaria.onmicrosoft.com::b8b64017-c2a2-40a0-8431-8e2d7c4f7ac4" providerId="AD" clId="Web-{17A79E81-18BD-36F8-6C2C-EF06AAD90440}" dt="2026-01-08T14:40:36.722" v="138" actId="20577"/>
          <ac:spMkLst>
            <pc:docMk/>
            <pc:sldMk cId="46635780" sldId="562"/>
            <ac:spMk id="11" creationId="{F86C72DF-6828-5AA4-B749-5F5DDE7477BF}"/>
          </ac:spMkLst>
        </pc:spChg>
      </pc:sldChg>
      <pc:sldChg chg="modSp">
        <pc:chgData name="Veselinka Kovaceva" userId="S::veselinka_fablab.ba#ext#@cleantechbulgaria.onmicrosoft.com::b8b64017-c2a2-40a0-8431-8e2d7c4f7ac4" providerId="AD" clId="Web-{17A79E81-18BD-36F8-6C2C-EF06AAD90440}" dt="2026-01-08T14:41:35.677" v="141" actId="20577"/>
        <pc:sldMkLst>
          <pc:docMk/>
          <pc:sldMk cId="1143317875" sldId="563"/>
        </pc:sldMkLst>
        <pc:spChg chg="mod">
          <ac:chgData name="Veselinka Kovaceva" userId="S::veselinka_fablab.ba#ext#@cleantechbulgaria.onmicrosoft.com::b8b64017-c2a2-40a0-8431-8e2d7c4f7ac4" providerId="AD" clId="Web-{17A79E81-18BD-36F8-6C2C-EF06AAD90440}" dt="2026-01-08T14:41:35.677" v="141" actId="20577"/>
          <ac:spMkLst>
            <pc:docMk/>
            <pc:sldMk cId="1143317875" sldId="563"/>
            <ac:spMk id="11" creationId="{9C3A7AFB-AF2E-93B4-597E-0A0611663C0A}"/>
          </ac:spMkLst>
        </pc:spChg>
      </pc:sldChg>
      <pc:sldChg chg="modSp">
        <pc:chgData name="Veselinka Kovaceva" userId="S::veselinka_fablab.ba#ext#@cleantechbulgaria.onmicrosoft.com::b8b64017-c2a2-40a0-8431-8e2d7c4f7ac4" providerId="AD" clId="Web-{17A79E81-18BD-36F8-6C2C-EF06AAD90440}" dt="2026-01-08T14:46:28.749" v="148" actId="20577"/>
        <pc:sldMkLst>
          <pc:docMk/>
          <pc:sldMk cId="2822319990" sldId="564"/>
        </pc:sldMkLst>
        <pc:spChg chg="mod">
          <ac:chgData name="Veselinka Kovaceva" userId="S::veselinka_fablab.ba#ext#@cleantechbulgaria.onmicrosoft.com::b8b64017-c2a2-40a0-8431-8e2d7c4f7ac4" providerId="AD" clId="Web-{17A79E81-18BD-36F8-6C2C-EF06AAD90440}" dt="2026-01-08T14:46:28.749" v="148" actId="20577"/>
          <ac:spMkLst>
            <pc:docMk/>
            <pc:sldMk cId="2822319990" sldId="564"/>
            <ac:spMk id="7" creationId="{13E1F04A-9395-18A5-3EB8-CDBDCAB748C6}"/>
          </ac:spMkLst>
        </pc:spChg>
        <pc:spChg chg="mod">
          <ac:chgData name="Veselinka Kovaceva" userId="S::veselinka_fablab.ba#ext#@cleantechbulgaria.onmicrosoft.com::b8b64017-c2a2-40a0-8431-8e2d7c4f7ac4" providerId="AD" clId="Web-{17A79E81-18BD-36F8-6C2C-EF06AAD90440}" dt="2026-01-08T14:45:08.388" v="145" actId="20577"/>
          <ac:spMkLst>
            <pc:docMk/>
            <pc:sldMk cId="2822319990" sldId="564"/>
            <ac:spMk id="11" creationId="{AC7FAE69-7B7F-AEB6-2FB3-EC944FF0F174}"/>
          </ac:spMkLst>
        </pc:spChg>
      </pc:sldChg>
      <pc:sldChg chg="modSp">
        <pc:chgData name="Veselinka Kovaceva" userId="S::veselinka_fablab.ba#ext#@cleantechbulgaria.onmicrosoft.com::b8b64017-c2a2-40a0-8431-8e2d7c4f7ac4" providerId="AD" clId="Web-{17A79E81-18BD-36F8-6C2C-EF06AAD90440}" dt="2026-01-08T14:00:48.671" v="23" actId="20577"/>
        <pc:sldMkLst>
          <pc:docMk/>
          <pc:sldMk cId="816150767" sldId="566"/>
        </pc:sldMkLst>
        <pc:spChg chg="mod">
          <ac:chgData name="Veselinka Kovaceva" userId="S::veselinka_fablab.ba#ext#@cleantechbulgaria.onmicrosoft.com::b8b64017-c2a2-40a0-8431-8e2d7c4f7ac4" providerId="AD" clId="Web-{17A79E81-18BD-36F8-6C2C-EF06AAD90440}" dt="2026-01-08T14:00:33.905" v="20" actId="20577"/>
          <ac:spMkLst>
            <pc:docMk/>
            <pc:sldMk cId="816150767" sldId="566"/>
            <ac:spMk id="2" creationId="{A24FC31F-9DDF-85FB-277E-FE53ACDCE27E}"/>
          </ac:spMkLst>
        </pc:spChg>
        <pc:spChg chg="mod">
          <ac:chgData name="Veselinka Kovaceva" userId="S::veselinka_fablab.ba#ext#@cleantechbulgaria.onmicrosoft.com::b8b64017-c2a2-40a0-8431-8e2d7c4f7ac4" providerId="AD" clId="Web-{17A79E81-18BD-36F8-6C2C-EF06AAD90440}" dt="2026-01-08T14:00:48.671" v="23" actId="20577"/>
          <ac:spMkLst>
            <pc:docMk/>
            <pc:sldMk cId="816150767" sldId="566"/>
            <ac:spMk id="8" creationId="{9D06A378-F1CD-1338-C62A-DBE8CACFC329}"/>
          </ac:spMkLst>
        </pc:spChg>
      </pc:sldChg>
      <pc:sldChg chg="modSp">
        <pc:chgData name="Veselinka Kovaceva" userId="S::veselinka_fablab.ba#ext#@cleantechbulgaria.onmicrosoft.com::b8b64017-c2a2-40a0-8431-8e2d7c4f7ac4" providerId="AD" clId="Web-{17A79E81-18BD-36F8-6C2C-EF06AAD90440}" dt="2026-01-08T14:48:56.895" v="151" actId="20577"/>
        <pc:sldMkLst>
          <pc:docMk/>
          <pc:sldMk cId="1880753954" sldId="582"/>
        </pc:sldMkLst>
        <pc:spChg chg="mod">
          <ac:chgData name="Veselinka Kovaceva" userId="S::veselinka_fablab.ba#ext#@cleantechbulgaria.onmicrosoft.com::b8b64017-c2a2-40a0-8431-8e2d7c4f7ac4" providerId="AD" clId="Web-{17A79E81-18BD-36F8-6C2C-EF06AAD90440}" dt="2026-01-08T14:48:56.895" v="151" actId="20577"/>
          <ac:spMkLst>
            <pc:docMk/>
            <pc:sldMk cId="1880753954" sldId="582"/>
            <ac:spMk id="8" creationId="{1E7D40F4-68D1-6A6D-3670-C2DA3D43D01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AA4AE-1DE7-457B-8895-B3712A21854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0AF321AB-7B36-421A-A0B9-D2933B4536CF}">
      <dgm:prSet phldrT="[Text]" custT="1"/>
      <dgm:spPr>
        <a:solidFill>
          <a:srgbClr val="399884"/>
        </a:solidFill>
      </dgm:spPr>
      <dgm:t>
        <a:bodyPr/>
        <a:lstStyle/>
        <a:p>
          <a:r>
            <a:rPr lang="en-US" sz="2200" b="1" dirty="0">
              <a:solidFill>
                <a:srgbClr val="373365"/>
              </a:solidFill>
              <a:latin typeface="DejaVu Math TeX Gyre" panose="02000503000000000000"/>
            </a:rPr>
            <a:t>Modul 1: </a:t>
          </a:r>
          <a:r>
            <a:rPr lang="en-US" sz="2200" b="1" dirty="0" err="1">
              <a:solidFill>
                <a:srgbClr val="373365"/>
              </a:solidFill>
              <a:latin typeface="DejaVu Math TeX Gyre" panose="02000503000000000000"/>
            </a:rPr>
            <a:t>Razumijevanje</a:t>
          </a:r>
          <a:r>
            <a:rPr lang="en-US" sz="2200" b="1" dirty="0">
              <a:solidFill>
                <a:srgbClr val="373365"/>
              </a:solidFill>
              <a:latin typeface="DejaVu Math TeX Gyre" panose="02000503000000000000"/>
            </a:rPr>
            <a:t> </a:t>
          </a:r>
          <a:r>
            <a:rPr lang="en-US" sz="2200" b="1" dirty="0" err="1">
              <a:solidFill>
                <a:srgbClr val="373365"/>
              </a:solidFill>
              <a:latin typeface="DejaVu Math TeX Gyre" panose="02000503000000000000"/>
            </a:rPr>
            <a:t>evropskog</a:t>
          </a:r>
          <a:r>
            <a:rPr lang="en-US" sz="2200" b="1" dirty="0">
              <a:solidFill>
                <a:srgbClr val="373365"/>
              </a:solidFill>
              <a:latin typeface="DejaVu Math TeX Gyre" panose="02000503000000000000"/>
            </a:rPr>
            <a:t> </a:t>
          </a:r>
          <a:r>
            <a:rPr lang="en-US" sz="2200" b="1" dirty="0" err="1">
              <a:solidFill>
                <a:srgbClr val="373365"/>
              </a:solidFill>
              <a:latin typeface="DejaVu Math TeX Gyre" panose="02000503000000000000"/>
            </a:rPr>
            <a:t>zelenog</a:t>
          </a:r>
          <a:r>
            <a:rPr lang="en-US" sz="2200" b="1" dirty="0">
              <a:solidFill>
                <a:srgbClr val="373365"/>
              </a:solidFill>
              <a:latin typeface="DejaVu Math TeX Gyre" panose="02000503000000000000"/>
            </a:rPr>
            <a:t> plana</a:t>
          </a:r>
          <a:endParaRPr lang="en-GB" sz="2200" b="1" dirty="0">
            <a:solidFill>
              <a:srgbClr val="373365"/>
            </a:solidFill>
            <a:latin typeface="DejaVu Math TeX Gyre" panose="02000503000000000000"/>
          </a:endParaRPr>
        </a:p>
      </dgm:t>
    </dgm:pt>
    <dgm:pt modelId="{31BC75A9-8FE5-48D5-B0CD-6449FC1C4310}" type="parTrans" cxnId="{4A3FCDEA-2801-4C93-98C9-E2085BB927D0}">
      <dgm:prSet/>
      <dgm:spPr/>
      <dgm:t>
        <a:bodyPr/>
        <a:lstStyle/>
        <a:p>
          <a:endParaRPr lang="en-GB"/>
        </a:p>
      </dgm:t>
    </dgm:pt>
    <dgm:pt modelId="{67F7E916-E4BC-4387-B6D9-419ED1F543BB}" type="sibTrans" cxnId="{4A3FCDEA-2801-4C93-98C9-E2085BB927D0}">
      <dgm:prSet/>
      <dgm:spPr/>
      <dgm:t>
        <a:bodyPr/>
        <a:lstStyle/>
        <a:p>
          <a:endParaRPr lang="en-GB"/>
        </a:p>
      </dgm:t>
    </dgm:pt>
    <dgm:pt modelId="{B77B0499-EC21-4AE5-A6A1-2CBF83F93E96}">
      <dgm:prSet phldrT="[Text]" custT="1"/>
      <dgm:spPr>
        <a:solidFill>
          <a:srgbClr val="399884"/>
        </a:solidFill>
      </dgm:spPr>
      <dgm:t>
        <a:bodyPr/>
        <a:lstStyle/>
        <a:p>
          <a:r>
            <a:rPr lang="en-US" sz="1600" dirty="0">
              <a:latin typeface="DejaVu Math TeX Gyre" panose="02000503000000000000"/>
            </a:rPr>
            <a:t>Podnaslov 1.1: Ključni pokazatelji zelenog dogovora i dvostruke tranzicije</a:t>
          </a:r>
          <a:endParaRPr lang="en-GB" sz="1600" dirty="0">
            <a:latin typeface="DejaVu Math TeX Gyre" panose="02000503000000000000"/>
          </a:endParaRPr>
        </a:p>
      </dgm:t>
    </dgm:pt>
    <dgm:pt modelId="{1EA819BB-A286-4BD2-B2F1-EE657B11ADCD}" type="parTrans" cxnId="{220A945B-B9DD-4E91-86E9-DACCC54ADBAB}">
      <dgm:prSet/>
      <dgm:spPr/>
      <dgm:t>
        <a:bodyPr/>
        <a:lstStyle/>
        <a:p>
          <a:endParaRPr lang="en-GB"/>
        </a:p>
      </dgm:t>
    </dgm:pt>
    <dgm:pt modelId="{C2B4E3F4-DBB1-4898-9E89-5CDDE9EBC57B}" type="sibTrans" cxnId="{220A945B-B9DD-4E91-86E9-DACCC54ADBAB}">
      <dgm:prSet/>
      <dgm:spPr/>
      <dgm:t>
        <a:bodyPr/>
        <a:lstStyle/>
        <a:p>
          <a:endParaRPr lang="en-GB"/>
        </a:p>
      </dgm:t>
    </dgm:pt>
    <dgm:pt modelId="{05FDD8DA-AA0A-4C3B-946B-56604277E9DE}">
      <dgm:prSet phldrT="[Text]" phldr="0" custT="1"/>
      <dgm:spPr>
        <a:solidFill>
          <a:srgbClr val="399884"/>
        </a:solidFill>
      </dgm:spPr>
      <dgm:t>
        <a:bodyPr/>
        <a:lstStyle/>
        <a:p>
          <a:r>
            <a:rPr lang="en-US" sz="1600" dirty="0">
              <a:latin typeface="DejaVu Math TeX Gyre" panose="02000503000000000000"/>
            </a:rPr>
            <a:t>Podnaslov 1.2</a:t>
          </a:r>
          <a:r>
            <a:rPr lang="en-US" sz="1600" b="1" dirty="0"/>
            <a:t>: </a:t>
          </a:r>
          <a:r>
            <a:rPr lang="en-US" sz="1600" b="0" dirty="0"/>
            <a:t>Tumačenje podataka za održivost</a:t>
          </a:r>
          <a:endParaRPr lang="en-GB" sz="1600" b="0" dirty="0">
            <a:latin typeface="DejaVu Math TeX Gyre" panose="02000503000000000000"/>
          </a:endParaRPr>
        </a:p>
      </dgm:t>
    </dgm:pt>
    <dgm:pt modelId="{C523BCD6-0B0D-413B-A114-E21AB13489D3}" type="parTrans" cxnId="{299A0CAF-D060-487C-B193-3A0CD71473F6}">
      <dgm:prSet/>
      <dgm:spPr/>
      <dgm:t>
        <a:bodyPr/>
        <a:lstStyle/>
        <a:p>
          <a:endParaRPr lang="en-GB"/>
        </a:p>
      </dgm:t>
    </dgm:pt>
    <dgm:pt modelId="{83436793-6585-43A3-A965-0CF20DF912F6}" type="sibTrans" cxnId="{299A0CAF-D060-487C-B193-3A0CD71473F6}">
      <dgm:prSet/>
      <dgm:spPr/>
      <dgm:t>
        <a:bodyPr/>
        <a:lstStyle/>
        <a:p>
          <a:endParaRPr lang="en-GB"/>
        </a:p>
      </dgm:t>
    </dgm:pt>
    <dgm:pt modelId="{E364DC40-2D6E-4364-9D6F-3F6D3C0B6CA0}">
      <dgm:prSet phldrT="[Text]" custT="1"/>
      <dgm:spPr>
        <a:solidFill>
          <a:srgbClr val="4DB9A1"/>
        </a:solidFill>
      </dgm:spPr>
      <dgm: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 2: </a:t>
          </a:r>
          <a:r>
            <a:rPr lang="en-US" sz="2200" b="1" kern="1200" dirty="0">
              <a:solidFill>
                <a:srgbClr val="373365"/>
              </a:solidFill>
              <a:latin typeface="DejaVu Math TeX Gyre" panose="02000503000000000000"/>
              <a:ea typeface="+mn-ea"/>
              <a:cs typeface="+mn-cs"/>
            </a:rPr>
            <a:t>Omogućavanje digitalnih tehnologija za zeleniju praksu</a:t>
          </a:r>
          <a:endParaRPr lang="en-GB" sz="2200" b="1" kern="1200" dirty="0">
            <a:solidFill>
              <a:srgbClr val="373365"/>
            </a:solidFill>
            <a:latin typeface="DejaVu Math TeX Gyre" panose="02000503000000000000"/>
            <a:ea typeface="+mn-ea"/>
            <a:cs typeface="+mn-cs"/>
          </a:endParaRPr>
        </a:p>
      </dgm:t>
    </dgm:pt>
    <dgm:pt modelId="{7F0E1405-6E88-490D-94C4-48D428165B31}" type="parTrans" cxnId="{1AB33C3A-5C4D-4979-B463-872BD2315003}">
      <dgm:prSet/>
      <dgm:spPr/>
      <dgm:t>
        <a:bodyPr/>
        <a:lstStyle/>
        <a:p>
          <a:endParaRPr lang="en-GB"/>
        </a:p>
      </dgm:t>
    </dgm:pt>
    <dgm:pt modelId="{ED40E0DC-12C5-41B0-87C8-7741C3BB85D9}" type="sibTrans" cxnId="{1AB33C3A-5C4D-4979-B463-872BD2315003}">
      <dgm:prSet/>
      <dgm:spPr/>
      <dgm:t>
        <a:bodyPr/>
        <a:lstStyle/>
        <a:p>
          <a:endParaRPr lang="en-GB"/>
        </a:p>
      </dgm:t>
    </dgm:pt>
    <dgm:pt modelId="{5F904E51-97C7-4B67-A13B-A0921D93C8F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kern="1200" dirty="0">
              <a:solidFill>
                <a:prstClr val="white"/>
              </a:solidFill>
              <a:latin typeface="DejaVu Math TeX Gyre" panose="02000503000000000000"/>
              <a:ea typeface="+mn-ea"/>
              <a:cs typeface="+mn-cs"/>
            </a:rPr>
            <a:t>Podnaslov 2.1: </a:t>
          </a:r>
          <a:r>
            <a:rPr lang="en-US" sz="1600" b="0" kern="1200" dirty="0"/>
            <a:t>Studije slučaja zelenih digitalnih tehnologija u praksi</a:t>
          </a:r>
          <a:endParaRPr lang="en-GB" sz="1600" b="0" kern="1200" dirty="0">
            <a:solidFill>
              <a:prstClr val="white"/>
            </a:solidFill>
            <a:latin typeface="DejaVu Math TeX Gyre" panose="02000503000000000000"/>
            <a:ea typeface="+mn-ea"/>
            <a:cs typeface="+mn-cs"/>
          </a:endParaRPr>
        </a:p>
      </dgm:t>
    </dgm:pt>
    <dgm:pt modelId="{3F8447A2-0172-4B26-A541-D7EB23DFB7E9}" type="parTrans" cxnId="{47586AC4-5F68-44F7-A3DA-C03EBA9BEA0C}">
      <dgm:prSet/>
      <dgm:spPr/>
      <dgm:t>
        <a:bodyPr/>
        <a:lstStyle/>
        <a:p>
          <a:endParaRPr lang="en-GB"/>
        </a:p>
      </dgm:t>
    </dgm:pt>
    <dgm:pt modelId="{4EC900AF-2F81-4778-951A-646767D8C24D}" type="sibTrans" cxnId="{47586AC4-5F68-44F7-A3DA-C03EBA9BEA0C}">
      <dgm:prSet/>
      <dgm:spPr/>
      <dgm:t>
        <a:bodyPr/>
        <a:lstStyle/>
        <a:p>
          <a:endParaRPr lang="en-GB"/>
        </a:p>
      </dgm:t>
    </dgm:pt>
    <dgm:pt modelId="{CDE6993B-1B3C-48B1-9577-62D5713753C2}">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Podnaslov 2.2: </a:t>
          </a:r>
          <a:r>
            <a:rPr lang="en-US" sz="1600" b="0" kern="1200" dirty="0">
              <a:latin typeface="+mn-lt"/>
            </a:rPr>
            <a:t>Kriteriji za odabir tehnologije</a:t>
          </a:r>
          <a:endParaRPr lang="en-GB" sz="1600" b="0" kern="1200" dirty="0">
            <a:solidFill>
              <a:prstClr val="white"/>
            </a:solidFill>
            <a:latin typeface="+mn-lt"/>
            <a:ea typeface="+mn-ea"/>
            <a:cs typeface="+mn-cs"/>
          </a:endParaRPr>
        </a:p>
      </dgm:t>
    </dgm:pt>
    <dgm:pt modelId="{4245FB99-CE81-4C73-8291-A6C522E6BC3E}" type="parTrans" cxnId="{1DE1FB07-3974-417E-9018-2B3CAF3687A1}">
      <dgm:prSet/>
      <dgm:spPr/>
      <dgm:t>
        <a:bodyPr/>
        <a:lstStyle/>
        <a:p>
          <a:endParaRPr lang="en-GB"/>
        </a:p>
      </dgm:t>
    </dgm:pt>
    <dgm:pt modelId="{4698DFE4-835C-4C22-9F35-2062098012E3}" type="sibTrans" cxnId="{1DE1FB07-3974-417E-9018-2B3CAF3687A1}">
      <dgm:prSet/>
      <dgm:spPr/>
      <dgm:t>
        <a:bodyPr/>
        <a:lstStyle/>
        <a:p>
          <a:endParaRPr lang="en-GB"/>
        </a:p>
      </dgm:t>
    </dgm:pt>
    <dgm:pt modelId="{ED510E3E-EC21-4689-8D58-6F56F7CDF800}">
      <dgm:prSet phldrT="[Text]" phldr="0" custT="1"/>
      <dgm:spPr>
        <a:solidFill>
          <a:srgbClr val="399884"/>
        </a:solidFill>
      </dgm:spPr>
      <dgm:t>
        <a:bodyPr/>
        <a:lstStyle/>
        <a:p>
          <a:r>
            <a:rPr lang="en-US" sz="1600" dirty="0">
              <a:latin typeface="DejaVu Math TeX Gyre" panose="02000503000000000000"/>
            </a:rPr>
            <a:t>Podnaslov 1.3: </a:t>
          </a:r>
          <a:r>
            <a:rPr lang="en-US" sz="1600" b="0" dirty="0"/>
            <a:t>Kontekstualna analiza i provjera ispravnosti</a:t>
          </a:r>
          <a:endParaRPr lang="en-GB" sz="1600" b="0" dirty="0">
            <a:latin typeface="DejaVu Math TeX Gyre" panose="02000503000000000000"/>
          </a:endParaRPr>
        </a:p>
      </dgm:t>
    </dgm:pt>
    <dgm:pt modelId="{31D66B2A-D6C0-488B-9AF4-C492A451FC6B}" type="parTrans" cxnId="{31F26BA2-C39B-4C0C-8803-C7B1751B415D}">
      <dgm:prSet/>
      <dgm:spPr/>
      <dgm:t>
        <a:bodyPr/>
        <a:lstStyle/>
        <a:p>
          <a:endParaRPr lang="en-GB"/>
        </a:p>
      </dgm:t>
    </dgm:pt>
    <dgm:pt modelId="{AAFD95A5-51BA-42A3-B5A5-5A9AA7FA0A91}" type="sibTrans" cxnId="{31F26BA2-C39B-4C0C-8803-C7B1751B415D}">
      <dgm:prSet/>
      <dgm:spPr/>
      <dgm:t>
        <a:bodyPr/>
        <a:lstStyle/>
        <a:p>
          <a:endParaRPr lang="en-GB"/>
        </a:p>
      </dgm:t>
    </dgm:pt>
    <dgm:pt modelId="{A6849B1E-31E5-4F9B-845F-7E5A76D2F7D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 Podnaslov 2.3: </a:t>
          </a:r>
          <a:r>
            <a:rPr lang="en-US" sz="1600" b="0" kern="1200" dirty="0">
              <a:latin typeface="+mn-lt"/>
            </a:rPr>
            <a:t>Planiranje implementacije </a:t>
          </a:r>
          <a:endParaRPr lang="en-GB" sz="1600" b="0" kern="1200" dirty="0">
            <a:solidFill>
              <a:prstClr val="white"/>
            </a:solidFill>
            <a:latin typeface="+mn-lt"/>
            <a:ea typeface="+mn-ea"/>
            <a:cs typeface="+mn-cs"/>
          </a:endParaRPr>
        </a:p>
      </dgm:t>
    </dgm:pt>
    <dgm:pt modelId="{5692FA9C-3FD9-400D-9D91-2AEF5F283A9C}" type="parTrans" cxnId="{CB142A16-85D6-4263-B36F-A01486301373}">
      <dgm:prSet/>
      <dgm:spPr/>
      <dgm:t>
        <a:bodyPr/>
        <a:lstStyle/>
        <a:p>
          <a:endParaRPr lang="en-GB"/>
        </a:p>
      </dgm:t>
    </dgm:pt>
    <dgm:pt modelId="{B09B1D13-D69C-4476-8051-58ABE75130C4}" type="sibTrans" cxnId="{CB142A16-85D6-4263-B36F-A01486301373}">
      <dgm:prSet/>
      <dgm:spPr/>
      <dgm:t>
        <a:bodyPr/>
        <a:lstStyle/>
        <a:p>
          <a:endParaRPr lang="en-GB"/>
        </a:p>
      </dgm:t>
    </dgm:pt>
    <dgm:pt modelId="{499D7117-9361-49B2-9E7A-0E723ECF01C8}" type="pres">
      <dgm:prSet presAssocID="{E75AA4AE-1DE7-457B-8895-B3712A218543}" presName="Name0" presStyleCnt="0">
        <dgm:presLayoutVars>
          <dgm:dir/>
          <dgm:resizeHandles val="exact"/>
        </dgm:presLayoutVars>
      </dgm:prSet>
      <dgm:spPr/>
    </dgm:pt>
    <dgm:pt modelId="{549F071B-AA45-4164-AEAF-06781EA662C1}" type="pres">
      <dgm:prSet presAssocID="{0AF321AB-7B36-421A-A0B9-D2933B4536CF}" presName="node" presStyleLbl="node1" presStyleIdx="0" presStyleCnt="2" custLinFactNeighborX="-513" custLinFactNeighborY="-311">
        <dgm:presLayoutVars>
          <dgm:bulletEnabled val="1"/>
        </dgm:presLayoutVars>
      </dgm:prSet>
      <dgm:spPr/>
    </dgm:pt>
    <dgm:pt modelId="{7D8517DF-54FB-40B1-9AED-2DE8C43A8F62}" type="pres">
      <dgm:prSet presAssocID="{67F7E916-E4BC-4387-B6D9-419ED1F543BB}" presName="sibTrans" presStyleCnt="0"/>
      <dgm:spPr/>
    </dgm:pt>
    <dgm:pt modelId="{2AE3CB7E-C9A4-44F4-85BC-8C6922025EF9}" type="pres">
      <dgm:prSet presAssocID="{E364DC40-2D6E-4364-9D6F-3F6D3C0B6CA0}" presName="node" presStyleLbl="node1" presStyleIdx="1" presStyleCnt="2">
        <dgm:presLayoutVars>
          <dgm:bulletEnabled val="1"/>
        </dgm:presLayoutVars>
      </dgm:prSet>
      <dgm:spPr/>
    </dgm:pt>
  </dgm:ptLst>
  <dgm:cxnLst>
    <dgm:cxn modelId="{1DE1FB07-3974-417E-9018-2B3CAF3687A1}" srcId="{E364DC40-2D6E-4364-9D6F-3F6D3C0B6CA0}" destId="{CDE6993B-1B3C-48B1-9577-62D5713753C2}" srcOrd="1" destOrd="0" parTransId="{4245FB99-CE81-4C73-8291-A6C522E6BC3E}" sibTransId="{4698DFE4-835C-4C22-9F35-2062098012E3}"/>
    <dgm:cxn modelId="{CB142A16-85D6-4263-B36F-A01486301373}" srcId="{E364DC40-2D6E-4364-9D6F-3F6D3C0B6CA0}" destId="{A6849B1E-31E5-4F9B-845F-7E5A76D2F7D8}" srcOrd="2" destOrd="0" parTransId="{5692FA9C-3FD9-400D-9D91-2AEF5F283A9C}" sibTransId="{B09B1D13-D69C-4476-8051-58ABE75130C4}"/>
    <dgm:cxn modelId="{3066AD31-2874-4E37-AA5E-A6ECDD16628F}" type="presOf" srcId="{05FDD8DA-AA0A-4C3B-946B-56604277E9DE}" destId="{549F071B-AA45-4164-AEAF-06781EA662C1}" srcOrd="0" destOrd="2" presId="urn:microsoft.com/office/officeart/2005/8/layout/hList6"/>
    <dgm:cxn modelId="{1AB33C3A-5C4D-4979-B463-872BD2315003}" srcId="{E75AA4AE-1DE7-457B-8895-B3712A218543}" destId="{E364DC40-2D6E-4364-9D6F-3F6D3C0B6CA0}" srcOrd="1" destOrd="0" parTransId="{7F0E1405-6E88-490D-94C4-48D428165B31}" sibTransId="{ED40E0DC-12C5-41B0-87C8-7741C3BB85D9}"/>
    <dgm:cxn modelId="{220A945B-B9DD-4E91-86E9-DACCC54ADBAB}" srcId="{0AF321AB-7B36-421A-A0B9-D2933B4536CF}" destId="{B77B0499-EC21-4AE5-A6A1-2CBF83F93E96}" srcOrd="0" destOrd="0" parTransId="{1EA819BB-A286-4BD2-B2F1-EE657B11ADCD}" sibTransId="{C2B4E3F4-DBB1-4898-9E89-5CDDE9EBC57B}"/>
    <dgm:cxn modelId="{68859944-157F-4AFA-81A4-21A315A33695}" type="presOf" srcId="{5F904E51-97C7-4B67-A13B-A0921D93C8F8}" destId="{2AE3CB7E-C9A4-44F4-85BC-8C6922025EF9}" srcOrd="0" destOrd="1" presId="urn:microsoft.com/office/officeart/2005/8/layout/hList6"/>
    <dgm:cxn modelId="{F636F756-5DC0-4EC3-B3A1-C6BA5EF9F67C}" type="presOf" srcId="{ED510E3E-EC21-4689-8D58-6F56F7CDF800}" destId="{549F071B-AA45-4164-AEAF-06781EA662C1}" srcOrd="0" destOrd="3" presId="urn:microsoft.com/office/officeart/2005/8/layout/hList6"/>
    <dgm:cxn modelId="{C03E3B93-FDE2-4357-AA4F-F079832887EF}" type="presOf" srcId="{E75AA4AE-1DE7-457B-8895-B3712A218543}" destId="{499D7117-9361-49B2-9E7A-0E723ECF01C8}" srcOrd="0" destOrd="0" presId="urn:microsoft.com/office/officeart/2005/8/layout/hList6"/>
    <dgm:cxn modelId="{31F26BA2-C39B-4C0C-8803-C7B1751B415D}" srcId="{0AF321AB-7B36-421A-A0B9-D2933B4536CF}" destId="{ED510E3E-EC21-4689-8D58-6F56F7CDF800}" srcOrd="2" destOrd="0" parTransId="{31D66B2A-D6C0-488B-9AF4-C492A451FC6B}" sibTransId="{AAFD95A5-51BA-42A3-B5A5-5A9AA7FA0A91}"/>
    <dgm:cxn modelId="{9AEB92A8-402D-446B-A114-B6FD07EF3CD7}" type="presOf" srcId="{A6849B1E-31E5-4F9B-845F-7E5A76D2F7D8}" destId="{2AE3CB7E-C9A4-44F4-85BC-8C6922025EF9}" srcOrd="0" destOrd="3" presId="urn:microsoft.com/office/officeart/2005/8/layout/hList6"/>
    <dgm:cxn modelId="{FEC3A0AE-D22B-44BE-A24E-8457E99BF413}" type="presOf" srcId="{CDE6993B-1B3C-48B1-9577-62D5713753C2}" destId="{2AE3CB7E-C9A4-44F4-85BC-8C6922025EF9}" srcOrd="0" destOrd="2" presId="urn:microsoft.com/office/officeart/2005/8/layout/hList6"/>
    <dgm:cxn modelId="{299A0CAF-D060-487C-B193-3A0CD71473F6}" srcId="{0AF321AB-7B36-421A-A0B9-D2933B4536CF}" destId="{05FDD8DA-AA0A-4C3B-946B-56604277E9DE}" srcOrd="1" destOrd="0" parTransId="{C523BCD6-0B0D-413B-A114-E21AB13489D3}" sibTransId="{83436793-6585-43A3-A965-0CF20DF912F6}"/>
    <dgm:cxn modelId="{3BB468BA-5062-4C39-8965-DD60FDB38B19}" type="presOf" srcId="{B77B0499-EC21-4AE5-A6A1-2CBF83F93E96}" destId="{549F071B-AA45-4164-AEAF-06781EA662C1}" srcOrd="0" destOrd="1" presId="urn:microsoft.com/office/officeart/2005/8/layout/hList6"/>
    <dgm:cxn modelId="{47586AC4-5F68-44F7-A3DA-C03EBA9BEA0C}" srcId="{E364DC40-2D6E-4364-9D6F-3F6D3C0B6CA0}" destId="{5F904E51-97C7-4B67-A13B-A0921D93C8F8}" srcOrd="0" destOrd="0" parTransId="{3F8447A2-0172-4B26-A541-D7EB23DFB7E9}" sibTransId="{4EC900AF-2F81-4778-951A-646767D8C24D}"/>
    <dgm:cxn modelId="{80D17DCF-9318-4EB9-B4E8-0D6A58044405}" type="presOf" srcId="{E364DC40-2D6E-4364-9D6F-3F6D3C0B6CA0}" destId="{2AE3CB7E-C9A4-44F4-85BC-8C6922025EF9}" srcOrd="0" destOrd="0" presId="urn:microsoft.com/office/officeart/2005/8/layout/hList6"/>
    <dgm:cxn modelId="{4A3FCDEA-2801-4C93-98C9-E2085BB927D0}" srcId="{E75AA4AE-1DE7-457B-8895-B3712A218543}" destId="{0AF321AB-7B36-421A-A0B9-D2933B4536CF}" srcOrd="0" destOrd="0" parTransId="{31BC75A9-8FE5-48D5-B0CD-6449FC1C4310}" sibTransId="{67F7E916-E4BC-4387-B6D9-419ED1F543BB}"/>
    <dgm:cxn modelId="{E2B5E8F4-14DF-4195-8CF0-417378A10FAC}" type="presOf" srcId="{0AF321AB-7B36-421A-A0B9-D2933B4536CF}" destId="{549F071B-AA45-4164-AEAF-06781EA662C1}" srcOrd="0" destOrd="0" presId="urn:microsoft.com/office/officeart/2005/8/layout/hList6"/>
    <dgm:cxn modelId="{108FCF78-9702-4D72-977D-EBB8B024CC26}" type="presParOf" srcId="{499D7117-9361-49B2-9E7A-0E723ECF01C8}" destId="{549F071B-AA45-4164-AEAF-06781EA662C1}" srcOrd="0" destOrd="0" presId="urn:microsoft.com/office/officeart/2005/8/layout/hList6"/>
    <dgm:cxn modelId="{A114C690-5845-4FDB-9BE1-AE5F15944946}" type="presParOf" srcId="{499D7117-9361-49B2-9E7A-0E723ECF01C8}" destId="{7D8517DF-54FB-40B1-9AED-2DE8C43A8F62}" srcOrd="1" destOrd="0" presId="urn:microsoft.com/office/officeart/2005/8/layout/hList6"/>
    <dgm:cxn modelId="{E7CF4CD8-FE69-4266-89F8-562C7D96F6DA}" type="presParOf" srcId="{499D7117-9361-49B2-9E7A-0E723ECF01C8}" destId="{2AE3CB7E-C9A4-44F4-85BC-8C6922025EF9}" srcOrd="2"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412C4-4DF1-4AEA-AB3E-0DDCAACA2CD0}" type="doc">
      <dgm:prSet loTypeId="urn:microsoft.com/office/officeart/2005/8/layout/venn3" loCatId="relationship" qsTypeId="urn:microsoft.com/office/officeart/2005/8/quickstyle/simple1" qsCatId="simple" csTypeId="urn:microsoft.com/office/officeart/2005/8/colors/accent1_1" csCatId="accent1" phldr="1"/>
      <dgm:spPr/>
      <dgm:t>
        <a:bodyPr/>
        <a:lstStyle/>
        <a:p>
          <a:endParaRPr lang="pt-PT"/>
        </a:p>
      </dgm:t>
    </dgm:pt>
    <dgm:pt modelId="{E720952D-8609-4CC8-9EB6-2CD9FFBBD47B}">
      <dgm:prSet phldrT="[Texto]" custT="1"/>
      <dgm:spPr/>
      <dgm: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Uredba EU o upravljanju podacima</a:t>
          </a:r>
        </a:p>
      </dgm:t>
    </dgm:pt>
    <dgm:pt modelId="{B570052B-A0DE-4384-A544-F9F07AA15DEF}" type="parTrans" cxnId="{485F4CAA-EA0B-4EEF-AF12-5619A9ED5ACA}">
      <dgm:prSet/>
      <dgm:spPr/>
      <dgm:t>
        <a:bodyPr/>
        <a:lstStyle/>
        <a:p>
          <a:endParaRPr lang="pt-PT"/>
        </a:p>
      </dgm:t>
    </dgm:pt>
    <dgm:pt modelId="{8D7740B9-F219-4DEF-86FB-EF803CCA76E4}" type="sibTrans" cxnId="{485F4CAA-EA0B-4EEF-AF12-5619A9ED5ACA}">
      <dgm:prSet/>
      <dgm:spPr/>
      <dgm:t>
        <a:bodyPr/>
        <a:lstStyle/>
        <a:p>
          <a:endParaRPr lang="pt-PT"/>
        </a:p>
      </dgm:t>
    </dgm:pt>
    <dgm:pt modelId="{2995B420-2AB7-42A2-A8CB-9AFD26559655}">
      <dgm:prSet phldrT="[Texto]" custT="1"/>
      <dgm:spPr/>
      <dgm: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Program Digitalna Evropa</a:t>
          </a:r>
        </a:p>
      </dgm:t>
    </dgm:pt>
    <dgm:pt modelId="{8700B16B-B812-4D81-BC61-130AE5923DD3}" type="parTrans" cxnId="{9C53C91E-3F90-4489-ACE2-F6528AFBB61D}">
      <dgm:prSet/>
      <dgm:spPr/>
      <dgm:t>
        <a:bodyPr/>
        <a:lstStyle/>
        <a:p>
          <a:endParaRPr lang="pt-PT"/>
        </a:p>
      </dgm:t>
    </dgm:pt>
    <dgm:pt modelId="{9440E151-BC92-4FE4-A968-C07EE48209D7}" type="sibTrans" cxnId="{9C53C91E-3F90-4489-ACE2-F6528AFBB61D}">
      <dgm:prSet/>
      <dgm:spPr/>
      <dgm:t>
        <a:bodyPr/>
        <a:lstStyle/>
        <a:p>
          <a:endParaRPr lang="pt-PT"/>
        </a:p>
      </dgm:t>
    </dgm:pt>
    <dgm:pt modelId="{DD4317F4-8A07-48B5-9EFB-E5065CCDFA3D}" type="pres">
      <dgm:prSet presAssocID="{EA6412C4-4DF1-4AEA-AB3E-0DDCAACA2CD0}" presName="Name0" presStyleCnt="0">
        <dgm:presLayoutVars>
          <dgm:dir/>
          <dgm:resizeHandles val="exact"/>
        </dgm:presLayoutVars>
      </dgm:prSet>
      <dgm:spPr/>
    </dgm:pt>
    <dgm:pt modelId="{E4C0D76C-1A17-4036-B761-4C3A08B27AAB}" type="pres">
      <dgm:prSet presAssocID="{E720952D-8609-4CC8-9EB6-2CD9FFBBD47B}" presName="Name5" presStyleLbl="vennNode1" presStyleIdx="0" presStyleCnt="2">
        <dgm:presLayoutVars>
          <dgm:bulletEnabled val="1"/>
        </dgm:presLayoutVars>
      </dgm:prSet>
      <dgm:spPr/>
    </dgm:pt>
    <dgm:pt modelId="{14CDB74D-7437-4EA2-A47E-714C8A9AD7FF}" type="pres">
      <dgm:prSet presAssocID="{8D7740B9-F219-4DEF-86FB-EF803CCA76E4}" presName="space" presStyleCnt="0"/>
      <dgm:spPr/>
    </dgm:pt>
    <dgm:pt modelId="{5D73C017-4C81-45FD-9A0D-EBC8626F3A0F}" type="pres">
      <dgm:prSet presAssocID="{2995B420-2AB7-42A2-A8CB-9AFD26559655}" presName="Name5" presStyleLbl="vennNode1" presStyleIdx="1" presStyleCnt="2">
        <dgm:presLayoutVars>
          <dgm:bulletEnabled val="1"/>
        </dgm:presLayoutVars>
      </dgm:prSet>
      <dgm:spPr/>
    </dgm:pt>
  </dgm:ptLst>
  <dgm:cxnLst>
    <dgm:cxn modelId="{9C53C91E-3F90-4489-ACE2-F6528AFBB61D}" srcId="{EA6412C4-4DF1-4AEA-AB3E-0DDCAACA2CD0}" destId="{2995B420-2AB7-42A2-A8CB-9AFD26559655}" srcOrd="1" destOrd="0" parTransId="{8700B16B-B812-4D81-BC61-130AE5923DD3}" sibTransId="{9440E151-BC92-4FE4-A968-C07EE48209D7}"/>
    <dgm:cxn modelId="{C13F8D46-F91F-4DF9-8903-708A88DC88CE}" type="presOf" srcId="{E720952D-8609-4CC8-9EB6-2CD9FFBBD47B}" destId="{E4C0D76C-1A17-4036-B761-4C3A08B27AAB}" srcOrd="0" destOrd="0" presId="urn:microsoft.com/office/officeart/2005/8/layout/venn3"/>
    <dgm:cxn modelId="{B4535457-A0ED-4BD2-A861-D89EC8942639}" type="presOf" srcId="{EA6412C4-4DF1-4AEA-AB3E-0DDCAACA2CD0}" destId="{DD4317F4-8A07-48B5-9EFB-E5065CCDFA3D}" srcOrd="0" destOrd="0" presId="urn:microsoft.com/office/officeart/2005/8/layout/venn3"/>
    <dgm:cxn modelId="{B9D70C7D-C4C5-490F-BE99-919E61710D00}" type="presOf" srcId="{2995B420-2AB7-42A2-A8CB-9AFD26559655}" destId="{5D73C017-4C81-45FD-9A0D-EBC8626F3A0F}" srcOrd="0" destOrd="0" presId="urn:microsoft.com/office/officeart/2005/8/layout/venn3"/>
    <dgm:cxn modelId="{485F4CAA-EA0B-4EEF-AF12-5619A9ED5ACA}" srcId="{EA6412C4-4DF1-4AEA-AB3E-0DDCAACA2CD0}" destId="{E720952D-8609-4CC8-9EB6-2CD9FFBBD47B}" srcOrd="0" destOrd="0" parTransId="{B570052B-A0DE-4384-A544-F9F07AA15DEF}" sibTransId="{8D7740B9-F219-4DEF-86FB-EF803CCA76E4}"/>
    <dgm:cxn modelId="{2F89EE75-8262-4251-9225-C7C173EB0242}" type="presParOf" srcId="{DD4317F4-8A07-48B5-9EFB-E5065CCDFA3D}" destId="{E4C0D76C-1A17-4036-B761-4C3A08B27AAB}" srcOrd="0" destOrd="0" presId="urn:microsoft.com/office/officeart/2005/8/layout/venn3"/>
    <dgm:cxn modelId="{8B1D5E82-CC82-4E03-8439-ABEB91C484C3}" type="presParOf" srcId="{DD4317F4-8A07-48B5-9EFB-E5065CCDFA3D}" destId="{14CDB74D-7437-4EA2-A47E-714C8A9AD7FF}" srcOrd="1" destOrd="0" presId="urn:microsoft.com/office/officeart/2005/8/layout/venn3"/>
    <dgm:cxn modelId="{70DE47AF-A0B4-4D59-889D-AFF133C35AB7}" type="presParOf" srcId="{DD4317F4-8A07-48B5-9EFB-E5065CCDFA3D}" destId="{5D73C017-4C81-45FD-9A0D-EBC8626F3A0F}"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071B-AA45-4164-AEAF-06781EA662C1}">
      <dsp:nvSpPr>
        <dsp:cNvPr id="0" name=""/>
        <dsp:cNvSpPr/>
      </dsp:nvSpPr>
      <dsp:spPr>
        <a:xfrm rot="16200000">
          <a:off x="380840" y="-377295"/>
          <a:ext cx="4658342" cy="5412933"/>
        </a:xfrm>
        <a:prstGeom prst="flowChartManualOperation">
          <a:avLst/>
        </a:prstGeom>
        <a:solidFill>
          <a:srgbClr val="39988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US" sz="2200" b="1" kern="1200" dirty="0">
              <a:solidFill>
                <a:srgbClr val="373365"/>
              </a:solidFill>
              <a:latin typeface="DejaVu Math TeX Gyre" panose="02000503000000000000"/>
            </a:rPr>
            <a:t>Modul 1: </a:t>
          </a:r>
          <a:r>
            <a:rPr lang="en-US" sz="2200" b="1" kern="1200" dirty="0" err="1">
              <a:solidFill>
                <a:srgbClr val="373365"/>
              </a:solidFill>
              <a:latin typeface="DejaVu Math TeX Gyre" panose="02000503000000000000"/>
            </a:rPr>
            <a:t>Razumijevanje</a:t>
          </a:r>
          <a:r>
            <a:rPr lang="en-US" sz="2200" b="1" kern="1200" dirty="0">
              <a:solidFill>
                <a:srgbClr val="373365"/>
              </a:solidFill>
              <a:latin typeface="DejaVu Math TeX Gyre" panose="02000503000000000000"/>
            </a:rPr>
            <a:t> </a:t>
          </a:r>
          <a:r>
            <a:rPr lang="en-US" sz="2200" b="1" kern="1200" dirty="0" err="1">
              <a:solidFill>
                <a:srgbClr val="373365"/>
              </a:solidFill>
              <a:latin typeface="DejaVu Math TeX Gyre" panose="02000503000000000000"/>
            </a:rPr>
            <a:t>evropskog</a:t>
          </a:r>
          <a:r>
            <a:rPr lang="en-US" sz="2200" b="1" kern="1200" dirty="0">
              <a:solidFill>
                <a:srgbClr val="373365"/>
              </a:solidFill>
              <a:latin typeface="DejaVu Math TeX Gyre" panose="02000503000000000000"/>
            </a:rPr>
            <a:t> </a:t>
          </a:r>
          <a:r>
            <a:rPr lang="en-US" sz="2200" b="1" kern="1200" dirty="0" err="1">
              <a:solidFill>
                <a:srgbClr val="373365"/>
              </a:solidFill>
              <a:latin typeface="DejaVu Math TeX Gyre" panose="02000503000000000000"/>
            </a:rPr>
            <a:t>zelenog</a:t>
          </a:r>
          <a:r>
            <a:rPr lang="en-US" sz="2200" b="1" kern="1200" dirty="0">
              <a:solidFill>
                <a:srgbClr val="373365"/>
              </a:solidFill>
              <a:latin typeface="DejaVu Math TeX Gyre" panose="02000503000000000000"/>
            </a:rPr>
            <a:t> plana</a:t>
          </a:r>
          <a:endParaRPr lang="en-GB" sz="2200" b="1" kern="1200" dirty="0">
            <a:solidFill>
              <a:srgbClr val="373365"/>
            </a:solidFill>
            <a:latin typeface="DejaVu Math TeX Gyre" panose="02000503000000000000"/>
          </a:endParaRP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Podnaslov 1.1: Ključni pokazatelji zelenog dogovora i dvostruke tranzicije</a:t>
          </a:r>
          <a:endParaRPr lang="en-GB" sz="160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Podnaslov 1.2</a:t>
          </a:r>
          <a:r>
            <a:rPr lang="en-US" sz="1600" b="1" kern="1200" dirty="0"/>
            <a:t>: </a:t>
          </a:r>
          <a:r>
            <a:rPr lang="en-US" sz="1600" b="0" kern="1200" dirty="0"/>
            <a:t>Tumačenje podataka za održivost</a:t>
          </a:r>
          <a:endParaRPr lang="en-GB" sz="1600" b="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Podnaslov 1.3: </a:t>
          </a:r>
          <a:r>
            <a:rPr lang="en-US" sz="1600" b="0" kern="1200" dirty="0"/>
            <a:t>Kontekstualna analiza i provjera ispravnosti</a:t>
          </a:r>
          <a:endParaRPr lang="en-GB" sz="1600" b="0" kern="1200" dirty="0">
            <a:latin typeface="DejaVu Math TeX Gyre" panose="02000503000000000000"/>
          </a:endParaRPr>
        </a:p>
      </dsp:txBody>
      <dsp:txXfrm rot="5400000">
        <a:off x="3545" y="931668"/>
        <a:ext cx="5412933" cy="2795006"/>
      </dsp:txXfrm>
    </dsp:sp>
    <dsp:sp modelId="{2AE3CB7E-C9A4-44F4-85BC-8C6922025EF9}">
      <dsp:nvSpPr>
        <dsp:cNvPr id="0" name=""/>
        <dsp:cNvSpPr/>
      </dsp:nvSpPr>
      <dsp:spPr>
        <a:xfrm rot="16200000">
          <a:off x="6201826" y="-377295"/>
          <a:ext cx="4658342" cy="5412933"/>
        </a:xfrm>
        <a:prstGeom prst="flowChartManualOperation">
          <a:avLst/>
        </a:prstGeom>
        <a:solidFill>
          <a:srgbClr val="4DB9A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 2: </a:t>
          </a:r>
          <a:r>
            <a:rPr lang="en-US" sz="2200" b="1" kern="1200" dirty="0">
              <a:solidFill>
                <a:srgbClr val="373365"/>
              </a:solidFill>
              <a:latin typeface="DejaVu Math TeX Gyre" panose="02000503000000000000"/>
              <a:ea typeface="+mn-ea"/>
              <a:cs typeface="+mn-cs"/>
            </a:rPr>
            <a:t>Omogućavanje digitalnih tehnologija za zeleniju praksu</a:t>
          </a:r>
          <a:endParaRPr lang="en-GB" sz="2200" b="1" kern="1200" dirty="0">
            <a:solidFill>
              <a:srgbClr val="373365"/>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kern="1200" dirty="0">
              <a:solidFill>
                <a:prstClr val="white"/>
              </a:solidFill>
              <a:latin typeface="DejaVu Math TeX Gyre" panose="02000503000000000000"/>
              <a:ea typeface="+mn-ea"/>
              <a:cs typeface="+mn-cs"/>
            </a:rPr>
            <a:t>Podnaslov 2.1: </a:t>
          </a:r>
          <a:r>
            <a:rPr lang="en-US" sz="1600" b="0" kern="1200" dirty="0"/>
            <a:t>Studije slučaja zelenih digitalnih tehnologija u praksi</a:t>
          </a:r>
          <a:endParaRPr lang="en-GB" sz="1600" b="0" kern="1200" dirty="0">
            <a:solidFill>
              <a:prstClr val="white"/>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Podnaslov 2.2: </a:t>
          </a:r>
          <a:r>
            <a:rPr lang="en-US" sz="1600" b="0" kern="1200" dirty="0">
              <a:latin typeface="+mn-lt"/>
            </a:rPr>
            <a:t>Kriteriji za odabir tehnologije</a:t>
          </a:r>
          <a:endParaRPr lang="en-GB" sz="1600" b="0" kern="1200" dirty="0">
            <a:solidFill>
              <a:prstClr val="white"/>
            </a:solidFill>
            <a:latin typeface="+mn-lt"/>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 Podnaslov 2.3: </a:t>
          </a:r>
          <a:r>
            <a:rPr lang="en-US" sz="1600" b="0" kern="1200" dirty="0">
              <a:latin typeface="+mn-lt"/>
            </a:rPr>
            <a:t>Planiranje implementacije </a:t>
          </a:r>
          <a:endParaRPr lang="en-GB" sz="1600" b="0" kern="1200" dirty="0">
            <a:solidFill>
              <a:prstClr val="white"/>
            </a:solidFill>
            <a:latin typeface="+mn-lt"/>
            <a:ea typeface="+mn-ea"/>
            <a:cs typeface="+mn-cs"/>
          </a:endParaRPr>
        </a:p>
      </dsp:txBody>
      <dsp:txXfrm rot="5400000">
        <a:off x="5824531" y="931668"/>
        <a:ext cx="5412933" cy="2795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0D76C-1A17-4036-B761-4C3A08B27AAB}">
      <dsp:nvSpPr>
        <dsp:cNvPr id="0" name=""/>
        <dsp:cNvSpPr/>
      </dsp:nvSpPr>
      <dsp:spPr>
        <a:xfrm>
          <a:off x="679895" y="957"/>
          <a:ext cx="2566028" cy="2566028"/>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217" tIns="24130" rIns="141217" bIns="24130" numCol="1" spcCol="1270" anchor="ctr" anchorCtr="0">
          <a:noAutofi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Uredba EU o upravljanju podacima</a:t>
          </a:r>
        </a:p>
      </dsp:txBody>
      <dsp:txXfrm>
        <a:off x="1055681" y="376743"/>
        <a:ext cx="1814456" cy="1814456"/>
      </dsp:txXfrm>
    </dsp:sp>
    <dsp:sp modelId="{5D73C017-4C81-45FD-9A0D-EBC8626F3A0F}">
      <dsp:nvSpPr>
        <dsp:cNvPr id="0" name=""/>
        <dsp:cNvSpPr/>
      </dsp:nvSpPr>
      <dsp:spPr>
        <a:xfrm>
          <a:off x="2732717" y="957"/>
          <a:ext cx="2566028" cy="2566028"/>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217" tIns="24130" rIns="141217" bIns="24130" numCol="1" spcCol="1270" anchor="ctr" anchorCtr="0">
          <a:noAutofi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Program Digitalna Evropa</a:t>
          </a:r>
        </a:p>
      </dsp:txBody>
      <dsp:txXfrm>
        <a:off x="3108503" y="376743"/>
        <a:ext cx="1814456" cy="181445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E4258-EC8D-408A-8E26-0CE5EF9AE627}" type="datetimeFigureOut">
              <a:rPr lang="bs-Latn-BA" smtClean="0"/>
              <a:t>8. 1. 2026.</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Kliknite da biste uredili glavne stilove teksta</a:t>
            </a:r>
          </a:p>
          <a:p>
            <a:pPr lvl="1"/>
            <a:r>
              <a:rPr lang="en-US"/>
              <a:t>Drugi nivo</a:t>
            </a:r>
          </a:p>
          <a:p>
            <a:pPr lvl="2"/>
            <a:r>
              <a:rPr lang="en-US"/>
              <a:t>Treći nivo</a:t>
            </a:r>
          </a:p>
          <a:p>
            <a:pPr lvl="3"/>
            <a:r>
              <a:rPr lang="en-US"/>
              <a:t>Četvrti nivo</a:t>
            </a:r>
          </a:p>
          <a:p>
            <a:pPr lvl="4"/>
            <a:r>
              <a:rPr lang="en-US"/>
              <a:t>Peti nivo</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99EA-306C-4C1A-8956-C60AB1A9D867}" type="slidenum">
              <a:rPr lang="bs-Latn-BA" smtClean="0"/>
              <a:t>‹#›</a:t>
            </a:fld>
            <a:endParaRPr lang="bs-Latn-BA"/>
          </a:p>
        </p:txBody>
      </p:sp>
    </p:spTree>
    <p:extLst>
      <p:ext uri="{BB962C8B-B14F-4D97-AF65-F5344CB8AC3E}">
        <p14:creationId xmlns:p14="http://schemas.microsoft.com/office/powerpoint/2010/main" val="146859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A46F-1E4F-F6D6-C95C-FDD3848A8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B274E-DE77-1845-2E22-2152CCB72B5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171C15B-E4DB-51B8-F7ED-CD5EEB22004A}"/>
              </a:ext>
            </a:extLst>
          </p:cNvPr>
          <p:cNvSpPr>
            <a:spLocks noGrp="1"/>
          </p:cNvSpPr>
          <p:nvPr>
            <p:ph type="body" idx="1"/>
          </p:nvPr>
        </p:nvSpPr>
        <p:spPr/>
        <p:txBody>
          <a:bodyPr/>
          <a:lstStyle/>
          <a:p>
            <a:r>
              <a:rPr lang="en-US">
                <a:ea typeface="Calibri"/>
                <a:cs typeface="Calibri"/>
              </a:rPr>
              <a:t>Pitanje: imate li već ideje o temi svog apstrakta?</a:t>
            </a:r>
            <a:endParaRPr lang="en-US"/>
          </a:p>
          <a:p>
            <a:endParaRPr lang="en-US">
              <a:ea typeface="Calibri"/>
              <a:cs typeface="Calibri"/>
            </a:endParaRPr>
          </a:p>
          <a:p>
            <a:r>
              <a:rPr lang="en-US">
                <a:ea typeface="Calibri"/>
                <a:cs typeface="Calibri"/>
              </a:rPr>
              <a:t>Da li preferirate sastanak prije (OCs za </a:t>
            </a:r>
            <a:r>
              <a:rPr lang="en-US" err="1">
                <a:ea typeface="Calibri"/>
                <a:cs typeface="Calibri"/>
              </a:rPr>
              <a:t>brainstorming + svako </a:t>
            </a:r>
            <a:r>
              <a:rPr lang="en-US">
                <a:ea typeface="Calibri"/>
                <a:cs typeface="Calibri"/>
              </a:rPr>
              <a:t>sa svojim predmetima) ili tokom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799B41E5-918D-8C67-3AE4-E3E236C59784}"/>
              </a:ext>
            </a:extLst>
          </p:cNvPr>
          <p:cNvSpPr>
            <a:spLocks noGrp="1"/>
          </p:cNvSpPr>
          <p:nvPr>
            <p:ph type="sldNum" sz="quarter" idx="5"/>
          </p:nvPr>
        </p:nvSpPr>
        <p:spPr/>
        <p:txBody>
          <a:bodyPr/>
          <a:lstStyle/>
          <a:p>
            <a:fld id="{4150423F-27F2-4476-B57B-FED15DC68BB4}" type="slidenum">
              <a:rPr lang="en-US"/>
              <a:t>5</a:t>
            </a:fld>
            <a:endParaRPr lang="en-US"/>
          </a:p>
        </p:txBody>
      </p:sp>
    </p:spTree>
    <p:extLst>
      <p:ext uri="{BB962C8B-B14F-4D97-AF65-F5344CB8AC3E}">
        <p14:creationId xmlns:p14="http://schemas.microsoft.com/office/powerpoint/2010/main" val="411240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1CB72-07D2-B394-A61D-C90DF83A0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8D4F3-62AF-BA50-CEE7-57DB02FF1E9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7235FE0-ECB4-9D07-AA4D-6E5F94EE271B}"/>
              </a:ext>
            </a:extLst>
          </p:cNvPr>
          <p:cNvSpPr>
            <a:spLocks noGrp="1"/>
          </p:cNvSpPr>
          <p:nvPr>
            <p:ph type="body" idx="1"/>
          </p:nvPr>
        </p:nvSpPr>
        <p:spPr/>
        <p:txBody>
          <a:bodyPr/>
          <a:lstStyle/>
          <a:p>
            <a:r>
              <a:rPr lang="en-US">
                <a:ea typeface="Calibri"/>
                <a:cs typeface="Calibri"/>
              </a:rPr>
              <a:t>Pitanje: imate li već ideje o temi svog apstrakta?</a:t>
            </a:r>
            <a:endParaRPr lang="en-US"/>
          </a:p>
          <a:p>
            <a:endParaRPr lang="en-US">
              <a:ea typeface="Calibri"/>
              <a:cs typeface="Calibri"/>
            </a:endParaRPr>
          </a:p>
          <a:p>
            <a:r>
              <a:rPr lang="en-US">
                <a:ea typeface="Calibri"/>
                <a:cs typeface="Calibri"/>
              </a:rPr>
              <a:t>Da li preferirate sastanak prije (OCs za </a:t>
            </a:r>
            <a:r>
              <a:rPr lang="en-US" err="1">
                <a:ea typeface="Calibri"/>
                <a:cs typeface="Calibri"/>
              </a:rPr>
              <a:t>brainstorming + svako </a:t>
            </a:r>
            <a:r>
              <a:rPr lang="en-US">
                <a:ea typeface="Calibri"/>
                <a:cs typeface="Calibri"/>
              </a:rPr>
              <a:t>sa svojim predmetima) ili tokom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AEE103F4-5D8B-437D-1C9C-0FC862843288}"/>
              </a:ext>
            </a:extLst>
          </p:cNvPr>
          <p:cNvSpPr>
            <a:spLocks noGrp="1"/>
          </p:cNvSpPr>
          <p:nvPr>
            <p:ph type="sldNum" sz="quarter" idx="5"/>
          </p:nvPr>
        </p:nvSpPr>
        <p:spPr/>
        <p:txBody>
          <a:bodyPr/>
          <a:lstStyle/>
          <a:p>
            <a:fld id="{4150423F-27F2-4476-B57B-FED15DC68BB4}" type="slidenum">
              <a:rPr lang="en-US"/>
              <a:t>10</a:t>
            </a:fld>
            <a:endParaRPr lang="en-US"/>
          </a:p>
        </p:txBody>
      </p:sp>
    </p:spTree>
    <p:extLst>
      <p:ext uri="{BB962C8B-B14F-4D97-AF65-F5344CB8AC3E}">
        <p14:creationId xmlns:p14="http://schemas.microsoft.com/office/powerpoint/2010/main" val="283006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4803-87EA-37D1-F96B-77F1DCDB1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9C5E2-38A0-0056-26D1-3A4058377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305EBB3-9D53-74A5-E1F3-B7EA24C982E6}"/>
              </a:ext>
            </a:extLst>
          </p:cNvPr>
          <p:cNvSpPr>
            <a:spLocks noGrp="1"/>
          </p:cNvSpPr>
          <p:nvPr>
            <p:ph type="body" idx="1"/>
          </p:nvPr>
        </p:nvSpPr>
        <p:spPr/>
        <p:txBody>
          <a:bodyPr/>
          <a:lstStyle/>
          <a:p>
            <a:r>
              <a:rPr lang="en-US">
                <a:ea typeface="Calibri"/>
                <a:cs typeface="Calibri"/>
              </a:rPr>
              <a:t>Pitanje: imate li već ideje o temi svog apstrakta?</a:t>
            </a:r>
            <a:endParaRPr lang="en-US"/>
          </a:p>
          <a:p>
            <a:endParaRPr lang="en-US">
              <a:ea typeface="Calibri"/>
              <a:cs typeface="Calibri"/>
            </a:endParaRPr>
          </a:p>
          <a:p>
            <a:r>
              <a:rPr lang="en-US">
                <a:ea typeface="Calibri"/>
                <a:cs typeface="Calibri"/>
              </a:rPr>
              <a:t>Da li preferirate sastanak prije (OCs za </a:t>
            </a:r>
            <a:r>
              <a:rPr lang="en-US" err="1">
                <a:ea typeface="Calibri"/>
                <a:cs typeface="Calibri"/>
              </a:rPr>
              <a:t>brainstorming + svako </a:t>
            </a:r>
            <a:r>
              <a:rPr lang="en-US">
                <a:ea typeface="Calibri"/>
                <a:cs typeface="Calibri"/>
              </a:rPr>
              <a:t>sa svojim predmetima) ili tokom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62B0AFC-C874-83E0-33C9-9E6D008A7908}"/>
              </a:ext>
            </a:extLst>
          </p:cNvPr>
          <p:cNvSpPr>
            <a:spLocks noGrp="1"/>
          </p:cNvSpPr>
          <p:nvPr>
            <p:ph type="sldNum" sz="quarter" idx="5"/>
          </p:nvPr>
        </p:nvSpPr>
        <p:spPr/>
        <p:txBody>
          <a:bodyPr/>
          <a:lstStyle/>
          <a:p>
            <a:fld id="{4150423F-27F2-4476-B57B-FED15DC68BB4}" type="slidenum">
              <a:rPr lang="en-US"/>
              <a:t>14</a:t>
            </a:fld>
            <a:endParaRPr lang="en-US"/>
          </a:p>
        </p:txBody>
      </p:sp>
    </p:spTree>
    <p:extLst>
      <p:ext uri="{BB962C8B-B14F-4D97-AF65-F5344CB8AC3E}">
        <p14:creationId xmlns:p14="http://schemas.microsoft.com/office/powerpoint/2010/main" val="349812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6433-D666-9E5F-D610-5A9E290B8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EB3BA-1D1F-61FE-8259-51F12D8F914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4B09F29-FA3F-B821-6ACA-F00B899EB2C6}"/>
              </a:ext>
            </a:extLst>
          </p:cNvPr>
          <p:cNvSpPr>
            <a:spLocks noGrp="1"/>
          </p:cNvSpPr>
          <p:nvPr>
            <p:ph type="body" idx="1"/>
          </p:nvPr>
        </p:nvSpPr>
        <p:spPr/>
        <p:txBody>
          <a:bodyPr/>
          <a:lstStyle/>
          <a:p>
            <a:r>
              <a:rPr lang="en-US">
                <a:ea typeface="Calibri"/>
                <a:cs typeface="Calibri"/>
              </a:rPr>
              <a:t>Pitanje: imate li već ideje o temi svog apstrakta?</a:t>
            </a:r>
            <a:endParaRPr lang="en-US"/>
          </a:p>
          <a:p>
            <a:endParaRPr lang="en-US">
              <a:ea typeface="Calibri"/>
              <a:cs typeface="Calibri"/>
            </a:endParaRPr>
          </a:p>
          <a:p>
            <a:r>
              <a:rPr lang="en-US">
                <a:ea typeface="Calibri"/>
                <a:cs typeface="Calibri"/>
              </a:rPr>
              <a:t>Da li preferirate sastanak prije (OCs za </a:t>
            </a:r>
            <a:r>
              <a:rPr lang="en-US" err="1">
                <a:ea typeface="Calibri"/>
                <a:cs typeface="Calibri"/>
              </a:rPr>
              <a:t>brainstorming + svako </a:t>
            </a:r>
            <a:r>
              <a:rPr lang="en-US">
                <a:ea typeface="Calibri"/>
                <a:cs typeface="Calibri"/>
              </a:rPr>
              <a:t>sa svojim predmetima) ili tokom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854129FF-6B6B-A59D-E16D-E4582C2A9945}"/>
              </a:ext>
            </a:extLst>
          </p:cNvPr>
          <p:cNvSpPr>
            <a:spLocks noGrp="1"/>
          </p:cNvSpPr>
          <p:nvPr>
            <p:ph type="sldNum" sz="quarter" idx="5"/>
          </p:nvPr>
        </p:nvSpPr>
        <p:spPr/>
        <p:txBody>
          <a:bodyPr/>
          <a:lstStyle/>
          <a:p>
            <a:fld id="{4150423F-27F2-4476-B57B-FED15DC68BB4}" type="slidenum">
              <a:rPr lang="en-US"/>
              <a:t>19</a:t>
            </a:fld>
            <a:endParaRPr lang="en-US"/>
          </a:p>
        </p:txBody>
      </p:sp>
    </p:spTree>
    <p:extLst>
      <p:ext uri="{BB962C8B-B14F-4D97-AF65-F5344CB8AC3E}">
        <p14:creationId xmlns:p14="http://schemas.microsoft.com/office/powerpoint/2010/main" val="298245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13795-A91C-5B0A-2B2E-A0D93C760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B0980-49B9-40E1-21CD-53E50AA390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ABE7752-15D2-888C-BB3B-80F692B82B8E}"/>
              </a:ext>
            </a:extLst>
          </p:cNvPr>
          <p:cNvSpPr>
            <a:spLocks noGrp="1"/>
          </p:cNvSpPr>
          <p:nvPr>
            <p:ph type="body" idx="1"/>
          </p:nvPr>
        </p:nvSpPr>
        <p:spPr/>
        <p:txBody>
          <a:bodyPr/>
          <a:lstStyle/>
          <a:p>
            <a:r>
              <a:rPr lang="en-US">
                <a:ea typeface="Calibri"/>
                <a:cs typeface="Calibri"/>
              </a:rPr>
              <a:t>Pitanje: imate li već ideje o temi svog apstrakta?</a:t>
            </a:r>
            <a:endParaRPr lang="en-US"/>
          </a:p>
          <a:p>
            <a:endParaRPr lang="en-US">
              <a:ea typeface="Calibri"/>
              <a:cs typeface="Calibri"/>
            </a:endParaRPr>
          </a:p>
          <a:p>
            <a:r>
              <a:rPr lang="en-US">
                <a:ea typeface="Calibri"/>
                <a:cs typeface="Calibri"/>
              </a:rPr>
              <a:t>Da li preferirate sastanak prije (OCs za </a:t>
            </a:r>
            <a:r>
              <a:rPr lang="en-US" err="1">
                <a:ea typeface="Calibri"/>
                <a:cs typeface="Calibri"/>
              </a:rPr>
              <a:t>brainstorming + svako </a:t>
            </a:r>
            <a:r>
              <a:rPr lang="en-US">
                <a:ea typeface="Calibri"/>
                <a:cs typeface="Calibri"/>
              </a:rPr>
              <a:t>sa svojim predmetima) ili tokom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BB194109-BC26-CA14-2D8A-C970EB3F7E55}"/>
              </a:ext>
            </a:extLst>
          </p:cNvPr>
          <p:cNvSpPr>
            <a:spLocks noGrp="1"/>
          </p:cNvSpPr>
          <p:nvPr>
            <p:ph type="sldNum" sz="quarter" idx="5"/>
          </p:nvPr>
        </p:nvSpPr>
        <p:spPr/>
        <p:txBody>
          <a:bodyPr/>
          <a:lstStyle/>
          <a:p>
            <a:fld id="{4150423F-27F2-4476-B57B-FED15DC68BB4}" type="slidenum">
              <a:rPr lang="en-US"/>
              <a:t>24</a:t>
            </a:fld>
            <a:endParaRPr lang="en-US"/>
          </a:p>
        </p:txBody>
      </p:sp>
    </p:spTree>
    <p:extLst>
      <p:ext uri="{BB962C8B-B14F-4D97-AF65-F5344CB8AC3E}">
        <p14:creationId xmlns:p14="http://schemas.microsoft.com/office/powerpoint/2010/main" val="378517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A9FA-76CC-B769-A33F-29F02EF01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EA36D-104B-B7A7-C565-1A2E1EA2447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D755916-C597-CE8F-48BF-D79628A9B624}"/>
              </a:ext>
            </a:extLst>
          </p:cNvPr>
          <p:cNvSpPr>
            <a:spLocks noGrp="1"/>
          </p:cNvSpPr>
          <p:nvPr>
            <p:ph type="body" idx="1"/>
          </p:nvPr>
        </p:nvSpPr>
        <p:spPr/>
        <p:txBody>
          <a:bodyPr/>
          <a:lstStyle/>
          <a:p>
            <a:r>
              <a:rPr lang="en-US">
                <a:ea typeface="Calibri"/>
                <a:cs typeface="Calibri"/>
              </a:rPr>
              <a:t>Pitanje: imate li već ideje o temi svog apstrakta?</a:t>
            </a:r>
            <a:endParaRPr lang="en-US"/>
          </a:p>
          <a:p>
            <a:endParaRPr lang="en-US">
              <a:ea typeface="Calibri"/>
              <a:cs typeface="Calibri"/>
            </a:endParaRPr>
          </a:p>
          <a:p>
            <a:r>
              <a:rPr lang="en-US">
                <a:ea typeface="Calibri"/>
                <a:cs typeface="Calibri"/>
              </a:rPr>
              <a:t>Da li preferirate sastanak prije (OCs za </a:t>
            </a:r>
            <a:r>
              <a:rPr lang="en-US" err="1">
                <a:ea typeface="Calibri"/>
                <a:cs typeface="Calibri"/>
              </a:rPr>
              <a:t>brainstorming + svako </a:t>
            </a:r>
            <a:r>
              <a:rPr lang="en-US">
                <a:ea typeface="Calibri"/>
                <a:cs typeface="Calibri"/>
              </a:rPr>
              <a:t>sa svojim predmetima) ili tokom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2127104-BA53-CE79-D299-9819F5A54365}"/>
              </a:ext>
            </a:extLst>
          </p:cNvPr>
          <p:cNvSpPr>
            <a:spLocks noGrp="1"/>
          </p:cNvSpPr>
          <p:nvPr>
            <p:ph type="sldNum" sz="quarter" idx="5"/>
          </p:nvPr>
        </p:nvSpPr>
        <p:spPr/>
        <p:txBody>
          <a:bodyPr/>
          <a:lstStyle/>
          <a:p>
            <a:fld id="{4150423F-27F2-4476-B57B-FED15DC68BB4}" type="slidenum">
              <a:rPr lang="en-US"/>
              <a:t>28</a:t>
            </a:fld>
            <a:endParaRPr lang="en-US"/>
          </a:p>
        </p:txBody>
      </p:sp>
    </p:spTree>
    <p:extLst>
      <p:ext uri="{BB962C8B-B14F-4D97-AF65-F5344CB8AC3E}">
        <p14:creationId xmlns:p14="http://schemas.microsoft.com/office/powerpoint/2010/main" val="46159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5"/>
          </p:nvPr>
        </p:nvSpPr>
        <p:spPr/>
        <p:txBody>
          <a:bodyPr/>
          <a:lstStyle/>
          <a:p>
            <a:fld id="{2BD699EA-306C-4C1A-8956-C60AB1A9D867}" type="slidenum">
              <a:rPr lang="bs-Latn-BA" smtClean="0"/>
              <a:t>33</a:t>
            </a:fld>
            <a:endParaRPr lang="bs-Latn-BA"/>
          </a:p>
        </p:txBody>
      </p:sp>
    </p:spTree>
    <p:extLst>
      <p:ext uri="{BB962C8B-B14F-4D97-AF65-F5344CB8AC3E}">
        <p14:creationId xmlns:p14="http://schemas.microsoft.com/office/powerpoint/2010/main" val="54957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13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Kliknite za uređivanje glavnog stila naslova</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Kliknite za uređivanje glavnih stilova teksta</a:t>
            </a:r>
          </a:p>
          <a:p>
            <a:pPr lvl="1"/>
            <a:r>
              <a:rPr lang="en-US"/>
              <a:t>Drugi nivo</a:t>
            </a:r>
          </a:p>
          <a:p>
            <a:pPr lvl="2"/>
            <a:r>
              <a:rPr lang="en-US"/>
              <a:t>Treći nivo</a:t>
            </a:r>
          </a:p>
          <a:p>
            <a:pPr lvl="3"/>
            <a:r>
              <a:rPr lang="en-US"/>
              <a:t>Četvrti nivo</a:t>
            </a:r>
          </a:p>
          <a:p>
            <a:pPr lvl="4"/>
            <a:r>
              <a:rPr lang="en-US"/>
              <a:t>Peti nivo</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sharingcities.eu/" TargetMode="External"/><Relationship Id="rId3" Type="http://schemas.openxmlformats.org/officeDocument/2006/relationships/image" Target="../media/image12.jpeg"/><Relationship Id="rId7"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bim4eeb-project.eu/" TargetMode="External"/><Relationship Id="rId4" Type="http://schemas.openxmlformats.org/officeDocument/2006/relationships/image" Target="../media/image13.png"/><Relationship Id="rId9" Type="http://schemas.openxmlformats.org/officeDocument/2006/relationships/hyperlink" Target="https://www.atlas-h2020.e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323D-06A4-48A0-FC5B-88A2A7BDEB5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D94A087-2200-6020-4C51-96C323C5830A}"/>
              </a:ext>
            </a:extLst>
          </p:cNvPr>
          <p:cNvPicPr>
            <a:picLocks noGrp="1" noRot="1" noChangeAspect="1" noMove="1" noResize="1" noEditPoints="1" noAdjustHandles="1" noChangeArrowheads="1" noChangeShapeType="1" noCrop="1"/>
          </p:cNvPicPr>
          <p:nvPr/>
        </p:nvPicPr>
        <p:blipFill>
          <a:blip r:embed="rId2">
            <a:alphaModFix amt="85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CB9A657-3501-1492-DBBF-4B1CA483061A}"/>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E76AB82A-AC1A-0576-9F5F-E6A9FC91E772}"/>
              </a:ext>
            </a:extLst>
          </p:cNvPr>
          <p:cNvSpPr>
            <a:spLocks noGrp="1"/>
          </p:cNvSpPr>
          <p:nvPr>
            <p:ph type="title"/>
          </p:nvPr>
        </p:nvSpPr>
        <p:spPr>
          <a:xfrm>
            <a:off x="283093" y="4442279"/>
            <a:ext cx="10610482" cy="857864"/>
          </a:xfrm>
        </p:spPr>
        <p:txBody>
          <a:bodyPr>
            <a:noAutofit/>
          </a:bodyPr>
          <a:lstStyle/>
          <a:p>
            <a:r>
              <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Digitalne vještine – 2.2 Digitalne tehnologije za Evropski zeleni dogovor</a:t>
            </a:r>
            <a:endParaRPr lang="bs-Latn-BA"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72516657-60C6-1250-3C2B-F902C217885F}"/>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ct val="0"/>
              </a:spcAft>
            </a:pPr>
            <a:r>
              <a:rPr lang="sr-Latn-RS" sz="1400" dirty="0" err="1">
                <a:solidFill>
                  <a:schemeClr val="bg1"/>
                </a:solidFill>
                <a:latin typeface="Aptos Display"/>
              </a:rPr>
              <a:t>Unaprijediti</a:t>
            </a:r>
            <a:r>
              <a:rPr lang="sr-Latn-RS" sz="1400" dirty="0">
                <a:solidFill>
                  <a:schemeClr val="bg1"/>
                </a:solidFill>
                <a:latin typeface="Aptos Display"/>
              </a:rPr>
              <a:t> kvalitet stručnog obrazovanja i obuka (VET) na Zapadnom Balkanu za održivi razvoj.</a:t>
            </a:r>
            <a:endParaRPr lang="en-US" dirty="0">
              <a:solidFill>
                <a:schemeClr val="bg1"/>
              </a:solidFill>
            </a:endParaRPr>
          </a:p>
        </p:txBody>
      </p:sp>
      <p:pic>
        <p:nvPicPr>
          <p:cNvPr id="13" name="Picture 12" descr="A white text on a black background&#10;&#10;Description automatically generated">
            <a:extLst>
              <a:ext uri="{FF2B5EF4-FFF2-40B4-BE49-F238E27FC236}">
                <a16:creationId xmlns:a16="http://schemas.microsoft.com/office/drawing/2014/main" id="{A42CE34F-3951-38BF-EF98-7F51CAEE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13529C3-C9E5-7B87-98F9-4B1F8214C1DA}"/>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DF56D3A-F890-E7BC-9365-E290F30DD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5D424D5D-C13D-E452-88C0-521E872C8BDA}"/>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Premošćivanje zelene i digitalne podjele</a:t>
            </a:r>
          </a:p>
        </p:txBody>
      </p:sp>
    </p:spTree>
    <p:extLst>
      <p:ext uri="{BB962C8B-B14F-4D97-AF65-F5344CB8AC3E}">
        <p14:creationId xmlns:p14="http://schemas.microsoft.com/office/powerpoint/2010/main" val="377450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4A74F-7BB7-24A6-304C-1DF72AD31A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2E050E-08B7-071E-B1AE-ADDDD57C619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5D586DB9-683B-5539-682B-F9416AF3EA16}"/>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Ključni aspekti:</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Razvijte praktične vještine za čitanje operativnih skupova podataka kako biste identificirali smislene trendove, obrasce i značajne odstupanja koja signaliziraju rizike ili prilike.</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766D7C5A-3D9E-D5C7-A750-73688EFF1774}"/>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Podnaslov 1.2: Interpretacija podataka za održivost</a:t>
            </a:r>
          </a:p>
        </p:txBody>
      </p:sp>
      <p:pic>
        <p:nvPicPr>
          <p:cNvPr id="2" name="Picture 1" descr="A logo with text on it&#10;&#10;Description automatically generated">
            <a:extLst>
              <a:ext uri="{FF2B5EF4-FFF2-40B4-BE49-F238E27FC236}">
                <a16:creationId xmlns:a16="http://schemas.microsoft.com/office/drawing/2014/main" id="{900CAC38-6028-896E-95F3-CCC6F34E9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AD797F7C-FA5A-E8D4-4363-77A8C0384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1938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3AB88-8792-0D83-10E4-F4EC503AF5E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611E2FA-AA65-DCEA-D492-CDEAB7377A67}"/>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Pretvaranje podataka u smislene uvide</a:t>
            </a:r>
          </a:p>
        </p:txBody>
      </p:sp>
      <p:pic>
        <p:nvPicPr>
          <p:cNvPr id="2" name="Picture 1" descr="A logo with text on it&#10;&#10;Description automatically generated">
            <a:extLst>
              <a:ext uri="{FF2B5EF4-FFF2-40B4-BE49-F238E27FC236}">
                <a16:creationId xmlns:a16="http://schemas.microsoft.com/office/drawing/2014/main" id="{B4D3CC41-9890-550A-8265-60A884D6D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962E8321-0CEF-A023-67C1-050891910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73BB8D1A-C3D1-C1EB-4565-257293D40D74}"/>
              </a:ext>
            </a:extLst>
          </p:cNvPr>
          <p:cNvSpPr txBox="1">
            <a:spLocks/>
          </p:cNvSpPr>
          <p:nvPr/>
        </p:nvSpPr>
        <p:spPr>
          <a:xfrm>
            <a:off x="514117" y="1718918"/>
            <a:ext cx="10960128" cy="2931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Napredak u održivosti ovisi o malim, mjerljivim promjenama, a podaci pokazuju što se zaista događa u svakodnevnom poslovanju. </a:t>
            </a:r>
          </a:p>
          <a:p>
            <a:pPr marL="285750" indent="-285750" algn="just">
              <a:buFont typeface="Arial" panose="020B0604020202020204" pitchFamily="34" charset="0"/>
              <a:buChar char="•"/>
            </a:pPr>
            <a:endParaRPr lang="en-GB"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Digitalizacija je ovo olakšala tako što je čak i malim organizacijama omogućila pristup informacijama koje su nekada bile dostupne samo velikim kompanijama.</a:t>
            </a:r>
          </a:p>
          <a:p>
            <a:pPr marL="285750" indent="-285750" algn="just">
              <a:buFont typeface="Arial" panose="020B0604020202020204" pitchFamily="34" charset="0"/>
              <a:buChar char="•"/>
            </a:pPr>
            <a:endParaRPr lang="en-GB"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Tumačenje podataka o održivosti znači prepoznavanje obrazaca, preispitivanje neuobičajenih vrijednosti i razumijevanje kako digitalne informacije odražavaju stvarno ponašanje. Ovaj način razmišljanja pretvara sirove brojke u uvide koji vode praktičnim poboljšanjima u okolišu.</a:t>
            </a:r>
          </a:p>
        </p:txBody>
      </p:sp>
    </p:spTree>
    <p:extLst>
      <p:ext uri="{BB962C8B-B14F-4D97-AF65-F5344CB8AC3E}">
        <p14:creationId xmlns:p14="http://schemas.microsoft.com/office/powerpoint/2010/main" val="90653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89CF89-A256-4F13-651D-C41B54781F5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28EBE81-6293-12EE-1108-85F2AA968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743747-4B0F-5A64-9381-169504768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98639BB6-BAD1-86BD-1E9C-B632F91B7799}"/>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Uočavanje obrazaca koji pokreću akciju</a:t>
            </a:r>
          </a:p>
        </p:txBody>
      </p:sp>
      <p:pic>
        <p:nvPicPr>
          <p:cNvPr id="9" name="Picture 8" descr="Blue text on a black background&#10;&#10;Description automatically generated">
            <a:extLst>
              <a:ext uri="{FF2B5EF4-FFF2-40B4-BE49-F238E27FC236}">
                <a16:creationId xmlns:a16="http://schemas.microsoft.com/office/drawing/2014/main" id="{692989FC-25B0-D83D-14BF-FD3871013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AF1B521C-F7C9-239F-CCDC-B18712785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AD23AE18-C32E-E1AA-DA40-135015F3E921}"/>
              </a:ext>
            </a:extLst>
          </p:cNvPr>
          <p:cNvSpPr txBox="1">
            <a:spLocks/>
          </p:cNvSpPr>
          <p:nvPr/>
        </p:nvSpPr>
        <p:spPr>
          <a:xfrm>
            <a:off x="514116" y="1622323"/>
            <a:ext cx="11197985" cy="38638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Kada se podaci prate tokom vremena, otkrivaju trendove koji pomažu </a:t>
            </a:r>
            <a:r>
              <a:rPr lang="en-US" sz="2000" dirty="0" err="1">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organizacijama </a:t>
            </a: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da djeluju s povjerenjem. </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Postupno smanjenje potrošnje energije može odražavati efikasne mjere, dok nagli porast otpada može ukazivati na problem u proizvodnim ili reciklažnim procesima.</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Digitalni alati poput kontrolnih tabla, grafikona i jednostavnih skupova podataka čine ove obrasce vidljivim. Polaznici mogu </a:t>
            </a:r>
            <a:r>
              <a:rPr lang="en-US" sz="2000" dirty="0" err="1">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vježbati </a:t>
            </a: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s osnovnim tabelama koje prikazuju potrošnju energije, potrošnju vode ili ukupnu količinu otpada kako bi stekli samopouzdanje u čitanju i tumačenju informacija o održivosti.</a:t>
            </a:r>
          </a:p>
        </p:txBody>
      </p:sp>
    </p:spTree>
    <p:extLst>
      <p:ext uri="{BB962C8B-B14F-4D97-AF65-F5344CB8AC3E}">
        <p14:creationId xmlns:p14="http://schemas.microsoft.com/office/powerpoint/2010/main" val="114470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10042F-12C3-EA21-1770-D4CC50380ED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531F1E6-C460-9FAF-1FB8-6433D4D2A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BE50982-EEC8-C297-C84D-4A860D2A9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E7DF019F-7960-0BFE-2B66-791DE58F509C}"/>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Interpretacija je više od čitanja brojeva</a:t>
            </a:r>
          </a:p>
        </p:txBody>
      </p:sp>
      <p:pic>
        <p:nvPicPr>
          <p:cNvPr id="9" name="Picture 8" descr="Blue text on a black background&#10;&#10;Description automatically generated">
            <a:extLst>
              <a:ext uri="{FF2B5EF4-FFF2-40B4-BE49-F238E27FC236}">
                <a16:creationId xmlns:a16="http://schemas.microsoft.com/office/drawing/2014/main" id="{C2C9D409-CF2A-2397-E73B-043523324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59C7B6B7-8915-5D0F-D3BC-39235A980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F4659A06-888D-B792-F979-A83F3A51DCDE}"/>
              </a:ext>
            </a:extLst>
          </p:cNvPr>
          <p:cNvSpPr txBox="1">
            <a:spLocks/>
          </p:cNvSpPr>
          <p:nvPr/>
        </p:nvSpPr>
        <p:spPr>
          <a:xfrm>
            <a:off x="514116" y="1661652"/>
            <a:ext cx="11197985" cy="382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Jedna vrijednost sama po sebi ne objašnjava ništa. Visoka potrošnja energije može odražavati lošu efikasnost, ali jednako lako može odražavati povećanu aktivnost. Niska vrijednost emisija može signalizirati poboljšanje ili može poticati od neispravnog senzora ili nepotpunog skupa podataka.</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Zato tumačenje podataka zahtijeva znatiželju i promišljanje. Učenici istražuju kako su podaci prikupljeni, jesu li potpuni i dosljedni, i koji operativni faktori mogu objasniti rezultate. </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Razumijevanje kvaliteta podataka i uobičajenih digitalnih grešaka pomaže u sprečavanju pogrešnih tumačenja i podržava donošenje boljih odluka.</a:t>
            </a:r>
            <a:endParaRPr lang="bg-BG" sz="20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20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73306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33885-F348-E486-1D61-2348D1AAC1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1FC957-17FB-E200-2743-41232B76DFE8}"/>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FEAD0587-3585-BDDB-3A7A-D496114D96AD}"/>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Ključni aspekti:</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Naučite primjenjivati kritičko razmišljanje na podatke uzimajući u obzir operativni kontekst, provodeći provjere smisla i izbjegavajući uobičajene zamke prekomjerne interpretacije podataka.</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A610A473-0F90-5EFC-B011-EDA3BAEA6586}"/>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err="1">
                <a:solidFill>
                  <a:srgbClr val="399884"/>
                </a:solidFill>
                <a:latin typeface="DejaVu Sans"/>
                <a:ea typeface="DejaVu Sans" panose="020B0603030804020204" pitchFamily="34" charset="0"/>
                <a:cs typeface="DejaVu Sans" panose="020B0603030804020204" pitchFamily="34" charset="0"/>
              </a:rPr>
              <a:t>Podnaslov</a:t>
            </a:r>
            <a:r>
              <a:rPr lang="en-US" sz="2800" b="1" dirty="0">
                <a:solidFill>
                  <a:srgbClr val="399884"/>
                </a:solidFill>
                <a:latin typeface="DejaVu Sans"/>
                <a:ea typeface="DejaVu Sans" panose="020B0603030804020204" pitchFamily="34" charset="0"/>
                <a:cs typeface="DejaVu Sans" panose="020B0603030804020204" pitchFamily="34" charset="0"/>
              </a:rPr>
              <a:t> 1.3: </a:t>
            </a:r>
            <a:r>
              <a:rPr lang="bs-Latn-BA" sz="2800" dirty="0">
                <a:solidFill>
                  <a:srgbClr val="399884"/>
                </a:solidFill>
                <a:ea typeface="+mn-lt"/>
                <a:cs typeface="+mn-lt"/>
              </a:rPr>
              <a:t>Kontekstualna analiza i provjera tačnosti</a:t>
            </a:r>
            <a:endParaRPr lang="bs-Latn-BA" sz="2800" b="1" dirty="0">
              <a:solidFill>
                <a:srgbClr val="399884"/>
              </a:solidFill>
              <a:latin typeface="DejaVu Sans"/>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1024C7AE-AD74-DA17-35B7-BC8E334C9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67" y="3061004"/>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1D48B80-A5CB-A395-D1C6-A860403C1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0094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3A6D-D8CA-8D07-A5ED-A6ECF55591F1}"/>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4B142586-7F68-E0E3-1B17-DD016C018B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79817" y="1145817"/>
            <a:ext cx="6858000" cy="4566366"/>
          </a:xfrm>
          <a:prstGeom prst="rect">
            <a:avLst/>
          </a:prstGeom>
        </p:spPr>
      </p:pic>
      <p:pic>
        <p:nvPicPr>
          <p:cNvPr id="2" name="Picture 1" descr="A logo with text on it&#10;&#10;Description automatically generated">
            <a:extLst>
              <a:ext uri="{FF2B5EF4-FFF2-40B4-BE49-F238E27FC236}">
                <a16:creationId xmlns:a16="http://schemas.microsoft.com/office/drawing/2014/main" id="{24DD56B0-0439-FE10-7334-F5F2963BA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0988EE0A-10B0-9824-9F34-1600F098E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6ABC8B95-0B5D-5673-3CB3-A46704B41D9D}"/>
              </a:ext>
            </a:extLst>
          </p:cNvPr>
          <p:cNvSpPr txBox="1">
            <a:spLocks/>
          </p:cNvSpPr>
          <p:nvPr/>
        </p:nvSpPr>
        <p:spPr>
          <a:xfrm>
            <a:off x="610508" y="1513304"/>
            <a:ext cx="5583815" cy="4339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err="1">
                <a:solidFill>
                  <a:srgbClr val="303D68"/>
                </a:solidFill>
                <a:ea typeface="+mj-lt"/>
                <a:cs typeface="+mj-lt"/>
              </a:rPr>
              <a:t>Broj</a:t>
            </a:r>
            <a:r>
              <a:rPr lang="en-US" sz="2000" dirty="0">
                <a:solidFill>
                  <a:srgbClr val="303D68"/>
                </a:solidFill>
                <a:ea typeface="+mj-lt"/>
                <a:cs typeface="+mj-lt"/>
              </a:rPr>
              <a:t> </a:t>
            </a:r>
            <a:r>
              <a:rPr lang="en-US" sz="2000" dirty="0" err="1">
                <a:solidFill>
                  <a:srgbClr val="303D68"/>
                </a:solidFill>
                <a:ea typeface="+mj-lt"/>
                <a:cs typeface="+mj-lt"/>
              </a:rPr>
              <a:t>ima</a:t>
            </a:r>
            <a:r>
              <a:rPr lang="en-US" sz="2000" dirty="0">
                <a:solidFill>
                  <a:srgbClr val="303D68"/>
                </a:solidFill>
                <a:ea typeface="+mj-lt"/>
                <a:cs typeface="+mj-lt"/>
              </a:rPr>
              <a:t> </a:t>
            </a:r>
            <a:r>
              <a:rPr lang="en-US" sz="2000" dirty="0" err="1">
                <a:solidFill>
                  <a:srgbClr val="303D68"/>
                </a:solidFill>
                <a:ea typeface="+mj-lt"/>
                <a:cs typeface="+mj-lt"/>
              </a:rPr>
              <a:t>smisla</a:t>
            </a:r>
            <a:r>
              <a:rPr lang="en-US" sz="2000" dirty="0">
                <a:solidFill>
                  <a:srgbClr val="303D68"/>
                </a:solidFill>
                <a:ea typeface="+mj-lt"/>
                <a:cs typeface="+mj-lt"/>
              </a:rPr>
              <a:t> </a:t>
            </a:r>
            <a:r>
              <a:rPr lang="en-US" sz="2000" dirty="0" err="1">
                <a:solidFill>
                  <a:srgbClr val="303D68"/>
                </a:solidFill>
                <a:ea typeface="+mj-lt"/>
                <a:cs typeface="+mj-lt"/>
              </a:rPr>
              <a:t>tek</a:t>
            </a:r>
            <a:r>
              <a:rPr lang="en-US" sz="2000" dirty="0">
                <a:solidFill>
                  <a:srgbClr val="303D68"/>
                </a:solidFill>
                <a:ea typeface="+mj-lt"/>
                <a:cs typeface="+mj-lt"/>
              </a:rPr>
              <a:t> </a:t>
            </a:r>
            <a:r>
              <a:rPr lang="en-US" sz="2000" dirty="0" err="1">
                <a:solidFill>
                  <a:srgbClr val="303D68"/>
                </a:solidFill>
                <a:ea typeface="+mj-lt"/>
                <a:cs typeface="+mj-lt"/>
              </a:rPr>
              <a:t>kada</a:t>
            </a:r>
            <a:r>
              <a:rPr lang="en-US" sz="2000" dirty="0">
                <a:solidFill>
                  <a:srgbClr val="303D68"/>
                </a:solidFill>
                <a:ea typeface="+mj-lt"/>
                <a:cs typeface="+mj-lt"/>
              </a:rPr>
              <a:t> </a:t>
            </a:r>
            <a:r>
              <a:rPr lang="en-US" sz="2000" dirty="0" err="1">
                <a:solidFill>
                  <a:srgbClr val="303D68"/>
                </a:solidFill>
                <a:ea typeface="+mj-lt"/>
                <a:cs typeface="+mj-lt"/>
              </a:rPr>
              <a:t>razumijemo</a:t>
            </a:r>
            <a:r>
              <a:rPr lang="en-US" sz="2000" dirty="0">
                <a:solidFill>
                  <a:srgbClr val="303D68"/>
                </a:solidFill>
                <a:ea typeface="+mj-lt"/>
                <a:cs typeface="+mj-lt"/>
              </a:rPr>
              <a:t> </a:t>
            </a:r>
            <a:r>
              <a:rPr lang="en-US" sz="2000" dirty="0" err="1">
                <a:solidFill>
                  <a:srgbClr val="303D68"/>
                </a:solidFill>
                <a:ea typeface="+mj-lt"/>
                <a:cs typeface="+mj-lt"/>
              </a:rPr>
              <a:t>situaciju</a:t>
            </a:r>
            <a:r>
              <a:rPr lang="en-US" sz="2000" dirty="0">
                <a:solidFill>
                  <a:srgbClr val="303D68"/>
                </a:solidFill>
                <a:ea typeface="+mj-lt"/>
                <a:cs typeface="+mj-lt"/>
              </a:rPr>
              <a:t> </a:t>
            </a:r>
            <a:r>
              <a:rPr lang="en-US" sz="2000" dirty="0" err="1">
                <a:solidFill>
                  <a:srgbClr val="303D68"/>
                </a:solidFill>
                <a:ea typeface="+mj-lt"/>
                <a:cs typeface="+mj-lt"/>
              </a:rPr>
              <a:t>iza</a:t>
            </a:r>
            <a:r>
              <a:rPr lang="en-US" sz="2000" dirty="0">
                <a:solidFill>
                  <a:srgbClr val="303D68"/>
                </a:solidFill>
                <a:ea typeface="+mj-lt"/>
                <a:cs typeface="+mj-lt"/>
              </a:rPr>
              <a:t> </a:t>
            </a:r>
            <a:r>
              <a:rPr lang="en-US" sz="2000" dirty="0" err="1">
                <a:solidFill>
                  <a:srgbClr val="303D68"/>
                </a:solidFill>
                <a:ea typeface="+mj-lt"/>
                <a:cs typeface="+mj-lt"/>
              </a:rPr>
              <a:t>njega</a:t>
            </a:r>
            <a:r>
              <a:rPr lang="en-US" sz="2000" dirty="0">
                <a:solidFill>
                  <a:srgbClr val="303D68"/>
                </a:solidFill>
                <a:ea typeface="+mj-lt"/>
                <a:cs typeface="+mj-lt"/>
              </a:rPr>
              <a:t>. </a:t>
            </a:r>
            <a:r>
              <a:rPr lang="en-US" sz="2000" dirty="0" err="1">
                <a:solidFill>
                  <a:srgbClr val="303D68"/>
                </a:solidFill>
                <a:ea typeface="+mj-lt"/>
                <a:cs typeface="+mj-lt"/>
              </a:rPr>
              <a:t>Povećanje</a:t>
            </a:r>
            <a:r>
              <a:rPr lang="en-US" sz="2000" dirty="0">
                <a:solidFill>
                  <a:srgbClr val="303D68"/>
                </a:solidFill>
                <a:ea typeface="+mj-lt"/>
                <a:cs typeface="+mj-lt"/>
              </a:rPr>
              <a:t> </a:t>
            </a:r>
            <a:r>
              <a:rPr lang="en-US" sz="2000" dirty="0" err="1">
                <a:solidFill>
                  <a:srgbClr val="303D68"/>
                </a:solidFill>
                <a:ea typeface="+mj-lt"/>
                <a:cs typeface="+mj-lt"/>
              </a:rPr>
              <a:t>potrošnje</a:t>
            </a:r>
            <a:r>
              <a:rPr lang="en-US" sz="2000" dirty="0">
                <a:solidFill>
                  <a:srgbClr val="303D68"/>
                </a:solidFill>
                <a:ea typeface="+mj-lt"/>
                <a:cs typeface="+mj-lt"/>
              </a:rPr>
              <a:t> </a:t>
            </a:r>
            <a:r>
              <a:rPr lang="en-US" sz="2000" dirty="0" err="1">
                <a:solidFill>
                  <a:srgbClr val="303D68"/>
                </a:solidFill>
                <a:ea typeface="+mj-lt"/>
                <a:cs typeface="+mj-lt"/>
              </a:rPr>
              <a:t>električne</a:t>
            </a:r>
            <a:r>
              <a:rPr lang="en-US" sz="2000" dirty="0">
                <a:solidFill>
                  <a:srgbClr val="303D68"/>
                </a:solidFill>
                <a:ea typeface="+mj-lt"/>
                <a:cs typeface="+mj-lt"/>
              </a:rPr>
              <a:t> </a:t>
            </a:r>
            <a:r>
              <a:rPr lang="en-US" sz="2000" dirty="0" err="1">
                <a:solidFill>
                  <a:srgbClr val="303D68"/>
                </a:solidFill>
                <a:ea typeface="+mj-lt"/>
                <a:cs typeface="+mj-lt"/>
              </a:rPr>
              <a:t>energije</a:t>
            </a:r>
            <a:r>
              <a:rPr lang="en-US" sz="2000" dirty="0">
                <a:solidFill>
                  <a:srgbClr val="303D68"/>
                </a:solidFill>
                <a:ea typeface="+mj-lt"/>
                <a:cs typeface="+mj-lt"/>
              </a:rPr>
              <a:t> </a:t>
            </a:r>
            <a:r>
              <a:rPr lang="en-US" sz="2000" dirty="0" err="1">
                <a:solidFill>
                  <a:srgbClr val="303D68"/>
                </a:solidFill>
                <a:ea typeface="+mj-lt"/>
                <a:cs typeface="+mj-lt"/>
              </a:rPr>
              <a:t>može</a:t>
            </a:r>
            <a:r>
              <a:rPr lang="en-US" sz="2000" dirty="0">
                <a:solidFill>
                  <a:srgbClr val="303D68"/>
                </a:solidFill>
                <a:ea typeface="+mj-lt"/>
                <a:cs typeface="+mj-lt"/>
              </a:rPr>
              <a:t> </a:t>
            </a:r>
            <a:r>
              <a:rPr lang="en-US" sz="2000" dirty="0" err="1">
                <a:solidFill>
                  <a:srgbClr val="303D68"/>
                </a:solidFill>
                <a:ea typeface="+mj-lt"/>
                <a:cs typeface="+mj-lt"/>
              </a:rPr>
              <a:t>izgledati</a:t>
            </a:r>
            <a:r>
              <a:rPr lang="en-US" sz="2000" dirty="0">
                <a:solidFill>
                  <a:srgbClr val="303D68"/>
                </a:solidFill>
                <a:ea typeface="+mj-lt"/>
                <a:cs typeface="+mj-lt"/>
              </a:rPr>
              <a:t> </a:t>
            </a:r>
            <a:r>
              <a:rPr lang="en-US" sz="2000" dirty="0" err="1">
                <a:solidFill>
                  <a:srgbClr val="303D68"/>
                </a:solidFill>
                <a:ea typeface="+mj-lt"/>
                <a:cs typeface="+mj-lt"/>
              </a:rPr>
              <a:t>negativno</a:t>
            </a:r>
            <a:r>
              <a:rPr lang="en-US" sz="2000" dirty="0">
                <a:solidFill>
                  <a:srgbClr val="303D68"/>
                </a:solidFill>
                <a:ea typeface="+mj-lt"/>
                <a:cs typeface="+mj-lt"/>
              </a:rPr>
              <a:t> </a:t>
            </a:r>
            <a:r>
              <a:rPr lang="en-US" sz="2000" dirty="0" err="1">
                <a:solidFill>
                  <a:srgbClr val="303D68"/>
                </a:solidFill>
                <a:ea typeface="+mj-lt"/>
                <a:cs typeface="+mj-lt"/>
              </a:rPr>
              <a:t>dok</a:t>
            </a:r>
            <a:r>
              <a:rPr lang="en-US" sz="2000" dirty="0">
                <a:solidFill>
                  <a:srgbClr val="303D68"/>
                </a:solidFill>
                <a:ea typeface="+mj-lt"/>
                <a:cs typeface="+mj-lt"/>
              </a:rPr>
              <a:t> ne </a:t>
            </a:r>
            <a:r>
              <a:rPr lang="en-US" sz="2000" dirty="0" err="1">
                <a:solidFill>
                  <a:srgbClr val="303D68"/>
                </a:solidFill>
                <a:ea typeface="+mj-lt"/>
                <a:cs typeface="+mj-lt"/>
              </a:rPr>
              <a:t>saznamo</a:t>
            </a:r>
            <a:r>
              <a:rPr lang="en-US" sz="2000" dirty="0">
                <a:solidFill>
                  <a:srgbClr val="303D68"/>
                </a:solidFill>
                <a:ea typeface="+mj-lt"/>
                <a:cs typeface="+mj-lt"/>
              </a:rPr>
              <a:t> da je </a:t>
            </a:r>
            <a:r>
              <a:rPr lang="en-US" sz="2000" dirty="0" err="1">
                <a:solidFill>
                  <a:srgbClr val="303D68"/>
                </a:solidFill>
                <a:ea typeface="+mj-lt"/>
                <a:cs typeface="+mj-lt"/>
              </a:rPr>
              <a:t>instalirana</a:t>
            </a:r>
            <a:r>
              <a:rPr lang="en-US" sz="2000" dirty="0">
                <a:solidFill>
                  <a:srgbClr val="303D68"/>
                </a:solidFill>
                <a:ea typeface="+mj-lt"/>
                <a:cs typeface="+mj-lt"/>
              </a:rPr>
              <a:t> nova </a:t>
            </a:r>
            <a:r>
              <a:rPr lang="en-US" sz="2000" dirty="0" err="1">
                <a:solidFill>
                  <a:srgbClr val="303D68"/>
                </a:solidFill>
                <a:ea typeface="+mj-lt"/>
                <a:cs typeface="+mj-lt"/>
              </a:rPr>
              <a:t>oprema</a:t>
            </a:r>
            <a:r>
              <a:rPr lang="en-US" sz="2000" dirty="0">
                <a:solidFill>
                  <a:srgbClr val="303D68"/>
                </a:solidFill>
                <a:ea typeface="+mj-lt"/>
                <a:cs typeface="+mj-lt"/>
              </a:rPr>
              <a:t> </a:t>
            </a:r>
            <a:r>
              <a:rPr lang="en-US" sz="2000" dirty="0" err="1">
                <a:solidFill>
                  <a:srgbClr val="303D68"/>
                </a:solidFill>
                <a:ea typeface="+mj-lt"/>
                <a:cs typeface="+mj-lt"/>
              </a:rPr>
              <a:t>ili</a:t>
            </a:r>
            <a:r>
              <a:rPr lang="en-US" sz="2000" dirty="0">
                <a:solidFill>
                  <a:srgbClr val="303D68"/>
                </a:solidFill>
                <a:ea typeface="+mj-lt"/>
                <a:cs typeface="+mj-lt"/>
              </a:rPr>
              <a:t> da je </a:t>
            </a:r>
            <a:r>
              <a:rPr lang="en-US" sz="2000" dirty="0" err="1">
                <a:solidFill>
                  <a:srgbClr val="303D68"/>
                </a:solidFill>
                <a:ea typeface="+mj-lt"/>
                <a:cs typeface="+mj-lt"/>
              </a:rPr>
              <a:t>upisano</a:t>
            </a:r>
            <a:r>
              <a:rPr lang="en-US" sz="2000" dirty="0">
                <a:solidFill>
                  <a:srgbClr val="303D68"/>
                </a:solidFill>
                <a:ea typeface="+mj-lt"/>
                <a:cs typeface="+mj-lt"/>
              </a:rPr>
              <a:t> </a:t>
            </a:r>
            <a:r>
              <a:rPr lang="en-US" sz="2000" dirty="0" err="1">
                <a:solidFill>
                  <a:srgbClr val="303D68"/>
                </a:solidFill>
                <a:ea typeface="+mj-lt"/>
                <a:cs typeface="+mj-lt"/>
              </a:rPr>
              <a:t>više</a:t>
            </a:r>
            <a:r>
              <a:rPr lang="en-US" sz="2000" dirty="0">
                <a:solidFill>
                  <a:srgbClr val="303D68"/>
                </a:solidFill>
                <a:ea typeface="+mj-lt"/>
                <a:cs typeface="+mj-lt"/>
              </a:rPr>
              <a:t> </a:t>
            </a:r>
            <a:r>
              <a:rPr lang="en-US" sz="2000" dirty="0" err="1">
                <a:solidFill>
                  <a:srgbClr val="303D68"/>
                </a:solidFill>
                <a:ea typeface="+mj-lt"/>
                <a:cs typeface="+mj-lt"/>
              </a:rPr>
              <a:t>učenika</a:t>
            </a:r>
            <a:r>
              <a:rPr lang="en-US" sz="2000" dirty="0">
                <a:solidFill>
                  <a:srgbClr val="303D68"/>
                </a:solidFill>
                <a:ea typeface="+mj-lt"/>
                <a:cs typeface="+mj-lt"/>
              </a:rPr>
              <a:t>.</a:t>
            </a: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err="1">
                <a:solidFill>
                  <a:srgbClr val="303D68"/>
                </a:solidFill>
                <a:ea typeface="+mj-lt"/>
                <a:cs typeface="+mj-lt"/>
              </a:rPr>
              <a:t>Smanjenje</a:t>
            </a:r>
            <a:r>
              <a:rPr lang="en-US" sz="2000" dirty="0">
                <a:solidFill>
                  <a:srgbClr val="303D68"/>
                </a:solidFill>
                <a:ea typeface="+mj-lt"/>
                <a:cs typeface="+mj-lt"/>
              </a:rPr>
              <a:t> </a:t>
            </a:r>
            <a:r>
              <a:rPr lang="en-US" sz="2000" dirty="0" err="1">
                <a:solidFill>
                  <a:srgbClr val="303D68"/>
                </a:solidFill>
                <a:ea typeface="+mj-lt"/>
                <a:cs typeface="+mj-lt"/>
              </a:rPr>
              <a:t>potrošnje</a:t>
            </a:r>
            <a:r>
              <a:rPr lang="en-US" sz="2000" dirty="0">
                <a:solidFill>
                  <a:srgbClr val="303D68"/>
                </a:solidFill>
                <a:ea typeface="+mj-lt"/>
                <a:cs typeface="+mj-lt"/>
              </a:rPr>
              <a:t> </a:t>
            </a:r>
            <a:r>
              <a:rPr lang="en-US" sz="2000" dirty="0" err="1">
                <a:solidFill>
                  <a:srgbClr val="303D68"/>
                </a:solidFill>
                <a:ea typeface="+mj-lt"/>
                <a:cs typeface="+mj-lt"/>
              </a:rPr>
              <a:t>vode</a:t>
            </a:r>
            <a:r>
              <a:rPr lang="en-US" sz="2000" dirty="0">
                <a:solidFill>
                  <a:srgbClr val="303D68"/>
                </a:solidFill>
                <a:ea typeface="+mj-lt"/>
                <a:cs typeface="+mj-lt"/>
              </a:rPr>
              <a:t> </a:t>
            </a:r>
            <a:r>
              <a:rPr lang="en-US" sz="2000" dirty="0" err="1">
                <a:solidFill>
                  <a:srgbClr val="303D68"/>
                </a:solidFill>
                <a:ea typeface="+mj-lt"/>
                <a:cs typeface="+mj-lt"/>
              </a:rPr>
              <a:t>može</a:t>
            </a:r>
            <a:r>
              <a:rPr lang="en-US" sz="2000" dirty="0">
                <a:solidFill>
                  <a:srgbClr val="303D68"/>
                </a:solidFill>
                <a:ea typeface="+mj-lt"/>
                <a:cs typeface="+mj-lt"/>
              </a:rPr>
              <a:t> </a:t>
            </a:r>
            <a:r>
              <a:rPr lang="en-US" sz="2000" dirty="0" err="1">
                <a:solidFill>
                  <a:srgbClr val="303D68"/>
                </a:solidFill>
                <a:ea typeface="+mj-lt"/>
                <a:cs typeface="+mj-lt"/>
              </a:rPr>
              <a:t>izgledati</a:t>
            </a:r>
            <a:r>
              <a:rPr lang="en-US" sz="2000" dirty="0">
                <a:solidFill>
                  <a:srgbClr val="303D68"/>
                </a:solidFill>
                <a:ea typeface="+mj-lt"/>
                <a:cs typeface="+mj-lt"/>
              </a:rPr>
              <a:t> </a:t>
            </a:r>
            <a:r>
              <a:rPr lang="en-US" sz="2000" dirty="0" err="1">
                <a:solidFill>
                  <a:srgbClr val="303D68"/>
                </a:solidFill>
                <a:ea typeface="+mj-lt"/>
                <a:cs typeface="+mj-lt"/>
              </a:rPr>
              <a:t>kao</a:t>
            </a:r>
            <a:r>
              <a:rPr lang="en-US" sz="2000" dirty="0">
                <a:solidFill>
                  <a:srgbClr val="303D68"/>
                </a:solidFill>
                <a:ea typeface="+mj-lt"/>
                <a:cs typeface="+mj-lt"/>
              </a:rPr>
              <a:t> </a:t>
            </a:r>
            <a:r>
              <a:rPr lang="en-US" sz="2000" dirty="0" err="1">
                <a:solidFill>
                  <a:srgbClr val="303D68"/>
                </a:solidFill>
                <a:ea typeface="+mj-lt"/>
                <a:cs typeface="+mj-lt"/>
              </a:rPr>
              <a:t>napredak</a:t>
            </a:r>
            <a:r>
              <a:rPr lang="en-US" sz="2000" dirty="0">
                <a:solidFill>
                  <a:srgbClr val="303D68"/>
                </a:solidFill>
                <a:ea typeface="+mj-lt"/>
                <a:cs typeface="+mj-lt"/>
              </a:rPr>
              <a:t>, </a:t>
            </a:r>
            <a:r>
              <a:rPr lang="en-US" sz="2000" dirty="0" err="1">
                <a:solidFill>
                  <a:srgbClr val="303D68"/>
                </a:solidFill>
                <a:ea typeface="+mj-lt"/>
                <a:cs typeface="+mj-lt"/>
              </a:rPr>
              <a:t>ali</a:t>
            </a:r>
            <a:r>
              <a:rPr lang="en-US" sz="2000" dirty="0">
                <a:solidFill>
                  <a:srgbClr val="303D68"/>
                </a:solidFill>
                <a:ea typeface="+mj-lt"/>
                <a:cs typeface="+mj-lt"/>
              </a:rPr>
              <a:t> </a:t>
            </a:r>
            <a:r>
              <a:rPr lang="en-US" sz="2000" dirty="0" err="1">
                <a:solidFill>
                  <a:srgbClr val="303D68"/>
                </a:solidFill>
                <a:ea typeface="+mj-lt"/>
                <a:cs typeface="+mj-lt"/>
              </a:rPr>
              <a:t>može</a:t>
            </a:r>
            <a:r>
              <a:rPr lang="en-US" sz="2000" dirty="0">
                <a:solidFill>
                  <a:srgbClr val="303D68"/>
                </a:solidFill>
                <a:ea typeface="+mj-lt"/>
                <a:cs typeface="+mj-lt"/>
              </a:rPr>
              <a:t> </a:t>
            </a:r>
            <a:r>
              <a:rPr lang="en-US" sz="2000" dirty="0" err="1">
                <a:solidFill>
                  <a:srgbClr val="303D68"/>
                </a:solidFill>
                <a:ea typeface="+mj-lt"/>
                <a:cs typeface="+mj-lt"/>
              </a:rPr>
              <a:t>jednostavno</a:t>
            </a:r>
            <a:r>
              <a:rPr lang="en-US" sz="2000" dirty="0">
                <a:solidFill>
                  <a:srgbClr val="303D68"/>
                </a:solidFill>
                <a:ea typeface="+mj-lt"/>
                <a:cs typeface="+mj-lt"/>
              </a:rPr>
              <a:t> </a:t>
            </a:r>
            <a:r>
              <a:rPr lang="en-US" sz="2000" dirty="0" err="1">
                <a:solidFill>
                  <a:srgbClr val="303D68"/>
                </a:solidFill>
                <a:ea typeface="+mj-lt"/>
                <a:cs typeface="+mj-lt"/>
              </a:rPr>
              <a:t>odražavati</a:t>
            </a:r>
            <a:r>
              <a:rPr lang="en-US" sz="2000" dirty="0">
                <a:solidFill>
                  <a:srgbClr val="303D68"/>
                </a:solidFill>
                <a:ea typeface="+mj-lt"/>
                <a:cs typeface="+mj-lt"/>
              </a:rPr>
              <a:t> </a:t>
            </a:r>
            <a:r>
              <a:rPr lang="en-US" sz="2000" dirty="0" err="1">
                <a:solidFill>
                  <a:srgbClr val="303D68"/>
                </a:solidFill>
                <a:ea typeface="+mj-lt"/>
                <a:cs typeface="+mj-lt"/>
              </a:rPr>
              <a:t>privremeni</a:t>
            </a:r>
            <a:r>
              <a:rPr lang="en-US" sz="2000" dirty="0">
                <a:solidFill>
                  <a:srgbClr val="303D68"/>
                </a:solidFill>
                <a:ea typeface="+mj-lt"/>
                <a:cs typeface="+mj-lt"/>
              </a:rPr>
              <a:t> </a:t>
            </a:r>
            <a:r>
              <a:rPr lang="en-US" sz="2000" dirty="0" err="1">
                <a:solidFill>
                  <a:srgbClr val="303D68"/>
                </a:solidFill>
                <a:ea typeface="+mj-lt"/>
                <a:cs typeface="+mj-lt"/>
              </a:rPr>
              <a:t>prekid</a:t>
            </a:r>
            <a:r>
              <a:rPr lang="en-US" sz="2000" dirty="0">
                <a:solidFill>
                  <a:srgbClr val="303D68"/>
                </a:solidFill>
                <a:ea typeface="+mj-lt"/>
                <a:cs typeface="+mj-lt"/>
              </a:rPr>
              <a:t> rada.</a:t>
            </a: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err="1">
                <a:solidFill>
                  <a:srgbClr val="303D68"/>
                </a:solidFill>
                <a:ea typeface="+mj-lt"/>
                <a:cs typeface="+mj-lt"/>
              </a:rPr>
              <a:t>Kontekst</a:t>
            </a:r>
            <a:r>
              <a:rPr lang="en-US" sz="2000" dirty="0">
                <a:solidFill>
                  <a:srgbClr val="303D68"/>
                </a:solidFill>
                <a:ea typeface="+mj-lt"/>
                <a:cs typeface="+mj-lt"/>
              </a:rPr>
              <a:t> </a:t>
            </a:r>
            <a:r>
              <a:rPr lang="en-US" sz="2000" dirty="0" err="1">
                <a:solidFill>
                  <a:srgbClr val="303D68"/>
                </a:solidFill>
                <a:ea typeface="+mj-lt"/>
                <a:cs typeface="+mj-lt"/>
              </a:rPr>
              <a:t>pretvara</a:t>
            </a:r>
            <a:r>
              <a:rPr lang="en-US" sz="2000" dirty="0">
                <a:solidFill>
                  <a:srgbClr val="303D68"/>
                </a:solidFill>
                <a:ea typeface="+mj-lt"/>
                <a:cs typeface="+mj-lt"/>
              </a:rPr>
              <a:t> </a:t>
            </a:r>
            <a:r>
              <a:rPr lang="en-US" sz="2000" dirty="0" err="1">
                <a:solidFill>
                  <a:srgbClr val="303D68"/>
                </a:solidFill>
                <a:ea typeface="+mj-lt"/>
                <a:cs typeface="+mj-lt"/>
              </a:rPr>
              <a:t>sirove</a:t>
            </a:r>
            <a:r>
              <a:rPr lang="en-US" sz="2000" dirty="0">
                <a:solidFill>
                  <a:srgbClr val="303D68"/>
                </a:solidFill>
                <a:ea typeface="+mj-lt"/>
                <a:cs typeface="+mj-lt"/>
              </a:rPr>
              <a:t> </a:t>
            </a:r>
            <a:r>
              <a:rPr lang="en-US" sz="2000" dirty="0" err="1">
                <a:solidFill>
                  <a:srgbClr val="303D68"/>
                </a:solidFill>
                <a:ea typeface="+mj-lt"/>
                <a:cs typeface="+mj-lt"/>
              </a:rPr>
              <a:t>vrijednosti</a:t>
            </a:r>
            <a:r>
              <a:rPr lang="en-US" sz="2000" dirty="0">
                <a:solidFill>
                  <a:srgbClr val="303D68"/>
                </a:solidFill>
                <a:ea typeface="+mj-lt"/>
                <a:cs typeface="+mj-lt"/>
              </a:rPr>
              <a:t> u </a:t>
            </a:r>
            <a:r>
              <a:rPr lang="en-US" sz="2000" dirty="0" err="1">
                <a:solidFill>
                  <a:srgbClr val="303D68"/>
                </a:solidFill>
                <a:ea typeface="+mj-lt"/>
                <a:cs typeface="+mj-lt"/>
              </a:rPr>
              <a:t>smisleno</a:t>
            </a:r>
            <a:r>
              <a:rPr lang="en-US" sz="2000" dirty="0">
                <a:solidFill>
                  <a:srgbClr val="303D68"/>
                </a:solidFill>
                <a:ea typeface="+mj-lt"/>
                <a:cs typeface="+mj-lt"/>
              </a:rPr>
              <a:t> </a:t>
            </a:r>
            <a:r>
              <a:rPr lang="en-US" sz="2000" dirty="0" err="1">
                <a:solidFill>
                  <a:srgbClr val="303D68"/>
                </a:solidFill>
                <a:ea typeface="+mj-lt"/>
                <a:cs typeface="+mj-lt"/>
              </a:rPr>
              <a:t>informisane</a:t>
            </a:r>
            <a:r>
              <a:rPr lang="en-US" sz="2000" dirty="0">
                <a:solidFill>
                  <a:srgbClr val="303D68"/>
                </a:solidFill>
                <a:ea typeface="+mj-lt"/>
                <a:cs typeface="+mj-lt"/>
              </a:rPr>
              <a:t> </a:t>
            </a:r>
            <a:r>
              <a:rPr lang="en-US" sz="2000" dirty="0" err="1">
                <a:solidFill>
                  <a:srgbClr val="303D68"/>
                </a:solidFill>
                <a:ea typeface="+mj-lt"/>
                <a:cs typeface="+mj-lt"/>
              </a:rPr>
              <a:t>podatke</a:t>
            </a:r>
            <a:r>
              <a:rPr lang="en-US" sz="2000" dirty="0">
                <a:solidFill>
                  <a:srgbClr val="303D68"/>
                </a:solidFill>
                <a:ea typeface="+mj-lt"/>
                <a:cs typeface="+mj-lt"/>
              </a:rPr>
              <a:t> </a:t>
            </a:r>
            <a:r>
              <a:rPr lang="en-US" sz="2000" dirty="0" err="1">
                <a:solidFill>
                  <a:srgbClr val="303D68"/>
                </a:solidFill>
                <a:ea typeface="+mj-lt"/>
                <a:cs typeface="+mj-lt"/>
              </a:rPr>
              <a:t>i</a:t>
            </a:r>
            <a:r>
              <a:rPr lang="en-US" sz="2000" dirty="0">
                <a:solidFill>
                  <a:srgbClr val="303D68"/>
                </a:solidFill>
                <a:ea typeface="+mj-lt"/>
                <a:cs typeface="+mj-lt"/>
              </a:rPr>
              <a:t> </a:t>
            </a:r>
            <a:r>
              <a:rPr lang="en-US" sz="2000" dirty="0" err="1">
                <a:solidFill>
                  <a:srgbClr val="303D68"/>
                </a:solidFill>
                <a:ea typeface="+mj-lt"/>
                <a:cs typeface="+mj-lt"/>
              </a:rPr>
              <a:t>sprječava</a:t>
            </a:r>
            <a:r>
              <a:rPr lang="en-US" sz="2000" dirty="0">
                <a:solidFill>
                  <a:srgbClr val="303D68"/>
                </a:solidFill>
                <a:ea typeface="+mj-lt"/>
                <a:cs typeface="+mj-lt"/>
              </a:rPr>
              <a:t> </a:t>
            </a:r>
            <a:r>
              <a:rPr lang="en-US" sz="2000" dirty="0" err="1">
                <a:solidFill>
                  <a:srgbClr val="303D68"/>
                </a:solidFill>
                <a:ea typeface="+mj-lt"/>
                <a:cs typeface="+mj-lt"/>
              </a:rPr>
              <a:t>pogrešna</a:t>
            </a:r>
            <a:r>
              <a:rPr lang="en-US" sz="2000" dirty="0">
                <a:solidFill>
                  <a:srgbClr val="303D68"/>
                </a:solidFill>
                <a:ea typeface="+mj-lt"/>
                <a:cs typeface="+mj-lt"/>
              </a:rPr>
              <a:t> </a:t>
            </a:r>
            <a:r>
              <a:rPr lang="en-US" sz="2000" dirty="0" err="1">
                <a:solidFill>
                  <a:srgbClr val="303D68"/>
                </a:solidFill>
                <a:ea typeface="+mj-lt"/>
                <a:cs typeface="+mj-lt"/>
              </a:rPr>
              <a:t>tumačenja</a:t>
            </a:r>
            <a:r>
              <a:rPr lang="en-US" sz="2000" dirty="0">
                <a:solidFill>
                  <a:srgbClr val="303D68"/>
                </a:solidFill>
                <a:ea typeface="+mj-lt"/>
                <a:cs typeface="+mj-lt"/>
              </a:rPr>
              <a:t> </a:t>
            </a:r>
            <a:r>
              <a:rPr lang="en-US" sz="2000" dirty="0" err="1">
                <a:solidFill>
                  <a:srgbClr val="303D68"/>
                </a:solidFill>
                <a:ea typeface="+mj-lt"/>
                <a:cs typeface="+mj-lt"/>
              </a:rPr>
              <a:t>koja</a:t>
            </a:r>
            <a:r>
              <a:rPr lang="en-US" sz="2000" dirty="0">
                <a:solidFill>
                  <a:srgbClr val="303D68"/>
                </a:solidFill>
                <a:ea typeface="+mj-lt"/>
                <a:cs typeface="+mj-lt"/>
              </a:rPr>
              <a:t> se </a:t>
            </a:r>
            <a:r>
              <a:rPr lang="en-US" sz="2000" dirty="0" err="1">
                <a:solidFill>
                  <a:srgbClr val="303D68"/>
                </a:solidFill>
                <a:ea typeface="+mj-lt"/>
                <a:cs typeface="+mj-lt"/>
              </a:rPr>
              <a:t>mogu</a:t>
            </a:r>
            <a:r>
              <a:rPr lang="en-US" sz="2000" dirty="0">
                <a:solidFill>
                  <a:srgbClr val="303D68"/>
                </a:solidFill>
                <a:ea typeface="+mj-lt"/>
                <a:cs typeface="+mj-lt"/>
              </a:rPr>
              <a:t> </a:t>
            </a:r>
            <a:r>
              <a:rPr lang="en-US" sz="2000" dirty="0" err="1">
                <a:solidFill>
                  <a:srgbClr val="303D68"/>
                </a:solidFill>
                <a:ea typeface="+mj-lt"/>
                <a:cs typeface="+mj-lt"/>
              </a:rPr>
              <a:t>pojaviti</a:t>
            </a:r>
            <a:r>
              <a:rPr lang="en-US" sz="2000" dirty="0">
                <a:solidFill>
                  <a:srgbClr val="303D68"/>
                </a:solidFill>
                <a:ea typeface="+mj-lt"/>
                <a:cs typeface="+mj-lt"/>
              </a:rPr>
              <a:t> </a:t>
            </a:r>
            <a:r>
              <a:rPr lang="en-US" sz="2000" dirty="0" err="1">
                <a:solidFill>
                  <a:srgbClr val="303D68"/>
                </a:solidFill>
                <a:ea typeface="+mj-lt"/>
                <a:cs typeface="+mj-lt"/>
              </a:rPr>
              <a:t>kada</a:t>
            </a:r>
            <a:r>
              <a:rPr lang="en-US" sz="2000" dirty="0">
                <a:solidFill>
                  <a:srgbClr val="303D68"/>
                </a:solidFill>
                <a:ea typeface="+mj-lt"/>
                <a:cs typeface="+mj-lt"/>
              </a:rPr>
              <a:t> se </a:t>
            </a:r>
            <a:r>
              <a:rPr lang="en-US" sz="2000" dirty="0" err="1">
                <a:solidFill>
                  <a:srgbClr val="303D68"/>
                </a:solidFill>
                <a:ea typeface="+mj-lt"/>
                <a:cs typeface="+mj-lt"/>
              </a:rPr>
              <a:t>ljudi</a:t>
            </a:r>
            <a:r>
              <a:rPr lang="en-US" sz="2000" dirty="0">
                <a:solidFill>
                  <a:srgbClr val="303D68"/>
                </a:solidFill>
                <a:ea typeface="+mj-lt"/>
                <a:cs typeface="+mj-lt"/>
              </a:rPr>
              <a:t> </a:t>
            </a:r>
            <a:r>
              <a:rPr lang="en-US" sz="2000" dirty="0" err="1">
                <a:solidFill>
                  <a:srgbClr val="303D68"/>
                </a:solidFill>
                <a:ea typeface="+mj-lt"/>
                <a:cs typeface="+mj-lt"/>
              </a:rPr>
              <a:t>oslanjaju</a:t>
            </a:r>
            <a:r>
              <a:rPr lang="en-US" sz="2000" dirty="0">
                <a:solidFill>
                  <a:srgbClr val="303D68"/>
                </a:solidFill>
                <a:ea typeface="+mj-lt"/>
                <a:cs typeface="+mj-lt"/>
              </a:rPr>
              <a:t> </a:t>
            </a:r>
            <a:r>
              <a:rPr lang="en-US" sz="2000" dirty="0" err="1">
                <a:solidFill>
                  <a:srgbClr val="303D68"/>
                </a:solidFill>
                <a:ea typeface="+mj-lt"/>
                <a:cs typeface="+mj-lt"/>
              </a:rPr>
              <a:t>samo</a:t>
            </a:r>
            <a:r>
              <a:rPr lang="en-US" sz="2000" dirty="0">
                <a:solidFill>
                  <a:srgbClr val="303D68"/>
                </a:solidFill>
                <a:ea typeface="+mj-lt"/>
                <a:cs typeface="+mj-lt"/>
              </a:rPr>
              <a:t> </a:t>
            </a:r>
            <a:r>
              <a:rPr lang="en-US" sz="2000" dirty="0" err="1">
                <a:solidFill>
                  <a:srgbClr val="303D68"/>
                </a:solidFill>
                <a:ea typeface="+mj-lt"/>
                <a:cs typeface="+mj-lt"/>
              </a:rPr>
              <a:t>na</a:t>
            </a:r>
            <a:r>
              <a:rPr lang="en-US" sz="2000" dirty="0">
                <a:solidFill>
                  <a:srgbClr val="303D68"/>
                </a:solidFill>
                <a:ea typeface="+mj-lt"/>
                <a:cs typeface="+mj-lt"/>
              </a:rPr>
              <a:t> </a:t>
            </a:r>
            <a:r>
              <a:rPr lang="en-US" sz="2000" dirty="0" err="1">
                <a:solidFill>
                  <a:srgbClr val="303D68"/>
                </a:solidFill>
                <a:ea typeface="+mj-lt"/>
                <a:cs typeface="+mj-lt"/>
              </a:rPr>
              <a:t>kontrolne</a:t>
            </a:r>
            <a:r>
              <a:rPr lang="en-US" sz="2000" dirty="0">
                <a:solidFill>
                  <a:srgbClr val="303D68"/>
                </a:solidFill>
                <a:ea typeface="+mj-lt"/>
                <a:cs typeface="+mj-lt"/>
              </a:rPr>
              <a:t> table </a:t>
            </a:r>
            <a:r>
              <a:rPr lang="en-US" sz="2000" dirty="0" err="1">
                <a:solidFill>
                  <a:srgbClr val="303D68"/>
                </a:solidFill>
                <a:ea typeface="+mj-lt"/>
                <a:cs typeface="+mj-lt"/>
              </a:rPr>
              <a:t>ili</a:t>
            </a:r>
            <a:r>
              <a:rPr lang="en-US" sz="2000" dirty="0">
                <a:solidFill>
                  <a:srgbClr val="303D68"/>
                </a:solidFill>
                <a:ea typeface="+mj-lt"/>
                <a:cs typeface="+mj-lt"/>
              </a:rPr>
              <a:t> </a:t>
            </a:r>
            <a:r>
              <a:rPr lang="en-US" sz="2000" dirty="0" err="1">
                <a:solidFill>
                  <a:srgbClr val="303D68"/>
                </a:solidFill>
                <a:ea typeface="+mj-lt"/>
                <a:cs typeface="+mj-lt"/>
              </a:rPr>
              <a:t>automatizovane</a:t>
            </a:r>
            <a:r>
              <a:rPr lang="en-US" sz="2000" dirty="0">
                <a:solidFill>
                  <a:srgbClr val="303D68"/>
                </a:solidFill>
                <a:ea typeface="+mj-lt"/>
                <a:cs typeface="+mj-lt"/>
              </a:rPr>
              <a:t> </a:t>
            </a:r>
            <a:r>
              <a:rPr lang="en-US" sz="2000" dirty="0" err="1">
                <a:solidFill>
                  <a:srgbClr val="303D68"/>
                </a:solidFill>
                <a:ea typeface="+mj-lt"/>
                <a:cs typeface="+mj-lt"/>
              </a:rPr>
              <a:t>izvještaje</a:t>
            </a:r>
            <a:r>
              <a:rPr lang="en-US" sz="2000" dirty="0">
                <a:solidFill>
                  <a:srgbClr val="303D68"/>
                </a:solidFill>
                <a:ea typeface="+mj-lt"/>
                <a:cs typeface="+mj-lt"/>
              </a:rPr>
              <a:t>.</a:t>
            </a:r>
          </a:p>
        </p:txBody>
      </p:sp>
      <p:sp>
        <p:nvSpPr>
          <p:cNvPr id="11" name="Title 1">
            <a:extLst>
              <a:ext uri="{FF2B5EF4-FFF2-40B4-BE49-F238E27FC236}">
                <a16:creationId xmlns:a16="http://schemas.microsoft.com/office/drawing/2014/main" id="{B12227D6-6A33-3FF4-CE28-E27F72E0C66A}"/>
              </a:ext>
            </a:extLst>
          </p:cNvPr>
          <p:cNvSpPr txBox="1">
            <a:spLocks/>
          </p:cNvSpPr>
          <p:nvPr/>
        </p:nvSpPr>
        <p:spPr>
          <a:xfrm>
            <a:off x="610508" y="680811"/>
            <a:ext cx="6643767"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err="1">
                <a:solidFill>
                  <a:srgbClr val="399884"/>
                </a:solidFill>
                <a:ea typeface="+mj-lt"/>
                <a:cs typeface="+mj-lt"/>
              </a:rPr>
              <a:t>Zašto</a:t>
            </a:r>
            <a:r>
              <a:rPr lang="en-US" sz="3000" dirty="0">
                <a:solidFill>
                  <a:srgbClr val="399884"/>
                </a:solidFill>
                <a:ea typeface="+mj-lt"/>
                <a:cs typeface="+mj-lt"/>
              </a:rPr>
              <a:t> je </a:t>
            </a:r>
            <a:r>
              <a:rPr lang="en-US" sz="3000" dirty="0" err="1">
                <a:solidFill>
                  <a:srgbClr val="399884"/>
                </a:solidFill>
                <a:ea typeface="+mj-lt"/>
                <a:cs typeface="+mj-lt"/>
              </a:rPr>
              <a:t>kontekst</a:t>
            </a:r>
            <a:r>
              <a:rPr lang="en-US" sz="3000" dirty="0">
                <a:solidFill>
                  <a:srgbClr val="399884"/>
                </a:solidFill>
                <a:ea typeface="+mj-lt"/>
                <a:cs typeface="+mj-lt"/>
              </a:rPr>
              <a:t> </a:t>
            </a:r>
            <a:r>
              <a:rPr lang="en-US" sz="3000" dirty="0" err="1">
                <a:solidFill>
                  <a:srgbClr val="399884"/>
                </a:solidFill>
                <a:ea typeface="+mj-lt"/>
                <a:cs typeface="+mj-lt"/>
              </a:rPr>
              <a:t>važan</a:t>
            </a:r>
            <a:r>
              <a:rPr lang="en-US" sz="3000" dirty="0">
                <a:solidFill>
                  <a:srgbClr val="399884"/>
                </a:solidFill>
                <a:ea typeface="+mj-lt"/>
                <a:cs typeface="+mj-lt"/>
              </a:rPr>
              <a:t> </a:t>
            </a:r>
            <a:r>
              <a:rPr lang="en-US" sz="3000" dirty="0" err="1">
                <a:solidFill>
                  <a:srgbClr val="399884"/>
                </a:solidFill>
                <a:ea typeface="+mj-lt"/>
                <a:cs typeface="+mj-lt"/>
              </a:rPr>
              <a:t>kod</a:t>
            </a:r>
            <a:r>
              <a:rPr lang="en-US" sz="3000" dirty="0">
                <a:solidFill>
                  <a:srgbClr val="399884"/>
                </a:solidFill>
                <a:ea typeface="+mj-lt"/>
                <a:cs typeface="+mj-lt"/>
              </a:rPr>
              <a:t> </a:t>
            </a:r>
            <a:r>
              <a:rPr lang="en-US" sz="3000" dirty="0" err="1">
                <a:solidFill>
                  <a:srgbClr val="399884"/>
                </a:solidFill>
                <a:ea typeface="+mj-lt"/>
                <a:cs typeface="+mj-lt"/>
              </a:rPr>
              <a:t>podataka</a:t>
            </a:r>
            <a:r>
              <a:rPr lang="en-US" sz="3000" dirty="0">
                <a:solidFill>
                  <a:srgbClr val="399884"/>
                </a:solidFill>
                <a:ea typeface="+mj-lt"/>
                <a:cs typeface="+mj-lt"/>
              </a:rPr>
              <a:t> o </a:t>
            </a:r>
            <a:r>
              <a:rPr lang="en-US" sz="3000" dirty="0" err="1">
                <a:solidFill>
                  <a:srgbClr val="399884"/>
                </a:solidFill>
                <a:ea typeface="+mj-lt"/>
                <a:cs typeface="+mj-lt"/>
              </a:rPr>
              <a:t>održivosti</a:t>
            </a:r>
            <a:endParaRPr lang="en-US" dirty="0" err="1"/>
          </a:p>
        </p:txBody>
      </p:sp>
      <p:sp>
        <p:nvSpPr>
          <p:cNvPr id="6" name="CaixaDeTexto 5">
            <a:extLst>
              <a:ext uri="{FF2B5EF4-FFF2-40B4-BE49-F238E27FC236}">
                <a16:creationId xmlns:a16="http://schemas.microsoft.com/office/drawing/2014/main" id="{AB17C942-179A-F187-A4F0-A243FE1646DD}"/>
              </a:ext>
            </a:extLst>
          </p:cNvPr>
          <p:cNvSpPr txBox="1"/>
          <p:nvPr/>
        </p:nvSpPr>
        <p:spPr>
          <a:xfrm>
            <a:off x="10324181" y="295700"/>
            <a:ext cx="1867819" cy="261610"/>
          </a:xfrm>
          <a:prstGeom prst="rect">
            <a:avLst/>
          </a:prstGeom>
          <a:noFill/>
        </p:spPr>
        <p:txBody>
          <a:bodyPr wrap="none" rtlCol="0">
            <a:spAutoFit/>
          </a:bodyPr>
          <a:lstStyle/>
          <a:p>
            <a:r>
              <a:rPr lang="pt-BR" sz="1100" dirty="0">
                <a:latin typeface="DejaVu Math TeX Gyre" panose="02000503000000000000"/>
              </a:rPr>
              <a:t>Slika: jan.piatkowsk.unspash</a:t>
            </a:r>
            <a:endParaRPr lang="pt-PT" sz="1100" dirty="0">
              <a:latin typeface="DejaVu Math TeX Gyre" panose="02000503000000000000"/>
            </a:endParaRPr>
          </a:p>
        </p:txBody>
      </p:sp>
    </p:spTree>
    <p:extLst>
      <p:ext uri="{BB962C8B-B14F-4D97-AF65-F5344CB8AC3E}">
        <p14:creationId xmlns:p14="http://schemas.microsoft.com/office/powerpoint/2010/main" val="187815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02FCB-9B33-2E1A-82DE-D4D9DC5CADDA}"/>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AAFDAB0F-4B56-C246-2811-ABFC2FAF9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E8836A0-5189-665A-7FC0-BCAC5925B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82652F1B-B3BF-2C0F-0F72-F0FE73F817FE}"/>
              </a:ext>
            </a:extLst>
          </p:cNvPr>
          <p:cNvSpPr txBox="1">
            <a:spLocks/>
          </p:cNvSpPr>
          <p:nvPr/>
        </p:nvSpPr>
        <p:spPr>
          <a:xfrm>
            <a:off x="514117" y="1394454"/>
            <a:ext cx="10812644" cy="4300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Provjera realnosti znači pitati se je li rezultat realan. Vrijednosti koje izgledaju neuobičajeno visoke ili sumnjivo niske često zahtijevaju ponovni pregled.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err="1">
                <a:solidFill>
                  <a:srgbClr val="303D68"/>
                </a:solidFill>
                <a:ea typeface="+mj-lt"/>
                <a:cs typeface="+mj-lt"/>
              </a:rPr>
              <a:t>Mjesec</a:t>
            </a:r>
            <a:r>
              <a:rPr lang="en-US" sz="2000" dirty="0">
                <a:solidFill>
                  <a:srgbClr val="303D68"/>
                </a:solidFill>
                <a:ea typeface="+mj-lt"/>
                <a:cs typeface="+mj-lt"/>
              </a:rPr>
              <a:t> </a:t>
            </a:r>
            <a:r>
              <a:rPr lang="en-US" sz="2000" dirty="0" err="1">
                <a:solidFill>
                  <a:srgbClr val="303D68"/>
                </a:solidFill>
                <a:ea typeface="+mj-lt"/>
                <a:cs typeface="+mj-lt"/>
              </a:rPr>
              <a:t>sa</a:t>
            </a:r>
            <a:r>
              <a:rPr lang="en-US" sz="2000" dirty="0">
                <a:solidFill>
                  <a:srgbClr val="303D68"/>
                </a:solidFill>
                <a:ea typeface="+mj-lt"/>
                <a:cs typeface="+mj-lt"/>
              </a:rPr>
              <a:t> „</a:t>
            </a:r>
            <a:r>
              <a:rPr lang="en-US" sz="2000" dirty="0" err="1">
                <a:solidFill>
                  <a:srgbClr val="303D68"/>
                </a:solidFill>
                <a:ea typeface="+mj-lt"/>
                <a:cs typeface="+mj-lt"/>
              </a:rPr>
              <a:t>nultim</a:t>
            </a:r>
            <a:r>
              <a:rPr lang="en-US" sz="2000" dirty="0">
                <a:solidFill>
                  <a:srgbClr val="303D68"/>
                </a:solidFill>
                <a:ea typeface="+mj-lt"/>
                <a:cs typeface="+mj-lt"/>
              </a:rPr>
              <a:t> </a:t>
            </a:r>
            <a:r>
              <a:rPr lang="en-US" sz="2000" dirty="0" err="1">
                <a:solidFill>
                  <a:srgbClr val="303D68"/>
                </a:solidFill>
                <a:ea typeface="+mj-lt"/>
                <a:cs typeface="+mj-lt"/>
              </a:rPr>
              <a:t>otpadom</a:t>
            </a:r>
            <a:r>
              <a:rPr lang="en-US" sz="2000" dirty="0">
                <a:solidFill>
                  <a:srgbClr val="303D68"/>
                </a:solidFill>
                <a:ea typeface="+mj-lt"/>
                <a:cs typeface="+mj-lt"/>
              </a:rPr>
              <a:t>“ </a:t>
            </a:r>
            <a:r>
              <a:rPr lang="en-US" sz="2000" dirty="0" err="1">
                <a:solidFill>
                  <a:srgbClr val="303D68"/>
                </a:solidFill>
                <a:ea typeface="+mj-lt"/>
                <a:cs typeface="+mj-lt"/>
              </a:rPr>
              <a:t>ili</a:t>
            </a:r>
            <a:r>
              <a:rPr lang="en-US" sz="2000" dirty="0">
                <a:solidFill>
                  <a:srgbClr val="303D68"/>
                </a:solidFill>
                <a:ea typeface="+mj-lt"/>
                <a:cs typeface="+mj-lt"/>
              </a:rPr>
              <a:t> </a:t>
            </a:r>
            <a:r>
              <a:rPr lang="en-US" sz="2000" dirty="0" err="1">
                <a:solidFill>
                  <a:srgbClr val="303D68"/>
                </a:solidFill>
                <a:ea typeface="+mj-lt"/>
                <a:cs typeface="+mj-lt"/>
              </a:rPr>
              <a:t>iznenadni</a:t>
            </a:r>
            <a:r>
              <a:rPr lang="en-US" sz="2000" dirty="0">
                <a:solidFill>
                  <a:srgbClr val="303D68"/>
                </a:solidFill>
                <a:ea typeface="+mj-lt"/>
                <a:cs typeface="+mj-lt"/>
              </a:rPr>
              <a:t> pad </a:t>
            </a:r>
            <a:r>
              <a:rPr lang="en-US" sz="2000" dirty="0" err="1">
                <a:solidFill>
                  <a:srgbClr val="303D68"/>
                </a:solidFill>
                <a:ea typeface="+mj-lt"/>
                <a:cs typeface="+mj-lt"/>
              </a:rPr>
              <a:t>emisija</a:t>
            </a:r>
            <a:r>
              <a:rPr lang="en-US" sz="2000" dirty="0">
                <a:solidFill>
                  <a:srgbClr val="303D68"/>
                </a:solidFill>
                <a:ea typeface="+mj-lt"/>
                <a:cs typeface="+mj-lt"/>
              </a:rPr>
              <a:t> </a:t>
            </a:r>
            <a:r>
              <a:rPr lang="en-US" sz="2000" dirty="0" err="1">
                <a:solidFill>
                  <a:srgbClr val="303D68"/>
                </a:solidFill>
                <a:ea typeface="+mj-lt"/>
                <a:cs typeface="+mj-lt"/>
              </a:rPr>
              <a:t>može</a:t>
            </a:r>
            <a:r>
              <a:rPr lang="en-US" sz="2000" dirty="0">
                <a:solidFill>
                  <a:srgbClr val="303D68"/>
                </a:solidFill>
                <a:ea typeface="+mj-lt"/>
                <a:cs typeface="+mj-lt"/>
              </a:rPr>
              <a:t> </a:t>
            </a:r>
            <a:r>
              <a:rPr lang="en-US" sz="2000" dirty="0" err="1">
                <a:solidFill>
                  <a:srgbClr val="303D68"/>
                </a:solidFill>
                <a:ea typeface="+mj-lt"/>
                <a:cs typeface="+mj-lt"/>
              </a:rPr>
              <a:t>biti</a:t>
            </a:r>
            <a:r>
              <a:rPr lang="en-US" sz="2000" dirty="0">
                <a:solidFill>
                  <a:srgbClr val="303D68"/>
                </a:solidFill>
                <a:ea typeface="+mj-lt"/>
                <a:cs typeface="+mj-lt"/>
              </a:rPr>
              <a:t> </a:t>
            </a:r>
            <a:r>
              <a:rPr lang="en-US" sz="2000" dirty="0" err="1">
                <a:solidFill>
                  <a:srgbClr val="303D68"/>
                </a:solidFill>
                <a:ea typeface="+mj-lt"/>
                <a:cs typeface="+mj-lt"/>
              </a:rPr>
              <a:t>rezultat</a:t>
            </a:r>
            <a:r>
              <a:rPr lang="en-US" sz="2000" dirty="0">
                <a:solidFill>
                  <a:srgbClr val="303D68"/>
                </a:solidFill>
                <a:ea typeface="+mj-lt"/>
                <a:cs typeface="+mj-lt"/>
              </a:rPr>
              <a:t> </a:t>
            </a:r>
            <a:r>
              <a:rPr lang="en-US" sz="2000" dirty="0" err="1">
                <a:solidFill>
                  <a:srgbClr val="303D68"/>
                </a:solidFill>
                <a:ea typeface="+mj-lt"/>
                <a:cs typeface="+mj-lt"/>
              </a:rPr>
              <a:t>nepotpunog</a:t>
            </a:r>
            <a:r>
              <a:rPr lang="en-US" sz="2000" dirty="0">
                <a:solidFill>
                  <a:srgbClr val="303D68"/>
                </a:solidFill>
                <a:ea typeface="+mj-lt"/>
                <a:cs typeface="+mj-lt"/>
              </a:rPr>
              <a:t> </a:t>
            </a:r>
            <a:r>
              <a:rPr lang="en-US" sz="2000" dirty="0" err="1">
                <a:solidFill>
                  <a:srgbClr val="303D68"/>
                </a:solidFill>
                <a:ea typeface="+mj-lt"/>
                <a:cs typeface="+mj-lt"/>
              </a:rPr>
              <a:t>izvještavanja</a:t>
            </a:r>
            <a:r>
              <a:rPr lang="en-US" sz="2000" dirty="0">
                <a:solidFill>
                  <a:srgbClr val="303D68"/>
                </a:solidFill>
                <a:ea typeface="+mj-lt"/>
                <a:cs typeface="+mj-lt"/>
              </a:rPr>
              <a:t>, </a:t>
            </a:r>
            <a:r>
              <a:rPr lang="en-US" sz="2000" dirty="0" err="1">
                <a:solidFill>
                  <a:srgbClr val="303D68"/>
                </a:solidFill>
                <a:ea typeface="+mj-lt"/>
                <a:cs typeface="+mj-lt"/>
              </a:rPr>
              <a:t>nedostajućih</a:t>
            </a:r>
            <a:r>
              <a:rPr lang="en-US" sz="2000" dirty="0">
                <a:solidFill>
                  <a:srgbClr val="303D68"/>
                </a:solidFill>
                <a:ea typeface="+mj-lt"/>
                <a:cs typeface="+mj-lt"/>
              </a:rPr>
              <a:t> </a:t>
            </a:r>
            <a:r>
              <a:rPr lang="en-US" sz="2000" dirty="0" err="1">
                <a:solidFill>
                  <a:srgbClr val="303D68"/>
                </a:solidFill>
                <a:ea typeface="+mj-lt"/>
                <a:cs typeface="+mj-lt"/>
              </a:rPr>
              <a:t>podataka</a:t>
            </a:r>
            <a:r>
              <a:rPr lang="en-US" sz="2000" dirty="0">
                <a:solidFill>
                  <a:srgbClr val="303D68"/>
                </a:solidFill>
                <a:ea typeface="+mj-lt"/>
                <a:cs typeface="+mj-lt"/>
              </a:rPr>
              <a:t>, </a:t>
            </a:r>
            <a:r>
              <a:rPr lang="en-US" sz="2000" dirty="0" err="1">
                <a:solidFill>
                  <a:srgbClr val="303D68"/>
                </a:solidFill>
                <a:ea typeface="+mj-lt"/>
                <a:cs typeface="+mj-lt"/>
              </a:rPr>
              <a:t>kvara</a:t>
            </a:r>
            <a:r>
              <a:rPr lang="en-US" sz="2000" dirty="0">
                <a:solidFill>
                  <a:srgbClr val="303D68"/>
                </a:solidFill>
                <a:ea typeface="+mj-lt"/>
                <a:cs typeface="+mj-lt"/>
              </a:rPr>
              <a:t> </a:t>
            </a:r>
            <a:r>
              <a:rPr lang="en-US" sz="2000" dirty="0" err="1">
                <a:solidFill>
                  <a:srgbClr val="303D68"/>
                </a:solidFill>
                <a:ea typeface="+mj-lt"/>
                <a:cs typeface="+mj-lt"/>
              </a:rPr>
              <a:t>senzora</a:t>
            </a:r>
            <a:r>
              <a:rPr lang="en-US" sz="2000" dirty="0">
                <a:solidFill>
                  <a:srgbClr val="303D68"/>
                </a:solidFill>
                <a:ea typeface="+mj-lt"/>
                <a:cs typeface="+mj-lt"/>
              </a:rPr>
              <a:t> </a:t>
            </a:r>
            <a:r>
              <a:rPr lang="en-US" sz="2000" dirty="0" err="1">
                <a:solidFill>
                  <a:srgbClr val="303D68"/>
                </a:solidFill>
                <a:ea typeface="+mj-lt"/>
                <a:cs typeface="+mj-lt"/>
              </a:rPr>
              <a:t>ili</a:t>
            </a:r>
            <a:r>
              <a:rPr lang="en-US" sz="2000" dirty="0">
                <a:solidFill>
                  <a:srgbClr val="303D68"/>
                </a:solidFill>
                <a:ea typeface="+mj-lt"/>
                <a:cs typeface="+mj-lt"/>
              </a:rPr>
              <a:t> </a:t>
            </a:r>
            <a:r>
              <a:rPr lang="en-US" sz="2000" dirty="0" err="1">
                <a:solidFill>
                  <a:srgbClr val="303D68"/>
                </a:solidFill>
                <a:ea typeface="+mj-lt"/>
                <a:cs typeface="+mj-lt"/>
              </a:rPr>
              <a:t>prekida</a:t>
            </a:r>
            <a:r>
              <a:rPr lang="en-US" sz="2000" dirty="0">
                <a:solidFill>
                  <a:srgbClr val="303D68"/>
                </a:solidFill>
                <a:ea typeface="+mj-lt"/>
                <a:cs typeface="+mj-lt"/>
              </a:rPr>
              <a:t> u </a:t>
            </a:r>
            <a:r>
              <a:rPr lang="en-US" sz="2000" dirty="0" err="1">
                <a:solidFill>
                  <a:srgbClr val="303D68"/>
                </a:solidFill>
                <a:ea typeface="+mj-lt"/>
                <a:cs typeface="+mj-lt"/>
              </a:rPr>
              <a:t>povezivanju</a:t>
            </a:r>
            <a:r>
              <a:rPr lang="en-US" sz="2000" dirty="0">
                <a:solidFill>
                  <a:srgbClr val="303D68"/>
                </a:solidFill>
                <a:ea typeface="+mj-lt"/>
                <a:cs typeface="+mj-lt"/>
              </a:rPr>
              <a:t>.</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Preispitivanje neočekivanih vrijednosti gradi povjerenje u digitalne alate i pomaže izbjeći djelovanje na osnovu netačnih ili nepotpunih podataka.</a:t>
            </a:r>
          </a:p>
        </p:txBody>
      </p:sp>
      <p:sp>
        <p:nvSpPr>
          <p:cNvPr id="11" name="Title 1">
            <a:extLst>
              <a:ext uri="{FF2B5EF4-FFF2-40B4-BE49-F238E27FC236}">
                <a16:creationId xmlns:a16="http://schemas.microsoft.com/office/drawing/2014/main" id="{600E59BF-80C0-D5B5-69A3-375F6912CAD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err="1">
                <a:solidFill>
                  <a:srgbClr val="399884"/>
                </a:solidFill>
                <a:ea typeface="+mj-lt"/>
                <a:cs typeface="+mj-lt"/>
              </a:rPr>
              <a:t>Provjera</a:t>
            </a:r>
            <a:r>
              <a:rPr lang="en-US" sz="3000" dirty="0">
                <a:solidFill>
                  <a:srgbClr val="399884"/>
                </a:solidFill>
                <a:ea typeface="+mj-lt"/>
                <a:cs typeface="+mj-lt"/>
              </a:rPr>
              <a:t> </a:t>
            </a:r>
            <a:r>
              <a:rPr lang="en-US" sz="3000" dirty="0" err="1">
                <a:solidFill>
                  <a:srgbClr val="399884"/>
                </a:solidFill>
                <a:ea typeface="+mj-lt"/>
                <a:cs typeface="+mj-lt"/>
              </a:rPr>
              <a:t>smislenosti</a:t>
            </a:r>
            <a:r>
              <a:rPr lang="en-US" sz="3000" dirty="0">
                <a:solidFill>
                  <a:srgbClr val="399884"/>
                </a:solidFill>
                <a:ea typeface="+mj-lt"/>
                <a:cs typeface="+mj-lt"/>
              </a:rPr>
              <a:t> </a:t>
            </a:r>
            <a:r>
              <a:rPr lang="en-US" sz="3000" dirty="0" err="1">
                <a:solidFill>
                  <a:srgbClr val="399884"/>
                </a:solidFill>
                <a:ea typeface="+mj-lt"/>
                <a:cs typeface="+mj-lt"/>
              </a:rPr>
              <a:t>kao</a:t>
            </a:r>
            <a:r>
              <a:rPr lang="en-US" sz="3000" dirty="0">
                <a:solidFill>
                  <a:srgbClr val="399884"/>
                </a:solidFill>
                <a:ea typeface="+mj-lt"/>
                <a:cs typeface="+mj-lt"/>
              </a:rPr>
              <a:t> </a:t>
            </a:r>
            <a:r>
              <a:rPr lang="en-US" sz="3000" dirty="0" err="1">
                <a:solidFill>
                  <a:srgbClr val="399884"/>
                </a:solidFill>
                <a:ea typeface="+mj-lt"/>
                <a:cs typeface="+mj-lt"/>
              </a:rPr>
              <a:t>praktična</a:t>
            </a:r>
            <a:r>
              <a:rPr lang="en-US" sz="3000" dirty="0">
                <a:solidFill>
                  <a:srgbClr val="399884"/>
                </a:solidFill>
                <a:ea typeface="+mj-lt"/>
                <a:cs typeface="+mj-lt"/>
              </a:rPr>
              <a:t> </a:t>
            </a:r>
            <a:r>
              <a:rPr lang="en-US" sz="3000" dirty="0" err="1">
                <a:solidFill>
                  <a:srgbClr val="399884"/>
                </a:solidFill>
                <a:ea typeface="+mj-lt"/>
                <a:cs typeface="+mj-lt"/>
              </a:rPr>
              <a:t>navika</a:t>
            </a:r>
            <a:endParaRPr lang="en-US" dirty="0" err="1"/>
          </a:p>
        </p:txBody>
      </p:sp>
    </p:spTree>
    <p:extLst>
      <p:ext uri="{BB962C8B-B14F-4D97-AF65-F5344CB8AC3E}">
        <p14:creationId xmlns:p14="http://schemas.microsoft.com/office/powerpoint/2010/main" val="23715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40264-D8B3-5058-24D9-45DA3F4DF606}"/>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86471B5-09CE-9036-6757-3114FA96D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4679A6D6-DA1E-A77E-86D7-C1EEDDF0D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45E020AA-1073-24AE-767F-74F74DCC743B}"/>
              </a:ext>
            </a:extLst>
          </p:cNvPr>
          <p:cNvSpPr txBox="1">
            <a:spLocks/>
          </p:cNvSpPr>
          <p:nvPr/>
        </p:nvSpPr>
        <p:spPr>
          <a:xfrm>
            <a:off x="514117" y="1313366"/>
            <a:ext cx="5552684" cy="4427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Digitalni sistemi pružaju brze informacije, ali ne mogu zamijeniti praktično razumijevanje ljudi koji poznaju svakodnevnu stvarnost svog radnog mjesta.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Osoblje često primjećuje operativne detalje koji objašnjavaju neuobičajene rezultate, kao što su radovi na održavanju, zastoji opreme ili promjene u razinama aktivnosti.</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Kada se digitalni podaci spoje s ljudskim iskustvom, interpretacija postaje preciznija i korisnija za donošenje odluka.</a:t>
            </a:r>
          </a:p>
        </p:txBody>
      </p:sp>
      <p:sp>
        <p:nvSpPr>
          <p:cNvPr id="11" name="Title 1">
            <a:extLst>
              <a:ext uri="{FF2B5EF4-FFF2-40B4-BE49-F238E27FC236}">
                <a16:creationId xmlns:a16="http://schemas.microsoft.com/office/drawing/2014/main" id="{03011DCF-1AB2-6BD3-D063-9099D5FC226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Kombinovanje podataka s ljudskim iskustvom</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4" name="Imagem 3">
            <a:extLst>
              <a:ext uri="{FF2B5EF4-FFF2-40B4-BE49-F238E27FC236}">
                <a16:creationId xmlns:a16="http://schemas.microsoft.com/office/drawing/2014/main" id="{9953CCD6-F58B-FD39-FC26-4C619ED37F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6394" y="1640820"/>
            <a:ext cx="6575606" cy="3576360"/>
          </a:xfrm>
          <a:prstGeom prst="rect">
            <a:avLst/>
          </a:prstGeom>
          <a:noFill/>
          <a:ln>
            <a:noFill/>
          </a:ln>
        </p:spPr>
      </p:pic>
    </p:spTree>
    <p:extLst>
      <p:ext uri="{BB962C8B-B14F-4D97-AF65-F5344CB8AC3E}">
        <p14:creationId xmlns:p14="http://schemas.microsoft.com/office/powerpoint/2010/main" val="35904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06E3D-590D-5CCE-6C9D-DAC9DDDFD9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656F0A9-912F-AFE2-E10B-0FE3AC922F27}"/>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1ED7FF6-0128-A436-08CC-AB162CF440EF}"/>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77E8D83A-3C4A-86B1-A834-747AC90B8821}"/>
              </a:ext>
            </a:extLst>
          </p:cNvPr>
          <p:cNvSpPr>
            <a:spLocks noGrp="1"/>
          </p:cNvSpPr>
          <p:nvPr>
            <p:ph type="title"/>
          </p:nvPr>
        </p:nvSpPr>
        <p:spPr>
          <a:xfrm>
            <a:off x="558396" y="1022555"/>
            <a:ext cx="10610482" cy="3057832"/>
          </a:xfrm>
        </p:spPr>
        <p:txBody>
          <a:bodyPr>
            <a:noAutofit/>
          </a:bodyPr>
          <a:lstStyle/>
          <a:p>
            <a:pPr lvl="0"/>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Modul 2: Omogućavanje digitalnih tehnologija za zeleniju praksu</a:t>
            </a: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r>
              <a:rPr lang="en-US" sz="3000" dirty="0">
                <a:solidFill>
                  <a:srgbClr val="373365"/>
                </a:solidFill>
                <a:latin typeface="DejaVu Math TeX Gyre" panose="02000503000000000000"/>
              </a:rPr>
              <a:t>Podnaslov 2.1: Studije slučaja zelenih digitalnih tehnologija u praksi</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Podnaslov 2.2: Kriteriji za odabir tehnologije</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Podnaslov 2.3: Planiranje implementacije</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7177423B-F784-7DD2-62E5-82AF2D4E41C7}"/>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ct val="0"/>
              </a:spcAft>
            </a:pPr>
            <a:r>
              <a:rPr lang="sr-Latn-RS" sz="1400" dirty="0" err="1">
                <a:solidFill>
                  <a:schemeClr val="bg1"/>
                </a:solidFill>
                <a:latin typeface="Aptos Display"/>
              </a:rPr>
              <a:t>Unaprijediti</a:t>
            </a:r>
            <a:r>
              <a:rPr lang="sr-Latn-RS" sz="1400" dirty="0">
                <a:solidFill>
                  <a:schemeClr val="bg1"/>
                </a:solidFill>
                <a:latin typeface="Aptos Display"/>
              </a:rPr>
              <a:t> kvalitet stručnog obrazovanja i obuka (VET) na Zapadnom Balkanu za održivi razvoj</a:t>
            </a:r>
            <a:endParaRPr lang="en-US" dirty="0">
              <a:solidFill>
                <a:schemeClr val="bg1"/>
              </a:solidFill>
            </a:endParaRPr>
          </a:p>
        </p:txBody>
      </p:sp>
      <p:pic>
        <p:nvPicPr>
          <p:cNvPr id="13" name="Picture 12" descr="A white text on a black background&#10;&#10;Description automatically generated">
            <a:extLst>
              <a:ext uri="{FF2B5EF4-FFF2-40B4-BE49-F238E27FC236}">
                <a16:creationId xmlns:a16="http://schemas.microsoft.com/office/drawing/2014/main" id="{1D15E25A-BE65-C69E-F643-574D2E6B6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3E9C2CBC-90EE-68AB-A40D-72C69EDD3F7C}"/>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ABC6D258-D251-6ADD-F91F-374C6F333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E2C71962-DC56-D279-65E4-D68B81A506D9}"/>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Premošćivanje zelene i digitalne podjele</a:t>
            </a:r>
          </a:p>
        </p:txBody>
      </p:sp>
    </p:spTree>
    <p:extLst>
      <p:ext uri="{BB962C8B-B14F-4D97-AF65-F5344CB8AC3E}">
        <p14:creationId xmlns:p14="http://schemas.microsoft.com/office/powerpoint/2010/main" val="381242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AF8D-2757-0E5D-7F15-51B5AF8570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D034F69-8A61-869E-D774-FE594BC77343}"/>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EF228CB3-145F-057F-3A05-D5B198A36E0F}"/>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GB" sz="3000" b="1" noProof="0" dirty="0">
                <a:solidFill>
                  <a:srgbClr val="303D68"/>
                </a:solidFill>
                <a:latin typeface="DejaVu Math TeX Gyre" panose="02000503000000000000" pitchFamily="2" charset="0"/>
                <a:ea typeface="+mj-ea"/>
                <a:cs typeface="+mj-cs"/>
              </a:rPr>
              <a:t>Ključni aspekti:</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a:ea typeface="+mj-ea"/>
                <a:cs typeface="+mj-cs"/>
              </a:rPr>
              <a:t>Istražite primjere iz stvarnog svijeta o tome kako digitalni alati podržavaju održivost u ključnim sektorima stručnog </a:t>
            </a:r>
            <a:r>
              <a:rPr lang="en-GB" sz="3000" noProof="0" dirty="0" err="1">
                <a:solidFill>
                  <a:srgbClr val="303D68"/>
                </a:solidFill>
                <a:latin typeface="DejaVu Math TeX Gyre"/>
                <a:ea typeface="+mj-ea"/>
                <a:cs typeface="+mj-cs"/>
              </a:rPr>
              <a:t>obrazovanja</a:t>
            </a:r>
            <a:r>
              <a:rPr lang="en-GB" sz="3000" noProof="0" dirty="0">
                <a:solidFill>
                  <a:srgbClr val="303D68"/>
                </a:solidFill>
                <a:latin typeface="DejaVu Math TeX Gyre"/>
                <a:ea typeface="+mj-ea"/>
                <a:cs typeface="+mj-cs"/>
              </a:rPr>
              <a:t> </a:t>
            </a:r>
            <a:r>
              <a:rPr lang="en-GB" sz="3000" noProof="0" dirty="0" err="1">
                <a:solidFill>
                  <a:srgbClr val="303D68"/>
                </a:solidFill>
                <a:latin typeface="DejaVu Math TeX Gyre"/>
                <a:ea typeface="+mj-ea"/>
                <a:cs typeface="+mj-cs"/>
              </a:rPr>
              <a:t>i</a:t>
            </a:r>
            <a:r>
              <a:rPr lang="en-GB" sz="3000" noProof="0" dirty="0">
                <a:solidFill>
                  <a:srgbClr val="303D68"/>
                </a:solidFill>
                <a:latin typeface="DejaVu Math TeX Gyre"/>
                <a:ea typeface="+mj-ea"/>
                <a:cs typeface="+mj-cs"/>
              </a:rPr>
              <a:t> </a:t>
            </a:r>
            <a:r>
              <a:rPr lang="en-GB" sz="3000" dirty="0" err="1">
                <a:solidFill>
                  <a:srgbClr val="303D68"/>
                </a:solidFill>
                <a:latin typeface="DejaVu Math TeX Gyre"/>
                <a:ea typeface="+mj-ea"/>
                <a:cs typeface="+mj-cs"/>
              </a:rPr>
              <a:t>obuka</a:t>
            </a:r>
            <a:r>
              <a:rPr lang="en-GB" sz="3000" dirty="0">
                <a:solidFill>
                  <a:srgbClr val="303D68"/>
                </a:solidFill>
                <a:latin typeface="DejaVu Math TeX Gyre"/>
                <a:ea typeface="+mj-ea"/>
                <a:cs typeface="+mj-cs"/>
              </a:rPr>
              <a:t>.</a:t>
            </a:r>
            <a:endParaRPr lang="en-GB" sz="3000" noProof="0" dirty="0">
              <a:solidFill>
                <a:srgbClr val="303D68"/>
              </a:solidFill>
              <a:latin typeface="DejaVu Math TeX Gyre" panose="02000503000000000000" pitchFamily="2" charset="0"/>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Primjeri studija slučaja.</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B6877EDD-BF4D-2192-6C7E-777AC4C7364B}"/>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Podnaslov 2.1: Studije slučaja zelenih digitalnih tehnologija u praksi</a:t>
            </a:r>
          </a:p>
        </p:txBody>
      </p:sp>
      <p:pic>
        <p:nvPicPr>
          <p:cNvPr id="2" name="Picture 1" descr="A logo with text on it&#10;&#10;Description automatically generated">
            <a:extLst>
              <a:ext uri="{FF2B5EF4-FFF2-40B4-BE49-F238E27FC236}">
                <a16:creationId xmlns:a16="http://schemas.microsoft.com/office/drawing/2014/main" id="{E8B4E403-9074-DE29-8183-F1AED79E9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B0151D1-7F83-79C3-4616-2A159B15A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1930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239C-1E3D-C9DD-CE72-E2E004053C6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12C363F-4286-E670-459C-229FAF5D93F9}"/>
              </a:ext>
            </a:extLst>
          </p:cNvPr>
          <p:cNvSpPr txBox="1">
            <a:spLocks/>
          </p:cNvSpPr>
          <p:nvPr/>
        </p:nvSpPr>
        <p:spPr>
          <a:xfrm>
            <a:off x="835586" y="900308"/>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Ishodi učenja</a:t>
            </a:r>
            <a:endParaRPr lang="bs-Latn-BA"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7" name="Title 1">
            <a:extLst>
              <a:ext uri="{FF2B5EF4-FFF2-40B4-BE49-F238E27FC236}">
                <a16:creationId xmlns:a16="http://schemas.microsoft.com/office/drawing/2014/main" id="{4674A1F7-E83A-277B-63BF-AA540B4DDD60}"/>
              </a:ext>
            </a:extLst>
          </p:cNvPr>
          <p:cNvSpPr txBox="1">
            <a:spLocks/>
          </p:cNvSpPr>
          <p:nvPr/>
        </p:nvSpPr>
        <p:spPr>
          <a:xfrm>
            <a:off x="514117" y="1668091"/>
            <a:ext cx="10633781" cy="2436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Tumačiti operativne podatke i ključne pokazatelje uspješnosti (KPI) vezane za Evropski zeleni dogovor kako bi se identificirali obrasci, odstupanja i prilike za poboljšanja održivosti.</a:t>
            </a:r>
          </a:p>
          <a:p>
            <a:pPr marL="285750" indent="-285750">
              <a:buFont typeface="Arial" panose="020B0604020202020204" pitchFamily="34" charset="0"/>
              <a:buChar char="•"/>
            </a:pPr>
            <a:endParaRPr lang="en-GB" sz="2000" noProof="0" dirty="0">
              <a:solidFill>
                <a:srgbClr val="303D68"/>
              </a:solidFill>
              <a:latin typeface="DejaVu Math TeX Gyre" panose="02000503000000000000" pitchFamily="2" charset="0"/>
            </a:endParaRPr>
          </a:p>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Procijeniti i odabrati omogućavajuće digitalne tehnologije za zelenije prakse na osnovu jasnih kriterija, uključujući svrhu, interoperabilnost i napor za implementaciju.</a:t>
            </a:r>
          </a:p>
          <a:p>
            <a:pPr marL="742950" lvl="1" indent="-285750">
              <a:buFont typeface="Arial" panose="020B0604020202020204" pitchFamily="34" charset="0"/>
              <a:buChar char="•"/>
            </a:pPr>
            <a:endParaRPr lang="en-US"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US"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US" sz="100" dirty="0">
                <a:solidFill>
                  <a:srgbClr val="303D68"/>
                </a:solidFill>
                <a:latin typeface="DejaVu Math TeX Gyre" panose="02000503000000000000" pitchFamily="2" charset="0"/>
              </a:rPr>
              <a:t> </a:t>
            </a: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US" sz="100" dirty="0">
                <a:solidFill>
                  <a:srgbClr val="303D68"/>
                </a:solidFill>
                <a:latin typeface="DejaVu Math TeX Gyre" panose="02000503000000000000" pitchFamily="2" charset="0"/>
              </a:rPr>
              <a:t> </a:t>
            </a: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1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pic>
        <p:nvPicPr>
          <p:cNvPr id="2" name="Picture 1" descr="A logo with text on it&#10;&#10;Description automatically generated">
            <a:extLst>
              <a:ext uri="{FF2B5EF4-FFF2-40B4-BE49-F238E27FC236}">
                <a16:creationId xmlns:a16="http://schemas.microsoft.com/office/drawing/2014/main" id="{0A516863-2B40-650E-A526-AEC83EE9E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53CE4FCB-F5D6-3A9A-4081-3BDCA0AA8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4144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392EC-8B65-76A2-CF3A-E248B977030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FD14F940-5CC9-2B24-1CD1-20B7FD10E074}"/>
              </a:ext>
            </a:extLst>
          </p:cNvPr>
          <p:cNvSpPr txBox="1">
            <a:spLocks/>
          </p:cNvSpPr>
          <p:nvPr/>
        </p:nvSpPr>
        <p:spPr>
          <a:xfrm>
            <a:off x="422626" y="1850998"/>
            <a:ext cx="5850355" cy="3742762"/>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Širom Evrope digitalne tehnologije pomažu </a:t>
            </a:r>
            <a:r>
              <a:rPr lang="en-US" sz="2000" dirty="0" err="1">
                <a:solidFill>
                  <a:srgbClr val="303D68"/>
                </a:solidFill>
                <a:latin typeface="DejaVu Math TeX Gyre" panose="02000503000000000000" pitchFamily="2" charset="0"/>
              </a:rPr>
              <a:t>organizacijama</a:t>
            </a:r>
            <a:r>
              <a:rPr lang="en-US" sz="2000" dirty="0">
                <a:solidFill>
                  <a:srgbClr val="303D68"/>
                </a:solidFill>
                <a:latin typeface="DejaVu Math TeX Gyre" panose="02000503000000000000" pitchFamily="2" charset="0"/>
              </a:rPr>
              <a:t> da smanje otpad, uštede resurse i poboljšaju ekološke performanse.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Ovi alati pretvaraju održivost iz apstraktne ideje u praktičnu akciju koristeći senzore, platforme za podatke i povezane sisteme za praćenje onoga što se dešava u stvarnom vremenu.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Kada digitalne informacije teku glatko, </a:t>
            </a:r>
            <a:r>
              <a:rPr lang="en-US" sz="2000" dirty="0" err="1">
                <a:solidFill>
                  <a:srgbClr val="303D68"/>
                </a:solidFill>
                <a:latin typeface="DejaVu Math TeX Gyre" panose="02000503000000000000" pitchFamily="2" charset="0"/>
              </a:rPr>
              <a:t>organizacije </a:t>
            </a:r>
            <a:r>
              <a:rPr lang="en-US" sz="2000" dirty="0">
                <a:solidFill>
                  <a:srgbClr val="303D68"/>
                </a:solidFill>
                <a:latin typeface="DejaVu Math TeX Gyre" panose="02000503000000000000" pitchFamily="2" charset="0"/>
              </a:rPr>
              <a:t>mogu donositi brže odluke i identificirati prilike za efikasniji rad.</a:t>
            </a:r>
            <a:endParaRPr lang="en-US" sz="1900" dirty="0"/>
          </a:p>
        </p:txBody>
      </p:sp>
      <p:pic>
        <p:nvPicPr>
          <p:cNvPr id="1028" name="Picture 4" descr="Uma imagem de um círculo feito de folhas">
            <a:extLst>
              <a:ext uri="{FF2B5EF4-FFF2-40B4-BE49-F238E27FC236}">
                <a16:creationId xmlns:a16="http://schemas.microsoft.com/office/drawing/2014/main" id="{80FF736A-DC8F-0DBA-45E2-6ABB0905D6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8022"/>
          <a:stretch>
            <a:fillRect/>
          </a:stretch>
        </p:blipFill>
        <p:spPr bwMode="auto">
          <a:xfrm rot="10800000">
            <a:off x="6634018" y="-10"/>
            <a:ext cx="555493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descr="Blue text on a black background&#10;&#10;Description automatically generated">
            <a:extLst>
              <a:ext uri="{FF2B5EF4-FFF2-40B4-BE49-F238E27FC236}">
                <a16:creationId xmlns:a16="http://schemas.microsoft.com/office/drawing/2014/main" id="{ECE1745C-EF3C-D65B-3875-465D4B071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F581996D-A674-F0E2-9D0A-D63ABFE29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2" name="Title 1">
            <a:extLst>
              <a:ext uri="{FF2B5EF4-FFF2-40B4-BE49-F238E27FC236}">
                <a16:creationId xmlns:a16="http://schemas.microsoft.com/office/drawing/2014/main" id="{19BCC933-6D26-87BB-45A1-752E659831B9}"/>
              </a:ext>
            </a:extLst>
          </p:cNvPr>
          <p:cNvSpPr txBox="1">
            <a:spLocks/>
          </p:cNvSpPr>
          <p:nvPr/>
        </p:nvSpPr>
        <p:spPr>
          <a:xfrm>
            <a:off x="461192" y="586758"/>
            <a:ext cx="5711633"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Kako digitalni alati oblikuju zelenije prakse</a:t>
            </a:r>
          </a:p>
        </p:txBody>
      </p:sp>
      <p:sp>
        <p:nvSpPr>
          <p:cNvPr id="15" name="TextBox 14">
            <a:extLst>
              <a:ext uri="{FF2B5EF4-FFF2-40B4-BE49-F238E27FC236}">
                <a16:creationId xmlns:a16="http://schemas.microsoft.com/office/drawing/2014/main" id="{92F56CFF-4B83-F775-C092-2703ED89EE64}"/>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Slika: noah-buscher-x8ZStukS2PM-unsplash</a:t>
            </a:r>
          </a:p>
        </p:txBody>
      </p:sp>
      <p:sp>
        <p:nvSpPr>
          <p:cNvPr id="2" name="CaixaDeTexto 1">
            <a:extLst>
              <a:ext uri="{FF2B5EF4-FFF2-40B4-BE49-F238E27FC236}">
                <a16:creationId xmlns:a16="http://schemas.microsoft.com/office/drawing/2014/main" id="{5FB84739-6596-9CEC-544E-BA862CDD2F2A}"/>
              </a:ext>
            </a:extLst>
          </p:cNvPr>
          <p:cNvSpPr txBox="1"/>
          <p:nvPr/>
        </p:nvSpPr>
        <p:spPr>
          <a:xfrm>
            <a:off x="10049320" y="164895"/>
            <a:ext cx="1960793" cy="261610"/>
          </a:xfrm>
          <a:prstGeom prst="rect">
            <a:avLst/>
          </a:prstGeom>
          <a:noFill/>
        </p:spPr>
        <p:txBody>
          <a:bodyPr wrap="none" rtlCol="0">
            <a:spAutoFit/>
          </a:bodyPr>
          <a:lstStyle/>
          <a:p>
            <a:r>
              <a:rPr lang="pt-BR" sz="1100" dirty="0">
                <a:latin typeface="DejaVu Math TeX Gyre" panose="02000503000000000000"/>
              </a:rPr>
              <a:t>Slika:planet.volumes.unspash</a:t>
            </a:r>
            <a:endParaRPr lang="pt-PT" sz="1100" dirty="0">
              <a:latin typeface="DejaVu Math TeX Gyre" panose="02000503000000000000"/>
            </a:endParaRPr>
          </a:p>
        </p:txBody>
      </p:sp>
    </p:spTree>
    <p:extLst>
      <p:ext uri="{BB962C8B-B14F-4D97-AF65-F5344CB8AC3E}">
        <p14:creationId xmlns:p14="http://schemas.microsoft.com/office/powerpoint/2010/main" val="74837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B8D524-C928-FF4F-48C6-35EE6E86BF0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A66A931-4004-9A57-EBAA-E3ED98BB0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E485B4F-8618-5918-4182-5EB6003D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79E0DED5-BB77-D90C-03E6-69CA239B6D0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Praktični primjeri u različitim sektorima</a:t>
            </a:r>
          </a:p>
        </p:txBody>
      </p:sp>
      <p:pic>
        <p:nvPicPr>
          <p:cNvPr id="9" name="Picture 8" descr="Blue text on a black background&#10;&#10;Description automatically generated">
            <a:extLst>
              <a:ext uri="{FF2B5EF4-FFF2-40B4-BE49-F238E27FC236}">
                <a16:creationId xmlns:a16="http://schemas.microsoft.com/office/drawing/2014/main" id="{C3CA4C1B-B35B-7062-B213-840C14154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6965C465-9B25-48AC-C3CB-B468ED41F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5EE01716-E137-4159-3716-7E64C13D8EF3}"/>
              </a:ext>
            </a:extLst>
          </p:cNvPr>
          <p:cNvSpPr txBox="1">
            <a:spLocks/>
          </p:cNvSpPr>
          <p:nvPr/>
        </p:nvSpPr>
        <p:spPr>
          <a:xfrm>
            <a:off x="218111" y="1553770"/>
            <a:ext cx="10811606" cy="42802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bs-Latn-BA" sz="2000">
                <a:solidFill>
                  <a:srgbClr val="303D68"/>
                </a:solidFill>
                <a:ea typeface="+mn-lt"/>
                <a:cs typeface="+mn-lt"/>
              </a:rPr>
              <a:t>U poljoprivredi, digitalni sistemi za </a:t>
            </a:r>
            <a:r>
              <a:rPr lang="bs-Latn-BA" sz="2000" err="1">
                <a:solidFill>
                  <a:srgbClr val="303D68"/>
                </a:solidFill>
                <a:ea typeface="+mn-lt"/>
                <a:cs typeface="+mn-lt"/>
              </a:rPr>
              <a:t>praćenje</a:t>
            </a:r>
            <a:r>
              <a:rPr lang="bs-Latn-BA" sz="2000">
                <a:solidFill>
                  <a:srgbClr val="303D68"/>
                </a:solidFill>
                <a:ea typeface="+mn-lt"/>
                <a:cs typeface="+mn-lt"/>
              </a:rPr>
              <a:t>, poput senzora tla, alata za vremenske podatke i satelitskih snimaka, pomažu poljoprivrednicima da primjenjuju vodu ili đubrivo samo kada je potrebno.</a:t>
            </a:r>
            <a:endParaRPr lang="bs-Latn-BA"/>
          </a:p>
          <a:p>
            <a:pPr lvl="1"/>
            <a:endParaRPr lang="en-US" sz="2000" dirty="0">
              <a:solidFill>
                <a:srgbClr val="303D68"/>
              </a:solidFill>
              <a:latin typeface="DejaVu Math TeX Gyre" panose="02000503000000000000" pitchFamily="2" charset="0"/>
            </a:endParaRPr>
          </a:p>
          <a:p>
            <a:pPr lvl="1"/>
            <a:r>
              <a:rPr lang="en-US" sz="2000" dirty="0">
                <a:solidFill>
                  <a:srgbClr val="303D68"/>
                </a:solidFill>
                <a:latin typeface="DejaVu Math TeX Gyre" panose="02000503000000000000" pitchFamily="2" charset="0"/>
              </a:rPr>
              <a:t>U građevinarstvu, zajednički digitalni modeli pomažu timovima da precizno procijene potrebe za materijalom i smanje greške tokom renoviranja ili izgradnje novih objekata. </a:t>
            </a:r>
          </a:p>
          <a:p>
            <a:pPr lvl="1"/>
            <a:endParaRPr lang="en-US" sz="2000" dirty="0">
              <a:solidFill>
                <a:srgbClr val="303D68"/>
              </a:solidFill>
              <a:latin typeface="DejaVu Math TeX Gyre" panose="02000503000000000000" pitchFamily="2" charset="0"/>
            </a:endParaRPr>
          </a:p>
          <a:p>
            <a:pPr lvl="1"/>
            <a:r>
              <a:rPr lang="en-US" sz="2000" dirty="0">
                <a:solidFill>
                  <a:srgbClr val="303D68"/>
                </a:solidFill>
                <a:latin typeface="DejaVu Math TeX Gyre" panose="02000503000000000000" pitchFamily="2" charset="0"/>
              </a:rPr>
              <a:t>U energetskom sektoru, pametne mreže i digitalni brojila podržavaju prilagođavanja u stvarnom vremenu koja smanjuju potrošnju i povećavaju stabilnost sistema.</a:t>
            </a:r>
          </a:p>
        </p:txBody>
      </p:sp>
    </p:spTree>
    <p:extLst>
      <p:ext uri="{BB962C8B-B14F-4D97-AF65-F5344CB8AC3E}">
        <p14:creationId xmlns:p14="http://schemas.microsoft.com/office/powerpoint/2010/main" val="198845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1D78F-73A6-9E39-BA63-8789D97BD00A}"/>
              </a:ext>
            </a:extLst>
          </p:cNvPr>
          <p:cNvSpPr>
            <a:spLocks noGrp="1"/>
          </p:cNvSpPr>
          <p:nvPr>
            <p:ph type="title"/>
          </p:nvPr>
        </p:nvSpPr>
        <p:spPr>
          <a:xfrm>
            <a:off x="838200" y="365126"/>
            <a:ext cx="10515600" cy="1123950"/>
          </a:xfrm>
        </p:spPr>
        <p:txBody>
          <a:bodyPr/>
          <a:lstStyle/>
          <a:p>
            <a:r>
              <a:rPr lang="pt-BR" sz="3000" b="1" dirty="0">
                <a:solidFill>
                  <a:srgbClr val="399884"/>
                </a:solidFill>
                <a:latin typeface="DejaVu Sans" panose="020B0603030804020204" pitchFamily="34" charset="0"/>
              </a:rPr>
              <a:t>EU stvarni projekti</a:t>
            </a:r>
            <a:endParaRPr lang="pt-PT" sz="3000" b="1" dirty="0">
              <a:solidFill>
                <a:srgbClr val="399884"/>
              </a:solidFill>
              <a:latin typeface="DejaVu Sans" panose="020B0603030804020204" pitchFamily="34" charset="0"/>
            </a:endParaRPr>
          </a:p>
        </p:txBody>
      </p:sp>
      <p:pic>
        <p:nvPicPr>
          <p:cNvPr id="2050" name="Picture 2">
            <a:extLst>
              <a:ext uri="{FF2B5EF4-FFF2-40B4-BE49-F238E27FC236}">
                <a16:creationId xmlns:a16="http://schemas.microsoft.com/office/drawing/2014/main" id="{7E625E57-3BA3-C5D0-E021-06A5E3939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122" y="1499775"/>
            <a:ext cx="1163988" cy="11639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6" name="Picture 8">
            <a:extLst>
              <a:ext uri="{FF2B5EF4-FFF2-40B4-BE49-F238E27FC236}">
                <a16:creationId xmlns:a16="http://schemas.microsoft.com/office/drawing/2014/main" id="{078942C9-C814-2E63-8754-5850D7B267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87" t="-6942" r="67419" b="40077"/>
          <a:stretch>
            <a:fillRect/>
          </a:stretch>
        </p:blipFill>
        <p:spPr bwMode="auto">
          <a:xfrm>
            <a:off x="529956" y="1638958"/>
            <a:ext cx="1163988" cy="9060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8" name="Picture 10" descr="ATLAS | AGRICULTURAL INTEROPERABILITY AND ANALYSIS SYSTEM">
            <a:extLst>
              <a:ext uri="{FF2B5EF4-FFF2-40B4-BE49-F238E27FC236}">
                <a16:creationId xmlns:a16="http://schemas.microsoft.com/office/drawing/2014/main" id="{1761902E-F7AF-A799-FB33-1DD1CF804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068" y="3637178"/>
            <a:ext cx="3019425" cy="1123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CaixaDeTexto 4">
            <a:extLst>
              <a:ext uri="{FF2B5EF4-FFF2-40B4-BE49-F238E27FC236}">
                <a16:creationId xmlns:a16="http://schemas.microsoft.com/office/drawing/2014/main" id="{4D1920D3-64E4-0699-833C-CAAF363104D2}"/>
              </a:ext>
            </a:extLst>
          </p:cNvPr>
          <p:cNvSpPr txBox="1"/>
          <p:nvPr/>
        </p:nvSpPr>
        <p:spPr>
          <a:xfrm>
            <a:off x="2134866" y="1620104"/>
            <a:ext cx="3746552" cy="923330"/>
          </a:xfrm>
          <a:prstGeom prst="rect">
            <a:avLst/>
          </a:prstGeom>
          <a:noFill/>
        </p:spPr>
        <p:txBody>
          <a:bodyPr wrap="square">
            <a:spAutoFit/>
          </a:bodyPr>
          <a:lstStyle/>
          <a:p>
            <a:pPr algn="just"/>
            <a:r>
              <a:rPr lang="en-GB" sz="1800" dirty="0">
                <a:solidFill>
                  <a:srgbClr val="303D68"/>
                </a:solidFill>
                <a:effectLst/>
                <a:latin typeface="DejaVu Math TeX Gyre"/>
                <a:ea typeface="Aptos" panose="020B0004020202020204" pitchFamily="34" charset="0"/>
                <a:cs typeface="Arial" panose="020B0604020202020204" pitchFamily="34" charset="0"/>
              </a:rPr>
              <a:t>Fokusiran na korištenje BIM-a za podršku energetski efikasnoj obnovi zgrada (</a:t>
            </a:r>
            <a:r>
              <a:rPr lang="en-GB" sz="1800" u="sng" dirty="0">
                <a:solidFill>
                  <a:srgbClr val="303D68"/>
                </a:solidFill>
                <a:effectLst/>
                <a:latin typeface="DejaVu Math TeX Gyre"/>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https://www.bim4eeb-project.eu</a:t>
            </a:r>
            <a:r>
              <a:rPr lang="en-GB" sz="1800" dirty="0">
                <a:solidFill>
                  <a:srgbClr val="303D68"/>
                </a:solidFill>
                <a:effectLst/>
                <a:latin typeface="DejaVu Math TeX Gyre"/>
                <a:ea typeface="Aptos" panose="020B0004020202020204" pitchFamily="34" charset="0"/>
                <a:cs typeface="Arial" panose="020B0604020202020204" pitchFamily="34" charset="0"/>
              </a:rPr>
              <a:t>). </a:t>
            </a:r>
            <a:endParaRPr lang="pt-PT" dirty="0">
              <a:solidFill>
                <a:srgbClr val="303D68"/>
              </a:solidFill>
              <a:latin typeface="DejaVu Math TeX Gyre"/>
            </a:endParaRPr>
          </a:p>
        </p:txBody>
      </p:sp>
      <p:pic>
        <p:nvPicPr>
          <p:cNvPr id="6" name="Picture 8" descr="Blue text on a black background&#10;&#10;Description automatically generated">
            <a:extLst>
              <a:ext uri="{FF2B5EF4-FFF2-40B4-BE49-F238E27FC236}">
                <a16:creationId xmlns:a16="http://schemas.microsoft.com/office/drawing/2014/main" id="{1E39B0F0-7C72-E433-009E-EC6605DADB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7" name="Picture 9" descr="A logo with text on it&#10;&#10;Description automatically generated">
            <a:extLst>
              <a:ext uri="{FF2B5EF4-FFF2-40B4-BE49-F238E27FC236}">
                <a16:creationId xmlns:a16="http://schemas.microsoft.com/office/drawing/2014/main" id="{19B73A17-E6D8-8FDD-75E8-F5CF65E89D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9" name="CaixaDeTexto 8">
            <a:extLst>
              <a:ext uri="{FF2B5EF4-FFF2-40B4-BE49-F238E27FC236}">
                <a16:creationId xmlns:a16="http://schemas.microsoft.com/office/drawing/2014/main" id="{0326EE36-23C5-81AA-34F6-A0D8B91E02B1}"/>
              </a:ext>
            </a:extLst>
          </p:cNvPr>
          <p:cNvSpPr txBox="1"/>
          <p:nvPr/>
        </p:nvSpPr>
        <p:spPr>
          <a:xfrm>
            <a:off x="8116354" y="1620104"/>
            <a:ext cx="3545690" cy="1477328"/>
          </a:xfrm>
          <a:prstGeom prst="rect">
            <a:avLst/>
          </a:prstGeom>
          <a:noFill/>
        </p:spPr>
        <p:txBody>
          <a:bodyPr wrap="square">
            <a:spAutoFit/>
          </a:bodyPr>
          <a:lstStyle/>
          <a:p>
            <a:pPr algn="just"/>
            <a:r>
              <a:rPr lang="en-GB" sz="1800" dirty="0">
                <a:solidFill>
                  <a:srgbClr val="303D68"/>
                </a:solidFill>
                <a:effectLst/>
                <a:latin typeface="DejaVu Math TeX Gyre"/>
                <a:ea typeface="Aptos" panose="020B0004020202020204" pitchFamily="34" charset="0"/>
                <a:cs typeface="Arial" panose="020B0604020202020204" pitchFamily="34" charset="0"/>
              </a:rPr>
              <a:t>Projekat je pomogao gradovima poput Milana, Lisabona i Londona da koriste digitalne platforme za mobilnost, upravljanje energijom i javne usluge</a:t>
            </a:r>
          </a:p>
          <a:p>
            <a:pPr algn="just"/>
            <a:r>
              <a:rPr lang="en-GB" dirty="0">
                <a:solidFill>
                  <a:srgbClr val="303D68"/>
                </a:solidFill>
                <a:latin typeface="DejaVu Math TeX Gyre"/>
                <a:ea typeface="Aptos" panose="020B0004020202020204" pitchFamily="34" charset="0"/>
                <a:cs typeface="Arial" panose="020B0604020202020204" pitchFamily="34" charset="0"/>
              </a:rPr>
              <a:t>(</a:t>
            </a:r>
            <a:r>
              <a:rPr lang="en-GB" u="sng" dirty="0">
                <a:solidFill>
                  <a:srgbClr val="303D68"/>
                </a:solidFill>
                <a:latin typeface="DejaVu Math TeX Gyre"/>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https://sharingcities.eu</a:t>
            </a:r>
            <a:r>
              <a:rPr lang="en-GB" dirty="0">
                <a:solidFill>
                  <a:srgbClr val="303D68"/>
                </a:solidFill>
                <a:latin typeface="DejaVu Math TeX Gyre"/>
                <a:ea typeface="Aptos" panose="020B0004020202020204" pitchFamily="34" charset="0"/>
                <a:cs typeface="Arial" panose="020B0604020202020204" pitchFamily="34" charset="0"/>
              </a:rPr>
              <a:t>).</a:t>
            </a:r>
            <a:endParaRPr lang="pt-PT" dirty="0">
              <a:solidFill>
                <a:srgbClr val="303D68"/>
              </a:solidFill>
              <a:latin typeface="DejaVu Math TeX Gyre"/>
            </a:endParaRPr>
          </a:p>
        </p:txBody>
      </p:sp>
      <p:sp>
        <p:nvSpPr>
          <p:cNvPr id="11" name="CaixaDeTexto 10">
            <a:extLst>
              <a:ext uri="{FF2B5EF4-FFF2-40B4-BE49-F238E27FC236}">
                <a16:creationId xmlns:a16="http://schemas.microsoft.com/office/drawing/2014/main" id="{A1ACD783-2BF7-9E7C-589C-00017E2A8DBC}"/>
              </a:ext>
            </a:extLst>
          </p:cNvPr>
          <p:cNvSpPr txBox="1"/>
          <p:nvPr/>
        </p:nvSpPr>
        <p:spPr>
          <a:xfrm>
            <a:off x="5375787" y="3798413"/>
            <a:ext cx="5036574" cy="923330"/>
          </a:xfrm>
          <a:prstGeom prst="rect">
            <a:avLst/>
          </a:prstGeom>
          <a:noFill/>
        </p:spPr>
        <p:txBody>
          <a:bodyPr wrap="square">
            <a:spAutoFit/>
          </a:bodyPr>
          <a:lstStyle/>
          <a:p>
            <a:pPr algn="just"/>
            <a:r>
              <a:rPr lang="en-GB" sz="1800" dirty="0">
                <a:solidFill>
                  <a:srgbClr val="303D68"/>
                </a:solidFill>
                <a:effectLst/>
                <a:latin typeface="DejaVu Math TeX Gyre" panose="02000503000000000000"/>
                <a:ea typeface="Aptos" panose="020B0004020202020204" pitchFamily="34" charset="0"/>
                <a:cs typeface="Arial" panose="020B0604020202020204" pitchFamily="34" charset="0"/>
              </a:rPr>
              <a:t>Pruža otvorenu digitalnu platformu koja povezuje različite vrste podataka i opreme s farmi (</a:t>
            </a:r>
            <a:r>
              <a:rPr lang="en-GB" sz="1800" u="sng" dirty="0">
                <a:solidFill>
                  <a:srgbClr val="303D68"/>
                </a:solidFill>
                <a:effectLst/>
                <a:latin typeface="DejaVu Math TeX Gyre" panose="02000503000000000000"/>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https://www.atlas-h2020.eu</a:t>
            </a:r>
            <a:r>
              <a:rPr lang="en-GB" sz="1800" dirty="0">
                <a:solidFill>
                  <a:srgbClr val="303D68"/>
                </a:solidFill>
                <a:effectLst/>
                <a:latin typeface="DejaVu Math TeX Gyre" panose="02000503000000000000"/>
                <a:ea typeface="Aptos" panose="020B0004020202020204" pitchFamily="34" charset="0"/>
                <a:cs typeface="Arial" panose="020B0604020202020204" pitchFamily="34" charset="0"/>
              </a:rPr>
              <a:t>). </a:t>
            </a:r>
            <a:endParaRPr lang="pt-PT" dirty="0">
              <a:solidFill>
                <a:srgbClr val="303D68"/>
              </a:solidFill>
              <a:latin typeface="DejaVu Math TeX Gyre" panose="02000503000000000000"/>
            </a:endParaRPr>
          </a:p>
        </p:txBody>
      </p:sp>
    </p:spTree>
    <p:extLst>
      <p:ext uri="{BB962C8B-B14F-4D97-AF65-F5344CB8AC3E}">
        <p14:creationId xmlns:p14="http://schemas.microsoft.com/office/powerpoint/2010/main" val="314613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030A2-3480-5BB5-8F7B-4DC986E98C8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65796CC-29B6-D336-F370-20A798BD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237563-DF9C-0597-4F19-D8FBD2AA8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E94FA83F-BC47-89E9-AFDC-C651FFD64146}"/>
              </a:ext>
            </a:extLst>
          </p:cNvPr>
          <p:cNvSpPr txBox="1">
            <a:spLocks/>
          </p:cNvSpPr>
          <p:nvPr/>
        </p:nvSpPr>
        <p:spPr>
          <a:xfrm>
            <a:off x="610509" y="2045110"/>
            <a:ext cx="5485491" cy="3858084"/>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US" sz="1800" dirty="0">
                <a:solidFill>
                  <a:srgbClr val="303D68"/>
                </a:solidFill>
                <a:latin typeface="DejaVu Math TeX Gyre" panose="02000503000000000000" pitchFamily="2" charset="0"/>
              </a:rPr>
              <a:t>Ovi primjeri učenicima pokazuju kako se digitalni alati koriste na stvarnim radnim mjestima za postizanje ciljeva održivosti. Gledanje senzora, nadzornih ploča i digitalnih platformi u akciji pomaže učenicima da shvate kako će se njihove buduće uloge oslanjati na jednostavne digitalne vještine i ekološku osviještenost. </a:t>
            </a:r>
          </a:p>
          <a:p>
            <a:pPr algn="just">
              <a:spcAft>
                <a:spcPts val="600"/>
              </a:spcAft>
            </a:pPr>
            <a:endParaRPr lang="en-US" sz="1800" dirty="0">
              <a:solidFill>
                <a:srgbClr val="303D68"/>
              </a:solidFill>
              <a:latin typeface="DejaVu Math TeX Gyre" panose="02000503000000000000" pitchFamily="2" charset="0"/>
            </a:endParaRPr>
          </a:p>
          <a:p>
            <a:pPr algn="just">
              <a:spcAft>
                <a:spcPts val="600"/>
              </a:spcAft>
            </a:pPr>
            <a:r>
              <a:rPr lang="en-US" sz="1800" dirty="0">
                <a:solidFill>
                  <a:srgbClr val="303D68"/>
                </a:solidFill>
                <a:latin typeface="DejaVu Math TeX Gyre" panose="02000503000000000000" pitchFamily="2" charset="0"/>
              </a:rPr>
              <a:t>Povezivanjem digitalne prakse sa zelenim ishodima, učenici mogu zamisliti da direktno doprinose Evropskom zelenom dogovoru u svojim profesionalnim kontekstima.</a:t>
            </a:r>
            <a:endParaRPr lang="bg-BG" sz="1800" dirty="0">
              <a:solidFill>
                <a:srgbClr val="303D68"/>
              </a:solidFill>
              <a:latin typeface="DejaVu Math TeX Gyre" panose="02000503000000000000" pitchFamily="2" charset="0"/>
            </a:endParaRPr>
          </a:p>
        </p:txBody>
      </p:sp>
      <p:pic>
        <p:nvPicPr>
          <p:cNvPr id="10" name="Picture 9" descr="Blue text on a black background&#10;&#10;Description automatically generated">
            <a:extLst>
              <a:ext uri="{FF2B5EF4-FFF2-40B4-BE49-F238E27FC236}">
                <a16:creationId xmlns:a16="http://schemas.microsoft.com/office/drawing/2014/main" id="{0DF28AE1-4210-DD4E-1381-D5DF834FD5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E2B653D2-06FD-3212-7C8D-734C25067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itle 1">
            <a:extLst>
              <a:ext uri="{FF2B5EF4-FFF2-40B4-BE49-F238E27FC236}">
                <a16:creationId xmlns:a16="http://schemas.microsoft.com/office/drawing/2014/main" id="{E535B994-E9C9-F7D0-7D65-69810982BC91}"/>
              </a:ext>
            </a:extLst>
          </p:cNvPr>
          <p:cNvSpPr txBox="1">
            <a:spLocks/>
          </p:cNvSpPr>
          <p:nvPr/>
        </p:nvSpPr>
        <p:spPr>
          <a:xfrm>
            <a:off x="607463" y="735933"/>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err="1">
                <a:solidFill>
                  <a:srgbClr val="399884"/>
                </a:solidFill>
                <a:ea typeface="+mj-lt"/>
                <a:cs typeface="+mj-lt"/>
              </a:rPr>
              <a:t>Zašto</a:t>
            </a:r>
            <a:r>
              <a:rPr lang="en-US" sz="3000" dirty="0">
                <a:solidFill>
                  <a:srgbClr val="399884"/>
                </a:solidFill>
                <a:ea typeface="+mj-lt"/>
                <a:cs typeface="+mj-lt"/>
              </a:rPr>
              <a:t> </a:t>
            </a:r>
            <a:r>
              <a:rPr lang="en-US" sz="3000" dirty="0" err="1">
                <a:solidFill>
                  <a:srgbClr val="399884"/>
                </a:solidFill>
                <a:ea typeface="+mj-lt"/>
                <a:cs typeface="+mj-lt"/>
              </a:rPr>
              <a:t>su</a:t>
            </a:r>
            <a:r>
              <a:rPr lang="en-US" sz="3000" dirty="0">
                <a:solidFill>
                  <a:srgbClr val="399884"/>
                </a:solidFill>
                <a:ea typeface="+mj-lt"/>
                <a:cs typeface="+mj-lt"/>
              </a:rPr>
              <a:t> </a:t>
            </a:r>
            <a:r>
              <a:rPr lang="en-US" sz="3000" dirty="0" err="1">
                <a:solidFill>
                  <a:srgbClr val="399884"/>
                </a:solidFill>
                <a:ea typeface="+mj-lt"/>
                <a:cs typeface="+mj-lt"/>
              </a:rPr>
              <a:t>ovi</a:t>
            </a:r>
            <a:r>
              <a:rPr lang="en-US" sz="3000" dirty="0">
                <a:solidFill>
                  <a:srgbClr val="399884"/>
                </a:solidFill>
                <a:ea typeface="+mj-lt"/>
                <a:cs typeface="+mj-lt"/>
              </a:rPr>
              <a:t> </a:t>
            </a:r>
            <a:r>
              <a:rPr lang="en-US" sz="3000" dirty="0" err="1">
                <a:solidFill>
                  <a:srgbClr val="399884"/>
                </a:solidFill>
                <a:ea typeface="+mj-lt"/>
                <a:cs typeface="+mj-lt"/>
              </a:rPr>
              <a:t>primjeri</a:t>
            </a:r>
            <a:r>
              <a:rPr lang="en-US" sz="3000" dirty="0">
                <a:solidFill>
                  <a:srgbClr val="399884"/>
                </a:solidFill>
                <a:ea typeface="+mj-lt"/>
                <a:cs typeface="+mj-lt"/>
              </a:rPr>
              <a:t> </a:t>
            </a:r>
            <a:r>
              <a:rPr lang="en-US" sz="3000" dirty="0" err="1">
                <a:solidFill>
                  <a:srgbClr val="399884"/>
                </a:solidFill>
                <a:ea typeface="+mj-lt"/>
                <a:cs typeface="+mj-lt"/>
              </a:rPr>
              <a:t>važni</a:t>
            </a:r>
            <a:r>
              <a:rPr lang="en-US" sz="3000" dirty="0">
                <a:solidFill>
                  <a:srgbClr val="399884"/>
                </a:solidFill>
                <a:ea typeface="+mj-lt"/>
                <a:cs typeface="+mj-lt"/>
              </a:rPr>
              <a:t> za </a:t>
            </a:r>
            <a:r>
              <a:rPr lang="en-US" sz="3000" dirty="0" err="1">
                <a:solidFill>
                  <a:srgbClr val="399884"/>
                </a:solidFill>
                <a:ea typeface="+mj-lt"/>
                <a:cs typeface="+mj-lt"/>
              </a:rPr>
              <a:t>stručne</a:t>
            </a:r>
            <a:r>
              <a:rPr lang="en-US" sz="3000" dirty="0">
                <a:solidFill>
                  <a:srgbClr val="399884"/>
                </a:solidFill>
                <a:ea typeface="+mj-lt"/>
                <a:cs typeface="+mj-lt"/>
              </a:rPr>
              <a:t> </a:t>
            </a:r>
            <a:r>
              <a:rPr lang="en-US" sz="3000" dirty="0" err="1">
                <a:solidFill>
                  <a:srgbClr val="399884"/>
                </a:solidFill>
                <a:ea typeface="+mj-lt"/>
                <a:cs typeface="+mj-lt"/>
              </a:rPr>
              <a:t>škole</a:t>
            </a:r>
            <a:r>
              <a:rPr lang="en-US" sz="3000" dirty="0">
                <a:solidFill>
                  <a:srgbClr val="399884"/>
                </a:solidFill>
                <a:ea typeface="+mj-lt"/>
                <a:cs typeface="+mj-lt"/>
              </a:rPr>
              <a:t> </a:t>
            </a:r>
            <a:r>
              <a:rPr lang="en-US" sz="3000" dirty="0" err="1">
                <a:solidFill>
                  <a:srgbClr val="399884"/>
                </a:solidFill>
                <a:ea typeface="+mj-lt"/>
                <a:cs typeface="+mj-lt"/>
              </a:rPr>
              <a:t>i</a:t>
            </a:r>
            <a:r>
              <a:rPr lang="en-US" sz="3000" dirty="0">
                <a:solidFill>
                  <a:srgbClr val="399884"/>
                </a:solidFill>
                <a:ea typeface="+mj-lt"/>
                <a:cs typeface="+mj-lt"/>
              </a:rPr>
              <a:t> </a:t>
            </a:r>
            <a:r>
              <a:rPr lang="en-US" sz="3000" dirty="0" err="1">
                <a:solidFill>
                  <a:srgbClr val="399884"/>
                </a:solidFill>
                <a:ea typeface="+mj-lt"/>
                <a:cs typeface="+mj-lt"/>
              </a:rPr>
              <a:t>obuke</a:t>
            </a:r>
            <a:r>
              <a:rPr lang="en-US" sz="3000" dirty="0">
                <a:solidFill>
                  <a:srgbClr val="399884"/>
                </a:solidFill>
                <a:ea typeface="+mj-lt"/>
                <a:cs typeface="+mj-lt"/>
              </a:rPr>
              <a:t> (VET)</a:t>
            </a:r>
            <a:endParaRPr lang="en-US" dirty="0"/>
          </a:p>
        </p:txBody>
      </p:sp>
      <p:sp>
        <p:nvSpPr>
          <p:cNvPr id="15" name="TextBox 14">
            <a:extLst>
              <a:ext uri="{FF2B5EF4-FFF2-40B4-BE49-F238E27FC236}">
                <a16:creationId xmlns:a16="http://schemas.microsoft.com/office/drawing/2014/main" id="{EC237F5A-D185-BF03-7D91-41CAB7A9987A}"/>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Slika: artem-balashevsky-Ld-5Lu-eU6A-unsplash</a:t>
            </a:r>
          </a:p>
        </p:txBody>
      </p:sp>
      <p:pic>
        <p:nvPicPr>
          <p:cNvPr id="4" name="Imagem 3">
            <a:extLst>
              <a:ext uri="{FF2B5EF4-FFF2-40B4-BE49-F238E27FC236}">
                <a16:creationId xmlns:a16="http://schemas.microsoft.com/office/drawing/2014/main" id="{1878B49E-6AF7-E6C6-0687-B75522A58B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760" y="1384870"/>
            <a:ext cx="5730240" cy="3322320"/>
          </a:xfrm>
          <a:prstGeom prst="rect">
            <a:avLst/>
          </a:prstGeom>
          <a:noFill/>
          <a:ln>
            <a:noFill/>
          </a:ln>
        </p:spPr>
      </p:pic>
    </p:spTree>
    <p:extLst>
      <p:ext uri="{BB962C8B-B14F-4D97-AF65-F5344CB8AC3E}">
        <p14:creationId xmlns:p14="http://schemas.microsoft.com/office/powerpoint/2010/main" val="157062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CFE8-287A-80DE-4245-2D87EDF4CC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6723355-084E-6EEF-342B-6FEB3799F1EC}"/>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0E071CD3-CC0E-91A0-F0F1-15A4DAAE4862}"/>
              </a:ext>
            </a:extLst>
          </p:cNvPr>
          <p:cNvSpPr txBox="1"/>
          <p:nvPr/>
        </p:nvSpPr>
        <p:spPr>
          <a:xfrm>
            <a:off x="3984331" y="402332"/>
            <a:ext cx="8111062"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Ključni aspekti:</a:t>
            </a:r>
          </a:p>
          <a:p>
            <a:pPr marL="457200" indent="-457200">
              <a:lnSpc>
                <a:spcPct val="90000"/>
              </a:lnSpc>
              <a:spcBef>
                <a:spcPct val="0"/>
              </a:spcBef>
              <a:buFont typeface="Arial" panose="020B0604020202020204" pitchFamily="34" charset="0"/>
              <a:buChar char="•"/>
            </a:pPr>
            <a:r>
              <a:rPr lang="en-GB" sz="3000" dirty="0" err="1">
                <a:solidFill>
                  <a:srgbClr val="303D68"/>
                </a:solidFill>
                <a:ea typeface="+mn-lt"/>
                <a:cs typeface="+mn-lt"/>
              </a:rPr>
              <a:t>Definisati</a:t>
            </a:r>
            <a:r>
              <a:rPr lang="en-GB" sz="3000" dirty="0">
                <a:solidFill>
                  <a:srgbClr val="303D68"/>
                </a:solidFill>
                <a:ea typeface="+mn-lt"/>
                <a:cs typeface="+mn-lt"/>
              </a:rPr>
              <a:t> </a:t>
            </a:r>
            <a:r>
              <a:rPr lang="en-GB" sz="3000" dirty="0" err="1">
                <a:solidFill>
                  <a:srgbClr val="303D68"/>
                </a:solidFill>
                <a:ea typeface="+mn-lt"/>
                <a:cs typeface="+mn-lt"/>
              </a:rPr>
              <a:t>i</a:t>
            </a:r>
            <a:r>
              <a:rPr lang="en-GB" sz="3000" dirty="0">
                <a:solidFill>
                  <a:srgbClr val="303D68"/>
                </a:solidFill>
                <a:ea typeface="+mn-lt"/>
                <a:cs typeface="+mn-lt"/>
              </a:rPr>
              <a:t> </a:t>
            </a:r>
            <a:r>
              <a:rPr lang="en-GB" sz="3000" dirty="0" err="1">
                <a:solidFill>
                  <a:srgbClr val="303D68"/>
                </a:solidFill>
                <a:ea typeface="+mn-lt"/>
                <a:cs typeface="+mn-lt"/>
              </a:rPr>
              <a:t>primijeniti</a:t>
            </a:r>
            <a:r>
              <a:rPr lang="en-GB" sz="3000" dirty="0">
                <a:solidFill>
                  <a:srgbClr val="303D68"/>
                </a:solidFill>
                <a:ea typeface="+mn-lt"/>
                <a:cs typeface="+mn-lt"/>
              </a:rPr>
              <a:t> jednostavan okvir za procjenu pri odabiru digitalnih alata na osnovu svrhe, jednostavnosti korištenja, međusobne povezivosti i osnovnih aspekata privatnosti.</a:t>
            </a:r>
          </a:p>
          <a:p>
            <a:pPr marL="457200" indent="-457200">
              <a:lnSpc>
                <a:spcPct val="90000"/>
              </a:lnSpc>
              <a:spcBef>
                <a:spcPct val="0"/>
              </a:spcBef>
              <a:buFont typeface="Arial" panose="020B0604020202020204" pitchFamily="34" charset="0"/>
              <a:buChar char="•"/>
            </a:pPr>
            <a:endParaRPr lang="en-GB" sz="3000" noProof="0" dirty="0">
              <a:solidFill>
                <a:srgbClr val="303D68"/>
              </a:solidFill>
              <a:latin typeface="DejaVu Math TeX Gyre" panose="02000503000000000000" pitchFamily="2" charset="0"/>
              <a:ea typeface="+mj-ea"/>
              <a:cs typeface="+mj-cs"/>
            </a:endParaRPr>
          </a:p>
        </p:txBody>
      </p:sp>
      <p:sp>
        <p:nvSpPr>
          <p:cNvPr id="9" name="Text Box 10">
            <a:extLst>
              <a:ext uri="{FF2B5EF4-FFF2-40B4-BE49-F238E27FC236}">
                <a16:creationId xmlns:a16="http://schemas.microsoft.com/office/drawing/2014/main" id="{A5B8A364-CA3E-515E-D1B6-6479C025A879}"/>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Podnaslov 2.2: Kriteriji za odabir tehnologije</a:t>
            </a:r>
          </a:p>
        </p:txBody>
      </p:sp>
      <p:pic>
        <p:nvPicPr>
          <p:cNvPr id="2" name="Picture 1" descr="A logo with text on it&#10;&#10;Description automatically generated">
            <a:extLst>
              <a:ext uri="{FF2B5EF4-FFF2-40B4-BE49-F238E27FC236}">
                <a16:creationId xmlns:a16="http://schemas.microsoft.com/office/drawing/2014/main" id="{4C737077-5149-8ED6-A613-7DA9F5A40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932A86E-9FAD-3DF5-7808-58051A253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701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15E4A9-3ACD-509E-810B-D576833E1E3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uma lâmpada pendurada em um fio com árvores ao fundo">
            <a:extLst>
              <a:ext uri="{FF2B5EF4-FFF2-40B4-BE49-F238E27FC236}">
                <a16:creationId xmlns:a16="http://schemas.microsoft.com/office/drawing/2014/main" id="{FFD6163A-C920-72AD-5CA0-740DFF4D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570412"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1E03A98-F0DE-B72E-CB11-5B763E5DF2CD}"/>
              </a:ext>
            </a:extLst>
          </p:cNvPr>
          <p:cNvSpPr txBox="1">
            <a:spLocks/>
          </p:cNvSpPr>
          <p:nvPr/>
        </p:nvSpPr>
        <p:spPr>
          <a:xfrm>
            <a:off x="5830529" y="1763827"/>
            <a:ext cx="5850194" cy="398804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Odabir digitalnog alata počinje razumijevanjem specifičnog problema koji treba riješiti. Alat za praćenje potrošnje energije služi drugoj svrsi nego sistem za koordinaciju timova ili dijeljenje podataka.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Kada je svrha jasna, lakše je procijeniti podržava li tehnologija zaista ciljeve održivosti ili samo dodaje složenost bez vrijednosti.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Dobro definiran cilj usmjerava odluke na značajna poboljšanja, a ne na praćenje digitalnih trendova.</a:t>
            </a:r>
          </a:p>
        </p:txBody>
      </p:sp>
      <p:pic>
        <p:nvPicPr>
          <p:cNvPr id="8" name="Picture 7" descr="A logo with text on it&#10;&#10;Description automatically generated">
            <a:extLst>
              <a:ext uri="{FF2B5EF4-FFF2-40B4-BE49-F238E27FC236}">
                <a16:creationId xmlns:a16="http://schemas.microsoft.com/office/drawing/2014/main" id="{BF9ECE02-5CA0-F45A-2FD3-A932B9230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AB23CBF3-0B2E-5306-32CE-231FFF509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11" name="Title 1">
            <a:extLst>
              <a:ext uri="{FF2B5EF4-FFF2-40B4-BE49-F238E27FC236}">
                <a16:creationId xmlns:a16="http://schemas.microsoft.com/office/drawing/2014/main" id="{7B03B462-D4D8-0033-08DA-6ABB1A4112FC}"/>
              </a:ext>
            </a:extLst>
          </p:cNvPr>
          <p:cNvSpPr txBox="1">
            <a:spLocks/>
          </p:cNvSpPr>
          <p:nvPr/>
        </p:nvSpPr>
        <p:spPr>
          <a:xfrm>
            <a:off x="5643716" y="745527"/>
            <a:ext cx="6037006"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Odabir tehnologije s jasnom svrhom</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13" name="TextBox 12">
            <a:extLst>
              <a:ext uri="{FF2B5EF4-FFF2-40B4-BE49-F238E27FC236}">
                <a16:creationId xmlns:a16="http://schemas.microsoft.com/office/drawing/2014/main" id="{636BAF9F-2F51-9221-9936-9E3BB0DB26D0}"/>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Slika: annie-spratt-a3mXEG8AEx8-unsplash</a:t>
            </a:r>
          </a:p>
        </p:txBody>
      </p:sp>
      <p:sp>
        <p:nvSpPr>
          <p:cNvPr id="2" name="CaixaDeTexto 1">
            <a:extLst>
              <a:ext uri="{FF2B5EF4-FFF2-40B4-BE49-F238E27FC236}">
                <a16:creationId xmlns:a16="http://schemas.microsoft.com/office/drawing/2014/main" id="{E407D6A5-6843-0313-1A64-EE4972105F86}"/>
              </a:ext>
            </a:extLst>
          </p:cNvPr>
          <p:cNvSpPr txBox="1"/>
          <p:nvPr/>
        </p:nvSpPr>
        <p:spPr>
          <a:xfrm>
            <a:off x="433372" y="15804"/>
            <a:ext cx="1976823" cy="261610"/>
          </a:xfrm>
          <a:prstGeom prst="rect">
            <a:avLst/>
          </a:prstGeom>
          <a:noFill/>
        </p:spPr>
        <p:txBody>
          <a:bodyPr wrap="none" rtlCol="0">
            <a:spAutoFit/>
          </a:bodyPr>
          <a:lstStyle/>
          <a:p>
            <a:r>
              <a:rPr lang="pt-BR" sz="1100" dirty="0">
                <a:solidFill>
                  <a:schemeClr val="bg1"/>
                </a:solidFill>
                <a:latin typeface="DejaVu Math TeX Gyre" panose="02000503000000000000"/>
              </a:rPr>
              <a:t>Slika: franz.grosmann.unspash</a:t>
            </a:r>
            <a:endParaRPr lang="pt-PT" sz="1100" dirty="0">
              <a:solidFill>
                <a:schemeClr val="bg1"/>
              </a:solidFill>
              <a:latin typeface="DejaVu Math TeX Gyre" panose="02000503000000000000"/>
            </a:endParaRPr>
          </a:p>
        </p:txBody>
      </p:sp>
    </p:spTree>
    <p:extLst>
      <p:ext uri="{BB962C8B-B14F-4D97-AF65-F5344CB8AC3E}">
        <p14:creationId xmlns:p14="http://schemas.microsoft.com/office/powerpoint/2010/main" val="306103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2EB3BF-D4FF-6CE0-24D7-736B96CF61D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B3744E1-E287-4EE9-4959-ED76B9C1A7CF}"/>
              </a:ext>
            </a:extLst>
          </p:cNvPr>
          <p:cNvSpPr txBox="1">
            <a:spLocks/>
          </p:cNvSpPr>
          <p:nvPr/>
        </p:nvSpPr>
        <p:spPr>
          <a:xfrm>
            <a:off x="610508" y="1936955"/>
            <a:ext cx="10743290" cy="424000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Odgovarajuća tehnologija mora biti intuitivna za korisnike i besprijekorno raditi s postojećim sistemima. Kada se alat prirodno uklopi u svakodnevne rutine, timovi ga lakše prihvataju, a podaci teče bez prekida. Praktični aspekti su također važni.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bs-Latn-BA" sz="2000" dirty="0">
                <a:solidFill>
                  <a:srgbClr val="303D68"/>
                </a:solidFill>
                <a:ea typeface="+mj-lt"/>
                <a:cs typeface="+mj-lt"/>
              </a:rPr>
              <a:t>Alati koji zahtijevaju čestu </a:t>
            </a:r>
            <a:r>
              <a:rPr lang="bs-Latn-BA" sz="2000" dirty="0" err="1">
                <a:solidFill>
                  <a:srgbClr val="303D68"/>
                </a:solidFill>
                <a:ea typeface="+mj-lt"/>
                <a:cs typeface="+mj-lt"/>
              </a:rPr>
              <a:t>održavanje</a:t>
            </a:r>
            <a:r>
              <a:rPr lang="bs-Latn-BA" sz="2000" dirty="0">
                <a:solidFill>
                  <a:srgbClr val="303D68"/>
                </a:solidFill>
                <a:ea typeface="+mj-lt"/>
                <a:cs typeface="+mj-lt"/>
              </a:rPr>
              <a:t>, složenu konfiguraciju ili specijalizovano znanje često usporavaju napredak. Najefikasnije tehnologije su one koje pojednostavljuju zadatke, a istovremeno nenametljivo </a:t>
            </a:r>
            <a:r>
              <a:rPr lang="bs-Latn-BA" sz="2000" dirty="0" err="1">
                <a:solidFill>
                  <a:srgbClr val="303D68"/>
                </a:solidFill>
                <a:ea typeface="+mj-lt"/>
                <a:cs typeface="+mj-lt"/>
              </a:rPr>
              <a:t>poboljšavaju</a:t>
            </a:r>
            <a:r>
              <a:rPr lang="bs-Latn-BA" sz="2000" dirty="0">
                <a:solidFill>
                  <a:srgbClr val="303D68"/>
                </a:solidFill>
                <a:ea typeface="+mj-lt"/>
                <a:cs typeface="+mj-lt"/>
              </a:rPr>
              <a:t> </a:t>
            </a:r>
            <a:r>
              <a:rPr lang="bs-Latn-BA" sz="2000" dirty="0" err="1">
                <a:solidFill>
                  <a:srgbClr val="303D68"/>
                </a:solidFill>
                <a:ea typeface="+mj-lt"/>
                <a:cs typeface="+mj-lt"/>
              </a:rPr>
              <a:t>održivost</a:t>
            </a:r>
            <a:r>
              <a:rPr lang="bs-Latn-BA" sz="2000" dirty="0">
                <a:solidFill>
                  <a:srgbClr val="303D68"/>
                </a:solidFill>
                <a:ea typeface="+mj-lt"/>
                <a:cs typeface="+mj-lt"/>
              </a:rPr>
              <a:t> u pozadini.</a:t>
            </a:r>
            <a:endParaRPr lang="bs-Latn-BA"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a:rPr>
              <a:t>Ovo također uključuje odabir rješenja koja </a:t>
            </a:r>
            <a:r>
              <a:rPr lang="en-US" sz="2000" dirty="0" err="1">
                <a:solidFill>
                  <a:srgbClr val="303D68"/>
                </a:solidFill>
                <a:latin typeface="DejaVu Math TeX Gyre"/>
              </a:rPr>
              <a:t>minimiziraju</a:t>
            </a:r>
            <a:r>
              <a:rPr lang="en-US" sz="2000" dirty="0">
                <a:solidFill>
                  <a:srgbClr val="303D68"/>
                </a:solidFill>
                <a:latin typeface="DejaVu Math TeX Gyre"/>
              </a:rPr>
              <a:t> ekološki otisak digitalnih sistema.</a:t>
            </a:r>
          </a:p>
        </p:txBody>
      </p:sp>
      <p:pic>
        <p:nvPicPr>
          <p:cNvPr id="10" name="Picture 9" descr="Blue text on a black background&#10;&#10;Description automatically generated">
            <a:extLst>
              <a:ext uri="{FF2B5EF4-FFF2-40B4-BE49-F238E27FC236}">
                <a16:creationId xmlns:a16="http://schemas.microsoft.com/office/drawing/2014/main" id="{D4E0CF9D-14AF-3E6C-D46F-063705AAF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C777C061-2245-FBFC-EBFA-1FF1BB920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E4607D27-8B95-D1C3-9E55-13AA1F239074}"/>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Fotografija: bogdan-karlenko-36b7JBzhfF4-unsplash</a:t>
            </a:r>
          </a:p>
        </p:txBody>
      </p:sp>
      <p:sp>
        <p:nvSpPr>
          <p:cNvPr id="14" name="Title 1">
            <a:extLst>
              <a:ext uri="{FF2B5EF4-FFF2-40B4-BE49-F238E27FC236}">
                <a16:creationId xmlns:a16="http://schemas.microsoft.com/office/drawing/2014/main" id="{4AC38906-3F73-57FE-B87B-C387355F9DED}"/>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Alati koji odgovaraju ljudima, sistemima i svakodnevnom radu</a:t>
            </a:r>
          </a:p>
        </p:txBody>
      </p:sp>
    </p:spTree>
    <p:extLst>
      <p:ext uri="{BB962C8B-B14F-4D97-AF65-F5344CB8AC3E}">
        <p14:creationId xmlns:p14="http://schemas.microsoft.com/office/powerpoint/2010/main" val="318904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80E6-889E-D3D9-8719-958D3CB4C0C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EF7150A-E23A-99A6-F902-BBB304DF623B}"/>
              </a:ext>
            </a:extLst>
          </p:cNvPr>
          <p:cNvSpPr txBox="1">
            <a:spLocks/>
          </p:cNvSpPr>
          <p:nvPr/>
        </p:nvSpPr>
        <p:spPr>
          <a:xfrm>
            <a:off x="610508" y="2015613"/>
            <a:ext cx="10743290" cy="416135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Odgovoran izbor razmatra kako se podaci pohranjuju, ko im može pristupiti i da li je privatnost zaštićena. Tehnologije bi trebale slijediti evropske standarde za sigurnost podataka i podržavati odgovorno korištenje podataka. Također je važno odabrati alate koji mogu rasti zajedno s </a:t>
            </a:r>
            <a:r>
              <a:rPr lang="en-US" sz="2000" dirty="0" err="1">
                <a:solidFill>
                  <a:srgbClr val="303D68"/>
                </a:solidFill>
                <a:latin typeface="DejaVu Math TeX Gyre" panose="02000503000000000000" pitchFamily="2" charset="0"/>
              </a:rPr>
              <a:t>organizacijom</a:t>
            </a:r>
            <a:r>
              <a:rPr lang="en-US" sz="2000" dirty="0">
                <a:solidFill>
                  <a:srgbClr val="303D68"/>
                </a:solidFill>
                <a:latin typeface="DejaVu Math TeX Gyre" panose="02000503000000000000" pitchFamily="2" charset="0"/>
              </a:rPr>
              <a:t>.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Sistem koji danas dobro radi trebao bi biti dovoljno fleksibilan da se u budućnosti mogu dodati nove funkcije, povezati se s drugim platformama ili podržati više korisnika.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Kada se alati biraju s ciljem, upotrebljivošću, privatnošću i dugoročnom vrijednošću na umu, </a:t>
            </a:r>
            <a:r>
              <a:rPr lang="en-US" sz="2000" dirty="0" err="1">
                <a:solidFill>
                  <a:srgbClr val="303D68"/>
                </a:solidFill>
                <a:latin typeface="DejaVu Math TeX Gyre" panose="02000503000000000000" pitchFamily="2" charset="0"/>
              </a:rPr>
              <a:t>organizacije </a:t>
            </a:r>
            <a:r>
              <a:rPr lang="en-US" sz="2000" dirty="0">
                <a:solidFill>
                  <a:srgbClr val="303D68"/>
                </a:solidFill>
                <a:latin typeface="DejaVu Math TeX Gyre" panose="02000503000000000000" pitchFamily="2" charset="0"/>
              </a:rPr>
              <a:t>mogu izgraditi digitalno okruženje koje podržava i održivost i budući razvoj.</a:t>
            </a:r>
          </a:p>
        </p:txBody>
      </p:sp>
      <p:pic>
        <p:nvPicPr>
          <p:cNvPr id="10" name="Picture 9" descr="Blue text on a black background&#10;&#10;Description automatically generated">
            <a:extLst>
              <a:ext uri="{FF2B5EF4-FFF2-40B4-BE49-F238E27FC236}">
                <a16:creationId xmlns:a16="http://schemas.microsoft.com/office/drawing/2014/main" id="{4EDDBC6E-697D-59DB-1A81-A553BFC48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70056E51-1F92-8207-4BEF-C3180E45D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7FC48201-4B32-EEB8-2C81-B78760881333}"/>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Fotografija: bogdan-karlenko-36b7JBzhfF4-unsplash</a:t>
            </a:r>
          </a:p>
        </p:txBody>
      </p:sp>
      <p:sp>
        <p:nvSpPr>
          <p:cNvPr id="14" name="Title 1">
            <a:extLst>
              <a:ext uri="{FF2B5EF4-FFF2-40B4-BE49-F238E27FC236}">
                <a16:creationId xmlns:a16="http://schemas.microsoft.com/office/drawing/2014/main" id="{EB1432A1-818B-3C62-9B3D-51A7F2054814}"/>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Donošenje odgovornih i skalabilnih odluka</a:t>
            </a:r>
          </a:p>
        </p:txBody>
      </p:sp>
    </p:spTree>
    <p:extLst>
      <p:ext uri="{BB962C8B-B14F-4D97-AF65-F5344CB8AC3E}">
        <p14:creationId xmlns:p14="http://schemas.microsoft.com/office/powerpoint/2010/main" val="2236319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D6140-2A53-FCE9-C45F-BCC94B969E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75D1D0-5EC9-2E86-B2C0-C05CA016D87E}"/>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62CC711B-F75B-302C-C0A6-807423D29E91}"/>
              </a:ext>
            </a:extLst>
          </p:cNvPr>
          <p:cNvSpPr txBox="1"/>
          <p:nvPr/>
        </p:nvSpPr>
        <p:spPr>
          <a:xfrm>
            <a:off x="3984331" y="402332"/>
            <a:ext cx="8111062" cy="2171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Ključni aspekti:</a:t>
            </a:r>
          </a:p>
          <a:p>
            <a:pPr marL="457200" indent="-457200">
              <a:lnSpc>
                <a:spcPct val="90000"/>
              </a:lnSpc>
              <a:spcBef>
                <a:spcPct val="0"/>
              </a:spcBef>
              <a:buFont typeface="Arial" panose="020B0604020202020204" pitchFamily="34" charset="0"/>
              <a:buChar char="•"/>
            </a:pPr>
            <a:r>
              <a:rPr lang="bs-Latn-BA" sz="3000">
                <a:solidFill>
                  <a:srgbClr val="303D68"/>
                </a:solidFill>
                <a:ea typeface="+mn-lt"/>
                <a:cs typeface="+mn-lt"/>
              </a:rPr>
              <a:t>Procijeniti praktični napor potreban za implementaciju odabrane tehnologije i formulirati jasnu opravdanost njenog odabira na osnovu kriterija </a:t>
            </a:r>
            <a:r>
              <a:rPr lang="bs-Latn-BA" sz="3000" err="1">
                <a:solidFill>
                  <a:srgbClr val="303D68"/>
                </a:solidFill>
                <a:ea typeface="+mn-lt"/>
                <a:cs typeface="+mn-lt"/>
              </a:rPr>
              <a:t>evaluacije</a:t>
            </a:r>
            <a:r>
              <a:rPr lang="bs-Latn-BA" sz="3000">
                <a:solidFill>
                  <a:srgbClr val="303D68"/>
                </a:solidFill>
                <a:ea typeface="+mn-lt"/>
                <a:cs typeface="+mn-lt"/>
              </a:rPr>
              <a:t>.</a:t>
            </a:r>
            <a:endParaRPr lang="bs-Latn-BA" sz="3000">
              <a:solidFill>
                <a:srgbClr val="303D68"/>
              </a:solidFill>
              <a:effectLst/>
              <a:latin typeface="DejaVu Math TeX Gyre"/>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1D1117B7-3785-EB63-5A42-961A783F91FE}"/>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Podnaslov 2.3: Planiranje implementacije</a:t>
            </a:r>
          </a:p>
        </p:txBody>
      </p:sp>
      <p:pic>
        <p:nvPicPr>
          <p:cNvPr id="2" name="Picture 1" descr="A logo with text on it&#10;&#10;Description automatically generated">
            <a:extLst>
              <a:ext uri="{FF2B5EF4-FFF2-40B4-BE49-F238E27FC236}">
                <a16:creationId xmlns:a16="http://schemas.microsoft.com/office/drawing/2014/main" id="{C81FD5F7-2C62-6176-0F5C-C31809B4F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5D84D80-CDAA-5F8C-C16C-7979577FE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2419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0D523-8306-12DC-1E1A-AE50AAFADDDE}"/>
            </a:ext>
          </a:extLst>
        </p:cNvPr>
        <p:cNvGrpSpPr/>
        <p:nvPr/>
      </p:nvGrpSpPr>
      <p:grpSpPr>
        <a:xfrm>
          <a:off x="0" y="0"/>
          <a:ext cx="0" cy="0"/>
          <a:chOff x="0" y="0"/>
          <a:chExt cx="0" cy="0"/>
        </a:xfrm>
      </p:grpSpPr>
      <p:pic>
        <p:nvPicPr>
          <p:cNvPr id="5122" name="Picture 2" descr="Edifício moderno com árvores e gramado verde">
            <a:extLst>
              <a:ext uri="{FF2B5EF4-FFF2-40B4-BE49-F238E27FC236}">
                <a16:creationId xmlns:a16="http://schemas.microsoft.com/office/drawing/2014/main" id="{5F9A8337-5DA1-1546-9894-18CD545C13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descr="A logo with text on it&#10;&#10;Description automatically generated">
            <a:extLst>
              <a:ext uri="{FF2B5EF4-FFF2-40B4-BE49-F238E27FC236}">
                <a16:creationId xmlns:a16="http://schemas.microsoft.com/office/drawing/2014/main" id="{834CB5D7-3636-1316-FB58-DADF004D8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CB880DC-5E5C-6C4C-E39A-B04B9E1E73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EDA721AB-AFD9-CF16-02C8-DE3E573E0075}"/>
              </a:ext>
            </a:extLst>
          </p:cNvPr>
          <p:cNvSpPr txBox="1">
            <a:spLocks/>
          </p:cNvSpPr>
          <p:nvPr/>
        </p:nvSpPr>
        <p:spPr>
          <a:xfrm>
            <a:off x="6253315" y="1494503"/>
            <a:ext cx="5600283" cy="3943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Uvođenje novog digitalnog alata najbolje funkcioniše kada svi razumiju zašto se uvodi i koje konkretno poboljšanje treba donijeti.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Jasna namjera daje smjer cijelom procesu i pomaže korisnicima da ostanu usmjereni na stvarne rezultate održivosti, a ne na samu tehnologiju.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Kada ljudi mogu vidjeti očekivane koristi, tranzicija djeluje smisleno i ostvarivo.</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F86C72DF-6828-5AA4-B749-5F5DDE7477BF}"/>
              </a:ext>
            </a:extLst>
          </p:cNvPr>
          <p:cNvSpPr txBox="1">
            <a:spLocks/>
          </p:cNvSpPr>
          <p:nvPr/>
        </p:nvSpPr>
        <p:spPr>
          <a:xfrm>
            <a:off x="4807974" y="745527"/>
            <a:ext cx="7045624"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dirty="0" err="1">
                <a:solidFill>
                  <a:srgbClr val="399884"/>
                </a:solidFill>
                <a:ea typeface="+mj-lt"/>
                <a:cs typeface="+mj-lt"/>
              </a:rPr>
              <a:t>Započeti</a:t>
            </a:r>
            <a:r>
              <a:rPr lang="en-US" sz="3000" dirty="0">
                <a:solidFill>
                  <a:srgbClr val="399884"/>
                </a:solidFill>
                <a:ea typeface="+mj-lt"/>
                <a:cs typeface="+mj-lt"/>
              </a:rPr>
              <a:t> s </a:t>
            </a:r>
            <a:r>
              <a:rPr lang="en-US" sz="3000" dirty="0" err="1">
                <a:solidFill>
                  <a:srgbClr val="399884"/>
                </a:solidFill>
                <a:ea typeface="+mj-lt"/>
                <a:cs typeface="+mj-lt"/>
              </a:rPr>
              <a:t>jasno</a:t>
            </a:r>
            <a:r>
              <a:rPr lang="en-US" sz="3000" dirty="0">
                <a:solidFill>
                  <a:srgbClr val="399884"/>
                </a:solidFill>
                <a:ea typeface="+mj-lt"/>
                <a:cs typeface="+mj-lt"/>
              </a:rPr>
              <a:t> </a:t>
            </a:r>
            <a:r>
              <a:rPr lang="en-US" sz="3000" dirty="0" err="1">
                <a:solidFill>
                  <a:srgbClr val="399884"/>
                </a:solidFill>
                <a:ea typeface="+mj-lt"/>
                <a:cs typeface="+mj-lt"/>
              </a:rPr>
              <a:t>definiranim</a:t>
            </a:r>
            <a:r>
              <a:rPr lang="en-US" sz="3000" dirty="0">
                <a:solidFill>
                  <a:srgbClr val="399884"/>
                </a:solidFill>
                <a:ea typeface="+mj-lt"/>
                <a:cs typeface="+mj-lt"/>
              </a:rPr>
              <a:t> </a:t>
            </a:r>
            <a:r>
              <a:rPr lang="en-US" sz="3000" dirty="0" err="1">
                <a:solidFill>
                  <a:srgbClr val="399884"/>
                </a:solidFill>
                <a:ea typeface="+mj-lt"/>
                <a:cs typeface="+mj-lt"/>
              </a:rPr>
              <a:t>ciljevima</a:t>
            </a:r>
            <a:endParaRPr lang="en-US" dirty="0" err="1"/>
          </a:p>
        </p:txBody>
      </p:sp>
      <p:sp>
        <p:nvSpPr>
          <p:cNvPr id="4" name="CaixaDeTexto 3">
            <a:extLst>
              <a:ext uri="{FF2B5EF4-FFF2-40B4-BE49-F238E27FC236}">
                <a16:creationId xmlns:a16="http://schemas.microsoft.com/office/drawing/2014/main" id="{CA336CAD-C03E-8C02-B9AA-E299D7D38F14}"/>
              </a:ext>
            </a:extLst>
          </p:cNvPr>
          <p:cNvSpPr txBox="1"/>
          <p:nvPr/>
        </p:nvSpPr>
        <p:spPr>
          <a:xfrm>
            <a:off x="462869" y="102472"/>
            <a:ext cx="1499128" cy="261610"/>
          </a:xfrm>
          <a:prstGeom prst="rect">
            <a:avLst/>
          </a:prstGeom>
          <a:noFill/>
        </p:spPr>
        <p:txBody>
          <a:bodyPr wrap="none" rtlCol="0">
            <a:spAutoFit/>
          </a:bodyPr>
          <a:lstStyle/>
          <a:p>
            <a:r>
              <a:rPr lang="pt-BR" sz="1100" dirty="0">
                <a:latin typeface="DejaVu Math TeX Gyre" panose="02000503000000000000"/>
              </a:rPr>
              <a:t>Slika:katttoh.unspash</a:t>
            </a:r>
            <a:endParaRPr lang="pt-PT" sz="1100" dirty="0">
              <a:latin typeface="DejaVu Math TeX Gyre" panose="02000503000000000000"/>
            </a:endParaRPr>
          </a:p>
        </p:txBody>
      </p:sp>
    </p:spTree>
    <p:extLst>
      <p:ext uri="{BB962C8B-B14F-4D97-AF65-F5344CB8AC3E}">
        <p14:creationId xmlns:p14="http://schemas.microsoft.com/office/powerpoint/2010/main" val="4663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06544-3C05-C33D-5F5C-13CD1E9CD52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13A4426-139F-FBA4-F2C6-0E1FBD7F0346}"/>
              </a:ext>
            </a:extLst>
          </p:cNvPr>
          <p:cNvSpPr txBox="1">
            <a:spLocks/>
          </p:cNvSpPr>
          <p:nvPr/>
        </p:nvSpPr>
        <p:spPr>
          <a:xfrm>
            <a:off x="514117" y="745527"/>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Pregled kursa</a:t>
            </a:r>
            <a:endParaRPr lang="bs-Latn-BA"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0550F964-C5F3-4FFB-2840-1B68AF6C7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D6DFD7B-6245-ABDA-4A7A-EE7D3F740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graphicFrame>
        <p:nvGraphicFramePr>
          <p:cNvPr id="8" name="Diagram 7">
            <a:extLst>
              <a:ext uri="{FF2B5EF4-FFF2-40B4-BE49-F238E27FC236}">
                <a16:creationId xmlns:a16="http://schemas.microsoft.com/office/drawing/2014/main" id="{934C6D51-A5C7-D102-A1B5-7368DEFB15F5}"/>
              </a:ext>
            </a:extLst>
          </p:cNvPr>
          <p:cNvGraphicFramePr/>
          <p:nvPr>
            <p:extLst>
              <p:ext uri="{D42A27DB-BD31-4B8C-83A1-F6EECF244321}">
                <p14:modId xmlns:p14="http://schemas.microsoft.com/office/powerpoint/2010/main" val="2941979340"/>
              </p:ext>
            </p:extLst>
          </p:nvPr>
        </p:nvGraphicFramePr>
        <p:xfrm>
          <a:off x="610508" y="1313235"/>
          <a:ext cx="11243091" cy="4658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009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22B5E-7D74-EF11-FCCE-0181CEA79638}"/>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9542F5A2-D77E-4001-6705-B420F662A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4737B8F-3C0E-7D62-5A3E-149566B47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9E64A6DA-590D-8D1B-DB59-7F038CE97798}"/>
              </a:ext>
            </a:extLst>
          </p:cNvPr>
          <p:cNvSpPr txBox="1">
            <a:spLocks/>
          </p:cNvSpPr>
          <p:nvPr/>
        </p:nvSpPr>
        <p:spPr>
          <a:xfrm>
            <a:off x="514117" y="1503495"/>
            <a:ext cx="5994838" cy="4468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Implementacija postaje lakša kada proces započne na upravljivom nivou.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Kratki pilot omogućava timovima da testiraju kako se alat ponaša, uoče izazove i utvrde podršku koju korisnici trebaju. Kratke sesije obuke i otvorena komunikacija pomažu da se novi sistem doživi kao poznat, a ne kao ometajući.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Kako se pojavljuju prvi rezultati, čak i oni mali, korisnici stiču povjerenje i promjena postaje zajednički napor.</a:t>
            </a:r>
          </a:p>
        </p:txBody>
      </p:sp>
      <p:sp>
        <p:nvSpPr>
          <p:cNvPr id="11" name="Title 1">
            <a:extLst>
              <a:ext uri="{FF2B5EF4-FFF2-40B4-BE49-F238E27FC236}">
                <a16:creationId xmlns:a16="http://schemas.microsoft.com/office/drawing/2014/main" id="{9C3A7AFB-AF2E-93B4-597E-0A0611663C0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err="1">
                <a:solidFill>
                  <a:srgbClr val="399884"/>
                </a:solidFill>
                <a:ea typeface="+mj-lt"/>
                <a:cs typeface="+mj-lt"/>
              </a:rPr>
              <a:t>Izgradnja</a:t>
            </a:r>
            <a:r>
              <a:rPr lang="en-US" sz="3000" dirty="0">
                <a:solidFill>
                  <a:srgbClr val="399884"/>
                </a:solidFill>
                <a:ea typeface="+mj-lt"/>
                <a:cs typeface="+mj-lt"/>
              </a:rPr>
              <a:t> </a:t>
            </a:r>
            <a:r>
              <a:rPr lang="en-US" sz="3000" dirty="0" err="1">
                <a:solidFill>
                  <a:srgbClr val="399884"/>
                </a:solidFill>
                <a:ea typeface="+mj-lt"/>
                <a:cs typeface="+mj-lt"/>
              </a:rPr>
              <a:t>samopouzdanja</a:t>
            </a:r>
            <a:r>
              <a:rPr lang="en-US" sz="3000" dirty="0">
                <a:solidFill>
                  <a:srgbClr val="399884"/>
                </a:solidFill>
                <a:ea typeface="+mj-lt"/>
                <a:cs typeface="+mj-lt"/>
              </a:rPr>
              <a:t> </a:t>
            </a:r>
            <a:r>
              <a:rPr lang="en-US" sz="3000" dirty="0" err="1">
                <a:solidFill>
                  <a:srgbClr val="399884"/>
                </a:solidFill>
                <a:ea typeface="+mj-lt"/>
                <a:cs typeface="+mj-lt"/>
              </a:rPr>
              <a:t>kroz</a:t>
            </a:r>
            <a:r>
              <a:rPr lang="en-US" sz="3000" dirty="0">
                <a:solidFill>
                  <a:srgbClr val="399884"/>
                </a:solidFill>
                <a:ea typeface="+mj-lt"/>
                <a:cs typeface="+mj-lt"/>
              </a:rPr>
              <a:t> male, </a:t>
            </a:r>
            <a:r>
              <a:rPr lang="en-US" sz="3000" dirty="0" err="1">
                <a:solidFill>
                  <a:srgbClr val="399884"/>
                </a:solidFill>
                <a:ea typeface="+mj-lt"/>
                <a:cs typeface="+mj-lt"/>
              </a:rPr>
              <a:t>vođene</a:t>
            </a:r>
            <a:r>
              <a:rPr lang="en-US" sz="3000" dirty="0">
                <a:solidFill>
                  <a:srgbClr val="399884"/>
                </a:solidFill>
                <a:ea typeface="+mj-lt"/>
                <a:cs typeface="+mj-lt"/>
              </a:rPr>
              <a:t> </a:t>
            </a:r>
            <a:r>
              <a:rPr lang="en-US" sz="3000" dirty="0" err="1">
                <a:solidFill>
                  <a:srgbClr val="399884"/>
                </a:solidFill>
                <a:ea typeface="+mj-lt"/>
                <a:cs typeface="+mj-lt"/>
              </a:rPr>
              <a:t>korake</a:t>
            </a:r>
            <a:endParaRPr lang="en-US" dirty="0" err="1"/>
          </a:p>
        </p:txBody>
      </p:sp>
      <p:pic>
        <p:nvPicPr>
          <p:cNvPr id="8" name="Imagem 7">
            <a:extLst>
              <a:ext uri="{FF2B5EF4-FFF2-40B4-BE49-F238E27FC236}">
                <a16:creationId xmlns:a16="http://schemas.microsoft.com/office/drawing/2014/main" id="{E0D44CD0-64E6-F1E9-91C1-E50FF0CD92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9985" y="1322234"/>
            <a:ext cx="5045103" cy="4653181"/>
          </a:xfrm>
          <a:prstGeom prst="rect">
            <a:avLst/>
          </a:prstGeom>
          <a:noFill/>
          <a:ln>
            <a:noFill/>
          </a:ln>
        </p:spPr>
      </p:pic>
    </p:spTree>
    <p:extLst>
      <p:ext uri="{BB962C8B-B14F-4D97-AF65-F5344CB8AC3E}">
        <p14:creationId xmlns:p14="http://schemas.microsoft.com/office/powerpoint/2010/main" val="1143317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A96D7-FCEB-74E9-0F43-0B40CDF1ABD4}"/>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E58CB70-2E95-E351-B31D-22DEFE89D6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E8E3133-0ECD-5000-57A7-332477D40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3E1F04A-9395-18A5-3EB8-CDBDCAB748C6}"/>
              </a:ext>
            </a:extLst>
          </p:cNvPr>
          <p:cNvSpPr txBox="1">
            <a:spLocks/>
          </p:cNvSpPr>
          <p:nvPr/>
        </p:nvSpPr>
        <p:spPr>
          <a:xfrm>
            <a:off x="514118" y="1681316"/>
            <a:ext cx="10790234" cy="3756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ea typeface="+mj-lt"/>
                <a:cs typeface="+mj-lt"/>
              </a:rPr>
              <a:t>Kada je </a:t>
            </a:r>
            <a:r>
              <a:rPr lang="en-US" sz="2000" dirty="0" err="1">
                <a:solidFill>
                  <a:srgbClr val="303D68"/>
                </a:solidFill>
                <a:ea typeface="+mj-lt"/>
                <a:cs typeface="+mj-lt"/>
              </a:rPr>
              <a:t>alat</a:t>
            </a:r>
            <a:r>
              <a:rPr lang="en-US" sz="2000" dirty="0">
                <a:solidFill>
                  <a:srgbClr val="303D68"/>
                </a:solidFill>
                <a:ea typeface="+mj-lt"/>
                <a:cs typeface="+mj-lt"/>
              </a:rPr>
              <a:t> </a:t>
            </a:r>
            <a:r>
              <a:rPr lang="en-US" sz="2000" dirty="0" err="1">
                <a:solidFill>
                  <a:srgbClr val="303D68"/>
                </a:solidFill>
                <a:ea typeface="+mj-lt"/>
                <a:cs typeface="+mj-lt"/>
              </a:rPr>
              <a:t>implementiran</a:t>
            </a:r>
            <a:r>
              <a:rPr lang="en-US" sz="2000" dirty="0">
                <a:solidFill>
                  <a:srgbClr val="303D68"/>
                </a:solidFill>
                <a:ea typeface="+mj-lt"/>
                <a:cs typeface="+mj-lt"/>
              </a:rPr>
              <a:t>, </a:t>
            </a:r>
            <a:r>
              <a:rPr lang="en-US" sz="2000" dirty="0" err="1">
                <a:solidFill>
                  <a:srgbClr val="303D68"/>
                </a:solidFill>
                <a:ea typeface="+mj-lt"/>
                <a:cs typeface="+mj-lt"/>
              </a:rPr>
              <a:t>redovna</a:t>
            </a:r>
            <a:r>
              <a:rPr lang="en-US" sz="2000" dirty="0">
                <a:solidFill>
                  <a:srgbClr val="303D68"/>
                </a:solidFill>
                <a:ea typeface="+mj-lt"/>
                <a:cs typeface="+mj-lt"/>
              </a:rPr>
              <a:t> </a:t>
            </a:r>
            <a:r>
              <a:rPr lang="en-US" sz="2000" dirty="0" err="1">
                <a:solidFill>
                  <a:srgbClr val="303D68"/>
                </a:solidFill>
                <a:ea typeface="+mj-lt"/>
                <a:cs typeface="+mj-lt"/>
              </a:rPr>
              <a:t>refleksija</a:t>
            </a:r>
            <a:r>
              <a:rPr lang="en-US" sz="2000" dirty="0">
                <a:solidFill>
                  <a:srgbClr val="303D68"/>
                </a:solidFill>
                <a:ea typeface="+mj-lt"/>
                <a:cs typeface="+mj-lt"/>
              </a:rPr>
              <a:t> </a:t>
            </a:r>
            <a:r>
              <a:rPr lang="en-US" sz="2000" dirty="0" err="1">
                <a:solidFill>
                  <a:srgbClr val="303D68"/>
                </a:solidFill>
                <a:ea typeface="+mj-lt"/>
                <a:cs typeface="+mj-lt"/>
              </a:rPr>
              <a:t>osigurava</a:t>
            </a:r>
            <a:r>
              <a:rPr lang="en-US" sz="2000" dirty="0">
                <a:solidFill>
                  <a:srgbClr val="303D68"/>
                </a:solidFill>
                <a:ea typeface="+mj-lt"/>
                <a:cs typeface="+mj-lt"/>
              </a:rPr>
              <a:t> da </a:t>
            </a:r>
            <a:r>
              <a:rPr lang="en-US" sz="2000" dirty="0" err="1">
                <a:solidFill>
                  <a:srgbClr val="303D68"/>
                </a:solidFill>
                <a:ea typeface="+mj-lt"/>
                <a:cs typeface="+mj-lt"/>
              </a:rPr>
              <a:t>i</a:t>
            </a:r>
            <a:r>
              <a:rPr lang="en-US" sz="2000" dirty="0">
                <a:solidFill>
                  <a:srgbClr val="303D68"/>
                </a:solidFill>
                <a:ea typeface="+mj-lt"/>
                <a:cs typeface="+mj-lt"/>
              </a:rPr>
              <a:t> </a:t>
            </a:r>
            <a:r>
              <a:rPr lang="en-US" sz="2000" dirty="0" err="1">
                <a:solidFill>
                  <a:srgbClr val="303D68"/>
                </a:solidFill>
                <a:ea typeface="+mj-lt"/>
                <a:cs typeface="+mj-lt"/>
              </a:rPr>
              <a:t>dalje</a:t>
            </a:r>
            <a:r>
              <a:rPr lang="en-US" sz="2000" dirty="0">
                <a:solidFill>
                  <a:srgbClr val="303D68"/>
                </a:solidFill>
                <a:ea typeface="+mj-lt"/>
                <a:cs typeface="+mj-lt"/>
              </a:rPr>
              <a:t> </a:t>
            </a:r>
            <a:r>
              <a:rPr lang="en-US" sz="2000" dirty="0" err="1">
                <a:solidFill>
                  <a:srgbClr val="303D68"/>
                </a:solidFill>
                <a:ea typeface="+mj-lt"/>
                <a:cs typeface="+mj-lt"/>
              </a:rPr>
              <a:t>pruža</a:t>
            </a:r>
            <a:r>
              <a:rPr lang="en-US" sz="2000" dirty="0">
                <a:solidFill>
                  <a:srgbClr val="303D68"/>
                </a:solidFill>
                <a:ea typeface="+mj-lt"/>
                <a:cs typeface="+mj-lt"/>
              </a:rPr>
              <a:t> </a:t>
            </a:r>
            <a:r>
              <a:rPr lang="en-US" sz="2000" dirty="0" err="1">
                <a:solidFill>
                  <a:srgbClr val="303D68"/>
                </a:solidFill>
                <a:ea typeface="+mj-lt"/>
                <a:cs typeface="+mj-lt"/>
              </a:rPr>
              <a:t>vrijednost</a:t>
            </a:r>
            <a:r>
              <a:rPr lang="en-US" sz="2000" dirty="0">
                <a:solidFill>
                  <a:srgbClr val="303D68"/>
                </a:solidFill>
                <a:ea typeface="+mj-lt"/>
                <a:cs typeface="+mj-lt"/>
              </a:rPr>
              <a:t>. </a:t>
            </a:r>
            <a:r>
              <a:rPr lang="en-US" sz="2000" dirty="0" err="1">
                <a:solidFill>
                  <a:srgbClr val="303D68"/>
                </a:solidFill>
                <a:ea typeface="+mj-lt"/>
                <a:cs typeface="+mj-lt"/>
              </a:rPr>
              <a:t>Povratne</a:t>
            </a:r>
            <a:r>
              <a:rPr lang="en-US" sz="2000" dirty="0">
                <a:solidFill>
                  <a:srgbClr val="303D68"/>
                </a:solidFill>
                <a:ea typeface="+mj-lt"/>
                <a:cs typeface="+mj-lt"/>
              </a:rPr>
              <a:t> </a:t>
            </a:r>
            <a:r>
              <a:rPr lang="en-US" sz="2000" dirty="0" err="1">
                <a:solidFill>
                  <a:srgbClr val="303D68"/>
                </a:solidFill>
                <a:ea typeface="+mj-lt"/>
                <a:cs typeface="+mj-lt"/>
              </a:rPr>
              <a:t>informacije</a:t>
            </a:r>
            <a:r>
              <a:rPr lang="en-US" sz="2000" dirty="0">
                <a:solidFill>
                  <a:srgbClr val="303D68"/>
                </a:solidFill>
                <a:ea typeface="+mj-lt"/>
                <a:cs typeface="+mj-lt"/>
              </a:rPr>
              <a:t> </a:t>
            </a:r>
            <a:r>
              <a:rPr lang="en-US" sz="2000" dirty="0" err="1">
                <a:solidFill>
                  <a:srgbClr val="303D68"/>
                </a:solidFill>
                <a:ea typeface="+mj-lt"/>
                <a:cs typeface="+mj-lt"/>
              </a:rPr>
              <a:t>korisnika</a:t>
            </a:r>
            <a:r>
              <a:rPr lang="en-US" sz="2000" dirty="0">
                <a:solidFill>
                  <a:srgbClr val="303D68"/>
                </a:solidFill>
                <a:ea typeface="+mj-lt"/>
                <a:cs typeface="+mj-lt"/>
              </a:rPr>
              <a:t>, </a:t>
            </a:r>
            <a:r>
              <a:rPr lang="en-US" sz="2000" dirty="0" err="1">
                <a:solidFill>
                  <a:srgbClr val="303D68"/>
                </a:solidFill>
                <a:ea typeface="+mj-lt"/>
                <a:cs typeface="+mj-lt"/>
              </a:rPr>
              <a:t>izvještaji</a:t>
            </a:r>
            <a:r>
              <a:rPr lang="en-US" sz="2000" dirty="0">
                <a:solidFill>
                  <a:srgbClr val="303D68"/>
                </a:solidFill>
                <a:ea typeface="+mj-lt"/>
                <a:cs typeface="+mj-lt"/>
              </a:rPr>
              <a:t> </a:t>
            </a:r>
            <a:r>
              <a:rPr lang="en-US" sz="2000" dirty="0" err="1">
                <a:solidFill>
                  <a:srgbClr val="303D68"/>
                </a:solidFill>
                <a:ea typeface="+mj-lt"/>
                <a:cs typeface="+mj-lt"/>
              </a:rPr>
              <a:t>podataka</a:t>
            </a:r>
            <a:r>
              <a:rPr lang="en-US" sz="2000" dirty="0">
                <a:solidFill>
                  <a:srgbClr val="303D68"/>
                </a:solidFill>
                <a:ea typeface="+mj-lt"/>
                <a:cs typeface="+mj-lt"/>
              </a:rPr>
              <a:t> </a:t>
            </a:r>
            <a:r>
              <a:rPr lang="en-US" sz="2000" dirty="0" err="1">
                <a:solidFill>
                  <a:srgbClr val="303D68"/>
                </a:solidFill>
                <a:ea typeface="+mj-lt"/>
                <a:cs typeface="+mj-lt"/>
              </a:rPr>
              <a:t>i</a:t>
            </a:r>
            <a:r>
              <a:rPr lang="en-US" sz="2000" dirty="0">
                <a:solidFill>
                  <a:srgbClr val="303D68"/>
                </a:solidFill>
                <a:ea typeface="+mj-lt"/>
                <a:cs typeface="+mj-lt"/>
              </a:rPr>
              <a:t> </a:t>
            </a:r>
            <a:r>
              <a:rPr lang="en-US" sz="2000" dirty="0" err="1">
                <a:solidFill>
                  <a:srgbClr val="303D68"/>
                </a:solidFill>
                <a:ea typeface="+mj-lt"/>
                <a:cs typeface="+mj-lt"/>
              </a:rPr>
              <a:t>svakodnevna</a:t>
            </a:r>
            <a:r>
              <a:rPr lang="en-US" sz="2000" dirty="0">
                <a:solidFill>
                  <a:srgbClr val="303D68"/>
                </a:solidFill>
                <a:ea typeface="+mj-lt"/>
                <a:cs typeface="+mj-lt"/>
              </a:rPr>
              <a:t> </a:t>
            </a:r>
            <a:r>
              <a:rPr lang="en-US" sz="2000" dirty="0" err="1">
                <a:solidFill>
                  <a:srgbClr val="303D68"/>
                </a:solidFill>
                <a:ea typeface="+mj-lt"/>
                <a:cs typeface="+mj-lt"/>
              </a:rPr>
              <a:t>zapažanja</a:t>
            </a:r>
            <a:r>
              <a:rPr lang="en-US" sz="2000" dirty="0">
                <a:solidFill>
                  <a:srgbClr val="303D68"/>
                </a:solidFill>
                <a:ea typeface="+mj-lt"/>
                <a:cs typeface="+mj-lt"/>
              </a:rPr>
              <a:t> </a:t>
            </a:r>
            <a:r>
              <a:rPr lang="en-US" sz="2000" dirty="0" err="1">
                <a:solidFill>
                  <a:srgbClr val="303D68"/>
                </a:solidFill>
                <a:ea typeface="+mj-lt"/>
                <a:cs typeface="+mj-lt"/>
              </a:rPr>
              <a:t>pomažu</a:t>
            </a:r>
            <a:r>
              <a:rPr lang="en-US" sz="2000" dirty="0">
                <a:solidFill>
                  <a:srgbClr val="303D68"/>
                </a:solidFill>
                <a:ea typeface="+mj-lt"/>
                <a:cs typeface="+mj-lt"/>
              </a:rPr>
              <a:t> u </a:t>
            </a:r>
            <a:r>
              <a:rPr lang="en-US" sz="2000" dirty="0" err="1">
                <a:solidFill>
                  <a:srgbClr val="303D68"/>
                </a:solidFill>
                <a:ea typeface="+mj-lt"/>
                <a:cs typeface="+mj-lt"/>
              </a:rPr>
              <a:t>otkrivanju</a:t>
            </a:r>
            <a:r>
              <a:rPr lang="en-US" sz="2000" dirty="0">
                <a:solidFill>
                  <a:srgbClr val="303D68"/>
                </a:solidFill>
                <a:ea typeface="+mj-lt"/>
                <a:cs typeface="+mj-lt"/>
              </a:rPr>
              <a:t> </a:t>
            </a:r>
            <a:r>
              <a:rPr lang="en-US" sz="2000" dirty="0" err="1">
                <a:solidFill>
                  <a:srgbClr val="303D68"/>
                </a:solidFill>
                <a:ea typeface="+mj-lt"/>
                <a:cs typeface="+mj-lt"/>
              </a:rPr>
              <a:t>šta</a:t>
            </a:r>
            <a:r>
              <a:rPr lang="en-US" sz="2000" dirty="0">
                <a:solidFill>
                  <a:srgbClr val="303D68"/>
                </a:solidFill>
                <a:ea typeface="+mj-lt"/>
                <a:cs typeface="+mj-lt"/>
              </a:rPr>
              <a:t> </a:t>
            </a:r>
            <a:r>
              <a:rPr lang="en-US" sz="2000" dirty="0" err="1">
                <a:solidFill>
                  <a:srgbClr val="303D68"/>
                </a:solidFill>
                <a:ea typeface="+mj-lt"/>
                <a:cs typeface="+mj-lt"/>
              </a:rPr>
              <a:t>funkcioniše</a:t>
            </a:r>
            <a:r>
              <a:rPr lang="en-US" sz="2000" dirty="0">
                <a:solidFill>
                  <a:srgbClr val="303D68"/>
                </a:solidFill>
                <a:ea typeface="+mj-lt"/>
                <a:cs typeface="+mj-lt"/>
              </a:rPr>
              <a:t>, a </a:t>
            </a:r>
            <a:r>
              <a:rPr lang="en-US" sz="2000" dirty="0" err="1">
                <a:solidFill>
                  <a:srgbClr val="303D68"/>
                </a:solidFill>
                <a:ea typeface="+mj-lt"/>
                <a:cs typeface="+mj-lt"/>
              </a:rPr>
              <a:t>šta</a:t>
            </a:r>
            <a:r>
              <a:rPr lang="en-US" sz="2000" dirty="0">
                <a:solidFill>
                  <a:srgbClr val="303D68"/>
                </a:solidFill>
                <a:ea typeface="+mj-lt"/>
                <a:cs typeface="+mj-lt"/>
              </a:rPr>
              <a:t> </a:t>
            </a:r>
            <a:r>
              <a:rPr lang="en-US" sz="2000" dirty="0" err="1">
                <a:solidFill>
                  <a:srgbClr val="303D68"/>
                </a:solidFill>
                <a:ea typeface="+mj-lt"/>
                <a:cs typeface="+mj-lt"/>
              </a:rPr>
              <a:t>zahtijeva</a:t>
            </a:r>
            <a:r>
              <a:rPr lang="en-US" sz="2000" dirty="0">
                <a:solidFill>
                  <a:srgbClr val="303D68"/>
                </a:solidFill>
                <a:ea typeface="+mj-lt"/>
                <a:cs typeface="+mj-lt"/>
              </a:rPr>
              <a:t> </a:t>
            </a:r>
            <a:r>
              <a:rPr lang="en-US" sz="2000" dirty="0" err="1">
                <a:solidFill>
                  <a:srgbClr val="303D68"/>
                </a:solidFill>
                <a:ea typeface="+mj-lt"/>
                <a:cs typeface="+mj-lt"/>
              </a:rPr>
              <a:t>prilagodbu</a:t>
            </a:r>
            <a:r>
              <a:rPr lang="en-US" sz="2000" dirty="0">
                <a:solidFill>
                  <a:srgbClr val="303D68"/>
                </a:solidFill>
                <a:ea typeface="+mj-lt"/>
                <a:cs typeface="+mj-lt"/>
              </a:rPr>
              <a:t>.</a:t>
            </a: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Ovo stvara ciklus učenja u kojem alat vremenom postaje sve jači. Za učenike, razumijevanje ovog ciklusa potvrđuje ideju da digitalne tehnologije uspijevaju kada ljudi ostanu angažirani, znatiželjni i spremni na prilagođavanje.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Implementacija nije jednokratni korak, već kontinuirana praksa koja podržava dugoročnu održivost.</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AC7FAE69-7B7F-AEB6-2FB3-EC944FF0F174}"/>
              </a:ext>
            </a:extLst>
          </p:cNvPr>
          <p:cNvSpPr txBox="1">
            <a:spLocks/>
          </p:cNvSpPr>
          <p:nvPr/>
        </p:nvSpPr>
        <p:spPr>
          <a:xfrm>
            <a:off x="514117" y="745527"/>
            <a:ext cx="10790234"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sz="3000" dirty="0" err="1">
                <a:solidFill>
                  <a:srgbClr val="399884"/>
                </a:solidFill>
                <a:ea typeface="+mj-lt"/>
                <a:cs typeface="+mj-lt"/>
              </a:rPr>
              <a:t>Održavanje</a:t>
            </a:r>
            <a:r>
              <a:rPr lang="bs-Latn-BA" sz="3000" dirty="0">
                <a:solidFill>
                  <a:srgbClr val="399884"/>
                </a:solidFill>
                <a:ea typeface="+mj-lt"/>
                <a:cs typeface="+mj-lt"/>
              </a:rPr>
              <a:t> implementacije aktivnom kroz kontinuirano učenje</a:t>
            </a:r>
            <a:endParaRPr lang="bs-Latn-BA" dirty="0"/>
          </a:p>
        </p:txBody>
      </p:sp>
    </p:spTree>
    <p:extLst>
      <p:ext uri="{BB962C8B-B14F-4D97-AF65-F5344CB8AC3E}">
        <p14:creationId xmlns:p14="http://schemas.microsoft.com/office/powerpoint/2010/main" val="2822319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4A8E-C8F6-82DE-EBDC-A62A1FBA774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EBF7134-D668-48D3-566B-68D739583FEF}"/>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2DEEA371-DD11-7A8C-D2D9-5390E6D1325E}"/>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1CBA98A9-F787-1BA8-945C-B1DFEC1003A4}"/>
              </a:ext>
            </a:extLst>
          </p:cNvPr>
          <p:cNvSpPr>
            <a:spLocks noGrp="1"/>
          </p:cNvSpPr>
          <p:nvPr>
            <p:ph type="title"/>
          </p:nvPr>
        </p:nvSpPr>
        <p:spPr>
          <a:xfrm>
            <a:off x="514117" y="1457082"/>
            <a:ext cx="10997229" cy="3843061"/>
          </a:xfrm>
        </p:spPr>
        <p:txBody>
          <a:bodyPr>
            <a:noAutofit/>
          </a:bodyPr>
          <a:lstStyle/>
          <a:p>
            <a:pPr lvl="0"/>
            <a:r>
              <a:rPr lang="en-US" sz="2000" dirty="0">
                <a:solidFill>
                  <a:srgbClr val="373365"/>
                </a:solidFill>
                <a:latin typeface="DejaVu Math TeX Gyre" panose="02000503000000000000"/>
              </a:rPr>
              <a:t>1. Razmislite o svojim polaznicima i sektorima u kojima će raditi. Koja je jedna digitalna vještina koju bi možda trebali ojačati kako bi bolje podržali održive prakse? Opišite kako ovaj jaz utječe na njihovu sposobnost da se uključe u digitalne tehnologije ili zadatke održivosti na radnom mjestu.</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2. Razmislite o tome šta bi moglo sprječavati vaše polaznike da razviju ovu vještinu. Da li su prepreke tehničke, kao što je nedostatak pristupa alatima ili podacima? Ili se odnose na samopouzdanje, vrijeme ili nastavne resurse?</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3. Na osnovu vaših razmišljanja, osmišljajte kratak i realan plan kako biste pomogli svojim polaznicima da poboljšaju ovu digitalnu vještinu. Koje ćete korake poduzeti da je uvedete ili ojačate u svojoj nastavi? Kakva bi podrška ili materijali omogućili da ovaj plan teče glatko za sve polaznike?</a:t>
            </a:r>
          </a:p>
        </p:txBody>
      </p:sp>
      <p:sp>
        <p:nvSpPr>
          <p:cNvPr id="8" name="Title 1">
            <a:extLst>
              <a:ext uri="{FF2B5EF4-FFF2-40B4-BE49-F238E27FC236}">
                <a16:creationId xmlns:a16="http://schemas.microsoft.com/office/drawing/2014/main" id="{1E7D40F4-68D1-6A6D-3670-C2DA3D43D016}"/>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ct val="0"/>
              </a:spcAft>
            </a:pPr>
            <a:r>
              <a:rPr lang="sr-Latn-RS" sz="1400" dirty="0" err="1">
                <a:solidFill>
                  <a:schemeClr val="bg1"/>
                </a:solidFill>
                <a:latin typeface="Aptos Display"/>
              </a:rPr>
              <a:t>Unaprijediti</a:t>
            </a:r>
            <a:r>
              <a:rPr lang="sr-Latn-RS" sz="1400" dirty="0">
                <a:solidFill>
                  <a:schemeClr val="bg1"/>
                </a:solidFill>
                <a:latin typeface="Aptos Display"/>
              </a:rPr>
              <a:t> kvalitet stručnog obrazovanja i obuka (VET) na Zapadnom Balkanu za održivi razvoj</a:t>
            </a:r>
            <a:endParaRPr lang="en-US" dirty="0">
              <a:solidFill>
                <a:schemeClr val="bg1"/>
              </a:solidFill>
            </a:endParaRPr>
          </a:p>
        </p:txBody>
      </p:sp>
      <p:pic>
        <p:nvPicPr>
          <p:cNvPr id="13" name="Picture 12" descr="A white text on a black background&#10;&#10;Description automatically generated">
            <a:extLst>
              <a:ext uri="{FF2B5EF4-FFF2-40B4-BE49-F238E27FC236}">
                <a16:creationId xmlns:a16="http://schemas.microsoft.com/office/drawing/2014/main" id="{58DA715E-2265-7080-C56C-3D978A48B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34BA32F-715B-6AEF-0E07-9F6F4C9A670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7647617-E3F9-8578-6ED1-E215F4D6E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6550F3C3-F820-592C-CDD6-2AA9A786415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Premošćivanje zelene i digitalne podjele</a:t>
            </a:r>
          </a:p>
        </p:txBody>
      </p:sp>
      <p:sp>
        <p:nvSpPr>
          <p:cNvPr id="5" name="Title 1">
            <a:extLst>
              <a:ext uri="{FF2B5EF4-FFF2-40B4-BE49-F238E27FC236}">
                <a16:creationId xmlns:a16="http://schemas.microsoft.com/office/drawing/2014/main" id="{64F20E37-884D-A6DC-7DEF-28CA0FE74035}"/>
              </a:ext>
            </a:extLst>
          </p:cNvPr>
          <p:cNvSpPr txBox="1">
            <a:spLocks/>
          </p:cNvSpPr>
          <p:nvPr/>
        </p:nvSpPr>
        <p:spPr>
          <a:xfrm>
            <a:off x="514117" y="745527"/>
            <a:ext cx="10790234"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Reflektivna aktivnost</a:t>
            </a:r>
          </a:p>
        </p:txBody>
      </p:sp>
    </p:spTree>
    <p:extLst>
      <p:ext uri="{BB962C8B-B14F-4D97-AF65-F5344CB8AC3E}">
        <p14:creationId xmlns:p14="http://schemas.microsoft.com/office/powerpoint/2010/main" val="1880753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C7B3-BE3B-42C9-8623-406DFF2085D1}"/>
            </a:ext>
          </a:extLst>
        </p:cNvPr>
        <p:cNvGrpSpPr/>
        <p:nvPr/>
      </p:nvGrpSpPr>
      <p:grpSpPr>
        <a:xfrm>
          <a:off x="0" y="0"/>
          <a:ext cx="0" cy="0"/>
          <a:chOff x="0" y="0"/>
          <a:chExt cx="0" cy="0"/>
        </a:xfrm>
      </p:grpSpPr>
      <p:pic>
        <p:nvPicPr>
          <p:cNvPr id="11" name="Picture 10" descr="Business people shaking hands">
            <a:extLst>
              <a:ext uri="{FF2B5EF4-FFF2-40B4-BE49-F238E27FC236}">
                <a16:creationId xmlns:a16="http://schemas.microsoft.com/office/drawing/2014/main" id="{353C131C-1FE4-915C-8AC8-70BCEF8734F5}"/>
              </a:ext>
            </a:extLst>
          </p:cNvPr>
          <p:cNvPicPr>
            <a:picLocks noGrp="1" noRot="1" noChangeAspect="1" noMove="1" noResize="1" noEditPoints="1" noAdjustHandles="1" noChangeArrowheads="1" noChangeShapeType="1" noCrop="1"/>
          </p:cNvPicPr>
          <p:nvPr/>
        </p:nvPicPr>
        <p:blipFill>
          <a:blip r:embed="rId3">
            <a:alphaModFix amt="20000"/>
            <a:extLst>
              <a:ext uri="{28A0092B-C50C-407E-A947-70E740481C1C}">
                <a14:useLocalDpi xmlns:a14="http://schemas.microsoft.com/office/drawing/2010/main" val="0"/>
              </a:ext>
            </a:extLst>
          </a:blip>
          <a:srcRect l="5312" t="19863"/>
          <a:stretch/>
        </p:blipFill>
        <p:spPr>
          <a:xfrm>
            <a:off x="-7880" y="0"/>
            <a:ext cx="12199880" cy="6891849"/>
          </a:xfrm>
          <a:prstGeom prst="rect">
            <a:avLst/>
          </a:prstGeom>
        </p:spPr>
      </p:pic>
      <p:sp>
        <p:nvSpPr>
          <p:cNvPr id="2" name="Title 1">
            <a:extLst>
              <a:ext uri="{FF2B5EF4-FFF2-40B4-BE49-F238E27FC236}">
                <a16:creationId xmlns:a16="http://schemas.microsoft.com/office/drawing/2014/main" id="{A0DD77EA-30B7-5596-BC7E-0B72D36354EA}"/>
              </a:ext>
            </a:extLst>
          </p:cNvPr>
          <p:cNvSpPr>
            <a:spLocks noGrp="1"/>
          </p:cNvSpPr>
          <p:nvPr>
            <p:ph type="title"/>
          </p:nvPr>
        </p:nvSpPr>
        <p:spPr>
          <a:xfrm>
            <a:off x="2587120" y="3000068"/>
            <a:ext cx="7025640" cy="857864"/>
          </a:xfrm>
        </p:spPr>
        <p:txBody>
          <a:bodyPr>
            <a:noAutofit/>
          </a:bodyPr>
          <a:lstStyle/>
          <a:p>
            <a:pPr algn="ctr"/>
            <a:r>
              <a:rPr lang="bs-Latn-BA" sz="6000" b="1">
                <a:solidFill>
                  <a:srgbClr val="4DB9A1"/>
                </a:solidFill>
                <a:latin typeface="DejaVu Sans" panose="020B0603030804020204" pitchFamily="34" charset="0"/>
                <a:ea typeface="DejaVu Sans" panose="020B0603030804020204" pitchFamily="34" charset="0"/>
                <a:cs typeface="DejaVu Sans" panose="020B0603030804020204" pitchFamily="34" charset="0"/>
              </a:rPr>
              <a:t>Hvala!</a:t>
            </a:r>
          </a:p>
        </p:txBody>
      </p:sp>
      <p:sp>
        <p:nvSpPr>
          <p:cNvPr id="4" name="Rectangle 2">
            <a:extLst>
              <a:ext uri="{FF2B5EF4-FFF2-40B4-BE49-F238E27FC236}">
                <a16:creationId xmlns:a16="http://schemas.microsoft.com/office/drawing/2014/main" id="{B77DFBFF-5126-062E-05E9-031F96874DFE}"/>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id="{DEEC1FFE-33F2-F6D3-EE8A-4AB41164C339}"/>
              </a:ext>
            </a:extLst>
          </p:cNvPr>
          <p:cNvSpPr txBox="1">
            <a:spLocks/>
          </p:cNvSpPr>
          <p:nvPr/>
        </p:nvSpPr>
        <p:spPr>
          <a:xfrm>
            <a:off x="2308059" y="4357398"/>
            <a:ext cx="7389857" cy="405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endParaRPr lang="bs-Latn-BA"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5" name="Title 1">
            <a:extLst>
              <a:ext uri="{FF2B5EF4-FFF2-40B4-BE49-F238E27FC236}">
                <a16:creationId xmlns:a16="http://schemas.microsoft.com/office/drawing/2014/main" id="{F597848C-F37D-5FDA-43D7-22F3A5A9FC10}"/>
              </a:ext>
            </a:extLst>
          </p:cNvPr>
          <p:cNvSpPr txBox="1">
            <a:spLocks/>
          </p:cNvSpPr>
          <p:nvPr/>
        </p:nvSpPr>
        <p:spPr>
          <a:xfrm>
            <a:off x="2308059" y="2142609"/>
            <a:ext cx="7389857" cy="715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r>
              <a:rPr lang="en-US"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B&amp;P Emerging Technologies</a:t>
            </a:r>
            <a:endParaRPr lang="bs-Latn-BA"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grpSp>
        <p:nvGrpSpPr>
          <p:cNvPr id="6" name="Group 5">
            <a:extLst>
              <a:ext uri="{FF2B5EF4-FFF2-40B4-BE49-F238E27FC236}">
                <a16:creationId xmlns:a16="http://schemas.microsoft.com/office/drawing/2014/main" id="{5381120A-CFF2-DBF3-FD1E-47ED1F905D9B}"/>
              </a:ext>
            </a:extLst>
          </p:cNvPr>
          <p:cNvGrpSpPr/>
          <p:nvPr/>
        </p:nvGrpSpPr>
        <p:grpSpPr>
          <a:xfrm>
            <a:off x="-7880" y="5779801"/>
            <a:ext cx="12199880" cy="1115889"/>
            <a:chOff x="0" y="5742109"/>
            <a:chExt cx="12199880" cy="1115889"/>
          </a:xfrm>
        </p:grpSpPr>
        <p:sp>
          <p:nvSpPr>
            <p:cNvPr id="10" name="Rectangle 9">
              <a:extLst>
                <a:ext uri="{FF2B5EF4-FFF2-40B4-BE49-F238E27FC236}">
                  <a16:creationId xmlns:a16="http://schemas.microsoft.com/office/drawing/2014/main" id="{DEEDB35B-167E-D805-E805-7A42279F2784}"/>
                </a:ext>
              </a:extLst>
            </p:cNvPr>
            <p:cNvSpPr>
              <a:spLocks/>
            </p:cNvSpPr>
            <p:nvPr/>
          </p:nvSpPr>
          <p:spPr>
            <a:xfrm flipV="1">
              <a:off x="0" y="5742109"/>
              <a:ext cx="12199880" cy="1115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pic>
          <p:nvPicPr>
            <p:cNvPr id="16" name="Picture 15" descr="A blue and gold logo&#10;&#10;Description automatically generated">
              <a:extLst>
                <a:ext uri="{FF2B5EF4-FFF2-40B4-BE49-F238E27FC236}">
                  <a16:creationId xmlns:a16="http://schemas.microsoft.com/office/drawing/2014/main" id="{F4AEE9FB-8105-9F53-4BD1-A8500503A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818" y="6076008"/>
              <a:ext cx="988452" cy="401110"/>
            </a:xfrm>
            <a:prstGeom prst="rect">
              <a:avLst/>
            </a:prstGeom>
          </p:spPr>
        </p:pic>
        <p:pic>
          <p:nvPicPr>
            <p:cNvPr id="18" name="Picture 17" descr="A logo with a circle and a circle with a letter b&#10;&#10;Description automatically generated">
              <a:extLst>
                <a:ext uri="{FF2B5EF4-FFF2-40B4-BE49-F238E27FC236}">
                  <a16:creationId xmlns:a16="http://schemas.microsoft.com/office/drawing/2014/main" id="{0B0D8A18-9093-176C-B4CE-9EE9052AB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4581" y="6083411"/>
              <a:ext cx="974895" cy="428106"/>
            </a:xfrm>
            <a:prstGeom prst="rect">
              <a:avLst/>
            </a:prstGeom>
          </p:spPr>
        </p:pic>
        <p:pic>
          <p:nvPicPr>
            <p:cNvPr id="20" name="Picture 19" descr="A green and blue text on a black background&#10;&#10;Description automatically generated">
              <a:extLst>
                <a:ext uri="{FF2B5EF4-FFF2-40B4-BE49-F238E27FC236}">
                  <a16:creationId xmlns:a16="http://schemas.microsoft.com/office/drawing/2014/main" id="{7E25FFE1-B1CB-3A46-3E8C-FDA9B92546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9" y="6088687"/>
              <a:ext cx="1732222" cy="430944"/>
            </a:xfrm>
            <a:prstGeom prst="rect">
              <a:avLst/>
            </a:prstGeom>
          </p:spPr>
        </p:pic>
        <p:pic>
          <p:nvPicPr>
            <p:cNvPr id="21" name="Picture 20" descr="A yellow and blue circle with a white bird and stars&#10;&#10;Description automatically generated">
              <a:extLst>
                <a:ext uri="{FF2B5EF4-FFF2-40B4-BE49-F238E27FC236}">
                  <a16:creationId xmlns:a16="http://schemas.microsoft.com/office/drawing/2014/main" id="{62B07B95-9682-B75F-645C-E2842BE1C7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655" y="5997328"/>
              <a:ext cx="581236" cy="581236"/>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10E1F949-FA54-EB97-9B0D-75D239FFC3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1374" y="5972113"/>
              <a:ext cx="1647764" cy="659106"/>
            </a:xfrm>
            <a:prstGeom prst="rect">
              <a:avLst/>
            </a:prstGeom>
          </p:spPr>
        </p:pic>
        <p:pic>
          <p:nvPicPr>
            <p:cNvPr id="23" name="Picture 22" descr="Blue text on a black background&#10;&#10;Description automatically generated">
              <a:extLst>
                <a:ext uri="{FF2B5EF4-FFF2-40B4-BE49-F238E27FC236}">
                  <a16:creationId xmlns:a16="http://schemas.microsoft.com/office/drawing/2014/main" id="{0BBF9D4F-A4BD-7D54-2E3C-5D7976FB92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1373" y="6049983"/>
              <a:ext cx="2392256" cy="500627"/>
            </a:xfrm>
            <a:prstGeom prst="rect">
              <a:avLst/>
            </a:prstGeom>
          </p:spPr>
        </p:pic>
      </p:grpSp>
      <p:pic>
        <p:nvPicPr>
          <p:cNvPr id="8" name="Picture 7" descr="A logo with text on it&#10;&#10;AI-generated content may be incorrect.">
            <a:extLst>
              <a:ext uri="{FF2B5EF4-FFF2-40B4-BE49-F238E27FC236}">
                <a16:creationId xmlns:a16="http://schemas.microsoft.com/office/drawing/2014/main" id="{16442515-2FEA-9A3E-2D58-3592B3FA15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4732" y="6115925"/>
            <a:ext cx="929084" cy="43328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00E7A72B-4826-B1D2-7703-D4FC82C1BB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6131" y="6164344"/>
            <a:ext cx="1552832" cy="341623"/>
          </a:xfrm>
          <a:prstGeom prst="rect">
            <a:avLst/>
          </a:prstGeom>
        </p:spPr>
      </p:pic>
    </p:spTree>
    <p:extLst>
      <p:ext uri="{BB962C8B-B14F-4D97-AF65-F5344CB8AC3E}">
        <p14:creationId xmlns:p14="http://schemas.microsoft.com/office/powerpoint/2010/main" val="118944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03A55-4463-0B81-F8FA-95180026132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40AD813-BF75-90A3-AD53-AA5A6FE245D9}"/>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190BE33A-EF6E-1817-B16A-B3EEA30AEB38}"/>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A24FC31F-9DDF-85FB-277E-FE53ACDCE27E}"/>
              </a:ext>
            </a:extLst>
          </p:cNvPr>
          <p:cNvSpPr>
            <a:spLocks noGrp="1"/>
          </p:cNvSpPr>
          <p:nvPr>
            <p:ph type="title"/>
          </p:nvPr>
        </p:nvSpPr>
        <p:spPr>
          <a:xfrm>
            <a:off x="558396" y="2220583"/>
            <a:ext cx="10997228" cy="857864"/>
          </a:xfrm>
        </p:spPr>
        <p:txBody>
          <a:bodyPr>
            <a:noAutofit/>
          </a:bodyPr>
          <a:lstStyle/>
          <a:p>
            <a:r>
              <a:rPr lang="en-US" sz="3000" b="1" dirty="0">
                <a:solidFill>
                  <a:srgbClr val="399884"/>
                </a:solidFill>
                <a:latin typeface="DejaVu Sans"/>
                <a:ea typeface="DejaVu Sans" panose="020B0603030804020204" pitchFamily="34" charset="0"/>
                <a:cs typeface="DejaVu Sans" panose="020B0603030804020204" pitchFamily="34" charset="0"/>
              </a:rPr>
              <a:t>Modul 1: </a:t>
            </a:r>
            <a:r>
              <a:rPr lang="en-US" sz="3000" dirty="0" err="1">
                <a:solidFill>
                  <a:srgbClr val="399884"/>
                </a:solidFill>
                <a:ea typeface="+mj-lt"/>
                <a:cs typeface="+mj-lt"/>
              </a:rPr>
              <a:t>Razumijevanje</a:t>
            </a:r>
            <a:r>
              <a:rPr lang="en-US" sz="3000" dirty="0">
                <a:solidFill>
                  <a:srgbClr val="399884"/>
                </a:solidFill>
                <a:ea typeface="+mj-lt"/>
                <a:cs typeface="+mj-lt"/>
              </a:rPr>
              <a:t> </a:t>
            </a:r>
            <a:r>
              <a:rPr lang="en-US" sz="3000" dirty="0" err="1">
                <a:solidFill>
                  <a:srgbClr val="399884"/>
                </a:solidFill>
                <a:ea typeface="+mj-lt"/>
                <a:cs typeface="+mj-lt"/>
              </a:rPr>
              <a:t>Evropskog</a:t>
            </a:r>
            <a:r>
              <a:rPr lang="en-US" sz="3000" dirty="0">
                <a:solidFill>
                  <a:srgbClr val="399884"/>
                </a:solidFill>
                <a:ea typeface="+mj-lt"/>
                <a:cs typeface="+mj-lt"/>
              </a:rPr>
              <a:t> </a:t>
            </a:r>
            <a:r>
              <a:rPr lang="en-US" sz="3000" dirty="0" err="1">
                <a:solidFill>
                  <a:srgbClr val="399884"/>
                </a:solidFill>
                <a:ea typeface="+mj-lt"/>
                <a:cs typeface="+mj-lt"/>
              </a:rPr>
              <a:t>zelenog</a:t>
            </a:r>
            <a:r>
              <a:rPr lang="en-US" sz="3000" dirty="0">
                <a:solidFill>
                  <a:srgbClr val="399884"/>
                </a:solidFill>
                <a:ea typeface="+mj-lt"/>
                <a:cs typeface="+mj-lt"/>
              </a:rPr>
              <a:t> </a:t>
            </a:r>
            <a:r>
              <a:rPr lang="en-US" sz="3000" dirty="0" err="1">
                <a:solidFill>
                  <a:srgbClr val="399884"/>
                </a:solidFill>
                <a:ea typeface="+mj-lt"/>
                <a:cs typeface="+mj-lt"/>
              </a:rPr>
              <a:t>sporazuma</a:t>
            </a:r>
            <a:br>
              <a:rPr lang="en-US" sz="3000" b="1" dirty="0">
                <a:latin typeface="DejaVu Sans" panose="020B0603030804020204" pitchFamily="34" charset="0"/>
                <a:ea typeface="DejaVu Sans" panose="020B0603030804020204" pitchFamily="34" charset="0"/>
                <a:cs typeface="DejaVu Sans" panose="020B0603030804020204" pitchFamily="34" charset="0"/>
              </a:rPr>
            </a:br>
            <a:br>
              <a:rPr lang="en-US" sz="3000" b="1" dirty="0">
                <a:latin typeface="DejaVu Sans" panose="020B0603030804020204" pitchFamily="34" charset="0"/>
                <a:ea typeface="DejaVu Sans" panose="020B0603030804020204" pitchFamily="34" charset="0"/>
                <a:cs typeface="DejaVu Sans" panose="020B0603030804020204" pitchFamily="34" charset="0"/>
              </a:rPr>
            </a:br>
            <a:br>
              <a:rPr lang="en-US" sz="3000" b="1" dirty="0">
                <a:latin typeface="DejaVu Sans" panose="020B0603030804020204" pitchFamily="34" charset="0"/>
                <a:ea typeface="DejaVu Sans" panose="020B0603030804020204" pitchFamily="34" charset="0"/>
                <a:cs typeface="DejaVu Sans" panose="020B0603030804020204" pitchFamily="34" charset="0"/>
              </a:rPr>
            </a:br>
            <a:r>
              <a:rPr lang="en-US" sz="3000" dirty="0" err="1">
                <a:solidFill>
                  <a:srgbClr val="373365"/>
                </a:solidFill>
                <a:latin typeface="DejaVu Math TeX Gyre" panose="02000503000000000000"/>
              </a:rPr>
              <a:t>Podnaslov</a:t>
            </a:r>
            <a:r>
              <a:rPr lang="en-US" sz="3000" dirty="0">
                <a:solidFill>
                  <a:srgbClr val="373365"/>
                </a:solidFill>
                <a:latin typeface="DejaVu Math TeX Gyre" panose="02000503000000000000"/>
              </a:rPr>
              <a:t> 1.1: </a:t>
            </a:r>
            <a:r>
              <a:rPr lang="en-US" sz="3000" dirty="0" err="1">
                <a:solidFill>
                  <a:srgbClr val="373365"/>
                </a:solidFill>
                <a:ea typeface="+mj-lt"/>
                <a:cs typeface="+mj-lt"/>
              </a:rPr>
              <a:t>Ključni</a:t>
            </a:r>
            <a:r>
              <a:rPr lang="en-US" sz="3000" dirty="0">
                <a:solidFill>
                  <a:srgbClr val="373365"/>
                </a:solidFill>
                <a:ea typeface="+mj-lt"/>
                <a:cs typeface="+mj-lt"/>
              </a:rPr>
              <a:t> </a:t>
            </a:r>
            <a:r>
              <a:rPr lang="en-US" sz="3000" dirty="0" err="1">
                <a:solidFill>
                  <a:srgbClr val="373365"/>
                </a:solidFill>
                <a:ea typeface="+mj-lt"/>
                <a:cs typeface="+mj-lt"/>
              </a:rPr>
              <a:t>pokazatelji</a:t>
            </a:r>
            <a:r>
              <a:rPr lang="en-US" sz="3000" dirty="0">
                <a:solidFill>
                  <a:srgbClr val="373365"/>
                </a:solidFill>
                <a:ea typeface="+mj-lt"/>
                <a:cs typeface="+mj-lt"/>
              </a:rPr>
              <a:t> </a:t>
            </a:r>
            <a:r>
              <a:rPr lang="en-US" sz="3000" dirty="0" err="1">
                <a:solidFill>
                  <a:srgbClr val="373365"/>
                </a:solidFill>
                <a:ea typeface="+mj-lt"/>
                <a:cs typeface="+mj-lt"/>
              </a:rPr>
              <a:t>Zelenog</a:t>
            </a:r>
            <a:r>
              <a:rPr lang="en-US" sz="3000" dirty="0">
                <a:solidFill>
                  <a:srgbClr val="373365"/>
                </a:solidFill>
                <a:ea typeface="+mj-lt"/>
                <a:cs typeface="+mj-lt"/>
              </a:rPr>
              <a:t> </a:t>
            </a:r>
            <a:r>
              <a:rPr lang="en-US" sz="3000" dirty="0" err="1">
                <a:solidFill>
                  <a:srgbClr val="373365"/>
                </a:solidFill>
                <a:ea typeface="+mj-lt"/>
                <a:cs typeface="+mj-lt"/>
              </a:rPr>
              <a:t>sporazuma</a:t>
            </a:r>
            <a:r>
              <a:rPr lang="en-US" sz="3000" dirty="0">
                <a:solidFill>
                  <a:srgbClr val="373365"/>
                </a:solidFill>
                <a:ea typeface="+mj-lt"/>
                <a:cs typeface="+mj-lt"/>
              </a:rPr>
              <a:t> </a:t>
            </a:r>
            <a:r>
              <a:rPr lang="en-US" sz="3000" dirty="0" err="1">
                <a:solidFill>
                  <a:srgbClr val="373365"/>
                </a:solidFill>
                <a:ea typeface="+mj-lt"/>
                <a:cs typeface="+mj-lt"/>
              </a:rPr>
              <a:t>i</a:t>
            </a:r>
            <a:r>
              <a:rPr lang="en-US" sz="3000" dirty="0">
                <a:solidFill>
                  <a:srgbClr val="373365"/>
                </a:solidFill>
                <a:ea typeface="+mj-lt"/>
                <a:cs typeface="+mj-lt"/>
              </a:rPr>
              <a:t> </a:t>
            </a:r>
            <a:r>
              <a:rPr lang="en-US" sz="3000" dirty="0" err="1">
                <a:solidFill>
                  <a:srgbClr val="373365"/>
                </a:solidFill>
                <a:ea typeface="+mj-lt"/>
                <a:cs typeface="+mj-lt"/>
              </a:rPr>
              <a:t>dvostruke</a:t>
            </a:r>
            <a:r>
              <a:rPr lang="en-US" sz="3000" dirty="0">
                <a:solidFill>
                  <a:srgbClr val="373365"/>
                </a:solidFill>
                <a:ea typeface="+mj-lt"/>
                <a:cs typeface="+mj-lt"/>
              </a:rPr>
              <a:t> </a:t>
            </a:r>
            <a:r>
              <a:rPr lang="en-US" sz="3000" dirty="0" err="1">
                <a:solidFill>
                  <a:srgbClr val="373365"/>
                </a:solidFill>
                <a:ea typeface="+mj-lt"/>
                <a:cs typeface="+mj-lt"/>
              </a:rPr>
              <a:t>tranzicije</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err="1">
                <a:solidFill>
                  <a:srgbClr val="373365"/>
                </a:solidFill>
                <a:latin typeface="DejaVu Math TeX Gyre" panose="02000503000000000000"/>
              </a:rPr>
              <a:t>Podnaslov</a:t>
            </a:r>
            <a:r>
              <a:rPr lang="en-US" sz="3000" dirty="0">
                <a:solidFill>
                  <a:srgbClr val="373365"/>
                </a:solidFill>
                <a:latin typeface="DejaVu Math TeX Gyre" panose="02000503000000000000"/>
              </a:rPr>
              <a:t> 1.2: </a:t>
            </a:r>
            <a:r>
              <a:rPr lang="en-US" sz="3000" dirty="0" err="1">
                <a:solidFill>
                  <a:srgbClr val="373365"/>
                </a:solidFill>
                <a:latin typeface="DejaVu Math TeX Gyre" panose="02000503000000000000"/>
              </a:rPr>
              <a:t>Tumačenje</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podataka</a:t>
            </a:r>
            <a:r>
              <a:rPr lang="en-US" sz="3000" dirty="0">
                <a:solidFill>
                  <a:srgbClr val="373365"/>
                </a:solidFill>
                <a:latin typeface="DejaVu Math TeX Gyre" panose="02000503000000000000"/>
              </a:rPr>
              <a:t> za </a:t>
            </a:r>
            <a:r>
              <a:rPr lang="en-US" sz="3000" dirty="0" err="1">
                <a:solidFill>
                  <a:srgbClr val="373365"/>
                </a:solidFill>
                <a:latin typeface="DejaVu Math TeX Gyre" panose="02000503000000000000"/>
              </a:rPr>
              <a:t>održivost</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err="1">
                <a:solidFill>
                  <a:srgbClr val="373365"/>
                </a:solidFill>
                <a:latin typeface="DejaVu Math TeX Gyre" panose="02000503000000000000"/>
              </a:rPr>
              <a:t>Podnaslov</a:t>
            </a:r>
            <a:r>
              <a:rPr lang="en-US" sz="3000" dirty="0">
                <a:solidFill>
                  <a:srgbClr val="373365"/>
                </a:solidFill>
                <a:latin typeface="DejaVu Math TeX Gyre" panose="02000503000000000000"/>
              </a:rPr>
              <a:t> 1.3: </a:t>
            </a:r>
            <a:r>
              <a:rPr lang="en-US" sz="3000" dirty="0" err="1">
                <a:solidFill>
                  <a:srgbClr val="373365"/>
                </a:solidFill>
                <a:ea typeface="+mj-lt"/>
                <a:cs typeface="+mj-lt"/>
              </a:rPr>
              <a:t>Kontekstualna</a:t>
            </a:r>
            <a:r>
              <a:rPr lang="en-US" sz="3000" dirty="0">
                <a:solidFill>
                  <a:srgbClr val="373365"/>
                </a:solidFill>
                <a:ea typeface="+mj-lt"/>
                <a:cs typeface="+mj-lt"/>
              </a:rPr>
              <a:t> </a:t>
            </a:r>
            <a:r>
              <a:rPr lang="en-US" sz="3000" dirty="0" err="1">
                <a:solidFill>
                  <a:srgbClr val="373365"/>
                </a:solidFill>
                <a:ea typeface="+mj-lt"/>
                <a:cs typeface="+mj-lt"/>
              </a:rPr>
              <a:t>analiza</a:t>
            </a:r>
            <a:r>
              <a:rPr lang="en-US" sz="3000" dirty="0">
                <a:solidFill>
                  <a:srgbClr val="373365"/>
                </a:solidFill>
                <a:ea typeface="+mj-lt"/>
                <a:cs typeface="+mj-lt"/>
              </a:rPr>
              <a:t> </a:t>
            </a:r>
            <a:r>
              <a:rPr lang="en-US" sz="3000" dirty="0" err="1">
                <a:solidFill>
                  <a:srgbClr val="373365"/>
                </a:solidFill>
                <a:ea typeface="+mj-lt"/>
                <a:cs typeface="+mj-lt"/>
              </a:rPr>
              <a:t>i</a:t>
            </a:r>
            <a:r>
              <a:rPr lang="en-US" sz="3000" dirty="0">
                <a:solidFill>
                  <a:srgbClr val="373365"/>
                </a:solidFill>
                <a:ea typeface="+mj-lt"/>
                <a:cs typeface="+mj-lt"/>
              </a:rPr>
              <a:t> </a:t>
            </a:r>
            <a:r>
              <a:rPr lang="en-US" sz="3000" dirty="0" err="1">
                <a:solidFill>
                  <a:srgbClr val="373365"/>
                </a:solidFill>
                <a:ea typeface="+mj-lt"/>
                <a:cs typeface="+mj-lt"/>
              </a:rPr>
              <a:t>provjera</a:t>
            </a:r>
            <a:r>
              <a:rPr lang="en-US" sz="3000" dirty="0">
                <a:solidFill>
                  <a:srgbClr val="373365"/>
                </a:solidFill>
                <a:ea typeface="+mj-lt"/>
                <a:cs typeface="+mj-lt"/>
              </a:rPr>
              <a:t> </a:t>
            </a:r>
            <a:r>
              <a:rPr lang="en-US" sz="3000" dirty="0" err="1">
                <a:solidFill>
                  <a:srgbClr val="373365"/>
                </a:solidFill>
                <a:ea typeface="+mj-lt"/>
                <a:cs typeface="+mj-lt"/>
              </a:rPr>
              <a:t>smislenosti</a:t>
            </a:r>
            <a:endParaRPr lang="en-US" sz="3600" b="1" dirty="0" err="1">
              <a:solidFill>
                <a:srgbClr val="399884"/>
              </a:solidFill>
              <a:ea typeface="+mj-lt"/>
              <a:cs typeface="+mj-lt"/>
            </a:endParaRPr>
          </a:p>
        </p:txBody>
      </p:sp>
      <p:sp>
        <p:nvSpPr>
          <p:cNvPr id="8" name="Title 1">
            <a:extLst>
              <a:ext uri="{FF2B5EF4-FFF2-40B4-BE49-F238E27FC236}">
                <a16:creationId xmlns:a16="http://schemas.microsoft.com/office/drawing/2014/main" id="{9D06A378-F1CD-1338-C62A-DBE8CACFC329}"/>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ct val="0"/>
              </a:spcAft>
            </a:pPr>
            <a:r>
              <a:rPr lang="sr-Latn-RS" sz="1400" dirty="0" err="1">
                <a:solidFill>
                  <a:schemeClr val="bg1"/>
                </a:solidFill>
                <a:latin typeface="Aptos Display"/>
              </a:rPr>
              <a:t>Unaprijediti</a:t>
            </a:r>
            <a:r>
              <a:rPr lang="sr-Latn-RS" sz="1400" dirty="0">
                <a:solidFill>
                  <a:schemeClr val="bg1"/>
                </a:solidFill>
                <a:latin typeface="Aptos Display"/>
              </a:rPr>
              <a:t> kvalitet stručnog obrazovanja i obuka (VET) na Zapadnom Balkanu za održivi razvoj.</a:t>
            </a:r>
            <a:endParaRPr lang="en-US" dirty="0">
              <a:solidFill>
                <a:schemeClr val="bg1"/>
              </a:solidFill>
            </a:endParaRPr>
          </a:p>
        </p:txBody>
      </p:sp>
      <p:pic>
        <p:nvPicPr>
          <p:cNvPr id="13" name="Picture 12" descr="A white text on a black background&#10;&#10;Description automatically generated">
            <a:extLst>
              <a:ext uri="{FF2B5EF4-FFF2-40B4-BE49-F238E27FC236}">
                <a16:creationId xmlns:a16="http://schemas.microsoft.com/office/drawing/2014/main" id="{CB126673-B492-8D8E-9623-107FAB555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879399CC-7A46-4F13-53B2-FC2AE1E0827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B3EF742A-6367-D6DE-173F-F1FD201B3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820FC247-744E-3200-802F-09C6CC36352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Premošćivanje zelene i digitalne podjele</a:t>
            </a:r>
          </a:p>
        </p:txBody>
      </p:sp>
    </p:spTree>
    <p:extLst>
      <p:ext uri="{BB962C8B-B14F-4D97-AF65-F5344CB8AC3E}">
        <p14:creationId xmlns:p14="http://schemas.microsoft.com/office/powerpoint/2010/main" val="81615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72CCD-DA40-ECF7-D8C5-A0622ABA29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194A68D-2BDC-A201-9856-4E6A0BDE4AC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GB" sz="1400" b="1" u="sng" noProof="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9B8922E9-B2A6-BF2C-2490-1D9AD6FEC6A8}"/>
              </a:ext>
            </a:extLst>
          </p:cNvPr>
          <p:cNvSpPr txBox="1"/>
          <p:nvPr/>
        </p:nvSpPr>
        <p:spPr>
          <a:xfrm>
            <a:off x="3984331" y="402332"/>
            <a:ext cx="8111062" cy="42487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GB" sz="3000" b="1" noProof="0" dirty="0">
                <a:solidFill>
                  <a:srgbClr val="303D68"/>
                </a:solidFill>
                <a:latin typeface="DejaVu Math TeX Gyre" panose="02000503000000000000" pitchFamily="2" charset="0"/>
                <a:ea typeface="+mj-ea"/>
                <a:cs typeface="+mj-cs"/>
              </a:rPr>
              <a:t>Ključni aspekti:</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Definirajte i razumijte ključne pokazatelje uspješnosti (KPI-jeve) relevantne za održivost.</a:t>
            </a:r>
          </a:p>
          <a:p>
            <a:pPr marL="457200" indent="-457200">
              <a:lnSpc>
                <a:spcPct val="90000"/>
              </a:lnSpc>
              <a:spcBef>
                <a:spcPct val="0"/>
              </a:spcBef>
              <a:buFont typeface="Arial" panose="020B0604020202020204" pitchFamily="34" charset="0"/>
              <a:buChar char="•"/>
            </a:pPr>
            <a:endParaRPr lang="en-GB" sz="3000" noProof="0" dirty="0">
              <a:solidFill>
                <a:srgbClr val="303D68"/>
              </a:solidFill>
              <a:latin typeface="DejaVu Math TeX Gyre" panose="02000503000000000000" pitchFamily="2" charset="0"/>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Predstavite koncept dvostruke tranzicije EU (zelene i digitalne).</a:t>
            </a:r>
          </a:p>
          <a:p>
            <a:pPr marL="457200" indent="-457200">
              <a:lnSpc>
                <a:spcPct val="90000"/>
              </a:lnSpc>
              <a:spcBef>
                <a:spcPct val="0"/>
              </a:spcBef>
              <a:buFont typeface="Arial" panose="020B0604020202020204" pitchFamily="34" charset="0"/>
              <a:buChar char="•"/>
            </a:pPr>
            <a:endParaRPr lang="en-GB" sz="3000" noProof="0" dirty="0">
              <a:solidFill>
                <a:srgbClr val="303D68"/>
              </a:solidFill>
              <a:latin typeface="DejaVu Math TeX Gyre" panose="02000503000000000000" pitchFamily="2" charset="0"/>
              <a:ea typeface="+mj-ea"/>
              <a:cs typeface="+mj-cs"/>
            </a:endParaRPr>
          </a:p>
          <a:p>
            <a:pPr marL="457200" indent="-457200">
              <a:lnSpc>
                <a:spcPct val="90000"/>
              </a:lnSpc>
              <a:spcBef>
                <a:spcPct val="0"/>
              </a:spcBef>
              <a:buFont typeface="Arial" panose="020B0604020202020204" pitchFamily="34" charset="0"/>
              <a:buChar char="•"/>
            </a:pPr>
            <a:r>
              <a:rPr lang="en-GB" sz="3000" dirty="0" err="1">
                <a:solidFill>
                  <a:srgbClr val="303D68"/>
                </a:solidFill>
                <a:ea typeface="+mn-lt"/>
                <a:cs typeface="+mn-lt"/>
              </a:rPr>
              <a:t>Razgovarati</a:t>
            </a:r>
            <a:r>
              <a:rPr lang="en-GB" sz="3000" dirty="0">
                <a:solidFill>
                  <a:srgbClr val="303D68"/>
                </a:solidFill>
                <a:ea typeface="+mn-lt"/>
                <a:cs typeface="+mn-lt"/>
              </a:rPr>
              <a:t> o tome </a:t>
            </a:r>
            <a:r>
              <a:rPr lang="en-GB" sz="3000" dirty="0" err="1">
                <a:solidFill>
                  <a:srgbClr val="303D68"/>
                </a:solidFill>
                <a:ea typeface="+mn-lt"/>
                <a:cs typeface="+mn-lt"/>
              </a:rPr>
              <a:t>kako</a:t>
            </a:r>
            <a:r>
              <a:rPr lang="en-GB" sz="3000" dirty="0">
                <a:solidFill>
                  <a:srgbClr val="303D68"/>
                </a:solidFill>
                <a:ea typeface="+mn-lt"/>
                <a:cs typeface="+mn-lt"/>
              </a:rPr>
              <a:t> </a:t>
            </a:r>
            <a:r>
              <a:rPr lang="en-GB" sz="3000" dirty="0" err="1">
                <a:solidFill>
                  <a:srgbClr val="303D68"/>
                </a:solidFill>
                <a:ea typeface="+mn-lt"/>
                <a:cs typeface="+mn-lt"/>
              </a:rPr>
              <a:t>su</a:t>
            </a:r>
            <a:r>
              <a:rPr lang="en-GB" sz="3000" dirty="0">
                <a:solidFill>
                  <a:srgbClr val="303D68"/>
                </a:solidFill>
                <a:ea typeface="+mn-lt"/>
                <a:cs typeface="+mn-lt"/>
              </a:rPr>
              <a:t> </a:t>
            </a:r>
            <a:r>
              <a:rPr lang="en-GB" sz="3000" dirty="0" err="1">
                <a:solidFill>
                  <a:srgbClr val="303D68"/>
                </a:solidFill>
                <a:ea typeface="+mn-lt"/>
                <a:cs typeface="+mn-lt"/>
              </a:rPr>
              <a:t>digitalne</a:t>
            </a:r>
            <a:r>
              <a:rPr lang="en-GB" sz="3000" dirty="0">
                <a:solidFill>
                  <a:srgbClr val="303D68"/>
                </a:solidFill>
                <a:ea typeface="+mn-lt"/>
                <a:cs typeface="+mn-lt"/>
              </a:rPr>
              <a:t> </a:t>
            </a:r>
            <a:r>
              <a:rPr lang="en-GB" sz="3000" dirty="0" err="1">
                <a:solidFill>
                  <a:srgbClr val="303D68"/>
                </a:solidFill>
                <a:ea typeface="+mn-lt"/>
                <a:cs typeface="+mn-lt"/>
              </a:rPr>
              <a:t>tehnologije</a:t>
            </a:r>
            <a:r>
              <a:rPr lang="en-GB" sz="3000" dirty="0">
                <a:solidFill>
                  <a:srgbClr val="303D68"/>
                </a:solidFill>
                <a:ea typeface="+mn-lt"/>
                <a:cs typeface="+mn-lt"/>
              </a:rPr>
              <a:t> </a:t>
            </a:r>
            <a:r>
              <a:rPr lang="en-GB" sz="3000" dirty="0" err="1">
                <a:solidFill>
                  <a:srgbClr val="303D68"/>
                </a:solidFill>
                <a:ea typeface="+mn-lt"/>
                <a:cs typeface="+mn-lt"/>
              </a:rPr>
              <a:t>ključne</a:t>
            </a:r>
            <a:r>
              <a:rPr lang="en-GB" sz="3000" dirty="0">
                <a:solidFill>
                  <a:srgbClr val="303D68"/>
                </a:solidFill>
                <a:ea typeface="+mn-lt"/>
                <a:cs typeface="+mn-lt"/>
              </a:rPr>
              <a:t> za </a:t>
            </a:r>
            <a:r>
              <a:rPr lang="en-GB" sz="3000" dirty="0" err="1">
                <a:solidFill>
                  <a:srgbClr val="303D68"/>
                </a:solidFill>
                <a:ea typeface="+mn-lt"/>
                <a:cs typeface="+mn-lt"/>
              </a:rPr>
              <a:t>postizanje</a:t>
            </a:r>
            <a:r>
              <a:rPr lang="en-GB" sz="3000" dirty="0">
                <a:solidFill>
                  <a:srgbClr val="303D68"/>
                </a:solidFill>
                <a:ea typeface="+mn-lt"/>
                <a:cs typeface="+mn-lt"/>
              </a:rPr>
              <a:t> </a:t>
            </a:r>
            <a:r>
              <a:rPr lang="en-GB" sz="3000" dirty="0" err="1">
                <a:solidFill>
                  <a:srgbClr val="303D68"/>
                </a:solidFill>
                <a:ea typeface="+mn-lt"/>
                <a:cs typeface="+mn-lt"/>
              </a:rPr>
              <a:t>ciljeva</a:t>
            </a:r>
            <a:r>
              <a:rPr lang="en-GB" sz="3000" dirty="0">
                <a:solidFill>
                  <a:srgbClr val="303D68"/>
                </a:solidFill>
                <a:ea typeface="+mn-lt"/>
                <a:cs typeface="+mn-lt"/>
              </a:rPr>
              <a:t> </a:t>
            </a:r>
            <a:r>
              <a:rPr lang="en-GB" sz="3000" dirty="0" err="1">
                <a:solidFill>
                  <a:srgbClr val="303D68"/>
                </a:solidFill>
                <a:ea typeface="+mn-lt"/>
                <a:cs typeface="+mn-lt"/>
              </a:rPr>
              <a:t>Evropskog</a:t>
            </a:r>
            <a:r>
              <a:rPr lang="en-GB" sz="3000" dirty="0">
                <a:solidFill>
                  <a:srgbClr val="303D68"/>
                </a:solidFill>
                <a:ea typeface="+mn-lt"/>
                <a:cs typeface="+mn-lt"/>
              </a:rPr>
              <a:t> </a:t>
            </a:r>
            <a:r>
              <a:rPr lang="en-GB" sz="3000" dirty="0" err="1">
                <a:solidFill>
                  <a:srgbClr val="303D68"/>
                </a:solidFill>
                <a:ea typeface="+mn-lt"/>
                <a:cs typeface="+mn-lt"/>
              </a:rPr>
              <a:t>zelenog</a:t>
            </a:r>
            <a:r>
              <a:rPr lang="en-GB" sz="3000" dirty="0">
                <a:solidFill>
                  <a:srgbClr val="303D68"/>
                </a:solidFill>
                <a:ea typeface="+mn-lt"/>
                <a:cs typeface="+mn-lt"/>
              </a:rPr>
              <a:t> </a:t>
            </a:r>
            <a:r>
              <a:rPr lang="en-GB" sz="3000" dirty="0" err="1">
                <a:solidFill>
                  <a:srgbClr val="303D68"/>
                </a:solidFill>
                <a:ea typeface="+mn-lt"/>
                <a:cs typeface="+mn-lt"/>
              </a:rPr>
              <a:t>sporazuma</a:t>
            </a:r>
            <a:r>
              <a:rPr lang="en-GB" sz="3000" dirty="0">
                <a:solidFill>
                  <a:srgbClr val="303D68"/>
                </a:solidFill>
                <a:ea typeface="+mn-lt"/>
                <a:cs typeface="+mn-lt"/>
              </a:rPr>
              <a:t>.</a:t>
            </a:r>
            <a:endParaRPr lang="en-GB" sz="3000" dirty="0">
              <a:solidFill>
                <a:srgbClr val="303D68"/>
              </a:solidFill>
              <a:effectLst/>
              <a:ea typeface="+mn-lt"/>
              <a:cs typeface="+mn-lt"/>
            </a:endParaRPr>
          </a:p>
        </p:txBody>
      </p:sp>
      <p:sp>
        <p:nvSpPr>
          <p:cNvPr id="9" name="Text Box 10">
            <a:extLst>
              <a:ext uri="{FF2B5EF4-FFF2-40B4-BE49-F238E27FC236}">
                <a16:creationId xmlns:a16="http://schemas.microsoft.com/office/drawing/2014/main" id="{275FCA6A-2173-63AB-7712-D15B4675B4DA}"/>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Podnaslov 1.1: Ključni pokazatelji zelenog dogovora i dvostruke tranzicije</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DB658871-ED5E-6892-D01A-0D8B6894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7719F2D-D2E8-FD2D-7B90-2806E279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6274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77917-7535-0E14-646A-38FECB5317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3570A6E-A305-3030-7430-1D6738778B7F}"/>
              </a:ext>
            </a:extLst>
          </p:cNvPr>
          <p:cNvSpPr txBox="1">
            <a:spLocks/>
          </p:cNvSpPr>
          <p:nvPr/>
        </p:nvSpPr>
        <p:spPr>
          <a:xfrm>
            <a:off x="610508" y="745527"/>
            <a:ext cx="11243091"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Evropski zeleni dogovor: Putokaz za transformaciju</a:t>
            </a:r>
          </a:p>
        </p:txBody>
      </p:sp>
      <p:pic>
        <p:nvPicPr>
          <p:cNvPr id="2" name="Picture 1" descr="A logo with text on it&#10;&#10;Description automatically generated">
            <a:extLst>
              <a:ext uri="{FF2B5EF4-FFF2-40B4-BE49-F238E27FC236}">
                <a16:creationId xmlns:a16="http://schemas.microsoft.com/office/drawing/2014/main" id="{7DEF0F74-C1BA-4A48-265F-F2B220B69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4D509F-500D-852D-756A-D414AD7FC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26" name="Picture 2">
            <a:extLst>
              <a:ext uri="{FF2B5EF4-FFF2-40B4-BE49-F238E27FC236}">
                <a16:creationId xmlns:a16="http://schemas.microsoft.com/office/drawing/2014/main" id="{88A7A043-A2A4-526F-4CA6-661C2544C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761" y="1691173"/>
            <a:ext cx="4741773" cy="2082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B6A2374D-DC89-BA8A-BC14-F3FC2AFD935A}"/>
              </a:ext>
            </a:extLst>
          </p:cNvPr>
          <p:cNvSpPr txBox="1"/>
          <p:nvPr/>
        </p:nvSpPr>
        <p:spPr>
          <a:xfrm>
            <a:off x="610508" y="1993543"/>
            <a:ext cx="5564150" cy="923330"/>
          </a:xfrm>
          <a:prstGeom prst="rect">
            <a:avLst/>
          </a:prstGeom>
          <a:noFill/>
        </p:spPr>
        <p:txBody>
          <a:bodyPr wrap="square">
            <a:spAutoFit/>
          </a:bodyPr>
          <a:lstStyle/>
          <a:p>
            <a:pPr algn="just"/>
            <a:r>
              <a:rPr lang="en-GB" noProof="0" dirty="0">
                <a:solidFill>
                  <a:srgbClr val="303D68"/>
                </a:solidFill>
                <a:latin typeface="DejaVu Math TeX Gyre" panose="02000503000000000000"/>
              </a:rPr>
              <a:t>Digitalna transformacija je preoblikovala način na koji organizacije prikupljaju informacije, prate performanse i donose odluke.</a:t>
            </a:r>
          </a:p>
        </p:txBody>
      </p:sp>
      <p:sp>
        <p:nvSpPr>
          <p:cNvPr id="11" name="CaixaDeTexto 10">
            <a:extLst>
              <a:ext uri="{FF2B5EF4-FFF2-40B4-BE49-F238E27FC236}">
                <a16:creationId xmlns:a16="http://schemas.microsoft.com/office/drawing/2014/main" id="{8FC38861-BAF0-59C1-8934-B98173C1CDD2}"/>
              </a:ext>
            </a:extLst>
          </p:cNvPr>
          <p:cNvSpPr txBox="1"/>
          <p:nvPr/>
        </p:nvSpPr>
        <p:spPr>
          <a:xfrm>
            <a:off x="610508" y="4629031"/>
            <a:ext cx="11243090" cy="923330"/>
          </a:xfrm>
          <a:prstGeom prst="rect">
            <a:avLst/>
          </a:prstGeom>
          <a:noFill/>
        </p:spPr>
        <p:txBody>
          <a:bodyPr wrap="square">
            <a:spAutoFit/>
          </a:bodyPr>
          <a:lstStyle/>
          <a:p>
            <a:r>
              <a:rPr lang="en-GB" noProof="0" dirty="0">
                <a:solidFill>
                  <a:srgbClr val="303D68"/>
                </a:solidFill>
                <a:latin typeface="DejaVu Math TeX Gyre" panose="02000503000000000000"/>
              </a:rPr>
              <a:t>Evropski zeleni dogovor se oslanja na ovu digitalnu evoluciju. Njegov cilj je stvoriti klimatski neutralno, resursno efikasno i konkurentno gospodarstvo. Da bi razumjela koliko dobro napreduje, EU prati ključne pokazatelje koji pokazuju da li politike i mjere donose stvarne ekološke i društvene koristi.</a:t>
            </a:r>
            <a:endParaRPr lang="pt-PT" dirty="0"/>
          </a:p>
        </p:txBody>
      </p:sp>
      <p:sp>
        <p:nvSpPr>
          <p:cNvPr id="13" name="CaixaDeTexto 12">
            <a:extLst>
              <a:ext uri="{FF2B5EF4-FFF2-40B4-BE49-F238E27FC236}">
                <a16:creationId xmlns:a16="http://schemas.microsoft.com/office/drawing/2014/main" id="{C9B2A341-D354-FA93-D303-A53B819BB279}"/>
              </a:ext>
            </a:extLst>
          </p:cNvPr>
          <p:cNvSpPr txBox="1"/>
          <p:nvPr/>
        </p:nvSpPr>
        <p:spPr>
          <a:xfrm>
            <a:off x="610508" y="3187159"/>
            <a:ext cx="5701802" cy="923330"/>
          </a:xfrm>
          <a:prstGeom prst="rect">
            <a:avLst/>
          </a:prstGeom>
          <a:noFill/>
        </p:spPr>
        <p:txBody>
          <a:bodyPr wrap="square">
            <a:spAutoFit/>
          </a:bodyPr>
          <a:lstStyle/>
          <a:p>
            <a:pPr algn="just"/>
            <a:r>
              <a:rPr lang="en-GB" noProof="0" dirty="0">
                <a:solidFill>
                  <a:srgbClr val="303D68"/>
                </a:solidFill>
                <a:latin typeface="DejaVu Math TeX Gyre" panose="02000503000000000000"/>
              </a:rPr>
              <a:t>Tehnologije kao što su senzori, automatizacija i povezani uređaji sada igraju direktnu ulogu u načinu na koji se mjeri napredak održivosti.</a:t>
            </a:r>
            <a:endParaRPr lang="pt-PT" dirty="0"/>
          </a:p>
        </p:txBody>
      </p:sp>
      <p:sp>
        <p:nvSpPr>
          <p:cNvPr id="14" name="CaixaDeTexto 13">
            <a:extLst>
              <a:ext uri="{FF2B5EF4-FFF2-40B4-BE49-F238E27FC236}">
                <a16:creationId xmlns:a16="http://schemas.microsoft.com/office/drawing/2014/main" id="{6E7BB7E3-D2FD-CAAE-E83C-D2F8DB6D8C44}"/>
              </a:ext>
            </a:extLst>
          </p:cNvPr>
          <p:cNvSpPr txBox="1"/>
          <p:nvPr/>
        </p:nvSpPr>
        <p:spPr>
          <a:xfrm>
            <a:off x="7098891" y="3810159"/>
            <a:ext cx="1638590" cy="261610"/>
          </a:xfrm>
          <a:prstGeom prst="rect">
            <a:avLst/>
          </a:prstGeom>
          <a:noFill/>
        </p:spPr>
        <p:txBody>
          <a:bodyPr wrap="none" rtlCol="0">
            <a:spAutoFit/>
          </a:bodyPr>
          <a:lstStyle/>
          <a:p>
            <a:r>
              <a:rPr lang="pt-BR" sz="1100" dirty="0">
                <a:solidFill>
                  <a:srgbClr val="303D68"/>
                </a:solidFill>
                <a:latin typeface="DejaVu Math TeX Gyre" panose="02000503000000000000"/>
              </a:rPr>
              <a:t>Slika: eo4society.esa.int</a:t>
            </a:r>
            <a:endParaRPr lang="pt-PT" sz="1100" dirty="0">
              <a:solidFill>
                <a:srgbClr val="303D68"/>
              </a:solidFill>
              <a:latin typeface="DejaVu Math TeX Gyre" panose="02000503000000000000"/>
            </a:endParaRPr>
          </a:p>
        </p:txBody>
      </p:sp>
    </p:spTree>
    <p:extLst>
      <p:ext uri="{BB962C8B-B14F-4D97-AF65-F5344CB8AC3E}">
        <p14:creationId xmlns:p14="http://schemas.microsoft.com/office/powerpoint/2010/main" val="247695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6CF7-5E0B-3328-BD9E-797ED6D139C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399BBE9-4FB8-3E3C-2395-B8B29C92B86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Šta nam ključni pokazatelji govore</a:t>
            </a:r>
            <a:endParaRPr lang="bg-BG"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A7D859B0-0A22-7400-4CE3-C74D5B747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194FDE-F075-778B-F12E-B840669F9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7063DE3-CB83-854C-3EA7-0CFE70ED958D}"/>
              </a:ext>
            </a:extLst>
          </p:cNvPr>
          <p:cNvSpPr txBox="1">
            <a:spLocks/>
          </p:cNvSpPr>
          <p:nvPr/>
        </p:nvSpPr>
        <p:spPr>
          <a:xfrm>
            <a:off x="514117" y="1552316"/>
            <a:ext cx="10716397" cy="1240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000" noProof="0" dirty="0">
                <a:solidFill>
                  <a:srgbClr val="303D68"/>
                </a:solidFill>
                <a:latin typeface="DejaVu Math TeX Gyre" panose="02000503000000000000" pitchFamily="2" charset="0"/>
              </a:rPr>
              <a:t>Ključni pokazatelji uspješnosti otkrivaju kako se zemlje, sektori i organizacije kreću prema održivosti. Oni uključuju podatke o emisijama, potrošnji energije, stvaranju otpada, efikasnosti resursa i obnovljivoj energiji.</a:t>
            </a:r>
          </a:p>
        </p:txBody>
      </p:sp>
      <p:graphicFrame>
        <p:nvGraphicFramePr>
          <p:cNvPr id="9" name="Diagrama 8">
            <a:extLst>
              <a:ext uri="{FF2B5EF4-FFF2-40B4-BE49-F238E27FC236}">
                <a16:creationId xmlns:a16="http://schemas.microsoft.com/office/drawing/2014/main" id="{F339747A-3392-CD79-917B-97C6CE32F64C}"/>
              </a:ext>
            </a:extLst>
          </p:cNvPr>
          <p:cNvGraphicFramePr/>
          <p:nvPr>
            <p:extLst>
              <p:ext uri="{D42A27DB-BD31-4B8C-83A1-F6EECF244321}">
                <p14:modId xmlns:p14="http://schemas.microsoft.com/office/powerpoint/2010/main" val="3935625262"/>
              </p:ext>
            </p:extLst>
          </p:nvPr>
        </p:nvGraphicFramePr>
        <p:xfrm>
          <a:off x="3205316" y="2737741"/>
          <a:ext cx="5978641" cy="2567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aixaDeTexto 10">
            <a:extLst>
              <a:ext uri="{FF2B5EF4-FFF2-40B4-BE49-F238E27FC236}">
                <a16:creationId xmlns:a16="http://schemas.microsoft.com/office/drawing/2014/main" id="{DD37B66C-74E1-3EDE-D44D-F0FAAD68FD68}"/>
              </a:ext>
            </a:extLst>
          </p:cNvPr>
          <p:cNvSpPr txBox="1"/>
          <p:nvPr/>
        </p:nvSpPr>
        <p:spPr>
          <a:xfrm>
            <a:off x="8986685" y="3673224"/>
            <a:ext cx="2731290" cy="784830"/>
          </a:xfrm>
          <a:prstGeom prst="rect">
            <a:avLst/>
          </a:prstGeom>
          <a:noFill/>
        </p:spPr>
        <p:txBody>
          <a:bodyPr wrap="square">
            <a:spAutoFit/>
          </a:bodyPr>
          <a:lstStyle/>
          <a:p>
            <a:pPr algn="ctr"/>
            <a:r>
              <a:rPr lang="en-US" sz="1500" i="1" dirty="0">
                <a:solidFill>
                  <a:srgbClr val="303D68"/>
                </a:solidFill>
                <a:latin typeface="DejaVu Math TeX Gyre" panose="02000503000000000000"/>
              </a:rPr>
              <a:t>osigurati da su podaci o održivosti dostupni, pouzdani i odgovorno upravljani.</a:t>
            </a:r>
            <a:endParaRPr lang="pt-PT" sz="1500" i="1" dirty="0">
              <a:solidFill>
                <a:srgbClr val="303D68"/>
              </a:solidFill>
              <a:latin typeface="DejaVu Math TeX Gyre" panose="02000503000000000000"/>
            </a:endParaRPr>
          </a:p>
        </p:txBody>
      </p:sp>
      <p:sp>
        <p:nvSpPr>
          <p:cNvPr id="6" name="CaixaDeTexto 5">
            <a:extLst>
              <a:ext uri="{FF2B5EF4-FFF2-40B4-BE49-F238E27FC236}">
                <a16:creationId xmlns:a16="http://schemas.microsoft.com/office/drawing/2014/main" id="{A5B2E6AD-0FA7-6449-8D5C-62145BCAEF1A}"/>
              </a:ext>
            </a:extLst>
          </p:cNvPr>
          <p:cNvSpPr txBox="1"/>
          <p:nvPr/>
        </p:nvSpPr>
        <p:spPr>
          <a:xfrm>
            <a:off x="260776" y="3673224"/>
            <a:ext cx="3195484" cy="784830"/>
          </a:xfrm>
          <a:prstGeom prst="rect">
            <a:avLst/>
          </a:prstGeom>
          <a:noFill/>
        </p:spPr>
        <p:txBody>
          <a:bodyPr wrap="square">
            <a:spAutoFit/>
          </a:bodyPr>
          <a:lstStyle/>
          <a:p>
            <a:pPr algn="ctr">
              <a:buNone/>
            </a:pPr>
            <a:r>
              <a:rPr lang="en-US" sz="1500" i="1" dirty="0">
                <a:solidFill>
                  <a:srgbClr val="303D68"/>
                </a:solidFill>
                <a:latin typeface="DejaVu Math TeX Gyre" panose="02000503000000000000"/>
              </a:rPr>
              <a:t>Zajedno, ova mjerenja pokazuju gdje napredak napreduje i gdje su potrebne dodatne mjere.</a:t>
            </a:r>
          </a:p>
        </p:txBody>
      </p:sp>
    </p:spTree>
    <p:extLst>
      <p:ext uri="{BB962C8B-B14F-4D97-AF65-F5344CB8AC3E}">
        <p14:creationId xmlns:p14="http://schemas.microsoft.com/office/powerpoint/2010/main" val="331533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51FE7B-576B-2336-4930-4D8905D1F4A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0E00E60C-8EDB-0819-CFC9-C39559C13ED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Dvostruka</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tranzicija</a:t>
            </a:r>
            <a:r>
              <a:rPr lang="en-US" sz="3000" b="1" dirty="0">
                <a:solidFill>
                  <a:srgbClr val="399884"/>
                </a:solidFill>
                <a:latin typeface="DejaVu Sans"/>
                <a:ea typeface="DejaVu Sans" panose="020B0603030804020204" pitchFamily="34" charset="0"/>
                <a:cs typeface="DejaVu Sans" panose="020B0603030804020204" pitchFamily="34" charset="0"/>
              </a:rPr>
              <a:t>: Zelena + </a:t>
            </a:r>
            <a:r>
              <a:rPr lang="en-US" sz="3000" b="1" dirty="0" err="1">
                <a:solidFill>
                  <a:srgbClr val="399884"/>
                </a:solidFill>
                <a:latin typeface="DejaVu Sans"/>
                <a:ea typeface="DejaVu Sans" panose="020B0603030804020204" pitchFamily="34" charset="0"/>
                <a:cs typeface="DejaVu Sans" panose="020B0603030804020204" pitchFamily="34" charset="0"/>
              </a:rPr>
              <a:t>Digitalna</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zajedno</a:t>
            </a:r>
            <a:endParaRPr lang="en-US" sz="3000" b="1" dirty="0">
              <a:solidFill>
                <a:srgbClr val="399884"/>
              </a:solidFill>
              <a:latin typeface="DejaVu Sans"/>
              <a:ea typeface="DejaVu Sans" panose="020B0603030804020204" pitchFamily="34" charset="0"/>
              <a:cs typeface="DejaVu Sans" panose="020B0603030804020204" pitchFamily="34" charset="0"/>
            </a:endParaRPr>
          </a:p>
        </p:txBody>
      </p:sp>
      <p:pic>
        <p:nvPicPr>
          <p:cNvPr id="9" name="Picture 8" descr="Blue text on a black background&#10;&#10;Description automatically generated">
            <a:extLst>
              <a:ext uri="{FF2B5EF4-FFF2-40B4-BE49-F238E27FC236}">
                <a16:creationId xmlns:a16="http://schemas.microsoft.com/office/drawing/2014/main" id="{4E866FA1-85F0-DEC3-5F03-209D8DEC0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8F951B8B-28C6-F587-7672-82206D786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2" name="Imagem 1">
            <a:extLst>
              <a:ext uri="{FF2B5EF4-FFF2-40B4-BE49-F238E27FC236}">
                <a16:creationId xmlns:a16="http://schemas.microsoft.com/office/drawing/2014/main" id="{43A21649-B807-71A6-C425-B53B379C62E1}"/>
              </a:ext>
            </a:extLst>
          </p:cNvPr>
          <p:cNvPicPr>
            <a:picLocks noChangeAspect="1"/>
          </p:cNvPicPr>
          <p:nvPr/>
        </p:nvPicPr>
        <p:blipFill>
          <a:blip r:embed="rId4">
            <a:extLst>
              <a:ext uri="{28A0092B-C50C-407E-A947-70E740481C1C}">
                <a14:useLocalDpi xmlns:a14="http://schemas.microsoft.com/office/drawing/2010/main" val="0"/>
              </a:ext>
            </a:extLst>
          </a:blip>
          <a:srcRect t="13554" r="-2731"/>
          <a:stretch>
            <a:fillRect/>
          </a:stretch>
        </p:blipFill>
        <p:spPr bwMode="auto">
          <a:xfrm>
            <a:off x="5767959" y="1520037"/>
            <a:ext cx="6693100" cy="4592436"/>
          </a:xfrm>
          <a:prstGeom prst="rect">
            <a:avLst/>
          </a:prstGeom>
          <a:noFill/>
          <a:ln>
            <a:noFill/>
          </a:ln>
        </p:spPr>
      </p:pic>
      <p:sp>
        <p:nvSpPr>
          <p:cNvPr id="5" name="CaixaDeTexto 4">
            <a:extLst>
              <a:ext uri="{FF2B5EF4-FFF2-40B4-BE49-F238E27FC236}">
                <a16:creationId xmlns:a16="http://schemas.microsoft.com/office/drawing/2014/main" id="{A13602E0-C3F0-4DE8-C425-A6A1CC8ACBEB}"/>
              </a:ext>
            </a:extLst>
          </p:cNvPr>
          <p:cNvSpPr txBox="1"/>
          <p:nvPr/>
        </p:nvSpPr>
        <p:spPr>
          <a:xfrm>
            <a:off x="436257" y="1934958"/>
            <a:ext cx="5090270" cy="1588127"/>
          </a:xfrm>
          <a:prstGeom prst="rect">
            <a:avLst/>
          </a:prstGeom>
          <a:noFill/>
        </p:spPr>
        <p:txBody>
          <a:bodyPr wrap="square">
            <a:spAutoFit/>
          </a:bodyPr>
          <a:lstStyle/>
          <a:p>
            <a:pPr algn="just">
              <a:lnSpc>
                <a:spcPct val="90000"/>
              </a:lnSpc>
              <a:spcBef>
                <a:spcPct val="0"/>
              </a:spcBef>
              <a:buSzPct val="79999"/>
            </a:pPr>
            <a:r>
              <a:rPr lang="en-US" dirty="0">
                <a:solidFill>
                  <a:srgbClr val="303D68"/>
                </a:solidFill>
                <a:latin typeface="DejaVu Math TeX Gyre" panose="02000503000000000000" pitchFamily="2" charset="0"/>
                <a:ea typeface="+mj-ea"/>
                <a:cs typeface="+mj-cs"/>
              </a:rPr>
              <a:t>Dvostruka tranzicija odnosi se na integraciju zelene i digitalne transformacije u svim sektorima. Digitalni alati podržavaju ekološke ciljeve pružajući brze i precizne informacije, dok principi održivosti usmjeravaju razvoj zelenijih digitalnih sistema.</a:t>
            </a:r>
          </a:p>
        </p:txBody>
      </p:sp>
      <p:sp>
        <p:nvSpPr>
          <p:cNvPr id="7" name="CaixaDeTexto 6">
            <a:extLst>
              <a:ext uri="{FF2B5EF4-FFF2-40B4-BE49-F238E27FC236}">
                <a16:creationId xmlns:a16="http://schemas.microsoft.com/office/drawing/2014/main" id="{FF295BCC-BBFD-A8EF-07AA-3F9C726E9773}"/>
              </a:ext>
            </a:extLst>
          </p:cNvPr>
          <p:cNvSpPr txBox="1"/>
          <p:nvPr/>
        </p:nvSpPr>
        <p:spPr>
          <a:xfrm>
            <a:off x="436257" y="3870167"/>
            <a:ext cx="5246788" cy="1754326"/>
          </a:xfrm>
          <a:prstGeom prst="rect">
            <a:avLst/>
          </a:prstGeom>
          <a:noFill/>
        </p:spPr>
        <p:txBody>
          <a:bodyPr wrap="square">
            <a:spAutoFit/>
          </a:bodyPr>
          <a:lstStyle/>
          <a:p>
            <a:pPr algn="just"/>
            <a:r>
              <a:rPr lang="en-US" dirty="0">
                <a:solidFill>
                  <a:srgbClr val="303D68"/>
                </a:solidFill>
                <a:latin typeface="DejaVu Math TeX Gyre" panose="02000503000000000000" pitchFamily="2" charset="0"/>
                <a:ea typeface="+mj-ea"/>
                <a:cs typeface="+mj-cs"/>
              </a:rPr>
              <a:t>Senzori, kontrolne table, AI modeli i sistemi za praćenje u stvarnom vremenu omogućavaju preciznije razumijevanje performansi i brže djelovanje. </a:t>
            </a:r>
          </a:p>
          <a:p>
            <a:pPr algn="just"/>
            <a:r>
              <a:rPr lang="en-US" dirty="0">
                <a:solidFill>
                  <a:srgbClr val="303D68"/>
                </a:solidFill>
                <a:latin typeface="DejaVu Math TeX Gyre" panose="02000503000000000000" pitchFamily="2" charset="0"/>
                <a:ea typeface="+mj-ea"/>
                <a:cs typeface="+mj-cs"/>
              </a:rPr>
              <a:t>Istovremeno, poboljšanje održivosti samih digitalnih sistema postaje važan dio Zelene politike.</a:t>
            </a:r>
            <a:endParaRPr lang="pt-PT" dirty="0"/>
          </a:p>
        </p:txBody>
      </p:sp>
    </p:spTree>
    <p:extLst>
      <p:ext uri="{BB962C8B-B14F-4D97-AF65-F5344CB8AC3E}">
        <p14:creationId xmlns:p14="http://schemas.microsoft.com/office/powerpoint/2010/main" val="265220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A8CA11-632C-FBEE-DD18-705A8B24704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E8B7D7B-579B-9DD9-0A07-B3D6F967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BDDFC13-F9DD-C504-D153-46802ABF9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6FD4EF2E-C760-7639-683D-78F8BDDD9CD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err="1">
                <a:solidFill>
                  <a:srgbClr val="399884"/>
                </a:solidFill>
                <a:ea typeface="+mj-lt"/>
                <a:cs typeface="+mj-lt"/>
              </a:rPr>
              <a:t>Zašto</a:t>
            </a:r>
            <a:r>
              <a:rPr lang="en-US" sz="3000" dirty="0">
                <a:solidFill>
                  <a:srgbClr val="399884"/>
                </a:solidFill>
                <a:ea typeface="+mj-lt"/>
                <a:cs typeface="+mj-lt"/>
              </a:rPr>
              <a:t> je </a:t>
            </a:r>
            <a:r>
              <a:rPr lang="en-US" sz="3000" dirty="0" err="1">
                <a:solidFill>
                  <a:srgbClr val="399884"/>
                </a:solidFill>
                <a:ea typeface="+mj-lt"/>
                <a:cs typeface="+mj-lt"/>
              </a:rPr>
              <a:t>ovo</a:t>
            </a:r>
            <a:r>
              <a:rPr lang="en-US" sz="3000" dirty="0">
                <a:solidFill>
                  <a:srgbClr val="399884"/>
                </a:solidFill>
                <a:ea typeface="+mj-lt"/>
                <a:cs typeface="+mj-lt"/>
              </a:rPr>
              <a:t> </a:t>
            </a:r>
            <a:r>
              <a:rPr lang="en-US" sz="3000" dirty="0" err="1">
                <a:solidFill>
                  <a:srgbClr val="399884"/>
                </a:solidFill>
                <a:ea typeface="+mj-lt"/>
                <a:cs typeface="+mj-lt"/>
              </a:rPr>
              <a:t>važno</a:t>
            </a:r>
            <a:r>
              <a:rPr lang="en-US" sz="3000" dirty="0">
                <a:solidFill>
                  <a:srgbClr val="399884"/>
                </a:solidFill>
                <a:ea typeface="+mj-lt"/>
                <a:cs typeface="+mj-lt"/>
              </a:rPr>
              <a:t> za </a:t>
            </a:r>
            <a:r>
              <a:rPr lang="en-US" sz="3000" dirty="0" err="1">
                <a:solidFill>
                  <a:srgbClr val="399884"/>
                </a:solidFill>
                <a:ea typeface="+mj-lt"/>
                <a:cs typeface="+mj-lt"/>
              </a:rPr>
              <a:t>stručne</a:t>
            </a:r>
            <a:r>
              <a:rPr lang="en-US" sz="3000" dirty="0">
                <a:solidFill>
                  <a:srgbClr val="399884"/>
                </a:solidFill>
                <a:ea typeface="+mj-lt"/>
                <a:cs typeface="+mj-lt"/>
              </a:rPr>
              <a:t> </a:t>
            </a:r>
            <a:r>
              <a:rPr lang="en-US" sz="3000" dirty="0" err="1">
                <a:solidFill>
                  <a:srgbClr val="399884"/>
                </a:solidFill>
                <a:ea typeface="+mj-lt"/>
                <a:cs typeface="+mj-lt"/>
              </a:rPr>
              <a:t>škole</a:t>
            </a:r>
            <a:r>
              <a:rPr lang="en-US" sz="3000" dirty="0">
                <a:solidFill>
                  <a:srgbClr val="399884"/>
                </a:solidFill>
                <a:ea typeface="+mj-lt"/>
                <a:cs typeface="+mj-lt"/>
              </a:rPr>
              <a:t> </a:t>
            </a:r>
            <a:r>
              <a:rPr lang="en-US" sz="3000" dirty="0" err="1">
                <a:solidFill>
                  <a:srgbClr val="399884"/>
                </a:solidFill>
                <a:ea typeface="+mj-lt"/>
                <a:cs typeface="+mj-lt"/>
              </a:rPr>
              <a:t>i</a:t>
            </a:r>
            <a:r>
              <a:rPr lang="en-US" sz="3000" dirty="0">
                <a:solidFill>
                  <a:srgbClr val="399884"/>
                </a:solidFill>
                <a:ea typeface="+mj-lt"/>
                <a:cs typeface="+mj-lt"/>
              </a:rPr>
              <a:t> </a:t>
            </a:r>
            <a:r>
              <a:rPr lang="en-US" sz="3000" dirty="0" err="1">
                <a:solidFill>
                  <a:srgbClr val="399884"/>
                </a:solidFill>
                <a:ea typeface="+mj-lt"/>
                <a:cs typeface="+mj-lt"/>
              </a:rPr>
              <a:t>obuke</a:t>
            </a:r>
            <a:r>
              <a:rPr lang="en-US" sz="3000" dirty="0">
                <a:solidFill>
                  <a:srgbClr val="399884"/>
                </a:solidFill>
                <a:ea typeface="+mj-lt"/>
                <a:cs typeface="+mj-lt"/>
              </a:rPr>
              <a:t> (VET) </a:t>
            </a:r>
            <a:r>
              <a:rPr lang="en-US" sz="3000" dirty="0" err="1">
                <a:solidFill>
                  <a:srgbClr val="399884"/>
                </a:solidFill>
                <a:ea typeface="+mj-lt"/>
                <a:cs typeface="+mj-lt"/>
              </a:rPr>
              <a:t>i</a:t>
            </a:r>
            <a:r>
              <a:rPr lang="en-US" sz="3000" dirty="0">
                <a:solidFill>
                  <a:srgbClr val="399884"/>
                </a:solidFill>
                <a:ea typeface="+mj-lt"/>
                <a:cs typeface="+mj-lt"/>
              </a:rPr>
              <a:t> </a:t>
            </a:r>
            <a:r>
              <a:rPr lang="en-US" sz="3000" dirty="0" err="1">
                <a:solidFill>
                  <a:srgbClr val="399884"/>
                </a:solidFill>
                <a:ea typeface="+mj-lt"/>
                <a:cs typeface="+mj-lt"/>
              </a:rPr>
              <a:t>tržište</a:t>
            </a:r>
            <a:r>
              <a:rPr lang="en-US" sz="3000" dirty="0">
                <a:solidFill>
                  <a:srgbClr val="399884"/>
                </a:solidFill>
                <a:ea typeface="+mj-lt"/>
                <a:cs typeface="+mj-lt"/>
              </a:rPr>
              <a:t> rada</a:t>
            </a:r>
            <a:endParaRPr lang="en-US" dirty="0"/>
          </a:p>
        </p:txBody>
      </p:sp>
      <p:pic>
        <p:nvPicPr>
          <p:cNvPr id="9" name="Picture 8" descr="Blue text on a black background&#10;&#10;Description automatically generated">
            <a:extLst>
              <a:ext uri="{FF2B5EF4-FFF2-40B4-BE49-F238E27FC236}">
                <a16:creationId xmlns:a16="http://schemas.microsoft.com/office/drawing/2014/main" id="{7696B331-4049-8E9C-2698-CFF1FC9AE3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2BDE48A2-559E-E52E-F2F5-7DA555739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2516272E-455A-0BDF-8B75-BDFABC9A6394}"/>
              </a:ext>
            </a:extLst>
          </p:cNvPr>
          <p:cNvSpPr txBox="1">
            <a:spLocks/>
          </p:cNvSpPr>
          <p:nvPr/>
        </p:nvSpPr>
        <p:spPr>
          <a:xfrm>
            <a:off x="592151" y="1671484"/>
            <a:ext cx="10764108" cy="37165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SzPct val="79999"/>
              <a:buFont typeface="Arial" panose="020B0604020202020204" pitchFamily="34" charset="0"/>
              <a:buChar char="•"/>
            </a:pPr>
            <a:r>
              <a:rPr lang="en-US" sz="1800" dirty="0">
                <a:solidFill>
                  <a:srgbClr val="303D68"/>
                </a:solidFill>
                <a:ea typeface="+mj-lt"/>
                <a:cs typeface="+mj-lt"/>
              </a:rPr>
              <a:t>Za </a:t>
            </a:r>
            <a:r>
              <a:rPr lang="en-US" sz="1800" dirty="0" err="1">
                <a:solidFill>
                  <a:srgbClr val="303D68"/>
                </a:solidFill>
                <a:ea typeface="+mj-lt"/>
                <a:cs typeface="+mj-lt"/>
              </a:rPr>
              <a:t>polaznike</a:t>
            </a:r>
            <a:r>
              <a:rPr lang="en-US" sz="1800" dirty="0">
                <a:solidFill>
                  <a:srgbClr val="303D68"/>
                </a:solidFill>
                <a:ea typeface="+mj-lt"/>
                <a:cs typeface="+mj-lt"/>
              </a:rPr>
              <a:t> </a:t>
            </a:r>
            <a:r>
              <a:rPr lang="en-US" sz="1800" dirty="0" err="1">
                <a:solidFill>
                  <a:srgbClr val="303D68"/>
                </a:solidFill>
                <a:ea typeface="+mj-lt"/>
                <a:cs typeface="+mj-lt"/>
              </a:rPr>
              <a:t>i</a:t>
            </a:r>
            <a:r>
              <a:rPr lang="en-US" sz="1800" dirty="0">
                <a:solidFill>
                  <a:srgbClr val="303D68"/>
                </a:solidFill>
                <a:ea typeface="+mj-lt"/>
                <a:cs typeface="+mj-lt"/>
              </a:rPr>
              <a:t> </a:t>
            </a:r>
            <a:r>
              <a:rPr lang="en-US" sz="1800" dirty="0" err="1">
                <a:solidFill>
                  <a:srgbClr val="303D68"/>
                </a:solidFill>
                <a:ea typeface="+mj-lt"/>
                <a:cs typeface="+mj-lt"/>
              </a:rPr>
              <a:t>nastavnike</a:t>
            </a:r>
            <a:r>
              <a:rPr lang="en-US" sz="1800" dirty="0">
                <a:solidFill>
                  <a:srgbClr val="303D68"/>
                </a:solidFill>
                <a:ea typeface="+mj-lt"/>
                <a:cs typeface="+mj-lt"/>
              </a:rPr>
              <a:t> </a:t>
            </a:r>
            <a:r>
              <a:rPr lang="en-US" sz="1800" dirty="0" err="1">
                <a:solidFill>
                  <a:srgbClr val="303D68"/>
                </a:solidFill>
                <a:ea typeface="+mj-lt"/>
                <a:cs typeface="+mj-lt"/>
              </a:rPr>
              <a:t>stručnog</a:t>
            </a:r>
            <a:r>
              <a:rPr lang="en-US" sz="1800" dirty="0">
                <a:solidFill>
                  <a:srgbClr val="303D68"/>
                </a:solidFill>
                <a:ea typeface="+mj-lt"/>
                <a:cs typeface="+mj-lt"/>
              </a:rPr>
              <a:t> </a:t>
            </a:r>
            <a:r>
              <a:rPr lang="en-US" sz="1800" dirty="0" err="1">
                <a:solidFill>
                  <a:srgbClr val="303D68"/>
                </a:solidFill>
                <a:ea typeface="+mj-lt"/>
                <a:cs typeface="+mj-lt"/>
              </a:rPr>
              <a:t>obrazovanja</a:t>
            </a:r>
            <a:r>
              <a:rPr lang="en-US" sz="1800" dirty="0">
                <a:solidFill>
                  <a:srgbClr val="303D68"/>
                </a:solidFill>
                <a:ea typeface="+mj-lt"/>
                <a:cs typeface="+mj-lt"/>
              </a:rPr>
              <a:t> </a:t>
            </a:r>
            <a:r>
              <a:rPr lang="en-US" sz="1800" dirty="0" err="1">
                <a:solidFill>
                  <a:srgbClr val="303D68"/>
                </a:solidFill>
                <a:ea typeface="+mj-lt"/>
                <a:cs typeface="+mj-lt"/>
              </a:rPr>
              <a:t>i</a:t>
            </a:r>
            <a:r>
              <a:rPr lang="en-US" sz="1800" dirty="0">
                <a:solidFill>
                  <a:srgbClr val="303D68"/>
                </a:solidFill>
                <a:ea typeface="+mj-lt"/>
                <a:cs typeface="+mj-lt"/>
              </a:rPr>
              <a:t> </a:t>
            </a:r>
            <a:r>
              <a:rPr lang="en-US" sz="1800" dirty="0" err="1">
                <a:solidFill>
                  <a:srgbClr val="303D68"/>
                </a:solidFill>
                <a:ea typeface="+mj-lt"/>
                <a:cs typeface="+mj-lt"/>
              </a:rPr>
              <a:t>obuka</a:t>
            </a:r>
            <a:r>
              <a:rPr lang="en-US" sz="1800" dirty="0">
                <a:solidFill>
                  <a:srgbClr val="303D68"/>
                </a:solidFill>
                <a:ea typeface="+mj-lt"/>
                <a:cs typeface="+mj-lt"/>
              </a:rPr>
              <a:t> (VET), </a:t>
            </a:r>
            <a:r>
              <a:rPr lang="en-US" sz="1800" dirty="0" err="1">
                <a:solidFill>
                  <a:srgbClr val="303D68"/>
                </a:solidFill>
                <a:ea typeface="+mj-lt"/>
                <a:cs typeface="+mj-lt"/>
              </a:rPr>
              <a:t>ključni</a:t>
            </a:r>
            <a:r>
              <a:rPr lang="en-US" sz="1800" dirty="0">
                <a:solidFill>
                  <a:srgbClr val="303D68"/>
                </a:solidFill>
                <a:ea typeface="+mj-lt"/>
                <a:cs typeface="+mj-lt"/>
              </a:rPr>
              <a:t> </a:t>
            </a:r>
            <a:r>
              <a:rPr lang="en-US" sz="1800" dirty="0" err="1">
                <a:solidFill>
                  <a:srgbClr val="303D68"/>
                </a:solidFill>
                <a:ea typeface="+mj-lt"/>
                <a:cs typeface="+mj-lt"/>
              </a:rPr>
              <a:t>pokazatelji</a:t>
            </a:r>
            <a:r>
              <a:rPr lang="en-US" sz="1800" dirty="0">
                <a:solidFill>
                  <a:srgbClr val="303D68"/>
                </a:solidFill>
                <a:ea typeface="+mj-lt"/>
                <a:cs typeface="+mj-lt"/>
              </a:rPr>
              <a:t> </a:t>
            </a:r>
            <a:r>
              <a:rPr lang="en-US" sz="1800" dirty="0" err="1">
                <a:solidFill>
                  <a:srgbClr val="303D68"/>
                </a:solidFill>
                <a:ea typeface="+mj-lt"/>
                <a:cs typeface="+mj-lt"/>
              </a:rPr>
              <a:t>uspješnosti</a:t>
            </a:r>
            <a:r>
              <a:rPr lang="en-US" sz="1800" dirty="0">
                <a:solidFill>
                  <a:srgbClr val="303D68"/>
                </a:solidFill>
                <a:ea typeface="+mj-lt"/>
                <a:cs typeface="+mj-lt"/>
              </a:rPr>
              <a:t> (KPI) </a:t>
            </a:r>
            <a:r>
              <a:rPr lang="en-US" sz="1800" dirty="0" err="1">
                <a:solidFill>
                  <a:srgbClr val="303D68"/>
                </a:solidFill>
                <a:ea typeface="+mj-lt"/>
                <a:cs typeface="+mj-lt"/>
              </a:rPr>
              <a:t>predstavljaju</a:t>
            </a:r>
            <a:r>
              <a:rPr lang="en-US" sz="1800" dirty="0">
                <a:solidFill>
                  <a:srgbClr val="303D68"/>
                </a:solidFill>
                <a:ea typeface="+mj-lt"/>
                <a:cs typeface="+mj-lt"/>
              </a:rPr>
              <a:t> </a:t>
            </a:r>
            <a:r>
              <a:rPr lang="en-US" sz="1800" dirty="0" err="1">
                <a:solidFill>
                  <a:srgbClr val="303D68"/>
                </a:solidFill>
                <a:ea typeface="+mj-lt"/>
                <a:cs typeface="+mj-lt"/>
              </a:rPr>
              <a:t>više</a:t>
            </a:r>
            <a:r>
              <a:rPr lang="en-US" sz="1800" dirty="0">
                <a:solidFill>
                  <a:srgbClr val="303D68"/>
                </a:solidFill>
                <a:ea typeface="+mj-lt"/>
                <a:cs typeface="+mj-lt"/>
              </a:rPr>
              <a:t> od </a:t>
            </a:r>
            <a:r>
              <a:rPr lang="en-US" sz="1800" dirty="0" err="1">
                <a:solidFill>
                  <a:srgbClr val="303D68"/>
                </a:solidFill>
                <a:ea typeface="+mj-lt"/>
                <a:cs typeface="+mj-lt"/>
              </a:rPr>
              <a:t>tehničkih</a:t>
            </a:r>
            <a:r>
              <a:rPr lang="en-US" sz="1800" dirty="0">
                <a:solidFill>
                  <a:srgbClr val="303D68"/>
                </a:solidFill>
                <a:ea typeface="+mj-lt"/>
                <a:cs typeface="+mj-lt"/>
              </a:rPr>
              <a:t> </a:t>
            </a:r>
            <a:r>
              <a:rPr lang="en-US" sz="1800" dirty="0" err="1">
                <a:solidFill>
                  <a:srgbClr val="303D68"/>
                </a:solidFill>
                <a:ea typeface="+mj-lt"/>
                <a:cs typeface="+mj-lt"/>
              </a:rPr>
              <a:t>mjerenja</a:t>
            </a:r>
            <a:r>
              <a:rPr lang="en-US" sz="1800" dirty="0">
                <a:solidFill>
                  <a:srgbClr val="303D68"/>
                </a:solidFill>
                <a:ea typeface="+mj-lt"/>
                <a:cs typeface="+mj-lt"/>
              </a:rPr>
              <a:t>.</a:t>
            </a:r>
            <a:r>
              <a:rPr lang="en-US" sz="1800" dirty="0">
                <a:solidFill>
                  <a:srgbClr val="303D68"/>
                </a:solidFill>
                <a:latin typeface="Aptos Display"/>
              </a:rPr>
              <a:t> </a:t>
            </a:r>
            <a:r>
              <a:rPr lang="en-US" sz="1800" dirty="0">
                <a:solidFill>
                  <a:srgbClr val="303D68"/>
                </a:solidFill>
                <a:latin typeface="DejaVu Math TeX Gyre" panose="02000503000000000000"/>
              </a:rPr>
              <a:t>Oni </a:t>
            </a:r>
            <a:r>
              <a:rPr lang="en-US" sz="1800" dirty="0" err="1">
                <a:solidFill>
                  <a:srgbClr val="303D68"/>
                </a:solidFill>
                <a:latin typeface="DejaVu Math TeX Gyre" panose="02000503000000000000"/>
              </a:rPr>
              <a:t>odražavaju</a:t>
            </a:r>
            <a:r>
              <a:rPr lang="en-US" sz="1800" dirty="0">
                <a:solidFill>
                  <a:srgbClr val="303D68"/>
                </a:solidFill>
                <a:latin typeface="DejaVu Math TeX Gyre" panose="02000503000000000000"/>
              </a:rPr>
              <a:t> </a:t>
            </a:r>
            <a:r>
              <a:rPr lang="en-US" sz="1800" dirty="0" err="1">
                <a:solidFill>
                  <a:srgbClr val="303D68"/>
                </a:solidFill>
                <a:latin typeface="DejaVu Math TeX Gyre" panose="02000503000000000000"/>
              </a:rPr>
              <a:t>stvarne</a:t>
            </a:r>
            <a:r>
              <a:rPr lang="en-US" sz="1800" dirty="0">
                <a:solidFill>
                  <a:srgbClr val="303D68"/>
                </a:solidFill>
                <a:latin typeface="DejaVu Math TeX Gyre" panose="02000503000000000000"/>
              </a:rPr>
              <a:t> </a:t>
            </a:r>
            <a:r>
              <a:rPr lang="en-US" sz="1800" dirty="0" err="1">
                <a:solidFill>
                  <a:srgbClr val="303D68"/>
                </a:solidFill>
                <a:latin typeface="DejaVu Math TeX Gyre" panose="02000503000000000000"/>
              </a:rPr>
              <a:t>zadatke</a:t>
            </a:r>
            <a:r>
              <a:rPr lang="en-US" sz="1800" dirty="0">
                <a:solidFill>
                  <a:srgbClr val="303D68"/>
                </a:solidFill>
                <a:latin typeface="DejaVu Math TeX Gyre" panose="02000503000000000000"/>
              </a:rPr>
              <a:t> </a:t>
            </a:r>
            <a:r>
              <a:rPr lang="en-US" sz="1800" dirty="0" err="1">
                <a:solidFill>
                  <a:srgbClr val="303D68"/>
                </a:solidFill>
                <a:latin typeface="DejaVu Math TeX Gyre" panose="02000503000000000000"/>
              </a:rPr>
              <a:t>na</a:t>
            </a:r>
            <a:r>
              <a:rPr lang="en-US" sz="1800" dirty="0">
                <a:solidFill>
                  <a:srgbClr val="303D68"/>
                </a:solidFill>
                <a:latin typeface="DejaVu Math TeX Gyre" panose="02000503000000000000"/>
              </a:rPr>
              <a:t> </a:t>
            </a:r>
            <a:r>
              <a:rPr lang="en-US" sz="1800" dirty="0" err="1">
                <a:solidFill>
                  <a:srgbClr val="303D68"/>
                </a:solidFill>
                <a:latin typeface="DejaVu Math TeX Gyre" panose="02000503000000000000"/>
              </a:rPr>
              <a:t>radnom</a:t>
            </a:r>
            <a:r>
              <a:rPr lang="en-US" sz="1800" dirty="0">
                <a:solidFill>
                  <a:srgbClr val="303D68"/>
                </a:solidFill>
                <a:latin typeface="DejaVu Math TeX Gyre" panose="02000503000000000000"/>
              </a:rPr>
              <a:t> </a:t>
            </a:r>
            <a:r>
              <a:rPr lang="en-US" sz="1800" dirty="0" err="1">
                <a:solidFill>
                  <a:srgbClr val="303D68"/>
                </a:solidFill>
                <a:latin typeface="DejaVu Math TeX Gyre" panose="02000503000000000000"/>
              </a:rPr>
              <a:t>mjestu</a:t>
            </a:r>
            <a:r>
              <a:rPr lang="en-US" sz="1800" dirty="0">
                <a:solidFill>
                  <a:srgbClr val="303D68"/>
                </a:solidFill>
                <a:latin typeface="DejaVu Math TeX Gyre" panose="02000503000000000000"/>
              </a:rPr>
              <a:t> u kojima radnici tumače digitalne informacije, identificiraju neefikasnosti i podržavaju odluke koje poboljšavaju ekološke performanse.</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a:endParaRPr>
          </a:p>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a:rPr>
              <a:t>Kako se </a:t>
            </a:r>
            <a:r>
              <a:rPr lang="en-US" sz="1800" dirty="0" err="1">
                <a:solidFill>
                  <a:srgbClr val="303D68"/>
                </a:solidFill>
                <a:latin typeface="DejaVu Math TeX Gyre" panose="02000503000000000000"/>
              </a:rPr>
              <a:t>digitalizacija</a:t>
            </a:r>
            <a:r>
              <a:rPr lang="en-US" sz="1800" dirty="0">
                <a:solidFill>
                  <a:srgbClr val="303D68"/>
                </a:solidFill>
                <a:latin typeface="DejaVu Math TeX Gyre" panose="02000503000000000000"/>
              </a:rPr>
              <a:t> širi, mnoge profesije sada zahtijevaju osnovne vještine rada s podacima, od čitanja izlaznih podataka senzora do razumijevanja jednostavnih nadzornih ploča. </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a:endParaRPr>
          </a:p>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a:rPr>
              <a:t>Učeći kako pokazatelji funkcionišu i kako ih digitalni alati generišu, polaznici postaju bolje pripremljeni za tržište rada koje oblikuju i ciljevi održivosti i digitalne inovacije.</a:t>
            </a:r>
          </a:p>
        </p:txBody>
      </p:sp>
    </p:spTree>
    <p:extLst>
      <p:ext uri="{BB962C8B-B14F-4D97-AF65-F5344CB8AC3E}">
        <p14:creationId xmlns:p14="http://schemas.microsoft.com/office/powerpoint/2010/main" val="3689498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a87855-32f0-4335-8088-0170441fcb23">
      <Terms xmlns="http://schemas.microsoft.com/office/infopath/2007/PartnerControls"/>
    </lcf76f155ced4ddcb4097134ff3c332f>
    <TaxCatchAll xmlns="e76d9c07-0b06-4929-817e-fe7084f9c9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DCFDD1B45B5F4B806800968C84CFE3" ma:contentTypeVersion="12" ma:contentTypeDescription="Create a new document." ma:contentTypeScope="" ma:versionID="4d61de73b3b87f79cae4fa1f41b902f6">
  <xsd:schema xmlns:xsd="http://www.w3.org/2001/XMLSchema" xmlns:xs="http://www.w3.org/2001/XMLSchema" xmlns:p="http://schemas.microsoft.com/office/2006/metadata/properties" xmlns:ns2="43a87855-32f0-4335-8088-0170441fcb23" xmlns:ns3="e76d9c07-0b06-4929-817e-fe7084f9c9c7" targetNamespace="http://schemas.microsoft.com/office/2006/metadata/properties" ma:root="true" ma:fieldsID="8d0478d3cad81f7456b84e76306d72d5" ns2:_="" ns3:_="">
    <xsd:import namespace="43a87855-32f0-4335-8088-0170441fcb23"/>
    <xsd:import namespace="e76d9c07-0b06-4929-817e-fe7084f9c9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87855-32f0-4335-8088-0170441fc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9995d2-e2c0-43d6-89d2-2fe609443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6d9c07-0b06-4929-817e-fe7084f9c9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b0b466-1a09-4668-8578-52451da5a6f1}" ma:internalName="TaxCatchAll" ma:showField="CatchAllData" ma:web="e76d9c07-0b06-4929-817e-fe7084f9c9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903E13-71B6-4BFD-AF44-0150E2E43CAD}">
  <ds:schemaRefs>
    <ds:schemaRef ds:uri="http://schemas.microsoft.com/sharepoint/v3/contenttype/forms"/>
  </ds:schemaRefs>
</ds:datastoreItem>
</file>

<file path=customXml/itemProps2.xml><?xml version="1.0" encoding="utf-8"?>
<ds:datastoreItem xmlns:ds="http://schemas.openxmlformats.org/officeDocument/2006/customXml" ds:itemID="{4AD10664-19B9-45F0-971F-00B5EE8EE9CE}">
  <ds:schemaRefs>
    <ds:schemaRef ds:uri="260d0452-9355-4de6-b189-e15d53161495"/>
    <ds:schemaRef ds:uri="702470db-a566-4540-b13a-d1af6dbd22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3a87855-32f0-4335-8088-0170441fcb23"/>
    <ds:schemaRef ds:uri="e76d9c07-0b06-4929-817e-fe7084f9c9c7"/>
  </ds:schemaRefs>
</ds:datastoreItem>
</file>

<file path=customXml/itemProps3.xml><?xml version="1.0" encoding="utf-8"?>
<ds:datastoreItem xmlns:ds="http://schemas.openxmlformats.org/officeDocument/2006/customXml" ds:itemID="{08694B17-2139-47D7-B98F-E08AB2D01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87855-32f0-4335-8088-0170441fcb23"/>
    <ds:schemaRef ds:uri="e76d9c07-0b06-4929-817e-fe7084f9c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1159</TotalTime>
  <Words>2622</Words>
  <Application>Microsoft Office PowerPoint</Application>
  <PresentationFormat>Widescreen</PresentationFormat>
  <Paragraphs>213</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Digitalne vještine – 2.2 Digitalne tehnologije za Evropski zeleni dogovor</vt:lpstr>
      <vt:lpstr>PowerPoint Presentation</vt:lpstr>
      <vt:lpstr>PowerPoint Presentation</vt:lpstr>
      <vt:lpstr>Modul 1: Razumijevanje Evropskog zelenog sporazuma   Podnaslov 1.1: Ključni pokazatelji Zelenog sporazuma i dvostruke tranzicije  Podnaslov 1.2: Tumačenje podataka za održivost  Podnaslov 1.3: Kontekstualna analiza i provjera smislenosti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 2: Omogućavanje digitalnih tehnologija za zeleniju praksu  Podnaslov 2.1: Studije slučaja zelenih digitalnih tehnologija u praksi  Podnaslov 2.2: Kriteriji za odabir tehnologije  Podnaslov 2.3: Planiranje implementacije</vt:lpstr>
      <vt:lpstr>PowerPoint Presentation</vt:lpstr>
      <vt:lpstr>PowerPoint Presentation</vt:lpstr>
      <vt:lpstr>PowerPoint Presentation</vt:lpstr>
      <vt:lpstr>EU stvarni projekti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Razmislite o svojim polaznicima i sektorima u kojima će raditi. Koja je jedna digitalna vještina koju bi možda trebali ojačati kako bi bolje podržali održive prakse? Opišite kako ovaj jaz utječe na njihovu sposobnost da se uključe u digitalne tehnologije ili zadatke održivosti na radnom mjestu.  2. Razmislite o tome šta bi moglo sprječavati vaše polaznike da razviju ovu vještinu. Da li su prepreke tehničke, kao što je nedostatak pristupa alatima ili podacima? Ili se odnose na samopouzdanje, vrijeme ili nastavne resurse?  3. Na osnovu vaših razmišljanja, osmišljajte kratak i realan plan kako biste pomogli svojim polaznicima da poboljšaju ovu digitalnu vještinu. Koje ćete korake poduzeti da je uvedete ili ojačate u svojoj nastavi? Kakva bi podrška ili materijali omogućili da ovaj plan teče glatko za sve polaznike?</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Gost</dc:creator>
  <cp:keywords>, docId:660AE56145FB081ED4D2CC27D01D68B4</cp:keywords>
  <cp:lastModifiedBy>Renata Venancio</cp:lastModifiedBy>
  <cp:revision>186</cp:revision>
  <dcterms:created xsi:type="dcterms:W3CDTF">2024-12-20T10:35:29Z</dcterms:created>
  <dcterms:modified xsi:type="dcterms:W3CDTF">2026-01-08T14:49:17Z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0x010100AFDCFDD1B45B5F4B806800968C84CFE3</vt:lpwstr>
  </property>
  <property fmtid="{D5CDD505-2E9C-101B-9397-08002B2CF9AE}" pid="3" name="MediaServiceImageTags">
    <vt:lpwstr/>
  </property>
</Properties>
</file>