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2"/>
  </p:notesMasterIdLst>
  <p:sldIdLst>
    <p:sldId id="271" r:id="rId5"/>
    <p:sldId id="265" r:id="rId6"/>
    <p:sldId id="533" r:id="rId7"/>
    <p:sldId id="566" r:id="rId8"/>
    <p:sldId id="514" r:id="rId9"/>
    <p:sldId id="535" r:id="rId10"/>
    <p:sldId id="536" r:id="rId11"/>
    <p:sldId id="537" r:id="rId12"/>
    <p:sldId id="538" r:id="rId13"/>
    <p:sldId id="539" r:id="rId14"/>
    <p:sldId id="542" r:id="rId15"/>
    <p:sldId id="544" r:id="rId16"/>
    <p:sldId id="545" r:id="rId17"/>
    <p:sldId id="546" r:id="rId18"/>
    <p:sldId id="547" r:id="rId19"/>
    <p:sldId id="548" r:id="rId20"/>
    <p:sldId id="549" r:id="rId21"/>
    <p:sldId id="550" r:id="rId22"/>
    <p:sldId id="551" r:id="rId23"/>
    <p:sldId id="552" r:id="rId24"/>
    <p:sldId id="558" r:id="rId25"/>
    <p:sldId id="554" r:id="rId26"/>
    <p:sldId id="555" r:id="rId27"/>
    <p:sldId id="556" r:id="rId28"/>
    <p:sldId id="557" r:id="rId29"/>
    <p:sldId id="583" r:id="rId30"/>
    <p:sldId id="560" r:id="rId31"/>
    <p:sldId id="561" r:id="rId32"/>
    <p:sldId id="553" r:id="rId33"/>
    <p:sldId id="562" r:id="rId34"/>
    <p:sldId id="563" r:id="rId35"/>
    <p:sldId id="564" r:id="rId36"/>
    <p:sldId id="534" r:id="rId37"/>
    <p:sldId id="567" r:id="rId38"/>
    <p:sldId id="570" r:id="rId39"/>
    <p:sldId id="571" r:id="rId40"/>
    <p:sldId id="573" r:id="rId41"/>
    <p:sldId id="568" r:id="rId42"/>
    <p:sldId id="576" r:id="rId43"/>
    <p:sldId id="577" r:id="rId44"/>
    <p:sldId id="584" r:id="rId45"/>
    <p:sldId id="569" r:id="rId46"/>
    <p:sldId id="578" r:id="rId47"/>
    <p:sldId id="579" r:id="rId48"/>
    <p:sldId id="580" r:id="rId49"/>
    <p:sldId id="582" r:id="rId50"/>
    <p:sldId id="270"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29" userDrawn="1">
          <p15:clr>
            <a:srgbClr val="A4A3A4"/>
          </p15:clr>
        </p15:guide>
        <p15:guide id="2" pos="5133" userDrawn="1">
          <p15:clr>
            <a:srgbClr val="A4A3A4"/>
          </p15:clr>
        </p15:guide>
        <p15:guide id="3" pos="2547" userDrawn="1">
          <p15:clr>
            <a:srgbClr val="A4A3A4"/>
          </p15:clr>
        </p15:guide>
        <p15:guide id="4" orient="horz" pos="299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3D68"/>
    <a:srgbClr val="156082"/>
    <a:srgbClr val="FFFFFF"/>
    <a:srgbClr val="4DB9A1"/>
    <a:srgbClr val="373365"/>
    <a:srgbClr val="399884"/>
    <a:srgbClr val="74D3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257390-6886-F400-FC2D-3919561A1587}" v="213" dt="2026-01-08T13:54:49.7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31" autoAdjust="0"/>
    <p:restoredTop sz="94660"/>
  </p:normalViewPr>
  <p:slideViewPr>
    <p:cSldViewPr snapToGrid="0">
      <p:cViewPr varScale="1">
        <p:scale>
          <a:sx n="78" d="100"/>
          <a:sy n="78" d="100"/>
        </p:scale>
        <p:origin x="869" y="77"/>
      </p:cViewPr>
      <p:guideLst>
        <p:guide orient="horz" pos="1729"/>
        <p:guide pos="5133"/>
        <p:guide pos="2547"/>
        <p:guide orient="horz" pos="299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selinka Kovaceva" userId="S::veselinka_fablab.ba#ext#@cleantechbulgaria.onmicrosoft.com::b8b64017-c2a2-40a0-8431-8e2d7c4f7ac4" providerId="AD" clId="Web-{34257390-6886-F400-FC2D-3919561A1587}"/>
    <pc:docChg chg="modSld">
      <pc:chgData name="Veselinka Kovaceva" userId="S::veselinka_fablab.ba#ext#@cleantechbulgaria.onmicrosoft.com::b8b64017-c2a2-40a0-8431-8e2d7c4f7ac4" providerId="AD" clId="Web-{34257390-6886-F400-FC2D-3919561A1587}" dt="2026-01-08T13:54:49.404" v="196" actId="20577"/>
      <pc:docMkLst>
        <pc:docMk/>
      </pc:docMkLst>
      <pc:sldChg chg="modSp">
        <pc:chgData name="Veselinka Kovaceva" userId="S::veselinka_fablab.ba#ext#@cleantechbulgaria.onmicrosoft.com::b8b64017-c2a2-40a0-8431-8e2d7c4f7ac4" providerId="AD" clId="Web-{34257390-6886-F400-FC2D-3919561A1587}" dt="2026-01-08T13:53:58.465" v="188" actId="20577"/>
        <pc:sldMkLst>
          <pc:docMk/>
          <pc:sldMk cId="3774500966" sldId="271"/>
        </pc:sldMkLst>
        <pc:spChg chg="mod">
          <ac:chgData name="Veselinka Kovaceva" userId="S::veselinka_fablab.ba#ext#@cleantechbulgaria.onmicrosoft.com::b8b64017-c2a2-40a0-8431-8e2d7c4f7ac4" providerId="AD" clId="Web-{34257390-6886-F400-FC2D-3919561A1587}" dt="2026-01-08T13:53:58.465" v="188" actId="20577"/>
          <ac:spMkLst>
            <pc:docMk/>
            <pc:sldMk cId="3774500966" sldId="271"/>
            <ac:spMk id="8" creationId="{72516657-60C6-1250-3C2B-F902C217885F}"/>
          </ac:spMkLst>
        </pc:spChg>
      </pc:sldChg>
      <pc:sldChg chg="modSp">
        <pc:chgData name="Veselinka Kovaceva" userId="S::veselinka_fablab.ba#ext#@cleantechbulgaria.onmicrosoft.com::b8b64017-c2a2-40a0-8431-8e2d7c4f7ac4" providerId="AD" clId="Web-{34257390-6886-F400-FC2D-3919561A1587}" dt="2026-01-08T13:54:37.138" v="193" actId="20577"/>
        <pc:sldMkLst>
          <pc:docMk/>
          <pc:sldMk cId="3272568479" sldId="534"/>
        </pc:sldMkLst>
        <pc:spChg chg="mod">
          <ac:chgData name="Veselinka Kovaceva" userId="S::veselinka_fablab.ba#ext#@cleantechbulgaria.onmicrosoft.com::b8b64017-c2a2-40a0-8431-8e2d7c4f7ac4" providerId="AD" clId="Web-{34257390-6886-F400-FC2D-3919561A1587}" dt="2026-01-08T13:54:37.138" v="193" actId="20577"/>
          <ac:spMkLst>
            <pc:docMk/>
            <pc:sldMk cId="3272568479" sldId="534"/>
            <ac:spMk id="8" creationId="{E311B127-47A0-7940-AE08-E6B695726613}"/>
          </ac:spMkLst>
        </pc:spChg>
      </pc:sldChg>
      <pc:sldChg chg="modSp">
        <pc:chgData name="Veselinka Kovaceva" userId="S::veselinka_fablab.ba#ext#@cleantechbulgaria.onmicrosoft.com::b8b64017-c2a2-40a0-8431-8e2d7c4f7ac4" providerId="AD" clId="Web-{34257390-6886-F400-FC2D-3919561A1587}" dt="2026-01-08T13:54:32.653" v="192" actId="20577"/>
        <pc:sldMkLst>
          <pc:docMk/>
          <pc:sldMk cId="3812429527" sldId="552"/>
        </pc:sldMkLst>
        <pc:spChg chg="mod">
          <ac:chgData name="Veselinka Kovaceva" userId="S::veselinka_fablab.ba#ext#@cleantechbulgaria.onmicrosoft.com::b8b64017-c2a2-40a0-8431-8e2d7c4f7ac4" providerId="AD" clId="Web-{34257390-6886-F400-FC2D-3919561A1587}" dt="2026-01-08T13:54:32.653" v="192" actId="20577"/>
          <ac:spMkLst>
            <pc:docMk/>
            <pc:sldMk cId="3812429527" sldId="552"/>
            <ac:spMk id="8" creationId="{7177423B-F784-7DD2-62E5-82AF2D4E41C7}"/>
          </ac:spMkLst>
        </pc:spChg>
      </pc:sldChg>
      <pc:sldChg chg="modSp">
        <pc:chgData name="Veselinka Kovaceva" userId="S::veselinka_fablab.ba#ext#@cleantechbulgaria.onmicrosoft.com::b8b64017-c2a2-40a0-8431-8e2d7c4f7ac4" providerId="AD" clId="Web-{34257390-6886-F400-FC2D-3919561A1587}" dt="2026-01-08T12:14:15.996" v="4" actId="20577"/>
        <pc:sldMkLst>
          <pc:docMk/>
          <pc:sldMk cId="370133658" sldId="557"/>
        </pc:sldMkLst>
        <pc:spChg chg="mod">
          <ac:chgData name="Veselinka Kovaceva" userId="S::veselinka_fablab.ba#ext#@cleantechbulgaria.onmicrosoft.com::b8b64017-c2a2-40a0-8431-8e2d7c4f7ac4" providerId="AD" clId="Web-{34257390-6886-F400-FC2D-3919561A1587}" dt="2026-01-08T12:14:15.996" v="4" actId="20577"/>
          <ac:spMkLst>
            <pc:docMk/>
            <pc:sldMk cId="370133658" sldId="557"/>
            <ac:spMk id="6" creationId="{0E071CD3-CC0E-91A0-F0F1-15A4DAAE4862}"/>
          </ac:spMkLst>
        </pc:spChg>
      </pc:sldChg>
      <pc:sldChg chg="modSp">
        <pc:chgData name="Veselinka Kovaceva" userId="S::veselinka_fablab.ba#ext#@cleantechbulgaria.onmicrosoft.com::b8b64017-c2a2-40a0-8431-8e2d7c4f7ac4" providerId="AD" clId="Web-{34257390-6886-F400-FC2D-3919561A1587}" dt="2026-01-08T12:17:54.324" v="20" actId="20577"/>
        <pc:sldMkLst>
          <pc:docMk/>
          <pc:sldMk cId="306103596" sldId="560"/>
        </pc:sldMkLst>
        <pc:spChg chg="mod">
          <ac:chgData name="Veselinka Kovaceva" userId="S::veselinka_fablab.ba#ext#@cleantechbulgaria.onmicrosoft.com::b8b64017-c2a2-40a0-8431-8e2d7c4f7ac4" providerId="AD" clId="Web-{34257390-6886-F400-FC2D-3919561A1587}" dt="2026-01-08T12:17:54.324" v="20" actId="20577"/>
          <ac:spMkLst>
            <pc:docMk/>
            <pc:sldMk cId="306103596" sldId="560"/>
            <ac:spMk id="7" creationId="{D1E03A98-F0DE-B72E-CB11-5B763E5DF2CD}"/>
          </ac:spMkLst>
        </pc:spChg>
      </pc:sldChg>
      <pc:sldChg chg="modSp">
        <pc:chgData name="Veselinka Kovaceva" userId="S::veselinka_fablab.ba#ext#@cleantechbulgaria.onmicrosoft.com::b8b64017-c2a2-40a0-8431-8e2d7c4f7ac4" providerId="AD" clId="Web-{34257390-6886-F400-FC2D-3919561A1587}" dt="2026-01-08T12:34:39.251" v="34" actId="20577"/>
        <pc:sldMkLst>
          <pc:docMk/>
          <pc:sldMk cId="3189040839" sldId="561"/>
        </pc:sldMkLst>
        <pc:spChg chg="mod">
          <ac:chgData name="Veselinka Kovaceva" userId="S::veselinka_fablab.ba#ext#@cleantechbulgaria.onmicrosoft.com::b8b64017-c2a2-40a0-8431-8e2d7c4f7ac4" providerId="AD" clId="Web-{34257390-6886-F400-FC2D-3919561A1587}" dt="2026-01-08T12:34:39.251" v="34" actId="20577"/>
          <ac:spMkLst>
            <pc:docMk/>
            <pc:sldMk cId="3189040839" sldId="561"/>
            <ac:spMk id="7" creationId="{3B3744E1-E287-4EE9-4959-ED76B9C1A7CF}"/>
          </ac:spMkLst>
        </pc:spChg>
        <pc:spChg chg="mod">
          <ac:chgData name="Veselinka Kovaceva" userId="S::veselinka_fablab.ba#ext#@cleantechbulgaria.onmicrosoft.com::b8b64017-c2a2-40a0-8431-8e2d7c4f7ac4" providerId="AD" clId="Web-{34257390-6886-F400-FC2D-3919561A1587}" dt="2026-01-08T12:22:04.507" v="23" actId="20577"/>
          <ac:spMkLst>
            <pc:docMk/>
            <pc:sldMk cId="3189040839" sldId="561"/>
            <ac:spMk id="14" creationId="{4AC38906-3F73-57FE-B87B-C387355F9DED}"/>
          </ac:spMkLst>
        </pc:spChg>
      </pc:sldChg>
      <pc:sldChg chg="modSp">
        <pc:chgData name="Veselinka Kovaceva" userId="S::veselinka_fablab.ba#ext#@cleantechbulgaria.onmicrosoft.com::b8b64017-c2a2-40a0-8431-8e2d7c4f7ac4" providerId="AD" clId="Web-{34257390-6886-F400-FC2D-3919561A1587}" dt="2026-01-08T12:46:52.156" v="52" actId="20577"/>
        <pc:sldMkLst>
          <pc:docMk/>
          <pc:sldMk cId="46635780" sldId="562"/>
        </pc:sldMkLst>
        <pc:spChg chg="mod">
          <ac:chgData name="Veselinka Kovaceva" userId="S::veselinka_fablab.ba#ext#@cleantechbulgaria.onmicrosoft.com::b8b64017-c2a2-40a0-8431-8e2d7c4f7ac4" providerId="AD" clId="Web-{34257390-6886-F400-FC2D-3919561A1587}" dt="2026-01-08T12:46:52.156" v="52" actId="20577"/>
          <ac:spMkLst>
            <pc:docMk/>
            <pc:sldMk cId="46635780" sldId="562"/>
            <ac:spMk id="7" creationId="{EDA721AB-AFD9-CF16-02C8-DE3E573E0075}"/>
          </ac:spMkLst>
        </pc:spChg>
        <pc:spChg chg="mod">
          <ac:chgData name="Veselinka Kovaceva" userId="S::veselinka_fablab.ba#ext#@cleantechbulgaria.onmicrosoft.com::b8b64017-c2a2-40a0-8431-8e2d7c4f7ac4" providerId="AD" clId="Web-{34257390-6886-F400-FC2D-3919561A1587}" dt="2026-01-08T12:46:24.688" v="45" actId="20577"/>
          <ac:spMkLst>
            <pc:docMk/>
            <pc:sldMk cId="46635780" sldId="562"/>
            <ac:spMk id="11" creationId="{F86C72DF-6828-5AA4-B749-5F5DDE7477BF}"/>
          </ac:spMkLst>
        </pc:spChg>
      </pc:sldChg>
      <pc:sldChg chg="modSp">
        <pc:chgData name="Veselinka Kovaceva" userId="S::veselinka_fablab.ba#ext#@cleantechbulgaria.onmicrosoft.com::b8b64017-c2a2-40a0-8431-8e2d7c4f7ac4" providerId="AD" clId="Web-{34257390-6886-F400-FC2D-3919561A1587}" dt="2026-01-08T12:48:31.798" v="64" actId="20577"/>
        <pc:sldMkLst>
          <pc:docMk/>
          <pc:sldMk cId="1143317875" sldId="563"/>
        </pc:sldMkLst>
        <pc:spChg chg="mod">
          <ac:chgData name="Veselinka Kovaceva" userId="S::veselinka_fablab.ba#ext#@cleantechbulgaria.onmicrosoft.com::b8b64017-c2a2-40a0-8431-8e2d7c4f7ac4" providerId="AD" clId="Web-{34257390-6886-F400-FC2D-3919561A1587}" dt="2026-01-08T12:48:31.798" v="64" actId="20577"/>
          <ac:spMkLst>
            <pc:docMk/>
            <pc:sldMk cId="1143317875" sldId="563"/>
            <ac:spMk id="7" creationId="{9E64A6DA-590D-8D1B-DB59-7F038CE97798}"/>
          </ac:spMkLst>
        </pc:spChg>
        <pc:spChg chg="mod">
          <ac:chgData name="Veselinka Kovaceva" userId="S::veselinka_fablab.ba#ext#@cleantechbulgaria.onmicrosoft.com::b8b64017-c2a2-40a0-8431-8e2d7c4f7ac4" providerId="AD" clId="Web-{34257390-6886-F400-FC2D-3919561A1587}" dt="2026-01-08T12:47:25.407" v="55" actId="20577"/>
          <ac:spMkLst>
            <pc:docMk/>
            <pc:sldMk cId="1143317875" sldId="563"/>
            <ac:spMk id="11" creationId="{9C3A7AFB-AF2E-93B4-597E-0A0611663C0A}"/>
          </ac:spMkLst>
        </pc:spChg>
      </pc:sldChg>
      <pc:sldChg chg="modSp">
        <pc:chgData name="Veselinka Kovaceva" userId="S::veselinka_fablab.ba#ext#@cleantechbulgaria.onmicrosoft.com::b8b64017-c2a2-40a0-8431-8e2d7c4f7ac4" providerId="AD" clId="Web-{34257390-6886-F400-FC2D-3919561A1587}" dt="2026-01-08T12:50:03.298" v="74" actId="20577"/>
        <pc:sldMkLst>
          <pc:docMk/>
          <pc:sldMk cId="2822319990" sldId="564"/>
        </pc:sldMkLst>
        <pc:spChg chg="mod">
          <ac:chgData name="Veselinka Kovaceva" userId="S::veselinka_fablab.ba#ext#@cleantechbulgaria.onmicrosoft.com::b8b64017-c2a2-40a0-8431-8e2d7c4f7ac4" providerId="AD" clId="Web-{34257390-6886-F400-FC2D-3919561A1587}" dt="2026-01-08T12:50:03.298" v="74" actId="20577"/>
          <ac:spMkLst>
            <pc:docMk/>
            <pc:sldMk cId="2822319990" sldId="564"/>
            <ac:spMk id="7" creationId="{13E1F04A-9395-18A5-3EB8-CDBDCAB748C6}"/>
          </ac:spMkLst>
        </pc:spChg>
      </pc:sldChg>
      <pc:sldChg chg="modSp">
        <pc:chgData name="Veselinka Kovaceva" userId="S::veselinka_fablab.ba#ext#@cleantechbulgaria.onmicrosoft.com::b8b64017-c2a2-40a0-8431-8e2d7c4f7ac4" providerId="AD" clId="Web-{34257390-6886-F400-FC2D-3919561A1587}" dt="2026-01-08T12:52:38.200" v="88" actId="20577"/>
        <pc:sldMkLst>
          <pc:docMk/>
          <pc:sldMk cId="4197824590" sldId="567"/>
        </pc:sldMkLst>
        <pc:spChg chg="mod">
          <ac:chgData name="Veselinka Kovaceva" userId="S::veselinka_fablab.ba#ext#@cleantechbulgaria.onmicrosoft.com::b8b64017-c2a2-40a0-8431-8e2d7c4f7ac4" providerId="AD" clId="Web-{34257390-6886-F400-FC2D-3919561A1587}" dt="2026-01-08T12:52:38.200" v="88" actId="20577"/>
          <ac:spMkLst>
            <pc:docMk/>
            <pc:sldMk cId="4197824590" sldId="567"/>
            <ac:spMk id="6" creationId="{212744BE-0E8F-7B1F-7C38-55982EAE6603}"/>
          </ac:spMkLst>
        </pc:spChg>
        <pc:spChg chg="mod">
          <ac:chgData name="Veselinka Kovaceva" userId="S::veselinka_fablab.ba#ext#@cleantechbulgaria.onmicrosoft.com::b8b64017-c2a2-40a0-8431-8e2d7c4f7ac4" providerId="AD" clId="Web-{34257390-6886-F400-FC2D-3919561A1587}" dt="2026-01-08T12:52:14.512" v="83" actId="20577"/>
          <ac:spMkLst>
            <pc:docMk/>
            <pc:sldMk cId="4197824590" sldId="567"/>
            <ac:spMk id="9" creationId="{F6062B20-D397-7A7C-6143-9052B903EB1C}"/>
          </ac:spMkLst>
        </pc:spChg>
      </pc:sldChg>
      <pc:sldChg chg="modSp">
        <pc:chgData name="Veselinka Kovaceva" userId="S::veselinka_fablab.ba#ext#@cleantechbulgaria.onmicrosoft.com::b8b64017-c2a2-40a0-8431-8e2d7c4f7ac4" providerId="AD" clId="Web-{34257390-6886-F400-FC2D-3919561A1587}" dt="2026-01-08T13:18:34.342" v="93" actId="20577"/>
        <pc:sldMkLst>
          <pc:docMk/>
          <pc:sldMk cId="2567638231" sldId="568"/>
        </pc:sldMkLst>
        <pc:spChg chg="mod">
          <ac:chgData name="Veselinka Kovaceva" userId="S::veselinka_fablab.ba#ext#@cleantechbulgaria.onmicrosoft.com::b8b64017-c2a2-40a0-8431-8e2d7c4f7ac4" providerId="AD" clId="Web-{34257390-6886-F400-FC2D-3919561A1587}" dt="2026-01-08T13:18:34.342" v="93" actId="20577"/>
          <ac:spMkLst>
            <pc:docMk/>
            <pc:sldMk cId="2567638231" sldId="568"/>
            <ac:spMk id="6" creationId="{DDF65AB5-CBF5-B088-D5CD-AC81ACA36D83}"/>
          </ac:spMkLst>
        </pc:spChg>
      </pc:sldChg>
      <pc:sldChg chg="modSp">
        <pc:chgData name="Veselinka Kovaceva" userId="S::veselinka_fablab.ba#ext#@cleantechbulgaria.onmicrosoft.com::b8b64017-c2a2-40a0-8431-8e2d7c4f7ac4" providerId="AD" clId="Web-{34257390-6886-F400-FC2D-3919561A1587}" dt="2026-01-08T13:25:30.191" v="119" actId="20577"/>
        <pc:sldMkLst>
          <pc:docMk/>
          <pc:sldMk cId="1748326901" sldId="576"/>
        </pc:sldMkLst>
        <pc:spChg chg="mod">
          <ac:chgData name="Veselinka Kovaceva" userId="S::veselinka_fablab.ba#ext#@cleantechbulgaria.onmicrosoft.com::b8b64017-c2a2-40a0-8431-8e2d7c4f7ac4" providerId="AD" clId="Web-{34257390-6886-F400-FC2D-3919561A1587}" dt="2026-01-08T13:25:30.191" v="119" actId="20577"/>
          <ac:spMkLst>
            <pc:docMk/>
            <pc:sldMk cId="1748326901" sldId="576"/>
            <ac:spMk id="4" creationId="{9A45F0C7-FC0C-A813-9E54-65A1BEE60C6B}"/>
          </ac:spMkLst>
        </pc:spChg>
      </pc:sldChg>
      <pc:sldChg chg="modSp">
        <pc:chgData name="Veselinka Kovaceva" userId="S::veselinka_fablab.ba#ext#@cleantechbulgaria.onmicrosoft.com::b8b64017-c2a2-40a0-8431-8e2d7c4f7ac4" providerId="AD" clId="Web-{34257390-6886-F400-FC2D-3919561A1587}" dt="2026-01-08T13:47:55.074" v="180" actId="20577"/>
        <pc:sldMkLst>
          <pc:docMk/>
          <pc:sldMk cId="3893571599" sldId="578"/>
        </pc:sldMkLst>
        <pc:spChg chg="mod">
          <ac:chgData name="Veselinka Kovaceva" userId="S::veselinka_fablab.ba#ext#@cleantechbulgaria.onmicrosoft.com::b8b64017-c2a2-40a0-8431-8e2d7c4f7ac4" providerId="AD" clId="Web-{34257390-6886-F400-FC2D-3919561A1587}" dt="2026-01-08T13:47:55.074" v="180" actId="20577"/>
          <ac:spMkLst>
            <pc:docMk/>
            <pc:sldMk cId="3893571599" sldId="578"/>
            <ac:spMk id="2" creationId="{7D112047-0E49-AE2D-E5E6-607D85B0962A}"/>
          </ac:spMkLst>
        </pc:spChg>
      </pc:sldChg>
      <pc:sldChg chg="modSp">
        <pc:chgData name="Veselinka Kovaceva" userId="S::veselinka_fablab.ba#ext#@cleantechbulgaria.onmicrosoft.com::b8b64017-c2a2-40a0-8431-8e2d7c4f7ac4" providerId="AD" clId="Web-{34257390-6886-F400-FC2D-3919561A1587}" dt="2026-01-08T13:49:45.643" v="183" actId="20577"/>
        <pc:sldMkLst>
          <pc:docMk/>
          <pc:sldMk cId="1293847277" sldId="579"/>
        </pc:sldMkLst>
        <pc:spChg chg="mod">
          <ac:chgData name="Veselinka Kovaceva" userId="S::veselinka_fablab.ba#ext#@cleantechbulgaria.onmicrosoft.com::b8b64017-c2a2-40a0-8431-8e2d7c4f7ac4" providerId="AD" clId="Web-{34257390-6886-F400-FC2D-3919561A1587}" dt="2026-01-08T13:49:45.643" v="183" actId="20577"/>
          <ac:spMkLst>
            <pc:docMk/>
            <pc:sldMk cId="1293847277" sldId="579"/>
            <ac:spMk id="11" creationId="{23227CDA-E2DF-3BB6-952A-60B1CA5EB453}"/>
          </ac:spMkLst>
        </pc:spChg>
      </pc:sldChg>
      <pc:sldChg chg="modSp">
        <pc:chgData name="Veselinka Kovaceva" userId="S::veselinka_fablab.ba#ext#@cleantechbulgaria.onmicrosoft.com::b8b64017-c2a2-40a0-8431-8e2d7c4f7ac4" providerId="AD" clId="Web-{34257390-6886-F400-FC2D-3919561A1587}" dt="2026-01-08T13:54:49.404" v="196" actId="20577"/>
        <pc:sldMkLst>
          <pc:docMk/>
          <pc:sldMk cId="1880753954" sldId="582"/>
        </pc:sldMkLst>
        <pc:spChg chg="mod">
          <ac:chgData name="Veselinka Kovaceva" userId="S::veselinka_fablab.ba#ext#@cleantechbulgaria.onmicrosoft.com::b8b64017-c2a2-40a0-8431-8e2d7c4f7ac4" providerId="AD" clId="Web-{34257390-6886-F400-FC2D-3919561A1587}" dt="2026-01-08T13:52:49.963" v="185" actId="20577"/>
          <ac:spMkLst>
            <pc:docMk/>
            <pc:sldMk cId="1880753954" sldId="582"/>
            <ac:spMk id="5" creationId="{97856C3D-BB6C-83A3-A476-865C856DD784}"/>
          </ac:spMkLst>
        </pc:spChg>
        <pc:spChg chg="mod">
          <ac:chgData name="Veselinka Kovaceva" userId="S::veselinka_fablab.ba#ext#@cleantechbulgaria.onmicrosoft.com::b8b64017-c2a2-40a0-8431-8e2d7c4f7ac4" providerId="AD" clId="Web-{34257390-6886-F400-FC2D-3919561A1587}" dt="2026-01-08T13:54:49.404" v="196" actId="20577"/>
          <ac:spMkLst>
            <pc:docMk/>
            <pc:sldMk cId="1880753954" sldId="582"/>
            <ac:spMk id="8" creationId="{1E7D40F4-68D1-6A6D-3670-C2DA3D43D016}"/>
          </ac:spMkLst>
        </pc:spChg>
      </pc:sldChg>
      <pc:sldChg chg="modSp">
        <pc:chgData name="Veselinka Kovaceva" userId="S::veselinka_fablab.ba#ext#@cleantechbulgaria.onmicrosoft.com::b8b64017-c2a2-40a0-8431-8e2d7c4f7ac4" providerId="AD" clId="Web-{34257390-6886-F400-FC2D-3919561A1587}" dt="2026-01-08T12:16:44.809" v="13" actId="20577"/>
        <pc:sldMkLst>
          <pc:docMk/>
          <pc:sldMk cId="1486463967" sldId="583"/>
        </pc:sldMkLst>
        <pc:spChg chg="mod">
          <ac:chgData name="Veselinka Kovaceva" userId="S::veselinka_fablab.ba#ext#@cleantechbulgaria.onmicrosoft.com::b8b64017-c2a2-40a0-8431-8e2d7c4f7ac4" providerId="AD" clId="Web-{34257390-6886-F400-FC2D-3919561A1587}" dt="2026-01-08T12:16:44.809" v="13" actId="20577"/>
          <ac:spMkLst>
            <pc:docMk/>
            <pc:sldMk cId="1486463967" sldId="583"/>
            <ac:spMk id="3" creationId="{40871CD2-15E3-2F38-CFFD-753AA91ACD99}"/>
          </ac:spMkLst>
        </pc:spChg>
      </pc:sldChg>
      <pc:sldChg chg="modSp">
        <pc:chgData name="Veselinka Kovaceva" userId="S::veselinka_fablab.ba#ext#@cleantechbulgaria.onmicrosoft.com::b8b64017-c2a2-40a0-8431-8e2d7c4f7ac4" providerId="AD" clId="Web-{34257390-6886-F400-FC2D-3919561A1587}" dt="2026-01-08T13:44:55.634" v="141" actId="20577"/>
        <pc:sldMkLst>
          <pc:docMk/>
          <pc:sldMk cId="420972368" sldId="584"/>
        </pc:sldMkLst>
        <pc:spChg chg="mod">
          <ac:chgData name="Veselinka Kovaceva" userId="S::veselinka_fablab.ba#ext#@cleantechbulgaria.onmicrosoft.com::b8b64017-c2a2-40a0-8431-8e2d7c4f7ac4" providerId="AD" clId="Web-{34257390-6886-F400-FC2D-3919561A1587}" dt="2026-01-08T13:34:02.708" v="128" actId="1076"/>
          <ac:spMkLst>
            <pc:docMk/>
            <pc:sldMk cId="420972368" sldId="584"/>
            <ac:spMk id="2" creationId="{211B65DA-452F-8DE8-0411-EE367470A2B7}"/>
          </ac:spMkLst>
        </pc:spChg>
        <pc:spChg chg="mod">
          <ac:chgData name="Veselinka Kovaceva" userId="S::veselinka_fablab.ba#ext#@cleantechbulgaria.onmicrosoft.com::b8b64017-c2a2-40a0-8431-8e2d7c4f7ac4" providerId="AD" clId="Web-{34257390-6886-F400-FC2D-3919561A1587}" dt="2026-01-08T13:44:55.634" v="141" actId="20577"/>
          <ac:spMkLst>
            <pc:docMk/>
            <pc:sldMk cId="420972368" sldId="584"/>
            <ac:spMk id="3" creationId="{ED30619D-9430-5A41-FCBB-C969E01FB521}"/>
          </ac:spMkLst>
        </pc:spChg>
      </pc:sldChg>
    </pc:docChg>
  </pc:docChgLst>
  <pc:docChgLst>
    <pc:chgData name="Veselinka Kovaceva" userId="S::veselinka_fablab.ba#ext#@cleantechbulgaria.onmicrosoft.com::b8b64017-c2a2-40a0-8431-8e2d7c4f7ac4" providerId="AD" clId="Web-{313EE09D-7FD7-3766-0AF5-2CE17A2C23C3}"/>
    <pc:docChg chg="modSld">
      <pc:chgData name="Veselinka Kovaceva" userId="S::veselinka_fablab.ba#ext#@cleantechbulgaria.onmicrosoft.com::b8b64017-c2a2-40a0-8431-8e2d7c4f7ac4" providerId="AD" clId="Web-{313EE09D-7FD7-3766-0AF5-2CE17A2C23C3}" dt="2026-01-05T20:46:00.683" v="293" actId="20577"/>
      <pc:docMkLst>
        <pc:docMk/>
      </pc:docMkLst>
      <pc:sldChg chg="modSp">
        <pc:chgData name="Veselinka Kovaceva" userId="S::veselinka_fablab.ba#ext#@cleantechbulgaria.onmicrosoft.com::b8b64017-c2a2-40a0-8431-8e2d7c4f7ac4" providerId="AD" clId="Web-{313EE09D-7FD7-3766-0AF5-2CE17A2C23C3}" dt="2026-01-05T20:19:19.001" v="67" actId="20577"/>
        <pc:sldMkLst>
          <pc:docMk/>
          <pc:sldMk cId="241448111" sldId="265"/>
        </pc:sldMkLst>
        <pc:spChg chg="mod">
          <ac:chgData name="Veselinka Kovaceva" userId="S::veselinka_fablab.ba#ext#@cleantechbulgaria.onmicrosoft.com::b8b64017-c2a2-40a0-8431-8e2d7c4f7ac4" providerId="AD" clId="Web-{313EE09D-7FD7-3766-0AF5-2CE17A2C23C3}" dt="2026-01-05T20:19:19.001" v="67" actId="20577"/>
          <ac:spMkLst>
            <pc:docMk/>
            <pc:sldMk cId="241448111" sldId="265"/>
            <ac:spMk id="7" creationId="{4674A1F7-E83A-277B-63BF-AA540B4DDD60}"/>
          </ac:spMkLst>
        </pc:spChg>
      </pc:sldChg>
      <pc:sldChg chg="modSp">
        <pc:chgData name="Veselinka Kovaceva" userId="S::veselinka_fablab.ba#ext#@cleantechbulgaria.onmicrosoft.com::b8b64017-c2a2-40a0-8431-8e2d7c4f7ac4" providerId="AD" clId="Web-{313EE09D-7FD7-3766-0AF5-2CE17A2C23C3}" dt="2026-01-05T20:27:17.014" v="166" actId="20577"/>
        <pc:sldMkLst>
          <pc:docMk/>
          <pc:sldMk cId="627460957" sldId="514"/>
        </pc:sldMkLst>
        <pc:spChg chg="mod">
          <ac:chgData name="Veselinka Kovaceva" userId="S::veselinka_fablab.ba#ext#@cleantechbulgaria.onmicrosoft.com::b8b64017-c2a2-40a0-8431-8e2d7c4f7ac4" providerId="AD" clId="Web-{313EE09D-7FD7-3766-0AF5-2CE17A2C23C3}" dt="2026-01-05T20:27:17.014" v="166" actId="20577"/>
          <ac:spMkLst>
            <pc:docMk/>
            <pc:sldMk cId="627460957" sldId="514"/>
            <ac:spMk id="6" creationId="{9B8922E9-B2A6-BF2C-2490-1D9AD6FEC6A8}"/>
          </ac:spMkLst>
        </pc:spChg>
      </pc:sldChg>
      <pc:sldChg chg="modSp">
        <pc:chgData name="Veselinka Kovaceva" userId="S::veselinka_fablab.ba#ext#@cleantechbulgaria.onmicrosoft.com::b8b64017-c2a2-40a0-8431-8e2d7c4f7ac4" providerId="AD" clId="Web-{313EE09D-7FD7-3766-0AF5-2CE17A2C23C3}" dt="2026-01-05T20:24:18.995" v="141" actId="20577"/>
        <pc:sldMkLst>
          <pc:docMk/>
          <pc:sldMk cId="3460094968" sldId="533"/>
        </pc:sldMkLst>
        <pc:graphicFrameChg chg="modGraphic">
          <ac:chgData name="Veselinka Kovaceva" userId="S::veselinka_fablab.ba#ext#@cleantechbulgaria.onmicrosoft.com::b8b64017-c2a2-40a0-8431-8e2d7c4f7ac4" providerId="AD" clId="Web-{313EE09D-7FD7-3766-0AF5-2CE17A2C23C3}" dt="2026-01-05T20:24:18.995" v="141" actId="20577"/>
          <ac:graphicFrameMkLst>
            <pc:docMk/>
            <pc:sldMk cId="3460094968" sldId="533"/>
            <ac:graphicFrameMk id="8" creationId="{934C6D51-A5C7-D102-A1B5-7368DEFB15F5}"/>
          </ac:graphicFrameMkLst>
        </pc:graphicFrameChg>
      </pc:sldChg>
      <pc:sldChg chg="modSp">
        <pc:chgData name="Veselinka Kovaceva" userId="S::veselinka_fablab.ba#ext#@cleantechbulgaria.onmicrosoft.com::b8b64017-c2a2-40a0-8431-8e2d7c4f7ac4" providerId="AD" clId="Web-{313EE09D-7FD7-3766-0AF5-2CE17A2C23C3}" dt="2026-01-05T20:28:28.609" v="175" actId="20577"/>
        <pc:sldMkLst>
          <pc:docMk/>
          <pc:sldMk cId="2476959137" sldId="535"/>
        </pc:sldMkLst>
        <pc:spChg chg="mod">
          <ac:chgData name="Veselinka Kovaceva" userId="S::veselinka_fablab.ba#ext#@cleantechbulgaria.onmicrosoft.com::b8b64017-c2a2-40a0-8431-8e2d7c4f7ac4" providerId="AD" clId="Web-{313EE09D-7FD7-3766-0AF5-2CE17A2C23C3}" dt="2026-01-05T20:28:28.609" v="175" actId="20577"/>
          <ac:spMkLst>
            <pc:docMk/>
            <pc:sldMk cId="2476959137" sldId="535"/>
            <ac:spMk id="7" creationId="{AB9C895C-89F8-AC54-FB5D-74F8EA80853F}"/>
          </ac:spMkLst>
        </pc:spChg>
      </pc:sldChg>
      <pc:sldChg chg="modSp">
        <pc:chgData name="Veselinka Kovaceva" userId="S::veselinka_fablab.ba#ext#@cleantechbulgaria.onmicrosoft.com::b8b64017-c2a2-40a0-8431-8e2d7c4f7ac4" providerId="AD" clId="Web-{313EE09D-7FD7-3766-0AF5-2CE17A2C23C3}" dt="2026-01-05T20:29:44.735" v="185" actId="20577"/>
        <pc:sldMkLst>
          <pc:docMk/>
          <pc:sldMk cId="3315338260" sldId="536"/>
        </pc:sldMkLst>
        <pc:spChg chg="mod">
          <ac:chgData name="Veselinka Kovaceva" userId="S::veselinka_fablab.ba#ext#@cleantechbulgaria.onmicrosoft.com::b8b64017-c2a2-40a0-8431-8e2d7c4f7ac4" providerId="AD" clId="Web-{313EE09D-7FD7-3766-0AF5-2CE17A2C23C3}" dt="2026-01-05T20:29:44.735" v="185" actId="20577"/>
          <ac:spMkLst>
            <pc:docMk/>
            <pc:sldMk cId="3315338260" sldId="536"/>
            <ac:spMk id="7" creationId="{17063DE3-CB83-854C-3EA7-0CFE70ED958D}"/>
          </ac:spMkLst>
        </pc:spChg>
      </pc:sldChg>
      <pc:sldChg chg="modSp">
        <pc:chgData name="Veselinka Kovaceva" userId="S::veselinka_fablab.ba#ext#@cleantechbulgaria.onmicrosoft.com::b8b64017-c2a2-40a0-8431-8e2d7c4f7ac4" providerId="AD" clId="Web-{313EE09D-7FD7-3766-0AF5-2CE17A2C23C3}" dt="2026-01-05T20:30:23.954" v="189" actId="20577"/>
        <pc:sldMkLst>
          <pc:docMk/>
          <pc:sldMk cId="2652208364" sldId="537"/>
        </pc:sldMkLst>
        <pc:spChg chg="mod">
          <ac:chgData name="Veselinka Kovaceva" userId="S::veselinka_fablab.ba#ext#@cleantechbulgaria.onmicrosoft.com::b8b64017-c2a2-40a0-8431-8e2d7c4f7ac4" providerId="AD" clId="Web-{313EE09D-7FD7-3766-0AF5-2CE17A2C23C3}" dt="2026-01-05T20:30:23.954" v="189" actId="20577"/>
          <ac:spMkLst>
            <pc:docMk/>
            <pc:sldMk cId="2652208364" sldId="537"/>
            <ac:spMk id="11" creationId="{BB486454-CB70-534D-4805-851EA9324CA0}"/>
          </ac:spMkLst>
        </pc:spChg>
      </pc:sldChg>
      <pc:sldChg chg="modSp">
        <pc:chgData name="Veselinka Kovaceva" userId="S::veselinka_fablab.ba#ext#@cleantechbulgaria.onmicrosoft.com::b8b64017-c2a2-40a0-8431-8e2d7c4f7ac4" providerId="AD" clId="Web-{313EE09D-7FD7-3766-0AF5-2CE17A2C23C3}" dt="2026-01-05T20:31:19.017" v="198" actId="20577"/>
        <pc:sldMkLst>
          <pc:docMk/>
          <pc:sldMk cId="3689498516" sldId="538"/>
        </pc:sldMkLst>
        <pc:spChg chg="mod">
          <ac:chgData name="Veselinka Kovaceva" userId="S::veselinka_fablab.ba#ext#@cleantechbulgaria.onmicrosoft.com::b8b64017-c2a2-40a0-8431-8e2d7c4f7ac4" providerId="AD" clId="Web-{313EE09D-7FD7-3766-0AF5-2CE17A2C23C3}" dt="2026-01-05T20:31:19.017" v="198" actId="20577"/>
          <ac:spMkLst>
            <pc:docMk/>
            <pc:sldMk cId="3689498516" sldId="538"/>
            <ac:spMk id="11" creationId="{2516272E-455A-0BDF-8B75-BDFABC9A6394}"/>
          </ac:spMkLst>
        </pc:spChg>
      </pc:sldChg>
      <pc:sldChg chg="modSp">
        <pc:chgData name="Veselinka Kovaceva" userId="S::veselinka_fablab.ba#ext#@cleantechbulgaria.onmicrosoft.com::b8b64017-c2a2-40a0-8431-8e2d7c4f7ac4" providerId="AD" clId="Web-{313EE09D-7FD7-3766-0AF5-2CE17A2C23C3}" dt="2026-01-05T20:32:11.941" v="204" actId="20577"/>
        <pc:sldMkLst>
          <pc:docMk/>
          <pc:sldMk cId="4108346848" sldId="539"/>
        </pc:sldMkLst>
        <pc:spChg chg="mod">
          <ac:chgData name="Veselinka Kovaceva" userId="S::veselinka_fablab.ba#ext#@cleantechbulgaria.onmicrosoft.com::b8b64017-c2a2-40a0-8431-8e2d7c4f7ac4" providerId="AD" clId="Web-{313EE09D-7FD7-3766-0AF5-2CE17A2C23C3}" dt="2026-01-05T20:32:11.941" v="204" actId="20577"/>
          <ac:spMkLst>
            <pc:docMk/>
            <pc:sldMk cId="4108346848" sldId="539"/>
            <ac:spMk id="11" creationId="{AE64572E-51CE-7015-DF79-85D16468FCCB}"/>
          </ac:spMkLst>
        </pc:spChg>
      </pc:sldChg>
      <pc:sldChg chg="modSp">
        <pc:chgData name="Veselinka Kovaceva" userId="S::veselinka_fablab.ba#ext#@cleantechbulgaria.onmicrosoft.com::b8b64017-c2a2-40a0-8431-8e2d7c4f7ac4" providerId="AD" clId="Web-{313EE09D-7FD7-3766-0AF5-2CE17A2C23C3}" dt="2026-01-05T20:32:55.290" v="210" actId="20577"/>
        <pc:sldMkLst>
          <pc:docMk/>
          <pc:sldMk cId="2285203505" sldId="542"/>
        </pc:sldMkLst>
        <pc:spChg chg="mod">
          <ac:chgData name="Veselinka Kovaceva" userId="S::veselinka_fablab.ba#ext#@cleantechbulgaria.onmicrosoft.com::b8b64017-c2a2-40a0-8431-8e2d7c4f7ac4" providerId="AD" clId="Web-{313EE09D-7FD7-3766-0AF5-2CE17A2C23C3}" dt="2026-01-05T20:32:55.290" v="210" actId="20577"/>
          <ac:spMkLst>
            <pc:docMk/>
            <pc:sldMk cId="2285203505" sldId="542"/>
            <ac:spMk id="11" creationId="{DD44CBD4-A5EE-D369-55E7-6AFE2868FB45}"/>
          </ac:spMkLst>
        </pc:spChg>
      </pc:sldChg>
      <pc:sldChg chg="modSp">
        <pc:chgData name="Veselinka Kovaceva" userId="S::veselinka_fablab.ba#ext#@cleantechbulgaria.onmicrosoft.com::b8b64017-c2a2-40a0-8431-8e2d7c4f7ac4" providerId="AD" clId="Web-{313EE09D-7FD7-3766-0AF5-2CE17A2C23C3}" dt="2026-01-05T20:33:39.310" v="215" actId="20577"/>
        <pc:sldMkLst>
          <pc:docMk/>
          <pc:sldMk cId="1938321863" sldId="544"/>
        </pc:sldMkLst>
        <pc:spChg chg="mod">
          <ac:chgData name="Veselinka Kovaceva" userId="S::veselinka_fablab.ba#ext#@cleantechbulgaria.onmicrosoft.com::b8b64017-c2a2-40a0-8431-8e2d7c4f7ac4" providerId="AD" clId="Web-{313EE09D-7FD7-3766-0AF5-2CE17A2C23C3}" dt="2026-01-05T20:33:39.310" v="215" actId="20577"/>
          <ac:spMkLst>
            <pc:docMk/>
            <pc:sldMk cId="1938321863" sldId="544"/>
            <ac:spMk id="6" creationId="{5D586DB9-683B-5539-682B-F9416AF3EA16}"/>
          </ac:spMkLst>
        </pc:spChg>
      </pc:sldChg>
      <pc:sldChg chg="modSp">
        <pc:chgData name="Veselinka Kovaceva" userId="S::veselinka_fablab.ba#ext#@cleantechbulgaria.onmicrosoft.com::b8b64017-c2a2-40a0-8431-8e2d7c4f7ac4" providerId="AD" clId="Web-{313EE09D-7FD7-3766-0AF5-2CE17A2C23C3}" dt="2026-01-05T20:34:47.628" v="224" actId="20577"/>
        <pc:sldMkLst>
          <pc:docMk/>
          <pc:sldMk cId="906533340" sldId="545"/>
        </pc:sldMkLst>
        <pc:spChg chg="mod">
          <ac:chgData name="Veselinka Kovaceva" userId="S::veselinka_fablab.ba#ext#@cleantechbulgaria.onmicrosoft.com::b8b64017-c2a2-40a0-8431-8e2d7c4f7ac4" providerId="AD" clId="Web-{313EE09D-7FD7-3766-0AF5-2CE17A2C23C3}" dt="2026-01-05T20:34:47.628" v="224" actId="20577"/>
          <ac:spMkLst>
            <pc:docMk/>
            <pc:sldMk cId="906533340" sldId="545"/>
            <ac:spMk id="7" creationId="{73BB8D1A-C3D1-C1EB-4565-257293D40D74}"/>
          </ac:spMkLst>
        </pc:spChg>
      </pc:sldChg>
      <pc:sldChg chg="modSp">
        <pc:chgData name="Veselinka Kovaceva" userId="S::veselinka_fablab.ba#ext#@cleantechbulgaria.onmicrosoft.com::b8b64017-c2a2-40a0-8431-8e2d7c4f7ac4" providerId="AD" clId="Web-{313EE09D-7FD7-3766-0AF5-2CE17A2C23C3}" dt="2026-01-05T20:36:22.524" v="235" actId="20577"/>
        <pc:sldMkLst>
          <pc:docMk/>
          <pc:sldMk cId="1144703411" sldId="546"/>
        </pc:sldMkLst>
        <pc:spChg chg="mod">
          <ac:chgData name="Veselinka Kovaceva" userId="S::veselinka_fablab.ba#ext#@cleantechbulgaria.onmicrosoft.com::b8b64017-c2a2-40a0-8431-8e2d7c4f7ac4" providerId="AD" clId="Web-{313EE09D-7FD7-3766-0AF5-2CE17A2C23C3}" dt="2026-01-05T20:35:33.490" v="227" actId="20577"/>
          <ac:spMkLst>
            <pc:docMk/>
            <pc:sldMk cId="1144703411" sldId="546"/>
            <ac:spMk id="8" creationId="{98639BB6-BAD1-86BD-1E9C-B632F91B7799}"/>
          </ac:spMkLst>
        </pc:spChg>
        <pc:spChg chg="mod">
          <ac:chgData name="Veselinka Kovaceva" userId="S::veselinka_fablab.ba#ext#@cleantechbulgaria.onmicrosoft.com::b8b64017-c2a2-40a0-8431-8e2d7c4f7ac4" providerId="AD" clId="Web-{313EE09D-7FD7-3766-0AF5-2CE17A2C23C3}" dt="2026-01-05T20:36:22.524" v="235" actId="20577"/>
          <ac:spMkLst>
            <pc:docMk/>
            <pc:sldMk cId="1144703411" sldId="546"/>
            <ac:spMk id="11" creationId="{AD23AE18-C32E-E1AA-DA40-135015F3E921}"/>
          </ac:spMkLst>
        </pc:spChg>
      </pc:sldChg>
      <pc:sldChg chg="modSp">
        <pc:chgData name="Veselinka Kovaceva" userId="S::veselinka_fablab.ba#ext#@cleantechbulgaria.onmicrosoft.com::b8b64017-c2a2-40a0-8431-8e2d7c4f7ac4" providerId="AD" clId="Web-{313EE09D-7FD7-3766-0AF5-2CE17A2C23C3}" dt="2026-01-05T20:37:37.903" v="245" actId="14100"/>
        <pc:sldMkLst>
          <pc:docMk/>
          <pc:sldMk cId="2733065614" sldId="547"/>
        </pc:sldMkLst>
        <pc:spChg chg="mod">
          <ac:chgData name="Veselinka Kovaceva" userId="S::veselinka_fablab.ba#ext#@cleantechbulgaria.onmicrosoft.com::b8b64017-c2a2-40a0-8431-8e2d7c4f7ac4" providerId="AD" clId="Web-{313EE09D-7FD7-3766-0AF5-2CE17A2C23C3}" dt="2026-01-05T20:36:56.807" v="238" actId="20577"/>
          <ac:spMkLst>
            <pc:docMk/>
            <pc:sldMk cId="2733065614" sldId="547"/>
            <ac:spMk id="8" creationId="{E7DF019F-7960-0BFE-2B66-791DE58F509C}"/>
          </ac:spMkLst>
        </pc:spChg>
        <pc:spChg chg="mod">
          <ac:chgData name="Veselinka Kovaceva" userId="S::veselinka_fablab.ba#ext#@cleantechbulgaria.onmicrosoft.com::b8b64017-c2a2-40a0-8431-8e2d7c4f7ac4" providerId="AD" clId="Web-{313EE09D-7FD7-3766-0AF5-2CE17A2C23C3}" dt="2026-01-05T20:37:37.903" v="245" actId="14100"/>
          <ac:spMkLst>
            <pc:docMk/>
            <pc:sldMk cId="2733065614" sldId="547"/>
            <ac:spMk id="11" creationId="{F4659A06-888D-B792-F979-A83F3A51DCDE}"/>
          </ac:spMkLst>
        </pc:spChg>
      </pc:sldChg>
      <pc:sldChg chg="modSp">
        <pc:chgData name="Veselinka Kovaceva" userId="S::veselinka_fablab.ba#ext#@cleantechbulgaria.onmicrosoft.com::b8b64017-c2a2-40a0-8431-8e2d7c4f7ac4" providerId="AD" clId="Web-{313EE09D-7FD7-3766-0AF5-2CE17A2C23C3}" dt="2026-01-05T20:38:40.296" v="250" actId="20577"/>
        <pc:sldMkLst>
          <pc:docMk/>
          <pc:sldMk cId="2009422254" sldId="548"/>
        </pc:sldMkLst>
        <pc:spChg chg="mod">
          <ac:chgData name="Veselinka Kovaceva" userId="S::veselinka_fablab.ba#ext#@cleantechbulgaria.onmicrosoft.com::b8b64017-c2a2-40a0-8431-8e2d7c4f7ac4" providerId="AD" clId="Web-{313EE09D-7FD7-3766-0AF5-2CE17A2C23C3}" dt="2026-01-05T20:38:40.296" v="250" actId="20577"/>
          <ac:spMkLst>
            <pc:docMk/>
            <pc:sldMk cId="2009422254" sldId="548"/>
            <ac:spMk id="6" creationId="{FEAD0587-3585-BDDB-3A7A-D496114D96AD}"/>
          </ac:spMkLst>
        </pc:spChg>
      </pc:sldChg>
      <pc:sldChg chg="modSp">
        <pc:chgData name="Veselinka Kovaceva" userId="S::veselinka_fablab.ba#ext#@cleantechbulgaria.onmicrosoft.com::b8b64017-c2a2-40a0-8431-8e2d7c4f7ac4" providerId="AD" clId="Web-{313EE09D-7FD7-3766-0AF5-2CE17A2C23C3}" dt="2026-01-05T20:40:17.283" v="256" actId="20577"/>
        <pc:sldMkLst>
          <pc:docMk/>
          <pc:sldMk cId="1878151930" sldId="549"/>
        </pc:sldMkLst>
        <pc:spChg chg="mod">
          <ac:chgData name="Veselinka Kovaceva" userId="S::veselinka_fablab.ba#ext#@cleantechbulgaria.onmicrosoft.com::b8b64017-c2a2-40a0-8431-8e2d7c4f7ac4" providerId="AD" clId="Web-{313EE09D-7FD7-3766-0AF5-2CE17A2C23C3}" dt="2026-01-05T20:40:17.283" v="256" actId="20577"/>
          <ac:spMkLst>
            <pc:docMk/>
            <pc:sldMk cId="1878151930" sldId="549"/>
            <ac:spMk id="7" creationId="{6ABC8B95-0B5D-5673-3CB3-A46704B41D9D}"/>
          </ac:spMkLst>
        </pc:spChg>
      </pc:sldChg>
      <pc:sldChg chg="modSp">
        <pc:chgData name="Veselinka Kovaceva" userId="S::veselinka_fablab.ba#ext#@cleantechbulgaria.onmicrosoft.com::b8b64017-c2a2-40a0-8431-8e2d7c4f7ac4" providerId="AD" clId="Web-{313EE09D-7FD7-3766-0AF5-2CE17A2C23C3}" dt="2026-01-05T20:41:03.456" v="262" actId="20577"/>
        <pc:sldMkLst>
          <pc:docMk/>
          <pc:sldMk cId="237154529" sldId="550"/>
        </pc:sldMkLst>
        <pc:spChg chg="mod">
          <ac:chgData name="Veselinka Kovaceva" userId="S::veselinka_fablab.ba#ext#@cleantechbulgaria.onmicrosoft.com::b8b64017-c2a2-40a0-8431-8e2d7c4f7ac4" providerId="AD" clId="Web-{313EE09D-7FD7-3766-0AF5-2CE17A2C23C3}" dt="2026-01-05T20:41:03.456" v="262" actId="20577"/>
          <ac:spMkLst>
            <pc:docMk/>
            <pc:sldMk cId="237154529" sldId="550"/>
            <ac:spMk id="7" creationId="{82652F1B-B3BF-2C0F-0F72-F0FE73F817FE}"/>
          </ac:spMkLst>
        </pc:spChg>
      </pc:sldChg>
      <pc:sldChg chg="modSp">
        <pc:chgData name="Veselinka Kovaceva" userId="S::veselinka_fablab.ba#ext#@cleantechbulgaria.onmicrosoft.com::b8b64017-c2a2-40a0-8431-8e2d7c4f7ac4" providerId="AD" clId="Web-{313EE09D-7FD7-3766-0AF5-2CE17A2C23C3}" dt="2026-01-05T20:42:17.133" v="265" actId="20577"/>
        <pc:sldMkLst>
          <pc:docMk/>
          <pc:sldMk cId="3590427710" sldId="551"/>
        </pc:sldMkLst>
        <pc:spChg chg="mod">
          <ac:chgData name="Veselinka Kovaceva" userId="S::veselinka_fablab.ba#ext#@cleantechbulgaria.onmicrosoft.com::b8b64017-c2a2-40a0-8431-8e2d7c4f7ac4" providerId="AD" clId="Web-{313EE09D-7FD7-3766-0AF5-2CE17A2C23C3}" dt="2026-01-05T20:42:17.133" v="265" actId="20577"/>
          <ac:spMkLst>
            <pc:docMk/>
            <pc:sldMk cId="3590427710" sldId="551"/>
            <ac:spMk id="7" creationId="{45E020AA-1073-24AE-767F-74F74DCC743B}"/>
          </ac:spMkLst>
        </pc:spChg>
      </pc:sldChg>
      <pc:sldChg chg="modSp">
        <pc:chgData name="Veselinka Kovaceva" userId="S::veselinka_fablab.ba#ext#@cleantechbulgaria.onmicrosoft.com::b8b64017-c2a2-40a0-8431-8e2d7c4f7ac4" providerId="AD" clId="Web-{313EE09D-7FD7-3766-0AF5-2CE17A2C23C3}" dt="2026-01-05T20:43:55.072" v="277" actId="20577"/>
        <pc:sldMkLst>
          <pc:docMk/>
          <pc:sldMk cId="3812429527" sldId="552"/>
        </pc:sldMkLst>
        <pc:spChg chg="mod">
          <ac:chgData name="Veselinka Kovaceva" userId="S::veselinka_fablab.ba#ext#@cleantechbulgaria.onmicrosoft.com::b8b64017-c2a2-40a0-8431-8e2d7c4f7ac4" providerId="AD" clId="Web-{313EE09D-7FD7-3766-0AF5-2CE17A2C23C3}" dt="2026-01-05T20:43:55.072" v="277" actId="20577"/>
          <ac:spMkLst>
            <pc:docMk/>
            <pc:sldMk cId="3812429527" sldId="552"/>
            <ac:spMk id="2" creationId="{77E8D83A-3C4A-86B1-A834-747AC90B8821}"/>
          </ac:spMkLst>
        </pc:spChg>
      </pc:sldChg>
      <pc:sldChg chg="modSp">
        <pc:chgData name="Veselinka Kovaceva" userId="S::veselinka_fablab.ba#ext#@cleantechbulgaria.onmicrosoft.com::b8b64017-c2a2-40a0-8431-8e2d7c4f7ac4" providerId="AD" clId="Web-{313EE09D-7FD7-3766-0AF5-2CE17A2C23C3}" dt="2026-01-05T20:45:13.167" v="288" actId="20577"/>
        <pc:sldMkLst>
          <pc:docMk/>
          <pc:sldMk cId="748374612" sldId="554"/>
        </pc:sldMkLst>
        <pc:spChg chg="mod">
          <ac:chgData name="Veselinka Kovaceva" userId="S::veselinka_fablab.ba#ext#@cleantechbulgaria.onmicrosoft.com::b8b64017-c2a2-40a0-8431-8e2d7c4f7ac4" providerId="AD" clId="Web-{313EE09D-7FD7-3766-0AF5-2CE17A2C23C3}" dt="2026-01-05T20:45:13.167" v="288" actId="20577"/>
          <ac:spMkLst>
            <pc:docMk/>
            <pc:sldMk cId="748374612" sldId="554"/>
            <ac:spMk id="7" creationId="{FD14F940-5CC9-2B24-1CD1-20B7FD10E074}"/>
          </ac:spMkLst>
        </pc:spChg>
      </pc:sldChg>
      <pc:sldChg chg="modSp">
        <pc:chgData name="Veselinka Kovaceva" userId="S::veselinka_fablab.ba#ext#@cleantechbulgaria.onmicrosoft.com::b8b64017-c2a2-40a0-8431-8e2d7c4f7ac4" providerId="AD" clId="Web-{313EE09D-7FD7-3766-0AF5-2CE17A2C23C3}" dt="2026-01-05T20:46:00.683" v="293" actId="20577"/>
        <pc:sldMkLst>
          <pc:docMk/>
          <pc:sldMk cId="1988453845" sldId="555"/>
        </pc:sldMkLst>
        <pc:spChg chg="mod">
          <ac:chgData name="Veselinka Kovaceva" userId="S::veselinka_fablab.ba#ext#@cleantechbulgaria.onmicrosoft.com::b8b64017-c2a2-40a0-8431-8e2d7c4f7ac4" providerId="AD" clId="Web-{313EE09D-7FD7-3766-0AF5-2CE17A2C23C3}" dt="2026-01-05T20:46:00.683" v="293" actId="20577"/>
          <ac:spMkLst>
            <pc:docMk/>
            <pc:sldMk cId="1988453845" sldId="555"/>
            <ac:spMk id="11" creationId="{5EE01716-E137-4159-3716-7E64C13D8EF3}"/>
          </ac:spMkLst>
        </pc:spChg>
      </pc:sldChg>
      <pc:sldChg chg="modSp">
        <pc:chgData name="Veselinka Kovaceva" userId="S::veselinka_fablab.ba#ext#@cleantechbulgaria.onmicrosoft.com::b8b64017-c2a2-40a0-8431-8e2d7c4f7ac4" providerId="AD" clId="Web-{313EE09D-7FD7-3766-0AF5-2CE17A2C23C3}" dt="2026-01-05T20:44:29.807" v="282" actId="20577"/>
        <pc:sldMkLst>
          <pc:docMk/>
          <pc:sldMk cId="2193048184" sldId="558"/>
        </pc:sldMkLst>
        <pc:spChg chg="mod">
          <ac:chgData name="Veselinka Kovaceva" userId="S::veselinka_fablab.ba#ext#@cleantechbulgaria.onmicrosoft.com::b8b64017-c2a2-40a0-8431-8e2d7c4f7ac4" providerId="AD" clId="Web-{313EE09D-7FD7-3766-0AF5-2CE17A2C23C3}" dt="2026-01-05T20:44:29.807" v="282" actId="20577"/>
          <ac:spMkLst>
            <pc:docMk/>
            <pc:sldMk cId="2193048184" sldId="558"/>
            <ac:spMk id="6" creationId="{EF228CB3-145F-057F-3A05-D5B198A36E0F}"/>
          </ac:spMkLst>
        </pc:spChg>
      </pc:sldChg>
      <pc:sldChg chg="modSp">
        <pc:chgData name="Veselinka Kovaceva" userId="S::veselinka_fablab.ba#ext#@cleantechbulgaria.onmicrosoft.com::b8b64017-c2a2-40a0-8431-8e2d7c4f7ac4" providerId="AD" clId="Web-{313EE09D-7FD7-3766-0AF5-2CE17A2C23C3}" dt="2026-01-05T20:26:00.263" v="161" actId="20577"/>
        <pc:sldMkLst>
          <pc:docMk/>
          <pc:sldMk cId="816150767" sldId="566"/>
        </pc:sldMkLst>
        <pc:spChg chg="mod">
          <ac:chgData name="Veselinka Kovaceva" userId="S::veselinka_fablab.ba#ext#@cleantechbulgaria.onmicrosoft.com::b8b64017-c2a2-40a0-8431-8e2d7c4f7ac4" providerId="AD" clId="Web-{313EE09D-7FD7-3766-0AF5-2CE17A2C23C3}" dt="2026-01-05T20:25:47.138" v="145" actId="20577"/>
          <ac:spMkLst>
            <pc:docMk/>
            <pc:sldMk cId="816150767" sldId="566"/>
            <ac:spMk id="2" creationId="{A24FC31F-9DDF-85FB-277E-FE53ACDCE27E}"/>
          </ac:spMkLst>
        </pc:spChg>
        <pc:spChg chg="mod">
          <ac:chgData name="Veselinka Kovaceva" userId="S::veselinka_fablab.ba#ext#@cleantechbulgaria.onmicrosoft.com::b8b64017-c2a2-40a0-8431-8e2d7c4f7ac4" providerId="AD" clId="Web-{313EE09D-7FD7-3766-0AF5-2CE17A2C23C3}" dt="2026-01-05T20:26:00.263" v="161" actId="20577"/>
          <ac:spMkLst>
            <pc:docMk/>
            <pc:sldMk cId="816150767" sldId="566"/>
            <ac:spMk id="8" creationId="{9D06A378-F1CD-1338-C62A-DBE8CACFC32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5AA4AE-1DE7-457B-8895-B3712A218543}"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GB"/>
        </a:p>
      </dgm:t>
    </dgm:pt>
    <dgm:pt modelId="{0AF321AB-7B36-421A-A0B9-D2933B4536CF}">
      <dgm:prSet phldrT="[Text]" custT="1"/>
      <dgm:spPr>
        <a:solidFill>
          <a:srgbClr val="399884"/>
        </a:solidFill>
      </dgm:spPr>
      <dgm:t>
        <a:bodyPr/>
        <a:lstStyle/>
        <a:p>
          <a:r>
            <a:rPr lang="en-US" sz="2200" b="1" noProof="0" dirty="0">
              <a:solidFill>
                <a:srgbClr val="373365"/>
              </a:solidFill>
              <a:latin typeface="DejaVu Math TeX Gyre" panose="02000503000000000000"/>
            </a:rPr>
            <a:t>Modul 1: Signali na tržištu rada i mapiranje prema ESCO-u</a:t>
          </a:r>
        </a:p>
      </dgm:t>
    </dgm:pt>
    <dgm:pt modelId="{31BC75A9-8FE5-48D5-B0CD-6449FC1C4310}" type="parTrans" cxnId="{4A3FCDEA-2801-4C93-98C9-E2085BB927D0}">
      <dgm:prSet/>
      <dgm:spPr/>
      <dgm:t>
        <a:bodyPr/>
        <a:lstStyle/>
        <a:p>
          <a:endParaRPr lang="en-GB"/>
        </a:p>
      </dgm:t>
    </dgm:pt>
    <dgm:pt modelId="{67F7E916-E4BC-4387-B6D9-419ED1F543BB}" type="sibTrans" cxnId="{4A3FCDEA-2801-4C93-98C9-E2085BB927D0}">
      <dgm:prSet/>
      <dgm:spPr/>
      <dgm:t>
        <a:bodyPr/>
        <a:lstStyle/>
        <a:p>
          <a:endParaRPr lang="en-GB"/>
        </a:p>
      </dgm:t>
    </dgm:pt>
    <dgm:pt modelId="{B77B0499-EC21-4AE5-A6A1-2CBF83F93E96}">
      <dgm:prSet phldrT="[Text]" custT="1"/>
      <dgm:spPr>
        <a:solidFill>
          <a:srgbClr val="399884"/>
        </a:solidFill>
      </dgm:spPr>
      <dgm:t>
        <a:bodyPr/>
        <a:lstStyle/>
        <a:p>
          <a:pPr rtl="0"/>
          <a:r>
            <a:rPr lang="en-US" sz="1600" noProof="0" dirty="0" err="1">
              <a:latin typeface="DejaVu Math TeX Gyre" panose="02000503000000000000"/>
            </a:rPr>
            <a:t>Podnaslov</a:t>
          </a:r>
          <a:r>
            <a:rPr lang="en-US" sz="1600" noProof="0" dirty="0">
              <a:latin typeface="DejaVu Math TeX Gyre" panose="02000503000000000000"/>
            </a:rPr>
            <a:t> 1.1: </a:t>
          </a:r>
          <a:r>
            <a:rPr lang="en-US" sz="1600" noProof="0" dirty="0" err="1"/>
            <a:t>Prikupljanje</a:t>
          </a:r>
          <a:r>
            <a:rPr lang="en-US" sz="1600" noProof="0" dirty="0"/>
            <a:t> i interpretacija podataka o tržištu rada</a:t>
          </a:r>
        </a:p>
      </dgm:t>
    </dgm:pt>
    <dgm:pt modelId="{1EA819BB-A286-4BD2-B2F1-EE657B11ADCD}" type="parTrans" cxnId="{220A945B-B9DD-4E91-86E9-DACCC54ADBAB}">
      <dgm:prSet/>
      <dgm:spPr/>
      <dgm:t>
        <a:bodyPr/>
        <a:lstStyle/>
        <a:p>
          <a:endParaRPr lang="en-GB"/>
        </a:p>
      </dgm:t>
    </dgm:pt>
    <dgm:pt modelId="{C2B4E3F4-DBB1-4898-9E89-5CDDE9EBC57B}" type="sibTrans" cxnId="{220A945B-B9DD-4E91-86E9-DACCC54ADBAB}">
      <dgm:prSet/>
      <dgm:spPr/>
      <dgm:t>
        <a:bodyPr/>
        <a:lstStyle/>
        <a:p>
          <a:endParaRPr lang="en-GB"/>
        </a:p>
      </dgm:t>
    </dgm:pt>
    <dgm:pt modelId="{05FDD8DA-AA0A-4C3B-946B-56604277E9DE}">
      <dgm:prSet phldrT="[Text]" phldr="0" custT="1"/>
      <dgm:spPr>
        <a:solidFill>
          <a:srgbClr val="399884"/>
        </a:solidFill>
      </dgm:spPr>
      <dgm:t>
        <a:bodyPr/>
        <a:lstStyle/>
        <a:p>
          <a:r>
            <a:rPr lang="en-US" sz="1600" noProof="0" dirty="0">
              <a:latin typeface="DejaVu Math TeX Gyre" panose="02000503000000000000"/>
            </a:rPr>
            <a:t>Podnaslov 1.2: Izvlačenje i normalizacija terminologije digitalnih vještina</a:t>
          </a:r>
        </a:p>
      </dgm:t>
    </dgm:pt>
    <dgm:pt modelId="{C523BCD6-0B0D-413B-A114-E21AB13489D3}" type="parTrans" cxnId="{299A0CAF-D060-487C-B193-3A0CD71473F6}">
      <dgm:prSet/>
      <dgm:spPr/>
      <dgm:t>
        <a:bodyPr/>
        <a:lstStyle/>
        <a:p>
          <a:endParaRPr lang="en-GB"/>
        </a:p>
      </dgm:t>
    </dgm:pt>
    <dgm:pt modelId="{83436793-6585-43A3-A965-0CF20DF912F6}" type="sibTrans" cxnId="{299A0CAF-D060-487C-B193-3A0CD71473F6}">
      <dgm:prSet/>
      <dgm:spPr/>
      <dgm:t>
        <a:bodyPr/>
        <a:lstStyle/>
        <a:p>
          <a:endParaRPr lang="en-GB"/>
        </a:p>
      </dgm:t>
    </dgm:pt>
    <dgm:pt modelId="{E364DC40-2D6E-4364-9D6F-3F6D3C0B6CA0}">
      <dgm:prSet phldrT="[Text]" custT="1"/>
      <dgm:spPr>
        <a:solidFill>
          <a:srgbClr val="4DB9A1"/>
        </a:solidFill>
      </dgm:spPr>
      <dgm:t>
        <a:bodyPr/>
        <a:lstStyle/>
        <a:p>
          <a:pPr marL="0" lvl="0" indent="0" algn="l" defTabSz="1066800">
            <a:lnSpc>
              <a:spcPct val="90000"/>
            </a:lnSpc>
            <a:spcBef>
              <a:spcPct val="0"/>
            </a:spcBef>
            <a:spcAft>
              <a:spcPct val="35000"/>
            </a:spcAft>
            <a:buNone/>
          </a:pPr>
          <a:r>
            <a:rPr lang="en-US" sz="2200" b="1" kern="1200" noProof="0" dirty="0">
              <a:solidFill>
                <a:srgbClr val="373365"/>
              </a:solidFill>
              <a:latin typeface="DejaVu Math TeX Gyre" panose="02000503000000000000"/>
              <a:ea typeface="+mn-ea"/>
              <a:cs typeface="+mn-cs"/>
            </a:rPr>
            <a:t>Modul 2: Osnovne digitalne vještine u sektorima na koje se odnosi strukovno obrazovanje i obuka</a:t>
          </a:r>
        </a:p>
      </dgm:t>
    </dgm:pt>
    <dgm:pt modelId="{7F0E1405-6E88-490D-94C4-48D428165B31}" type="parTrans" cxnId="{1AB33C3A-5C4D-4979-B463-872BD2315003}">
      <dgm:prSet/>
      <dgm:spPr/>
      <dgm:t>
        <a:bodyPr/>
        <a:lstStyle/>
        <a:p>
          <a:endParaRPr lang="en-GB"/>
        </a:p>
      </dgm:t>
    </dgm:pt>
    <dgm:pt modelId="{ED40E0DC-12C5-41B0-87C8-7741C3BB85D9}" type="sibTrans" cxnId="{1AB33C3A-5C4D-4979-B463-872BD2315003}">
      <dgm:prSet/>
      <dgm:spPr/>
      <dgm:t>
        <a:bodyPr/>
        <a:lstStyle/>
        <a:p>
          <a:endParaRPr lang="en-GB"/>
        </a:p>
      </dgm:t>
    </dgm:pt>
    <dgm:pt modelId="{5F904E51-97C7-4B67-A13B-A0921D93C8F8}">
      <dgm:prSet phldrT="[Text]" custT="1"/>
      <dgm:spPr>
        <a:solidFill>
          <a:srgbClr val="4DB9A1"/>
        </a:solidFill>
      </dgm:spPr>
      <dgm:t>
        <a:bodyPr/>
        <a:lstStyle/>
        <a:p>
          <a:pPr marL="171450" lvl="1" indent="-171450" algn="l" defTabSz="711200">
            <a:lnSpc>
              <a:spcPct val="90000"/>
            </a:lnSpc>
            <a:spcBef>
              <a:spcPct val="0"/>
            </a:spcBef>
            <a:spcAft>
              <a:spcPct val="15000"/>
            </a:spcAft>
            <a:buChar char="•"/>
          </a:pPr>
          <a:r>
            <a:rPr lang="en-US" sz="1600" kern="1200" noProof="0" dirty="0">
              <a:solidFill>
                <a:prstClr val="white"/>
              </a:solidFill>
              <a:latin typeface="DejaVu Math TeX Gyre" panose="02000503000000000000"/>
              <a:ea typeface="+mn-ea"/>
              <a:cs typeface="+mn-cs"/>
            </a:rPr>
            <a:t>Podnaslov 2.1: Izgradnja temeljnih digitalnih kompetencija</a:t>
          </a:r>
        </a:p>
      </dgm:t>
    </dgm:pt>
    <dgm:pt modelId="{3F8447A2-0172-4B26-A541-D7EB23DFB7E9}" type="parTrans" cxnId="{47586AC4-5F68-44F7-A3DA-C03EBA9BEA0C}">
      <dgm:prSet/>
      <dgm:spPr/>
      <dgm:t>
        <a:bodyPr/>
        <a:lstStyle/>
        <a:p>
          <a:endParaRPr lang="en-GB"/>
        </a:p>
      </dgm:t>
    </dgm:pt>
    <dgm:pt modelId="{4EC900AF-2F81-4778-951A-646767D8C24D}" type="sibTrans" cxnId="{47586AC4-5F68-44F7-A3DA-C03EBA9BEA0C}">
      <dgm:prSet/>
      <dgm:spPr/>
      <dgm:t>
        <a:bodyPr/>
        <a:lstStyle/>
        <a:p>
          <a:endParaRPr lang="en-GB"/>
        </a:p>
      </dgm:t>
    </dgm:pt>
    <dgm:pt modelId="{CDE6993B-1B3C-48B1-9577-62D5713753C2}">
      <dgm:prSet phldrT="[Text]" custT="1"/>
      <dgm:spPr>
        <a:solidFill>
          <a:srgbClr val="4DB9A1"/>
        </a:solidFill>
      </dgm:spPr>
      <dgm:t>
        <a:bodyPr/>
        <a:lstStyle/>
        <a:p>
          <a:pPr marL="171450" lvl="1" indent="-171450" algn="l" defTabSz="711200" rtl="0">
            <a:lnSpc>
              <a:spcPct val="90000"/>
            </a:lnSpc>
            <a:spcBef>
              <a:spcPct val="0"/>
            </a:spcBef>
            <a:spcAft>
              <a:spcPct val="15000"/>
            </a:spcAft>
            <a:buChar char="•"/>
          </a:pPr>
          <a:r>
            <a:rPr lang="en-US" sz="1600" kern="1200" noProof="0" dirty="0" err="1">
              <a:latin typeface="DejaVu Math TeX Gyre" panose="02000503000000000000"/>
              <a:ea typeface="+mn-ea"/>
              <a:cs typeface="+mn-cs"/>
            </a:rPr>
            <a:t>Podnaslov</a:t>
          </a:r>
          <a:r>
            <a:rPr lang="en-US" sz="1600" kern="1200" noProof="0" dirty="0">
              <a:latin typeface="DejaVu Math TeX Gyre" panose="02000503000000000000"/>
              <a:ea typeface="+mn-ea"/>
              <a:cs typeface="+mn-cs"/>
            </a:rPr>
            <a:t> 2.2: </a:t>
          </a:r>
          <a:r>
            <a:rPr lang="en-US" sz="1600" kern="1200" noProof="0" dirty="0" err="1"/>
            <a:t>Uloga</a:t>
          </a:r>
          <a:r>
            <a:rPr lang="en-US" sz="1600" kern="1200" noProof="0" dirty="0"/>
            <a:t> AI pismenosti u VET-u</a:t>
          </a:r>
        </a:p>
      </dgm:t>
    </dgm:pt>
    <dgm:pt modelId="{4245FB99-CE81-4C73-8291-A6C522E6BC3E}" type="parTrans" cxnId="{1DE1FB07-3974-417E-9018-2B3CAF3687A1}">
      <dgm:prSet/>
      <dgm:spPr/>
      <dgm:t>
        <a:bodyPr/>
        <a:lstStyle/>
        <a:p>
          <a:endParaRPr lang="en-GB"/>
        </a:p>
      </dgm:t>
    </dgm:pt>
    <dgm:pt modelId="{4698DFE4-835C-4C22-9F35-2062098012E3}" type="sibTrans" cxnId="{1DE1FB07-3974-417E-9018-2B3CAF3687A1}">
      <dgm:prSet/>
      <dgm:spPr/>
      <dgm:t>
        <a:bodyPr/>
        <a:lstStyle/>
        <a:p>
          <a:endParaRPr lang="en-GB"/>
        </a:p>
      </dgm:t>
    </dgm:pt>
    <dgm:pt modelId="{37D074DA-7B98-4142-A990-56111AFBA890}">
      <dgm:prSet phldrT="[Text]" custT="1"/>
      <dgm:spPr>
        <a:solidFill>
          <a:srgbClr val="74D3BD"/>
        </a:solidFill>
      </dgm:spPr>
      <dgm:t>
        <a:bodyPr/>
        <a:lstStyle/>
        <a:p>
          <a:pPr marL="0" lvl="0" indent="0" algn="l" defTabSz="1066800">
            <a:lnSpc>
              <a:spcPct val="90000"/>
            </a:lnSpc>
            <a:spcBef>
              <a:spcPct val="0"/>
            </a:spcBef>
            <a:spcAft>
              <a:spcPct val="35000"/>
            </a:spcAft>
            <a:buNone/>
          </a:pPr>
          <a:r>
            <a:rPr lang="en-US" sz="2200" b="1" kern="1200" noProof="0" dirty="0">
              <a:solidFill>
                <a:srgbClr val="373365"/>
              </a:solidFill>
              <a:latin typeface="DejaVu Math TeX Gyre" panose="02000503000000000000"/>
              <a:ea typeface="+mn-ea"/>
              <a:cs typeface="+mn-cs"/>
            </a:rPr>
            <a:t>Modul 3: Prepreke i strategije inkluzije</a:t>
          </a:r>
        </a:p>
      </dgm:t>
    </dgm:pt>
    <dgm:pt modelId="{C0E09891-1B53-479E-BEE2-6201465A1A58}" type="parTrans" cxnId="{556E045D-5316-4D9C-8FE4-CE43CD3DE0CB}">
      <dgm:prSet/>
      <dgm:spPr/>
      <dgm:t>
        <a:bodyPr/>
        <a:lstStyle/>
        <a:p>
          <a:endParaRPr lang="en-GB"/>
        </a:p>
      </dgm:t>
    </dgm:pt>
    <dgm:pt modelId="{D45A07B0-7A0F-438B-BDA9-33169241F928}" type="sibTrans" cxnId="{556E045D-5316-4D9C-8FE4-CE43CD3DE0CB}">
      <dgm:prSet/>
      <dgm:spPr/>
      <dgm:t>
        <a:bodyPr/>
        <a:lstStyle/>
        <a:p>
          <a:endParaRPr lang="en-GB"/>
        </a:p>
      </dgm:t>
    </dgm:pt>
    <dgm:pt modelId="{FD85481C-BCD7-49A8-A423-F0CA1CE85844}">
      <dgm:prSet phldrT="[Text]" custT="1"/>
      <dgm:spPr>
        <a:solidFill>
          <a:srgbClr val="74D3BD"/>
        </a:solidFill>
      </dgm:spPr>
      <dgm:t>
        <a:bodyPr/>
        <a:lstStyle/>
        <a:p>
          <a:pPr marL="228600" lvl="1" indent="0" algn="l" defTabSz="933450">
            <a:lnSpc>
              <a:spcPct val="90000"/>
            </a:lnSpc>
            <a:spcBef>
              <a:spcPct val="0"/>
            </a:spcBef>
            <a:spcAft>
              <a:spcPct val="15000"/>
            </a:spcAft>
          </a:pPr>
          <a:r>
            <a:rPr lang="en-US" sz="1600" kern="1200" noProof="0" dirty="0">
              <a:latin typeface="DejaVu Math TeX Gyre" panose="02000503000000000000"/>
            </a:rPr>
            <a:t>Podnaslov 3.1: Identifikacija uobičajenih prepreka digitalnom učenju</a:t>
          </a:r>
        </a:p>
      </dgm:t>
    </dgm:pt>
    <dgm:pt modelId="{B89DBDC9-0CF0-4342-ADE2-37B3B5B2AABD}" type="parTrans" cxnId="{DDAB41CB-1E0E-4F1D-A97B-E201BE4317E3}">
      <dgm:prSet/>
      <dgm:spPr/>
      <dgm:t>
        <a:bodyPr/>
        <a:lstStyle/>
        <a:p>
          <a:endParaRPr lang="en-GB"/>
        </a:p>
      </dgm:t>
    </dgm:pt>
    <dgm:pt modelId="{205ECCB7-9139-48D8-9010-F5E0043F5346}" type="sibTrans" cxnId="{DDAB41CB-1E0E-4F1D-A97B-E201BE4317E3}">
      <dgm:prSet/>
      <dgm:spPr/>
      <dgm:t>
        <a:bodyPr/>
        <a:lstStyle/>
        <a:p>
          <a:endParaRPr lang="en-GB"/>
        </a:p>
      </dgm:t>
    </dgm:pt>
    <dgm:pt modelId="{F8A3C8B2-A706-4732-8773-DCEF5306F043}">
      <dgm:prSet phldrT="[Text]" custT="1"/>
      <dgm:spPr>
        <a:solidFill>
          <a:srgbClr val="74D3BD"/>
        </a:solidFill>
      </dgm:spPr>
      <dgm:t>
        <a:bodyPr/>
        <a:lstStyle/>
        <a:p>
          <a:pPr marL="228600" lvl="1" indent="0" algn="l" defTabSz="933450">
            <a:lnSpc>
              <a:spcPct val="90000"/>
            </a:lnSpc>
            <a:spcBef>
              <a:spcPct val="0"/>
            </a:spcBef>
            <a:spcAft>
              <a:spcPct val="15000"/>
            </a:spcAft>
          </a:pPr>
          <a:r>
            <a:rPr lang="en-US" sz="1600" kern="1200" noProof="0" dirty="0">
              <a:latin typeface="DejaVu Math TeX Gyre" panose="02000503000000000000"/>
            </a:rPr>
            <a:t>Podnaslov 3.2: Dizajn inkluzivnih digitalnih nastavnih materijala</a:t>
          </a:r>
        </a:p>
      </dgm:t>
    </dgm:pt>
    <dgm:pt modelId="{00DD99A9-1B93-4E6F-B3E0-584BD04BEFF4}" type="parTrans" cxnId="{C23069DA-2E73-41BD-B15C-83C5F47DA4C6}">
      <dgm:prSet/>
      <dgm:spPr/>
      <dgm:t>
        <a:bodyPr/>
        <a:lstStyle/>
        <a:p>
          <a:endParaRPr lang="en-GB"/>
        </a:p>
      </dgm:t>
    </dgm:pt>
    <dgm:pt modelId="{11D32E10-FBA4-426B-B597-1F2CC9286642}" type="sibTrans" cxnId="{C23069DA-2E73-41BD-B15C-83C5F47DA4C6}">
      <dgm:prSet/>
      <dgm:spPr/>
      <dgm:t>
        <a:bodyPr/>
        <a:lstStyle/>
        <a:p>
          <a:endParaRPr lang="en-GB"/>
        </a:p>
      </dgm:t>
    </dgm:pt>
    <dgm:pt modelId="{ED510E3E-EC21-4689-8D58-6F56F7CDF800}">
      <dgm:prSet phldrT="[Text]" phldr="0" custT="1"/>
      <dgm:spPr>
        <a:solidFill>
          <a:srgbClr val="399884"/>
        </a:solidFill>
      </dgm:spPr>
      <dgm:t>
        <a:bodyPr/>
        <a:lstStyle/>
        <a:p>
          <a:r>
            <a:rPr lang="en-US" sz="1600" noProof="0" dirty="0">
              <a:latin typeface="DejaVu Math TeX Gyre" panose="02000503000000000000"/>
            </a:rPr>
            <a:t>Podnaslov 1.3: Povezivanje vještina i standarda</a:t>
          </a:r>
        </a:p>
      </dgm:t>
    </dgm:pt>
    <dgm:pt modelId="{31D66B2A-D6C0-488B-9AF4-C492A451FC6B}" type="parTrans" cxnId="{31F26BA2-C39B-4C0C-8803-C7B1751B415D}">
      <dgm:prSet/>
      <dgm:spPr/>
      <dgm:t>
        <a:bodyPr/>
        <a:lstStyle/>
        <a:p>
          <a:endParaRPr lang="en-GB"/>
        </a:p>
      </dgm:t>
    </dgm:pt>
    <dgm:pt modelId="{AAFD95A5-51BA-42A3-B5A5-5A9AA7FA0A91}" type="sibTrans" cxnId="{31F26BA2-C39B-4C0C-8803-C7B1751B415D}">
      <dgm:prSet/>
      <dgm:spPr/>
      <dgm:t>
        <a:bodyPr/>
        <a:lstStyle/>
        <a:p>
          <a:endParaRPr lang="en-GB"/>
        </a:p>
      </dgm:t>
    </dgm:pt>
    <dgm:pt modelId="{30AF77A3-119C-45EA-B4EE-33F9F088192D}">
      <dgm:prSet phldrT="[Text]" custT="1"/>
      <dgm:spPr>
        <a:solidFill>
          <a:srgbClr val="4DB9A1"/>
        </a:solidFill>
      </dgm:spPr>
      <dgm:t>
        <a:bodyPr/>
        <a:lstStyle/>
        <a:p>
          <a:pPr marL="228600" lvl="1" indent="0" algn="l" defTabSz="1066800">
            <a:lnSpc>
              <a:spcPct val="90000"/>
            </a:lnSpc>
            <a:spcBef>
              <a:spcPct val="0"/>
            </a:spcBef>
            <a:spcAft>
              <a:spcPct val="15000"/>
            </a:spcAft>
          </a:pPr>
          <a:endParaRPr lang="en-US" sz="1600" kern="1200" noProof="0" dirty="0">
            <a:latin typeface="DejaVu Math TeX Gyre" panose="02000503000000000000"/>
          </a:endParaRPr>
        </a:p>
      </dgm:t>
    </dgm:pt>
    <dgm:pt modelId="{3137220D-98C6-493D-B511-C4A4CF27F71D}" type="parTrans" cxnId="{70019B68-7D40-44AF-83D3-A7394F9FBCEF}">
      <dgm:prSet/>
      <dgm:spPr/>
      <dgm:t>
        <a:bodyPr/>
        <a:lstStyle/>
        <a:p>
          <a:endParaRPr lang="en-GB"/>
        </a:p>
      </dgm:t>
    </dgm:pt>
    <dgm:pt modelId="{D0C65C6E-F3C0-4EDA-8BD8-04B5AC7C15C4}" type="sibTrans" cxnId="{70019B68-7D40-44AF-83D3-A7394F9FBCEF}">
      <dgm:prSet/>
      <dgm:spPr/>
      <dgm:t>
        <a:bodyPr/>
        <a:lstStyle/>
        <a:p>
          <a:endParaRPr lang="en-GB"/>
        </a:p>
      </dgm:t>
    </dgm:pt>
    <dgm:pt modelId="{A6849B1E-31E5-4F9B-845F-7E5A76D2F7D8}">
      <dgm:prSet phldrT="[Text]" custT="1"/>
      <dgm:spPr>
        <a:solidFill>
          <a:srgbClr val="4DB9A1"/>
        </a:solidFill>
      </dgm:spPr>
      <dgm:t>
        <a:bodyPr/>
        <a:lstStyle/>
        <a:p>
          <a:pPr marL="171450" lvl="1" indent="-171450" algn="l" defTabSz="711200">
            <a:lnSpc>
              <a:spcPct val="90000"/>
            </a:lnSpc>
            <a:spcBef>
              <a:spcPct val="0"/>
            </a:spcBef>
            <a:spcAft>
              <a:spcPct val="15000"/>
            </a:spcAft>
            <a:buChar char="•"/>
          </a:pPr>
          <a:r>
            <a:rPr lang="en-US" sz="1600" kern="1200" noProof="0" dirty="0">
              <a:solidFill>
                <a:prstClr val="white"/>
              </a:solidFill>
              <a:latin typeface="DejaVu Math TeX Gyre" panose="02000503000000000000"/>
              <a:ea typeface="+mn-ea"/>
              <a:cs typeface="+mn-cs"/>
            </a:rPr>
            <a:t> Podnaslov 2.3: Transverzalne i sektorske specifične vještine</a:t>
          </a:r>
        </a:p>
      </dgm:t>
    </dgm:pt>
    <dgm:pt modelId="{5692FA9C-3FD9-400D-9D91-2AEF5F283A9C}" type="parTrans" cxnId="{80D67314-805C-45FA-9D52-BFF23EF47EB6}">
      <dgm:prSet/>
      <dgm:spPr/>
      <dgm:t>
        <a:bodyPr/>
        <a:lstStyle/>
        <a:p>
          <a:endParaRPr lang="en-GB"/>
        </a:p>
      </dgm:t>
    </dgm:pt>
    <dgm:pt modelId="{B09B1D13-D69C-4476-8051-58ABE75130C4}" type="sibTrans" cxnId="{80D67314-805C-45FA-9D52-BFF23EF47EB6}">
      <dgm:prSet/>
      <dgm:spPr/>
      <dgm:t>
        <a:bodyPr/>
        <a:lstStyle/>
        <a:p>
          <a:endParaRPr lang="en-GB"/>
        </a:p>
      </dgm:t>
    </dgm:pt>
    <dgm:pt modelId="{40FA8B4F-1754-4136-98D6-9D31F9550555}">
      <dgm:prSet phldrT="[Text]" custT="1"/>
      <dgm:spPr>
        <a:solidFill>
          <a:srgbClr val="74D3BD"/>
        </a:solidFill>
      </dgm:spPr>
      <dgm:t>
        <a:bodyPr/>
        <a:lstStyle/>
        <a:p>
          <a:pPr marL="228600" lvl="1" indent="0" algn="l" defTabSz="933450">
            <a:lnSpc>
              <a:spcPct val="90000"/>
            </a:lnSpc>
            <a:spcBef>
              <a:spcPct val="0"/>
            </a:spcBef>
            <a:spcAft>
              <a:spcPct val="15000"/>
            </a:spcAft>
          </a:pPr>
          <a:r>
            <a:rPr lang="en-US" sz="1600" kern="1200" noProof="0" dirty="0">
              <a:latin typeface="DejaVu Math TeX Gyre" panose="02000503000000000000"/>
            </a:rPr>
            <a:t>Podnaslov 3.3: Kreiranje pristupačnih nadzornih ploča i vizualnih pomagala</a:t>
          </a:r>
        </a:p>
      </dgm:t>
    </dgm:pt>
    <dgm:pt modelId="{EB24302A-CCBA-488D-AB63-F7D8208ED489}" type="parTrans" cxnId="{1FB50BE7-609E-4664-A37B-B754FC22869F}">
      <dgm:prSet/>
      <dgm:spPr/>
      <dgm:t>
        <a:bodyPr/>
        <a:lstStyle/>
        <a:p>
          <a:endParaRPr lang="en-GB"/>
        </a:p>
      </dgm:t>
    </dgm:pt>
    <dgm:pt modelId="{B56353F9-C30D-41A9-9480-C5A4AA014DFA}" type="sibTrans" cxnId="{1FB50BE7-609E-4664-A37B-B754FC22869F}">
      <dgm:prSet/>
      <dgm:spPr/>
      <dgm:t>
        <a:bodyPr/>
        <a:lstStyle/>
        <a:p>
          <a:endParaRPr lang="en-GB"/>
        </a:p>
      </dgm:t>
    </dgm:pt>
    <dgm:pt modelId="{499D7117-9361-49B2-9E7A-0E723ECF01C8}" type="pres">
      <dgm:prSet presAssocID="{E75AA4AE-1DE7-457B-8895-B3712A218543}" presName="Name0" presStyleCnt="0">
        <dgm:presLayoutVars>
          <dgm:dir/>
          <dgm:resizeHandles val="exact"/>
        </dgm:presLayoutVars>
      </dgm:prSet>
      <dgm:spPr/>
    </dgm:pt>
    <dgm:pt modelId="{549F071B-AA45-4164-AEAF-06781EA662C1}" type="pres">
      <dgm:prSet presAssocID="{0AF321AB-7B36-421A-A0B9-D2933B4536CF}" presName="node" presStyleLbl="node1" presStyleIdx="0" presStyleCnt="3" custLinFactNeighborX="-513" custLinFactNeighborY="-311">
        <dgm:presLayoutVars>
          <dgm:bulletEnabled val="1"/>
        </dgm:presLayoutVars>
      </dgm:prSet>
      <dgm:spPr/>
    </dgm:pt>
    <dgm:pt modelId="{7D8517DF-54FB-40B1-9AED-2DE8C43A8F62}" type="pres">
      <dgm:prSet presAssocID="{67F7E916-E4BC-4387-B6D9-419ED1F543BB}" presName="sibTrans" presStyleCnt="0"/>
      <dgm:spPr/>
    </dgm:pt>
    <dgm:pt modelId="{2AE3CB7E-C9A4-44F4-85BC-8C6922025EF9}" type="pres">
      <dgm:prSet presAssocID="{E364DC40-2D6E-4364-9D6F-3F6D3C0B6CA0}" presName="node" presStyleLbl="node1" presStyleIdx="1" presStyleCnt="3">
        <dgm:presLayoutVars>
          <dgm:bulletEnabled val="1"/>
        </dgm:presLayoutVars>
      </dgm:prSet>
      <dgm:spPr/>
    </dgm:pt>
    <dgm:pt modelId="{86D41A16-92D5-4DE8-B346-6E9A3E90C141}" type="pres">
      <dgm:prSet presAssocID="{ED40E0DC-12C5-41B0-87C8-7741C3BB85D9}" presName="sibTrans" presStyleCnt="0"/>
      <dgm:spPr/>
    </dgm:pt>
    <dgm:pt modelId="{0AB60A20-99D7-4B5C-A386-998DAAD1AA4B}" type="pres">
      <dgm:prSet presAssocID="{37D074DA-7B98-4142-A990-56111AFBA890}" presName="node" presStyleLbl="node1" presStyleIdx="2" presStyleCnt="3">
        <dgm:presLayoutVars>
          <dgm:bulletEnabled val="1"/>
        </dgm:presLayoutVars>
      </dgm:prSet>
      <dgm:spPr/>
    </dgm:pt>
  </dgm:ptLst>
  <dgm:cxnLst>
    <dgm:cxn modelId="{1DE1FB07-3974-417E-9018-2B3CAF3687A1}" srcId="{E364DC40-2D6E-4364-9D6F-3F6D3C0B6CA0}" destId="{CDE6993B-1B3C-48B1-9577-62D5713753C2}" srcOrd="1" destOrd="0" parTransId="{4245FB99-CE81-4C73-8291-A6C522E6BC3E}" sibTransId="{4698DFE4-835C-4C22-9F35-2062098012E3}"/>
    <dgm:cxn modelId="{80D67314-805C-45FA-9D52-BFF23EF47EB6}" srcId="{E364DC40-2D6E-4364-9D6F-3F6D3C0B6CA0}" destId="{A6849B1E-31E5-4F9B-845F-7E5A76D2F7D8}" srcOrd="2" destOrd="0" parTransId="{5692FA9C-3FD9-400D-9D91-2AEF5F283A9C}" sibTransId="{B09B1D13-D69C-4476-8051-58ABE75130C4}"/>
    <dgm:cxn modelId="{6AB12237-09B4-45D0-B820-4661E0564465}" type="presOf" srcId="{30AF77A3-119C-45EA-B4EE-33F9F088192D}" destId="{2AE3CB7E-C9A4-44F4-85BC-8C6922025EF9}" srcOrd="0" destOrd="4" presId="urn:microsoft.com/office/officeart/2005/8/layout/hList6"/>
    <dgm:cxn modelId="{1AB33C3A-5C4D-4979-B463-872BD2315003}" srcId="{E75AA4AE-1DE7-457B-8895-B3712A218543}" destId="{E364DC40-2D6E-4364-9D6F-3F6D3C0B6CA0}" srcOrd="1" destOrd="0" parTransId="{7F0E1405-6E88-490D-94C4-48D428165B31}" sibTransId="{ED40E0DC-12C5-41B0-87C8-7741C3BB85D9}"/>
    <dgm:cxn modelId="{220A945B-B9DD-4E91-86E9-DACCC54ADBAB}" srcId="{0AF321AB-7B36-421A-A0B9-D2933B4536CF}" destId="{B77B0499-EC21-4AE5-A6A1-2CBF83F93E96}" srcOrd="0" destOrd="0" parTransId="{1EA819BB-A286-4BD2-B2F1-EE657B11ADCD}" sibTransId="{C2B4E3F4-DBB1-4898-9E89-5CDDE9EBC57B}"/>
    <dgm:cxn modelId="{556E045D-5316-4D9C-8FE4-CE43CD3DE0CB}" srcId="{E75AA4AE-1DE7-457B-8895-B3712A218543}" destId="{37D074DA-7B98-4142-A990-56111AFBA890}" srcOrd="2" destOrd="0" parTransId="{C0E09891-1B53-479E-BEE2-6201465A1A58}" sibTransId="{D45A07B0-7A0F-438B-BDA9-33169241F928}"/>
    <dgm:cxn modelId="{70019B68-7D40-44AF-83D3-A7394F9FBCEF}" srcId="{E364DC40-2D6E-4364-9D6F-3F6D3C0B6CA0}" destId="{30AF77A3-119C-45EA-B4EE-33F9F088192D}" srcOrd="3" destOrd="0" parTransId="{3137220D-98C6-493D-B511-C4A4CF27F71D}" sibTransId="{D0C65C6E-F3C0-4EDA-8BD8-04B5AC7C15C4}"/>
    <dgm:cxn modelId="{CA84D949-C08E-43D4-A8B0-136DF368BDFD}" type="presOf" srcId="{E364DC40-2D6E-4364-9D6F-3F6D3C0B6CA0}" destId="{2AE3CB7E-C9A4-44F4-85BC-8C6922025EF9}" srcOrd="0" destOrd="0" presId="urn:microsoft.com/office/officeart/2005/8/layout/hList6"/>
    <dgm:cxn modelId="{37E2E05A-7084-4073-8AC8-4FE2C4B6783B}" type="presOf" srcId="{05FDD8DA-AA0A-4C3B-946B-56604277E9DE}" destId="{549F071B-AA45-4164-AEAF-06781EA662C1}" srcOrd="0" destOrd="2" presId="urn:microsoft.com/office/officeart/2005/8/layout/hList6"/>
    <dgm:cxn modelId="{C567BE7E-CC4B-495C-8CB2-E2A4859FCAB4}" type="presOf" srcId="{0AF321AB-7B36-421A-A0B9-D2933B4536CF}" destId="{549F071B-AA45-4164-AEAF-06781EA662C1}" srcOrd="0" destOrd="0" presId="urn:microsoft.com/office/officeart/2005/8/layout/hList6"/>
    <dgm:cxn modelId="{85BF9C84-F28C-4B6A-8F3C-1C53DE66D68F}" type="presOf" srcId="{5F904E51-97C7-4B67-A13B-A0921D93C8F8}" destId="{2AE3CB7E-C9A4-44F4-85BC-8C6922025EF9}" srcOrd="0" destOrd="1" presId="urn:microsoft.com/office/officeart/2005/8/layout/hList6"/>
    <dgm:cxn modelId="{62036C8B-FCAA-4A71-807E-46C799209589}" type="presOf" srcId="{40FA8B4F-1754-4136-98D6-9D31F9550555}" destId="{0AB60A20-99D7-4B5C-A386-998DAAD1AA4B}" srcOrd="0" destOrd="3" presId="urn:microsoft.com/office/officeart/2005/8/layout/hList6"/>
    <dgm:cxn modelId="{0B1AA691-93E0-4F0D-9E0B-CA3ECDC74D73}" type="presOf" srcId="{ED510E3E-EC21-4689-8D58-6F56F7CDF800}" destId="{549F071B-AA45-4164-AEAF-06781EA662C1}" srcOrd="0" destOrd="3" presId="urn:microsoft.com/office/officeart/2005/8/layout/hList6"/>
    <dgm:cxn modelId="{C03E3B93-FDE2-4357-AA4F-F079832887EF}" type="presOf" srcId="{E75AA4AE-1DE7-457B-8895-B3712A218543}" destId="{499D7117-9361-49B2-9E7A-0E723ECF01C8}" srcOrd="0" destOrd="0" presId="urn:microsoft.com/office/officeart/2005/8/layout/hList6"/>
    <dgm:cxn modelId="{0E60E696-7F44-410F-8274-5FF1EA497A72}" type="presOf" srcId="{A6849B1E-31E5-4F9B-845F-7E5A76D2F7D8}" destId="{2AE3CB7E-C9A4-44F4-85BC-8C6922025EF9}" srcOrd="0" destOrd="3" presId="urn:microsoft.com/office/officeart/2005/8/layout/hList6"/>
    <dgm:cxn modelId="{31F26BA2-C39B-4C0C-8803-C7B1751B415D}" srcId="{0AF321AB-7B36-421A-A0B9-D2933B4536CF}" destId="{ED510E3E-EC21-4689-8D58-6F56F7CDF800}" srcOrd="2" destOrd="0" parTransId="{31D66B2A-D6C0-488B-9AF4-C492A451FC6B}" sibTransId="{AAFD95A5-51BA-42A3-B5A5-5A9AA7FA0A91}"/>
    <dgm:cxn modelId="{299A0CAF-D060-487C-B193-3A0CD71473F6}" srcId="{0AF321AB-7B36-421A-A0B9-D2933B4536CF}" destId="{05FDD8DA-AA0A-4C3B-946B-56604277E9DE}" srcOrd="1" destOrd="0" parTransId="{C523BCD6-0B0D-413B-A114-E21AB13489D3}" sibTransId="{83436793-6585-43A3-A965-0CF20DF912F6}"/>
    <dgm:cxn modelId="{B1F652BC-57E5-4B70-9385-E5BCBD913614}" type="presOf" srcId="{37D074DA-7B98-4142-A990-56111AFBA890}" destId="{0AB60A20-99D7-4B5C-A386-998DAAD1AA4B}" srcOrd="0" destOrd="0" presId="urn:microsoft.com/office/officeart/2005/8/layout/hList6"/>
    <dgm:cxn modelId="{47586AC4-5F68-44F7-A3DA-C03EBA9BEA0C}" srcId="{E364DC40-2D6E-4364-9D6F-3F6D3C0B6CA0}" destId="{5F904E51-97C7-4B67-A13B-A0921D93C8F8}" srcOrd="0" destOrd="0" parTransId="{3F8447A2-0172-4B26-A541-D7EB23DFB7E9}" sibTransId="{4EC900AF-2F81-4778-951A-646767D8C24D}"/>
    <dgm:cxn modelId="{DDAB41CB-1E0E-4F1D-A97B-E201BE4317E3}" srcId="{37D074DA-7B98-4142-A990-56111AFBA890}" destId="{FD85481C-BCD7-49A8-A423-F0CA1CE85844}" srcOrd="0" destOrd="0" parTransId="{B89DBDC9-0CF0-4342-ADE2-37B3B5B2AABD}" sibTransId="{205ECCB7-9139-48D8-9010-F5E0043F5346}"/>
    <dgm:cxn modelId="{72916BD2-791B-46E0-814D-060929EB57BC}" type="presOf" srcId="{F8A3C8B2-A706-4732-8773-DCEF5306F043}" destId="{0AB60A20-99D7-4B5C-A386-998DAAD1AA4B}" srcOrd="0" destOrd="2" presId="urn:microsoft.com/office/officeart/2005/8/layout/hList6"/>
    <dgm:cxn modelId="{C23069DA-2E73-41BD-B15C-83C5F47DA4C6}" srcId="{37D074DA-7B98-4142-A990-56111AFBA890}" destId="{F8A3C8B2-A706-4732-8773-DCEF5306F043}" srcOrd="1" destOrd="0" parTransId="{00DD99A9-1B93-4E6F-B3E0-584BD04BEFF4}" sibTransId="{11D32E10-FBA4-426B-B597-1F2CC9286642}"/>
    <dgm:cxn modelId="{D74123DF-15E5-46D7-B8C1-D2892AA52A88}" type="presOf" srcId="{B77B0499-EC21-4AE5-A6A1-2CBF83F93E96}" destId="{549F071B-AA45-4164-AEAF-06781EA662C1}" srcOrd="0" destOrd="1" presId="urn:microsoft.com/office/officeart/2005/8/layout/hList6"/>
    <dgm:cxn modelId="{1FB50BE7-609E-4664-A37B-B754FC22869F}" srcId="{37D074DA-7B98-4142-A990-56111AFBA890}" destId="{40FA8B4F-1754-4136-98D6-9D31F9550555}" srcOrd="2" destOrd="0" parTransId="{EB24302A-CCBA-488D-AB63-F7D8208ED489}" sibTransId="{B56353F9-C30D-41A9-9480-C5A4AA014DFA}"/>
    <dgm:cxn modelId="{4A3FCDEA-2801-4C93-98C9-E2085BB927D0}" srcId="{E75AA4AE-1DE7-457B-8895-B3712A218543}" destId="{0AF321AB-7B36-421A-A0B9-D2933B4536CF}" srcOrd="0" destOrd="0" parTransId="{31BC75A9-8FE5-48D5-B0CD-6449FC1C4310}" sibTransId="{67F7E916-E4BC-4387-B6D9-419ED1F543BB}"/>
    <dgm:cxn modelId="{A0D36FF2-F2D4-4294-A82F-AE14ED670087}" type="presOf" srcId="{CDE6993B-1B3C-48B1-9577-62D5713753C2}" destId="{2AE3CB7E-C9A4-44F4-85BC-8C6922025EF9}" srcOrd="0" destOrd="2" presId="urn:microsoft.com/office/officeart/2005/8/layout/hList6"/>
    <dgm:cxn modelId="{531DF2F5-E127-4FD6-82F2-C3E9646DEF55}" type="presOf" srcId="{FD85481C-BCD7-49A8-A423-F0CA1CE85844}" destId="{0AB60A20-99D7-4B5C-A386-998DAAD1AA4B}" srcOrd="0" destOrd="1" presId="urn:microsoft.com/office/officeart/2005/8/layout/hList6"/>
    <dgm:cxn modelId="{D5BDAEAF-857A-4A43-8EAF-2C0890511585}" type="presParOf" srcId="{499D7117-9361-49B2-9E7A-0E723ECF01C8}" destId="{549F071B-AA45-4164-AEAF-06781EA662C1}" srcOrd="0" destOrd="0" presId="urn:microsoft.com/office/officeart/2005/8/layout/hList6"/>
    <dgm:cxn modelId="{7C099000-E7BB-488C-B0A5-6657A31EFEFA}" type="presParOf" srcId="{499D7117-9361-49B2-9E7A-0E723ECF01C8}" destId="{7D8517DF-54FB-40B1-9AED-2DE8C43A8F62}" srcOrd="1" destOrd="0" presId="urn:microsoft.com/office/officeart/2005/8/layout/hList6"/>
    <dgm:cxn modelId="{E16E2665-4F2C-4804-8AD4-8033465ACE60}" type="presParOf" srcId="{499D7117-9361-49B2-9E7A-0E723ECF01C8}" destId="{2AE3CB7E-C9A4-44F4-85BC-8C6922025EF9}" srcOrd="2" destOrd="0" presId="urn:microsoft.com/office/officeart/2005/8/layout/hList6"/>
    <dgm:cxn modelId="{52016F05-5E86-46C1-B12B-8F20755B61CD}" type="presParOf" srcId="{499D7117-9361-49B2-9E7A-0E723ECF01C8}" destId="{86D41A16-92D5-4DE8-B346-6E9A3E90C141}" srcOrd="3" destOrd="0" presId="urn:microsoft.com/office/officeart/2005/8/layout/hList6"/>
    <dgm:cxn modelId="{2FC14BA8-A800-4EE5-8524-4A5248E6A748}" type="presParOf" srcId="{499D7117-9361-49B2-9E7A-0E723ECF01C8}" destId="{0AB60A20-99D7-4B5C-A386-998DAAD1AA4B}" srcOrd="4"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E472F2-9D79-4DC2-AC77-1D5842AD26DC}"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GB"/>
        </a:p>
      </dgm:t>
    </dgm:pt>
    <dgm:pt modelId="{3757BEF4-74B3-4143-BB60-B6684B82CF6E}">
      <dgm:prSet phldrT="[Text]" phldr="0"/>
      <dgm:spPr>
        <a:solidFill>
          <a:srgbClr val="74D3BD">
            <a:alpha val="50000"/>
          </a:srgbClr>
        </a:solidFill>
      </dgm:spPr>
      <dgm:t>
        <a:bodyPr/>
        <a:lstStyle/>
        <a:p>
          <a:r>
            <a:rPr lang="en-GB" b="1" dirty="0">
              <a:solidFill>
                <a:srgbClr val="FFFFFF"/>
              </a:solidFill>
              <a:latin typeface="DejaVu Math TeX Gyre" panose="02000503000000000000"/>
            </a:rPr>
            <a:t>Razumjeti potrebe na tržištu</a:t>
          </a:r>
        </a:p>
      </dgm:t>
    </dgm:pt>
    <dgm:pt modelId="{07F8443A-7F24-48BA-9971-22E501DB2160}" type="parTrans" cxnId="{16B20E56-37FA-4E37-9725-38401772A11D}">
      <dgm:prSet/>
      <dgm:spPr/>
      <dgm:t>
        <a:bodyPr/>
        <a:lstStyle/>
        <a:p>
          <a:endParaRPr lang="en-GB"/>
        </a:p>
      </dgm:t>
    </dgm:pt>
    <dgm:pt modelId="{22A78F8F-8075-4B3C-9A65-04218A9C5189}" type="sibTrans" cxnId="{16B20E56-37FA-4E37-9725-38401772A11D}">
      <dgm:prSet/>
      <dgm:spPr/>
      <dgm:t>
        <a:bodyPr/>
        <a:lstStyle/>
        <a:p>
          <a:endParaRPr lang="en-GB"/>
        </a:p>
      </dgm:t>
    </dgm:pt>
    <dgm:pt modelId="{E424029A-567A-48A2-850D-A033A8F8B976}">
      <dgm:prSet phldrT="[Text]" phldr="0"/>
      <dgm:spPr>
        <a:solidFill>
          <a:srgbClr val="399884">
            <a:alpha val="50000"/>
          </a:srgbClr>
        </a:solidFill>
      </dgm:spPr>
      <dgm:t>
        <a:bodyPr/>
        <a:lstStyle/>
        <a:p>
          <a:r>
            <a:rPr lang="en-GB" b="1" dirty="0">
              <a:solidFill>
                <a:srgbClr val="FFFFFF"/>
              </a:solidFill>
              <a:latin typeface="DejaVu Math TeX Gyre" panose="02000503000000000000"/>
            </a:rPr>
            <a:t>Ažurirane lekcije u skladu s potrebama tržišta</a:t>
          </a:r>
        </a:p>
      </dgm:t>
    </dgm:pt>
    <dgm:pt modelId="{119B58B9-BB2D-43FE-B3F2-E145C7DB5E8F}" type="parTrans" cxnId="{5B2BEB2F-871A-4C0B-8555-B32C2AEA9476}">
      <dgm:prSet/>
      <dgm:spPr/>
      <dgm:t>
        <a:bodyPr/>
        <a:lstStyle/>
        <a:p>
          <a:endParaRPr lang="en-GB"/>
        </a:p>
      </dgm:t>
    </dgm:pt>
    <dgm:pt modelId="{2604EE4B-CBA1-4483-81DA-5B6B0BA26B5F}" type="sibTrans" cxnId="{5B2BEB2F-871A-4C0B-8555-B32C2AEA9476}">
      <dgm:prSet/>
      <dgm:spPr/>
      <dgm:t>
        <a:bodyPr/>
        <a:lstStyle/>
        <a:p>
          <a:endParaRPr lang="en-GB"/>
        </a:p>
      </dgm:t>
    </dgm:pt>
    <dgm:pt modelId="{61F79566-85E2-4220-BA8F-14B108801818}">
      <dgm:prSet phldrT="[Text]"/>
      <dgm:spPr>
        <a:solidFill>
          <a:srgbClr val="4DB9A1">
            <a:alpha val="50000"/>
          </a:srgbClr>
        </a:solidFill>
      </dgm:spPr>
      <dgm:t>
        <a:bodyPr/>
        <a:lstStyle/>
        <a:p>
          <a:endParaRPr lang="en-US"/>
        </a:p>
      </dgm:t>
    </dgm:pt>
    <dgm:pt modelId="{752F5944-45B6-45F5-BB2F-E3D1C45CA625}" type="parTrans" cxnId="{C0B52957-8A49-43F4-94F5-C70DB38FC89B}">
      <dgm:prSet/>
      <dgm:spPr/>
      <dgm:t>
        <a:bodyPr/>
        <a:lstStyle/>
        <a:p>
          <a:endParaRPr lang="en-GB"/>
        </a:p>
      </dgm:t>
    </dgm:pt>
    <dgm:pt modelId="{406E9853-07DD-47C0-8273-8DA0DE54AED9}" type="sibTrans" cxnId="{C0B52957-8A49-43F4-94F5-C70DB38FC89B}">
      <dgm:prSet/>
      <dgm:spPr/>
      <dgm:t>
        <a:bodyPr/>
        <a:lstStyle/>
        <a:p>
          <a:endParaRPr lang="en-GB"/>
        </a:p>
      </dgm:t>
    </dgm:pt>
    <dgm:pt modelId="{3FB52423-2756-461D-B7BE-65A45F81C3D0}" type="pres">
      <dgm:prSet presAssocID="{D5E472F2-9D79-4DC2-AC77-1D5842AD26DC}" presName="compositeShape" presStyleCnt="0">
        <dgm:presLayoutVars>
          <dgm:chMax val="2"/>
          <dgm:dir/>
          <dgm:resizeHandles val="exact"/>
        </dgm:presLayoutVars>
      </dgm:prSet>
      <dgm:spPr/>
    </dgm:pt>
    <dgm:pt modelId="{5A6FA871-8056-4025-B2B2-63E560440A67}" type="pres">
      <dgm:prSet presAssocID="{D5E472F2-9D79-4DC2-AC77-1D5842AD26DC}" presName="ribbon" presStyleLbl="node1" presStyleIdx="0" presStyleCnt="1"/>
      <dgm:spPr>
        <a:solidFill>
          <a:srgbClr val="4DB9A1"/>
        </a:solidFill>
      </dgm:spPr>
    </dgm:pt>
    <dgm:pt modelId="{5028739C-E869-43E1-A60A-01504E06144F}" type="pres">
      <dgm:prSet presAssocID="{D5E472F2-9D79-4DC2-AC77-1D5842AD26DC}" presName="leftArrowText" presStyleLbl="node1" presStyleIdx="0" presStyleCnt="1">
        <dgm:presLayoutVars>
          <dgm:chMax val="0"/>
          <dgm:bulletEnabled val="1"/>
        </dgm:presLayoutVars>
      </dgm:prSet>
      <dgm:spPr/>
    </dgm:pt>
    <dgm:pt modelId="{4538BA15-B04B-437F-97F6-E367F20ACFC1}" type="pres">
      <dgm:prSet presAssocID="{D5E472F2-9D79-4DC2-AC77-1D5842AD26DC}" presName="rightArrowText" presStyleLbl="node1" presStyleIdx="0" presStyleCnt="1">
        <dgm:presLayoutVars>
          <dgm:chMax val="0"/>
          <dgm:bulletEnabled val="1"/>
        </dgm:presLayoutVars>
      </dgm:prSet>
      <dgm:spPr/>
    </dgm:pt>
  </dgm:ptLst>
  <dgm:cxnLst>
    <dgm:cxn modelId="{5B2BEB2F-871A-4C0B-8555-B32C2AEA9476}" srcId="{D5E472F2-9D79-4DC2-AC77-1D5842AD26DC}" destId="{E424029A-567A-48A2-850D-A033A8F8B976}" srcOrd="1" destOrd="0" parTransId="{119B58B9-BB2D-43FE-B3F2-E145C7DB5E8F}" sibTransId="{2604EE4B-CBA1-4483-81DA-5B6B0BA26B5F}"/>
    <dgm:cxn modelId="{86C6BB6A-45FA-49C4-94BD-CE5E73910FDA}" type="presOf" srcId="{D5E472F2-9D79-4DC2-AC77-1D5842AD26DC}" destId="{3FB52423-2756-461D-B7BE-65A45F81C3D0}" srcOrd="0" destOrd="0" presId="urn:microsoft.com/office/officeart/2005/8/layout/arrow6"/>
    <dgm:cxn modelId="{16B20E56-37FA-4E37-9725-38401772A11D}" srcId="{D5E472F2-9D79-4DC2-AC77-1D5842AD26DC}" destId="{3757BEF4-74B3-4143-BB60-B6684B82CF6E}" srcOrd="0" destOrd="0" parTransId="{07F8443A-7F24-48BA-9971-22E501DB2160}" sibTransId="{22A78F8F-8075-4B3C-9A65-04218A9C5189}"/>
    <dgm:cxn modelId="{C0B52957-8A49-43F4-94F5-C70DB38FC89B}" srcId="{D5E472F2-9D79-4DC2-AC77-1D5842AD26DC}" destId="{61F79566-85E2-4220-BA8F-14B108801818}" srcOrd="2" destOrd="0" parTransId="{752F5944-45B6-45F5-BB2F-E3D1C45CA625}" sibTransId="{406E9853-07DD-47C0-8273-8DA0DE54AED9}"/>
    <dgm:cxn modelId="{836C8E5A-3658-415C-8592-6DC7368262A6}" type="presOf" srcId="{3757BEF4-74B3-4143-BB60-B6684B82CF6E}" destId="{5028739C-E869-43E1-A60A-01504E06144F}" srcOrd="0" destOrd="0" presId="urn:microsoft.com/office/officeart/2005/8/layout/arrow6"/>
    <dgm:cxn modelId="{E6958AEC-A44A-4E4A-9C12-484FCF8E36D2}" type="presOf" srcId="{E424029A-567A-48A2-850D-A033A8F8B976}" destId="{4538BA15-B04B-437F-97F6-E367F20ACFC1}" srcOrd="0" destOrd="0" presId="urn:microsoft.com/office/officeart/2005/8/layout/arrow6"/>
    <dgm:cxn modelId="{260FABAB-4155-4086-BCEA-F85179BA0468}" type="presParOf" srcId="{3FB52423-2756-461D-B7BE-65A45F81C3D0}" destId="{5A6FA871-8056-4025-B2B2-63E560440A67}" srcOrd="0" destOrd="0" presId="urn:microsoft.com/office/officeart/2005/8/layout/arrow6"/>
    <dgm:cxn modelId="{724FE400-027F-406F-AB5D-84616BBEF7DA}" type="presParOf" srcId="{3FB52423-2756-461D-B7BE-65A45F81C3D0}" destId="{5028739C-E869-43E1-A60A-01504E06144F}" srcOrd="1" destOrd="0" presId="urn:microsoft.com/office/officeart/2005/8/layout/arrow6"/>
    <dgm:cxn modelId="{E1B8AC08-41A9-495E-AE66-03A402AC70C9}" type="presParOf" srcId="{3FB52423-2756-461D-B7BE-65A45F81C3D0}" destId="{4538BA15-B04B-437F-97F6-E367F20ACFC1}" srcOrd="2" destOrd="0" presId="urn:microsoft.com/office/officeart/2005/8/layout/arrow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3CAE39-E1EC-41EA-90D2-07B5079876EC}" type="doc">
      <dgm:prSet loTypeId="urn:microsoft.com/office/officeart/2005/8/layout/funnel1" loCatId="process" qsTypeId="urn:microsoft.com/office/officeart/2005/8/quickstyle/simple4" qsCatId="simple" csTypeId="urn:microsoft.com/office/officeart/2005/8/colors/accent1_2" csCatId="accent1" phldr="1"/>
      <dgm:spPr/>
      <dgm:t>
        <a:bodyPr/>
        <a:lstStyle/>
        <a:p>
          <a:endParaRPr lang="pt-PT"/>
        </a:p>
      </dgm:t>
    </dgm:pt>
    <dgm:pt modelId="{B2EBA081-DD03-4183-9D7E-0454BA94F6A5}">
      <dgm:prSet phldrT="[Texto]" phldr="0"/>
      <dgm:spPr/>
      <dgm:t>
        <a:bodyPr/>
        <a:lstStyle/>
        <a:p>
          <a:r>
            <a:rPr lang="pt-BR" dirty="0"/>
            <a:t>Profesionalni kontakt (e-pošta, poruke, pozivi)</a:t>
          </a:r>
          <a:endParaRPr lang="pt-PT" dirty="0"/>
        </a:p>
      </dgm:t>
    </dgm:pt>
    <dgm:pt modelId="{EFC47047-5074-4217-B0C9-F9BE4BB3357E}" type="parTrans" cxnId="{A3BC9033-4026-4444-894E-B3F7CD56C8F2}">
      <dgm:prSet/>
      <dgm:spPr/>
      <dgm:t>
        <a:bodyPr/>
        <a:lstStyle/>
        <a:p>
          <a:endParaRPr lang="pt-PT"/>
        </a:p>
      </dgm:t>
    </dgm:pt>
    <dgm:pt modelId="{1FC93DF1-9851-4906-B476-17A6E3A8BC6A}" type="sibTrans" cxnId="{A3BC9033-4026-4444-894E-B3F7CD56C8F2}">
      <dgm:prSet/>
      <dgm:spPr/>
      <dgm:t>
        <a:bodyPr/>
        <a:lstStyle/>
        <a:p>
          <a:endParaRPr lang="pt-PT"/>
        </a:p>
      </dgm:t>
    </dgm:pt>
    <dgm:pt modelId="{E83BA48E-B217-4759-B4DC-6F661D6D981A}">
      <dgm:prSet phldrT="[Texto]" phldr="0"/>
      <dgm:spPr/>
      <dgm:t>
        <a:bodyPr/>
        <a:lstStyle/>
        <a:p>
          <a:r>
            <a:rPr lang="pt-BR" dirty="0"/>
            <a:t>Izrada i popunjavanje online obrazaca i proračunskih tablica</a:t>
          </a:r>
          <a:endParaRPr lang="pt-PT" dirty="0"/>
        </a:p>
      </dgm:t>
    </dgm:pt>
    <dgm:pt modelId="{17EF83A0-E17C-4C51-872E-695CCB7FC7FD}" type="parTrans" cxnId="{91C74725-3810-41A2-A057-B0DA8A540E27}">
      <dgm:prSet/>
      <dgm:spPr/>
      <dgm:t>
        <a:bodyPr/>
        <a:lstStyle/>
        <a:p>
          <a:endParaRPr lang="pt-PT"/>
        </a:p>
      </dgm:t>
    </dgm:pt>
    <dgm:pt modelId="{11039375-A038-408A-A0BC-E74193C8A218}" type="sibTrans" cxnId="{91C74725-3810-41A2-A057-B0DA8A540E27}">
      <dgm:prSet/>
      <dgm:spPr/>
      <dgm:t>
        <a:bodyPr/>
        <a:lstStyle/>
        <a:p>
          <a:endParaRPr lang="pt-PT"/>
        </a:p>
      </dgm:t>
    </dgm:pt>
    <dgm:pt modelId="{8A41DC0F-A2F9-4389-A067-607D0B24D33C}">
      <dgm:prSet phldrT="[Texto]" phldr="0" custT="1"/>
      <dgm:spPr/>
      <dgm:t>
        <a:bodyPr/>
        <a:lstStyle/>
        <a:p>
          <a:r>
            <a:rPr lang="pt-BR" sz="2000" i="1" dirty="0">
              <a:solidFill>
                <a:srgbClr val="156082"/>
              </a:solidFill>
            </a:rPr>
            <a:t>Primjeri osnovnih digitalnih vještina i alata.</a:t>
          </a:r>
          <a:endParaRPr lang="pt-PT" sz="2000" i="1" dirty="0">
            <a:solidFill>
              <a:srgbClr val="156082"/>
            </a:solidFill>
          </a:endParaRPr>
        </a:p>
      </dgm:t>
    </dgm:pt>
    <dgm:pt modelId="{0B47532F-C61E-47D1-B543-0FA68649F19F}" type="parTrans" cxnId="{72891D78-6514-4BB5-9F86-C043ECE92FD6}">
      <dgm:prSet/>
      <dgm:spPr/>
      <dgm:t>
        <a:bodyPr/>
        <a:lstStyle/>
        <a:p>
          <a:endParaRPr lang="pt-PT"/>
        </a:p>
      </dgm:t>
    </dgm:pt>
    <dgm:pt modelId="{65E8B583-22F7-407E-8187-4F529735CF85}" type="sibTrans" cxnId="{72891D78-6514-4BB5-9F86-C043ECE92FD6}">
      <dgm:prSet/>
      <dgm:spPr/>
      <dgm:t>
        <a:bodyPr/>
        <a:lstStyle/>
        <a:p>
          <a:endParaRPr lang="pt-PT"/>
        </a:p>
      </dgm:t>
    </dgm:pt>
    <dgm:pt modelId="{0CDD1C76-7EF3-46B2-9E90-E6EF2D099AAC}">
      <dgm:prSet phldrT="[Texto]" phldr="0"/>
      <dgm:spPr/>
      <dgm:t>
        <a:bodyPr/>
        <a:lstStyle/>
        <a:p>
          <a:r>
            <a:rPr lang="pt-BR" dirty="0"/>
            <a:t>Upravljanje kalendarom i virtualnim događajima</a:t>
          </a:r>
          <a:endParaRPr lang="pt-PT" dirty="0"/>
        </a:p>
      </dgm:t>
    </dgm:pt>
    <dgm:pt modelId="{4904ECB1-180D-4105-9D39-5E21925F78D0}" type="parTrans" cxnId="{26EC8AA6-4A8E-4C61-BE2D-99B3AAB2EAF9}">
      <dgm:prSet/>
      <dgm:spPr/>
      <dgm:t>
        <a:bodyPr/>
        <a:lstStyle/>
        <a:p>
          <a:endParaRPr lang="pt-PT"/>
        </a:p>
      </dgm:t>
    </dgm:pt>
    <dgm:pt modelId="{5DA2106E-E903-4AAF-AD55-B1014228D58B}" type="sibTrans" cxnId="{26EC8AA6-4A8E-4C61-BE2D-99B3AAB2EAF9}">
      <dgm:prSet/>
      <dgm:spPr/>
      <dgm:t>
        <a:bodyPr/>
        <a:lstStyle/>
        <a:p>
          <a:endParaRPr lang="pt-PT"/>
        </a:p>
      </dgm:t>
    </dgm:pt>
    <dgm:pt modelId="{51D085D9-FB02-4AC5-BEA0-6CE74F41D340}" type="pres">
      <dgm:prSet presAssocID="{B73CAE39-E1EC-41EA-90D2-07B5079876EC}" presName="Name0" presStyleCnt="0">
        <dgm:presLayoutVars>
          <dgm:chMax val="4"/>
          <dgm:resizeHandles val="exact"/>
        </dgm:presLayoutVars>
      </dgm:prSet>
      <dgm:spPr/>
    </dgm:pt>
    <dgm:pt modelId="{07DF167B-9901-4BBC-AA0F-30DBDA37E070}" type="pres">
      <dgm:prSet presAssocID="{B73CAE39-E1EC-41EA-90D2-07B5079876EC}" presName="ellipse" presStyleLbl="trBgShp" presStyleIdx="0" presStyleCnt="1"/>
      <dgm:spPr>
        <a:solidFill>
          <a:srgbClr val="4DB9A1">
            <a:alpha val="40000"/>
          </a:srgbClr>
        </a:solidFill>
      </dgm:spPr>
    </dgm:pt>
    <dgm:pt modelId="{F96A9C11-C039-47BD-9708-B612E97C9916}" type="pres">
      <dgm:prSet presAssocID="{B73CAE39-E1EC-41EA-90D2-07B5079876EC}" presName="arrow1" presStyleLbl="fgShp" presStyleIdx="0" presStyleCnt="1"/>
      <dgm:spPr>
        <a:solidFill>
          <a:srgbClr val="4DB9A1"/>
        </a:solidFill>
      </dgm:spPr>
    </dgm:pt>
    <dgm:pt modelId="{CE5B9905-494E-4925-AFEC-3E017CFCAA11}" type="pres">
      <dgm:prSet presAssocID="{B73CAE39-E1EC-41EA-90D2-07B5079876EC}" presName="rectangle" presStyleLbl="revTx" presStyleIdx="0" presStyleCnt="1" custScaleX="81534">
        <dgm:presLayoutVars>
          <dgm:bulletEnabled val="1"/>
        </dgm:presLayoutVars>
      </dgm:prSet>
      <dgm:spPr/>
    </dgm:pt>
    <dgm:pt modelId="{4C14B41E-5798-4B7C-B321-EA3D514E7044}" type="pres">
      <dgm:prSet presAssocID="{0CDD1C76-7EF3-46B2-9E90-E6EF2D099AAC}" presName="item1" presStyleLbl="node1" presStyleIdx="0" presStyleCnt="3">
        <dgm:presLayoutVars>
          <dgm:bulletEnabled val="1"/>
        </dgm:presLayoutVars>
      </dgm:prSet>
      <dgm:spPr/>
    </dgm:pt>
    <dgm:pt modelId="{647BD987-A258-4D31-8544-A23A953044D4}" type="pres">
      <dgm:prSet presAssocID="{E83BA48E-B217-4759-B4DC-6F661D6D981A}" presName="item2" presStyleLbl="node1" presStyleIdx="1" presStyleCnt="3">
        <dgm:presLayoutVars>
          <dgm:bulletEnabled val="1"/>
        </dgm:presLayoutVars>
      </dgm:prSet>
      <dgm:spPr/>
    </dgm:pt>
    <dgm:pt modelId="{2913A9B3-FC72-45E7-BFA8-71EF3B207BDA}" type="pres">
      <dgm:prSet presAssocID="{8A41DC0F-A2F9-4389-A067-607D0B24D33C}" presName="item3" presStyleLbl="node1" presStyleIdx="2" presStyleCnt="3">
        <dgm:presLayoutVars>
          <dgm:bulletEnabled val="1"/>
        </dgm:presLayoutVars>
      </dgm:prSet>
      <dgm:spPr/>
    </dgm:pt>
    <dgm:pt modelId="{5D4A2E9D-415C-495E-AD42-CF0EAAEB9E86}" type="pres">
      <dgm:prSet presAssocID="{B73CAE39-E1EC-41EA-90D2-07B5079876EC}" presName="funnel" presStyleLbl="trAlignAcc1" presStyleIdx="0" presStyleCnt="1"/>
      <dgm:spPr/>
    </dgm:pt>
  </dgm:ptLst>
  <dgm:cxnLst>
    <dgm:cxn modelId="{91C74725-3810-41A2-A057-B0DA8A540E27}" srcId="{B73CAE39-E1EC-41EA-90D2-07B5079876EC}" destId="{E83BA48E-B217-4759-B4DC-6F661D6D981A}" srcOrd="2" destOrd="0" parTransId="{17EF83A0-E17C-4C51-872E-695CCB7FC7FD}" sibTransId="{11039375-A038-408A-A0BC-E74193C8A218}"/>
    <dgm:cxn modelId="{76347328-75DD-4771-B1FE-7D9BEFF173BB}" type="presOf" srcId="{E83BA48E-B217-4759-B4DC-6F661D6D981A}" destId="{4C14B41E-5798-4B7C-B321-EA3D514E7044}" srcOrd="0" destOrd="0" presId="urn:microsoft.com/office/officeart/2005/8/layout/funnel1"/>
    <dgm:cxn modelId="{0723FA2F-5BBE-439C-A6D5-4C12A6F89691}" type="presOf" srcId="{0CDD1C76-7EF3-46B2-9E90-E6EF2D099AAC}" destId="{647BD987-A258-4D31-8544-A23A953044D4}" srcOrd="0" destOrd="0" presId="urn:microsoft.com/office/officeart/2005/8/layout/funnel1"/>
    <dgm:cxn modelId="{A3BC9033-4026-4444-894E-B3F7CD56C8F2}" srcId="{B73CAE39-E1EC-41EA-90D2-07B5079876EC}" destId="{B2EBA081-DD03-4183-9D7E-0454BA94F6A5}" srcOrd="0" destOrd="0" parTransId="{EFC47047-5074-4217-B0C9-F9BE4BB3357E}" sibTransId="{1FC93DF1-9851-4906-B476-17A6E3A8BC6A}"/>
    <dgm:cxn modelId="{72891D78-6514-4BB5-9F86-C043ECE92FD6}" srcId="{B73CAE39-E1EC-41EA-90D2-07B5079876EC}" destId="{8A41DC0F-A2F9-4389-A067-607D0B24D33C}" srcOrd="3" destOrd="0" parTransId="{0B47532F-C61E-47D1-B543-0FA68649F19F}" sibTransId="{65E8B583-22F7-407E-8187-4F529735CF85}"/>
    <dgm:cxn modelId="{26EC8AA6-4A8E-4C61-BE2D-99B3AAB2EAF9}" srcId="{B73CAE39-E1EC-41EA-90D2-07B5079876EC}" destId="{0CDD1C76-7EF3-46B2-9E90-E6EF2D099AAC}" srcOrd="1" destOrd="0" parTransId="{4904ECB1-180D-4105-9D39-5E21925F78D0}" sibTransId="{5DA2106E-E903-4AAF-AD55-B1014228D58B}"/>
    <dgm:cxn modelId="{4983EEA8-C83F-4482-83E2-B7C018EBA01C}" type="presOf" srcId="{8A41DC0F-A2F9-4389-A067-607D0B24D33C}" destId="{CE5B9905-494E-4925-AFEC-3E017CFCAA11}" srcOrd="0" destOrd="0" presId="urn:microsoft.com/office/officeart/2005/8/layout/funnel1"/>
    <dgm:cxn modelId="{FBB268BC-7539-4B01-B592-211B4D9ED9D4}" type="presOf" srcId="{B73CAE39-E1EC-41EA-90D2-07B5079876EC}" destId="{51D085D9-FB02-4AC5-BEA0-6CE74F41D340}" srcOrd="0" destOrd="0" presId="urn:microsoft.com/office/officeart/2005/8/layout/funnel1"/>
    <dgm:cxn modelId="{416018C8-68F2-4162-8056-FFBF30D68C82}" type="presOf" srcId="{B2EBA081-DD03-4183-9D7E-0454BA94F6A5}" destId="{2913A9B3-FC72-45E7-BFA8-71EF3B207BDA}" srcOrd="0" destOrd="0" presId="urn:microsoft.com/office/officeart/2005/8/layout/funnel1"/>
    <dgm:cxn modelId="{57C1F1E5-72EC-412A-B0DB-6DFC0B65C1A1}" type="presParOf" srcId="{51D085D9-FB02-4AC5-BEA0-6CE74F41D340}" destId="{07DF167B-9901-4BBC-AA0F-30DBDA37E070}" srcOrd="0" destOrd="0" presId="urn:microsoft.com/office/officeart/2005/8/layout/funnel1"/>
    <dgm:cxn modelId="{517D552F-37FD-4393-A6DF-A038F574DDDD}" type="presParOf" srcId="{51D085D9-FB02-4AC5-BEA0-6CE74F41D340}" destId="{F96A9C11-C039-47BD-9708-B612E97C9916}" srcOrd="1" destOrd="0" presId="urn:microsoft.com/office/officeart/2005/8/layout/funnel1"/>
    <dgm:cxn modelId="{C9E72F58-2092-42A9-A874-DA356532AEFC}" type="presParOf" srcId="{51D085D9-FB02-4AC5-BEA0-6CE74F41D340}" destId="{CE5B9905-494E-4925-AFEC-3E017CFCAA11}" srcOrd="2" destOrd="0" presId="urn:microsoft.com/office/officeart/2005/8/layout/funnel1"/>
    <dgm:cxn modelId="{10BDD19D-FB3E-486B-998F-29022A06303E}" type="presParOf" srcId="{51D085D9-FB02-4AC5-BEA0-6CE74F41D340}" destId="{4C14B41E-5798-4B7C-B321-EA3D514E7044}" srcOrd="3" destOrd="0" presId="urn:microsoft.com/office/officeart/2005/8/layout/funnel1"/>
    <dgm:cxn modelId="{6C0ED9D7-C7BA-44C7-BFD8-ED470A488028}" type="presParOf" srcId="{51D085D9-FB02-4AC5-BEA0-6CE74F41D340}" destId="{647BD987-A258-4D31-8544-A23A953044D4}" srcOrd="4" destOrd="0" presId="urn:microsoft.com/office/officeart/2005/8/layout/funnel1"/>
    <dgm:cxn modelId="{95A5608B-20D8-4575-A2BB-FFF035D18211}" type="presParOf" srcId="{51D085D9-FB02-4AC5-BEA0-6CE74F41D340}" destId="{2913A9B3-FC72-45E7-BFA8-71EF3B207BDA}" srcOrd="5" destOrd="0" presId="urn:microsoft.com/office/officeart/2005/8/layout/funnel1"/>
    <dgm:cxn modelId="{525FF2AC-65C9-44DC-8E46-0EF58C113084}" type="presParOf" srcId="{51D085D9-FB02-4AC5-BEA0-6CE74F41D340}" destId="{5D4A2E9D-415C-495E-AD42-CF0EAAEB9E86}" srcOrd="6" destOrd="0" presId="urn:microsoft.com/office/officeart/2005/8/layout/funnel1"/>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9F071B-AA45-4164-AEAF-06781EA662C1}">
      <dsp:nvSpPr>
        <dsp:cNvPr id="0" name=""/>
        <dsp:cNvSpPr/>
      </dsp:nvSpPr>
      <dsp:spPr>
        <a:xfrm rot="16200000">
          <a:off x="-544989" y="544989"/>
          <a:ext cx="4658342" cy="3568363"/>
        </a:xfrm>
        <a:prstGeom prst="flowChartManualOperation">
          <a:avLst/>
        </a:prstGeom>
        <a:solidFill>
          <a:srgbClr val="39988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marL="0" lvl="0" indent="0" algn="l" defTabSz="977900">
            <a:lnSpc>
              <a:spcPct val="90000"/>
            </a:lnSpc>
            <a:spcBef>
              <a:spcPct val="0"/>
            </a:spcBef>
            <a:spcAft>
              <a:spcPct val="35000"/>
            </a:spcAft>
            <a:buNone/>
          </a:pPr>
          <a:r>
            <a:rPr lang="en-US" sz="2200" b="1" kern="1200" noProof="0" dirty="0">
              <a:solidFill>
                <a:srgbClr val="373365"/>
              </a:solidFill>
              <a:latin typeface="DejaVu Math TeX Gyre" panose="02000503000000000000"/>
            </a:rPr>
            <a:t>Modul 1: Signali na tržištu rada i mapiranje prema ESCO-u</a:t>
          </a:r>
        </a:p>
        <a:p>
          <a:pPr marL="171450" lvl="1" indent="-171450" algn="l" defTabSz="711200" rtl="0">
            <a:lnSpc>
              <a:spcPct val="90000"/>
            </a:lnSpc>
            <a:spcBef>
              <a:spcPct val="0"/>
            </a:spcBef>
            <a:spcAft>
              <a:spcPct val="15000"/>
            </a:spcAft>
            <a:buChar char="•"/>
          </a:pPr>
          <a:r>
            <a:rPr lang="en-US" sz="1600" kern="1200" noProof="0" dirty="0" err="1">
              <a:latin typeface="DejaVu Math TeX Gyre" panose="02000503000000000000"/>
            </a:rPr>
            <a:t>Podnaslov</a:t>
          </a:r>
          <a:r>
            <a:rPr lang="en-US" sz="1600" kern="1200" noProof="0" dirty="0">
              <a:latin typeface="DejaVu Math TeX Gyre" panose="02000503000000000000"/>
            </a:rPr>
            <a:t> 1.1: </a:t>
          </a:r>
          <a:r>
            <a:rPr lang="en-US" sz="1600" kern="1200" noProof="0" dirty="0" err="1"/>
            <a:t>Prikupljanje</a:t>
          </a:r>
          <a:r>
            <a:rPr lang="en-US" sz="1600" kern="1200" noProof="0" dirty="0"/>
            <a:t> i interpretacija podataka o tržištu rada</a:t>
          </a:r>
        </a:p>
        <a:p>
          <a:pPr marL="171450" lvl="1" indent="-171450" algn="l" defTabSz="711200">
            <a:lnSpc>
              <a:spcPct val="90000"/>
            </a:lnSpc>
            <a:spcBef>
              <a:spcPct val="0"/>
            </a:spcBef>
            <a:spcAft>
              <a:spcPct val="15000"/>
            </a:spcAft>
            <a:buChar char="•"/>
          </a:pPr>
          <a:r>
            <a:rPr lang="en-US" sz="1600" kern="1200" noProof="0" dirty="0">
              <a:latin typeface="DejaVu Math TeX Gyre" panose="02000503000000000000"/>
            </a:rPr>
            <a:t>Podnaslov 1.2: Izvlačenje i normalizacija terminologije digitalnih vještina</a:t>
          </a:r>
        </a:p>
        <a:p>
          <a:pPr marL="171450" lvl="1" indent="-171450" algn="l" defTabSz="711200">
            <a:lnSpc>
              <a:spcPct val="90000"/>
            </a:lnSpc>
            <a:spcBef>
              <a:spcPct val="0"/>
            </a:spcBef>
            <a:spcAft>
              <a:spcPct val="15000"/>
            </a:spcAft>
            <a:buChar char="•"/>
          </a:pPr>
          <a:r>
            <a:rPr lang="en-US" sz="1600" kern="1200" noProof="0" dirty="0">
              <a:latin typeface="DejaVu Math TeX Gyre" panose="02000503000000000000"/>
            </a:rPr>
            <a:t>Podnaslov 1.3: Povezivanje vještina i standarda</a:t>
          </a:r>
        </a:p>
      </dsp:txBody>
      <dsp:txXfrm rot="5400000">
        <a:off x="1" y="931667"/>
        <a:ext cx="3568363" cy="2795006"/>
      </dsp:txXfrm>
    </dsp:sp>
    <dsp:sp modelId="{2AE3CB7E-C9A4-44F4-85BC-8C6922025EF9}">
      <dsp:nvSpPr>
        <dsp:cNvPr id="0" name=""/>
        <dsp:cNvSpPr/>
      </dsp:nvSpPr>
      <dsp:spPr>
        <a:xfrm rot="16200000">
          <a:off x="3292374" y="544989"/>
          <a:ext cx="4658342" cy="3568363"/>
        </a:xfrm>
        <a:prstGeom prst="flowChartManualOperation">
          <a:avLst/>
        </a:prstGeom>
        <a:solidFill>
          <a:srgbClr val="4DB9A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marL="0" lvl="0" indent="0" algn="l" defTabSz="1066800">
            <a:lnSpc>
              <a:spcPct val="90000"/>
            </a:lnSpc>
            <a:spcBef>
              <a:spcPct val="0"/>
            </a:spcBef>
            <a:spcAft>
              <a:spcPct val="35000"/>
            </a:spcAft>
            <a:buNone/>
          </a:pPr>
          <a:r>
            <a:rPr lang="en-US" sz="2200" b="1" kern="1200" noProof="0" dirty="0">
              <a:solidFill>
                <a:srgbClr val="373365"/>
              </a:solidFill>
              <a:latin typeface="DejaVu Math TeX Gyre" panose="02000503000000000000"/>
              <a:ea typeface="+mn-ea"/>
              <a:cs typeface="+mn-cs"/>
            </a:rPr>
            <a:t>Modul 2: Osnovne digitalne vještine u sektorima na koje se odnosi strukovno obrazovanje i obuka</a:t>
          </a:r>
        </a:p>
        <a:p>
          <a:pPr marL="171450" lvl="1" indent="-171450" algn="l" defTabSz="711200">
            <a:lnSpc>
              <a:spcPct val="90000"/>
            </a:lnSpc>
            <a:spcBef>
              <a:spcPct val="0"/>
            </a:spcBef>
            <a:spcAft>
              <a:spcPct val="15000"/>
            </a:spcAft>
            <a:buChar char="•"/>
          </a:pPr>
          <a:r>
            <a:rPr lang="en-US" sz="1600" kern="1200" noProof="0" dirty="0">
              <a:solidFill>
                <a:prstClr val="white"/>
              </a:solidFill>
              <a:latin typeface="DejaVu Math TeX Gyre" panose="02000503000000000000"/>
              <a:ea typeface="+mn-ea"/>
              <a:cs typeface="+mn-cs"/>
            </a:rPr>
            <a:t>Podnaslov 2.1: Izgradnja temeljnih digitalnih kompetencija</a:t>
          </a:r>
        </a:p>
        <a:p>
          <a:pPr marL="171450" lvl="1" indent="-171450" algn="l" defTabSz="711200" rtl="0">
            <a:lnSpc>
              <a:spcPct val="90000"/>
            </a:lnSpc>
            <a:spcBef>
              <a:spcPct val="0"/>
            </a:spcBef>
            <a:spcAft>
              <a:spcPct val="15000"/>
            </a:spcAft>
            <a:buChar char="•"/>
          </a:pPr>
          <a:r>
            <a:rPr lang="en-US" sz="1600" kern="1200" noProof="0" dirty="0" err="1">
              <a:latin typeface="DejaVu Math TeX Gyre" panose="02000503000000000000"/>
              <a:ea typeface="+mn-ea"/>
              <a:cs typeface="+mn-cs"/>
            </a:rPr>
            <a:t>Podnaslov</a:t>
          </a:r>
          <a:r>
            <a:rPr lang="en-US" sz="1600" kern="1200" noProof="0" dirty="0">
              <a:latin typeface="DejaVu Math TeX Gyre" panose="02000503000000000000"/>
              <a:ea typeface="+mn-ea"/>
              <a:cs typeface="+mn-cs"/>
            </a:rPr>
            <a:t> 2.2: </a:t>
          </a:r>
          <a:r>
            <a:rPr lang="en-US" sz="1600" kern="1200" noProof="0" dirty="0" err="1"/>
            <a:t>Uloga</a:t>
          </a:r>
          <a:r>
            <a:rPr lang="en-US" sz="1600" kern="1200" noProof="0" dirty="0"/>
            <a:t> AI pismenosti u VET-u</a:t>
          </a:r>
        </a:p>
        <a:p>
          <a:pPr marL="171450" lvl="1" indent="-171450" algn="l" defTabSz="711200">
            <a:lnSpc>
              <a:spcPct val="90000"/>
            </a:lnSpc>
            <a:spcBef>
              <a:spcPct val="0"/>
            </a:spcBef>
            <a:spcAft>
              <a:spcPct val="15000"/>
            </a:spcAft>
            <a:buChar char="•"/>
          </a:pPr>
          <a:r>
            <a:rPr lang="en-US" sz="1600" kern="1200" noProof="0" dirty="0">
              <a:solidFill>
                <a:prstClr val="white"/>
              </a:solidFill>
              <a:latin typeface="DejaVu Math TeX Gyre" panose="02000503000000000000"/>
              <a:ea typeface="+mn-ea"/>
              <a:cs typeface="+mn-cs"/>
            </a:rPr>
            <a:t> Podnaslov 2.3: Transverzalne i sektorske specifične vještine</a:t>
          </a:r>
        </a:p>
        <a:p>
          <a:pPr marL="228600" lvl="1" indent="0" algn="l" defTabSz="1066800">
            <a:lnSpc>
              <a:spcPct val="90000"/>
            </a:lnSpc>
            <a:spcBef>
              <a:spcPct val="0"/>
            </a:spcBef>
            <a:spcAft>
              <a:spcPct val="15000"/>
            </a:spcAft>
            <a:buChar char="•"/>
          </a:pPr>
          <a:endParaRPr lang="en-US" sz="1600" kern="1200" noProof="0" dirty="0">
            <a:latin typeface="DejaVu Math TeX Gyre" panose="02000503000000000000"/>
          </a:endParaRPr>
        </a:p>
      </dsp:txBody>
      <dsp:txXfrm rot="5400000">
        <a:off x="3837364" y="931667"/>
        <a:ext cx="3568363" cy="2795006"/>
      </dsp:txXfrm>
    </dsp:sp>
    <dsp:sp modelId="{0AB60A20-99D7-4B5C-A386-998DAAD1AA4B}">
      <dsp:nvSpPr>
        <dsp:cNvPr id="0" name=""/>
        <dsp:cNvSpPr/>
      </dsp:nvSpPr>
      <dsp:spPr>
        <a:xfrm rot="16200000">
          <a:off x="7128365" y="544989"/>
          <a:ext cx="4658342" cy="3568363"/>
        </a:xfrm>
        <a:prstGeom prst="flowChartManualOperation">
          <a:avLst/>
        </a:prstGeom>
        <a:solidFill>
          <a:srgbClr val="74D3B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marL="0" lvl="0" indent="0" algn="l" defTabSz="1066800">
            <a:lnSpc>
              <a:spcPct val="90000"/>
            </a:lnSpc>
            <a:spcBef>
              <a:spcPct val="0"/>
            </a:spcBef>
            <a:spcAft>
              <a:spcPct val="35000"/>
            </a:spcAft>
            <a:buNone/>
          </a:pPr>
          <a:r>
            <a:rPr lang="en-US" sz="2200" b="1" kern="1200" noProof="0" dirty="0">
              <a:solidFill>
                <a:srgbClr val="373365"/>
              </a:solidFill>
              <a:latin typeface="DejaVu Math TeX Gyre" panose="02000503000000000000"/>
              <a:ea typeface="+mn-ea"/>
              <a:cs typeface="+mn-cs"/>
            </a:rPr>
            <a:t>Modul 3: Prepreke i strategije inkluzije</a:t>
          </a:r>
        </a:p>
        <a:p>
          <a:pPr marL="228600" lvl="1" indent="0" algn="l" defTabSz="933450">
            <a:lnSpc>
              <a:spcPct val="90000"/>
            </a:lnSpc>
            <a:spcBef>
              <a:spcPct val="0"/>
            </a:spcBef>
            <a:spcAft>
              <a:spcPct val="15000"/>
            </a:spcAft>
            <a:buChar char="•"/>
          </a:pPr>
          <a:r>
            <a:rPr lang="en-US" sz="1600" kern="1200" noProof="0" dirty="0">
              <a:latin typeface="DejaVu Math TeX Gyre" panose="02000503000000000000"/>
            </a:rPr>
            <a:t>Podnaslov 3.1: Identifikacija uobičajenih prepreka digitalnom učenju</a:t>
          </a:r>
        </a:p>
        <a:p>
          <a:pPr marL="228600" lvl="1" indent="0" algn="l" defTabSz="933450">
            <a:lnSpc>
              <a:spcPct val="90000"/>
            </a:lnSpc>
            <a:spcBef>
              <a:spcPct val="0"/>
            </a:spcBef>
            <a:spcAft>
              <a:spcPct val="15000"/>
            </a:spcAft>
            <a:buChar char="•"/>
          </a:pPr>
          <a:r>
            <a:rPr lang="en-US" sz="1600" kern="1200" noProof="0" dirty="0">
              <a:latin typeface="DejaVu Math TeX Gyre" panose="02000503000000000000"/>
            </a:rPr>
            <a:t>Podnaslov 3.2: Dizajn inkluzivnih digitalnih nastavnih materijala</a:t>
          </a:r>
        </a:p>
        <a:p>
          <a:pPr marL="228600" lvl="1" indent="0" algn="l" defTabSz="933450">
            <a:lnSpc>
              <a:spcPct val="90000"/>
            </a:lnSpc>
            <a:spcBef>
              <a:spcPct val="0"/>
            </a:spcBef>
            <a:spcAft>
              <a:spcPct val="15000"/>
            </a:spcAft>
            <a:buChar char="•"/>
          </a:pPr>
          <a:r>
            <a:rPr lang="en-US" sz="1600" kern="1200" noProof="0" dirty="0">
              <a:latin typeface="DejaVu Math TeX Gyre" panose="02000503000000000000"/>
            </a:rPr>
            <a:t>Podnaslov 3.3: Kreiranje pristupačnih nadzornih ploča i vizualnih pomagala</a:t>
          </a:r>
        </a:p>
      </dsp:txBody>
      <dsp:txXfrm rot="5400000">
        <a:off x="7673355" y="931667"/>
        <a:ext cx="3568363" cy="27950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6FA871-8056-4025-B2B2-63E560440A67}">
      <dsp:nvSpPr>
        <dsp:cNvPr id="0" name=""/>
        <dsp:cNvSpPr/>
      </dsp:nvSpPr>
      <dsp:spPr>
        <a:xfrm>
          <a:off x="0" y="760033"/>
          <a:ext cx="5319252" cy="2127700"/>
        </a:xfrm>
        <a:prstGeom prst="leftRightRibbon">
          <a:avLst/>
        </a:prstGeom>
        <a:solidFill>
          <a:srgbClr val="4DB9A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28739C-E869-43E1-A60A-01504E06144F}">
      <dsp:nvSpPr>
        <dsp:cNvPr id="0" name=""/>
        <dsp:cNvSpPr/>
      </dsp:nvSpPr>
      <dsp:spPr>
        <a:xfrm>
          <a:off x="638310" y="1132381"/>
          <a:ext cx="1755353" cy="1042573"/>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4676" rIns="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rgbClr val="FFFFFF"/>
              </a:solidFill>
              <a:latin typeface="DejaVu Math TeX Gyre" panose="02000503000000000000"/>
            </a:rPr>
            <a:t>Razumjeti potrebe na tržištu</a:t>
          </a:r>
        </a:p>
      </dsp:txBody>
      <dsp:txXfrm>
        <a:off x="638310" y="1132381"/>
        <a:ext cx="1755353" cy="1042573"/>
      </dsp:txXfrm>
    </dsp:sp>
    <dsp:sp modelId="{4538BA15-B04B-437F-97F6-E367F20ACFC1}">
      <dsp:nvSpPr>
        <dsp:cNvPr id="0" name=""/>
        <dsp:cNvSpPr/>
      </dsp:nvSpPr>
      <dsp:spPr>
        <a:xfrm>
          <a:off x="2659626" y="1472813"/>
          <a:ext cx="2074508" cy="1042573"/>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4676" rIns="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rgbClr val="FFFFFF"/>
              </a:solidFill>
              <a:latin typeface="DejaVu Math TeX Gyre" panose="02000503000000000000"/>
            </a:rPr>
            <a:t>Ažurirane lekcije u skladu s potrebama tržišta</a:t>
          </a:r>
        </a:p>
      </dsp:txBody>
      <dsp:txXfrm>
        <a:off x="2659626" y="1472813"/>
        <a:ext cx="2074508" cy="10425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DF167B-9901-4BBC-AA0F-30DBDA37E070}">
      <dsp:nvSpPr>
        <dsp:cNvPr id="0" name=""/>
        <dsp:cNvSpPr/>
      </dsp:nvSpPr>
      <dsp:spPr>
        <a:xfrm>
          <a:off x="1872826" y="220133"/>
          <a:ext cx="4368800" cy="1517226"/>
        </a:xfrm>
        <a:prstGeom prst="ellipse">
          <a:avLst/>
        </a:prstGeom>
        <a:solidFill>
          <a:srgbClr val="4DB9A1">
            <a:alpha val="40000"/>
          </a:srgbClr>
        </a:solidFill>
        <a:ln>
          <a:noFill/>
        </a:ln>
        <a:effectLst/>
      </dsp:spPr>
      <dsp:style>
        <a:lnRef idx="0">
          <a:scrgbClr r="0" g="0" b="0"/>
        </a:lnRef>
        <a:fillRef idx="1">
          <a:scrgbClr r="0" g="0" b="0"/>
        </a:fillRef>
        <a:effectRef idx="0">
          <a:scrgbClr r="0" g="0" b="0"/>
        </a:effectRef>
        <a:fontRef idx="minor"/>
      </dsp:style>
    </dsp:sp>
    <dsp:sp modelId="{F96A9C11-C039-47BD-9708-B612E97C9916}">
      <dsp:nvSpPr>
        <dsp:cNvPr id="0" name=""/>
        <dsp:cNvSpPr/>
      </dsp:nvSpPr>
      <dsp:spPr>
        <a:xfrm>
          <a:off x="3640666" y="3935306"/>
          <a:ext cx="846666" cy="541866"/>
        </a:xfrm>
        <a:prstGeom prst="downArrow">
          <a:avLst/>
        </a:prstGeom>
        <a:solidFill>
          <a:srgbClr val="4DB9A1"/>
        </a:solidFill>
        <a:ln>
          <a:noFill/>
        </a:ln>
        <a:effectLst/>
      </dsp:spPr>
      <dsp:style>
        <a:lnRef idx="0">
          <a:scrgbClr r="0" g="0" b="0"/>
        </a:lnRef>
        <a:fillRef idx="3">
          <a:scrgbClr r="0" g="0" b="0"/>
        </a:fillRef>
        <a:effectRef idx="2">
          <a:scrgbClr r="0" g="0" b="0"/>
        </a:effectRef>
        <a:fontRef idx="minor"/>
      </dsp:style>
    </dsp:sp>
    <dsp:sp modelId="{CE5B9905-494E-4925-AFEC-3E017CFCAA11}">
      <dsp:nvSpPr>
        <dsp:cNvPr id="0" name=""/>
        <dsp:cNvSpPr/>
      </dsp:nvSpPr>
      <dsp:spPr>
        <a:xfrm>
          <a:off x="2407229" y="4368800"/>
          <a:ext cx="3313541" cy="10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pt-BR" sz="2000" i="1" kern="1200" dirty="0">
              <a:solidFill>
                <a:srgbClr val="156082"/>
              </a:solidFill>
            </a:rPr>
            <a:t>Primjeri osnovnih digitalnih vještina i alata.</a:t>
          </a:r>
          <a:endParaRPr lang="pt-PT" sz="2000" i="1" kern="1200" dirty="0">
            <a:solidFill>
              <a:srgbClr val="156082"/>
            </a:solidFill>
          </a:endParaRPr>
        </a:p>
      </dsp:txBody>
      <dsp:txXfrm>
        <a:off x="2407229" y="4368800"/>
        <a:ext cx="3313541" cy="1016000"/>
      </dsp:txXfrm>
    </dsp:sp>
    <dsp:sp modelId="{4C14B41E-5798-4B7C-B321-EA3D514E7044}">
      <dsp:nvSpPr>
        <dsp:cNvPr id="0" name=""/>
        <dsp:cNvSpPr/>
      </dsp:nvSpPr>
      <dsp:spPr>
        <a:xfrm>
          <a:off x="3461173" y="1854538"/>
          <a:ext cx="1524000" cy="152400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t-BR" sz="1200" kern="1200" dirty="0"/>
            <a:t>Izrada i popunjavanje online obrazaca i proračunskih tablica</a:t>
          </a:r>
          <a:endParaRPr lang="pt-PT" sz="1200" kern="1200" dirty="0"/>
        </a:p>
      </dsp:txBody>
      <dsp:txXfrm>
        <a:off x="3684358" y="2077723"/>
        <a:ext cx="1077630" cy="1077630"/>
      </dsp:txXfrm>
    </dsp:sp>
    <dsp:sp modelId="{647BD987-A258-4D31-8544-A23A953044D4}">
      <dsp:nvSpPr>
        <dsp:cNvPr id="0" name=""/>
        <dsp:cNvSpPr/>
      </dsp:nvSpPr>
      <dsp:spPr>
        <a:xfrm>
          <a:off x="2370666" y="711200"/>
          <a:ext cx="1524000" cy="152400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t-BR" sz="1200" kern="1200" dirty="0"/>
            <a:t>Upravljanje kalendarom i virtualnim događajima</a:t>
          </a:r>
          <a:endParaRPr lang="pt-PT" sz="1200" kern="1200" dirty="0"/>
        </a:p>
      </dsp:txBody>
      <dsp:txXfrm>
        <a:off x="2593851" y="934385"/>
        <a:ext cx="1077630" cy="1077630"/>
      </dsp:txXfrm>
    </dsp:sp>
    <dsp:sp modelId="{2913A9B3-FC72-45E7-BFA8-71EF3B207BDA}">
      <dsp:nvSpPr>
        <dsp:cNvPr id="0" name=""/>
        <dsp:cNvSpPr/>
      </dsp:nvSpPr>
      <dsp:spPr>
        <a:xfrm>
          <a:off x="3928533" y="342730"/>
          <a:ext cx="1524000" cy="152400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t-BR" sz="1200" kern="1200" dirty="0"/>
            <a:t>Profesionalni kontakt (e-pošta, poruke, pozivi)</a:t>
          </a:r>
          <a:endParaRPr lang="pt-PT" sz="1200" kern="1200" dirty="0"/>
        </a:p>
      </dsp:txBody>
      <dsp:txXfrm>
        <a:off x="4151718" y="565915"/>
        <a:ext cx="1077630" cy="1077630"/>
      </dsp:txXfrm>
    </dsp:sp>
    <dsp:sp modelId="{5D4A2E9D-415C-495E-AD42-CF0EAAEB9E86}">
      <dsp:nvSpPr>
        <dsp:cNvPr id="0" name=""/>
        <dsp:cNvSpPr/>
      </dsp:nvSpPr>
      <dsp:spPr>
        <a:xfrm>
          <a:off x="1693333" y="33866"/>
          <a:ext cx="4741333" cy="3793066"/>
        </a:xfrm>
        <a:prstGeom prst="funnel">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bs-Latn-B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BE4258-EC8D-408A-8E26-0CE5EF9AE627}" type="datetimeFigureOut">
              <a:rPr lang="bs-Latn-BA" smtClean="0"/>
              <a:t>8. 1. 2026.</a:t>
            </a:fld>
            <a:endParaRPr lang="bs-Latn-B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bs-Latn-B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Kliknite za uređivanje glavnih stilova teksta</a:t>
            </a:r>
          </a:p>
          <a:p>
            <a:pPr lvl="1"/>
            <a:r>
              <a:rPr lang="en-US"/>
              <a:t>Drugi nivo</a:t>
            </a:r>
          </a:p>
          <a:p>
            <a:pPr lvl="2"/>
            <a:r>
              <a:rPr lang="en-US"/>
              <a:t>Treći nivo</a:t>
            </a:r>
          </a:p>
          <a:p>
            <a:pPr lvl="3"/>
            <a:r>
              <a:rPr lang="en-US"/>
              <a:t>Četvrti nivo</a:t>
            </a:r>
          </a:p>
          <a:p>
            <a:pPr lvl="4"/>
            <a:r>
              <a:rPr lang="en-US"/>
              <a:t>Peti nivo</a:t>
            </a:r>
            <a:endParaRPr lang="bs-Latn-B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bs-Latn-B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D699EA-306C-4C1A-8956-C60AB1A9D867}" type="slidenum">
              <a:rPr lang="bs-Latn-BA" smtClean="0"/>
              <a:t>‹#›</a:t>
            </a:fld>
            <a:endParaRPr lang="bs-Latn-BA"/>
          </a:p>
        </p:txBody>
      </p:sp>
    </p:spTree>
    <p:extLst>
      <p:ext uri="{BB962C8B-B14F-4D97-AF65-F5344CB8AC3E}">
        <p14:creationId xmlns:p14="http://schemas.microsoft.com/office/powerpoint/2010/main" val="1468593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CA46F-1E4F-F6D6-C95C-FDD3848A8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4B274E-DE77-1845-2E22-2152CCB72B5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171C15B-E4DB-51B8-F7ED-CD5EEB22004A}"/>
              </a:ext>
            </a:extLst>
          </p:cNvPr>
          <p:cNvSpPr>
            <a:spLocks noGrp="1"/>
          </p:cNvSpPr>
          <p:nvPr>
            <p:ph type="body" idx="1"/>
          </p:nvPr>
        </p:nvSpPr>
        <p:spPr/>
        <p:txBody>
          <a:bodyPr/>
          <a:lstStyle/>
          <a:p>
            <a:r>
              <a:rPr lang="en-US">
                <a:ea typeface="Calibri"/>
                <a:cs typeface="Calibri"/>
              </a:rPr>
              <a:t>Pitanje: imate li već ideje o temi svog apstrakta?</a:t>
            </a:r>
            <a:endParaRPr lang="en-US"/>
          </a:p>
          <a:p>
            <a:endParaRPr lang="en-US">
              <a:ea typeface="Calibri"/>
              <a:cs typeface="Calibri"/>
            </a:endParaRPr>
          </a:p>
          <a:p>
            <a:r>
              <a:rPr lang="en-US">
                <a:ea typeface="Calibri"/>
                <a:cs typeface="Calibri"/>
              </a:rPr>
              <a:t>Da li preferirate sastanak prije (OCs za </a:t>
            </a:r>
            <a:r>
              <a:rPr lang="en-US" err="1">
                <a:ea typeface="Calibri"/>
                <a:cs typeface="Calibri"/>
              </a:rPr>
              <a:t>brainstorming + svako </a:t>
            </a:r>
            <a:r>
              <a:rPr lang="en-US">
                <a:ea typeface="Calibri"/>
                <a:cs typeface="Calibri"/>
              </a:rPr>
              <a:t>sa svojim predmetima) ili tokom CM-a?</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799B41E5-918D-8C67-3AE4-E3E236C59784}"/>
              </a:ext>
            </a:extLst>
          </p:cNvPr>
          <p:cNvSpPr>
            <a:spLocks noGrp="1"/>
          </p:cNvSpPr>
          <p:nvPr>
            <p:ph type="sldNum" sz="quarter" idx="5"/>
          </p:nvPr>
        </p:nvSpPr>
        <p:spPr/>
        <p:txBody>
          <a:bodyPr/>
          <a:lstStyle/>
          <a:p>
            <a:fld id="{4150423F-27F2-4476-B57B-FED15DC68BB4}" type="slidenum">
              <a:rPr lang="en-US"/>
              <a:t>5</a:t>
            </a:fld>
            <a:endParaRPr lang="en-US"/>
          </a:p>
        </p:txBody>
      </p:sp>
    </p:spTree>
    <p:extLst>
      <p:ext uri="{BB962C8B-B14F-4D97-AF65-F5344CB8AC3E}">
        <p14:creationId xmlns:p14="http://schemas.microsoft.com/office/powerpoint/2010/main" val="4112404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595D4-BC14-CC57-1334-739FC0B0A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92AFD9-71F1-2851-15F8-00DE56891C5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61821D2-B5D9-93B5-6284-134952F15942}"/>
              </a:ext>
            </a:extLst>
          </p:cNvPr>
          <p:cNvSpPr>
            <a:spLocks noGrp="1"/>
          </p:cNvSpPr>
          <p:nvPr>
            <p:ph type="body" idx="1"/>
          </p:nvPr>
        </p:nvSpPr>
        <p:spPr/>
        <p:txBody>
          <a:bodyPr/>
          <a:lstStyle/>
          <a:p>
            <a:r>
              <a:rPr lang="en-US">
                <a:ea typeface="Calibri"/>
                <a:cs typeface="Calibri"/>
              </a:rPr>
              <a:t>Pitanje: imate li već ideje o temi svog apstrakta?</a:t>
            </a:r>
            <a:endParaRPr lang="en-US"/>
          </a:p>
          <a:p>
            <a:endParaRPr lang="en-US">
              <a:ea typeface="Calibri"/>
              <a:cs typeface="Calibri"/>
            </a:endParaRPr>
          </a:p>
          <a:p>
            <a:r>
              <a:rPr lang="en-US">
                <a:ea typeface="Calibri"/>
                <a:cs typeface="Calibri"/>
              </a:rPr>
              <a:t>Da li preferirate sastanak prije (OCs za </a:t>
            </a:r>
            <a:r>
              <a:rPr lang="en-US" err="1">
                <a:ea typeface="Calibri"/>
                <a:cs typeface="Calibri"/>
              </a:rPr>
              <a:t>brainstorming + svako </a:t>
            </a:r>
            <a:r>
              <a:rPr lang="en-US">
                <a:ea typeface="Calibri"/>
                <a:cs typeface="Calibri"/>
              </a:rPr>
              <a:t>sa svojim predmetima) ili tokom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F24C6EB0-7AB1-4FE7-5699-A46543FD71E6}"/>
              </a:ext>
            </a:extLst>
          </p:cNvPr>
          <p:cNvSpPr>
            <a:spLocks noGrp="1"/>
          </p:cNvSpPr>
          <p:nvPr>
            <p:ph type="sldNum" sz="quarter" idx="5"/>
          </p:nvPr>
        </p:nvSpPr>
        <p:spPr/>
        <p:txBody>
          <a:bodyPr/>
          <a:lstStyle/>
          <a:p>
            <a:fld id="{4150423F-27F2-4476-B57B-FED15DC68BB4}" type="slidenum">
              <a:rPr lang="en-US"/>
              <a:t>42</a:t>
            </a:fld>
            <a:endParaRPr lang="en-US"/>
          </a:p>
        </p:txBody>
      </p:sp>
    </p:spTree>
    <p:extLst>
      <p:ext uri="{BB962C8B-B14F-4D97-AF65-F5344CB8AC3E}">
        <p14:creationId xmlns:p14="http://schemas.microsoft.com/office/powerpoint/2010/main" val="4294410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bs-Latn-BA"/>
          </a:p>
        </p:txBody>
      </p:sp>
      <p:sp>
        <p:nvSpPr>
          <p:cNvPr id="4" name="Slide Number Placeholder 3"/>
          <p:cNvSpPr>
            <a:spLocks noGrp="1"/>
          </p:cNvSpPr>
          <p:nvPr>
            <p:ph type="sldNum" sz="quarter" idx="5"/>
          </p:nvPr>
        </p:nvSpPr>
        <p:spPr/>
        <p:txBody>
          <a:bodyPr/>
          <a:lstStyle/>
          <a:p>
            <a:fld id="{2BD699EA-306C-4C1A-8956-C60AB1A9D867}" type="slidenum">
              <a:rPr lang="bs-Latn-BA" smtClean="0"/>
              <a:t>47</a:t>
            </a:fld>
            <a:endParaRPr lang="bs-Latn-BA"/>
          </a:p>
        </p:txBody>
      </p:sp>
    </p:spTree>
    <p:extLst>
      <p:ext uri="{BB962C8B-B14F-4D97-AF65-F5344CB8AC3E}">
        <p14:creationId xmlns:p14="http://schemas.microsoft.com/office/powerpoint/2010/main" val="549579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2BD699EA-306C-4C1A-8956-C60AB1A9D867}" type="slidenum">
              <a:rPr lang="bs-Latn-BA" smtClean="0"/>
              <a:t>9</a:t>
            </a:fld>
            <a:endParaRPr lang="bs-Latn-BA"/>
          </a:p>
        </p:txBody>
      </p:sp>
    </p:spTree>
    <p:extLst>
      <p:ext uri="{BB962C8B-B14F-4D97-AF65-F5344CB8AC3E}">
        <p14:creationId xmlns:p14="http://schemas.microsoft.com/office/powerpoint/2010/main" val="1365570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1CB72-07D2-B394-A61D-C90DF83A02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18D4F3-62AF-BA50-CEE7-57DB02FF1E9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7235FE0-ECB4-9D07-AA4D-6E5F94EE271B}"/>
              </a:ext>
            </a:extLst>
          </p:cNvPr>
          <p:cNvSpPr>
            <a:spLocks noGrp="1"/>
          </p:cNvSpPr>
          <p:nvPr>
            <p:ph type="body" idx="1"/>
          </p:nvPr>
        </p:nvSpPr>
        <p:spPr/>
        <p:txBody>
          <a:bodyPr/>
          <a:lstStyle/>
          <a:p>
            <a:r>
              <a:rPr lang="en-US">
                <a:ea typeface="Calibri"/>
                <a:cs typeface="Calibri"/>
              </a:rPr>
              <a:t>Pitanje: imate li već ideje o temi svog apstrakta?</a:t>
            </a:r>
            <a:endParaRPr lang="en-US"/>
          </a:p>
          <a:p>
            <a:endParaRPr lang="en-US">
              <a:ea typeface="Calibri"/>
              <a:cs typeface="Calibri"/>
            </a:endParaRPr>
          </a:p>
          <a:p>
            <a:r>
              <a:rPr lang="en-US">
                <a:ea typeface="Calibri"/>
                <a:cs typeface="Calibri"/>
              </a:rPr>
              <a:t>Da li preferirate sastanak prije (OCs za </a:t>
            </a:r>
            <a:r>
              <a:rPr lang="en-US" err="1">
                <a:ea typeface="Calibri"/>
                <a:cs typeface="Calibri"/>
              </a:rPr>
              <a:t>brainstorming + svako </a:t>
            </a:r>
            <a:r>
              <a:rPr lang="en-US">
                <a:ea typeface="Calibri"/>
                <a:cs typeface="Calibri"/>
              </a:rPr>
              <a:t>sa svojim predmetima) ili tokom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AEE103F4-5D8B-437D-1C9C-0FC862843288}"/>
              </a:ext>
            </a:extLst>
          </p:cNvPr>
          <p:cNvSpPr>
            <a:spLocks noGrp="1"/>
          </p:cNvSpPr>
          <p:nvPr>
            <p:ph type="sldNum" sz="quarter" idx="5"/>
          </p:nvPr>
        </p:nvSpPr>
        <p:spPr/>
        <p:txBody>
          <a:bodyPr/>
          <a:lstStyle/>
          <a:p>
            <a:fld id="{4150423F-27F2-4476-B57B-FED15DC68BB4}" type="slidenum">
              <a:rPr lang="en-US"/>
              <a:t>12</a:t>
            </a:fld>
            <a:endParaRPr lang="en-US"/>
          </a:p>
        </p:txBody>
      </p:sp>
    </p:spTree>
    <p:extLst>
      <p:ext uri="{BB962C8B-B14F-4D97-AF65-F5344CB8AC3E}">
        <p14:creationId xmlns:p14="http://schemas.microsoft.com/office/powerpoint/2010/main" val="2830060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84803-87EA-37D1-F96B-77F1DCDB1A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9C5E2-38A0-0056-26D1-3A405837762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305EBB3-9D53-74A5-E1F3-B7EA24C982E6}"/>
              </a:ext>
            </a:extLst>
          </p:cNvPr>
          <p:cNvSpPr>
            <a:spLocks noGrp="1"/>
          </p:cNvSpPr>
          <p:nvPr>
            <p:ph type="body" idx="1"/>
          </p:nvPr>
        </p:nvSpPr>
        <p:spPr/>
        <p:txBody>
          <a:bodyPr/>
          <a:lstStyle/>
          <a:p>
            <a:r>
              <a:rPr lang="en-US">
                <a:ea typeface="Calibri"/>
                <a:cs typeface="Calibri"/>
              </a:rPr>
              <a:t>Pitanje: imate li već ideje o temi svog apstrakta?</a:t>
            </a:r>
            <a:endParaRPr lang="en-US"/>
          </a:p>
          <a:p>
            <a:endParaRPr lang="en-US">
              <a:ea typeface="Calibri"/>
              <a:cs typeface="Calibri"/>
            </a:endParaRPr>
          </a:p>
          <a:p>
            <a:r>
              <a:rPr lang="en-US">
                <a:ea typeface="Calibri"/>
                <a:cs typeface="Calibri"/>
              </a:rPr>
              <a:t>Da li preferirate sastanak prije (OCs za </a:t>
            </a:r>
            <a:r>
              <a:rPr lang="en-US" err="1">
                <a:ea typeface="Calibri"/>
                <a:cs typeface="Calibri"/>
              </a:rPr>
              <a:t>brainstorming + svako </a:t>
            </a:r>
            <a:r>
              <a:rPr lang="en-US">
                <a:ea typeface="Calibri"/>
                <a:cs typeface="Calibri"/>
              </a:rPr>
              <a:t>sa svojim predmetima) ili tokom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162B0AFC-C874-83E0-33C9-9E6D008A7908}"/>
              </a:ext>
            </a:extLst>
          </p:cNvPr>
          <p:cNvSpPr>
            <a:spLocks noGrp="1"/>
          </p:cNvSpPr>
          <p:nvPr>
            <p:ph type="sldNum" sz="quarter" idx="5"/>
          </p:nvPr>
        </p:nvSpPr>
        <p:spPr/>
        <p:txBody>
          <a:bodyPr/>
          <a:lstStyle/>
          <a:p>
            <a:fld id="{4150423F-27F2-4476-B57B-FED15DC68BB4}" type="slidenum">
              <a:rPr lang="en-US"/>
              <a:t>16</a:t>
            </a:fld>
            <a:endParaRPr lang="en-US"/>
          </a:p>
        </p:txBody>
      </p:sp>
    </p:spTree>
    <p:extLst>
      <p:ext uri="{BB962C8B-B14F-4D97-AF65-F5344CB8AC3E}">
        <p14:creationId xmlns:p14="http://schemas.microsoft.com/office/powerpoint/2010/main" val="3498125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16433-D666-9E5F-D610-5A9E290B8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6EB3BA-1D1F-61FE-8259-51F12D8F914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4B09F29-FA3F-B821-6ACA-F00B899EB2C6}"/>
              </a:ext>
            </a:extLst>
          </p:cNvPr>
          <p:cNvSpPr>
            <a:spLocks noGrp="1"/>
          </p:cNvSpPr>
          <p:nvPr>
            <p:ph type="body" idx="1"/>
          </p:nvPr>
        </p:nvSpPr>
        <p:spPr/>
        <p:txBody>
          <a:bodyPr/>
          <a:lstStyle/>
          <a:p>
            <a:r>
              <a:rPr lang="en-US">
                <a:ea typeface="Calibri"/>
                <a:cs typeface="Calibri"/>
              </a:rPr>
              <a:t>Pitanje: imate li već ideje o temi svog apstrakta?</a:t>
            </a:r>
            <a:endParaRPr lang="en-US"/>
          </a:p>
          <a:p>
            <a:endParaRPr lang="en-US">
              <a:ea typeface="Calibri"/>
              <a:cs typeface="Calibri"/>
            </a:endParaRPr>
          </a:p>
          <a:p>
            <a:r>
              <a:rPr lang="en-US">
                <a:ea typeface="Calibri"/>
                <a:cs typeface="Calibri"/>
              </a:rPr>
              <a:t>Preferiraš li sastanak prije (OCs za </a:t>
            </a:r>
            <a:r>
              <a:rPr lang="en-US" err="1">
                <a:ea typeface="Calibri"/>
                <a:cs typeface="Calibri"/>
              </a:rPr>
              <a:t>brainstorming + svako </a:t>
            </a:r>
            <a:r>
              <a:rPr lang="en-US">
                <a:ea typeface="Calibri"/>
                <a:cs typeface="Calibri"/>
              </a:rPr>
              <a:t>sa svojim predmetima) ili tokom CM-a?</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854129FF-6B6B-A59D-E16D-E4582C2A9945}"/>
              </a:ext>
            </a:extLst>
          </p:cNvPr>
          <p:cNvSpPr>
            <a:spLocks noGrp="1"/>
          </p:cNvSpPr>
          <p:nvPr>
            <p:ph type="sldNum" sz="quarter" idx="5"/>
          </p:nvPr>
        </p:nvSpPr>
        <p:spPr/>
        <p:txBody>
          <a:bodyPr/>
          <a:lstStyle/>
          <a:p>
            <a:fld id="{4150423F-27F2-4476-B57B-FED15DC68BB4}" type="slidenum">
              <a:rPr lang="en-US"/>
              <a:t>21</a:t>
            </a:fld>
            <a:endParaRPr lang="en-US"/>
          </a:p>
        </p:txBody>
      </p:sp>
    </p:spTree>
    <p:extLst>
      <p:ext uri="{BB962C8B-B14F-4D97-AF65-F5344CB8AC3E}">
        <p14:creationId xmlns:p14="http://schemas.microsoft.com/office/powerpoint/2010/main" val="2982455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13795-A91C-5B0A-2B2E-A0D93C760C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B0980-49B9-40E1-21CD-53E50AA3902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ABE7752-15D2-888C-BB3B-80F692B82B8E}"/>
              </a:ext>
            </a:extLst>
          </p:cNvPr>
          <p:cNvSpPr>
            <a:spLocks noGrp="1"/>
          </p:cNvSpPr>
          <p:nvPr>
            <p:ph type="body" idx="1"/>
          </p:nvPr>
        </p:nvSpPr>
        <p:spPr/>
        <p:txBody>
          <a:bodyPr/>
          <a:lstStyle/>
          <a:p>
            <a:r>
              <a:rPr lang="en-US">
                <a:ea typeface="Calibri"/>
                <a:cs typeface="Calibri"/>
              </a:rPr>
              <a:t>Pitanje: imate li već ideje o temi svog apstrakta?</a:t>
            </a:r>
            <a:endParaRPr lang="en-US"/>
          </a:p>
          <a:p>
            <a:endParaRPr lang="en-US">
              <a:ea typeface="Calibri"/>
              <a:cs typeface="Calibri"/>
            </a:endParaRPr>
          </a:p>
          <a:p>
            <a:r>
              <a:rPr lang="en-US">
                <a:ea typeface="Calibri"/>
                <a:cs typeface="Calibri"/>
              </a:rPr>
              <a:t>Da li preferirate sastanak prije (OCs za </a:t>
            </a:r>
            <a:r>
              <a:rPr lang="en-US" err="1">
                <a:ea typeface="Calibri"/>
                <a:cs typeface="Calibri"/>
              </a:rPr>
              <a:t>brainstorming + svako </a:t>
            </a:r>
            <a:r>
              <a:rPr lang="en-US">
                <a:ea typeface="Calibri"/>
                <a:cs typeface="Calibri"/>
              </a:rPr>
              <a:t>sa svojim predmetima) ili tokom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BB194109-BC26-CA14-2D8A-C970EB3F7E55}"/>
              </a:ext>
            </a:extLst>
          </p:cNvPr>
          <p:cNvSpPr>
            <a:spLocks noGrp="1"/>
          </p:cNvSpPr>
          <p:nvPr>
            <p:ph type="sldNum" sz="quarter" idx="5"/>
          </p:nvPr>
        </p:nvSpPr>
        <p:spPr/>
        <p:txBody>
          <a:bodyPr/>
          <a:lstStyle/>
          <a:p>
            <a:fld id="{4150423F-27F2-4476-B57B-FED15DC68BB4}" type="slidenum">
              <a:rPr lang="en-US"/>
              <a:t>25</a:t>
            </a:fld>
            <a:endParaRPr lang="en-US"/>
          </a:p>
        </p:txBody>
      </p:sp>
    </p:spTree>
    <p:extLst>
      <p:ext uri="{BB962C8B-B14F-4D97-AF65-F5344CB8AC3E}">
        <p14:creationId xmlns:p14="http://schemas.microsoft.com/office/powerpoint/2010/main" val="3785175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BA9FA-76CC-B769-A33F-29F02EF016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1EA36D-104B-B7A7-C565-1A2E1EA2447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D755916-C597-CE8F-48BF-D79628A9B624}"/>
              </a:ext>
            </a:extLst>
          </p:cNvPr>
          <p:cNvSpPr>
            <a:spLocks noGrp="1"/>
          </p:cNvSpPr>
          <p:nvPr>
            <p:ph type="body" idx="1"/>
          </p:nvPr>
        </p:nvSpPr>
        <p:spPr/>
        <p:txBody>
          <a:bodyPr/>
          <a:lstStyle/>
          <a:p>
            <a:r>
              <a:rPr lang="en-US">
                <a:ea typeface="Calibri"/>
                <a:cs typeface="Calibri"/>
              </a:rPr>
              <a:t>Pitanje: imate li već ideje o temi svog apstrakta?</a:t>
            </a:r>
            <a:endParaRPr lang="en-US"/>
          </a:p>
          <a:p>
            <a:endParaRPr lang="en-US">
              <a:ea typeface="Calibri"/>
              <a:cs typeface="Calibri"/>
            </a:endParaRPr>
          </a:p>
          <a:p>
            <a:r>
              <a:rPr lang="en-US">
                <a:ea typeface="Calibri"/>
                <a:cs typeface="Calibri"/>
              </a:rPr>
              <a:t>Preferiraš li sastanak prije (OCs za </a:t>
            </a:r>
            <a:r>
              <a:rPr lang="en-US" err="1">
                <a:ea typeface="Calibri"/>
                <a:cs typeface="Calibri"/>
              </a:rPr>
              <a:t>brainstorming + svako </a:t>
            </a:r>
            <a:r>
              <a:rPr lang="en-US">
                <a:ea typeface="Calibri"/>
                <a:cs typeface="Calibri"/>
              </a:rPr>
              <a:t>sa svojim predmetima) ili tokom CM-a?</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12127104-BA53-CE79-D299-9819F5A54365}"/>
              </a:ext>
            </a:extLst>
          </p:cNvPr>
          <p:cNvSpPr>
            <a:spLocks noGrp="1"/>
          </p:cNvSpPr>
          <p:nvPr>
            <p:ph type="sldNum" sz="quarter" idx="5"/>
          </p:nvPr>
        </p:nvSpPr>
        <p:spPr/>
        <p:txBody>
          <a:bodyPr/>
          <a:lstStyle/>
          <a:p>
            <a:fld id="{4150423F-27F2-4476-B57B-FED15DC68BB4}" type="slidenum">
              <a:rPr lang="en-US"/>
              <a:t>29</a:t>
            </a:fld>
            <a:endParaRPr lang="en-US"/>
          </a:p>
        </p:txBody>
      </p:sp>
    </p:spTree>
    <p:extLst>
      <p:ext uri="{BB962C8B-B14F-4D97-AF65-F5344CB8AC3E}">
        <p14:creationId xmlns:p14="http://schemas.microsoft.com/office/powerpoint/2010/main" val="461592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70FD8-EC28-E8D0-528E-EB806BCE1C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E78A23-473E-89E8-DD14-7A5A547F6E7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ADE06D7-C15D-E7F1-C4F6-91431B12CAA5}"/>
              </a:ext>
            </a:extLst>
          </p:cNvPr>
          <p:cNvSpPr>
            <a:spLocks noGrp="1"/>
          </p:cNvSpPr>
          <p:nvPr>
            <p:ph type="body" idx="1"/>
          </p:nvPr>
        </p:nvSpPr>
        <p:spPr/>
        <p:txBody>
          <a:bodyPr/>
          <a:lstStyle/>
          <a:p>
            <a:r>
              <a:rPr lang="en-US">
                <a:ea typeface="Calibri"/>
                <a:cs typeface="Calibri"/>
              </a:rPr>
              <a:t>Pitanje: imate li već ideje o temi svog apstrakta?</a:t>
            </a:r>
            <a:endParaRPr lang="en-US"/>
          </a:p>
          <a:p>
            <a:endParaRPr lang="en-US">
              <a:ea typeface="Calibri"/>
              <a:cs typeface="Calibri"/>
            </a:endParaRPr>
          </a:p>
          <a:p>
            <a:r>
              <a:rPr lang="en-US">
                <a:ea typeface="Calibri"/>
                <a:cs typeface="Calibri"/>
              </a:rPr>
              <a:t>Da li preferirate sastanak prije (OCs za </a:t>
            </a:r>
            <a:r>
              <a:rPr lang="en-US" err="1">
                <a:ea typeface="Calibri"/>
                <a:cs typeface="Calibri"/>
              </a:rPr>
              <a:t>brainstorming + svako </a:t>
            </a:r>
            <a:r>
              <a:rPr lang="en-US">
                <a:ea typeface="Calibri"/>
                <a:cs typeface="Calibri"/>
              </a:rPr>
              <a:t>sa svojim predmetima) ili tokom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B1B2636F-23DB-DDD4-AE02-505BD0174584}"/>
              </a:ext>
            </a:extLst>
          </p:cNvPr>
          <p:cNvSpPr>
            <a:spLocks noGrp="1"/>
          </p:cNvSpPr>
          <p:nvPr>
            <p:ph type="sldNum" sz="quarter" idx="5"/>
          </p:nvPr>
        </p:nvSpPr>
        <p:spPr/>
        <p:txBody>
          <a:bodyPr/>
          <a:lstStyle/>
          <a:p>
            <a:fld id="{4150423F-27F2-4476-B57B-FED15DC68BB4}" type="slidenum">
              <a:rPr lang="en-US"/>
              <a:t>34</a:t>
            </a:fld>
            <a:endParaRPr lang="en-US"/>
          </a:p>
        </p:txBody>
      </p:sp>
    </p:spTree>
    <p:extLst>
      <p:ext uri="{BB962C8B-B14F-4D97-AF65-F5344CB8AC3E}">
        <p14:creationId xmlns:p14="http://schemas.microsoft.com/office/powerpoint/2010/main" val="2383165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80DBD-ED38-784F-7D59-D431D812BB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C8BD88-F306-2163-BE97-54B510B086B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576254A-8F32-7287-8DBC-6801F95FDB49}"/>
              </a:ext>
            </a:extLst>
          </p:cNvPr>
          <p:cNvSpPr>
            <a:spLocks noGrp="1"/>
          </p:cNvSpPr>
          <p:nvPr>
            <p:ph type="body" idx="1"/>
          </p:nvPr>
        </p:nvSpPr>
        <p:spPr/>
        <p:txBody>
          <a:bodyPr/>
          <a:lstStyle/>
          <a:p>
            <a:r>
              <a:rPr lang="en-US">
                <a:ea typeface="Calibri"/>
                <a:cs typeface="Calibri"/>
              </a:rPr>
              <a:t>Pitanje: imate li već ideje o temi svog apstrakta?</a:t>
            </a:r>
            <a:endParaRPr lang="en-US"/>
          </a:p>
          <a:p>
            <a:endParaRPr lang="en-US">
              <a:ea typeface="Calibri"/>
              <a:cs typeface="Calibri"/>
            </a:endParaRPr>
          </a:p>
          <a:p>
            <a:r>
              <a:rPr lang="en-US">
                <a:ea typeface="Calibri"/>
                <a:cs typeface="Calibri"/>
              </a:rPr>
              <a:t>Da li preferirate sastanak prije (OCs za </a:t>
            </a:r>
            <a:r>
              <a:rPr lang="en-US" err="1">
                <a:ea typeface="Calibri"/>
                <a:cs typeface="Calibri"/>
              </a:rPr>
              <a:t>brainstorming + svako </a:t>
            </a:r>
            <a:r>
              <a:rPr lang="en-US">
                <a:ea typeface="Calibri"/>
                <a:cs typeface="Calibri"/>
              </a:rPr>
              <a:t>sa svojim predmetima) ili tokom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1A4A87D8-38C9-00FB-A0AB-01345872859F}"/>
              </a:ext>
            </a:extLst>
          </p:cNvPr>
          <p:cNvSpPr>
            <a:spLocks noGrp="1"/>
          </p:cNvSpPr>
          <p:nvPr>
            <p:ph type="sldNum" sz="quarter" idx="5"/>
          </p:nvPr>
        </p:nvSpPr>
        <p:spPr/>
        <p:txBody>
          <a:bodyPr/>
          <a:lstStyle/>
          <a:p>
            <a:fld id="{4150423F-27F2-4476-B57B-FED15DC68BB4}" type="slidenum">
              <a:rPr lang="en-US"/>
              <a:t>38</a:t>
            </a:fld>
            <a:endParaRPr lang="en-US"/>
          </a:p>
        </p:txBody>
      </p:sp>
    </p:spTree>
    <p:extLst>
      <p:ext uri="{BB962C8B-B14F-4D97-AF65-F5344CB8AC3E}">
        <p14:creationId xmlns:p14="http://schemas.microsoft.com/office/powerpoint/2010/main" val="1106354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Image Layou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136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Kliknite za uređivanje glavnog stila naslova</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Kliknite za uređivanje glavnih stilova teksta</a:t>
            </a:r>
          </a:p>
          <a:p>
            <a:pPr lvl="1"/>
            <a:r>
              <a:rPr lang="en-US"/>
              <a:t>Drugi nivo</a:t>
            </a:r>
          </a:p>
          <a:p>
            <a:pPr lvl="2"/>
            <a:r>
              <a:rPr lang="en-US"/>
              <a:t>Treći nivo</a:t>
            </a:r>
          </a:p>
          <a:p>
            <a:pPr lvl="3"/>
            <a:r>
              <a:rPr lang="en-US"/>
              <a:t>Četvrti nivo</a:t>
            </a:r>
          </a:p>
          <a:p>
            <a:pPr lvl="4"/>
            <a:r>
              <a:rPr lang="en-US"/>
              <a:t>Peti nivo</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1/8/2026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hyperlink" Target="https://esco.ec.europa.eu/"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5.png"/><Relationship Id="rId7" Type="http://schemas.openxmlformats.org/officeDocument/2006/relationships/diagramQuickStyle" Target="../diagrams/quickStyle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png"/><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A323D-06A4-48A0-FC5B-88A2A7BDEB58}"/>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8D94A087-2200-6020-4C51-96C323C5830A}"/>
              </a:ext>
            </a:extLst>
          </p:cNvPr>
          <p:cNvPicPr>
            <a:picLocks noGrp="1" noRot="1" noChangeAspect="1" noMove="1" noResize="1" noEditPoints="1" noAdjustHandles="1" noChangeArrowheads="1" noChangeShapeType="1" noCrop="1"/>
          </p:cNvPicPr>
          <p:nvPr/>
        </p:nvPicPr>
        <p:blipFill>
          <a:blip r:embed="rId2">
            <a:alphaModFix amt="85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ACB9A657-3501-1492-DBBF-4B1CA483061A}"/>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bs-Latn-BA"/>
          </a:p>
        </p:txBody>
      </p:sp>
      <p:sp>
        <p:nvSpPr>
          <p:cNvPr id="2" name="Title 1">
            <a:extLst>
              <a:ext uri="{FF2B5EF4-FFF2-40B4-BE49-F238E27FC236}">
                <a16:creationId xmlns:a16="http://schemas.microsoft.com/office/drawing/2014/main" id="{E76AB82A-AC1A-0576-9F5F-E6A9FC91E772}"/>
              </a:ext>
            </a:extLst>
          </p:cNvPr>
          <p:cNvSpPr>
            <a:spLocks noGrp="1"/>
          </p:cNvSpPr>
          <p:nvPr>
            <p:ph type="title"/>
          </p:nvPr>
        </p:nvSpPr>
        <p:spPr>
          <a:xfrm>
            <a:off x="283093" y="4442279"/>
            <a:ext cx="10610482" cy="857864"/>
          </a:xfrm>
        </p:spPr>
        <p:txBody>
          <a:bodyPr>
            <a:noAutofit/>
          </a:bodyPr>
          <a:lstStyle/>
          <a:p>
            <a:r>
              <a:rPr lang="en-US" sz="36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Digitalne vještine – 2.1 Digitalna pismenost na tržištu </a:t>
            </a:r>
            <a:r>
              <a:rPr lang="en-US" sz="3600" b="1" dirty="0" err="1">
                <a:solidFill>
                  <a:srgbClr val="399884"/>
                </a:solidFill>
                <a:latin typeface="DejaVu Sans" panose="020B0603030804020204" pitchFamily="34" charset="0"/>
                <a:ea typeface="DejaVu Sans" panose="020B0603030804020204" pitchFamily="34" charset="0"/>
                <a:cs typeface="DejaVu Sans" panose="020B0603030804020204" pitchFamily="34" charset="0"/>
              </a:rPr>
              <a:t>rada</a:t>
            </a:r>
            <a:endParaRPr lang="bs-Latn-BA" sz="36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72516657-60C6-1250-3C2B-F902C217885F}"/>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ct val="0"/>
              </a:spcAft>
            </a:pPr>
            <a:r>
              <a:rPr lang="sr-Latn-RS" sz="1400" dirty="0" err="1">
                <a:solidFill>
                  <a:schemeClr val="bg1"/>
                </a:solidFill>
                <a:latin typeface="Aptos Display"/>
              </a:rPr>
              <a:t>Unaprijediti</a:t>
            </a:r>
            <a:r>
              <a:rPr lang="sr-Latn-RS" sz="1400" dirty="0">
                <a:solidFill>
                  <a:schemeClr val="bg1"/>
                </a:solidFill>
                <a:latin typeface="Aptos Display"/>
              </a:rPr>
              <a:t> kvalitet stručnog obrazovanja i obuka (VET) na Zapadnom Balkanu za održivi razvoj.</a:t>
            </a:r>
            <a:endParaRPr lang="en-US" dirty="0">
              <a:solidFill>
                <a:schemeClr val="bg1"/>
              </a:solidFill>
            </a:endParaRPr>
          </a:p>
        </p:txBody>
      </p:sp>
      <p:pic>
        <p:nvPicPr>
          <p:cNvPr id="13" name="Picture 12" descr="A white text on a black background&#10;&#10;Description automatically generated">
            <a:extLst>
              <a:ext uri="{FF2B5EF4-FFF2-40B4-BE49-F238E27FC236}">
                <a16:creationId xmlns:a16="http://schemas.microsoft.com/office/drawing/2014/main" id="{A42CE34F-3951-38BF-EF98-7F51CAEEB6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D13529C3-C9E5-7B87-98F9-4B1F8214C1DA}"/>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sr-Latn-RS" altLang="sr-Latn-RS" sz="1800" b="0" i="0" u="none" strike="noStrike" cap="none" normalizeH="0" baseline="0">
                <a:ln>
                  <a:noFill/>
                </a:ln>
                <a:solidFill>
                  <a:schemeClr val="tx1"/>
                </a:solidFill>
                <a:effectLst/>
                <a:latin typeface="Arial" panose="020B0604020202020204" pitchFamily="34" charset="0"/>
              </a:rPr>
            </a:br>
            <a:endParaRPr kumimoji="0" lang="sr-Latn-RS" altLang="sr-Latn-RS" sz="1800" b="0" i="0" u="none" strike="noStrike" cap="none" normalizeH="0" baseline="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9DF56D3A-F890-E7BC-9365-E290F30DD9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5D424D5D-C13D-E452-88C0-521E872C8BDA}"/>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bs-Latn-BA" sz="2000" b="1">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Premošćivanje zelene i digitalne podjele</a:t>
            </a:r>
          </a:p>
        </p:txBody>
      </p:sp>
    </p:spTree>
    <p:extLst>
      <p:ext uri="{BB962C8B-B14F-4D97-AF65-F5344CB8AC3E}">
        <p14:creationId xmlns:p14="http://schemas.microsoft.com/office/powerpoint/2010/main" val="3774500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781C541-332C-D7AE-84BD-22D9B5001CD0}"/>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194A132-321C-3635-1A10-F27130D1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pessoa vestindo camisa social cinza ao lado da mesa">
            <a:extLst>
              <a:ext uri="{FF2B5EF4-FFF2-40B4-BE49-F238E27FC236}">
                <a16:creationId xmlns:a16="http://schemas.microsoft.com/office/drawing/2014/main" id="{D3D53EDD-4405-179B-1F32-BB01229AD0A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48953" y="0"/>
            <a:ext cx="4572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8" name="Freeform: Shape 27">
            <a:extLst>
              <a:ext uri="{FF2B5EF4-FFF2-40B4-BE49-F238E27FC236}">
                <a16:creationId xmlns:a16="http://schemas.microsoft.com/office/drawing/2014/main" id="{67A1EDF6-C25B-8F4A-8E80-4F43E0E624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8" name="Title 1">
            <a:extLst>
              <a:ext uri="{FF2B5EF4-FFF2-40B4-BE49-F238E27FC236}">
                <a16:creationId xmlns:a16="http://schemas.microsoft.com/office/drawing/2014/main" id="{F39E5102-212E-C214-2021-7CF7F22AC6B6}"/>
              </a:ext>
            </a:extLst>
          </p:cNvPr>
          <p:cNvSpPr txBox="1">
            <a:spLocks/>
          </p:cNvSpPr>
          <p:nvPr/>
        </p:nvSpPr>
        <p:spPr>
          <a:xfrm>
            <a:off x="514117" y="745527"/>
            <a:ext cx="765648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Razvijanje navike posmatranja </a:t>
            </a:r>
          </a:p>
        </p:txBody>
      </p:sp>
      <p:pic>
        <p:nvPicPr>
          <p:cNvPr id="9" name="Picture 8" descr="Blue text on a black background&#10;&#10;Description automatically generated">
            <a:extLst>
              <a:ext uri="{FF2B5EF4-FFF2-40B4-BE49-F238E27FC236}">
                <a16:creationId xmlns:a16="http://schemas.microsoft.com/office/drawing/2014/main" id="{2F1B2DF8-41CB-8828-0B40-5DB634617D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D8358A1B-70E3-B030-EC75-2FA3C6C932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AE64572E-51CE-7015-DF79-85D16468FCCB}"/>
              </a:ext>
            </a:extLst>
          </p:cNvPr>
          <p:cNvSpPr txBox="1">
            <a:spLocks/>
          </p:cNvSpPr>
          <p:nvPr/>
        </p:nvSpPr>
        <p:spPr>
          <a:xfrm>
            <a:off x="514117" y="1881986"/>
            <a:ext cx="5448668" cy="36020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br>
              <a:rPr lang="en-US" dirty="0"/>
            </a:br>
            <a:endParaRPr lang="en-US"/>
          </a:p>
          <a:p>
            <a:pPr algn="just"/>
            <a:r>
              <a:rPr lang="en-US" sz="1800" dirty="0" err="1">
                <a:solidFill>
                  <a:srgbClr val="303D68"/>
                </a:solidFill>
                <a:ea typeface="+mj-lt"/>
                <a:cs typeface="+mj-lt"/>
              </a:rPr>
              <a:t>Zapamtite</a:t>
            </a:r>
            <a:r>
              <a:rPr lang="en-US" sz="1800" dirty="0">
                <a:solidFill>
                  <a:srgbClr val="303D68"/>
                </a:solidFill>
                <a:ea typeface="+mj-lt"/>
                <a:cs typeface="+mj-lt"/>
              </a:rPr>
              <a:t> da </a:t>
            </a:r>
            <a:r>
              <a:rPr lang="en-US" sz="1800" dirty="0" err="1">
                <a:solidFill>
                  <a:srgbClr val="303D68"/>
                </a:solidFill>
                <a:ea typeface="+mj-lt"/>
                <a:cs typeface="+mj-lt"/>
              </a:rPr>
              <a:t>analiza</a:t>
            </a:r>
            <a:r>
              <a:rPr lang="en-US" sz="1800" dirty="0">
                <a:solidFill>
                  <a:srgbClr val="303D68"/>
                </a:solidFill>
                <a:ea typeface="+mj-lt"/>
                <a:cs typeface="+mj-lt"/>
              </a:rPr>
              <a:t> </a:t>
            </a:r>
            <a:r>
              <a:rPr lang="en-US" sz="1800" dirty="0" err="1">
                <a:solidFill>
                  <a:srgbClr val="303D68"/>
                </a:solidFill>
                <a:ea typeface="+mj-lt"/>
                <a:cs typeface="+mj-lt"/>
              </a:rPr>
              <a:t>tržišta</a:t>
            </a:r>
            <a:r>
              <a:rPr lang="en-US" sz="1800" dirty="0">
                <a:solidFill>
                  <a:srgbClr val="303D68"/>
                </a:solidFill>
                <a:ea typeface="+mj-lt"/>
                <a:cs typeface="+mj-lt"/>
              </a:rPr>
              <a:t> rada </a:t>
            </a:r>
            <a:r>
              <a:rPr lang="en-US" sz="1800" dirty="0" err="1">
                <a:solidFill>
                  <a:srgbClr val="303D68"/>
                </a:solidFill>
                <a:ea typeface="+mj-lt"/>
                <a:cs typeface="+mj-lt"/>
              </a:rPr>
              <a:t>nije</a:t>
            </a:r>
            <a:r>
              <a:rPr lang="en-US" sz="1800" dirty="0">
                <a:solidFill>
                  <a:srgbClr val="303D68"/>
                </a:solidFill>
                <a:ea typeface="+mj-lt"/>
                <a:cs typeface="+mj-lt"/>
              </a:rPr>
              <a:t> </a:t>
            </a:r>
            <a:r>
              <a:rPr lang="en-US" sz="1800" dirty="0" err="1">
                <a:solidFill>
                  <a:srgbClr val="303D68"/>
                </a:solidFill>
                <a:ea typeface="+mj-lt"/>
                <a:cs typeface="+mj-lt"/>
              </a:rPr>
              <a:t>jednokratni</a:t>
            </a:r>
            <a:r>
              <a:rPr lang="en-US" sz="1800" dirty="0">
                <a:solidFill>
                  <a:srgbClr val="303D68"/>
                </a:solidFill>
                <a:ea typeface="+mj-lt"/>
                <a:cs typeface="+mj-lt"/>
              </a:rPr>
              <a:t> </a:t>
            </a:r>
            <a:r>
              <a:rPr lang="en-US" sz="1800" dirty="0" err="1">
                <a:solidFill>
                  <a:srgbClr val="303D68"/>
                </a:solidFill>
                <a:ea typeface="+mj-lt"/>
                <a:cs typeface="+mj-lt"/>
              </a:rPr>
              <a:t>zadatak</a:t>
            </a:r>
            <a:r>
              <a:rPr lang="en-US" sz="1800" dirty="0">
                <a:solidFill>
                  <a:srgbClr val="303D68"/>
                </a:solidFill>
                <a:ea typeface="+mj-lt"/>
                <a:cs typeface="+mj-lt"/>
              </a:rPr>
              <a:t>.</a:t>
            </a:r>
            <a:endParaRPr lang="en-US" dirty="0"/>
          </a:p>
          <a:p>
            <a:pPr algn="just"/>
            <a:endParaRPr lang="en-US" sz="1800" dirty="0">
              <a:solidFill>
                <a:srgbClr val="303D68"/>
              </a:solidFill>
              <a:ea typeface="+mj-lt"/>
              <a:cs typeface="+mj-lt"/>
            </a:endParaRPr>
          </a:p>
          <a:p>
            <a:pPr algn="just"/>
            <a:r>
              <a:rPr lang="en-US" sz="1800" err="1">
                <a:solidFill>
                  <a:srgbClr val="303D68"/>
                </a:solidFill>
                <a:ea typeface="+mj-lt"/>
                <a:cs typeface="+mj-lt"/>
              </a:rPr>
              <a:t>Svijet</a:t>
            </a:r>
            <a:r>
              <a:rPr lang="en-US" sz="1800">
                <a:solidFill>
                  <a:srgbClr val="303D68"/>
                </a:solidFill>
                <a:ea typeface="+mj-lt"/>
                <a:cs typeface="+mj-lt"/>
              </a:rPr>
              <a:t> rada se </a:t>
            </a:r>
            <a:r>
              <a:rPr lang="en-US" sz="1800" err="1">
                <a:solidFill>
                  <a:srgbClr val="303D68"/>
                </a:solidFill>
                <a:ea typeface="+mj-lt"/>
                <a:cs typeface="+mj-lt"/>
              </a:rPr>
              <a:t>mijenja</a:t>
            </a:r>
            <a:r>
              <a:rPr lang="en-US" sz="1800">
                <a:solidFill>
                  <a:srgbClr val="303D68"/>
                </a:solidFill>
                <a:ea typeface="+mj-lt"/>
                <a:cs typeface="+mj-lt"/>
              </a:rPr>
              <a:t>, a </a:t>
            </a:r>
            <a:r>
              <a:rPr lang="en-US" sz="1800" err="1">
                <a:solidFill>
                  <a:srgbClr val="303D68"/>
                </a:solidFill>
                <a:ea typeface="+mj-lt"/>
                <a:cs typeface="+mj-lt"/>
              </a:rPr>
              <a:t>digitalni</a:t>
            </a:r>
            <a:r>
              <a:rPr lang="en-US" sz="1800">
                <a:solidFill>
                  <a:srgbClr val="303D68"/>
                </a:solidFill>
                <a:ea typeface="+mj-lt"/>
                <a:cs typeface="+mj-lt"/>
              </a:rPr>
              <a:t> </a:t>
            </a:r>
            <a:r>
              <a:rPr lang="en-US" sz="1800" err="1">
                <a:solidFill>
                  <a:srgbClr val="303D68"/>
                </a:solidFill>
                <a:ea typeface="+mj-lt"/>
                <a:cs typeface="+mj-lt"/>
              </a:rPr>
              <a:t>alati</a:t>
            </a:r>
            <a:r>
              <a:rPr lang="en-US" sz="1800">
                <a:solidFill>
                  <a:srgbClr val="303D68"/>
                </a:solidFill>
                <a:ea typeface="+mj-lt"/>
                <a:cs typeface="+mj-lt"/>
              </a:rPr>
              <a:t> </a:t>
            </a:r>
            <a:r>
              <a:rPr lang="en-US" sz="1800" err="1">
                <a:solidFill>
                  <a:srgbClr val="303D68"/>
                </a:solidFill>
                <a:ea typeface="+mj-lt"/>
                <a:cs typeface="+mj-lt"/>
              </a:rPr>
              <a:t>napreduju</a:t>
            </a:r>
            <a:r>
              <a:rPr lang="en-US" sz="1800">
                <a:solidFill>
                  <a:srgbClr val="303D68"/>
                </a:solidFill>
                <a:ea typeface="+mj-lt"/>
                <a:cs typeface="+mj-lt"/>
              </a:rPr>
              <a:t>.</a:t>
            </a:r>
            <a:endParaRPr lang="en-US"/>
          </a:p>
          <a:p>
            <a:pPr algn="just"/>
            <a:endParaRPr lang="en-US" sz="1800" dirty="0">
              <a:solidFill>
                <a:srgbClr val="303D68"/>
              </a:solidFill>
              <a:ea typeface="+mj-lt"/>
              <a:cs typeface="+mj-lt"/>
            </a:endParaRPr>
          </a:p>
          <a:p>
            <a:pPr algn="just"/>
            <a:r>
              <a:rPr lang="en-US" sz="1800" dirty="0" err="1">
                <a:solidFill>
                  <a:srgbClr val="303D68"/>
                </a:solidFill>
                <a:ea typeface="+mj-lt"/>
                <a:cs typeface="+mj-lt"/>
              </a:rPr>
              <a:t>Redovnim</a:t>
            </a:r>
            <a:r>
              <a:rPr lang="en-US" sz="1800" dirty="0">
                <a:solidFill>
                  <a:srgbClr val="303D68"/>
                </a:solidFill>
                <a:ea typeface="+mj-lt"/>
                <a:cs typeface="+mj-lt"/>
              </a:rPr>
              <a:t> </a:t>
            </a:r>
            <a:r>
              <a:rPr lang="en-US" sz="1800" dirty="0" err="1">
                <a:solidFill>
                  <a:srgbClr val="303D68"/>
                </a:solidFill>
                <a:ea typeface="+mj-lt"/>
                <a:cs typeface="+mj-lt"/>
              </a:rPr>
              <a:t>provjeravanjem</a:t>
            </a:r>
            <a:r>
              <a:rPr lang="en-US" sz="1800" dirty="0">
                <a:solidFill>
                  <a:srgbClr val="303D68"/>
                </a:solidFill>
                <a:ea typeface="+mj-lt"/>
                <a:cs typeface="+mj-lt"/>
              </a:rPr>
              <a:t> </a:t>
            </a:r>
            <a:r>
              <a:rPr lang="en-US" sz="1800" dirty="0" err="1">
                <a:solidFill>
                  <a:srgbClr val="303D68"/>
                </a:solidFill>
                <a:ea typeface="+mj-lt"/>
                <a:cs typeface="+mj-lt"/>
              </a:rPr>
              <a:t>informacija</a:t>
            </a:r>
            <a:r>
              <a:rPr lang="en-US" sz="1800" dirty="0">
                <a:solidFill>
                  <a:srgbClr val="303D68"/>
                </a:solidFill>
                <a:ea typeface="+mj-lt"/>
                <a:cs typeface="+mj-lt"/>
              </a:rPr>
              <a:t> o </a:t>
            </a:r>
            <a:r>
              <a:rPr lang="en-US" sz="1800" dirty="0" err="1">
                <a:solidFill>
                  <a:srgbClr val="303D68"/>
                </a:solidFill>
                <a:ea typeface="+mj-lt"/>
                <a:cs typeface="+mj-lt"/>
              </a:rPr>
              <a:t>tržištu</a:t>
            </a:r>
            <a:r>
              <a:rPr lang="en-US" sz="1800" dirty="0">
                <a:solidFill>
                  <a:srgbClr val="303D68"/>
                </a:solidFill>
                <a:ea typeface="+mj-lt"/>
                <a:cs typeface="+mj-lt"/>
              </a:rPr>
              <a:t> rada, </a:t>
            </a:r>
            <a:r>
              <a:rPr lang="en-US" sz="1800" dirty="0" err="1">
                <a:solidFill>
                  <a:srgbClr val="303D68"/>
                </a:solidFill>
                <a:ea typeface="+mj-lt"/>
                <a:cs typeface="+mj-lt"/>
              </a:rPr>
              <a:t>čak</a:t>
            </a:r>
            <a:r>
              <a:rPr lang="en-US" sz="1800" dirty="0">
                <a:solidFill>
                  <a:srgbClr val="303D68"/>
                </a:solidFill>
                <a:ea typeface="+mj-lt"/>
                <a:cs typeface="+mj-lt"/>
              </a:rPr>
              <a:t> </a:t>
            </a:r>
            <a:r>
              <a:rPr lang="en-US" sz="1800" dirty="0" err="1">
                <a:solidFill>
                  <a:srgbClr val="303D68"/>
                </a:solidFill>
                <a:ea typeface="+mj-lt"/>
                <a:cs typeface="+mj-lt"/>
              </a:rPr>
              <a:t>i</a:t>
            </a:r>
            <a:r>
              <a:rPr lang="en-US" sz="1800" dirty="0">
                <a:solidFill>
                  <a:srgbClr val="303D68"/>
                </a:solidFill>
                <a:ea typeface="+mj-lt"/>
                <a:cs typeface="+mj-lt"/>
              </a:rPr>
              <a:t> </a:t>
            </a:r>
            <a:r>
              <a:rPr lang="en-US" sz="1800" dirty="0" err="1">
                <a:solidFill>
                  <a:srgbClr val="303D68"/>
                </a:solidFill>
                <a:ea typeface="+mj-lt"/>
                <a:cs typeface="+mj-lt"/>
              </a:rPr>
              <a:t>nekoliko</a:t>
            </a:r>
            <a:r>
              <a:rPr lang="en-US" sz="1800" dirty="0">
                <a:solidFill>
                  <a:srgbClr val="303D68"/>
                </a:solidFill>
                <a:ea typeface="+mj-lt"/>
                <a:cs typeface="+mj-lt"/>
              </a:rPr>
              <a:t> </a:t>
            </a:r>
            <a:r>
              <a:rPr lang="en-US" sz="1800" dirty="0" err="1">
                <a:solidFill>
                  <a:srgbClr val="303D68"/>
                </a:solidFill>
                <a:ea typeface="+mj-lt"/>
                <a:cs typeface="+mj-lt"/>
              </a:rPr>
              <a:t>minuta</a:t>
            </a:r>
            <a:r>
              <a:rPr lang="en-US" sz="1800" dirty="0">
                <a:solidFill>
                  <a:srgbClr val="303D68"/>
                </a:solidFill>
                <a:ea typeface="+mj-lt"/>
                <a:cs typeface="+mj-lt"/>
              </a:rPr>
              <a:t> </a:t>
            </a:r>
            <a:r>
              <a:rPr lang="en-US" sz="1800" dirty="0" err="1">
                <a:solidFill>
                  <a:srgbClr val="303D68"/>
                </a:solidFill>
                <a:ea typeface="+mj-lt"/>
                <a:cs typeface="+mj-lt"/>
              </a:rPr>
              <a:t>svake</a:t>
            </a:r>
            <a:r>
              <a:rPr lang="en-US" sz="1800" dirty="0">
                <a:solidFill>
                  <a:srgbClr val="303D68"/>
                </a:solidFill>
                <a:ea typeface="+mj-lt"/>
                <a:cs typeface="+mj-lt"/>
              </a:rPr>
              <a:t> </a:t>
            </a:r>
            <a:r>
              <a:rPr lang="en-US" sz="1800" dirty="0" err="1">
                <a:solidFill>
                  <a:srgbClr val="303D68"/>
                </a:solidFill>
                <a:ea typeface="+mj-lt"/>
                <a:cs typeface="+mj-lt"/>
              </a:rPr>
              <a:t>sedmice</a:t>
            </a:r>
            <a:r>
              <a:rPr lang="en-US" sz="1800" dirty="0">
                <a:solidFill>
                  <a:srgbClr val="303D68"/>
                </a:solidFill>
                <a:ea typeface="+mj-lt"/>
                <a:cs typeface="+mj-lt"/>
              </a:rPr>
              <a:t>, </a:t>
            </a:r>
            <a:r>
              <a:rPr lang="en-US" sz="1800" dirty="0" err="1">
                <a:solidFill>
                  <a:srgbClr val="303D68"/>
                </a:solidFill>
                <a:ea typeface="+mj-lt"/>
                <a:cs typeface="+mj-lt"/>
              </a:rPr>
              <a:t>ostajete</a:t>
            </a:r>
            <a:r>
              <a:rPr lang="en-US" sz="1800" dirty="0">
                <a:solidFill>
                  <a:srgbClr val="303D68"/>
                </a:solidFill>
                <a:ea typeface="+mj-lt"/>
                <a:cs typeface="+mj-lt"/>
              </a:rPr>
              <a:t> u </a:t>
            </a:r>
            <a:r>
              <a:rPr lang="en-US" sz="1800" dirty="0" err="1">
                <a:solidFill>
                  <a:srgbClr val="303D68"/>
                </a:solidFill>
                <a:ea typeface="+mj-lt"/>
                <a:cs typeface="+mj-lt"/>
              </a:rPr>
              <a:t>toku</a:t>
            </a:r>
            <a:r>
              <a:rPr lang="en-US" sz="1800" dirty="0">
                <a:solidFill>
                  <a:srgbClr val="303D68"/>
                </a:solidFill>
                <a:ea typeface="+mj-lt"/>
                <a:cs typeface="+mj-lt"/>
              </a:rPr>
              <a:t> </a:t>
            </a:r>
            <a:r>
              <a:rPr lang="en-US" sz="1800" dirty="0" err="1">
                <a:solidFill>
                  <a:srgbClr val="303D68"/>
                </a:solidFill>
                <a:ea typeface="+mj-lt"/>
                <a:cs typeface="+mj-lt"/>
              </a:rPr>
              <a:t>i</a:t>
            </a:r>
            <a:r>
              <a:rPr lang="en-US" sz="1800" dirty="0">
                <a:solidFill>
                  <a:srgbClr val="303D68"/>
                </a:solidFill>
                <a:ea typeface="+mj-lt"/>
                <a:cs typeface="+mj-lt"/>
              </a:rPr>
              <a:t> </a:t>
            </a:r>
            <a:r>
              <a:rPr lang="en-US" sz="1800" dirty="0" err="1">
                <a:solidFill>
                  <a:srgbClr val="303D68"/>
                </a:solidFill>
                <a:ea typeface="+mj-lt"/>
                <a:cs typeface="+mj-lt"/>
              </a:rPr>
              <a:t>osjećate</a:t>
            </a:r>
            <a:r>
              <a:rPr lang="en-US" sz="1800" dirty="0">
                <a:solidFill>
                  <a:srgbClr val="303D68"/>
                </a:solidFill>
                <a:ea typeface="+mj-lt"/>
                <a:cs typeface="+mj-lt"/>
              </a:rPr>
              <a:t> se </a:t>
            </a:r>
            <a:r>
              <a:rPr lang="en-US" sz="1800" dirty="0" err="1">
                <a:solidFill>
                  <a:srgbClr val="303D68"/>
                </a:solidFill>
                <a:ea typeface="+mj-lt"/>
                <a:cs typeface="+mj-lt"/>
              </a:rPr>
              <a:t>sigurnije</a:t>
            </a:r>
            <a:r>
              <a:rPr lang="en-US" sz="1800" dirty="0">
                <a:solidFill>
                  <a:srgbClr val="303D68"/>
                </a:solidFill>
                <a:ea typeface="+mj-lt"/>
                <a:cs typeface="+mj-lt"/>
              </a:rPr>
              <a:t> </a:t>
            </a:r>
            <a:r>
              <a:rPr lang="en-US" sz="1800" dirty="0" err="1">
                <a:solidFill>
                  <a:srgbClr val="303D68"/>
                </a:solidFill>
                <a:ea typeface="+mj-lt"/>
                <a:cs typeface="+mj-lt"/>
              </a:rPr>
              <a:t>pri</a:t>
            </a:r>
            <a:r>
              <a:rPr lang="en-US" sz="1800" dirty="0">
                <a:solidFill>
                  <a:srgbClr val="303D68"/>
                </a:solidFill>
                <a:ea typeface="+mj-lt"/>
                <a:cs typeface="+mj-lt"/>
              </a:rPr>
              <a:t> </a:t>
            </a:r>
            <a:r>
              <a:rPr lang="en-US" sz="1800" dirty="0" err="1">
                <a:solidFill>
                  <a:srgbClr val="303D68"/>
                </a:solidFill>
                <a:ea typeface="+mj-lt"/>
                <a:cs typeface="+mj-lt"/>
              </a:rPr>
              <a:t>donošenju</a:t>
            </a:r>
            <a:r>
              <a:rPr lang="en-US" sz="1800" dirty="0">
                <a:solidFill>
                  <a:srgbClr val="303D68"/>
                </a:solidFill>
                <a:ea typeface="+mj-lt"/>
                <a:cs typeface="+mj-lt"/>
              </a:rPr>
              <a:t> </a:t>
            </a:r>
            <a:r>
              <a:rPr lang="en-US" sz="1800" dirty="0" err="1">
                <a:solidFill>
                  <a:srgbClr val="303D68"/>
                </a:solidFill>
                <a:ea typeface="+mj-lt"/>
                <a:cs typeface="+mj-lt"/>
              </a:rPr>
              <a:t>odluka</a:t>
            </a:r>
            <a:r>
              <a:rPr lang="en-US" sz="1800" dirty="0">
                <a:solidFill>
                  <a:srgbClr val="303D68"/>
                </a:solidFill>
                <a:ea typeface="+mj-lt"/>
                <a:cs typeface="+mj-lt"/>
              </a:rPr>
              <a:t> u </a:t>
            </a:r>
            <a:r>
              <a:rPr lang="en-US" sz="1800" dirty="0" err="1">
                <a:solidFill>
                  <a:srgbClr val="303D68"/>
                </a:solidFill>
                <a:ea typeface="+mj-lt"/>
                <a:cs typeface="+mj-lt"/>
              </a:rPr>
              <a:t>nastavi</a:t>
            </a:r>
            <a:r>
              <a:rPr lang="en-US" sz="1800" dirty="0">
                <a:solidFill>
                  <a:srgbClr val="303D68"/>
                </a:solidFill>
                <a:ea typeface="+mj-lt"/>
                <a:cs typeface="+mj-lt"/>
              </a:rPr>
              <a:t>.</a:t>
            </a:r>
            <a:endParaRPr lang="en-US" dirty="0"/>
          </a:p>
          <a:p>
            <a:pPr algn="just"/>
            <a:endParaRPr lang="en-US" sz="1800" dirty="0">
              <a:solidFill>
                <a:srgbClr val="303D68"/>
              </a:solidFill>
              <a:ea typeface="+mj-lt"/>
              <a:cs typeface="+mj-lt"/>
            </a:endParaRPr>
          </a:p>
          <a:p>
            <a:pPr algn="just"/>
            <a:r>
              <a:rPr lang="en-US" sz="1800" err="1">
                <a:solidFill>
                  <a:srgbClr val="303D68"/>
                </a:solidFill>
                <a:ea typeface="+mj-lt"/>
                <a:cs typeface="+mj-lt"/>
              </a:rPr>
              <a:t>Vremenom</a:t>
            </a:r>
            <a:r>
              <a:rPr lang="en-US" sz="1800">
                <a:solidFill>
                  <a:srgbClr val="303D68"/>
                </a:solidFill>
                <a:ea typeface="+mj-lt"/>
                <a:cs typeface="+mj-lt"/>
              </a:rPr>
              <a:t> </a:t>
            </a:r>
            <a:r>
              <a:rPr lang="en-US" sz="1800" err="1">
                <a:solidFill>
                  <a:srgbClr val="303D68"/>
                </a:solidFill>
                <a:ea typeface="+mj-lt"/>
                <a:cs typeface="+mj-lt"/>
              </a:rPr>
              <a:t>ćete</a:t>
            </a:r>
            <a:r>
              <a:rPr lang="en-US" sz="1800">
                <a:solidFill>
                  <a:srgbClr val="303D68"/>
                </a:solidFill>
                <a:ea typeface="+mj-lt"/>
                <a:cs typeface="+mj-lt"/>
              </a:rPr>
              <a:t> </a:t>
            </a:r>
            <a:r>
              <a:rPr lang="en-US" sz="1800" err="1">
                <a:solidFill>
                  <a:srgbClr val="303D68"/>
                </a:solidFill>
                <a:ea typeface="+mj-lt"/>
                <a:cs typeface="+mj-lt"/>
              </a:rPr>
              <a:t>razviti</a:t>
            </a:r>
            <a:r>
              <a:rPr lang="en-US" sz="1800">
                <a:solidFill>
                  <a:srgbClr val="303D68"/>
                </a:solidFill>
                <a:ea typeface="+mj-lt"/>
                <a:cs typeface="+mj-lt"/>
              </a:rPr>
              <a:t> naviku razmišljanja kao posmatrač tržišta rada, uvijek postavljajući pitanje: „Koje vještine polaznici trebaju danas, a koje će im trebati sutra?“</a:t>
            </a:r>
            <a:endParaRPr lang="en-US"/>
          </a:p>
          <a:p>
            <a:pPr lvl="0" algn="just">
              <a:spcBef>
                <a:spcPts val="0"/>
              </a:spcBef>
            </a:pPr>
            <a:endParaRPr lang="en-US" sz="1800" dirty="0">
              <a:solidFill>
                <a:srgbClr val="303D68"/>
              </a:solidFill>
              <a:latin typeface="DejaVu Math TeX Gyre" panose="02000503000000000000"/>
              <a:cs typeface="Arial"/>
            </a:endParaRPr>
          </a:p>
          <a:p>
            <a:pPr marL="742950" lvl="1" indent="-285750">
              <a:buFont typeface="Arial" panose="020B0604020202020204" pitchFamily="34" charset="0"/>
              <a:buChar char="•"/>
            </a:pPr>
            <a:endParaRPr lang="bg-BG" dirty="0">
              <a:solidFill>
                <a:srgbClr val="303D68"/>
              </a:solidFill>
              <a:cs typeface="Arial"/>
            </a:endParaRPr>
          </a:p>
          <a:p>
            <a:pPr marL="742950" lvl="1" indent="-285750">
              <a:buFont typeface="Courier New" panose="02070309020205020404" pitchFamily="49" charset="0"/>
              <a:buChar char="o"/>
            </a:pPr>
            <a:endParaRPr lang="en-US" sz="20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5" name="TextBox 14">
            <a:extLst>
              <a:ext uri="{FF2B5EF4-FFF2-40B4-BE49-F238E27FC236}">
                <a16:creationId xmlns:a16="http://schemas.microsoft.com/office/drawing/2014/main" id="{A7DB8849-8BB6-ADAD-76F5-6976E312A089}"/>
              </a:ext>
            </a:extLst>
          </p:cNvPr>
          <p:cNvSpPr txBox="1"/>
          <p:nvPr/>
        </p:nvSpPr>
        <p:spPr>
          <a:xfrm>
            <a:off x="7924763" y="6386984"/>
            <a:ext cx="3404849" cy="215444"/>
          </a:xfrm>
          <a:prstGeom prst="rect">
            <a:avLst/>
          </a:prstGeom>
          <a:noFill/>
        </p:spPr>
        <p:txBody>
          <a:bodyPr wrap="square" rtlCol="0">
            <a:spAutoFit/>
          </a:bodyPr>
          <a:lstStyle/>
          <a:p>
            <a:r>
              <a:rPr lang="en-GB" sz="800" dirty="0">
                <a:solidFill>
                  <a:schemeClr val="bg1"/>
                </a:solidFill>
                <a:latin typeface="DejaVu Math TeX Gyre" panose="02000503000000000000"/>
              </a:rPr>
              <a:t>Slika: </a:t>
            </a:r>
            <a:r>
              <a:rPr lang="en-GB" sz="800" dirty="0" err="1">
                <a:solidFill>
                  <a:schemeClr val="bg1"/>
                </a:solidFill>
                <a:latin typeface="DejaVu Math TeX Gyre" panose="02000503000000000000"/>
              </a:rPr>
              <a:t>agefis.unsplash</a:t>
            </a:r>
            <a:endParaRPr lang="en-GB" sz="800" dirty="0">
              <a:solidFill>
                <a:schemeClr val="bg1"/>
              </a:solidFill>
              <a:latin typeface="DejaVu Math TeX Gyre" panose="02000503000000000000"/>
            </a:endParaRPr>
          </a:p>
        </p:txBody>
      </p:sp>
    </p:spTree>
    <p:extLst>
      <p:ext uri="{BB962C8B-B14F-4D97-AF65-F5344CB8AC3E}">
        <p14:creationId xmlns:p14="http://schemas.microsoft.com/office/powerpoint/2010/main" val="4108346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DF3950-3166-D4E1-1839-89D9D15520D5}"/>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7F15AA08-C0BA-279E-EF95-B2B205A2A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5EB38527-8857-18A9-8AAD-AA7E0100F3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8" name="Title 1">
            <a:extLst>
              <a:ext uri="{FF2B5EF4-FFF2-40B4-BE49-F238E27FC236}">
                <a16:creationId xmlns:a16="http://schemas.microsoft.com/office/drawing/2014/main" id="{41840AE9-5BF7-4822-544E-D9E7ADED54BE}"/>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Kako opisati digitalne vještine?</a:t>
            </a:r>
          </a:p>
        </p:txBody>
      </p:sp>
      <p:pic>
        <p:nvPicPr>
          <p:cNvPr id="9" name="Picture 8" descr="Blue text on a black background&#10;&#10;Description automatically generated">
            <a:extLst>
              <a:ext uri="{FF2B5EF4-FFF2-40B4-BE49-F238E27FC236}">
                <a16:creationId xmlns:a16="http://schemas.microsoft.com/office/drawing/2014/main" id="{FC7010B1-BE0B-825D-2751-521286B8A1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21E87131-A2A3-3829-E9F1-CDD090A97D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DD44CBD4-A5EE-D369-55E7-6AFE2868FB45}"/>
              </a:ext>
            </a:extLst>
          </p:cNvPr>
          <p:cNvSpPr txBox="1">
            <a:spLocks/>
          </p:cNvSpPr>
          <p:nvPr/>
        </p:nvSpPr>
        <p:spPr>
          <a:xfrm>
            <a:off x="514117" y="1836686"/>
            <a:ext cx="6093161"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1800" dirty="0">
                <a:solidFill>
                  <a:srgbClr val="303D68"/>
                </a:solidFill>
                <a:ea typeface="+mj-lt"/>
                <a:cs typeface="+mj-lt"/>
              </a:rPr>
              <a:t>U </a:t>
            </a:r>
            <a:r>
              <a:rPr lang="en-US" sz="1800" dirty="0" err="1">
                <a:solidFill>
                  <a:srgbClr val="303D68"/>
                </a:solidFill>
                <a:ea typeface="+mj-lt"/>
                <a:cs typeface="+mj-lt"/>
              </a:rPr>
              <a:t>ovom</a:t>
            </a:r>
            <a:r>
              <a:rPr lang="en-US" sz="1800" dirty="0">
                <a:solidFill>
                  <a:srgbClr val="303D68"/>
                </a:solidFill>
                <a:ea typeface="+mj-lt"/>
                <a:cs typeface="+mj-lt"/>
              </a:rPr>
              <a:t> </a:t>
            </a:r>
            <a:r>
              <a:rPr lang="en-US" sz="1800" dirty="0" err="1">
                <a:solidFill>
                  <a:srgbClr val="303D68"/>
                </a:solidFill>
                <a:ea typeface="+mj-lt"/>
                <a:cs typeface="+mj-lt"/>
              </a:rPr>
              <a:t>kursu</a:t>
            </a:r>
            <a:r>
              <a:rPr lang="en-US" sz="1800" dirty="0">
                <a:solidFill>
                  <a:srgbClr val="303D68"/>
                </a:solidFill>
                <a:ea typeface="+mj-lt"/>
                <a:cs typeface="+mj-lt"/>
              </a:rPr>
              <a:t> </a:t>
            </a:r>
            <a:r>
              <a:rPr lang="en-US" sz="1800" dirty="0" err="1">
                <a:solidFill>
                  <a:srgbClr val="303D68"/>
                </a:solidFill>
                <a:ea typeface="+mj-lt"/>
                <a:cs typeface="+mj-lt"/>
              </a:rPr>
              <a:t>ćemo</a:t>
            </a:r>
            <a:r>
              <a:rPr lang="en-US" sz="1800" dirty="0">
                <a:solidFill>
                  <a:srgbClr val="303D68"/>
                </a:solidFill>
                <a:ea typeface="+mj-lt"/>
                <a:cs typeface="+mj-lt"/>
              </a:rPr>
              <a:t> </a:t>
            </a:r>
            <a:r>
              <a:rPr lang="en-US" sz="1800" dirty="0" err="1">
                <a:solidFill>
                  <a:srgbClr val="303D68"/>
                </a:solidFill>
                <a:ea typeface="+mj-lt"/>
                <a:cs typeface="+mj-lt"/>
              </a:rPr>
              <a:t>graditi</a:t>
            </a:r>
            <a:r>
              <a:rPr lang="en-US" sz="1800" dirty="0">
                <a:solidFill>
                  <a:srgbClr val="303D68"/>
                </a:solidFill>
                <a:ea typeface="+mj-lt"/>
                <a:cs typeface="+mj-lt"/>
              </a:rPr>
              <a:t> </a:t>
            </a:r>
            <a:r>
              <a:rPr lang="en-US" sz="1800" dirty="0" err="1">
                <a:solidFill>
                  <a:srgbClr val="303D68"/>
                </a:solidFill>
                <a:ea typeface="+mj-lt"/>
                <a:cs typeface="+mj-lt"/>
              </a:rPr>
              <a:t>na</a:t>
            </a:r>
            <a:r>
              <a:rPr lang="en-US" sz="1800" dirty="0">
                <a:solidFill>
                  <a:srgbClr val="303D68"/>
                </a:solidFill>
                <a:ea typeface="+mj-lt"/>
                <a:cs typeface="+mj-lt"/>
              </a:rPr>
              <a:t> </a:t>
            </a:r>
            <a:r>
              <a:rPr lang="en-US" sz="1800" dirty="0" err="1">
                <a:solidFill>
                  <a:srgbClr val="303D68"/>
                </a:solidFill>
                <a:ea typeface="+mj-lt"/>
                <a:cs typeface="+mj-lt"/>
              </a:rPr>
              <a:t>ovoj</a:t>
            </a:r>
            <a:r>
              <a:rPr lang="en-US" sz="1800" dirty="0">
                <a:solidFill>
                  <a:srgbClr val="303D68"/>
                </a:solidFill>
                <a:ea typeface="+mj-lt"/>
                <a:cs typeface="+mj-lt"/>
              </a:rPr>
              <a:t> </a:t>
            </a:r>
            <a:r>
              <a:rPr lang="en-US" sz="1800" dirty="0" err="1">
                <a:solidFill>
                  <a:srgbClr val="303D68"/>
                </a:solidFill>
                <a:ea typeface="+mj-lt"/>
                <a:cs typeface="+mj-lt"/>
              </a:rPr>
              <a:t>osnovi</a:t>
            </a:r>
            <a:r>
              <a:rPr lang="en-US" sz="1800" dirty="0">
                <a:solidFill>
                  <a:srgbClr val="303D68"/>
                </a:solidFill>
                <a:ea typeface="+mj-lt"/>
                <a:cs typeface="+mj-lt"/>
              </a:rPr>
              <a:t> </a:t>
            </a:r>
            <a:r>
              <a:rPr lang="en-US" sz="1800" dirty="0" err="1">
                <a:solidFill>
                  <a:srgbClr val="303D68"/>
                </a:solidFill>
                <a:ea typeface="+mj-lt"/>
                <a:cs typeface="+mj-lt"/>
              </a:rPr>
              <a:t>učeći</a:t>
            </a:r>
            <a:r>
              <a:rPr lang="en-US" sz="1800" dirty="0">
                <a:solidFill>
                  <a:srgbClr val="303D68"/>
                </a:solidFill>
                <a:ea typeface="+mj-lt"/>
                <a:cs typeface="+mj-lt"/>
              </a:rPr>
              <a:t> </a:t>
            </a:r>
            <a:r>
              <a:rPr lang="en-US" sz="1800" dirty="0" err="1">
                <a:solidFill>
                  <a:srgbClr val="303D68"/>
                </a:solidFill>
                <a:ea typeface="+mj-lt"/>
                <a:cs typeface="+mj-lt"/>
              </a:rPr>
              <a:t>kako</a:t>
            </a:r>
            <a:r>
              <a:rPr lang="en-US" sz="1800" dirty="0">
                <a:solidFill>
                  <a:srgbClr val="303D68"/>
                </a:solidFill>
                <a:ea typeface="+mj-lt"/>
                <a:cs typeface="+mj-lt"/>
              </a:rPr>
              <a:t> </a:t>
            </a:r>
            <a:r>
              <a:rPr lang="en-US" sz="1800" dirty="0" err="1">
                <a:solidFill>
                  <a:srgbClr val="303D68"/>
                </a:solidFill>
                <a:ea typeface="+mj-lt"/>
                <a:cs typeface="+mj-lt"/>
              </a:rPr>
              <a:t>izdvojiti</a:t>
            </a:r>
            <a:r>
              <a:rPr lang="en-US" sz="1800" dirty="0">
                <a:solidFill>
                  <a:srgbClr val="303D68"/>
                </a:solidFill>
                <a:ea typeface="+mj-lt"/>
                <a:cs typeface="+mj-lt"/>
              </a:rPr>
              <a:t> </a:t>
            </a:r>
            <a:r>
              <a:rPr lang="en-US" sz="1800" dirty="0" err="1">
                <a:solidFill>
                  <a:srgbClr val="303D68"/>
                </a:solidFill>
                <a:ea typeface="+mj-lt"/>
                <a:cs typeface="+mj-lt"/>
              </a:rPr>
              <a:t>termine</a:t>
            </a:r>
            <a:r>
              <a:rPr lang="en-US" sz="1800" dirty="0">
                <a:solidFill>
                  <a:srgbClr val="303D68"/>
                </a:solidFill>
                <a:ea typeface="+mj-lt"/>
                <a:cs typeface="+mj-lt"/>
              </a:rPr>
              <a:t> </a:t>
            </a:r>
            <a:r>
              <a:rPr lang="en-US" sz="1800" dirty="0" err="1">
                <a:solidFill>
                  <a:srgbClr val="303D68"/>
                </a:solidFill>
                <a:ea typeface="+mj-lt"/>
                <a:cs typeface="+mj-lt"/>
              </a:rPr>
              <a:t>digitalnih</a:t>
            </a:r>
            <a:r>
              <a:rPr lang="en-US" sz="1800" dirty="0">
                <a:solidFill>
                  <a:srgbClr val="303D68"/>
                </a:solidFill>
                <a:ea typeface="+mj-lt"/>
                <a:cs typeface="+mj-lt"/>
              </a:rPr>
              <a:t> </a:t>
            </a:r>
            <a:r>
              <a:rPr lang="en-US" sz="1800" dirty="0" err="1">
                <a:solidFill>
                  <a:srgbClr val="303D68"/>
                </a:solidFill>
                <a:ea typeface="+mj-lt"/>
                <a:cs typeface="+mj-lt"/>
              </a:rPr>
              <a:t>vještina</a:t>
            </a:r>
            <a:r>
              <a:rPr lang="en-US" sz="1800" dirty="0">
                <a:solidFill>
                  <a:srgbClr val="303D68"/>
                </a:solidFill>
                <a:ea typeface="+mj-lt"/>
                <a:cs typeface="+mj-lt"/>
              </a:rPr>
              <a:t> </a:t>
            </a:r>
            <a:r>
              <a:rPr lang="en-US" sz="1800" dirty="0" err="1">
                <a:solidFill>
                  <a:srgbClr val="303D68"/>
                </a:solidFill>
                <a:ea typeface="+mj-lt"/>
                <a:cs typeface="+mj-lt"/>
              </a:rPr>
              <a:t>i</a:t>
            </a:r>
            <a:r>
              <a:rPr lang="en-US" sz="1800" dirty="0">
                <a:solidFill>
                  <a:srgbClr val="303D68"/>
                </a:solidFill>
                <a:ea typeface="+mj-lt"/>
                <a:cs typeface="+mj-lt"/>
              </a:rPr>
              <a:t> </a:t>
            </a:r>
            <a:r>
              <a:rPr lang="en-US" sz="1800" dirty="0" err="1">
                <a:solidFill>
                  <a:srgbClr val="303D68"/>
                </a:solidFill>
                <a:ea typeface="+mj-lt"/>
                <a:cs typeface="+mj-lt"/>
              </a:rPr>
              <a:t>povezati</a:t>
            </a:r>
            <a:r>
              <a:rPr lang="en-US" sz="1800" dirty="0">
                <a:solidFill>
                  <a:srgbClr val="303D68"/>
                </a:solidFill>
                <a:ea typeface="+mj-lt"/>
                <a:cs typeface="+mj-lt"/>
              </a:rPr>
              <a:t> </a:t>
            </a:r>
            <a:r>
              <a:rPr lang="en-US" sz="1800" dirty="0" err="1">
                <a:solidFill>
                  <a:srgbClr val="303D68"/>
                </a:solidFill>
                <a:ea typeface="+mj-lt"/>
                <a:cs typeface="+mj-lt"/>
              </a:rPr>
              <a:t>ih</a:t>
            </a:r>
            <a:r>
              <a:rPr lang="en-US" sz="1800" dirty="0">
                <a:solidFill>
                  <a:srgbClr val="303D68"/>
                </a:solidFill>
                <a:ea typeface="+mj-lt"/>
                <a:cs typeface="+mj-lt"/>
              </a:rPr>
              <a:t> </a:t>
            </a:r>
            <a:r>
              <a:rPr lang="en-US" sz="1800" dirty="0" err="1">
                <a:solidFill>
                  <a:srgbClr val="303D68"/>
                </a:solidFill>
                <a:ea typeface="+mj-lt"/>
                <a:cs typeface="+mj-lt"/>
              </a:rPr>
              <a:t>sa</a:t>
            </a:r>
            <a:r>
              <a:rPr lang="en-US" sz="1800" dirty="0">
                <a:solidFill>
                  <a:srgbClr val="303D68"/>
                </a:solidFill>
                <a:ea typeface="+mj-lt"/>
                <a:cs typeface="+mj-lt"/>
              </a:rPr>
              <a:t> </a:t>
            </a:r>
            <a:r>
              <a:rPr lang="en-US" sz="1800" dirty="0" err="1">
                <a:solidFill>
                  <a:srgbClr val="303D68"/>
                </a:solidFill>
                <a:ea typeface="+mj-lt"/>
                <a:cs typeface="+mj-lt"/>
              </a:rPr>
              <a:t>priznatim</a:t>
            </a:r>
            <a:r>
              <a:rPr lang="en-US" sz="1800" dirty="0">
                <a:solidFill>
                  <a:srgbClr val="303D68"/>
                </a:solidFill>
                <a:ea typeface="+mj-lt"/>
                <a:cs typeface="+mj-lt"/>
              </a:rPr>
              <a:t> </a:t>
            </a:r>
            <a:r>
              <a:rPr lang="en-US" sz="1800" dirty="0" err="1">
                <a:solidFill>
                  <a:srgbClr val="303D68"/>
                </a:solidFill>
                <a:ea typeface="+mj-lt"/>
                <a:cs typeface="+mj-lt"/>
              </a:rPr>
              <a:t>standardima</a:t>
            </a:r>
            <a:r>
              <a:rPr lang="en-US" sz="1800" dirty="0">
                <a:solidFill>
                  <a:srgbClr val="303D68"/>
                </a:solidFill>
                <a:ea typeface="+mj-lt"/>
                <a:cs typeface="+mj-lt"/>
              </a:rPr>
              <a:t>.</a:t>
            </a:r>
            <a:endParaRPr lang="en-US"/>
          </a:p>
          <a:p>
            <a:pPr algn="just"/>
            <a:endParaRPr lang="en-US" sz="1800" dirty="0">
              <a:solidFill>
                <a:srgbClr val="303D68"/>
              </a:solidFill>
              <a:ea typeface="+mj-lt"/>
              <a:cs typeface="+mj-lt"/>
            </a:endParaRPr>
          </a:p>
          <a:p>
            <a:pPr algn="just"/>
            <a:r>
              <a:rPr lang="en-US" sz="1800" dirty="0" err="1">
                <a:solidFill>
                  <a:srgbClr val="303D68"/>
                </a:solidFill>
                <a:ea typeface="+mj-lt"/>
                <a:cs typeface="+mj-lt"/>
              </a:rPr>
              <a:t>Okvir</a:t>
            </a:r>
            <a:r>
              <a:rPr lang="en-US" sz="1800" dirty="0">
                <a:solidFill>
                  <a:srgbClr val="303D68"/>
                </a:solidFill>
                <a:ea typeface="+mj-lt"/>
                <a:cs typeface="+mj-lt"/>
              </a:rPr>
              <a:t> </a:t>
            </a:r>
            <a:r>
              <a:rPr lang="en-US" sz="1800" dirty="0" err="1">
                <a:solidFill>
                  <a:srgbClr val="303D68"/>
                </a:solidFill>
                <a:ea typeface="+mj-lt"/>
                <a:cs typeface="+mj-lt"/>
              </a:rPr>
              <a:t>Evropskih</a:t>
            </a:r>
            <a:r>
              <a:rPr lang="en-US" sz="1800" dirty="0">
                <a:solidFill>
                  <a:srgbClr val="303D68"/>
                </a:solidFill>
                <a:ea typeface="+mj-lt"/>
                <a:cs typeface="+mj-lt"/>
              </a:rPr>
              <a:t> </a:t>
            </a:r>
            <a:r>
              <a:rPr lang="en-US" sz="1800" dirty="0" err="1">
                <a:solidFill>
                  <a:srgbClr val="303D68"/>
                </a:solidFill>
                <a:ea typeface="+mj-lt"/>
                <a:cs typeface="+mj-lt"/>
              </a:rPr>
              <a:t>vještina</a:t>
            </a:r>
            <a:r>
              <a:rPr lang="en-US" sz="1800" dirty="0">
                <a:solidFill>
                  <a:srgbClr val="303D68"/>
                </a:solidFill>
                <a:ea typeface="+mj-lt"/>
                <a:cs typeface="+mj-lt"/>
              </a:rPr>
              <a:t>, </a:t>
            </a:r>
            <a:r>
              <a:rPr lang="en-US" sz="1800" dirty="0" err="1">
                <a:solidFill>
                  <a:srgbClr val="303D68"/>
                </a:solidFill>
                <a:ea typeface="+mj-lt"/>
                <a:cs typeface="+mj-lt"/>
              </a:rPr>
              <a:t>kompetencija</a:t>
            </a:r>
            <a:r>
              <a:rPr lang="en-US" sz="1800" dirty="0">
                <a:solidFill>
                  <a:srgbClr val="303D68"/>
                </a:solidFill>
                <a:ea typeface="+mj-lt"/>
                <a:cs typeface="+mj-lt"/>
              </a:rPr>
              <a:t>, </a:t>
            </a:r>
            <a:r>
              <a:rPr lang="en-US" sz="1800" dirty="0" err="1">
                <a:solidFill>
                  <a:srgbClr val="303D68"/>
                </a:solidFill>
                <a:ea typeface="+mj-lt"/>
                <a:cs typeface="+mj-lt"/>
              </a:rPr>
              <a:t>kvalifikacija</a:t>
            </a:r>
            <a:r>
              <a:rPr lang="en-US" sz="1800" dirty="0">
                <a:solidFill>
                  <a:srgbClr val="303D68"/>
                </a:solidFill>
                <a:ea typeface="+mj-lt"/>
                <a:cs typeface="+mj-lt"/>
              </a:rPr>
              <a:t> </a:t>
            </a:r>
            <a:r>
              <a:rPr lang="en-US" sz="1800" dirty="0" err="1">
                <a:solidFill>
                  <a:srgbClr val="303D68"/>
                </a:solidFill>
                <a:ea typeface="+mj-lt"/>
                <a:cs typeface="+mj-lt"/>
              </a:rPr>
              <a:t>i</a:t>
            </a:r>
            <a:r>
              <a:rPr lang="en-US" sz="1800" dirty="0">
                <a:solidFill>
                  <a:srgbClr val="303D68"/>
                </a:solidFill>
                <a:ea typeface="+mj-lt"/>
                <a:cs typeface="+mj-lt"/>
              </a:rPr>
              <a:t> </a:t>
            </a:r>
            <a:r>
              <a:rPr lang="en-US" sz="1800" dirty="0" err="1">
                <a:solidFill>
                  <a:srgbClr val="303D68"/>
                </a:solidFill>
                <a:ea typeface="+mj-lt"/>
                <a:cs typeface="+mj-lt"/>
              </a:rPr>
              <a:t>zanimanja</a:t>
            </a:r>
            <a:r>
              <a:rPr lang="en-US" sz="1800" dirty="0">
                <a:solidFill>
                  <a:srgbClr val="303D68"/>
                </a:solidFill>
                <a:ea typeface="+mj-lt"/>
                <a:cs typeface="+mj-lt"/>
              </a:rPr>
              <a:t> (ESCO) </a:t>
            </a:r>
            <a:r>
              <a:rPr lang="en-US" sz="1800" dirty="0" err="1">
                <a:solidFill>
                  <a:srgbClr val="303D68"/>
                </a:solidFill>
                <a:ea typeface="+mj-lt"/>
                <a:cs typeface="+mj-lt"/>
              </a:rPr>
              <a:t>donosi</a:t>
            </a:r>
            <a:r>
              <a:rPr lang="en-US" sz="1800" dirty="0">
                <a:solidFill>
                  <a:srgbClr val="303D68"/>
                </a:solidFill>
                <a:ea typeface="+mj-lt"/>
                <a:cs typeface="+mj-lt"/>
              </a:rPr>
              <a:t> </a:t>
            </a:r>
            <a:r>
              <a:rPr lang="en-US" sz="1800" dirty="0" err="1">
                <a:solidFill>
                  <a:srgbClr val="303D68"/>
                </a:solidFill>
                <a:ea typeface="+mj-lt"/>
                <a:cs typeface="+mj-lt"/>
              </a:rPr>
              <a:t>dosljednost</a:t>
            </a:r>
            <a:r>
              <a:rPr lang="en-US" sz="1800" dirty="0">
                <a:solidFill>
                  <a:srgbClr val="303D68"/>
                </a:solidFill>
                <a:ea typeface="+mj-lt"/>
                <a:cs typeface="+mj-lt"/>
              </a:rPr>
              <a:t> </a:t>
            </a:r>
            <a:r>
              <a:rPr lang="en-US" sz="1800" dirty="0" err="1">
                <a:solidFill>
                  <a:srgbClr val="303D68"/>
                </a:solidFill>
                <a:ea typeface="+mj-lt"/>
                <a:cs typeface="+mj-lt"/>
              </a:rPr>
              <a:t>i</a:t>
            </a:r>
            <a:r>
              <a:rPr lang="en-US" sz="1800" dirty="0">
                <a:solidFill>
                  <a:srgbClr val="303D68"/>
                </a:solidFill>
                <a:ea typeface="+mj-lt"/>
                <a:cs typeface="+mj-lt"/>
              </a:rPr>
              <a:t> </a:t>
            </a:r>
            <a:r>
              <a:rPr lang="en-US" sz="1800" dirty="0" err="1">
                <a:solidFill>
                  <a:srgbClr val="303D68"/>
                </a:solidFill>
                <a:ea typeface="+mj-lt"/>
                <a:cs typeface="+mj-lt"/>
              </a:rPr>
              <a:t>jasnoću</a:t>
            </a:r>
            <a:r>
              <a:rPr lang="en-US" sz="1800" dirty="0">
                <a:solidFill>
                  <a:srgbClr val="303D68"/>
                </a:solidFill>
                <a:ea typeface="+mj-lt"/>
                <a:cs typeface="+mj-lt"/>
              </a:rPr>
              <a:t> u </a:t>
            </a:r>
            <a:r>
              <a:rPr lang="en-US" sz="1800" dirty="0" err="1">
                <a:solidFill>
                  <a:srgbClr val="303D68"/>
                </a:solidFill>
                <a:ea typeface="+mj-lt"/>
                <a:cs typeface="+mj-lt"/>
              </a:rPr>
              <a:t>nastavi</a:t>
            </a:r>
            <a:r>
              <a:rPr lang="en-US" sz="1800" dirty="0">
                <a:solidFill>
                  <a:srgbClr val="303D68"/>
                </a:solidFill>
                <a:ea typeface="+mj-lt"/>
                <a:cs typeface="+mj-lt"/>
              </a:rPr>
              <a:t>.</a:t>
            </a:r>
            <a:endParaRPr lang="en-US"/>
          </a:p>
          <a:p>
            <a:pPr algn="just"/>
            <a:endParaRPr lang="en-US" sz="1800" dirty="0">
              <a:solidFill>
                <a:srgbClr val="303D68"/>
              </a:solidFill>
              <a:ea typeface="+mj-lt"/>
              <a:cs typeface="+mj-lt"/>
            </a:endParaRPr>
          </a:p>
          <a:p>
            <a:pPr algn="just"/>
            <a:r>
              <a:rPr lang="en-US" sz="1800" dirty="0">
                <a:solidFill>
                  <a:srgbClr val="303D68"/>
                </a:solidFill>
                <a:ea typeface="+mj-lt"/>
                <a:cs typeface="+mj-lt"/>
              </a:rPr>
              <a:t>(</a:t>
            </a:r>
            <a:r>
              <a:rPr lang="en-US" sz="1800" dirty="0">
                <a:solidFill>
                  <a:srgbClr val="303D68"/>
                </a:solidFill>
                <a:ea typeface="+mj-lt"/>
                <a:cs typeface="+mj-lt"/>
                <a:hlinkClick r:id="rId4"/>
              </a:rPr>
              <a:t>https://esco.ec.europa.eu</a:t>
            </a:r>
            <a:r>
              <a:rPr lang="en-US" sz="1800" dirty="0">
                <a:solidFill>
                  <a:srgbClr val="303D68"/>
                </a:solidFill>
                <a:ea typeface="+mj-lt"/>
                <a:cs typeface="+mj-lt"/>
              </a:rPr>
              <a:t>)</a:t>
            </a:r>
            <a:endParaRPr lang="en-US"/>
          </a:p>
          <a:p>
            <a:pPr lvl="0" algn="just">
              <a:spcBef>
                <a:spcPts val="1000"/>
              </a:spcBef>
              <a:buSzPts val="1440"/>
            </a:pPr>
            <a:endParaRPr lang="en-US" sz="180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US" sz="20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1026" name="Picture 2" descr="First ESCO Release | PDF | Interoperability | Educational Assessment">
            <a:extLst>
              <a:ext uri="{FF2B5EF4-FFF2-40B4-BE49-F238E27FC236}">
                <a16:creationId xmlns:a16="http://schemas.microsoft.com/office/drawing/2014/main" id="{A0568149-579C-EDF0-8578-E574C650B1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50" b="12925"/>
          <a:stretch>
            <a:fillRect/>
          </a:stretch>
        </p:blipFill>
        <p:spPr bwMode="auto">
          <a:xfrm>
            <a:off x="7690370" y="1211083"/>
            <a:ext cx="3853464" cy="4363358"/>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C9D2BAA4-D274-EC12-6C2A-88436A58EA41}"/>
              </a:ext>
            </a:extLst>
          </p:cNvPr>
          <p:cNvSpPr txBox="1"/>
          <p:nvPr/>
        </p:nvSpPr>
        <p:spPr>
          <a:xfrm>
            <a:off x="8312850" y="5646917"/>
            <a:ext cx="1367682" cy="261610"/>
          </a:xfrm>
          <a:prstGeom prst="rect">
            <a:avLst/>
          </a:prstGeom>
          <a:noFill/>
        </p:spPr>
        <p:txBody>
          <a:bodyPr wrap="none" rtlCol="0">
            <a:spAutoFit/>
          </a:bodyPr>
          <a:lstStyle/>
          <a:p>
            <a:r>
              <a:rPr lang="en-GB" sz="1100" dirty="0">
                <a:solidFill>
                  <a:srgbClr val="156082"/>
                </a:solidFill>
              </a:rPr>
              <a:t>Slika: iStockphoto</a:t>
            </a:r>
          </a:p>
        </p:txBody>
      </p:sp>
    </p:spTree>
    <p:extLst>
      <p:ext uri="{BB962C8B-B14F-4D97-AF65-F5344CB8AC3E}">
        <p14:creationId xmlns:p14="http://schemas.microsoft.com/office/powerpoint/2010/main" val="2285203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4A74F-7BB7-24A6-304C-1DF72AD31AA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42E050E-08B7-071E-B1AE-ADDDD57C6195}"/>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US" sz="1400" b="1" u="sng"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5D586DB9-683B-5539-682B-F9416AF3EA16}"/>
              </a:ext>
            </a:extLst>
          </p:cNvPr>
          <p:cNvSpPr txBox="1"/>
          <p:nvPr/>
        </p:nvSpPr>
        <p:spPr>
          <a:xfrm>
            <a:off x="3984331" y="402332"/>
            <a:ext cx="8111062" cy="17558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US" sz="3000" b="1" dirty="0">
                <a:solidFill>
                  <a:srgbClr val="303D68"/>
                </a:solidFill>
                <a:latin typeface="DejaVu Math TeX Gyre" panose="02000503000000000000" pitchFamily="2" charset="0"/>
                <a:ea typeface="+mj-ea"/>
                <a:cs typeface="+mj-cs"/>
              </a:rPr>
              <a:t>Ključni aspekti:</a:t>
            </a:r>
          </a:p>
          <a:p>
            <a:pPr marL="457200" indent="-457200">
              <a:lnSpc>
                <a:spcPct val="90000"/>
              </a:lnSpc>
              <a:spcBef>
                <a:spcPct val="0"/>
              </a:spcBef>
              <a:buFont typeface="Arial" panose="020B0604020202020204" pitchFamily="34" charset="0"/>
              <a:buChar char="•"/>
            </a:pPr>
            <a:r>
              <a:rPr lang="en-US" sz="3000" dirty="0" err="1">
                <a:solidFill>
                  <a:srgbClr val="303D68"/>
                </a:solidFill>
                <a:ea typeface="+mn-lt"/>
                <a:cs typeface="+mn-lt"/>
              </a:rPr>
              <a:t>Razviti</a:t>
            </a:r>
            <a:r>
              <a:rPr lang="en-US" sz="3000" dirty="0">
                <a:solidFill>
                  <a:srgbClr val="303D68"/>
                </a:solidFill>
                <a:ea typeface="+mn-lt"/>
                <a:cs typeface="+mn-lt"/>
              </a:rPr>
              <a:t> </a:t>
            </a:r>
            <a:r>
              <a:rPr lang="en-US" sz="3000" dirty="0" err="1">
                <a:solidFill>
                  <a:srgbClr val="303D68"/>
                </a:solidFill>
                <a:ea typeface="+mn-lt"/>
                <a:cs typeface="+mn-lt"/>
              </a:rPr>
              <a:t>tehnike</a:t>
            </a:r>
            <a:r>
              <a:rPr lang="en-US" sz="3000" dirty="0">
                <a:solidFill>
                  <a:srgbClr val="303D68"/>
                </a:solidFill>
                <a:ea typeface="+mn-lt"/>
                <a:cs typeface="+mn-lt"/>
              </a:rPr>
              <a:t> za izdvajanje ključnih termina digitalnih vještina iz sirovih podataka i njihovu standardizaciju </a:t>
            </a:r>
            <a:r>
              <a:rPr lang="en-US" sz="3000" dirty="0" err="1">
                <a:solidFill>
                  <a:srgbClr val="303D68"/>
                </a:solidFill>
                <a:ea typeface="+mn-lt"/>
                <a:cs typeface="+mn-lt"/>
              </a:rPr>
              <a:t>radi</a:t>
            </a:r>
            <a:r>
              <a:rPr lang="en-US" sz="3000" dirty="0">
                <a:solidFill>
                  <a:srgbClr val="303D68"/>
                </a:solidFill>
                <a:ea typeface="+mn-lt"/>
                <a:cs typeface="+mn-lt"/>
              </a:rPr>
              <a:t> </a:t>
            </a:r>
            <a:r>
              <a:rPr lang="en-US" sz="3000" dirty="0" err="1">
                <a:solidFill>
                  <a:srgbClr val="303D68"/>
                </a:solidFill>
                <a:ea typeface="+mn-lt"/>
                <a:cs typeface="+mn-lt"/>
              </a:rPr>
              <a:t>dosljedne</a:t>
            </a:r>
            <a:r>
              <a:rPr lang="en-US" sz="3000" dirty="0">
                <a:solidFill>
                  <a:srgbClr val="303D68"/>
                </a:solidFill>
                <a:ea typeface="+mn-lt"/>
                <a:cs typeface="+mn-lt"/>
              </a:rPr>
              <a:t> </a:t>
            </a:r>
            <a:r>
              <a:rPr lang="en-US" sz="3000" dirty="0" err="1">
                <a:solidFill>
                  <a:srgbClr val="303D68"/>
                </a:solidFill>
                <a:ea typeface="+mn-lt"/>
                <a:cs typeface="+mn-lt"/>
              </a:rPr>
              <a:t>analize</a:t>
            </a:r>
            <a:r>
              <a:rPr lang="en-US" sz="3000" dirty="0">
                <a:solidFill>
                  <a:srgbClr val="303D68"/>
                </a:solidFill>
                <a:ea typeface="+mn-lt"/>
                <a:cs typeface="+mn-lt"/>
              </a:rPr>
              <a:t>.</a:t>
            </a:r>
            <a:endParaRPr lang="en-US" sz="3000" dirty="0">
              <a:solidFill>
                <a:srgbClr val="303D68"/>
              </a:solidFill>
              <a:effectLst/>
              <a:ea typeface="+mn-lt"/>
              <a:cs typeface="+mn-lt"/>
            </a:endParaRPr>
          </a:p>
        </p:txBody>
      </p:sp>
      <p:sp>
        <p:nvSpPr>
          <p:cNvPr id="9" name="Text Box 10">
            <a:extLst>
              <a:ext uri="{FF2B5EF4-FFF2-40B4-BE49-F238E27FC236}">
                <a16:creationId xmlns:a16="http://schemas.microsoft.com/office/drawing/2014/main" id="{766D7C5A-3D9E-D5C7-A750-73688EFF1774}"/>
              </a:ext>
            </a:extLst>
          </p:cNvPr>
          <p:cNvSpPr txBox="1">
            <a:spLocks noChangeArrowheads="1"/>
          </p:cNvSpPr>
          <p:nvPr/>
        </p:nvSpPr>
        <p:spPr bwMode="auto">
          <a:xfrm>
            <a:off x="96607" y="402332"/>
            <a:ext cx="3824186" cy="2215991"/>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US"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Podnaslov 1.2: Izvlačenje i normalizacija terminologije digitalnih vještina</a:t>
            </a:r>
          </a:p>
        </p:txBody>
      </p:sp>
      <p:pic>
        <p:nvPicPr>
          <p:cNvPr id="2" name="Picture 1" descr="A logo with text on it&#10;&#10;Description automatically generated">
            <a:extLst>
              <a:ext uri="{FF2B5EF4-FFF2-40B4-BE49-F238E27FC236}">
                <a16:creationId xmlns:a16="http://schemas.microsoft.com/office/drawing/2014/main" id="{900CAC38-6028-896E-95F3-CCC6F34E99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AD797F7C-FA5A-E8D4-4363-77A8C03843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193832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3AB88-8792-0D83-10E4-F4EC503AF5E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611E2FA-AA65-DCEA-D492-CDEAB7377A67}"/>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Uočavanje jezika digitalnih vještina u oglasima za posao</a:t>
            </a:r>
          </a:p>
        </p:txBody>
      </p:sp>
      <p:pic>
        <p:nvPicPr>
          <p:cNvPr id="2" name="Picture 1" descr="A logo with text on it&#10;&#10;Description automatically generated">
            <a:extLst>
              <a:ext uri="{FF2B5EF4-FFF2-40B4-BE49-F238E27FC236}">
                <a16:creationId xmlns:a16="http://schemas.microsoft.com/office/drawing/2014/main" id="{B4D3CC41-9890-550A-8265-60A884D6DB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962E8321-0CEF-A023-67C1-0508919102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73BB8D1A-C3D1-C1EB-4565-257293D40D74}"/>
              </a:ext>
            </a:extLst>
          </p:cNvPr>
          <p:cNvSpPr txBox="1">
            <a:spLocks/>
          </p:cNvSpPr>
          <p:nvPr/>
        </p:nvSpPr>
        <p:spPr>
          <a:xfrm>
            <a:off x="6028808" y="1465006"/>
            <a:ext cx="5552684" cy="45065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buFont typeface="Arial" panose="020B0604020202020204" pitchFamily="34" charset="0"/>
              <a:buChar char="•"/>
            </a:pPr>
            <a:r>
              <a:rPr lang="en-US" sz="2000" err="1">
                <a:solidFill>
                  <a:srgbClr val="303D68"/>
                </a:solidFill>
                <a:ea typeface="+mj-lt"/>
                <a:cs typeface="+mj-lt"/>
              </a:rPr>
              <a:t>Prilikom</a:t>
            </a:r>
            <a:r>
              <a:rPr lang="en-US" sz="2000" dirty="0">
                <a:solidFill>
                  <a:srgbClr val="303D68"/>
                </a:solidFill>
                <a:ea typeface="+mj-lt"/>
                <a:cs typeface="+mj-lt"/>
              </a:rPr>
              <a:t> </a:t>
            </a:r>
            <a:r>
              <a:rPr lang="en-US" sz="2000" err="1">
                <a:solidFill>
                  <a:srgbClr val="303D68"/>
                </a:solidFill>
                <a:ea typeface="+mj-lt"/>
                <a:cs typeface="+mj-lt"/>
              </a:rPr>
              <a:t>pregledavanja</a:t>
            </a:r>
            <a:r>
              <a:rPr lang="en-US" sz="2000" dirty="0">
                <a:solidFill>
                  <a:srgbClr val="303D68"/>
                </a:solidFill>
                <a:ea typeface="+mj-lt"/>
                <a:cs typeface="+mj-lt"/>
              </a:rPr>
              <a:t> </a:t>
            </a:r>
            <a:r>
              <a:rPr lang="en-US" sz="2000" err="1">
                <a:solidFill>
                  <a:srgbClr val="303D68"/>
                </a:solidFill>
                <a:ea typeface="+mj-lt"/>
                <a:cs typeface="+mj-lt"/>
              </a:rPr>
              <a:t>oglasa</a:t>
            </a:r>
            <a:r>
              <a:rPr lang="en-US" sz="2000">
                <a:solidFill>
                  <a:srgbClr val="303D68"/>
                </a:solidFill>
                <a:ea typeface="+mj-lt"/>
                <a:cs typeface="+mj-lt"/>
              </a:rPr>
              <a:t> za </a:t>
            </a:r>
            <a:r>
              <a:rPr lang="en-US" sz="2000" err="1">
                <a:solidFill>
                  <a:srgbClr val="303D68"/>
                </a:solidFill>
                <a:ea typeface="+mj-lt"/>
                <a:cs typeface="+mj-lt"/>
              </a:rPr>
              <a:t>posao</a:t>
            </a:r>
            <a:r>
              <a:rPr lang="en-US" sz="2000">
                <a:solidFill>
                  <a:srgbClr val="303D68"/>
                </a:solidFill>
                <a:ea typeface="+mj-lt"/>
                <a:cs typeface="+mj-lt"/>
              </a:rPr>
              <a:t>, </a:t>
            </a:r>
            <a:r>
              <a:rPr lang="en-US" sz="2000" err="1">
                <a:solidFill>
                  <a:srgbClr val="303D68"/>
                </a:solidFill>
                <a:ea typeface="+mj-lt"/>
                <a:cs typeface="+mj-lt"/>
              </a:rPr>
              <a:t>prvi</a:t>
            </a:r>
            <a:r>
              <a:rPr lang="en-US" sz="2000">
                <a:solidFill>
                  <a:srgbClr val="303D68"/>
                </a:solidFill>
                <a:ea typeface="+mj-lt"/>
                <a:cs typeface="+mj-lt"/>
              </a:rPr>
              <a:t> </a:t>
            </a:r>
            <a:r>
              <a:rPr lang="en-US" sz="2000" err="1">
                <a:solidFill>
                  <a:srgbClr val="303D68"/>
                </a:solidFill>
                <a:ea typeface="+mj-lt"/>
                <a:cs typeface="+mj-lt"/>
              </a:rPr>
              <a:t>korak</a:t>
            </a:r>
            <a:r>
              <a:rPr lang="en-US" sz="2000">
                <a:solidFill>
                  <a:srgbClr val="303D68"/>
                </a:solidFill>
                <a:ea typeface="+mj-lt"/>
                <a:cs typeface="+mj-lt"/>
              </a:rPr>
              <a:t> je </a:t>
            </a:r>
            <a:r>
              <a:rPr lang="en-US" sz="2000" err="1">
                <a:solidFill>
                  <a:srgbClr val="303D68"/>
                </a:solidFill>
                <a:ea typeface="+mj-lt"/>
                <a:cs typeface="+mj-lt"/>
              </a:rPr>
              <a:t>identifikovati</a:t>
            </a:r>
            <a:r>
              <a:rPr lang="en-US" sz="2000">
                <a:solidFill>
                  <a:srgbClr val="303D68"/>
                </a:solidFill>
                <a:ea typeface="+mj-lt"/>
                <a:cs typeface="+mj-lt"/>
              </a:rPr>
              <a:t> </a:t>
            </a:r>
            <a:r>
              <a:rPr lang="en-US" sz="2000" err="1">
                <a:solidFill>
                  <a:srgbClr val="303D68"/>
                </a:solidFill>
                <a:ea typeface="+mj-lt"/>
                <a:cs typeface="+mj-lt"/>
              </a:rPr>
              <a:t>digitalne</a:t>
            </a:r>
            <a:r>
              <a:rPr lang="en-US" sz="2000">
                <a:solidFill>
                  <a:srgbClr val="303D68"/>
                </a:solidFill>
                <a:ea typeface="+mj-lt"/>
                <a:cs typeface="+mj-lt"/>
              </a:rPr>
              <a:t> </a:t>
            </a:r>
            <a:r>
              <a:rPr lang="en-US" sz="2000" err="1">
                <a:solidFill>
                  <a:srgbClr val="303D68"/>
                </a:solidFill>
                <a:ea typeface="+mj-lt"/>
                <a:cs typeface="+mj-lt"/>
              </a:rPr>
              <a:t>vještine</a:t>
            </a:r>
            <a:r>
              <a:rPr lang="en-US" sz="2000">
                <a:solidFill>
                  <a:srgbClr val="303D68"/>
                </a:solidFill>
                <a:ea typeface="+mj-lt"/>
                <a:cs typeface="+mj-lt"/>
              </a:rPr>
              <a:t> </a:t>
            </a:r>
            <a:r>
              <a:rPr lang="en-US" sz="2000" err="1">
                <a:solidFill>
                  <a:srgbClr val="303D68"/>
                </a:solidFill>
                <a:ea typeface="+mj-lt"/>
                <a:cs typeface="+mj-lt"/>
              </a:rPr>
              <a:t>skrivene</a:t>
            </a:r>
            <a:r>
              <a:rPr lang="en-US" sz="2000">
                <a:solidFill>
                  <a:srgbClr val="303D68"/>
                </a:solidFill>
                <a:ea typeface="+mj-lt"/>
                <a:cs typeface="+mj-lt"/>
              </a:rPr>
              <a:t> </a:t>
            </a:r>
            <a:r>
              <a:rPr lang="en-US" sz="2000" err="1">
                <a:solidFill>
                  <a:srgbClr val="303D68"/>
                </a:solidFill>
                <a:ea typeface="+mj-lt"/>
                <a:cs typeface="+mj-lt"/>
              </a:rPr>
              <a:t>unutar</a:t>
            </a:r>
            <a:r>
              <a:rPr lang="en-US" sz="2000">
                <a:solidFill>
                  <a:srgbClr val="303D68"/>
                </a:solidFill>
                <a:ea typeface="+mj-lt"/>
                <a:cs typeface="+mj-lt"/>
              </a:rPr>
              <a:t> </a:t>
            </a:r>
            <a:r>
              <a:rPr lang="en-US" sz="2000" err="1">
                <a:solidFill>
                  <a:srgbClr val="303D68"/>
                </a:solidFill>
                <a:ea typeface="+mj-lt"/>
                <a:cs typeface="+mj-lt"/>
              </a:rPr>
              <a:t>običnih</a:t>
            </a:r>
            <a:r>
              <a:rPr lang="en-US" sz="2000">
                <a:solidFill>
                  <a:srgbClr val="303D68"/>
                </a:solidFill>
                <a:ea typeface="+mj-lt"/>
                <a:cs typeface="+mj-lt"/>
              </a:rPr>
              <a:t> </a:t>
            </a:r>
            <a:r>
              <a:rPr lang="en-US" sz="2000" err="1">
                <a:solidFill>
                  <a:srgbClr val="303D68"/>
                </a:solidFill>
                <a:ea typeface="+mj-lt"/>
                <a:cs typeface="+mj-lt"/>
              </a:rPr>
              <a:t>opisa</a:t>
            </a:r>
            <a:r>
              <a:rPr lang="en-US" sz="2000">
                <a:solidFill>
                  <a:srgbClr val="303D68"/>
                </a:solidFill>
                <a:ea typeface="+mj-lt"/>
                <a:cs typeface="+mj-lt"/>
              </a:rPr>
              <a:t> </a:t>
            </a:r>
            <a:r>
              <a:rPr lang="en-US" sz="2000" err="1">
                <a:solidFill>
                  <a:srgbClr val="303D68"/>
                </a:solidFill>
                <a:ea typeface="+mj-lt"/>
                <a:cs typeface="+mj-lt"/>
              </a:rPr>
              <a:t>poslova</a:t>
            </a:r>
            <a:r>
              <a:rPr lang="en-US" sz="2000">
                <a:solidFill>
                  <a:srgbClr val="303D68"/>
                </a:solidFill>
                <a:ea typeface="+mj-lt"/>
                <a:cs typeface="+mj-lt"/>
              </a:rPr>
              <a:t>.</a:t>
            </a:r>
            <a:endParaRPr lang="en-US" sz="2000" dirty="0">
              <a:solidFill>
                <a:srgbClr val="303D68"/>
              </a:solidFill>
              <a:latin typeface="DejaVu Math TeX Gyre" panose="02000503000000000000" pitchFamily="2" charset="0"/>
              <a:ea typeface="+mj-lt"/>
              <a:cs typeface="+mj-lt"/>
            </a:endParaRPr>
          </a:p>
          <a:p>
            <a:pPr algn="just"/>
            <a:endParaRPr lang="en-US" sz="2000" dirty="0">
              <a:solidFill>
                <a:srgbClr val="303D68"/>
              </a:solidFill>
              <a:ea typeface="+mj-lt"/>
              <a:cs typeface="+mj-lt"/>
            </a:endParaRPr>
          </a:p>
          <a:p>
            <a:pPr algn="just">
              <a:buFont typeface="Arial" panose="020B0604020202020204" pitchFamily="34" charset="0"/>
              <a:buChar char="•"/>
            </a:pPr>
            <a:r>
              <a:rPr lang="en-US" sz="2000" err="1">
                <a:solidFill>
                  <a:srgbClr val="303D68"/>
                </a:solidFill>
                <a:ea typeface="+mj-lt"/>
                <a:cs typeface="+mj-lt"/>
              </a:rPr>
              <a:t>Poslodavci</a:t>
            </a:r>
            <a:r>
              <a:rPr lang="en-US" sz="2000" dirty="0">
                <a:solidFill>
                  <a:srgbClr val="303D68"/>
                </a:solidFill>
                <a:ea typeface="+mj-lt"/>
                <a:cs typeface="+mj-lt"/>
              </a:rPr>
              <a:t> </a:t>
            </a:r>
            <a:r>
              <a:rPr lang="en-US" sz="2000" err="1">
                <a:solidFill>
                  <a:srgbClr val="303D68"/>
                </a:solidFill>
                <a:ea typeface="+mj-lt"/>
                <a:cs typeface="+mj-lt"/>
              </a:rPr>
              <a:t>navode</a:t>
            </a:r>
            <a:r>
              <a:rPr lang="en-US" sz="2000" dirty="0">
                <a:solidFill>
                  <a:srgbClr val="303D68"/>
                </a:solidFill>
                <a:ea typeface="+mj-lt"/>
                <a:cs typeface="+mj-lt"/>
              </a:rPr>
              <a:t> </a:t>
            </a:r>
            <a:r>
              <a:rPr lang="en-US" sz="2000" err="1">
                <a:solidFill>
                  <a:srgbClr val="303D68"/>
                </a:solidFill>
                <a:ea typeface="+mj-lt"/>
                <a:cs typeface="+mj-lt"/>
              </a:rPr>
              <a:t>zadatke</a:t>
            </a:r>
            <a:r>
              <a:rPr lang="en-US" sz="2000" dirty="0">
                <a:solidFill>
                  <a:srgbClr val="303D68"/>
                </a:solidFill>
                <a:ea typeface="+mj-lt"/>
                <a:cs typeface="+mj-lt"/>
              </a:rPr>
              <a:t> </a:t>
            </a:r>
            <a:r>
              <a:rPr lang="en-US" sz="2000" err="1">
                <a:solidFill>
                  <a:srgbClr val="303D68"/>
                </a:solidFill>
                <a:ea typeface="+mj-lt"/>
                <a:cs typeface="+mj-lt"/>
              </a:rPr>
              <a:t>poput</a:t>
            </a:r>
            <a:r>
              <a:rPr lang="en-US" sz="2000">
                <a:solidFill>
                  <a:srgbClr val="303D68"/>
                </a:solidFill>
                <a:ea typeface="+mj-lt"/>
                <a:cs typeface="+mj-lt"/>
              </a:rPr>
              <a:t> </a:t>
            </a:r>
            <a:r>
              <a:rPr lang="en-US" sz="2000" err="1">
                <a:solidFill>
                  <a:srgbClr val="303D68"/>
                </a:solidFill>
                <a:ea typeface="+mj-lt"/>
                <a:cs typeface="+mj-lt"/>
              </a:rPr>
              <a:t>ažuriranja</a:t>
            </a:r>
            <a:r>
              <a:rPr lang="en-US" sz="2000">
                <a:solidFill>
                  <a:srgbClr val="303D68"/>
                </a:solidFill>
                <a:ea typeface="+mj-lt"/>
                <a:cs typeface="+mj-lt"/>
              </a:rPr>
              <a:t> </a:t>
            </a:r>
            <a:r>
              <a:rPr lang="en-US" sz="2000" err="1">
                <a:solidFill>
                  <a:srgbClr val="303D68"/>
                </a:solidFill>
                <a:ea typeface="+mj-lt"/>
                <a:cs typeface="+mj-lt"/>
              </a:rPr>
              <a:t>digitalnih</a:t>
            </a:r>
            <a:r>
              <a:rPr lang="en-US" sz="2000">
                <a:solidFill>
                  <a:srgbClr val="303D68"/>
                </a:solidFill>
                <a:ea typeface="+mj-lt"/>
                <a:cs typeface="+mj-lt"/>
              </a:rPr>
              <a:t> </a:t>
            </a:r>
            <a:r>
              <a:rPr lang="en-US" sz="2000" err="1">
                <a:solidFill>
                  <a:srgbClr val="303D68"/>
                </a:solidFill>
                <a:ea typeface="+mj-lt"/>
                <a:cs typeface="+mj-lt"/>
              </a:rPr>
              <a:t>evidencija</a:t>
            </a:r>
            <a:r>
              <a:rPr lang="en-US" sz="2000">
                <a:solidFill>
                  <a:srgbClr val="303D68"/>
                </a:solidFill>
                <a:ea typeface="+mj-lt"/>
                <a:cs typeface="+mj-lt"/>
              </a:rPr>
              <a:t>, </a:t>
            </a:r>
            <a:r>
              <a:rPr lang="en-US" sz="2000" err="1">
                <a:solidFill>
                  <a:srgbClr val="303D68"/>
                </a:solidFill>
                <a:ea typeface="+mj-lt"/>
                <a:cs typeface="+mj-lt"/>
              </a:rPr>
              <a:t>korištenja</a:t>
            </a:r>
            <a:r>
              <a:rPr lang="en-US" sz="2000">
                <a:solidFill>
                  <a:srgbClr val="303D68"/>
                </a:solidFill>
                <a:ea typeface="+mj-lt"/>
                <a:cs typeface="+mj-lt"/>
              </a:rPr>
              <a:t> </a:t>
            </a:r>
            <a:r>
              <a:rPr lang="en-US" sz="2000" err="1">
                <a:solidFill>
                  <a:srgbClr val="303D68"/>
                </a:solidFill>
                <a:ea typeface="+mj-lt"/>
                <a:cs typeface="+mj-lt"/>
              </a:rPr>
              <a:t>sistema</a:t>
            </a:r>
            <a:r>
              <a:rPr lang="en-US" sz="2000">
                <a:solidFill>
                  <a:srgbClr val="303D68"/>
                </a:solidFill>
                <a:ea typeface="+mj-lt"/>
                <a:cs typeface="+mj-lt"/>
              </a:rPr>
              <a:t> za </a:t>
            </a:r>
            <a:r>
              <a:rPr lang="en-US" sz="2000" err="1">
                <a:solidFill>
                  <a:srgbClr val="303D68"/>
                </a:solidFill>
                <a:ea typeface="+mj-lt"/>
                <a:cs typeface="+mj-lt"/>
              </a:rPr>
              <a:t>rezervacije</a:t>
            </a:r>
            <a:r>
              <a:rPr lang="en-US" sz="2000">
                <a:solidFill>
                  <a:srgbClr val="303D68"/>
                </a:solidFill>
                <a:ea typeface="+mj-lt"/>
                <a:cs typeface="+mj-lt"/>
              </a:rPr>
              <a:t>, </a:t>
            </a:r>
            <a:r>
              <a:rPr lang="en-US" sz="2000" err="1">
                <a:solidFill>
                  <a:srgbClr val="303D68"/>
                </a:solidFill>
                <a:ea typeface="+mj-lt"/>
                <a:cs typeface="+mj-lt"/>
              </a:rPr>
              <a:t>upravljanja</a:t>
            </a:r>
            <a:r>
              <a:rPr lang="en-US" sz="2000">
                <a:solidFill>
                  <a:srgbClr val="303D68"/>
                </a:solidFill>
                <a:ea typeface="+mj-lt"/>
                <a:cs typeface="+mj-lt"/>
              </a:rPr>
              <a:t> e-</a:t>
            </a:r>
            <a:r>
              <a:rPr lang="en-US" sz="2000" err="1">
                <a:solidFill>
                  <a:srgbClr val="303D68"/>
                </a:solidFill>
                <a:ea typeface="+mj-lt"/>
                <a:cs typeface="+mj-lt"/>
              </a:rPr>
              <a:t>mailovima</a:t>
            </a:r>
            <a:r>
              <a:rPr lang="en-US" sz="2000">
                <a:solidFill>
                  <a:srgbClr val="303D68"/>
                </a:solidFill>
                <a:ea typeface="+mj-lt"/>
                <a:cs typeface="+mj-lt"/>
              </a:rPr>
              <a:t>, </a:t>
            </a:r>
            <a:r>
              <a:rPr lang="en-US" sz="2000" err="1">
                <a:solidFill>
                  <a:srgbClr val="303D68"/>
                </a:solidFill>
                <a:ea typeface="+mj-lt"/>
                <a:cs typeface="+mj-lt"/>
              </a:rPr>
              <a:t>učestvovanja</a:t>
            </a:r>
            <a:r>
              <a:rPr lang="en-US" sz="2000">
                <a:solidFill>
                  <a:srgbClr val="303D68"/>
                </a:solidFill>
                <a:ea typeface="+mj-lt"/>
                <a:cs typeface="+mj-lt"/>
              </a:rPr>
              <a:t> u online </a:t>
            </a:r>
            <a:r>
              <a:rPr lang="en-US" sz="2000" err="1">
                <a:solidFill>
                  <a:srgbClr val="303D68"/>
                </a:solidFill>
                <a:ea typeface="+mj-lt"/>
                <a:cs typeface="+mj-lt"/>
              </a:rPr>
              <a:t>sastancima</a:t>
            </a:r>
            <a:r>
              <a:rPr lang="en-US" sz="2000">
                <a:solidFill>
                  <a:srgbClr val="303D68"/>
                </a:solidFill>
                <a:ea typeface="+mj-lt"/>
                <a:cs typeface="+mj-lt"/>
              </a:rPr>
              <a:t> </a:t>
            </a:r>
            <a:r>
              <a:rPr lang="en-US" sz="2000" err="1">
                <a:solidFill>
                  <a:srgbClr val="303D68"/>
                </a:solidFill>
                <a:ea typeface="+mj-lt"/>
                <a:cs typeface="+mj-lt"/>
              </a:rPr>
              <a:t>ili</a:t>
            </a:r>
            <a:r>
              <a:rPr lang="en-US" sz="2000">
                <a:solidFill>
                  <a:srgbClr val="303D68"/>
                </a:solidFill>
                <a:ea typeface="+mj-lt"/>
                <a:cs typeface="+mj-lt"/>
              </a:rPr>
              <a:t> rada s </a:t>
            </a:r>
            <a:r>
              <a:rPr lang="en-US" sz="2000" err="1">
                <a:solidFill>
                  <a:srgbClr val="303D68"/>
                </a:solidFill>
                <a:ea typeface="+mj-lt"/>
                <a:cs typeface="+mj-lt"/>
              </a:rPr>
              <a:t>tabelama</a:t>
            </a:r>
            <a:r>
              <a:rPr lang="en-US" sz="2000">
                <a:solidFill>
                  <a:srgbClr val="303D68"/>
                </a:solidFill>
                <a:ea typeface="+mj-lt"/>
                <a:cs typeface="+mj-lt"/>
              </a:rPr>
              <a:t> (spreadsheets).</a:t>
            </a:r>
            <a:endParaRPr lang="en-US"/>
          </a:p>
          <a:p>
            <a:pPr algn="just"/>
            <a:endParaRPr lang="en-US" sz="2000" dirty="0">
              <a:solidFill>
                <a:srgbClr val="303D68"/>
              </a:solidFill>
              <a:ea typeface="+mj-lt"/>
              <a:cs typeface="+mj-lt"/>
            </a:endParaRPr>
          </a:p>
          <a:p>
            <a:pPr algn="just">
              <a:buFont typeface="Arial" panose="020B0604020202020204" pitchFamily="34" charset="0"/>
              <a:buChar char="•"/>
            </a:pPr>
            <a:r>
              <a:rPr lang="en-US" sz="2000" err="1">
                <a:solidFill>
                  <a:srgbClr val="303D68"/>
                </a:solidFill>
                <a:ea typeface="+mj-lt"/>
                <a:cs typeface="+mj-lt"/>
              </a:rPr>
              <a:t>Učenje</a:t>
            </a:r>
            <a:r>
              <a:rPr lang="en-US" sz="2000">
                <a:solidFill>
                  <a:srgbClr val="303D68"/>
                </a:solidFill>
                <a:ea typeface="+mj-lt"/>
                <a:cs typeface="+mj-lt"/>
              </a:rPr>
              <a:t> </a:t>
            </a:r>
            <a:r>
              <a:rPr lang="en-US" sz="2000" err="1">
                <a:solidFill>
                  <a:srgbClr val="303D68"/>
                </a:solidFill>
                <a:ea typeface="+mj-lt"/>
                <a:cs typeface="+mj-lt"/>
              </a:rPr>
              <a:t>kako</a:t>
            </a:r>
            <a:r>
              <a:rPr lang="en-US" sz="2000">
                <a:solidFill>
                  <a:srgbClr val="303D68"/>
                </a:solidFill>
                <a:ea typeface="+mj-lt"/>
                <a:cs typeface="+mj-lt"/>
              </a:rPr>
              <a:t> </a:t>
            </a:r>
            <a:r>
              <a:rPr lang="en-US" sz="2000" err="1">
                <a:solidFill>
                  <a:srgbClr val="303D68"/>
                </a:solidFill>
                <a:ea typeface="+mj-lt"/>
                <a:cs typeface="+mj-lt"/>
              </a:rPr>
              <a:t>ih</a:t>
            </a:r>
            <a:r>
              <a:rPr lang="en-US" sz="2000">
                <a:solidFill>
                  <a:srgbClr val="303D68"/>
                </a:solidFill>
                <a:ea typeface="+mj-lt"/>
                <a:cs typeface="+mj-lt"/>
              </a:rPr>
              <a:t> uočavati pomaže nastavnicima da razumiju kako digitalni alati oblikuju stvarne radne rutine u različitim sektorima.</a:t>
            </a:r>
            <a:endParaRPr lang="en-US"/>
          </a:p>
          <a:p>
            <a:pPr marL="285750" indent="-285750" algn="just">
              <a:buFont typeface="Arial" panose="020B0604020202020204" pitchFamily="34" charset="0"/>
              <a:buChar char="•"/>
            </a:pPr>
            <a:endParaRPr lang="en-US" sz="20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4" name="Imagem 3">
            <a:extLst>
              <a:ext uri="{FF2B5EF4-FFF2-40B4-BE49-F238E27FC236}">
                <a16:creationId xmlns:a16="http://schemas.microsoft.com/office/drawing/2014/main" id="{D3007A6A-9169-C4E0-0E02-5558538B4973}"/>
              </a:ext>
            </a:extLst>
          </p:cNvPr>
          <p:cNvPicPr>
            <a:picLocks noChangeAspect="1"/>
          </p:cNvPicPr>
          <p:nvPr/>
        </p:nvPicPr>
        <p:blipFill>
          <a:blip r:embed="rId4">
            <a:extLst>
              <a:ext uri="{28A0092B-C50C-407E-A947-70E740481C1C}">
                <a14:useLocalDpi xmlns:a14="http://schemas.microsoft.com/office/drawing/2010/main" val="0"/>
              </a:ext>
            </a:extLst>
          </a:blip>
          <a:srcRect l="-1" t="11330" r="7796" b="23504"/>
          <a:stretch>
            <a:fillRect/>
          </a:stretch>
        </p:blipFill>
        <p:spPr bwMode="auto">
          <a:xfrm>
            <a:off x="460087" y="1465006"/>
            <a:ext cx="5100102" cy="4213280"/>
          </a:xfrm>
          <a:prstGeom prst="rect">
            <a:avLst/>
          </a:prstGeom>
          <a:noFill/>
          <a:ln>
            <a:noFill/>
          </a:ln>
        </p:spPr>
      </p:pic>
    </p:spTree>
    <p:extLst>
      <p:ext uri="{BB962C8B-B14F-4D97-AF65-F5344CB8AC3E}">
        <p14:creationId xmlns:p14="http://schemas.microsoft.com/office/powerpoint/2010/main" val="906533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89CF89-A256-4F13-651D-C41B54781F51}"/>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28EBE81-6293-12EE-1108-85F2AA968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38743747-4B0F-5A64-9381-169504768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8" name="Title 1">
            <a:extLst>
              <a:ext uri="{FF2B5EF4-FFF2-40B4-BE49-F238E27FC236}">
                <a16:creationId xmlns:a16="http://schemas.microsoft.com/office/drawing/2014/main" id="{98639BB6-BAD1-86BD-1E9C-B632F91B7799}"/>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err="1">
                <a:solidFill>
                  <a:srgbClr val="399884"/>
                </a:solidFill>
                <a:ea typeface="+mj-lt"/>
                <a:cs typeface="+mj-lt"/>
              </a:rPr>
              <a:t>Kreiranje</a:t>
            </a:r>
            <a:r>
              <a:rPr lang="en-US" sz="3000" b="1" dirty="0">
                <a:solidFill>
                  <a:srgbClr val="399884"/>
                </a:solidFill>
                <a:ea typeface="+mj-lt"/>
                <a:cs typeface="+mj-lt"/>
              </a:rPr>
              <a:t> </a:t>
            </a:r>
            <a:r>
              <a:rPr lang="en-US" sz="3000" b="1" dirty="0" err="1">
                <a:solidFill>
                  <a:srgbClr val="399884"/>
                </a:solidFill>
                <a:ea typeface="+mj-lt"/>
                <a:cs typeface="+mj-lt"/>
              </a:rPr>
              <a:t>jasne</a:t>
            </a:r>
            <a:r>
              <a:rPr lang="en-US" sz="3000" b="1" dirty="0">
                <a:solidFill>
                  <a:srgbClr val="399884"/>
                </a:solidFill>
                <a:ea typeface="+mj-lt"/>
                <a:cs typeface="+mj-lt"/>
              </a:rPr>
              <a:t> </a:t>
            </a:r>
            <a:r>
              <a:rPr lang="en-US" sz="3000" b="1" dirty="0" err="1">
                <a:solidFill>
                  <a:srgbClr val="399884"/>
                </a:solidFill>
                <a:ea typeface="+mj-lt"/>
                <a:cs typeface="+mj-lt"/>
              </a:rPr>
              <a:t>liste</a:t>
            </a:r>
            <a:r>
              <a:rPr lang="en-US" sz="3000" b="1" dirty="0">
                <a:solidFill>
                  <a:srgbClr val="399884"/>
                </a:solidFill>
                <a:ea typeface="+mj-lt"/>
                <a:cs typeface="+mj-lt"/>
              </a:rPr>
              <a:t> termina </a:t>
            </a:r>
            <a:r>
              <a:rPr lang="en-US" sz="3000" b="1" dirty="0" err="1">
                <a:solidFill>
                  <a:srgbClr val="399884"/>
                </a:solidFill>
                <a:ea typeface="+mj-lt"/>
                <a:cs typeface="+mj-lt"/>
              </a:rPr>
              <a:t>vještina</a:t>
            </a:r>
            <a:r>
              <a:rPr lang="en-US" sz="3000" dirty="0">
                <a:solidFill>
                  <a:srgbClr val="399884"/>
                </a:solidFill>
                <a:ea typeface="+mj-lt"/>
                <a:cs typeface="+mj-lt"/>
              </a:rPr>
              <a:t> </a:t>
            </a:r>
            <a:endParaRPr lang="en-US" dirty="0">
              <a:ea typeface="+mj-lt"/>
              <a:cs typeface="+mj-lt"/>
            </a:endParaRPr>
          </a:p>
        </p:txBody>
      </p:sp>
      <p:pic>
        <p:nvPicPr>
          <p:cNvPr id="9" name="Picture 8" descr="Blue text on a black background&#10;&#10;Description automatically generated">
            <a:extLst>
              <a:ext uri="{FF2B5EF4-FFF2-40B4-BE49-F238E27FC236}">
                <a16:creationId xmlns:a16="http://schemas.microsoft.com/office/drawing/2014/main" id="{692989FC-25B0-D83D-14BF-FD3871013C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AF1B521C-F7C9-239F-CCDC-B187127851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AD23AE18-C32E-E1AA-DA40-135015F3E921}"/>
              </a:ext>
            </a:extLst>
          </p:cNvPr>
          <p:cNvSpPr txBox="1">
            <a:spLocks/>
          </p:cNvSpPr>
          <p:nvPr/>
        </p:nvSpPr>
        <p:spPr>
          <a:xfrm>
            <a:off x="514116" y="1474839"/>
            <a:ext cx="11197985" cy="40113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br>
              <a:rPr lang="en-US" dirty="0"/>
            </a:br>
            <a:endParaRPr lang="en-US"/>
          </a:p>
          <a:p>
            <a:pPr algn="just"/>
            <a:r>
              <a:rPr lang="en-US" sz="2000" dirty="0">
                <a:solidFill>
                  <a:srgbClr val="303D68"/>
                </a:solidFill>
                <a:ea typeface="+mj-lt"/>
                <a:cs typeface="+mj-lt"/>
              </a:rPr>
              <a:t>Dok </a:t>
            </a:r>
            <a:r>
              <a:rPr lang="en-US" sz="2000" dirty="0" err="1">
                <a:solidFill>
                  <a:srgbClr val="303D68"/>
                </a:solidFill>
                <a:ea typeface="+mj-lt"/>
                <a:cs typeface="+mj-lt"/>
              </a:rPr>
              <a:t>čitate</a:t>
            </a:r>
            <a:r>
              <a:rPr lang="en-US" sz="2000" dirty="0">
                <a:solidFill>
                  <a:srgbClr val="303D68"/>
                </a:solidFill>
                <a:ea typeface="+mj-lt"/>
                <a:cs typeface="+mj-lt"/>
              </a:rPr>
              <a:t> </a:t>
            </a:r>
            <a:r>
              <a:rPr lang="en-US" sz="2000" dirty="0" err="1">
                <a:solidFill>
                  <a:srgbClr val="303D68"/>
                </a:solidFill>
                <a:ea typeface="+mj-lt"/>
                <a:cs typeface="+mj-lt"/>
              </a:rPr>
              <a:t>različite</a:t>
            </a:r>
            <a:r>
              <a:rPr lang="en-US" sz="2000" dirty="0">
                <a:solidFill>
                  <a:srgbClr val="303D68"/>
                </a:solidFill>
                <a:ea typeface="+mj-lt"/>
                <a:cs typeface="+mj-lt"/>
              </a:rPr>
              <a:t> </a:t>
            </a:r>
            <a:r>
              <a:rPr lang="en-US" sz="2000" dirty="0" err="1">
                <a:solidFill>
                  <a:srgbClr val="303D68"/>
                </a:solidFill>
                <a:ea typeface="+mj-lt"/>
                <a:cs typeface="+mj-lt"/>
              </a:rPr>
              <a:t>oglase</a:t>
            </a:r>
            <a:r>
              <a:rPr lang="en-US" sz="2000" dirty="0">
                <a:solidFill>
                  <a:srgbClr val="303D68"/>
                </a:solidFill>
                <a:ea typeface="+mj-lt"/>
                <a:cs typeface="+mj-lt"/>
              </a:rPr>
              <a:t>, </a:t>
            </a:r>
            <a:r>
              <a:rPr lang="en-US" sz="2000" dirty="0" err="1">
                <a:solidFill>
                  <a:srgbClr val="303D68"/>
                </a:solidFill>
                <a:ea typeface="+mj-lt"/>
                <a:cs typeface="+mj-lt"/>
              </a:rPr>
              <a:t>počnite</a:t>
            </a:r>
            <a:r>
              <a:rPr lang="en-US" sz="2000" dirty="0">
                <a:solidFill>
                  <a:srgbClr val="303D68"/>
                </a:solidFill>
                <a:ea typeface="+mj-lt"/>
                <a:cs typeface="+mj-lt"/>
              </a:rPr>
              <a:t> </a:t>
            </a:r>
            <a:r>
              <a:rPr lang="en-US" sz="2000" dirty="0" err="1">
                <a:solidFill>
                  <a:srgbClr val="303D68"/>
                </a:solidFill>
                <a:ea typeface="+mj-lt"/>
                <a:cs typeface="+mj-lt"/>
              </a:rPr>
              <a:t>prikupljati</a:t>
            </a:r>
            <a:r>
              <a:rPr lang="en-US" sz="2000" dirty="0">
                <a:solidFill>
                  <a:srgbClr val="303D68"/>
                </a:solidFill>
                <a:ea typeface="+mj-lt"/>
                <a:cs typeface="+mj-lt"/>
              </a:rPr>
              <a:t> </a:t>
            </a:r>
            <a:r>
              <a:rPr lang="en-US" sz="2000" dirty="0" err="1">
                <a:solidFill>
                  <a:srgbClr val="303D68"/>
                </a:solidFill>
                <a:ea typeface="+mj-lt"/>
                <a:cs typeface="+mj-lt"/>
              </a:rPr>
              <a:t>ključne</a:t>
            </a:r>
            <a:r>
              <a:rPr lang="en-US" sz="2000" dirty="0">
                <a:solidFill>
                  <a:srgbClr val="303D68"/>
                </a:solidFill>
                <a:ea typeface="+mj-lt"/>
                <a:cs typeface="+mj-lt"/>
              </a:rPr>
              <a:t> </a:t>
            </a:r>
            <a:r>
              <a:rPr lang="en-US" sz="2000" dirty="0" err="1">
                <a:solidFill>
                  <a:srgbClr val="303D68"/>
                </a:solidFill>
                <a:ea typeface="+mj-lt"/>
                <a:cs typeface="+mj-lt"/>
              </a:rPr>
              <a:t>riječi</a:t>
            </a:r>
            <a:r>
              <a:rPr lang="en-US" sz="2000" dirty="0">
                <a:solidFill>
                  <a:srgbClr val="303D68"/>
                </a:solidFill>
                <a:ea typeface="+mj-lt"/>
                <a:cs typeface="+mj-lt"/>
              </a:rPr>
              <a:t> </a:t>
            </a:r>
            <a:r>
              <a:rPr lang="en-US" sz="2000" dirty="0" err="1">
                <a:solidFill>
                  <a:srgbClr val="303D68"/>
                </a:solidFill>
                <a:ea typeface="+mj-lt"/>
                <a:cs typeface="+mj-lt"/>
              </a:rPr>
              <a:t>i</a:t>
            </a:r>
            <a:r>
              <a:rPr lang="en-US" sz="2000" dirty="0">
                <a:solidFill>
                  <a:srgbClr val="303D68"/>
                </a:solidFill>
                <a:ea typeface="+mj-lt"/>
                <a:cs typeface="+mj-lt"/>
              </a:rPr>
              <a:t> </a:t>
            </a:r>
            <a:r>
              <a:rPr lang="en-US" sz="2000" dirty="0" err="1">
                <a:solidFill>
                  <a:srgbClr val="303D68"/>
                </a:solidFill>
                <a:ea typeface="+mj-lt"/>
                <a:cs typeface="+mj-lt"/>
              </a:rPr>
              <a:t>izraze</a:t>
            </a:r>
            <a:r>
              <a:rPr lang="en-US" sz="2000" dirty="0">
                <a:solidFill>
                  <a:srgbClr val="303D68"/>
                </a:solidFill>
                <a:ea typeface="+mj-lt"/>
                <a:cs typeface="+mj-lt"/>
              </a:rPr>
              <a:t>.</a:t>
            </a:r>
            <a:endParaRPr lang="en-US" dirty="0"/>
          </a:p>
          <a:p>
            <a:pPr algn="just"/>
            <a:endParaRPr lang="en-US" sz="2000" dirty="0">
              <a:solidFill>
                <a:srgbClr val="303D68"/>
              </a:solidFill>
              <a:ea typeface="+mj-lt"/>
              <a:cs typeface="+mj-lt"/>
            </a:endParaRPr>
          </a:p>
          <a:p>
            <a:pPr algn="just"/>
            <a:r>
              <a:rPr lang="en-US" sz="2000" dirty="0">
                <a:solidFill>
                  <a:srgbClr val="303D68"/>
                </a:solidFill>
                <a:ea typeface="+mj-lt"/>
                <a:cs typeface="+mj-lt"/>
              </a:rPr>
              <a:t>Neki </a:t>
            </a:r>
            <a:r>
              <a:rPr lang="en-US" sz="2000" dirty="0" err="1">
                <a:solidFill>
                  <a:srgbClr val="303D68"/>
                </a:solidFill>
                <a:ea typeface="+mj-lt"/>
                <a:cs typeface="+mj-lt"/>
              </a:rPr>
              <a:t>oglasi</a:t>
            </a:r>
            <a:r>
              <a:rPr lang="en-US" sz="2000" dirty="0">
                <a:solidFill>
                  <a:srgbClr val="303D68"/>
                </a:solidFill>
                <a:ea typeface="+mj-lt"/>
                <a:cs typeface="+mj-lt"/>
              </a:rPr>
              <a:t> </a:t>
            </a:r>
            <a:r>
              <a:rPr lang="en-US" sz="2000" dirty="0" err="1">
                <a:solidFill>
                  <a:srgbClr val="303D68"/>
                </a:solidFill>
                <a:ea typeface="+mj-lt"/>
                <a:cs typeface="+mj-lt"/>
              </a:rPr>
              <a:t>koriste</a:t>
            </a:r>
            <a:r>
              <a:rPr lang="en-US" sz="2000" dirty="0">
                <a:solidFill>
                  <a:srgbClr val="303D68"/>
                </a:solidFill>
                <a:ea typeface="+mj-lt"/>
                <a:cs typeface="+mj-lt"/>
              </a:rPr>
              <a:t> </a:t>
            </a:r>
            <a:r>
              <a:rPr lang="en-US" sz="2000" dirty="0" err="1">
                <a:solidFill>
                  <a:srgbClr val="303D68"/>
                </a:solidFill>
                <a:ea typeface="+mj-lt"/>
                <a:cs typeface="+mj-lt"/>
              </a:rPr>
              <a:t>specifične</a:t>
            </a:r>
            <a:r>
              <a:rPr lang="en-US" sz="2000" dirty="0">
                <a:solidFill>
                  <a:srgbClr val="303D68"/>
                </a:solidFill>
                <a:ea typeface="+mj-lt"/>
                <a:cs typeface="+mj-lt"/>
              </a:rPr>
              <a:t> </a:t>
            </a:r>
            <a:r>
              <a:rPr lang="en-US" sz="2000" dirty="0" err="1">
                <a:solidFill>
                  <a:srgbClr val="303D68"/>
                </a:solidFill>
                <a:ea typeface="+mj-lt"/>
                <a:cs typeface="+mj-lt"/>
              </a:rPr>
              <a:t>termine</a:t>
            </a:r>
            <a:r>
              <a:rPr lang="en-US" sz="2000" dirty="0">
                <a:solidFill>
                  <a:srgbClr val="303D68"/>
                </a:solidFill>
                <a:ea typeface="+mj-lt"/>
                <a:cs typeface="+mj-lt"/>
              </a:rPr>
              <a:t> („Excel“, „CRM </a:t>
            </a:r>
            <a:r>
              <a:rPr lang="en-US" sz="2000" dirty="0" err="1">
                <a:solidFill>
                  <a:srgbClr val="303D68"/>
                </a:solidFill>
                <a:ea typeface="+mj-lt"/>
                <a:cs typeface="+mj-lt"/>
              </a:rPr>
              <a:t>sistemi</a:t>
            </a:r>
            <a:r>
              <a:rPr lang="en-US" sz="2000" dirty="0">
                <a:solidFill>
                  <a:srgbClr val="303D68"/>
                </a:solidFill>
                <a:ea typeface="+mj-lt"/>
                <a:cs typeface="+mj-lt"/>
              </a:rPr>
              <a:t>“), </a:t>
            </a:r>
            <a:r>
              <a:rPr lang="en-US" sz="2000" dirty="0" err="1">
                <a:solidFill>
                  <a:srgbClr val="303D68"/>
                </a:solidFill>
                <a:ea typeface="+mj-lt"/>
                <a:cs typeface="+mj-lt"/>
              </a:rPr>
              <a:t>dok</a:t>
            </a:r>
            <a:r>
              <a:rPr lang="en-US" sz="2000" dirty="0">
                <a:solidFill>
                  <a:srgbClr val="303D68"/>
                </a:solidFill>
                <a:ea typeface="+mj-lt"/>
                <a:cs typeface="+mj-lt"/>
              </a:rPr>
              <a:t> </a:t>
            </a:r>
            <a:r>
              <a:rPr lang="en-US" sz="2000" dirty="0" err="1">
                <a:solidFill>
                  <a:srgbClr val="303D68"/>
                </a:solidFill>
                <a:ea typeface="+mj-lt"/>
                <a:cs typeface="+mj-lt"/>
              </a:rPr>
              <a:t>drugi</a:t>
            </a:r>
            <a:r>
              <a:rPr lang="en-US" sz="2000" dirty="0">
                <a:solidFill>
                  <a:srgbClr val="303D68"/>
                </a:solidFill>
                <a:ea typeface="+mj-lt"/>
                <a:cs typeface="+mj-lt"/>
              </a:rPr>
              <a:t> </a:t>
            </a:r>
            <a:r>
              <a:rPr lang="en-US" sz="2000" dirty="0" err="1">
                <a:solidFill>
                  <a:srgbClr val="303D68"/>
                </a:solidFill>
                <a:ea typeface="+mj-lt"/>
                <a:cs typeface="+mj-lt"/>
              </a:rPr>
              <a:t>koriste</a:t>
            </a:r>
            <a:r>
              <a:rPr lang="en-US" sz="2000" dirty="0">
                <a:solidFill>
                  <a:srgbClr val="303D68"/>
                </a:solidFill>
                <a:ea typeface="+mj-lt"/>
                <a:cs typeface="+mj-lt"/>
              </a:rPr>
              <a:t> </a:t>
            </a:r>
            <a:r>
              <a:rPr lang="en-US" sz="2000" dirty="0" err="1">
                <a:solidFill>
                  <a:srgbClr val="303D68"/>
                </a:solidFill>
                <a:ea typeface="+mj-lt"/>
                <a:cs typeface="+mj-lt"/>
              </a:rPr>
              <a:t>opise</a:t>
            </a:r>
            <a:r>
              <a:rPr lang="en-US" sz="2000" dirty="0">
                <a:solidFill>
                  <a:srgbClr val="303D68"/>
                </a:solidFill>
                <a:ea typeface="+mj-lt"/>
                <a:cs typeface="+mj-lt"/>
              </a:rPr>
              <a:t> </a:t>
            </a:r>
            <a:r>
              <a:rPr lang="en-US" sz="2000" dirty="0" err="1">
                <a:solidFill>
                  <a:srgbClr val="303D68"/>
                </a:solidFill>
                <a:ea typeface="+mj-lt"/>
                <a:cs typeface="+mj-lt"/>
              </a:rPr>
              <a:t>uopšteno</a:t>
            </a:r>
            <a:r>
              <a:rPr lang="en-US" sz="2000" dirty="0">
                <a:solidFill>
                  <a:srgbClr val="303D68"/>
                </a:solidFill>
                <a:ea typeface="+mj-lt"/>
                <a:cs typeface="+mj-lt"/>
              </a:rPr>
              <a:t> („</a:t>
            </a:r>
            <a:r>
              <a:rPr lang="en-US" sz="2000" dirty="0" err="1">
                <a:solidFill>
                  <a:srgbClr val="303D68"/>
                </a:solidFill>
                <a:ea typeface="+mj-lt"/>
                <a:cs typeface="+mj-lt"/>
              </a:rPr>
              <a:t>dobre</a:t>
            </a:r>
            <a:r>
              <a:rPr lang="en-US" sz="2000" dirty="0">
                <a:solidFill>
                  <a:srgbClr val="303D68"/>
                </a:solidFill>
                <a:ea typeface="+mj-lt"/>
                <a:cs typeface="+mj-lt"/>
              </a:rPr>
              <a:t> </a:t>
            </a:r>
            <a:r>
              <a:rPr lang="en-US" sz="2000" dirty="0" err="1">
                <a:solidFill>
                  <a:srgbClr val="303D68"/>
                </a:solidFill>
                <a:ea typeface="+mj-lt"/>
                <a:cs typeface="+mj-lt"/>
              </a:rPr>
              <a:t>digitalne</a:t>
            </a:r>
            <a:r>
              <a:rPr lang="en-US" sz="2000" dirty="0">
                <a:solidFill>
                  <a:srgbClr val="303D68"/>
                </a:solidFill>
                <a:ea typeface="+mj-lt"/>
                <a:cs typeface="+mj-lt"/>
              </a:rPr>
              <a:t> </a:t>
            </a:r>
            <a:r>
              <a:rPr lang="en-US" sz="2000" dirty="0" err="1">
                <a:solidFill>
                  <a:srgbClr val="303D68"/>
                </a:solidFill>
                <a:ea typeface="+mj-lt"/>
                <a:cs typeface="+mj-lt"/>
              </a:rPr>
              <a:t>vještine</a:t>
            </a:r>
            <a:r>
              <a:rPr lang="en-US" sz="2000" dirty="0">
                <a:solidFill>
                  <a:srgbClr val="303D68"/>
                </a:solidFill>
                <a:ea typeface="+mj-lt"/>
                <a:cs typeface="+mj-lt"/>
              </a:rPr>
              <a:t>“). </a:t>
            </a:r>
            <a:r>
              <a:rPr lang="en-US" sz="2000" dirty="0" err="1">
                <a:solidFill>
                  <a:srgbClr val="303D68"/>
                </a:solidFill>
                <a:ea typeface="+mj-lt"/>
                <a:cs typeface="+mj-lt"/>
              </a:rPr>
              <a:t>Zapisivanje</a:t>
            </a:r>
            <a:r>
              <a:rPr lang="en-US" sz="2000" dirty="0">
                <a:solidFill>
                  <a:srgbClr val="303D68"/>
                </a:solidFill>
                <a:ea typeface="+mj-lt"/>
                <a:cs typeface="+mj-lt"/>
              </a:rPr>
              <a:t> </a:t>
            </a:r>
            <a:r>
              <a:rPr lang="en-US" sz="2000" dirty="0" err="1">
                <a:solidFill>
                  <a:srgbClr val="303D68"/>
                </a:solidFill>
                <a:ea typeface="+mj-lt"/>
                <a:cs typeface="+mj-lt"/>
              </a:rPr>
              <a:t>ovih</a:t>
            </a:r>
            <a:r>
              <a:rPr lang="en-US" sz="2000" dirty="0">
                <a:solidFill>
                  <a:srgbClr val="303D68"/>
                </a:solidFill>
                <a:ea typeface="+mj-lt"/>
                <a:cs typeface="+mj-lt"/>
              </a:rPr>
              <a:t> termina </a:t>
            </a:r>
            <a:r>
              <a:rPr lang="en-US" sz="2000" dirty="0" err="1">
                <a:solidFill>
                  <a:srgbClr val="303D68"/>
                </a:solidFill>
                <a:ea typeface="+mj-lt"/>
                <a:cs typeface="+mj-lt"/>
              </a:rPr>
              <a:t>na</a:t>
            </a:r>
            <a:r>
              <a:rPr lang="en-US" sz="2000" dirty="0">
                <a:solidFill>
                  <a:srgbClr val="303D68"/>
                </a:solidFill>
                <a:ea typeface="+mj-lt"/>
                <a:cs typeface="+mj-lt"/>
              </a:rPr>
              <a:t> </a:t>
            </a:r>
            <a:r>
              <a:rPr lang="en-US" sz="2000" dirty="0" err="1">
                <a:solidFill>
                  <a:srgbClr val="303D68"/>
                </a:solidFill>
                <a:ea typeface="+mj-lt"/>
                <a:cs typeface="+mj-lt"/>
              </a:rPr>
              <a:t>jednom</a:t>
            </a:r>
            <a:r>
              <a:rPr lang="en-US" sz="2000" dirty="0">
                <a:solidFill>
                  <a:srgbClr val="303D68"/>
                </a:solidFill>
                <a:ea typeface="+mj-lt"/>
                <a:cs typeface="+mj-lt"/>
              </a:rPr>
              <a:t> </a:t>
            </a:r>
            <a:r>
              <a:rPr lang="en-US" sz="2000" dirty="0" err="1">
                <a:solidFill>
                  <a:srgbClr val="303D68"/>
                </a:solidFill>
                <a:ea typeface="+mj-lt"/>
                <a:cs typeface="+mj-lt"/>
              </a:rPr>
              <a:t>mjestu</a:t>
            </a:r>
            <a:r>
              <a:rPr lang="en-US" sz="2000" dirty="0">
                <a:solidFill>
                  <a:srgbClr val="303D68"/>
                </a:solidFill>
                <a:ea typeface="+mj-lt"/>
                <a:cs typeface="+mj-lt"/>
              </a:rPr>
              <a:t> </a:t>
            </a:r>
            <a:r>
              <a:rPr lang="en-US" sz="2000" dirty="0" err="1">
                <a:solidFill>
                  <a:srgbClr val="303D68"/>
                </a:solidFill>
                <a:ea typeface="+mj-lt"/>
                <a:cs typeface="+mj-lt"/>
              </a:rPr>
              <a:t>omogućava</a:t>
            </a:r>
            <a:r>
              <a:rPr lang="en-US" sz="2000" dirty="0">
                <a:solidFill>
                  <a:srgbClr val="303D68"/>
                </a:solidFill>
                <a:ea typeface="+mj-lt"/>
                <a:cs typeface="+mj-lt"/>
              </a:rPr>
              <a:t> </a:t>
            </a:r>
            <a:r>
              <a:rPr lang="en-US" sz="2000" dirty="0" err="1">
                <a:solidFill>
                  <a:srgbClr val="303D68"/>
                </a:solidFill>
                <a:ea typeface="+mj-lt"/>
                <a:cs typeface="+mj-lt"/>
              </a:rPr>
              <a:t>vam</a:t>
            </a:r>
            <a:r>
              <a:rPr lang="en-US" sz="2000" dirty="0">
                <a:solidFill>
                  <a:srgbClr val="303D68"/>
                </a:solidFill>
                <a:ea typeface="+mj-lt"/>
                <a:cs typeface="+mj-lt"/>
              </a:rPr>
              <a:t> da </a:t>
            </a:r>
            <a:r>
              <a:rPr lang="en-US" sz="2000" dirty="0" err="1">
                <a:solidFill>
                  <a:srgbClr val="303D68"/>
                </a:solidFill>
                <a:ea typeface="+mj-lt"/>
                <a:cs typeface="+mj-lt"/>
              </a:rPr>
              <a:t>vidite</a:t>
            </a:r>
            <a:r>
              <a:rPr lang="en-US" sz="2000" dirty="0">
                <a:solidFill>
                  <a:srgbClr val="303D68"/>
                </a:solidFill>
                <a:ea typeface="+mj-lt"/>
                <a:cs typeface="+mj-lt"/>
              </a:rPr>
              <a:t> </a:t>
            </a:r>
            <a:r>
              <a:rPr lang="en-US" sz="2000" dirty="0" err="1">
                <a:solidFill>
                  <a:srgbClr val="303D68"/>
                </a:solidFill>
                <a:ea typeface="+mj-lt"/>
                <a:cs typeface="+mj-lt"/>
              </a:rPr>
              <a:t>koje</a:t>
            </a:r>
            <a:r>
              <a:rPr lang="en-US" sz="2000" dirty="0">
                <a:solidFill>
                  <a:srgbClr val="303D68"/>
                </a:solidFill>
                <a:ea typeface="+mj-lt"/>
                <a:cs typeface="+mj-lt"/>
              </a:rPr>
              <a:t> se </a:t>
            </a:r>
            <a:r>
              <a:rPr lang="en-US" sz="2000" dirty="0" err="1">
                <a:solidFill>
                  <a:srgbClr val="303D68"/>
                </a:solidFill>
                <a:ea typeface="+mj-lt"/>
                <a:cs typeface="+mj-lt"/>
              </a:rPr>
              <a:t>vještine</a:t>
            </a:r>
            <a:r>
              <a:rPr lang="en-US" sz="2000" dirty="0">
                <a:solidFill>
                  <a:srgbClr val="303D68"/>
                </a:solidFill>
                <a:ea typeface="+mj-lt"/>
                <a:cs typeface="+mj-lt"/>
              </a:rPr>
              <a:t> </a:t>
            </a:r>
            <a:r>
              <a:rPr lang="en-US" sz="2000" dirty="0" err="1">
                <a:solidFill>
                  <a:srgbClr val="303D68"/>
                </a:solidFill>
                <a:ea typeface="+mj-lt"/>
                <a:cs typeface="+mj-lt"/>
              </a:rPr>
              <a:t>najčešće</a:t>
            </a:r>
            <a:r>
              <a:rPr lang="en-US" sz="2000" dirty="0">
                <a:solidFill>
                  <a:srgbClr val="303D68"/>
                </a:solidFill>
                <a:ea typeface="+mj-lt"/>
                <a:cs typeface="+mj-lt"/>
              </a:rPr>
              <a:t> </a:t>
            </a:r>
            <a:r>
              <a:rPr lang="en-US" sz="2000" dirty="0" err="1">
                <a:solidFill>
                  <a:srgbClr val="303D68"/>
                </a:solidFill>
                <a:ea typeface="+mj-lt"/>
                <a:cs typeface="+mj-lt"/>
              </a:rPr>
              <a:t>ponavljaju</a:t>
            </a:r>
            <a:r>
              <a:rPr lang="en-US" sz="2000" dirty="0">
                <a:solidFill>
                  <a:srgbClr val="303D68"/>
                </a:solidFill>
                <a:ea typeface="+mj-lt"/>
                <a:cs typeface="+mj-lt"/>
              </a:rPr>
              <a:t>.</a:t>
            </a:r>
            <a:endParaRPr lang="en-US" dirty="0"/>
          </a:p>
          <a:p>
            <a:pPr algn="just"/>
            <a:endParaRPr lang="en-US" sz="2000" dirty="0">
              <a:solidFill>
                <a:srgbClr val="303D68"/>
              </a:solidFill>
              <a:ea typeface="+mj-lt"/>
              <a:cs typeface="+mj-lt"/>
            </a:endParaRPr>
          </a:p>
          <a:p>
            <a:pPr algn="just"/>
            <a:r>
              <a:rPr lang="en-US" sz="2000" dirty="0">
                <a:solidFill>
                  <a:srgbClr val="303D68"/>
                </a:solidFill>
                <a:ea typeface="+mj-lt"/>
                <a:cs typeface="+mj-lt"/>
              </a:rPr>
              <a:t>Na </a:t>
            </a:r>
            <a:r>
              <a:rPr lang="en-US" sz="2000" dirty="0" err="1">
                <a:solidFill>
                  <a:srgbClr val="303D68"/>
                </a:solidFill>
                <a:ea typeface="+mj-lt"/>
                <a:cs typeface="+mj-lt"/>
              </a:rPr>
              <a:t>primjer</a:t>
            </a:r>
            <a:r>
              <a:rPr lang="en-US" sz="2000" dirty="0">
                <a:solidFill>
                  <a:srgbClr val="303D68"/>
                </a:solidFill>
                <a:ea typeface="+mj-lt"/>
                <a:cs typeface="+mj-lt"/>
              </a:rPr>
              <a:t>, „</a:t>
            </a:r>
            <a:r>
              <a:rPr lang="en-US" sz="2000" dirty="0" err="1">
                <a:solidFill>
                  <a:srgbClr val="303D68"/>
                </a:solidFill>
                <a:ea typeface="+mj-lt"/>
                <a:cs typeface="+mj-lt"/>
              </a:rPr>
              <a:t>platforme</a:t>
            </a:r>
            <a:r>
              <a:rPr lang="en-US" sz="2000" dirty="0">
                <a:solidFill>
                  <a:srgbClr val="303D68"/>
                </a:solidFill>
                <a:ea typeface="+mj-lt"/>
                <a:cs typeface="+mj-lt"/>
              </a:rPr>
              <a:t> za video </a:t>
            </a:r>
            <a:r>
              <a:rPr lang="en-US" sz="2000" dirty="0" err="1">
                <a:solidFill>
                  <a:srgbClr val="303D68"/>
                </a:solidFill>
                <a:ea typeface="+mj-lt"/>
                <a:cs typeface="+mj-lt"/>
              </a:rPr>
              <a:t>pozive</a:t>
            </a:r>
            <a:r>
              <a:rPr lang="en-US" sz="2000" dirty="0">
                <a:solidFill>
                  <a:srgbClr val="303D68"/>
                </a:solidFill>
                <a:ea typeface="+mj-lt"/>
                <a:cs typeface="+mj-lt"/>
              </a:rPr>
              <a:t>“, „Zoom“ </a:t>
            </a:r>
            <a:r>
              <a:rPr lang="en-US" sz="2000" dirty="0" err="1">
                <a:solidFill>
                  <a:srgbClr val="303D68"/>
                </a:solidFill>
                <a:ea typeface="+mj-lt"/>
                <a:cs typeface="+mj-lt"/>
              </a:rPr>
              <a:t>i</a:t>
            </a:r>
            <a:r>
              <a:rPr lang="en-US" sz="2000" dirty="0">
                <a:solidFill>
                  <a:srgbClr val="303D68"/>
                </a:solidFill>
                <a:ea typeface="+mj-lt"/>
                <a:cs typeface="+mj-lt"/>
              </a:rPr>
              <a:t> „Teams </a:t>
            </a:r>
            <a:r>
              <a:rPr lang="en-US" sz="2000" dirty="0" err="1">
                <a:solidFill>
                  <a:srgbClr val="303D68"/>
                </a:solidFill>
                <a:ea typeface="+mj-lt"/>
                <a:cs typeface="+mj-lt"/>
              </a:rPr>
              <a:t>sastanci</a:t>
            </a:r>
            <a:r>
              <a:rPr lang="en-US" sz="2000" dirty="0">
                <a:solidFill>
                  <a:srgbClr val="303D68"/>
                </a:solidFill>
                <a:ea typeface="+mj-lt"/>
                <a:cs typeface="+mj-lt"/>
              </a:rPr>
              <a:t>“ </a:t>
            </a:r>
            <a:r>
              <a:rPr lang="en-US" sz="2000" dirty="0" err="1">
                <a:solidFill>
                  <a:srgbClr val="303D68"/>
                </a:solidFill>
                <a:ea typeface="+mj-lt"/>
                <a:cs typeface="+mj-lt"/>
              </a:rPr>
              <a:t>svi</a:t>
            </a:r>
            <a:r>
              <a:rPr lang="en-US" sz="2000" dirty="0">
                <a:solidFill>
                  <a:srgbClr val="303D68"/>
                </a:solidFill>
                <a:ea typeface="+mj-lt"/>
                <a:cs typeface="+mj-lt"/>
              </a:rPr>
              <a:t> </a:t>
            </a:r>
            <a:r>
              <a:rPr lang="en-US" sz="2000" dirty="0" err="1">
                <a:solidFill>
                  <a:srgbClr val="303D68"/>
                </a:solidFill>
                <a:ea typeface="+mj-lt"/>
                <a:cs typeface="+mj-lt"/>
              </a:rPr>
              <a:t>upućuju</a:t>
            </a:r>
            <a:r>
              <a:rPr lang="en-US" sz="2000" dirty="0">
                <a:solidFill>
                  <a:srgbClr val="303D68"/>
                </a:solidFill>
                <a:ea typeface="+mj-lt"/>
                <a:cs typeface="+mj-lt"/>
              </a:rPr>
              <a:t> </a:t>
            </a:r>
            <a:r>
              <a:rPr lang="en-US" sz="2000" dirty="0" err="1">
                <a:solidFill>
                  <a:srgbClr val="303D68"/>
                </a:solidFill>
                <a:ea typeface="+mj-lt"/>
                <a:cs typeface="+mj-lt"/>
              </a:rPr>
              <a:t>na</a:t>
            </a:r>
            <a:r>
              <a:rPr lang="en-US" sz="2000" dirty="0">
                <a:solidFill>
                  <a:srgbClr val="303D68"/>
                </a:solidFill>
                <a:ea typeface="+mj-lt"/>
                <a:cs typeface="+mj-lt"/>
              </a:rPr>
              <a:t> </a:t>
            </a:r>
            <a:r>
              <a:rPr lang="en-US" sz="2000" dirty="0" err="1">
                <a:solidFill>
                  <a:srgbClr val="303D68"/>
                </a:solidFill>
                <a:ea typeface="+mj-lt"/>
                <a:cs typeface="+mj-lt"/>
              </a:rPr>
              <a:t>digitalne</a:t>
            </a:r>
            <a:r>
              <a:rPr lang="en-US" sz="2000" dirty="0">
                <a:solidFill>
                  <a:srgbClr val="303D68"/>
                </a:solidFill>
                <a:ea typeface="+mj-lt"/>
                <a:cs typeface="+mj-lt"/>
              </a:rPr>
              <a:t> </a:t>
            </a:r>
            <a:r>
              <a:rPr lang="en-US" sz="2000" dirty="0" err="1">
                <a:solidFill>
                  <a:srgbClr val="303D68"/>
                </a:solidFill>
                <a:ea typeface="+mj-lt"/>
                <a:cs typeface="+mj-lt"/>
              </a:rPr>
              <a:t>komunikacijske</a:t>
            </a:r>
            <a:r>
              <a:rPr lang="en-US" sz="2000" dirty="0">
                <a:solidFill>
                  <a:srgbClr val="303D68"/>
                </a:solidFill>
                <a:ea typeface="+mj-lt"/>
                <a:cs typeface="+mj-lt"/>
              </a:rPr>
              <a:t> alate. </a:t>
            </a:r>
            <a:r>
              <a:rPr lang="en-US" sz="2000" dirty="0" err="1">
                <a:solidFill>
                  <a:srgbClr val="303D68"/>
                </a:solidFill>
                <a:ea typeface="+mj-lt"/>
                <a:cs typeface="+mj-lt"/>
              </a:rPr>
              <a:t>Normalizacija</a:t>
            </a:r>
            <a:r>
              <a:rPr lang="en-US" sz="2000" dirty="0">
                <a:solidFill>
                  <a:srgbClr val="303D68"/>
                </a:solidFill>
                <a:ea typeface="+mj-lt"/>
                <a:cs typeface="+mj-lt"/>
              </a:rPr>
              <a:t> </a:t>
            </a:r>
            <a:r>
              <a:rPr lang="en-US" sz="2000" dirty="0" err="1">
                <a:solidFill>
                  <a:srgbClr val="303D68"/>
                </a:solidFill>
                <a:ea typeface="+mj-lt"/>
                <a:cs typeface="+mj-lt"/>
              </a:rPr>
              <a:t>znači</a:t>
            </a:r>
            <a:r>
              <a:rPr lang="en-US" sz="2000" dirty="0">
                <a:solidFill>
                  <a:srgbClr val="303D68"/>
                </a:solidFill>
                <a:ea typeface="+mj-lt"/>
                <a:cs typeface="+mj-lt"/>
              </a:rPr>
              <a:t> </a:t>
            </a:r>
            <a:r>
              <a:rPr lang="en-US" sz="2000" dirty="0" err="1">
                <a:solidFill>
                  <a:srgbClr val="303D68"/>
                </a:solidFill>
                <a:ea typeface="+mj-lt"/>
                <a:cs typeface="+mj-lt"/>
              </a:rPr>
              <a:t>grupisanje</a:t>
            </a:r>
            <a:r>
              <a:rPr lang="en-US" sz="2000" dirty="0">
                <a:solidFill>
                  <a:srgbClr val="303D68"/>
                </a:solidFill>
                <a:ea typeface="+mj-lt"/>
                <a:cs typeface="+mj-lt"/>
              </a:rPr>
              <a:t> </a:t>
            </a:r>
            <a:r>
              <a:rPr lang="en-US" sz="2000" dirty="0" err="1">
                <a:solidFill>
                  <a:srgbClr val="303D68"/>
                </a:solidFill>
                <a:ea typeface="+mj-lt"/>
                <a:cs typeface="+mj-lt"/>
              </a:rPr>
              <a:t>ovih</a:t>
            </a:r>
            <a:r>
              <a:rPr lang="en-US" sz="2000" dirty="0">
                <a:solidFill>
                  <a:srgbClr val="303D68"/>
                </a:solidFill>
                <a:ea typeface="+mj-lt"/>
                <a:cs typeface="+mj-lt"/>
              </a:rPr>
              <a:t> </a:t>
            </a:r>
            <a:r>
              <a:rPr lang="en-US" sz="2000" dirty="0" err="1">
                <a:solidFill>
                  <a:srgbClr val="303D68"/>
                </a:solidFill>
                <a:ea typeface="+mj-lt"/>
                <a:cs typeface="+mj-lt"/>
              </a:rPr>
              <a:t>varijacija</a:t>
            </a:r>
            <a:r>
              <a:rPr lang="en-US" sz="2000" dirty="0">
                <a:solidFill>
                  <a:srgbClr val="303D68"/>
                </a:solidFill>
                <a:ea typeface="+mj-lt"/>
                <a:cs typeface="+mj-lt"/>
              </a:rPr>
              <a:t> u </a:t>
            </a:r>
            <a:r>
              <a:rPr lang="en-US" sz="2000" dirty="0" err="1">
                <a:solidFill>
                  <a:srgbClr val="303D68"/>
                </a:solidFill>
                <a:ea typeface="+mj-lt"/>
                <a:cs typeface="+mj-lt"/>
              </a:rPr>
              <a:t>jedan</a:t>
            </a:r>
            <a:r>
              <a:rPr lang="en-US" sz="2000" dirty="0">
                <a:solidFill>
                  <a:srgbClr val="303D68"/>
                </a:solidFill>
                <a:ea typeface="+mj-lt"/>
                <a:cs typeface="+mj-lt"/>
              </a:rPr>
              <a:t> </a:t>
            </a:r>
            <a:r>
              <a:rPr lang="en-US" sz="2000" dirty="0" err="1">
                <a:solidFill>
                  <a:srgbClr val="303D68"/>
                </a:solidFill>
                <a:ea typeface="+mj-lt"/>
                <a:cs typeface="+mj-lt"/>
              </a:rPr>
              <a:t>jednostavan</a:t>
            </a:r>
            <a:r>
              <a:rPr lang="en-US" sz="2000" dirty="0">
                <a:solidFill>
                  <a:srgbClr val="303D68"/>
                </a:solidFill>
                <a:ea typeface="+mj-lt"/>
                <a:cs typeface="+mj-lt"/>
              </a:rPr>
              <a:t> </a:t>
            </a:r>
            <a:r>
              <a:rPr lang="en-US" sz="2000" dirty="0" err="1">
                <a:solidFill>
                  <a:srgbClr val="303D68"/>
                </a:solidFill>
                <a:ea typeface="+mj-lt"/>
                <a:cs typeface="+mj-lt"/>
              </a:rPr>
              <a:t>termin</a:t>
            </a:r>
            <a:r>
              <a:rPr lang="en-US" sz="2000" dirty="0">
                <a:solidFill>
                  <a:srgbClr val="303D68"/>
                </a:solidFill>
                <a:ea typeface="+mj-lt"/>
                <a:cs typeface="+mj-lt"/>
              </a:rPr>
              <a:t> koji </a:t>
            </a:r>
            <a:r>
              <a:rPr lang="en-US" sz="2000" dirty="0" err="1">
                <a:solidFill>
                  <a:srgbClr val="303D68"/>
                </a:solidFill>
                <a:ea typeface="+mj-lt"/>
                <a:cs typeface="+mj-lt"/>
              </a:rPr>
              <a:t>polaznici</a:t>
            </a:r>
            <a:r>
              <a:rPr lang="en-US" sz="2000" dirty="0">
                <a:solidFill>
                  <a:srgbClr val="303D68"/>
                </a:solidFill>
                <a:ea typeface="+mj-lt"/>
                <a:cs typeface="+mj-lt"/>
              </a:rPr>
              <a:t> </a:t>
            </a:r>
            <a:r>
              <a:rPr lang="en-US" sz="2000" dirty="0" err="1">
                <a:solidFill>
                  <a:srgbClr val="303D68"/>
                </a:solidFill>
                <a:ea typeface="+mj-lt"/>
                <a:cs typeface="+mj-lt"/>
              </a:rPr>
              <a:t>mogu</a:t>
            </a:r>
            <a:r>
              <a:rPr lang="en-US" sz="2000" dirty="0">
                <a:solidFill>
                  <a:srgbClr val="303D68"/>
                </a:solidFill>
                <a:ea typeface="+mj-lt"/>
                <a:cs typeface="+mj-lt"/>
              </a:rPr>
              <a:t> </a:t>
            </a:r>
            <a:r>
              <a:rPr lang="en-US" sz="2000" dirty="0" err="1">
                <a:solidFill>
                  <a:srgbClr val="303D68"/>
                </a:solidFill>
                <a:ea typeface="+mj-lt"/>
                <a:cs typeface="+mj-lt"/>
              </a:rPr>
              <a:t>razumjeti</a:t>
            </a:r>
            <a:r>
              <a:rPr lang="en-US" sz="2000" dirty="0">
                <a:solidFill>
                  <a:srgbClr val="303D68"/>
                </a:solidFill>
                <a:ea typeface="+mj-lt"/>
                <a:cs typeface="+mj-lt"/>
              </a:rPr>
              <a:t>.</a:t>
            </a:r>
            <a:endParaRPr lang="en-US" dirty="0">
              <a:solidFill>
                <a:srgbClr val="000000"/>
              </a:solidFill>
              <a:ea typeface="+mj-lt"/>
              <a:cs typeface="+mj-lt"/>
            </a:endParaRPr>
          </a:p>
          <a:p>
            <a:pPr algn="just"/>
            <a:endParaRPr lang="en-US" sz="2000" dirty="0">
              <a:solidFill>
                <a:srgbClr val="303D68"/>
              </a:solidFill>
            </a:endParaRPr>
          </a:p>
          <a:p>
            <a:pPr algn="just"/>
            <a:r>
              <a:rPr lang="en-US" sz="2000">
                <a:solidFill>
                  <a:srgbClr val="303D68"/>
                </a:solidFill>
                <a:ea typeface="+mj-lt"/>
                <a:cs typeface="+mj-lt"/>
              </a:rPr>
              <a:t>Ovo </a:t>
            </a:r>
            <a:r>
              <a:rPr lang="en-US" sz="2000" err="1">
                <a:solidFill>
                  <a:srgbClr val="303D68"/>
                </a:solidFill>
                <a:ea typeface="+mj-lt"/>
                <a:cs typeface="+mj-lt"/>
              </a:rPr>
              <a:t>smanjuje</a:t>
            </a:r>
            <a:r>
              <a:rPr lang="en-US" sz="2000">
                <a:solidFill>
                  <a:srgbClr val="303D68"/>
                </a:solidFill>
                <a:ea typeface="+mj-lt"/>
                <a:cs typeface="+mj-lt"/>
              </a:rPr>
              <a:t> </a:t>
            </a:r>
            <a:r>
              <a:rPr lang="en-US" sz="2000" err="1">
                <a:solidFill>
                  <a:srgbClr val="303D68"/>
                </a:solidFill>
                <a:ea typeface="+mj-lt"/>
                <a:cs typeface="+mj-lt"/>
              </a:rPr>
              <a:t>konfuziju</a:t>
            </a:r>
            <a:r>
              <a:rPr lang="en-US" sz="2000">
                <a:solidFill>
                  <a:srgbClr val="303D68"/>
                </a:solidFill>
                <a:ea typeface="+mj-lt"/>
                <a:cs typeface="+mj-lt"/>
              </a:rPr>
              <a:t> i olakšava upoređivanje vještina između sektora, identifikaciju osnovnih zahtjeva i dizajniranje aktivnosti koje odražavaju uobičajene digitalne prakse. Ova lista postaje temelj za kreiranje digitalnih aktivnosti, pomažući nastavnicima da pređu od raspršenih informacija ka jasnom i organizovanom razumijevanju potreba na radnom mjestu.</a:t>
            </a:r>
            <a:endParaRPr lang="en-US"/>
          </a:p>
          <a:p>
            <a:pPr lvl="0" algn="just">
              <a:spcBef>
                <a:spcPts val="1000"/>
              </a:spcBef>
              <a:buSzPts val="1440"/>
            </a:pPr>
            <a:endParaRPr lang="en-US" sz="20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Tree>
    <p:extLst>
      <p:ext uri="{BB962C8B-B14F-4D97-AF65-F5344CB8AC3E}">
        <p14:creationId xmlns:p14="http://schemas.microsoft.com/office/powerpoint/2010/main" val="1144703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10042F-12C3-EA21-1770-D4CC50380ED2}"/>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531F1E6-C460-9FAF-1FB8-6433D4D2A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6BE50982-EEC8-C297-C84D-4A860D2A9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8" name="Title 1">
            <a:extLst>
              <a:ext uri="{FF2B5EF4-FFF2-40B4-BE49-F238E27FC236}">
                <a16:creationId xmlns:a16="http://schemas.microsoft.com/office/drawing/2014/main" id="{E7DF019F-7960-0BFE-2B66-791DE58F509C}"/>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err="1">
                <a:solidFill>
                  <a:srgbClr val="399884"/>
                </a:solidFill>
                <a:ea typeface="+mj-lt"/>
                <a:cs typeface="+mj-lt"/>
              </a:rPr>
              <a:t>Fokusiranje</a:t>
            </a:r>
            <a:r>
              <a:rPr lang="en-US" sz="3000" dirty="0">
                <a:solidFill>
                  <a:srgbClr val="399884"/>
                </a:solidFill>
                <a:ea typeface="+mj-lt"/>
                <a:cs typeface="+mj-lt"/>
              </a:rPr>
              <a:t> </a:t>
            </a:r>
            <a:r>
              <a:rPr lang="en-US" sz="3000" dirty="0" err="1">
                <a:solidFill>
                  <a:srgbClr val="399884"/>
                </a:solidFill>
                <a:ea typeface="+mj-lt"/>
                <a:cs typeface="+mj-lt"/>
              </a:rPr>
              <a:t>na</a:t>
            </a:r>
            <a:r>
              <a:rPr lang="en-US" sz="3000" dirty="0">
                <a:solidFill>
                  <a:srgbClr val="399884"/>
                </a:solidFill>
                <a:ea typeface="+mj-lt"/>
                <a:cs typeface="+mj-lt"/>
              </a:rPr>
              <a:t> </a:t>
            </a:r>
            <a:r>
              <a:rPr lang="en-US" sz="3000" dirty="0" err="1">
                <a:solidFill>
                  <a:srgbClr val="399884"/>
                </a:solidFill>
                <a:ea typeface="+mj-lt"/>
                <a:cs typeface="+mj-lt"/>
              </a:rPr>
              <a:t>realne</a:t>
            </a:r>
            <a:r>
              <a:rPr lang="en-US" sz="3000" dirty="0">
                <a:solidFill>
                  <a:srgbClr val="399884"/>
                </a:solidFill>
                <a:ea typeface="+mj-lt"/>
                <a:cs typeface="+mj-lt"/>
              </a:rPr>
              <a:t> </a:t>
            </a:r>
            <a:r>
              <a:rPr lang="en-US" sz="3000" dirty="0" err="1">
                <a:solidFill>
                  <a:srgbClr val="399884"/>
                </a:solidFill>
                <a:ea typeface="+mj-lt"/>
                <a:cs typeface="+mj-lt"/>
              </a:rPr>
              <a:t>i</a:t>
            </a:r>
            <a:r>
              <a:rPr lang="en-US" sz="3000" dirty="0">
                <a:solidFill>
                  <a:srgbClr val="399884"/>
                </a:solidFill>
                <a:ea typeface="+mj-lt"/>
                <a:cs typeface="+mj-lt"/>
              </a:rPr>
              <a:t> </a:t>
            </a:r>
            <a:r>
              <a:rPr lang="en-US" sz="3000" dirty="0" err="1">
                <a:solidFill>
                  <a:srgbClr val="399884"/>
                </a:solidFill>
                <a:ea typeface="+mj-lt"/>
                <a:cs typeface="+mj-lt"/>
              </a:rPr>
              <a:t>relevantne</a:t>
            </a:r>
            <a:r>
              <a:rPr lang="en-US" sz="3000" dirty="0">
                <a:solidFill>
                  <a:srgbClr val="399884"/>
                </a:solidFill>
                <a:ea typeface="+mj-lt"/>
                <a:cs typeface="+mj-lt"/>
              </a:rPr>
              <a:t> </a:t>
            </a:r>
            <a:r>
              <a:rPr lang="en-US" sz="3000" dirty="0" err="1">
                <a:solidFill>
                  <a:srgbClr val="399884"/>
                </a:solidFill>
                <a:ea typeface="+mj-lt"/>
                <a:cs typeface="+mj-lt"/>
              </a:rPr>
              <a:t>vještine</a:t>
            </a:r>
            <a:endParaRPr lang="en-US" dirty="0" err="1">
              <a:ea typeface="+mj-lt"/>
              <a:cs typeface="+mj-lt"/>
            </a:endParaRPr>
          </a:p>
        </p:txBody>
      </p:sp>
      <p:pic>
        <p:nvPicPr>
          <p:cNvPr id="9" name="Picture 8" descr="Blue text on a black background&#10;&#10;Description automatically generated">
            <a:extLst>
              <a:ext uri="{FF2B5EF4-FFF2-40B4-BE49-F238E27FC236}">
                <a16:creationId xmlns:a16="http://schemas.microsoft.com/office/drawing/2014/main" id="{C2C9D409-CF2A-2397-E73B-0435233241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59C7B6B7-8915-5D0F-D3BC-39235A980D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F4659A06-888D-B792-F979-A83F3A51DCDE}"/>
              </a:ext>
            </a:extLst>
          </p:cNvPr>
          <p:cNvSpPr txBox="1">
            <a:spLocks/>
          </p:cNvSpPr>
          <p:nvPr/>
        </p:nvSpPr>
        <p:spPr>
          <a:xfrm>
            <a:off x="585553" y="2554440"/>
            <a:ext cx="11400391"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000" dirty="0" err="1">
                <a:solidFill>
                  <a:srgbClr val="303D68"/>
                </a:solidFill>
                <a:ea typeface="+mj-lt"/>
                <a:cs typeface="+mj-lt"/>
              </a:rPr>
              <a:t>Cilj</a:t>
            </a:r>
            <a:r>
              <a:rPr lang="en-US" sz="2000" dirty="0">
                <a:solidFill>
                  <a:srgbClr val="303D68"/>
                </a:solidFill>
                <a:ea typeface="+mj-lt"/>
                <a:cs typeface="+mj-lt"/>
              </a:rPr>
              <a:t> </a:t>
            </a:r>
            <a:r>
              <a:rPr lang="en-US" sz="2000" dirty="0" err="1">
                <a:solidFill>
                  <a:srgbClr val="303D68"/>
                </a:solidFill>
                <a:ea typeface="+mj-lt"/>
                <a:cs typeface="+mj-lt"/>
              </a:rPr>
              <a:t>nije</a:t>
            </a:r>
            <a:r>
              <a:rPr lang="en-US" sz="2000" dirty="0">
                <a:solidFill>
                  <a:srgbClr val="303D68"/>
                </a:solidFill>
                <a:ea typeface="+mj-lt"/>
                <a:cs typeface="+mj-lt"/>
              </a:rPr>
              <a:t> </a:t>
            </a:r>
            <a:r>
              <a:rPr lang="en-US" sz="2000" dirty="0" err="1">
                <a:solidFill>
                  <a:srgbClr val="303D68"/>
                </a:solidFill>
                <a:ea typeface="+mj-lt"/>
                <a:cs typeface="+mj-lt"/>
              </a:rPr>
              <a:t>navesti</a:t>
            </a:r>
            <a:r>
              <a:rPr lang="en-US" sz="2000" dirty="0">
                <a:solidFill>
                  <a:srgbClr val="303D68"/>
                </a:solidFill>
                <a:ea typeface="+mj-lt"/>
                <a:cs typeface="+mj-lt"/>
              </a:rPr>
              <a:t> </a:t>
            </a:r>
            <a:r>
              <a:rPr lang="en-US" sz="2000" dirty="0" err="1">
                <a:solidFill>
                  <a:srgbClr val="303D68"/>
                </a:solidFill>
                <a:ea typeface="+mj-lt"/>
                <a:cs typeface="+mj-lt"/>
              </a:rPr>
              <a:t>svaki</a:t>
            </a:r>
            <a:r>
              <a:rPr lang="en-US" sz="2000" dirty="0">
                <a:solidFill>
                  <a:srgbClr val="303D68"/>
                </a:solidFill>
                <a:ea typeface="+mj-lt"/>
                <a:cs typeface="+mj-lt"/>
              </a:rPr>
              <a:t> </a:t>
            </a:r>
            <a:r>
              <a:rPr lang="en-US" sz="2000" dirty="0" err="1">
                <a:solidFill>
                  <a:srgbClr val="303D68"/>
                </a:solidFill>
                <a:ea typeface="+mj-lt"/>
                <a:cs typeface="+mj-lt"/>
              </a:rPr>
              <a:t>tehnički</a:t>
            </a:r>
            <a:r>
              <a:rPr lang="en-US" sz="2000" dirty="0">
                <a:solidFill>
                  <a:srgbClr val="303D68"/>
                </a:solidFill>
                <a:ea typeface="+mj-lt"/>
                <a:cs typeface="+mj-lt"/>
              </a:rPr>
              <a:t> </a:t>
            </a:r>
            <a:r>
              <a:rPr lang="en-US" sz="2000" dirty="0" err="1">
                <a:solidFill>
                  <a:srgbClr val="303D68"/>
                </a:solidFill>
                <a:ea typeface="+mj-lt"/>
                <a:cs typeface="+mj-lt"/>
              </a:rPr>
              <a:t>termin</a:t>
            </a:r>
            <a:r>
              <a:rPr lang="en-US" sz="2000" dirty="0">
                <a:solidFill>
                  <a:srgbClr val="303D68"/>
                </a:solidFill>
                <a:ea typeface="+mj-lt"/>
                <a:cs typeface="+mj-lt"/>
              </a:rPr>
              <a:t>, </a:t>
            </a:r>
            <a:r>
              <a:rPr lang="en-US" sz="2000" dirty="0" err="1">
                <a:solidFill>
                  <a:srgbClr val="303D68"/>
                </a:solidFill>
                <a:ea typeface="+mj-lt"/>
                <a:cs typeface="+mj-lt"/>
              </a:rPr>
              <a:t>već</a:t>
            </a:r>
            <a:r>
              <a:rPr lang="en-US" sz="2000" dirty="0">
                <a:solidFill>
                  <a:srgbClr val="303D68"/>
                </a:solidFill>
                <a:ea typeface="+mj-lt"/>
                <a:cs typeface="+mj-lt"/>
              </a:rPr>
              <a:t> </a:t>
            </a:r>
            <a:r>
              <a:rPr lang="en-US" sz="2000" dirty="0" err="1">
                <a:solidFill>
                  <a:srgbClr val="303D68"/>
                </a:solidFill>
                <a:ea typeface="+mj-lt"/>
                <a:cs typeface="+mj-lt"/>
              </a:rPr>
              <a:t>identificirati</a:t>
            </a:r>
            <a:r>
              <a:rPr lang="en-US" sz="2000" dirty="0">
                <a:solidFill>
                  <a:srgbClr val="303D68"/>
                </a:solidFill>
                <a:ea typeface="+mj-lt"/>
                <a:cs typeface="+mj-lt"/>
              </a:rPr>
              <a:t> </a:t>
            </a:r>
            <a:r>
              <a:rPr lang="en-US" sz="2000" dirty="0" err="1">
                <a:solidFill>
                  <a:srgbClr val="303D68"/>
                </a:solidFill>
                <a:ea typeface="+mj-lt"/>
                <a:cs typeface="+mj-lt"/>
              </a:rPr>
              <a:t>vještine</a:t>
            </a:r>
            <a:r>
              <a:rPr lang="en-US" sz="2000" dirty="0">
                <a:solidFill>
                  <a:srgbClr val="303D68"/>
                </a:solidFill>
                <a:ea typeface="+mj-lt"/>
                <a:cs typeface="+mj-lt"/>
              </a:rPr>
              <a:t> </a:t>
            </a:r>
            <a:r>
              <a:rPr lang="en-US" sz="2000" dirty="0" err="1">
                <a:solidFill>
                  <a:srgbClr val="303D68"/>
                </a:solidFill>
                <a:ea typeface="+mj-lt"/>
                <a:cs typeface="+mj-lt"/>
              </a:rPr>
              <a:t>koje</a:t>
            </a:r>
            <a:r>
              <a:rPr lang="en-US" sz="2000" dirty="0">
                <a:solidFill>
                  <a:srgbClr val="303D68"/>
                </a:solidFill>
                <a:ea typeface="+mj-lt"/>
                <a:cs typeface="+mj-lt"/>
              </a:rPr>
              <a:t> </a:t>
            </a:r>
            <a:r>
              <a:rPr lang="en-US" sz="2000" dirty="0" err="1">
                <a:solidFill>
                  <a:srgbClr val="303D68"/>
                </a:solidFill>
                <a:ea typeface="+mj-lt"/>
                <a:cs typeface="+mj-lt"/>
              </a:rPr>
              <a:t>su</a:t>
            </a:r>
            <a:r>
              <a:rPr lang="en-US" sz="2000" dirty="0">
                <a:solidFill>
                  <a:srgbClr val="303D68"/>
                </a:solidFill>
                <a:ea typeface="+mj-lt"/>
                <a:cs typeface="+mj-lt"/>
              </a:rPr>
              <a:t> </a:t>
            </a:r>
            <a:r>
              <a:rPr lang="en-US" sz="2000" dirty="0" err="1">
                <a:solidFill>
                  <a:srgbClr val="303D68"/>
                </a:solidFill>
                <a:ea typeface="+mj-lt"/>
                <a:cs typeface="+mj-lt"/>
              </a:rPr>
              <a:t>realne</a:t>
            </a:r>
            <a:r>
              <a:rPr lang="en-US" sz="2000" dirty="0">
                <a:solidFill>
                  <a:srgbClr val="303D68"/>
                </a:solidFill>
                <a:ea typeface="+mj-lt"/>
                <a:cs typeface="+mj-lt"/>
              </a:rPr>
              <a:t> za </a:t>
            </a:r>
            <a:r>
              <a:rPr lang="en-US" sz="2000" dirty="0" err="1">
                <a:solidFill>
                  <a:srgbClr val="303D68"/>
                </a:solidFill>
                <a:ea typeface="+mj-lt"/>
                <a:cs typeface="+mj-lt"/>
              </a:rPr>
              <a:t>nivo</a:t>
            </a:r>
            <a:r>
              <a:rPr lang="en-US" sz="2000" dirty="0">
                <a:solidFill>
                  <a:srgbClr val="303D68"/>
                </a:solidFill>
                <a:ea typeface="+mj-lt"/>
                <a:cs typeface="+mj-lt"/>
              </a:rPr>
              <a:t> </a:t>
            </a:r>
            <a:r>
              <a:rPr lang="en-US" sz="2000" dirty="0" err="1">
                <a:solidFill>
                  <a:srgbClr val="303D68"/>
                </a:solidFill>
                <a:ea typeface="+mj-lt"/>
                <a:cs typeface="+mj-lt"/>
              </a:rPr>
              <a:t>i</a:t>
            </a:r>
            <a:r>
              <a:rPr lang="en-US" sz="2000" dirty="0">
                <a:solidFill>
                  <a:srgbClr val="303D68"/>
                </a:solidFill>
                <a:ea typeface="+mj-lt"/>
                <a:cs typeface="+mj-lt"/>
              </a:rPr>
              <a:t> </a:t>
            </a:r>
            <a:r>
              <a:rPr lang="en-US" sz="2000" dirty="0" err="1">
                <a:solidFill>
                  <a:srgbClr val="303D68"/>
                </a:solidFill>
                <a:ea typeface="+mj-lt"/>
                <a:cs typeface="+mj-lt"/>
              </a:rPr>
              <a:t>profesiju</a:t>
            </a:r>
            <a:r>
              <a:rPr lang="en-US" sz="2000" dirty="0">
                <a:solidFill>
                  <a:srgbClr val="303D68"/>
                </a:solidFill>
                <a:ea typeface="+mj-lt"/>
                <a:cs typeface="+mj-lt"/>
              </a:rPr>
              <a:t> </a:t>
            </a:r>
            <a:r>
              <a:rPr lang="en-US" sz="2000" dirty="0" err="1">
                <a:solidFill>
                  <a:srgbClr val="303D68"/>
                </a:solidFill>
                <a:ea typeface="+mj-lt"/>
                <a:cs typeface="+mj-lt"/>
              </a:rPr>
              <a:t>vaših</a:t>
            </a:r>
            <a:r>
              <a:rPr lang="en-US" sz="2000" dirty="0">
                <a:solidFill>
                  <a:srgbClr val="303D68"/>
                </a:solidFill>
                <a:ea typeface="+mj-lt"/>
                <a:cs typeface="+mj-lt"/>
              </a:rPr>
              <a:t> </a:t>
            </a:r>
            <a:r>
              <a:rPr lang="en-US" sz="2000" dirty="0" err="1">
                <a:solidFill>
                  <a:srgbClr val="303D68"/>
                </a:solidFill>
                <a:ea typeface="+mj-lt"/>
                <a:cs typeface="+mj-lt"/>
              </a:rPr>
              <a:t>polaznika</a:t>
            </a:r>
            <a:r>
              <a:rPr lang="en-US" sz="2000" dirty="0">
                <a:solidFill>
                  <a:srgbClr val="303D68"/>
                </a:solidFill>
                <a:ea typeface="+mj-lt"/>
                <a:cs typeface="+mj-lt"/>
              </a:rPr>
              <a:t>.</a:t>
            </a:r>
            <a:endParaRPr lang="en-US" dirty="0">
              <a:ea typeface="+mj-lt"/>
              <a:cs typeface="+mj-lt"/>
            </a:endParaRPr>
          </a:p>
          <a:p>
            <a:pPr algn="just"/>
            <a:endParaRPr lang="en-US" sz="2000" dirty="0">
              <a:solidFill>
                <a:srgbClr val="303D68"/>
              </a:solidFill>
              <a:ea typeface="+mj-lt"/>
              <a:cs typeface="+mj-lt"/>
            </a:endParaRPr>
          </a:p>
          <a:p>
            <a:pPr algn="just"/>
            <a:r>
              <a:rPr lang="en-US" sz="2000" err="1">
                <a:solidFill>
                  <a:srgbClr val="303D68"/>
                </a:solidFill>
                <a:ea typeface="+mj-lt"/>
                <a:cs typeface="+mj-lt"/>
              </a:rPr>
              <a:t>Normalizovana</a:t>
            </a:r>
            <a:r>
              <a:rPr lang="en-US" sz="2000" dirty="0">
                <a:solidFill>
                  <a:srgbClr val="303D68"/>
                </a:solidFill>
                <a:ea typeface="+mj-lt"/>
                <a:cs typeface="+mj-lt"/>
              </a:rPr>
              <a:t> </a:t>
            </a:r>
            <a:r>
              <a:rPr lang="en-US" sz="2000" err="1">
                <a:solidFill>
                  <a:srgbClr val="303D68"/>
                </a:solidFill>
                <a:ea typeface="+mj-lt"/>
                <a:cs typeface="+mj-lt"/>
              </a:rPr>
              <a:t>terminologija</a:t>
            </a:r>
            <a:r>
              <a:rPr lang="en-US" sz="2000" dirty="0">
                <a:solidFill>
                  <a:srgbClr val="303D68"/>
                </a:solidFill>
                <a:ea typeface="+mj-lt"/>
                <a:cs typeface="+mj-lt"/>
              </a:rPr>
              <a:t> </a:t>
            </a:r>
            <a:r>
              <a:rPr lang="en-US" sz="2000" err="1">
                <a:solidFill>
                  <a:srgbClr val="303D68"/>
                </a:solidFill>
                <a:ea typeface="+mj-lt"/>
                <a:cs typeface="+mj-lt"/>
              </a:rPr>
              <a:t>ističe</a:t>
            </a:r>
            <a:r>
              <a:rPr lang="en-US" sz="2000" dirty="0">
                <a:solidFill>
                  <a:srgbClr val="303D68"/>
                </a:solidFill>
                <a:ea typeface="+mj-lt"/>
                <a:cs typeface="+mj-lt"/>
              </a:rPr>
              <a:t> </a:t>
            </a:r>
            <a:r>
              <a:rPr lang="en-US" sz="2000" err="1">
                <a:solidFill>
                  <a:srgbClr val="303D68"/>
                </a:solidFill>
                <a:ea typeface="+mj-lt"/>
                <a:cs typeface="+mj-lt"/>
              </a:rPr>
              <a:t>osnovne</a:t>
            </a:r>
            <a:r>
              <a:rPr lang="en-US" sz="2000">
                <a:solidFill>
                  <a:srgbClr val="303D68"/>
                </a:solidFill>
                <a:ea typeface="+mj-lt"/>
                <a:cs typeface="+mj-lt"/>
              </a:rPr>
              <a:t> </a:t>
            </a:r>
            <a:r>
              <a:rPr lang="en-US" sz="2000" err="1">
                <a:solidFill>
                  <a:srgbClr val="303D68"/>
                </a:solidFill>
                <a:ea typeface="+mj-lt"/>
                <a:cs typeface="+mj-lt"/>
              </a:rPr>
              <a:t>zadatke</a:t>
            </a:r>
            <a:r>
              <a:rPr lang="en-US" sz="2000">
                <a:solidFill>
                  <a:srgbClr val="303D68"/>
                </a:solidFill>
                <a:ea typeface="+mj-lt"/>
                <a:cs typeface="+mj-lt"/>
              </a:rPr>
              <a:t> </a:t>
            </a:r>
            <a:r>
              <a:rPr lang="en-US" sz="2000" err="1">
                <a:solidFill>
                  <a:srgbClr val="303D68"/>
                </a:solidFill>
                <a:ea typeface="+mj-lt"/>
                <a:cs typeface="+mj-lt"/>
              </a:rPr>
              <a:t>koje</a:t>
            </a:r>
            <a:r>
              <a:rPr lang="en-US" sz="2000">
                <a:solidFill>
                  <a:srgbClr val="303D68"/>
                </a:solidFill>
                <a:ea typeface="+mj-lt"/>
                <a:cs typeface="+mj-lt"/>
              </a:rPr>
              <a:t> </a:t>
            </a:r>
            <a:r>
              <a:rPr lang="en-US" sz="2000" err="1">
                <a:solidFill>
                  <a:srgbClr val="303D68"/>
                </a:solidFill>
                <a:ea typeface="+mj-lt"/>
                <a:cs typeface="+mj-lt"/>
              </a:rPr>
              <a:t>početnici</a:t>
            </a:r>
            <a:r>
              <a:rPr lang="en-US" sz="2000">
                <a:solidFill>
                  <a:srgbClr val="303D68"/>
                </a:solidFill>
                <a:ea typeface="+mj-lt"/>
                <a:cs typeface="+mj-lt"/>
              </a:rPr>
              <a:t> </a:t>
            </a:r>
            <a:r>
              <a:rPr lang="en-US" sz="2000" err="1">
                <a:solidFill>
                  <a:srgbClr val="303D68"/>
                </a:solidFill>
                <a:ea typeface="+mj-lt"/>
                <a:cs typeface="+mj-lt"/>
              </a:rPr>
              <a:t>trebaju</a:t>
            </a:r>
            <a:r>
              <a:rPr lang="en-US" sz="2000">
                <a:solidFill>
                  <a:srgbClr val="303D68"/>
                </a:solidFill>
                <a:ea typeface="+mj-lt"/>
                <a:cs typeface="+mj-lt"/>
              </a:rPr>
              <a:t> </a:t>
            </a:r>
            <a:r>
              <a:rPr lang="en-US" sz="2000" err="1">
                <a:solidFill>
                  <a:srgbClr val="303D68"/>
                </a:solidFill>
                <a:ea typeface="+mj-lt"/>
                <a:cs typeface="+mj-lt"/>
              </a:rPr>
              <a:t>savladati</a:t>
            </a:r>
            <a:r>
              <a:rPr lang="en-US" sz="2000">
                <a:solidFill>
                  <a:srgbClr val="303D68"/>
                </a:solidFill>
                <a:ea typeface="+mj-lt"/>
                <a:cs typeface="+mj-lt"/>
              </a:rPr>
              <a:t>: </a:t>
            </a:r>
            <a:r>
              <a:rPr lang="en-US" sz="2000" err="1">
                <a:solidFill>
                  <a:srgbClr val="303D68"/>
                </a:solidFill>
                <a:ea typeface="+mj-lt"/>
                <a:cs typeface="+mj-lt"/>
              </a:rPr>
              <a:t>slanje</a:t>
            </a:r>
            <a:r>
              <a:rPr lang="en-US" sz="2000">
                <a:solidFill>
                  <a:srgbClr val="303D68"/>
                </a:solidFill>
                <a:ea typeface="+mj-lt"/>
                <a:cs typeface="+mj-lt"/>
              </a:rPr>
              <a:t> </a:t>
            </a:r>
            <a:r>
              <a:rPr lang="en-US" sz="2000" err="1">
                <a:solidFill>
                  <a:srgbClr val="303D68"/>
                </a:solidFill>
                <a:ea typeface="+mj-lt"/>
                <a:cs typeface="+mj-lt"/>
              </a:rPr>
              <a:t>profesionalnih</a:t>
            </a:r>
            <a:r>
              <a:rPr lang="en-US" sz="2000">
                <a:solidFill>
                  <a:srgbClr val="303D68"/>
                </a:solidFill>
                <a:ea typeface="+mj-lt"/>
                <a:cs typeface="+mj-lt"/>
              </a:rPr>
              <a:t> e-</a:t>
            </a:r>
            <a:r>
              <a:rPr lang="en-US" sz="2000" err="1">
                <a:solidFill>
                  <a:srgbClr val="303D68"/>
                </a:solidFill>
                <a:ea typeface="+mj-lt"/>
                <a:cs typeface="+mj-lt"/>
              </a:rPr>
              <a:t>mailova</a:t>
            </a:r>
            <a:r>
              <a:rPr lang="en-US" sz="2000">
                <a:solidFill>
                  <a:srgbClr val="303D68"/>
                </a:solidFill>
                <a:ea typeface="+mj-lt"/>
                <a:cs typeface="+mj-lt"/>
              </a:rPr>
              <a:t>, </a:t>
            </a:r>
            <a:r>
              <a:rPr lang="en-US" sz="2000" err="1">
                <a:solidFill>
                  <a:srgbClr val="303D68"/>
                </a:solidFill>
                <a:ea typeface="+mj-lt"/>
                <a:cs typeface="+mj-lt"/>
              </a:rPr>
              <a:t>unos</a:t>
            </a:r>
            <a:r>
              <a:rPr lang="en-US" sz="2000">
                <a:solidFill>
                  <a:srgbClr val="303D68"/>
                </a:solidFill>
                <a:ea typeface="+mj-lt"/>
                <a:cs typeface="+mj-lt"/>
              </a:rPr>
              <a:t> </a:t>
            </a:r>
            <a:r>
              <a:rPr lang="en-US" sz="2000" err="1">
                <a:solidFill>
                  <a:srgbClr val="303D68"/>
                </a:solidFill>
                <a:ea typeface="+mj-lt"/>
                <a:cs typeface="+mj-lt"/>
              </a:rPr>
              <a:t>podataka</a:t>
            </a:r>
            <a:r>
              <a:rPr lang="en-US" sz="2000">
                <a:solidFill>
                  <a:srgbClr val="303D68"/>
                </a:solidFill>
                <a:ea typeface="+mj-lt"/>
                <a:cs typeface="+mj-lt"/>
              </a:rPr>
              <a:t>, </a:t>
            </a:r>
            <a:r>
              <a:rPr lang="en-US" sz="2000" err="1">
                <a:solidFill>
                  <a:srgbClr val="303D68"/>
                </a:solidFill>
                <a:ea typeface="+mj-lt"/>
                <a:cs typeface="+mj-lt"/>
              </a:rPr>
              <a:t>dijeljenje</a:t>
            </a:r>
            <a:r>
              <a:rPr lang="en-US" sz="2000">
                <a:solidFill>
                  <a:srgbClr val="303D68"/>
                </a:solidFill>
                <a:ea typeface="+mj-lt"/>
                <a:cs typeface="+mj-lt"/>
              </a:rPr>
              <a:t> </a:t>
            </a:r>
            <a:r>
              <a:rPr lang="en-US" sz="2000" err="1">
                <a:solidFill>
                  <a:srgbClr val="303D68"/>
                </a:solidFill>
                <a:ea typeface="+mj-lt"/>
                <a:cs typeface="+mj-lt"/>
              </a:rPr>
              <a:t>dokumenata</a:t>
            </a:r>
            <a:r>
              <a:rPr lang="en-US" sz="2000">
                <a:solidFill>
                  <a:srgbClr val="303D68"/>
                </a:solidFill>
                <a:ea typeface="+mj-lt"/>
                <a:cs typeface="+mj-lt"/>
              </a:rPr>
              <a:t> online </a:t>
            </a:r>
            <a:r>
              <a:rPr lang="en-US" sz="2000" err="1">
                <a:solidFill>
                  <a:srgbClr val="303D68"/>
                </a:solidFill>
                <a:ea typeface="+mj-lt"/>
                <a:cs typeface="+mj-lt"/>
              </a:rPr>
              <a:t>ili</a:t>
            </a:r>
            <a:r>
              <a:rPr lang="en-US" sz="2000">
                <a:solidFill>
                  <a:srgbClr val="303D68"/>
                </a:solidFill>
                <a:ea typeface="+mj-lt"/>
                <a:cs typeface="+mj-lt"/>
              </a:rPr>
              <a:t> </a:t>
            </a:r>
            <a:r>
              <a:rPr lang="en-US" sz="2000" err="1">
                <a:solidFill>
                  <a:srgbClr val="303D68"/>
                </a:solidFill>
                <a:ea typeface="+mj-lt"/>
                <a:cs typeface="+mj-lt"/>
              </a:rPr>
              <a:t>snalaženje</a:t>
            </a:r>
            <a:r>
              <a:rPr lang="en-US" sz="2000">
                <a:solidFill>
                  <a:srgbClr val="303D68"/>
                </a:solidFill>
                <a:ea typeface="+mj-lt"/>
                <a:cs typeface="+mj-lt"/>
              </a:rPr>
              <a:t> </a:t>
            </a:r>
            <a:r>
              <a:rPr lang="en-US" sz="2000" err="1">
                <a:solidFill>
                  <a:srgbClr val="303D68"/>
                </a:solidFill>
                <a:ea typeface="+mj-lt"/>
                <a:cs typeface="+mj-lt"/>
              </a:rPr>
              <a:t>na</a:t>
            </a:r>
            <a:r>
              <a:rPr lang="en-US" sz="2000">
                <a:solidFill>
                  <a:srgbClr val="303D68"/>
                </a:solidFill>
                <a:ea typeface="+mj-lt"/>
                <a:cs typeface="+mj-lt"/>
              </a:rPr>
              <a:t> </a:t>
            </a:r>
            <a:r>
              <a:rPr lang="en-US" sz="2000" err="1">
                <a:solidFill>
                  <a:srgbClr val="303D68"/>
                </a:solidFill>
                <a:ea typeface="+mj-lt"/>
                <a:cs typeface="+mj-lt"/>
              </a:rPr>
              <a:t>osnovnim</a:t>
            </a:r>
            <a:r>
              <a:rPr lang="en-US" sz="2000">
                <a:solidFill>
                  <a:srgbClr val="303D68"/>
                </a:solidFill>
                <a:ea typeface="+mj-lt"/>
                <a:cs typeface="+mj-lt"/>
              </a:rPr>
              <a:t> </a:t>
            </a:r>
            <a:r>
              <a:rPr lang="en-US" sz="2000" err="1">
                <a:solidFill>
                  <a:srgbClr val="303D68"/>
                </a:solidFill>
                <a:ea typeface="+mj-lt"/>
                <a:cs typeface="+mj-lt"/>
              </a:rPr>
              <a:t>platformama</a:t>
            </a:r>
            <a:r>
              <a:rPr lang="en-US" sz="2000">
                <a:solidFill>
                  <a:srgbClr val="303D68"/>
                </a:solidFill>
                <a:ea typeface="+mj-lt"/>
                <a:cs typeface="+mj-lt"/>
              </a:rPr>
              <a:t>.</a:t>
            </a:r>
            <a:endParaRPr lang="en-US">
              <a:ea typeface="+mj-lt"/>
              <a:cs typeface="+mj-lt"/>
            </a:endParaRPr>
          </a:p>
          <a:p>
            <a:pPr algn="just"/>
            <a:endParaRPr lang="en-US" sz="2000" dirty="0">
              <a:solidFill>
                <a:srgbClr val="303D68"/>
              </a:solidFill>
              <a:ea typeface="+mj-lt"/>
              <a:cs typeface="+mj-lt"/>
            </a:endParaRPr>
          </a:p>
          <a:p>
            <a:pPr algn="just"/>
            <a:r>
              <a:rPr lang="en-US" sz="2000" dirty="0" err="1">
                <a:solidFill>
                  <a:srgbClr val="303D68"/>
                </a:solidFill>
                <a:ea typeface="+mj-lt"/>
                <a:cs typeface="+mj-lt"/>
              </a:rPr>
              <a:t>Vremenom</a:t>
            </a:r>
            <a:r>
              <a:rPr lang="en-US" sz="2000" dirty="0">
                <a:solidFill>
                  <a:srgbClr val="303D68"/>
                </a:solidFill>
                <a:ea typeface="+mj-lt"/>
                <a:cs typeface="+mj-lt"/>
              </a:rPr>
              <a:t>, ova </a:t>
            </a:r>
            <a:r>
              <a:rPr lang="en-US" sz="2000" dirty="0" err="1">
                <a:solidFill>
                  <a:srgbClr val="303D68"/>
                </a:solidFill>
                <a:ea typeface="+mj-lt"/>
                <a:cs typeface="+mj-lt"/>
              </a:rPr>
              <a:t>praksa</a:t>
            </a:r>
            <a:r>
              <a:rPr lang="en-US" sz="2000" dirty="0">
                <a:solidFill>
                  <a:srgbClr val="303D68"/>
                </a:solidFill>
                <a:ea typeface="+mj-lt"/>
                <a:cs typeface="+mj-lt"/>
              </a:rPr>
              <a:t> </a:t>
            </a:r>
            <a:r>
              <a:rPr lang="en-US" sz="2000" dirty="0" err="1">
                <a:solidFill>
                  <a:srgbClr val="303D68"/>
                </a:solidFill>
                <a:ea typeface="+mj-lt"/>
                <a:cs typeface="+mj-lt"/>
              </a:rPr>
              <a:t>pomaže</a:t>
            </a:r>
            <a:r>
              <a:rPr lang="en-US" sz="2000" dirty="0">
                <a:solidFill>
                  <a:srgbClr val="303D68"/>
                </a:solidFill>
                <a:ea typeface="+mj-lt"/>
                <a:cs typeface="+mj-lt"/>
              </a:rPr>
              <a:t> </a:t>
            </a:r>
            <a:r>
              <a:rPr lang="en-US" sz="2000" dirty="0" err="1">
                <a:solidFill>
                  <a:srgbClr val="303D68"/>
                </a:solidFill>
                <a:ea typeface="+mj-lt"/>
                <a:cs typeface="+mj-lt"/>
              </a:rPr>
              <a:t>nastavnicima</a:t>
            </a:r>
            <a:r>
              <a:rPr lang="en-US" sz="2000" dirty="0">
                <a:solidFill>
                  <a:srgbClr val="303D68"/>
                </a:solidFill>
                <a:ea typeface="+mj-lt"/>
                <a:cs typeface="+mj-lt"/>
              </a:rPr>
              <a:t> da </a:t>
            </a:r>
            <a:r>
              <a:rPr lang="en-US" sz="2000" dirty="0" err="1">
                <a:solidFill>
                  <a:srgbClr val="303D68"/>
                </a:solidFill>
                <a:ea typeface="+mj-lt"/>
                <a:cs typeface="+mj-lt"/>
              </a:rPr>
              <a:t>kreiraju</a:t>
            </a:r>
            <a:r>
              <a:rPr lang="en-US" sz="2000" dirty="0">
                <a:solidFill>
                  <a:srgbClr val="303D68"/>
                </a:solidFill>
                <a:ea typeface="+mj-lt"/>
                <a:cs typeface="+mj-lt"/>
              </a:rPr>
              <a:t> </a:t>
            </a:r>
            <a:r>
              <a:rPr lang="en-US" sz="2000" dirty="0" err="1">
                <a:solidFill>
                  <a:srgbClr val="303D68"/>
                </a:solidFill>
                <a:ea typeface="+mj-lt"/>
                <a:cs typeface="+mj-lt"/>
              </a:rPr>
              <a:t>obuku</a:t>
            </a:r>
            <a:r>
              <a:rPr lang="en-US" sz="2000" dirty="0">
                <a:solidFill>
                  <a:srgbClr val="303D68"/>
                </a:solidFill>
                <a:ea typeface="+mj-lt"/>
                <a:cs typeface="+mj-lt"/>
              </a:rPr>
              <a:t> </a:t>
            </a:r>
            <a:r>
              <a:rPr lang="en-US" sz="2000" dirty="0" err="1">
                <a:solidFill>
                  <a:srgbClr val="303D68"/>
                </a:solidFill>
                <a:ea typeface="+mj-lt"/>
                <a:cs typeface="+mj-lt"/>
              </a:rPr>
              <a:t>koja</a:t>
            </a:r>
            <a:r>
              <a:rPr lang="en-US" sz="2000" dirty="0">
                <a:solidFill>
                  <a:srgbClr val="303D68"/>
                </a:solidFill>
                <a:ea typeface="+mj-lt"/>
                <a:cs typeface="+mj-lt"/>
              </a:rPr>
              <a:t> je </a:t>
            </a:r>
            <a:r>
              <a:rPr lang="en-US" sz="2000" dirty="0" err="1">
                <a:solidFill>
                  <a:srgbClr val="303D68"/>
                </a:solidFill>
                <a:ea typeface="+mj-lt"/>
                <a:cs typeface="+mj-lt"/>
              </a:rPr>
              <a:t>praktična</a:t>
            </a:r>
            <a:r>
              <a:rPr lang="en-US" sz="2000" dirty="0">
                <a:solidFill>
                  <a:srgbClr val="303D68"/>
                </a:solidFill>
                <a:ea typeface="+mj-lt"/>
                <a:cs typeface="+mj-lt"/>
              </a:rPr>
              <a:t>, </a:t>
            </a:r>
            <a:r>
              <a:rPr lang="en-US" sz="2000" dirty="0" err="1">
                <a:solidFill>
                  <a:srgbClr val="303D68"/>
                </a:solidFill>
                <a:ea typeface="+mj-lt"/>
                <a:cs typeface="+mj-lt"/>
              </a:rPr>
              <a:t>fokusirana</a:t>
            </a:r>
            <a:r>
              <a:rPr lang="en-US" sz="2000" dirty="0">
                <a:solidFill>
                  <a:srgbClr val="303D68"/>
                </a:solidFill>
                <a:ea typeface="+mj-lt"/>
                <a:cs typeface="+mj-lt"/>
              </a:rPr>
              <a:t> </a:t>
            </a:r>
            <a:r>
              <a:rPr lang="en-US" sz="2000" dirty="0" err="1">
                <a:solidFill>
                  <a:srgbClr val="303D68"/>
                </a:solidFill>
                <a:ea typeface="+mj-lt"/>
                <a:cs typeface="+mj-lt"/>
              </a:rPr>
              <a:t>i</a:t>
            </a:r>
            <a:r>
              <a:rPr lang="en-US" sz="2000" dirty="0">
                <a:solidFill>
                  <a:srgbClr val="303D68"/>
                </a:solidFill>
                <a:ea typeface="+mj-lt"/>
                <a:cs typeface="+mj-lt"/>
              </a:rPr>
              <a:t> </a:t>
            </a:r>
            <a:r>
              <a:rPr lang="en-US" sz="2000" dirty="0" err="1">
                <a:solidFill>
                  <a:srgbClr val="303D68"/>
                </a:solidFill>
                <a:ea typeface="+mj-lt"/>
                <a:cs typeface="+mj-lt"/>
              </a:rPr>
              <a:t>usko</a:t>
            </a:r>
            <a:r>
              <a:rPr lang="en-US" sz="2000" dirty="0">
                <a:solidFill>
                  <a:srgbClr val="303D68"/>
                </a:solidFill>
                <a:ea typeface="+mj-lt"/>
                <a:cs typeface="+mj-lt"/>
              </a:rPr>
              <a:t> </a:t>
            </a:r>
            <a:r>
              <a:rPr lang="en-US" sz="2000" dirty="0" err="1">
                <a:solidFill>
                  <a:srgbClr val="303D68"/>
                </a:solidFill>
                <a:ea typeface="+mj-lt"/>
                <a:cs typeface="+mj-lt"/>
              </a:rPr>
              <a:t>povezana</a:t>
            </a:r>
            <a:r>
              <a:rPr lang="en-US" sz="2000" dirty="0">
                <a:solidFill>
                  <a:srgbClr val="303D68"/>
                </a:solidFill>
                <a:ea typeface="+mj-lt"/>
                <a:cs typeface="+mj-lt"/>
              </a:rPr>
              <a:t> </a:t>
            </a:r>
            <a:r>
              <a:rPr lang="en-US" sz="2000" dirty="0" err="1">
                <a:solidFill>
                  <a:srgbClr val="303D68"/>
                </a:solidFill>
                <a:ea typeface="+mj-lt"/>
                <a:cs typeface="+mj-lt"/>
              </a:rPr>
              <a:t>sa</a:t>
            </a:r>
            <a:r>
              <a:rPr lang="en-US" sz="2000" dirty="0">
                <a:solidFill>
                  <a:srgbClr val="303D68"/>
                </a:solidFill>
                <a:ea typeface="+mj-lt"/>
                <a:cs typeface="+mj-lt"/>
              </a:rPr>
              <a:t> </a:t>
            </a:r>
            <a:r>
              <a:rPr lang="en-US" sz="2000" dirty="0" err="1">
                <a:solidFill>
                  <a:srgbClr val="303D68"/>
                </a:solidFill>
                <a:ea typeface="+mj-lt"/>
                <a:cs typeface="+mj-lt"/>
              </a:rPr>
              <a:t>stvarnim</a:t>
            </a:r>
            <a:r>
              <a:rPr lang="en-US" sz="2000" dirty="0">
                <a:solidFill>
                  <a:srgbClr val="303D68"/>
                </a:solidFill>
                <a:ea typeface="+mj-lt"/>
                <a:cs typeface="+mj-lt"/>
              </a:rPr>
              <a:t> </a:t>
            </a:r>
            <a:r>
              <a:rPr lang="en-US" sz="2000" dirty="0" err="1">
                <a:solidFill>
                  <a:srgbClr val="303D68"/>
                </a:solidFill>
                <a:ea typeface="+mj-lt"/>
                <a:cs typeface="+mj-lt"/>
              </a:rPr>
              <a:t>zahtjevima</a:t>
            </a:r>
            <a:r>
              <a:rPr lang="en-US" sz="2000" dirty="0">
                <a:solidFill>
                  <a:srgbClr val="303D68"/>
                </a:solidFill>
                <a:ea typeface="+mj-lt"/>
                <a:cs typeface="+mj-lt"/>
              </a:rPr>
              <a:t> </a:t>
            </a:r>
            <a:r>
              <a:rPr lang="en-US" sz="2000" dirty="0" err="1">
                <a:solidFill>
                  <a:srgbClr val="303D68"/>
                </a:solidFill>
                <a:ea typeface="+mj-lt"/>
                <a:cs typeface="+mj-lt"/>
              </a:rPr>
              <a:t>posla</a:t>
            </a:r>
            <a:r>
              <a:rPr lang="en-US" sz="2000" dirty="0">
                <a:solidFill>
                  <a:srgbClr val="303D68"/>
                </a:solidFill>
                <a:ea typeface="+mj-lt"/>
                <a:cs typeface="+mj-lt"/>
              </a:rPr>
              <a:t>, </a:t>
            </a:r>
            <a:r>
              <a:rPr lang="en-US" sz="2000" dirty="0" err="1">
                <a:solidFill>
                  <a:srgbClr val="303D68"/>
                </a:solidFill>
                <a:ea typeface="+mj-lt"/>
                <a:cs typeface="+mj-lt"/>
              </a:rPr>
              <a:t>pripremajući</a:t>
            </a:r>
            <a:r>
              <a:rPr lang="en-US" sz="2000" dirty="0">
                <a:solidFill>
                  <a:srgbClr val="303D68"/>
                </a:solidFill>
                <a:ea typeface="+mj-lt"/>
                <a:cs typeface="+mj-lt"/>
              </a:rPr>
              <a:t> </a:t>
            </a:r>
            <a:r>
              <a:rPr lang="en-US" sz="2000" dirty="0" err="1">
                <a:solidFill>
                  <a:srgbClr val="303D68"/>
                </a:solidFill>
                <a:ea typeface="+mj-lt"/>
                <a:cs typeface="+mj-lt"/>
              </a:rPr>
              <a:t>polaznike</a:t>
            </a:r>
            <a:r>
              <a:rPr lang="en-US" sz="2000" dirty="0">
                <a:solidFill>
                  <a:srgbClr val="303D68"/>
                </a:solidFill>
                <a:ea typeface="+mj-lt"/>
                <a:cs typeface="+mj-lt"/>
              </a:rPr>
              <a:t> za </a:t>
            </a:r>
            <a:r>
              <a:rPr lang="en-US" sz="2000" dirty="0" err="1">
                <a:solidFill>
                  <a:srgbClr val="303D68"/>
                </a:solidFill>
                <a:ea typeface="+mj-lt"/>
                <a:cs typeface="+mj-lt"/>
              </a:rPr>
              <a:t>naredni</a:t>
            </a:r>
            <a:r>
              <a:rPr lang="en-US" sz="2000" dirty="0">
                <a:solidFill>
                  <a:srgbClr val="303D68"/>
                </a:solidFill>
                <a:ea typeface="+mj-lt"/>
                <a:cs typeface="+mj-lt"/>
              </a:rPr>
              <a:t> </a:t>
            </a:r>
            <a:r>
              <a:rPr lang="en-US" sz="2000" dirty="0" err="1">
                <a:solidFill>
                  <a:srgbClr val="303D68"/>
                </a:solidFill>
                <a:ea typeface="+mj-lt"/>
                <a:cs typeface="+mj-lt"/>
              </a:rPr>
              <a:t>korak</a:t>
            </a:r>
            <a:r>
              <a:rPr lang="en-US" sz="2000" dirty="0">
                <a:solidFill>
                  <a:srgbClr val="303D68"/>
                </a:solidFill>
                <a:ea typeface="+mj-lt"/>
                <a:cs typeface="+mj-lt"/>
              </a:rPr>
              <a:t>: </a:t>
            </a:r>
            <a:r>
              <a:rPr lang="en-US" sz="2000" dirty="0" err="1">
                <a:solidFill>
                  <a:srgbClr val="303D68"/>
                </a:solidFill>
                <a:ea typeface="+mj-lt"/>
                <a:cs typeface="+mj-lt"/>
              </a:rPr>
              <a:t>mapiranje</a:t>
            </a:r>
            <a:r>
              <a:rPr lang="en-US" sz="2000" dirty="0">
                <a:solidFill>
                  <a:srgbClr val="303D68"/>
                </a:solidFill>
                <a:ea typeface="+mj-lt"/>
                <a:cs typeface="+mj-lt"/>
              </a:rPr>
              <a:t> </a:t>
            </a:r>
            <a:r>
              <a:rPr lang="en-US" sz="2000" dirty="0" err="1">
                <a:solidFill>
                  <a:srgbClr val="303D68"/>
                </a:solidFill>
                <a:ea typeface="+mj-lt"/>
                <a:cs typeface="+mj-lt"/>
              </a:rPr>
              <a:t>ovih</a:t>
            </a:r>
            <a:r>
              <a:rPr lang="en-US" sz="2000" dirty="0">
                <a:solidFill>
                  <a:srgbClr val="303D68"/>
                </a:solidFill>
                <a:ea typeface="+mj-lt"/>
                <a:cs typeface="+mj-lt"/>
              </a:rPr>
              <a:t> </a:t>
            </a:r>
            <a:r>
              <a:rPr lang="en-US" sz="2000" dirty="0" err="1">
                <a:solidFill>
                  <a:srgbClr val="303D68"/>
                </a:solidFill>
                <a:ea typeface="+mj-lt"/>
                <a:cs typeface="+mj-lt"/>
              </a:rPr>
              <a:t>vještina</a:t>
            </a:r>
            <a:r>
              <a:rPr lang="en-US" sz="2000" dirty="0">
                <a:solidFill>
                  <a:srgbClr val="303D68"/>
                </a:solidFill>
                <a:ea typeface="+mj-lt"/>
                <a:cs typeface="+mj-lt"/>
              </a:rPr>
              <a:t> </a:t>
            </a:r>
            <a:r>
              <a:rPr lang="en-US" sz="2000" dirty="0" err="1">
                <a:solidFill>
                  <a:srgbClr val="303D68"/>
                </a:solidFill>
                <a:ea typeface="+mj-lt"/>
                <a:cs typeface="+mj-lt"/>
              </a:rPr>
              <a:t>prema</a:t>
            </a:r>
            <a:r>
              <a:rPr lang="en-US" sz="2000" dirty="0">
                <a:solidFill>
                  <a:srgbClr val="303D68"/>
                </a:solidFill>
                <a:ea typeface="+mj-lt"/>
                <a:cs typeface="+mj-lt"/>
              </a:rPr>
              <a:t> ESCO-u.</a:t>
            </a:r>
            <a:endParaRPr lang="en-US" dirty="0">
              <a:ea typeface="+mj-lt"/>
              <a:cs typeface="+mj-lt"/>
            </a:endParaRPr>
          </a:p>
          <a:p>
            <a:pPr lvl="0" algn="just">
              <a:spcBef>
                <a:spcPts val="1000"/>
              </a:spcBef>
              <a:buSzPts val="1440"/>
              <a:buFont typeface="Arial" panose="020B0604020202020204" pitchFamily="34" charset="0"/>
            </a:pPr>
            <a:endParaRPr lang="en-US" sz="2000" dirty="0">
              <a:solidFill>
                <a:srgbClr val="303D68"/>
              </a:solidFill>
              <a:latin typeface="DejaVu Math TeX Gyre" panose="02000503000000000000" pitchFamily="2" charset="0"/>
            </a:endParaRPr>
          </a:p>
          <a:p>
            <a:pPr marL="342900" lvl="0" indent="-342900" algn="just">
              <a:spcBef>
                <a:spcPts val="1000"/>
              </a:spcBef>
              <a:buClr>
                <a:schemeClr val="accent1"/>
              </a:buClr>
              <a:buSzPts val="1440"/>
              <a:buFont typeface="Arial" panose="020B0604020202020204" pitchFamily="34" charset="0"/>
              <a:buChar char="•"/>
            </a:pPr>
            <a:endParaRPr lang="en-US" sz="2000" dirty="0">
              <a:solidFill>
                <a:srgbClr val="303D68"/>
              </a:solidFill>
              <a:latin typeface="DejaVu Math TeX Gyre" panose="02000503000000000000" pitchFamily="2" charset="0"/>
            </a:endParaRPr>
          </a:p>
          <a:p>
            <a:pPr marL="342900" lvl="0" indent="-342900" algn="just">
              <a:spcBef>
                <a:spcPts val="1000"/>
              </a:spcBef>
              <a:buClr>
                <a:schemeClr val="accent1"/>
              </a:buClr>
              <a:buSzPts val="1440"/>
              <a:buFont typeface="Arial" panose="020B0604020202020204" pitchFamily="34" charset="0"/>
              <a:buChar char="•"/>
            </a:pPr>
            <a:endParaRPr lang="bg-BG" sz="200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bg-BG" sz="200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US" sz="20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Tree>
    <p:extLst>
      <p:ext uri="{BB962C8B-B14F-4D97-AF65-F5344CB8AC3E}">
        <p14:creationId xmlns:p14="http://schemas.microsoft.com/office/powerpoint/2010/main" val="2733065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33885-F348-E486-1D61-2348D1AAC17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81FC957-17FB-E200-2743-41232B76DFE8}"/>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US" sz="1400" b="1" u="sng"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FEAD0587-3585-BDDB-3A7A-D496114D96AD}"/>
              </a:ext>
            </a:extLst>
          </p:cNvPr>
          <p:cNvSpPr txBox="1"/>
          <p:nvPr/>
        </p:nvSpPr>
        <p:spPr>
          <a:xfrm>
            <a:off x="3984331" y="402332"/>
            <a:ext cx="8111062" cy="21713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US" sz="3000" b="1" dirty="0">
                <a:solidFill>
                  <a:srgbClr val="303D68"/>
                </a:solidFill>
                <a:latin typeface="DejaVu Math TeX Gyre" panose="02000503000000000000" pitchFamily="2" charset="0"/>
                <a:ea typeface="+mj-ea"/>
                <a:cs typeface="+mj-cs"/>
              </a:rPr>
              <a:t>Ključni aspekti:</a:t>
            </a:r>
          </a:p>
          <a:p>
            <a:pPr marL="457200" indent="-457200">
              <a:lnSpc>
                <a:spcPct val="90000"/>
              </a:lnSpc>
              <a:spcBef>
                <a:spcPct val="0"/>
              </a:spcBef>
              <a:buFont typeface="Arial" panose="020B0604020202020204" pitchFamily="34" charset="0"/>
              <a:buChar char="•"/>
            </a:pPr>
            <a:r>
              <a:rPr lang="en-US" sz="3000" dirty="0" err="1">
                <a:solidFill>
                  <a:srgbClr val="303D68"/>
                </a:solidFill>
                <a:ea typeface="+mn-lt"/>
                <a:cs typeface="+mn-lt"/>
              </a:rPr>
              <a:t>Koristite</a:t>
            </a:r>
            <a:r>
              <a:rPr lang="en-US" sz="3000" dirty="0">
                <a:solidFill>
                  <a:srgbClr val="303D68"/>
                </a:solidFill>
                <a:ea typeface="+mn-lt"/>
                <a:cs typeface="+mn-lt"/>
              </a:rPr>
              <a:t> </a:t>
            </a:r>
            <a:r>
              <a:rPr lang="en-US" sz="3000" dirty="0" err="1">
                <a:solidFill>
                  <a:srgbClr val="303D68"/>
                </a:solidFill>
                <a:ea typeface="+mn-lt"/>
                <a:cs typeface="+mn-lt"/>
              </a:rPr>
              <a:t>normalizovane</a:t>
            </a:r>
            <a:r>
              <a:rPr lang="en-US" sz="3000" dirty="0">
                <a:solidFill>
                  <a:srgbClr val="303D68"/>
                </a:solidFill>
                <a:ea typeface="+mn-lt"/>
                <a:cs typeface="+mn-lt"/>
              </a:rPr>
              <a:t> </a:t>
            </a:r>
            <a:r>
              <a:rPr lang="en-US" sz="3000" dirty="0" err="1">
                <a:solidFill>
                  <a:srgbClr val="303D68"/>
                </a:solidFill>
                <a:ea typeface="+mn-lt"/>
                <a:cs typeface="+mn-lt"/>
              </a:rPr>
              <a:t>termine</a:t>
            </a:r>
            <a:r>
              <a:rPr lang="en-US" sz="3000" dirty="0">
                <a:solidFill>
                  <a:srgbClr val="303D68"/>
                </a:solidFill>
                <a:ea typeface="+mn-lt"/>
                <a:cs typeface="+mn-lt"/>
              </a:rPr>
              <a:t> kako biste mapirali potrebne vještine prema ESCO okviru, omogućavajući identifikaciju ključnih trendova </a:t>
            </a:r>
            <a:r>
              <a:rPr lang="en-US" sz="3000" dirty="0" err="1">
                <a:solidFill>
                  <a:srgbClr val="303D68"/>
                </a:solidFill>
                <a:ea typeface="+mn-lt"/>
                <a:cs typeface="+mn-lt"/>
              </a:rPr>
              <a:t>i</a:t>
            </a:r>
            <a:r>
              <a:rPr lang="en-US" sz="3000" dirty="0">
                <a:solidFill>
                  <a:srgbClr val="303D68"/>
                </a:solidFill>
                <a:ea typeface="+mn-lt"/>
                <a:cs typeface="+mn-lt"/>
              </a:rPr>
              <a:t> </a:t>
            </a:r>
            <a:r>
              <a:rPr lang="en-US" sz="3000" dirty="0" err="1">
                <a:solidFill>
                  <a:srgbClr val="303D68"/>
                </a:solidFill>
                <a:ea typeface="+mn-lt"/>
                <a:cs typeface="+mn-lt"/>
              </a:rPr>
              <a:t>prioritetnih</a:t>
            </a:r>
            <a:r>
              <a:rPr lang="en-US" sz="3000" dirty="0">
                <a:solidFill>
                  <a:srgbClr val="303D68"/>
                </a:solidFill>
                <a:ea typeface="+mn-lt"/>
                <a:cs typeface="+mn-lt"/>
              </a:rPr>
              <a:t> </a:t>
            </a:r>
            <a:r>
              <a:rPr lang="en-US" sz="3000" dirty="0" err="1">
                <a:solidFill>
                  <a:srgbClr val="303D68"/>
                </a:solidFill>
                <a:ea typeface="+mn-lt"/>
                <a:cs typeface="+mn-lt"/>
              </a:rPr>
              <a:t>kompetencija</a:t>
            </a:r>
            <a:r>
              <a:rPr lang="en-US" sz="3000" dirty="0">
                <a:solidFill>
                  <a:srgbClr val="303D68"/>
                </a:solidFill>
                <a:ea typeface="+mn-lt"/>
                <a:cs typeface="+mn-lt"/>
              </a:rPr>
              <a:t>.</a:t>
            </a:r>
            <a:endParaRPr lang="en-US" sz="3000" dirty="0">
              <a:solidFill>
                <a:srgbClr val="303D68"/>
              </a:solidFill>
              <a:effectLst/>
              <a:ea typeface="+mn-lt"/>
              <a:cs typeface="+mn-lt"/>
            </a:endParaRPr>
          </a:p>
        </p:txBody>
      </p:sp>
      <p:sp>
        <p:nvSpPr>
          <p:cNvPr id="9" name="Text Box 10">
            <a:extLst>
              <a:ext uri="{FF2B5EF4-FFF2-40B4-BE49-F238E27FC236}">
                <a16:creationId xmlns:a16="http://schemas.microsoft.com/office/drawing/2014/main" id="{A610A473-0F90-5EFC-B011-EDA3BAEA6586}"/>
              </a:ext>
            </a:extLst>
          </p:cNvPr>
          <p:cNvSpPr txBox="1">
            <a:spLocks noChangeArrowheads="1"/>
          </p:cNvSpPr>
          <p:nvPr/>
        </p:nvSpPr>
        <p:spPr bwMode="auto">
          <a:xfrm>
            <a:off x="96607" y="402332"/>
            <a:ext cx="3824186" cy="1354217"/>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US"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Podnaslov 1.3: Povezivanje vještina i standarda</a:t>
            </a:r>
          </a:p>
        </p:txBody>
      </p:sp>
      <p:pic>
        <p:nvPicPr>
          <p:cNvPr id="2" name="Picture 1" descr="A logo with text on it&#10;&#10;Description automatically generated">
            <a:extLst>
              <a:ext uri="{FF2B5EF4-FFF2-40B4-BE49-F238E27FC236}">
                <a16:creationId xmlns:a16="http://schemas.microsoft.com/office/drawing/2014/main" id="{1024C7AE-AD74-DA17-35B7-BC8E334C99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1D48B80-A5CB-A395-D1C6-A860403C19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00942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33A6D-D8CA-8D07-A5ED-A6ECF55591F1}"/>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24DD56B0-0439-FE10-7334-F5F2963BA4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0988EE0A-10B0-9824-9F34-1600F098E2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6ABC8B95-0B5D-5673-3CB3-A46704B41D9D}"/>
              </a:ext>
            </a:extLst>
          </p:cNvPr>
          <p:cNvSpPr txBox="1">
            <a:spLocks/>
          </p:cNvSpPr>
          <p:nvPr/>
        </p:nvSpPr>
        <p:spPr>
          <a:xfrm>
            <a:off x="4748981" y="1563329"/>
            <a:ext cx="6617109" cy="43398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r>
              <a:rPr lang="en-US" sz="2000" dirty="0">
                <a:solidFill>
                  <a:srgbClr val="303D68"/>
                </a:solidFill>
                <a:ea typeface="+mn-lt"/>
                <a:cs typeface="+mn-lt"/>
              </a:rPr>
              <a:t>Kada se </a:t>
            </a:r>
            <a:r>
              <a:rPr lang="en-US" sz="2000" dirty="0" err="1">
                <a:solidFill>
                  <a:srgbClr val="303D68"/>
                </a:solidFill>
                <a:ea typeface="+mn-lt"/>
                <a:cs typeface="+mn-lt"/>
              </a:rPr>
              <a:t>digitalne</a:t>
            </a:r>
            <a:r>
              <a:rPr lang="en-US" sz="2000" dirty="0">
                <a:solidFill>
                  <a:srgbClr val="303D68"/>
                </a:solidFill>
                <a:ea typeface="+mn-lt"/>
                <a:cs typeface="+mn-lt"/>
              </a:rPr>
              <a:t> </a:t>
            </a:r>
            <a:r>
              <a:rPr lang="en-US" sz="2000" dirty="0" err="1">
                <a:solidFill>
                  <a:srgbClr val="303D68"/>
                </a:solidFill>
                <a:ea typeface="+mn-lt"/>
                <a:cs typeface="+mn-lt"/>
              </a:rPr>
              <a:t>vještine</a:t>
            </a:r>
            <a:r>
              <a:rPr lang="en-US" sz="2000" dirty="0">
                <a:solidFill>
                  <a:srgbClr val="303D68"/>
                </a:solidFill>
                <a:ea typeface="+mn-lt"/>
                <a:cs typeface="+mn-lt"/>
              </a:rPr>
              <a:t> </a:t>
            </a:r>
            <a:r>
              <a:rPr lang="en-US" sz="2000" dirty="0" err="1">
                <a:solidFill>
                  <a:srgbClr val="303D68"/>
                </a:solidFill>
                <a:ea typeface="+mn-lt"/>
                <a:cs typeface="+mn-lt"/>
              </a:rPr>
              <a:t>izdvoje</a:t>
            </a:r>
            <a:r>
              <a:rPr lang="en-US" sz="2000" dirty="0">
                <a:solidFill>
                  <a:srgbClr val="303D68"/>
                </a:solidFill>
                <a:ea typeface="+mn-lt"/>
                <a:cs typeface="+mn-lt"/>
              </a:rPr>
              <a:t> </a:t>
            </a:r>
            <a:r>
              <a:rPr lang="en-US" sz="2000" dirty="0" err="1">
                <a:solidFill>
                  <a:srgbClr val="303D68"/>
                </a:solidFill>
                <a:ea typeface="+mn-lt"/>
                <a:cs typeface="+mn-lt"/>
              </a:rPr>
              <a:t>i</a:t>
            </a:r>
            <a:r>
              <a:rPr lang="en-US" sz="2000" dirty="0">
                <a:solidFill>
                  <a:srgbClr val="303D68"/>
                </a:solidFill>
                <a:ea typeface="+mn-lt"/>
                <a:cs typeface="+mn-lt"/>
              </a:rPr>
              <a:t> </a:t>
            </a:r>
            <a:r>
              <a:rPr lang="en-US" sz="2000" dirty="0" err="1">
                <a:solidFill>
                  <a:srgbClr val="303D68"/>
                </a:solidFill>
                <a:ea typeface="+mn-lt"/>
                <a:cs typeface="+mn-lt"/>
              </a:rPr>
              <a:t>organizuju</a:t>
            </a:r>
            <a:r>
              <a:rPr lang="en-US" sz="2000" dirty="0">
                <a:solidFill>
                  <a:srgbClr val="303D68"/>
                </a:solidFill>
                <a:ea typeface="+mn-lt"/>
                <a:cs typeface="+mn-lt"/>
              </a:rPr>
              <a:t>, </a:t>
            </a:r>
            <a:r>
              <a:rPr lang="en-US" sz="2000" dirty="0" err="1">
                <a:solidFill>
                  <a:srgbClr val="303D68"/>
                </a:solidFill>
                <a:ea typeface="+mn-lt"/>
                <a:cs typeface="+mn-lt"/>
              </a:rPr>
              <a:t>njihovo</a:t>
            </a:r>
            <a:r>
              <a:rPr lang="en-US" sz="2000" dirty="0">
                <a:solidFill>
                  <a:srgbClr val="303D68"/>
                </a:solidFill>
                <a:ea typeface="+mn-lt"/>
                <a:cs typeface="+mn-lt"/>
              </a:rPr>
              <a:t> </a:t>
            </a:r>
            <a:r>
              <a:rPr lang="en-US" sz="2000" dirty="0" err="1">
                <a:solidFill>
                  <a:srgbClr val="303D68"/>
                </a:solidFill>
                <a:ea typeface="+mn-lt"/>
                <a:cs typeface="+mn-lt"/>
              </a:rPr>
              <a:t>povezivanje</a:t>
            </a:r>
            <a:r>
              <a:rPr lang="en-US" sz="2000" dirty="0">
                <a:solidFill>
                  <a:srgbClr val="303D68"/>
                </a:solidFill>
                <a:ea typeface="+mn-lt"/>
                <a:cs typeface="+mn-lt"/>
              </a:rPr>
              <a:t> </a:t>
            </a:r>
            <a:r>
              <a:rPr lang="en-US" sz="2000" dirty="0" err="1">
                <a:solidFill>
                  <a:srgbClr val="303D68"/>
                </a:solidFill>
                <a:ea typeface="+mn-lt"/>
                <a:cs typeface="+mn-lt"/>
              </a:rPr>
              <a:t>sa</a:t>
            </a:r>
            <a:r>
              <a:rPr lang="en-US" sz="2000" dirty="0">
                <a:solidFill>
                  <a:srgbClr val="303D68"/>
                </a:solidFill>
                <a:ea typeface="+mn-lt"/>
                <a:cs typeface="+mn-lt"/>
              </a:rPr>
              <a:t> ESCO-om </a:t>
            </a:r>
            <a:r>
              <a:rPr lang="en-US" sz="2000" dirty="0" err="1">
                <a:solidFill>
                  <a:srgbClr val="303D68"/>
                </a:solidFill>
                <a:ea typeface="+mn-lt"/>
                <a:cs typeface="+mn-lt"/>
              </a:rPr>
              <a:t>daje</a:t>
            </a:r>
            <a:r>
              <a:rPr lang="en-US" sz="2000" dirty="0">
                <a:solidFill>
                  <a:srgbClr val="303D68"/>
                </a:solidFill>
                <a:ea typeface="+mn-lt"/>
                <a:cs typeface="+mn-lt"/>
              </a:rPr>
              <a:t> </a:t>
            </a:r>
            <a:r>
              <a:rPr lang="en-US" sz="2000" dirty="0" err="1">
                <a:solidFill>
                  <a:srgbClr val="303D68"/>
                </a:solidFill>
                <a:ea typeface="+mn-lt"/>
                <a:cs typeface="+mn-lt"/>
              </a:rPr>
              <a:t>strukturu</a:t>
            </a:r>
            <a:r>
              <a:rPr lang="en-US" sz="2000" dirty="0">
                <a:solidFill>
                  <a:srgbClr val="303D68"/>
                </a:solidFill>
                <a:ea typeface="+mn-lt"/>
                <a:cs typeface="+mn-lt"/>
              </a:rPr>
              <a:t> </a:t>
            </a:r>
            <a:r>
              <a:rPr lang="en-US" sz="2000" dirty="0" err="1">
                <a:solidFill>
                  <a:srgbClr val="303D68"/>
                </a:solidFill>
                <a:ea typeface="+mn-lt"/>
                <a:cs typeface="+mn-lt"/>
              </a:rPr>
              <a:t>i</a:t>
            </a:r>
            <a:r>
              <a:rPr lang="en-US" sz="2000" dirty="0">
                <a:solidFill>
                  <a:srgbClr val="303D68"/>
                </a:solidFill>
                <a:ea typeface="+mn-lt"/>
                <a:cs typeface="+mn-lt"/>
              </a:rPr>
              <a:t> </a:t>
            </a:r>
            <a:r>
              <a:rPr lang="en-US" sz="2000" dirty="0" err="1">
                <a:solidFill>
                  <a:srgbClr val="303D68"/>
                </a:solidFill>
                <a:ea typeface="+mn-lt"/>
                <a:cs typeface="+mn-lt"/>
              </a:rPr>
              <a:t>dosljednost</a:t>
            </a:r>
            <a:r>
              <a:rPr lang="en-US" sz="2000" dirty="0">
                <a:solidFill>
                  <a:srgbClr val="303D68"/>
                </a:solidFill>
                <a:ea typeface="+mn-lt"/>
                <a:cs typeface="+mn-lt"/>
              </a:rPr>
              <a:t>.</a:t>
            </a:r>
            <a:endParaRPr lang="en-US" dirty="0"/>
          </a:p>
          <a:p>
            <a:pPr lvl="1"/>
            <a:endParaRPr lang="en-US" sz="2000" dirty="0">
              <a:solidFill>
                <a:srgbClr val="303D68"/>
              </a:solidFill>
              <a:ea typeface="+mn-lt"/>
              <a:cs typeface="+mn-lt"/>
            </a:endParaRPr>
          </a:p>
          <a:p>
            <a:pPr lvl="1"/>
            <a:r>
              <a:rPr lang="en-US" sz="2000">
                <a:solidFill>
                  <a:srgbClr val="303D68"/>
                </a:solidFill>
                <a:ea typeface="+mn-lt"/>
                <a:cs typeface="+mn-lt"/>
              </a:rPr>
              <a:t>ESCO </a:t>
            </a:r>
            <a:r>
              <a:rPr lang="en-US" sz="2000" err="1">
                <a:solidFill>
                  <a:srgbClr val="303D68"/>
                </a:solidFill>
                <a:ea typeface="+mn-lt"/>
                <a:cs typeface="+mn-lt"/>
              </a:rPr>
              <a:t>pruža</a:t>
            </a:r>
            <a:r>
              <a:rPr lang="en-US" sz="2000" dirty="0">
                <a:solidFill>
                  <a:srgbClr val="303D68"/>
                </a:solidFill>
                <a:ea typeface="+mn-lt"/>
                <a:cs typeface="+mn-lt"/>
              </a:rPr>
              <a:t> </a:t>
            </a:r>
            <a:r>
              <a:rPr lang="en-US" sz="2000" err="1">
                <a:solidFill>
                  <a:srgbClr val="303D68"/>
                </a:solidFill>
                <a:ea typeface="+mn-lt"/>
                <a:cs typeface="+mn-lt"/>
              </a:rPr>
              <a:t>zvanična</a:t>
            </a:r>
            <a:r>
              <a:rPr lang="en-US" sz="2000" dirty="0">
                <a:solidFill>
                  <a:srgbClr val="303D68"/>
                </a:solidFill>
                <a:ea typeface="+mn-lt"/>
                <a:cs typeface="+mn-lt"/>
              </a:rPr>
              <a:t> </a:t>
            </a:r>
            <a:r>
              <a:rPr lang="en-US" sz="2000" err="1">
                <a:solidFill>
                  <a:srgbClr val="303D68"/>
                </a:solidFill>
                <a:ea typeface="+mn-lt"/>
                <a:cs typeface="+mn-lt"/>
              </a:rPr>
              <a:t>imena</a:t>
            </a:r>
            <a:r>
              <a:rPr lang="en-US" sz="2000">
                <a:solidFill>
                  <a:srgbClr val="303D68"/>
                </a:solidFill>
                <a:ea typeface="+mn-lt"/>
                <a:cs typeface="+mn-lt"/>
              </a:rPr>
              <a:t> </a:t>
            </a:r>
            <a:r>
              <a:rPr lang="en-US" sz="2000" err="1">
                <a:solidFill>
                  <a:srgbClr val="303D68"/>
                </a:solidFill>
                <a:ea typeface="+mn-lt"/>
                <a:cs typeface="+mn-lt"/>
              </a:rPr>
              <a:t>i</a:t>
            </a:r>
            <a:r>
              <a:rPr lang="en-US" sz="2000">
                <a:solidFill>
                  <a:srgbClr val="303D68"/>
                </a:solidFill>
                <a:ea typeface="+mn-lt"/>
                <a:cs typeface="+mn-lt"/>
              </a:rPr>
              <a:t> </a:t>
            </a:r>
            <a:r>
              <a:rPr lang="en-US" sz="2000" err="1">
                <a:solidFill>
                  <a:srgbClr val="303D68"/>
                </a:solidFill>
                <a:ea typeface="+mn-lt"/>
                <a:cs typeface="+mn-lt"/>
              </a:rPr>
              <a:t>opise</a:t>
            </a:r>
            <a:r>
              <a:rPr lang="en-US" sz="2000">
                <a:solidFill>
                  <a:srgbClr val="303D68"/>
                </a:solidFill>
                <a:ea typeface="+mn-lt"/>
                <a:cs typeface="+mn-lt"/>
              </a:rPr>
              <a:t> za </a:t>
            </a:r>
            <a:r>
              <a:rPr lang="en-US" sz="2000" err="1">
                <a:solidFill>
                  <a:srgbClr val="303D68"/>
                </a:solidFill>
                <a:ea typeface="+mn-lt"/>
                <a:cs typeface="+mn-lt"/>
              </a:rPr>
              <a:t>hiljade</a:t>
            </a:r>
            <a:r>
              <a:rPr lang="en-US" sz="2000">
                <a:solidFill>
                  <a:srgbClr val="303D68"/>
                </a:solidFill>
                <a:ea typeface="+mn-lt"/>
                <a:cs typeface="+mn-lt"/>
              </a:rPr>
              <a:t> </a:t>
            </a:r>
            <a:r>
              <a:rPr lang="en-US" sz="2000" err="1">
                <a:solidFill>
                  <a:srgbClr val="303D68"/>
                </a:solidFill>
                <a:ea typeface="+mn-lt"/>
                <a:cs typeface="+mn-lt"/>
              </a:rPr>
              <a:t>vještina</a:t>
            </a:r>
            <a:r>
              <a:rPr lang="en-US" sz="2000">
                <a:solidFill>
                  <a:srgbClr val="303D68"/>
                </a:solidFill>
                <a:ea typeface="+mn-lt"/>
                <a:cs typeface="+mn-lt"/>
              </a:rPr>
              <a:t>, </a:t>
            </a:r>
            <a:r>
              <a:rPr lang="en-US" sz="2000" err="1">
                <a:solidFill>
                  <a:srgbClr val="303D68"/>
                </a:solidFill>
                <a:ea typeface="+mn-lt"/>
                <a:cs typeface="+mn-lt"/>
              </a:rPr>
              <a:t>pomažući</a:t>
            </a:r>
            <a:r>
              <a:rPr lang="en-US" sz="2000">
                <a:solidFill>
                  <a:srgbClr val="303D68"/>
                </a:solidFill>
                <a:ea typeface="+mn-lt"/>
                <a:cs typeface="+mn-lt"/>
              </a:rPr>
              <a:t> </a:t>
            </a:r>
            <a:r>
              <a:rPr lang="en-US" sz="2000" err="1">
                <a:solidFill>
                  <a:srgbClr val="303D68"/>
                </a:solidFill>
                <a:ea typeface="+mn-lt"/>
                <a:cs typeface="+mn-lt"/>
              </a:rPr>
              <a:t>nastavnicima</a:t>
            </a:r>
            <a:r>
              <a:rPr lang="en-US" sz="2000">
                <a:solidFill>
                  <a:srgbClr val="303D68"/>
                </a:solidFill>
                <a:ea typeface="+mn-lt"/>
                <a:cs typeface="+mn-lt"/>
              </a:rPr>
              <a:t> da </a:t>
            </a:r>
            <a:r>
              <a:rPr lang="en-US" sz="2000" err="1">
                <a:solidFill>
                  <a:srgbClr val="303D68"/>
                </a:solidFill>
                <a:ea typeface="+mn-lt"/>
                <a:cs typeface="+mn-lt"/>
              </a:rPr>
              <a:t>potvrde</a:t>
            </a:r>
            <a:r>
              <a:rPr lang="en-US" sz="2000">
                <a:solidFill>
                  <a:srgbClr val="303D68"/>
                </a:solidFill>
                <a:ea typeface="+mn-lt"/>
                <a:cs typeface="+mn-lt"/>
              </a:rPr>
              <a:t> da </a:t>
            </a:r>
            <a:r>
              <a:rPr lang="en-US" sz="2000" err="1">
                <a:solidFill>
                  <a:srgbClr val="303D68"/>
                </a:solidFill>
                <a:ea typeface="+mn-lt"/>
                <a:cs typeface="+mn-lt"/>
              </a:rPr>
              <a:t>njihova</a:t>
            </a:r>
            <a:r>
              <a:rPr lang="en-US" sz="2000">
                <a:solidFill>
                  <a:srgbClr val="303D68"/>
                </a:solidFill>
                <a:ea typeface="+mn-lt"/>
                <a:cs typeface="+mn-lt"/>
              </a:rPr>
              <a:t> </a:t>
            </a:r>
            <a:r>
              <a:rPr lang="en-US" sz="2000" err="1">
                <a:solidFill>
                  <a:srgbClr val="303D68"/>
                </a:solidFill>
                <a:ea typeface="+mn-lt"/>
                <a:cs typeface="+mn-lt"/>
              </a:rPr>
              <a:t>terminologija</a:t>
            </a:r>
            <a:r>
              <a:rPr lang="en-US" sz="2000">
                <a:solidFill>
                  <a:srgbClr val="303D68"/>
                </a:solidFill>
                <a:ea typeface="+mn-lt"/>
                <a:cs typeface="+mn-lt"/>
              </a:rPr>
              <a:t> </a:t>
            </a:r>
            <a:r>
              <a:rPr lang="en-US" sz="2000" err="1">
                <a:solidFill>
                  <a:srgbClr val="303D68"/>
                </a:solidFill>
                <a:ea typeface="+mn-lt"/>
                <a:cs typeface="+mn-lt"/>
              </a:rPr>
              <a:t>odgovara</a:t>
            </a:r>
            <a:r>
              <a:rPr lang="en-US" sz="2000">
                <a:solidFill>
                  <a:srgbClr val="303D68"/>
                </a:solidFill>
                <a:ea typeface="+mn-lt"/>
                <a:cs typeface="+mn-lt"/>
              </a:rPr>
              <a:t> </a:t>
            </a:r>
            <a:r>
              <a:rPr lang="en-US" sz="2000" err="1">
                <a:solidFill>
                  <a:srgbClr val="303D68"/>
                </a:solidFill>
                <a:ea typeface="+mn-lt"/>
                <a:cs typeface="+mn-lt"/>
              </a:rPr>
              <a:t>načinu</a:t>
            </a:r>
            <a:r>
              <a:rPr lang="en-US" sz="2000">
                <a:solidFill>
                  <a:srgbClr val="303D68"/>
                </a:solidFill>
                <a:ea typeface="+mn-lt"/>
                <a:cs typeface="+mn-lt"/>
              </a:rPr>
              <a:t> </a:t>
            </a:r>
            <a:r>
              <a:rPr lang="en-US" sz="2000" err="1">
                <a:solidFill>
                  <a:srgbClr val="303D68"/>
                </a:solidFill>
                <a:ea typeface="+mn-lt"/>
                <a:cs typeface="+mn-lt"/>
              </a:rPr>
              <a:t>na</a:t>
            </a:r>
            <a:r>
              <a:rPr lang="en-US" sz="2000">
                <a:solidFill>
                  <a:srgbClr val="303D68"/>
                </a:solidFill>
                <a:ea typeface="+mn-lt"/>
                <a:cs typeface="+mn-lt"/>
              </a:rPr>
              <a:t> koji </a:t>
            </a:r>
            <a:r>
              <a:rPr lang="en-US" sz="2000" err="1">
                <a:solidFill>
                  <a:srgbClr val="303D68"/>
                </a:solidFill>
                <a:ea typeface="+mn-lt"/>
                <a:cs typeface="+mn-lt"/>
              </a:rPr>
              <a:t>su</a:t>
            </a:r>
            <a:r>
              <a:rPr lang="en-US" sz="2000">
                <a:solidFill>
                  <a:srgbClr val="303D68"/>
                </a:solidFill>
                <a:ea typeface="+mn-lt"/>
                <a:cs typeface="+mn-lt"/>
              </a:rPr>
              <a:t> </a:t>
            </a:r>
            <a:r>
              <a:rPr lang="en-US" sz="2000" err="1">
                <a:solidFill>
                  <a:srgbClr val="303D68"/>
                </a:solidFill>
                <a:ea typeface="+mn-lt"/>
                <a:cs typeface="+mn-lt"/>
              </a:rPr>
              <a:t>vještine</a:t>
            </a:r>
            <a:r>
              <a:rPr lang="en-US" sz="2000">
                <a:solidFill>
                  <a:srgbClr val="303D68"/>
                </a:solidFill>
                <a:ea typeface="+mn-lt"/>
                <a:cs typeface="+mn-lt"/>
              </a:rPr>
              <a:t> </a:t>
            </a:r>
            <a:r>
              <a:rPr lang="en-US" sz="2000" err="1">
                <a:solidFill>
                  <a:srgbClr val="303D68"/>
                </a:solidFill>
                <a:ea typeface="+mn-lt"/>
                <a:cs typeface="+mn-lt"/>
              </a:rPr>
              <a:t>prepoznate</a:t>
            </a:r>
            <a:r>
              <a:rPr lang="en-US" sz="2000">
                <a:solidFill>
                  <a:srgbClr val="303D68"/>
                </a:solidFill>
                <a:ea typeface="+mn-lt"/>
                <a:cs typeface="+mn-lt"/>
              </a:rPr>
              <a:t> </a:t>
            </a:r>
            <a:r>
              <a:rPr lang="en-US" sz="2000" err="1">
                <a:solidFill>
                  <a:srgbClr val="303D68"/>
                </a:solidFill>
                <a:ea typeface="+mn-lt"/>
                <a:cs typeface="+mn-lt"/>
              </a:rPr>
              <a:t>širom</a:t>
            </a:r>
            <a:r>
              <a:rPr lang="en-US" sz="2000">
                <a:solidFill>
                  <a:srgbClr val="303D68"/>
                </a:solidFill>
                <a:ea typeface="+mn-lt"/>
                <a:cs typeface="+mn-lt"/>
              </a:rPr>
              <a:t> </a:t>
            </a:r>
            <a:r>
              <a:rPr lang="en-US" sz="2000" err="1">
                <a:solidFill>
                  <a:srgbClr val="303D68"/>
                </a:solidFill>
                <a:ea typeface="+mn-lt"/>
                <a:cs typeface="+mn-lt"/>
              </a:rPr>
              <a:t>Evrope</a:t>
            </a:r>
            <a:r>
              <a:rPr lang="en-US" sz="2000">
                <a:solidFill>
                  <a:srgbClr val="303D68"/>
                </a:solidFill>
                <a:ea typeface="+mn-lt"/>
                <a:cs typeface="+mn-lt"/>
              </a:rPr>
              <a:t>.</a:t>
            </a:r>
            <a:endParaRPr lang="en-US"/>
          </a:p>
          <a:p>
            <a:pPr lvl="1"/>
            <a:endParaRPr lang="en-US" sz="2000" dirty="0">
              <a:solidFill>
                <a:srgbClr val="303D68"/>
              </a:solidFill>
              <a:ea typeface="+mn-lt"/>
              <a:cs typeface="+mn-lt"/>
            </a:endParaRPr>
          </a:p>
          <a:p>
            <a:pPr lvl="1"/>
            <a:r>
              <a:rPr lang="en-US" sz="2000">
                <a:solidFill>
                  <a:srgbClr val="303D68"/>
                </a:solidFill>
                <a:ea typeface="+mn-lt"/>
                <a:cs typeface="+mn-lt"/>
              </a:rPr>
              <a:t>Ova </a:t>
            </a:r>
            <a:r>
              <a:rPr lang="en-US" sz="2000" err="1">
                <a:solidFill>
                  <a:srgbClr val="303D68"/>
                </a:solidFill>
                <a:ea typeface="+mn-lt"/>
                <a:cs typeface="+mn-lt"/>
              </a:rPr>
              <a:t>veza</a:t>
            </a:r>
            <a:r>
              <a:rPr lang="en-US" sz="2000">
                <a:solidFill>
                  <a:srgbClr val="303D68"/>
                </a:solidFill>
                <a:ea typeface="+mn-lt"/>
                <a:cs typeface="+mn-lt"/>
              </a:rPr>
              <a:t> </a:t>
            </a:r>
            <a:r>
              <a:rPr lang="en-US" sz="2000" err="1">
                <a:solidFill>
                  <a:srgbClr val="303D68"/>
                </a:solidFill>
                <a:ea typeface="+mn-lt"/>
                <a:cs typeface="+mn-lt"/>
              </a:rPr>
              <a:t>jača</a:t>
            </a:r>
            <a:r>
              <a:rPr lang="en-US" sz="2000">
                <a:solidFill>
                  <a:srgbClr val="303D68"/>
                </a:solidFill>
                <a:ea typeface="+mn-lt"/>
                <a:cs typeface="+mn-lt"/>
              </a:rPr>
              <a:t> vjerodostojnost planova obuke, podržava usklađivanje s nacionalnim strategijama i stvara zajednički jezik između nastavnika, poslodavaca i kreatora politika.</a:t>
            </a:r>
            <a:endParaRPr lang="en-US"/>
          </a:p>
          <a:p>
            <a:pPr lvl="1">
              <a:buFont typeface="Arial" panose="020B0604020202020204" pitchFamily="34" charset="0"/>
            </a:pPr>
            <a:endParaRPr lang="en-US" sz="20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B12227D6-6A33-3FF4-CE28-E27F72E0C66A}"/>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Zašto povezati vještine s ESCO-om?</a:t>
            </a:r>
          </a:p>
        </p:txBody>
      </p:sp>
      <p:pic>
        <p:nvPicPr>
          <p:cNvPr id="4" name="Picture 2" descr="First ESCO Release | PDF | Interoperability | Educational Assessment">
            <a:extLst>
              <a:ext uri="{FF2B5EF4-FFF2-40B4-BE49-F238E27FC236}">
                <a16:creationId xmlns:a16="http://schemas.microsoft.com/office/drawing/2014/main" id="{3E5E6067-FCBF-68E8-63C1-74BBDFCE9E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50" b="12925"/>
          <a:stretch>
            <a:fillRect/>
          </a:stretch>
        </p:blipFill>
        <p:spPr bwMode="auto">
          <a:xfrm>
            <a:off x="993059" y="1450989"/>
            <a:ext cx="3549445" cy="4019111"/>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04B579F7-CAAE-8838-C325-57E9F9FF0581}"/>
              </a:ext>
            </a:extLst>
          </p:cNvPr>
          <p:cNvSpPr txBox="1"/>
          <p:nvPr/>
        </p:nvSpPr>
        <p:spPr>
          <a:xfrm>
            <a:off x="1174677" y="5459228"/>
            <a:ext cx="1258678" cy="246221"/>
          </a:xfrm>
          <a:prstGeom prst="rect">
            <a:avLst/>
          </a:prstGeom>
          <a:noFill/>
        </p:spPr>
        <p:txBody>
          <a:bodyPr wrap="none" rtlCol="0">
            <a:spAutoFit/>
          </a:bodyPr>
          <a:lstStyle/>
          <a:p>
            <a:r>
              <a:rPr lang="en-GB" sz="1000" dirty="0">
                <a:solidFill>
                  <a:srgbClr val="156082"/>
                </a:solidFill>
              </a:rPr>
              <a:t>Slika: iStockphoto</a:t>
            </a:r>
          </a:p>
        </p:txBody>
      </p:sp>
    </p:spTree>
    <p:extLst>
      <p:ext uri="{BB962C8B-B14F-4D97-AF65-F5344CB8AC3E}">
        <p14:creationId xmlns:p14="http://schemas.microsoft.com/office/powerpoint/2010/main" val="1878151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02FCB-9B33-2E1A-82DE-D4D9DC5CADDA}"/>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AAFDAB0F-4B56-C246-2811-ABFC2FAF95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BE8836A0-5189-665A-7FC0-BCAC5925B7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82652F1B-B3BF-2C0F-0F72-F0FE73F817FE}"/>
              </a:ext>
            </a:extLst>
          </p:cNvPr>
          <p:cNvSpPr txBox="1">
            <a:spLocks/>
          </p:cNvSpPr>
          <p:nvPr/>
        </p:nvSpPr>
        <p:spPr>
          <a:xfrm>
            <a:off x="5043948" y="1504335"/>
            <a:ext cx="6381136" cy="44672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000" dirty="0" err="1">
                <a:solidFill>
                  <a:srgbClr val="303D68"/>
                </a:solidFill>
                <a:ea typeface="+mj-lt"/>
                <a:cs typeface="+mj-lt"/>
              </a:rPr>
              <a:t>Korištenje</a:t>
            </a:r>
            <a:r>
              <a:rPr lang="en-US" sz="2000" dirty="0">
                <a:solidFill>
                  <a:srgbClr val="303D68"/>
                </a:solidFill>
                <a:ea typeface="+mj-lt"/>
                <a:cs typeface="+mj-lt"/>
              </a:rPr>
              <a:t> ESCO-a ne </a:t>
            </a:r>
            <a:r>
              <a:rPr lang="en-US" sz="2000" dirty="0" err="1">
                <a:solidFill>
                  <a:srgbClr val="303D68"/>
                </a:solidFill>
                <a:ea typeface="+mj-lt"/>
                <a:cs typeface="+mj-lt"/>
              </a:rPr>
              <a:t>zahtijeva</a:t>
            </a:r>
            <a:r>
              <a:rPr lang="en-US" sz="2000" dirty="0">
                <a:solidFill>
                  <a:srgbClr val="303D68"/>
                </a:solidFill>
                <a:ea typeface="+mj-lt"/>
                <a:cs typeface="+mj-lt"/>
              </a:rPr>
              <a:t> </a:t>
            </a:r>
            <a:r>
              <a:rPr lang="en-US" sz="2000" dirty="0" err="1">
                <a:solidFill>
                  <a:srgbClr val="303D68"/>
                </a:solidFill>
                <a:ea typeface="+mj-lt"/>
                <a:cs typeface="+mj-lt"/>
              </a:rPr>
              <a:t>tehničku</a:t>
            </a:r>
            <a:r>
              <a:rPr lang="en-US" sz="2000" dirty="0">
                <a:solidFill>
                  <a:srgbClr val="303D68"/>
                </a:solidFill>
                <a:ea typeface="+mj-lt"/>
                <a:cs typeface="+mj-lt"/>
              </a:rPr>
              <a:t> </a:t>
            </a:r>
            <a:r>
              <a:rPr lang="en-US" sz="2000" dirty="0" err="1">
                <a:solidFill>
                  <a:srgbClr val="303D68"/>
                </a:solidFill>
                <a:ea typeface="+mj-lt"/>
                <a:cs typeface="+mj-lt"/>
              </a:rPr>
              <a:t>stručnost</a:t>
            </a:r>
            <a:r>
              <a:rPr lang="en-US" sz="2000" dirty="0">
                <a:solidFill>
                  <a:srgbClr val="303D68"/>
                </a:solidFill>
                <a:ea typeface="+mj-lt"/>
                <a:cs typeface="+mj-lt"/>
              </a:rPr>
              <a:t>:</a:t>
            </a:r>
            <a:endParaRPr lang="en-US" dirty="0"/>
          </a:p>
          <a:p>
            <a:pPr algn="just"/>
            <a:endParaRPr lang="en-US" sz="2000" dirty="0">
              <a:solidFill>
                <a:srgbClr val="303D68"/>
              </a:solidFill>
              <a:ea typeface="+mj-lt"/>
              <a:cs typeface="+mj-lt"/>
            </a:endParaRPr>
          </a:p>
          <a:p>
            <a:pPr algn="just"/>
            <a:r>
              <a:rPr lang="en-US" sz="2000" dirty="0" err="1">
                <a:solidFill>
                  <a:srgbClr val="303D68"/>
                </a:solidFill>
                <a:ea typeface="+mj-lt"/>
                <a:cs typeface="+mj-lt"/>
              </a:rPr>
              <a:t>Nastavnici</a:t>
            </a:r>
            <a:r>
              <a:rPr lang="en-US" sz="2000" dirty="0">
                <a:solidFill>
                  <a:srgbClr val="303D68"/>
                </a:solidFill>
                <a:ea typeface="+mj-lt"/>
                <a:cs typeface="+mj-lt"/>
              </a:rPr>
              <a:t> </a:t>
            </a:r>
            <a:r>
              <a:rPr lang="en-US" sz="2000" dirty="0" err="1">
                <a:solidFill>
                  <a:srgbClr val="303D68"/>
                </a:solidFill>
                <a:ea typeface="+mj-lt"/>
                <a:cs typeface="+mj-lt"/>
              </a:rPr>
              <a:t>mogu</a:t>
            </a:r>
            <a:r>
              <a:rPr lang="en-US" sz="2000" dirty="0">
                <a:solidFill>
                  <a:srgbClr val="303D68"/>
                </a:solidFill>
                <a:ea typeface="+mj-lt"/>
                <a:cs typeface="+mj-lt"/>
              </a:rPr>
              <a:t> </a:t>
            </a:r>
            <a:r>
              <a:rPr lang="en-US" sz="2000" dirty="0" err="1">
                <a:solidFill>
                  <a:srgbClr val="303D68"/>
                </a:solidFill>
                <a:ea typeface="+mj-lt"/>
                <a:cs typeface="+mj-lt"/>
              </a:rPr>
              <a:t>pretraživati</a:t>
            </a:r>
            <a:r>
              <a:rPr lang="en-US" sz="2000" dirty="0">
                <a:solidFill>
                  <a:srgbClr val="303D68"/>
                </a:solidFill>
                <a:ea typeface="+mj-lt"/>
                <a:cs typeface="+mj-lt"/>
              </a:rPr>
              <a:t> </a:t>
            </a:r>
            <a:r>
              <a:rPr lang="en-US" sz="2000" dirty="0" err="1">
                <a:solidFill>
                  <a:srgbClr val="303D68"/>
                </a:solidFill>
                <a:ea typeface="+mj-lt"/>
                <a:cs typeface="+mj-lt"/>
              </a:rPr>
              <a:t>poznate</a:t>
            </a:r>
            <a:r>
              <a:rPr lang="en-US" sz="2000" dirty="0">
                <a:solidFill>
                  <a:srgbClr val="303D68"/>
                </a:solidFill>
                <a:ea typeface="+mj-lt"/>
                <a:cs typeface="+mj-lt"/>
              </a:rPr>
              <a:t> </a:t>
            </a:r>
            <a:r>
              <a:rPr lang="en-US" sz="2000" dirty="0" err="1">
                <a:solidFill>
                  <a:srgbClr val="303D68"/>
                </a:solidFill>
                <a:ea typeface="+mj-lt"/>
                <a:cs typeface="+mj-lt"/>
              </a:rPr>
              <a:t>termine</a:t>
            </a:r>
            <a:r>
              <a:rPr lang="en-US" sz="2000" dirty="0">
                <a:solidFill>
                  <a:srgbClr val="303D68"/>
                </a:solidFill>
                <a:ea typeface="+mj-lt"/>
                <a:cs typeface="+mj-lt"/>
              </a:rPr>
              <a:t> </a:t>
            </a:r>
            <a:r>
              <a:rPr lang="en-US" sz="2000" dirty="0" err="1">
                <a:solidFill>
                  <a:srgbClr val="303D68"/>
                </a:solidFill>
                <a:ea typeface="+mj-lt"/>
                <a:cs typeface="+mj-lt"/>
              </a:rPr>
              <a:t>poput</a:t>
            </a:r>
            <a:r>
              <a:rPr lang="en-US" sz="2000" dirty="0">
                <a:solidFill>
                  <a:srgbClr val="303D68"/>
                </a:solidFill>
                <a:ea typeface="+mj-lt"/>
                <a:cs typeface="+mj-lt"/>
              </a:rPr>
              <a:t> „</a:t>
            </a:r>
            <a:r>
              <a:rPr lang="en-US" sz="2000" dirty="0" err="1">
                <a:solidFill>
                  <a:srgbClr val="303D68"/>
                </a:solidFill>
                <a:ea typeface="+mj-lt"/>
                <a:cs typeface="+mj-lt"/>
              </a:rPr>
              <a:t>tabele</a:t>
            </a:r>
            <a:r>
              <a:rPr lang="en-US" sz="2000" dirty="0">
                <a:solidFill>
                  <a:srgbClr val="303D68"/>
                </a:solidFill>
                <a:ea typeface="+mj-lt"/>
                <a:cs typeface="+mj-lt"/>
              </a:rPr>
              <a:t> (spreadsheets)“, „</a:t>
            </a:r>
            <a:r>
              <a:rPr lang="en-US" sz="2000" dirty="0" err="1">
                <a:solidFill>
                  <a:srgbClr val="303D68"/>
                </a:solidFill>
                <a:ea typeface="+mj-lt"/>
                <a:cs typeface="+mj-lt"/>
              </a:rPr>
              <a:t>digitalna</a:t>
            </a:r>
            <a:r>
              <a:rPr lang="en-US" sz="2000" dirty="0">
                <a:solidFill>
                  <a:srgbClr val="303D68"/>
                </a:solidFill>
                <a:ea typeface="+mj-lt"/>
                <a:cs typeface="+mj-lt"/>
              </a:rPr>
              <a:t> </a:t>
            </a:r>
            <a:r>
              <a:rPr lang="en-US" sz="2000" dirty="0" err="1">
                <a:solidFill>
                  <a:srgbClr val="303D68"/>
                </a:solidFill>
                <a:ea typeface="+mj-lt"/>
                <a:cs typeface="+mj-lt"/>
              </a:rPr>
              <a:t>komunikacija</a:t>
            </a:r>
            <a:r>
              <a:rPr lang="en-US" sz="2000" dirty="0">
                <a:solidFill>
                  <a:srgbClr val="303D68"/>
                </a:solidFill>
                <a:ea typeface="+mj-lt"/>
                <a:cs typeface="+mj-lt"/>
              </a:rPr>
              <a:t>“ </a:t>
            </a:r>
            <a:r>
              <a:rPr lang="en-US" sz="2000" dirty="0" err="1">
                <a:solidFill>
                  <a:srgbClr val="303D68"/>
                </a:solidFill>
                <a:ea typeface="+mj-lt"/>
                <a:cs typeface="+mj-lt"/>
              </a:rPr>
              <a:t>ili</a:t>
            </a:r>
            <a:r>
              <a:rPr lang="en-US" sz="2000" dirty="0">
                <a:solidFill>
                  <a:srgbClr val="303D68"/>
                </a:solidFill>
                <a:ea typeface="+mj-lt"/>
                <a:cs typeface="+mj-lt"/>
              </a:rPr>
              <a:t> „</a:t>
            </a:r>
            <a:r>
              <a:rPr lang="en-US" sz="2000" dirty="0" err="1">
                <a:solidFill>
                  <a:srgbClr val="303D68"/>
                </a:solidFill>
                <a:ea typeface="+mj-lt"/>
                <a:cs typeface="+mj-lt"/>
              </a:rPr>
              <a:t>unos</a:t>
            </a:r>
            <a:r>
              <a:rPr lang="en-US" sz="2000" dirty="0">
                <a:solidFill>
                  <a:srgbClr val="303D68"/>
                </a:solidFill>
                <a:ea typeface="+mj-lt"/>
                <a:cs typeface="+mj-lt"/>
              </a:rPr>
              <a:t> </a:t>
            </a:r>
            <a:r>
              <a:rPr lang="en-US" sz="2000" dirty="0" err="1">
                <a:solidFill>
                  <a:srgbClr val="303D68"/>
                </a:solidFill>
                <a:ea typeface="+mj-lt"/>
                <a:cs typeface="+mj-lt"/>
              </a:rPr>
              <a:t>podataka</a:t>
            </a:r>
            <a:r>
              <a:rPr lang="en-US" sz="2000" dirty="0">
                <a:solidFill>
                  <a:srgbClr val="303D68"/>
                </a:solidFill>
                <a:ea typeface="+mj-lt"/>
                <a:cs typeface="+mj-lt"/>
              </a:rPr>
              <a:t>“ </a:t>
            </a:r>
            <a:r>
              <a:rPr lang="en-US" sz="2000" dirty="0" err="1">
                <a:solidFill>
                  <a:srgbClr val="303D68"/>
                </a:solidFill>
                <a:ea typeface="+mj-lt"/>
                <a:cs typeface="+mj-lt"/>
              </a:rPr>
              <a:t>kako</a:t>
            </a:r>
            <a:r>
              <a:rPr lang="en-US" sz="2000" dirty="0">
                <a:solidFill>
                  <a:srgbClr val="303D68"/>
                </a:solidFill>
                <a:ea typeface="+mj-lt"/>
                <a:cs typeface="+mj-lt"/>
              </a:rPr>
              <a:t> bi </a:t>
            </a:r>
            <a:r>
              <a:rPr lang="en-US" sz="2000" dirty="0" err="1">
                <a:solidFill>
                  <a:srgbClr val="303D68"/>
                </a:solidFill>
                <a:ea typeface="+mj-lt"/>
                <a:cs typeface="+mj-lt"/>
              </a:rPr>
              <a:t>vidjeli</a:t>
            </a:r>
            <a:r>
              <a:rPr lang="en-US" sz="2000" dirty="0">
                <a:solidFill>
                  <a:srgbClr val="303D68"/>
                </a:solidFill>
                <a:ea typeface="+mj-lt"/>
                <a:cs typeface="+mj-lt"/>
              </a:rPr>
              <a:t> </a:t>
            </a:r>
            <a:r>
              <a:rPr lang="en-US" sz="2000" dirty="0" err="1">
                <a:solidFill>
                  <a:srgbClr val="303D68"/>
                </a:solidFill>
                <a:ea typeface="+mj-lt"/>
                <a:cs typeface="+mj-lt"/>
              </a:rPr>
              <a:t>kako</a:t>
            </a:r>
            <a:r>
              <a:rPr lang="en-US" sz="2000" dirty="0">
                <a:solidFill>
                  <a:srgbClr val="303D68"/>
                </a:solidFill>
                <a:ea typeface="+mj-lt"/>
                <a:cs typeface="+mj-lt"/>
              </a:rPr>
              <a:t> je </a:t>
            </a:r>
            <a:r>
              <a:rPr lang="en-US" sz="2000" dirty="0" err="1">
                <a:solidFill>
                  <a:srgbClr val="303D68"/>
                </a:solidFill>
                <a:ea typeface="+mj-lt"/>
                <a:cs typeface="+mj-lt"/>
              </a:rPr>
              <a:t>svaka</a:t>
            </a:r>
            <a:r>
              <a:rPr lang="en-US" sz="2000" dirty="0">
                <a:solidFill>
                  <a:srgbClr val="303D68"/>
                </a:solidFill>
                <a:ea typeface="+mj-lt"/>
                <a:cs typeface="+mj-lt"/>
              </a:rPr>
              <a:t> </a:t>
            </a:r>
            <a:r>
              <a:rPr lang="en-US" sz="2000" dirty="0" err="1">
                <a:solidFill>
                  <a:srgbClr val="303D68"/>
                </a:solidFill>
                <a:ea typeface="+mj-lt"/>
                <a:cs typeface="+mj-lt"/>
              </a:rPr>
              <a:t>vještina</a:t>
            </a:r>
            <a:r>
              <a:rPr lang="en-US" sz="2000" dirty="0">
                <a:solidFill>
                  <a:srgbClr val="303D68"/>
                </a:solidFill>
                <a:ea typeface="+mj-lt"/>
                <a:cs typeface="+mj-lt"/>
              </a:rPr>
              <a:t> </a:t>
            </a:r>
            <a:r>
              <a:rPr lang="en-US" sz="2000" dirty="0" err="1">
                <a:solidFill>
                  <a:srgbClr val="303D68"/>
                </a:solidFill>
                <a:ea typeface="+mj-lt"/>
                <a:cs typeface="+mj-lt"/>
              </a:rPr>
              <a:t>definirana</a:t>
            </a:r>
            <a:r>
              <a:rPr lang="en-US" sz="2000" dirty="0">
                <a:solidFill>
                  <a:srgbClr val="303D68"/>
                </a:solidFill>
                <a:ea typeface="+mj-lt"/>
                <a:cs typeface="+mj-lt"/>
              </a:rPr>
              <a:t> </a:t>
            </a:r>
            <a:r>
              <a:rPr lang="en-US" sz="2000" dirty="0" err="1">
                <a:solidFill>
                  <a:srgbClr val="303D68"/>
                </a:solidFill>
                <a:ea typeface="+mj-lt"/>
                <a:cs typeface="+mj-lt"/>
              </a:rPr>
              <a:t>i</a:t>
            </a:r>
            <a:r>
              <a:rPr lang="en-US" sz="2000" dirty="0">
                <a:solidFill>
                  <a:srgbClr val="303D68"/>
                </a:solidFill>
                <a:ea typeface="+mj-lt"/>
                <a:cs typeface="+mj-lt"/>
              </a:rPr>
              <a:t> za </a:t>
            </a:r>
            <a:r>
              <a:rPr lang="en-US" sz="2000" dirty="0" err="1">
                <a:solidFill>
                  <a:srgbClr val="303D68"/>
                </a:solidFill>
                <a:ea typeface="+mj-lt"/>
                <a:cs typeface="+mj-lt"/>
              </a:rPr>
              <a:t>koja</a:t>
            </a:r>
            <a:r>
              <a:rPr lang="en-US" sz="2000" dirty="0">
                <a:solidFill>
                  <a:srgbClr val="303D68"/>
                </a:solidFill>
                <a:ea typeface="+mj-lt"/>
                <a:cs typeface="+mj-lt"/>
              </a:rPr>
              <a:t> </a:t>
            </a:r>
            <a:r>
              <a:rPr lang="en-US" sz="2000" dirty="0" err="1">
                <a:solidFill>
                  <a:srgbClr val="303D68"/>
                </a:solidFill>
                <a:ea typeface="+mj-lt"/>
                <a:cs typeface="+mj-lt"/>
              </a:rPr>
              <a:t>zanimanja</a:t>
            </a:r>
            <a:r>
              <a:rPr lang="en-US" sz="2000" dirty="0">
                <a:solidFill>
                  <a:srgbClr val="303D68"/>
                </a:solidFill>
                <a:ea typeface="+mj-lt"/>
                <a:cs typeface="+mj-lt"/>
              </a:rPr>
              <a:t> je </a:t>
            </a:r>
            <a:r>
              <a:rPr lang="en-US" sz="2000" dirty="0" err="1">
                <a:solidFill>
                  <a:srgbClr val="303D68"/>
                </a:solidFill>
                <a:ea typeface="+mj-lt"/>
                <a:cs typeface="+mj-lt"/>
              </a:rPr>
              <a:t>relevantna</a:t>
            </a:r>
            <a:r>
              <a:rPr lang="en-US" sz="2000" dirty="0">
                <a:solidFill>
                  <a:srgbClr val="303D68"/>
                </a:solidFill>
                <a:ea typeface="+mj-lt"/>
                <a:cs typeface="+mj-lt"/>
              </a:rPr>
              <a:t>.</a:t>
            </a:r>
            <a:endParaRPr lang="en-US" dirty="0"/>
          </a:p>
          <a:p>
            <a:pPr algn="just"/>
            <a:endParaRPr lang="en-US" sz="2000" dirty="0">
              <a:solidFill>
                <a:srgbClr val="303D68"/>
              </a:solidFill>
              <a:ea typeface="+mj-lt"/>
              <a:cs typeface="+mj-lt"/>
            </a:endParaRPr>
          </a:p>
          <a:p>
            <a:pPr algn="just"/>
            <a:r>
              <a:rPr lang="en-US" sz="2000" dirty="0">
                <a:solidFill>
                  <a:srgbClr val="303D68"/>
                </a:solidFill>
                <a:ea typeface="+mj-lt"/>
                <a:cs typeface="+mj-lt"/>
              </a:rPr>
              <a:t>Ovo </a:t>
            </a:r>
            <a:r>
              <a:rPr lang="en-US" sz="2000" dirty="0" err="1">
                <a:solidFill>
                  <a:srgbClr val="303D68"/>
                </a:solidFill>
                <a:ea typeface="+mj-lt"/>
                <a:cs typeface="+mj-lt"/>
              </a:rPr>
              <a:t>pomaže</a:t>
            </a:r>
            <a:r>
              <a:rPr lang="en-US" sz="2000" dirty="0">
                <a:solidFill>
                  <a:srgbClr val="303D68"/>
                </a:solidFill>
                <a:ea typeface="+mj-lt"/>
                <a:cs typeface="+mj-lt"/>
              </a:rPr>
              <a:t> </a:t>
            </a:r>
            <a:r>
              <a:rPr lang="en-US" sz="2000" dirty="0" err="1">
                <a:solidFill>
                  <a:srgbClr val="303D68"/>
                </a:solidFill>
                <a:ea typeface="+mj-lt"/>
                <a:cs typeface="+mj-lt"/>
              </a:rPr>
              <a:t>identificirati</a:t>
            </a:r>
            <a:r>
              <a:rPr lang="en-US" sz="2000" dirty="0">
                <a:solidFill>
                  <a:srgbClr val="303D68"/>
                </a:solidFill>
                <a:ea typeface="+mj-lt"/>
                <a:cs typeface="+mj-lt"/>
              </a:rPr>
              <a:t> </a:t>
            </a:r>
            <a:r>
              <a:rPr lang="en-US" sz="2000" dirty="0" err="1">
                <a:solidFill>
                  <a:srgbClr val="303D68"/>
                </a:solidFill>
                <a:ea typeface="+mj-lt"/>
                <a:cs typeface="+mj-lt"/>
              </a:rPr>
              <a:t>koje</a:t>
            </a:r>
            <a:r>
              <a:rPr lang="en-US" sz="2000" dirty="0">
                <a:solidFill>
                  <a:srgbClr val="303D68"/>
                </a:solidFill>
                <a:ea typeface="+mj-lt"/>
                <a:cs typeface="+mj-lt"/>
              </a:rPr>
              <a:t> </a:t>
            </a:r>
            <a:r>
              <a:rPr lang="en-US" sz="2000" dirty="0" err="1">
                <a:solidFill>
                  <a:srgbClr val="303D68"/>
                </a:solidFill>
                <a:ea typeface="+mj-lt"/>
                <a:cs typeface="+mj-lt"/>
              </a:rPr>
              <a:t>su</a:t>
            </a:r>
            <a:r>
              <a:rPr lang="en-US" sz="2000" dirty="0">
                <a:solidFill>
                  <a:srgbClr val="303D68"/>
                </a:solidFill>
                <a:ea typeface="+mj-lt"/>
                <a:cs typeface="+mj-lt"/>
              </a:rPr>
              <a:t> </a:t>
            </a:r>
            <a:r>
              <a:rPr lang="en-US" sz="2000" dirty="0" err="1">
                <a:solidFill>
                  <a:srgbClr val="303D68"/>
                </a:solidFill>
                <a:ea typeface="+mj-lt"/>
                <a:cs typeface="+mj-lt"/>
              </a:rPr>
              <a:t>vještine</a:t>
            </a:r>
            <a:r>
              <a:rPr lang="en-US" sz="2000" dirty="0">
                <a:solidFill>
                  <a:srgbClr val="303D68"/>
                </a:solidFill>
                <a:ea typeface="+mj-lt"/>
                <a:cs typeface="+mj-lt"/>
              </a:rPr>
              <a:t> </a:t>
            </a:r>
            <a:r>
              <a:rPr lang="en-US" sz="2000" dirty="0" err="1">
                <a:solidFill>
                  <a:srgbClr val="303D68"/>
                </a:solidFill>
                <a:ea typeface="+mj-lt"/>
                <a:cs typeface="+mj-lt"/>
              </a:rPr>
              <a:t>transverzalne</a:t>
            </a:r>
            <a:r>
              <a:rPr lang="en-US" sz="2000" dirty="0">
                <a:solidFill>
                  <a:srgbClr val="303D68"/>
                </a:solidFill>
                <a:ea typeface="+mj-lt"/>
                <a:cs typeface="+mj-lt"/>
              </a:rPr>
              <a:t> </a:t>
            </a:r>
            <a:r>
              <a:rPr lang="en-US" sz="2000" dirty="0" err="1">
                <a:solidFill>
                  <a:srgbClr val="303D68"/>
                </a:solidFill>
                <a:ea typeface="+mj-lt"/>
                <a:cs typeface="+mj-lt"/>
              </a:rPr>
              <a:t>između</a:t>
            </a:r>
            <a:r>
              <a:rPr lang="en-US" sz="2000" dirty="0">
                <a:solidFill>
                  <a:srgbClr val="303D68"/>
                </a:solidFill>
                <a:ea typeface="+mj-lt"/>
                <a:cs typeface="+mj-lt"/>
              </a:rPr>
              <a:t> </a:t>
            </a:r>
            <a:r>
              <a:rPr lang="en-US" sz="2000" dirty="0" err="1">
                <a:solidFill>
                  <a:srgbClr val="303D68"/>
                </a:solidFill>
                <a:ea typeface="+mj-lt"/>
                <a:cs typeface="+mj-lt"/>
              </a:rPr>
              <a:t>sektora</a:t>
            </a:r>
            <a:r>
              <a:rPr lang="en-US" sz="2000" dirty="0">
                <a:solidFill>
                  <a:srgbClr val="303D68"/>
                </a:solidFill>
                <a:ea typeface="+mj-lt"/>
                <a:cs typeface="+mj-lt"/>
              </a:rPr>
              <a:t>, a </a:t>
            </a:r>
            <a:r>
              <a:rPr lang="en-US" sz="2000" dirty="0" err="1">
                <a:solidFill>
                  <a:srgbClr val="303D68"/>
                </a:solidFill>
                <a:ea typeface="+mj-lt"/>
                <a:cs typeface="+mj-lt"/>
              </a:rPr>
              <a:t>koje</a:t>
            </a:r>
            <a:r>
              <a:rPr lang="en-US" sz="2000" dirty="0">
                <a:solidFill>
                  <a:srgbClr val="303D68"/>
                </a:solidFill>
                <a:ea typeface="+mj-lt"/>
                <a:cs typeface="+mj-lt"/>
              </a:rPr>
              <a:t> </a:t>
            </a:r>
            <a:r>
              <a:rPr lang="en-US" sz="2000" dirty="0" err="1">
                <a:solidFill>
                  <a:srgbClr val="303D68"/>
                </a:solidFill>
                <a:ea typeface="+mj-lt"/>
                <a:cs typeface="+mj-lt"/>
              </a:rPr>
              <a:t>su</a:t>
            </a:r>
            <a:r>
              <a:rPr lang="en-US" sz="2000" dirty="0">
                <a:solidFill>
                  <a:srgbClr val="303D68"/>
                </a:solidFill>
                <a:ea typeface="+mj-lt"/>
                <a:cs typeface="+mj-lt"/>
              </a:rPr>
              <a:t> </a:t>
            </a:r>
            <a:r>
              <a:rPr lang="en-US" sz="2000" dirty="0" err="1">
                <a:solidFill>
                  <a:srgbClr val="303D68"/>
                </a:solidFill>
                <a:ea typeface="+mj-lt"/>
                <a:cs typeface="+mj-lt"/>
              </a:rPr>
              <a:t>specifične</a:t>
            </a:r>
            <a:r>
              <a:rPr lang="en-US" sz="2000" dirty="0">
                <a:solidFill>
                  <a:srgbClr val="303D68"/>
                </a:solidFill>
                <a:ea typeface="+mj-lt"/>
                <a:cs typeface="+mj-lt"/>
              </a:rPr>
              <a:t> za </a:t>
            </a:r>
            <a:r>
              <a:rPr lang="en-US" sz="2000" dirty="0" err="1">
                <a:solidFill>
                  <a:srgbClr val="303D68"/>
                </a:solidFill>
                <a:ea typeface="+mj-lt"/>
                <a:cs typeface="+mj-lt"/>
              </a:rPr>
              <a:t>određene</a:t>
            </a:r>
            <a:r>
              <a:rPr lang="en-US" sz="2000" dirty="0">
                <a:solidFill>
                  <a:srgbClr val="303D68"/>
                </a:solidFill>
                <a:ea typeface="+mj-lt"/>
                <a:cs typeface="+mj-lt"/>
              </a:rPr>
              <a:t> </a:t>
            </a:r>
            <a:r>
              <a:rPr lang="en-US" sz="2000" dirty="0" err="1">
                <a:solidFill>
                  <a:srgbClr val="303D68"/>
                </a:solidFill>
                <a:ea typeface="+mj-lt"/>
                <a:cs typeface="+mj-lt"/>
              </a:rPr>
              <a:t>uloge</a:t>
            </a:r>
            <a:r>
              <a:rPr lang="en-US" sz="2000" dirty="0">
                <a:solidFill>
                  <a:srgbClr val="303D68"/>
                </a:solidFill>
                <a:ea typeface="+mj-lt"/>
                <a:cs typeface="+mj-lt"/>
              </a:rPr>
              <a:t>.</a:t>
            </a:r>
            <a:endParaRPr lang="en-US" dirty="0"/>
          </a:p>
          <a:p>
            <a:pPr algn="just"/>
            <a:endParaRPr lang="en-US" sz="2000" dirty="0">
              <a:solidFill>
                <a:srgbClr val="303D68"/>
              </a:solidFill>
              <a:ea typeface="+mj-lt"/>
              <a:cs typeface="+mj-lt"/>
            </a:endParaRPr>
          </a:p>
          <a:p>
            <a:pPr algn="just"/>
            <a:r>
              <a:rPr lang="en-US" sz="2000" err="1">
                <a:solidFill>
                  <a:srgbClr val="303D68"/>
                </a:solidFill>
                <a:ea typeface="+mj-lt"/>
                <a:cs typeface="+mj-lt"/>
              </a:rPr>
              <a:t>Pregled</a:t>
            </a:r>
            <a:r>
              <a:rPr lang="en-US" sz="2000">
                <a:solidFill>
                  <a:srgbClr val="303D68"/>
                </a:solidFill>
                <a:ea typeface="+mj-lt"/>
                <a:cs typeface="+mj-lt"/>
              </a:rPr>
              <a:t> </a:t>
            </a:r>
            <a:r>
              <a:rPr lang="en-US" sz="2000" err="1">
                <a:solidFill>
                  <a:srgbClr val="303D68"/>
                </a:solidFill>
                <a:ea typeface="+mj-lt"/>
                <a:cs typeface="+mj-lt"/>
              </a:rPr>
              <a:t>vještina</a:t>
            </a:r>
            <a:r>
              <a:rPr lang="en-US" sz="2000">
                <a:solidFill>
                  <a:srgbClr val="303D68"/>
                </a:solidFill>
                <a:ea typeface="+mj-lt"/>
                <a:cs typeface="+mj-lt"/>
              </a:rPr>
              <a:t> </a:t>
            </a:r>
            <a:r>
              <a:rPr lang="en-US" sz="2000" err="1">
                <a:solidFill>
                  <a:srgbClr val="303D68"/>
                </a:solidFill>
                <a:ea typeface="+mj-lt"/>
                <a:cs typeface="+mj-lt"/>
              </a:rPr>
              <a:t>grupisanih</a:t>
            </a:r>
            <a:r>
              <a:rPr lang="en-US" sz="2000">
                <a:solidFill>
                  <a:srgbClr val="303D68"/>
                </a:solidFill>
                <a:ea typeface="+mj-lt"/>
                <a:cs typeface="+mj-lt"/>
              </a:rPr>
              <a:t> na ovaj način omogućava nastavnicima da se fokusiraju na oblasti najrelevantnije za buduće poslove polaznika.</a:t>
            </a:r>
            <a:endParaRPr lang="en-US"/>
          </a:p>
          <a:p>
            <a:pPr algn="just"/>
            <a:endParaRPr lang="en-US" sz="20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600E59BF-80C0-D5B5-69A3-375F6912CADA}"/>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Razumijevanje ESCO-a u praksi </a:t>
            </a:r>
          </a:p>
        </p:txBody>
      </p:sp>
      <p:pic>
        <p:nvPicPr>
          <p:cNvPr id="8" name="Picture 2" descr="First ESCO Release | PDF | Interoperability | Educational Assessment">
            <a:extLst>
              <a:ext uri="{FF2B5EF4-FFF2-40B4-BE49-F238E27FC236}">
                <a16:creationId xmlns:a16="http://schemas.microsoft.com/office/drawing/2014/main" id="{10FC2C0F-3A5E-D53B-FCE8-DF2901BBF2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50" b="12925"/>
          <a:stretch>
            <a:fillRect/>
          </a:stretch>
        </p:blipFill>
        <p:spPr bwMode="auto">
          <a:xfrm>
            <a:off x="993059" y="1450989"/>
            <a:ext cx="3549445" cy="4019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54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40264-D8B3-5058-24D9-45DA3F4DF606}"/>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F86471B5-09CE-9036-6757-3114FA96DC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4679A6D6-DA1E-A77E-86D7-C1EEDDF0D7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45E020AA-1073-24AE-767F-74F74DCC743B}"/>
              </a:ext>
            </a:extLst>
          </p:cNvPr>
          <p:cNvSpPr txBox="1">
            <a:spLocks/>
          </p:cNvSpPr>
          <p:nvPr/>
        </p:nvSpPr>
        <p:spPr>
          <a:xfrm>
            <a:off x="338401" y="1675537"/>
            <a:ext cx="5306580" cy="41526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buFont typeface="Arial" panose="020B0604020202020204" pitchFamily="34" charset="0"/>
              <a:buChar char="•"/>
            </a:pPr>
            <a:r>
              <a:rPr lang="en-US" sz="2000" dirty="0">
                <a:solidFill>
                  <a:srgbClr val="303D68"/>
                </a:solidFill>
                <a:ea typeface="+mj-lt"/>
                <a:cs typeface="+mj-lt"/>
              </a:rPr>
              <a:t>Kada </a:t>
            </a:r>
            <a:r>
              <a:rPr lang="en-US" sz="2000" dirty="0" err="1">
                <a:solidFill>
                  <a:srgbClr val="303D68"/>
                </a:solidFill>
                <a:ea typeface="+mj-lt"/>
                <a:cs typeface="+mj-lt"/>
              </a:rPr>
              <a:t>su</a:t>
            </a:r>
            <a:r>
              <a:rPr lang="en-US" sz="2000" dirty="0">
                <a:solidFill>
                  <a:srgbClr val="303D68"/>
                </a:solidFill>
                <a:ea typeface="+mj-lt"/>
                <a:cs typeface="+mj-lt"/>
              </a:rPr>
              <a:t> </a:t>
            </a:r>
            <a:r>
              <a:rPr lang="en-US" sz="2000" dirty="0" err="1">
                <a:solidFill>
                  <a:srgbClr val="303D68"/>
                </a:solidFill>
                <a:ea typeface="+mj-lt"/>
                <a:cs typeface="+mj-lt"/>
              </a:rPr>
              <a:t>vještine</a:t>
            </a:r>
            <a:r>
              <a:rPr lang="en-US" sz="2000" dirty="0">
                <a:solidFill>
                  <a:srgbClr val="303D68"/>
                </a:solidFill>
                <a:ea typeface="+mj-lt"/>
                <a:cs typeface="+mj-lt"/>
              </a:rPr>
              <a:t> mapirane prema ESCO-u, nastavnici mogu lako identificirati vještine koje se najčešće pojavljuju i koje bi trebale činiti osnovu digitalne obuke.</a:t>
            </a:r>
            <a:endParaRPr lang="en-US" sz="2000" dirty="0">
              <a:solidFill>
                <a:srgbClr val="303D68"/>
              </a:solidFill>
              <a:latin typeface="DejaVu Math TeX Gyre" panose="02000503000000000000" pitchFamily="2" charset="0"/>
              <a:ea typeface="+mj-lt"/>
              <a:cs typeface="+mj-lt"/>
            </a:endParaRPr>
          </a:p>
          <a:p>
            <a:pPr algn="just">
              <a:buFont typeface="Arial" panose="020B0604020202020204" pitchFamily="34" charset="0"/>
              <a:buChar char="•"/>
            </a:pPr>
            <a:r>
              <a:rPr lang="en-US" sz="2000">
                <a:solidFill>
                  <a:srgbClr val="303D68"/>
                </a:solidFill>
                <a:ea typeface="+mj-lt"/>
                <a:cs typeface="+mj-lt"/>
              </a:rPr>
              <a:t>Na to se mogu dodati sektorski specifične vještine, stvarajući uravnotežen i realan put učenja.</a:t>
            </a:r>
            <a:endParaRPr lang="en-US"/>
          </a:p>
          <a:p>
            <a:pPr algn="just">
              <a:buFont typeface="Arial" panose="020B0604020202020204" pitchFamily="34" charset="0"/>
              <a:buChar char="•"/>
            </a:pPr>
            <a:r>
              <a:rPr lang="en-US" sz="2000" err="1">
                <a:solidFill>
                  <a:srgbClr val="303D68"/>
                </a:solidFill>
                <a:ea typeface="+mj-lt"/>
                <a:cs typeface="+mj-lt"/>
              </a:rPr>
              <a:t>Ovaj</a:t>
            </a:r>
            <a:r>
              <a:rPr lang="en-US" sz="2000">
                <a:solidFill>
                  <a:srgbClr val="303D68"/>
                </a:solidFill>
                <a:ea typeface="+mj-lt"/>
                <a:cs typeface="+mj-lt"/>
              </a:rPr>
              <a:t> </a:t>
            </a:r>
            <a:r>
              <a:rPr lang="en-US" sz="2000" err="1">
                <a:solidFill>
                  <a:srgbClr val="303D68"/>
                </a:solidFill>
                <a:ea typeface="+mj-lt"/>
                <a:cs typeface="+mj-lt"/>
              </a:rPr>
              <a:t>korak</a:t>
            </a:r>
            <a:r>
              <a:rPr lang="en-US" sz="2000">
                <a:solidFill>
                  <a:srgbClr val="303D68"/>
                </a:solidFill>
                <a:ea typeface="+mj-lt"/>
                <a:cs typeface="+mj-lt"/>
              </a:rPr>
              <a:t> </a:t>
            </a:r>
            <a:r>
              <a:rPr lang="en-US" sz="2000" err="1">
                <a:solidFill>
                  <a:srgbClr val="303D68"/>
                </a:solidFill>
                <a:ea typeface="+mj-lt"/>
                <a:cs typeface="+mj-lt"/>
              </a:rPr>
              <a:t>mapiranja</a:t>
            </a:r>
            <a:r>
              <a:rPr lang="en-US" sz="2000">
                <a:solidFill>
                  <a:srgbClr val="303D68"/>
                </a:solidFill>
                <a:ea typeface="+mj-lt"/>
                <a:cs typeface="+mj-lt"/>
              </a:rPr>
              <a:t> osigurava da nastava bude usklađena sa očekivanjima na radnom mjestu i efikasno priprema polaznike za stvarne digitalne zadatke.</a:t>
            </a:r>
            <a:endParaRPr lang="en-US"/>
          </a:p>
          <a:p>
            <a:pPr marL="285750" indent="-285750" algn="just">
              <a:buFont typeface="Arial" panose="020B0604020202020204" pitchFamily="34" charset="0"/>
              <a:buChar char="•"/>
            </a:pPr>
            <a:endParaRPr lang="en-US" sz="20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03011DCF-1AB2-6BD3-D063-9099D5FC2268}"/>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Pretvaranje mapiranih vještina u nastavne prioritete</a:t>
            </a:r>
            <a:endParaRPr lang="pl-PL"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4" name="Imagem 3">
            <a:extLst>
              <a:ext uri="{FF2B5EF4-FFF2-40B4-BE49-F238E27FC236}">
                <a16:creationId xmlns:a16="http://schemas.microsoft.com/office/drawing/2014/main" id="{D18F89CE-49F3-0DAB-0A3E-04183CE16CB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6450" y="2170913"/>
            <a:ext cx="6057149" cy="3020520"/>
          </a:xfrm>
          <a:prstGeom prst="rect">
            <a:avLst/>
          </a:prstGeom>
          <a:noFill/>
          <a:ln>
            <a:noFill/>
          </a:ln>
        </p:spPr>
      </p:pic>
    </p:spTree>
    <p:extLst>
      <p:ext uri="{BB962C8B-B14F-4D97-AF65-F5344CB8AC3E}">
        <p14:creationId xmlns:p14="http://schemas.microsoft.com/office/powerpoint/2010/main" val="3590427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9239C-1E3D-C9DD-CE72-E2E004053C6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12C363F-4286-E670-459C-229FAF5D93F9}"/>
              </a:ext>
            </a:extLst>
          </p:cNvPr>
          <p:cNvSpPr txBox="1">
            <a:spLocks/>
          </p:cNvSpPr>
          <p:nvPr/>
        </p:nvSpPr>
        <p:spPr>
          <a:xfrm>
            <a:off x="514117" y="745527"/>
            <a:ext cx="10515600" cy="648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Ishodi učenja</a:t>
            </a:r>
            <a:endParaRPr lang="bs-Latn-BA" sz="4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7" name="Title 1">
            <a:extLst>
              <a:ext uri="{FF2B5EF4-FFF2-40B4-BE49-F238E27FC236}">
                <a16:creationId xmlns:a16="http://schemas.microsoft.com/office/drawing/2014/main" id="{4674A1F7-E83A-277B-63BF-AA540B4DDD60}"/>
              </a:ext>
            </a:extLst>
          </p:cNvPr>
          <p:cNvSpPr txBox="1">
            <a:spLocks/>
          </p:cNvSpPr>
          <p:nvPr/>
        </p:nvSpPr>
        <p:spPr>
          <a:xfrm>
            <a:off x="514117" y="1668091"/>
            <a:ext cx="10633781" cy="3366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en-US" sz="2000" err="1">
                <a:solidFill>
                  <a:srgbClr val="303D68"/>
                </a:solidFill>
                <a:ea typeface="+mj-lt"/>
                <a:cs typeface="+mj-lt"/>
              </a:rPr>
              <a:t>Analizirati</a:t>
            </a:r>
            <a:r>
              <a:rPr lang="en-US" sz="2000" dirty="0">
                <a:solidFill>
                  <a:srgbClr val="303D68"/>
                </a:solidFill>
                <a:ea typeface="+mj-lt"/>
                <a:cs typeface="+mj-lt"/>
              </a:rPr>
              <a:t> </a:t>
            </a:r>
            <a:r>
              <a:rPr lang="en-US" sz="2000" err="1">
                <a:solidFill>
                  <a:srgbClr val="303D68"/>
                </a:solidFill>
                <a:ea typeface="+mj-lt"/>
                <a:cs typeface="+mj-lt"/>
              </a:rPr>
              <a:t>signale</a:t>
            </a:r>
            <a:r>
              <a:rPr lang="en-US" sz="2000" dirty="0">
                <a:solidFill>
                  <a:srgbClr val="303D68"/>
                </a:solidFill>
                <a:ea typeface="+mj-lt"/>
                <a:cs typeface="+mj-lt"/>
              </a:rPr>
              <a:t> </a:t>
            </a:r>
            <a:r>
              <a:rPr lang="en-US" sz="2000" err="1">
                <a:solidFill>
                  <a:srgbClr val="303D68"/>
                </a:solidFill>
                <a:ea typeface="+mj-lt"/>
                <a:cs typeface="+mj-lt"/>
              </a:rPr>
              <a:t>tržišta</a:t>
            </a:r>
            <a:r>
              <a:rPr lang="en-US" sz="2000" dirty="0">
                <a:solidFill>
                  <a:srgbClr val="303D68"/>
                </a:solidFill>
                <a:ea typeface="+mj-lt"/>
                <a:cs typeface="+mj-lt"/>
              </a:rPr>
              <a:t> rada </a:t>
            </a:r>
            <a:r>
              <a:rPr lang="en-US" sz="2000" err="1">
                <a:solidFill>
                  <a:srgbClr val="303D68"/>
                </a:solidFill>
                <a:ea typeface="+mj-lt"/>
                <a:cs typeface="+mj-lt"/>
              </a:rPr>
              <a:t>iz</a:t>
            </a:r>
            <a:r>
              <a:rPr lang="en-US" sz="2000" dirty="0">
                <a:solidFill>
                  <a:srgbClr val="303D68"/>
                </a:solidFill>
                <a:ea typeface="+mj-lt"/>
                <a:cs typeface="+mj-lt"/>
              </a:rPr>
              <a:t> </a:t>
            </a:r>
            <a:r>
              <a:rPr lang="en-US" sz="2000" err="1">
                <a:solidFill>
                  <a:srgbClr val="303D68"/>
                </a:solidFill>
                <a:ea typeface="+mj-lt"/>
                <a:cs typeface="+mj-lt"/>
              </a:rPr>
              <a:t>oglasa</a:t>
            </a:r>
            <a:r>
              <a:rPr lang="en-US" sz="2000" dirty="0">
                <a:solidFill>
                  <a:srgbClr val="303D68"/>
                </a:solidFill>
                <a:ea typeface="+mj-lt"/>
                <a:cs typeface="+mj-lt"/>
              </a:rPr>
              <a:t> za </a:t>
            </a:r>
            <a:r>
              <a:rPr lang="en-US" sz="2000" err="1">
                <a:solidFill>
                  <a:srgbClr val="303D68"/>
                </a:solidFill>
                <a:ea typeface="+mj-lt"/>
                <a:cs typeface="+mj-lt"/>
              </a:rPr>
              <a:t>posao</a:t>
            </a:r>
            <a:r>
              <a:rPr lang="en-US" sz="2000" dirty="0">
                <a:solidFill>
                  <a:srgbClr val="303D68"/>
                </a:solidFill>
                <a:ea typeface="+mj-lt"/>
                <a:cs typeface="+mj-lt"/>
              </a:rPr>
              <a:t> </a:t>
            </a:r>
            <a:r>
              <a:rPr lang="en-US" sz="2000" err="1">
                <a:solidFill>
                  <a:srgbClr val="303D68"/>
                </a:solidFill>
                <a:ea typeface="+mj-lt"/>
                <a:cs typeface="+mj-lt"/>
              </a:rPr>
              <a:t>i</a:t>
            </a:r>
            <a:r>
              <a:rPr lang="en-US" sz="2000" dirty="0">
                <a:solidFill>
                  <a:srgbClr val="303D68"/>
                </a:solidFill>
                <a:ea typeface="+mj-lt"/>
                <a:cs typeface="+mj-lt"/>
              </a:rPr>
              <a:t> </a:t>
            </a:r>
            <a:r>
              <a:rPr lang="en-US" sz="2000" err="1">
                <a:solidFill>
                  <a:srgbClr val="303D68"/>
                </a:solidFill>
                <a:ea typeface="+mj-lt"/>
                <a:cs typeface="+mj-lt"/>
              </a:rPr>
              <a:t>sektorskih</a:t>
            </a:r>
            <a:r>
              <a:rPr lang="en-US" sz="2000" dirty="0">
                <a:solidFill>
                  <a:srgbClr val="303D68"/>
                </a:solidFill>
                <a:ea typeface="+mj-lt"/>
                <a:cs typeface="+mj-lt"/>
              </a:rPr>
              <a:t> </a:t>
            </a:r>
            <a:r>
              <a:rPr lang="en-US" sz="2000" err="1">
                <a:solidFill>
                  <a:srgbClr val="303D68"/>
                </a:solidFill>
                <a:ea typeface="+mj-lt"/>
                <a:cs typeface="+mj-lt"/>
              </a:rPr>
              <a:t>izvještaja</a:t>
            </a:r>
            <a:r>
              <a:rPr lang="en-US" sz="2000" dirty="0">
                <a:solidFill>
                  <a:srgbClr val="303D68"/>
                </a:solidFill>
                <a:ea typeface="+mj-lt"/>
                <a:cs typeface="+mj-lt"/>
              </a:rPr>
              <a:t> </a:t>
            </a:r>
            <a:r>
              <a:rPr lang="en-US" sz="2000" err="1">
                <a:solidFill>
                  <a:srgbClr val="303D68"/>
                </a:solidFill>
                <a:ea typeface="+mj-lt"/>
                <a:cs typeface="+mj-lt"/>
              </a:rPr>
              <a:t>kako</a:t>
            </a:r>
            <a:r>
              <a:rPr lang="en-US" sz="2000" dirty="0">
                <a:solidFill>
                  <a:srgbClr val="303D68"/>
                </a:solidFill>
                <a:ea typeface="+mj-lt"/>
                <a:cs typeface="+mj-lt"/>
              </a:rPr>
              <a:t> bi se </a:t>
            </a:r>
            <a:r>
              <a:rPr lang="en-US" sz="2000" err="1">
                <a:solidFill>
                  <a:srgbClr val="303D68"/>
                </a:solidFill>
                <a:ea typeface="+mj-lt"/>
                <a:cs typeface="+mj-lt"/>
              </a:rPr>
              <a:t>identifikovale</a:t>
            </a:r>
            <a:r>
              <a:rPr lang="en-US" sz="2000" dirty="0">
                <a:solidFill>
                  <a:srgbClr val="303D68"/>
                </a:solidFill>
                <a:ea typeface="+mj-lt"/>
                <a:cs typeface="+mj-lt"/>
              </a:rPr>
              <a:t> </a:t>
            </a:r>
            <a:r>
              <a:rPr lang="en-US" sz="2000" err="1">
                <a:solidFill>
                  <a:srgbClr val="303D68"/>
                </a:solidFill>
                <a:ea typeface="+mj-lt"/>
                <a:cs typeface="+mj-lt"/>
              </a:rPr>
              <a:t>i</a:t>
            </a:r>
            <a:r>
              <a:rPr lang="en-US" sz="2000" dirty="0">
                <a:solidFill>
                  <a:srgbClr val="303D68"/>
                </a:solidFill>
                <a:ea typeface="+mj-lt"/>
                <a:cs typeface="+mj-lt"/>
              </a:rPr>
              <a:t> </a:t>
            </a:r>
            <a:r>
              <a:rPr lang="en-US" sz="2000" err="1">
                <a:solidFill>
                  <a:srgbClr val="303D68"/>
                </a:solidFill>
                <a:ea typeface="+mj-lt"/>
                <a:cs typeface="+mj-lt"/>
              </a:rPr>
              <a:t>mapirale</a:t>
            </a:r>
            <a:r>
              <a:rPr lang="en-US" sz="2000" dirty="0">
                <a:solidFill>
                  <a:srgbClr val="303D68"/>
                </a:solidFill>
                <a:ea typeface="+mj-lt"/>
                <a:cs typeface="+mj-lt"/>
              </a:rPr>
              <a:t> </a:t>
            </a:r>
            <a:r>
              <a:rPr lang="en-US" sz="2000" err="1">
                <a:solidFill>
                  <a:srgbClr val="303D68"/>
                </a:solidFill>
                <a:ea typeface="+mj-lt"/>
                <a:cs typeface="+mj-lt"/>
              </a:rPr>
              <a:t>digitalne</a:t>
            </a:r>
            <a:r>
              <a:rPr lang="en-US" sz="2000" dirty="0">
                <a:solidFill>
                  <a:srgbClr val="303D68"/>
                </a:solidFill>
                <a:ea typeface="+mj-lt"/>
                <a:cs typeface="+mj-lt"/>
              </a:rPr>
              <a:t> </a:t>
            </a:r>
            <a:r>
              <a:rPr lang="en-US" sz="2000" err="1">
                <a:solidFill>
                  <a:srgbClr val="303D68"/>
                </a:solidFill>
                <a:ea typeface="+mj-lt"/>
                <a:cs typeface="+mj-lt"/>
              </a:rPr>
              <a:t>vještine</a:t>
            </a:r>
            <a:r>
              <a:rPr lang="en-US" sz="2000" dirty="0">
                <a:solidFill>
                  <a:srgbClr val="303D68"/>
                </a:solidFill>
                <a:ea typeface="+mj-lt"/>
                <a:cs typeface="+mj-lt"/>
              </a:rPr>
              <a:t> </a:t>
            </a:r>
            <a:r>
              <a:rPr lang="en-US" sz="2000" err="1">
                <a:solidFill>
                  <a:srgbClr val="303D68"/>
                </a:solidFill>
                <a:ea typeface="+mj-lt"/>
                <a:cs typeface="+mj-lt"/>
              </a:rPr>
              <a:t>prema</a:t>
            </a:r>
            <a:r>
              <a:rPr lang="en-US" sz="2000" dirty="0">
                <a:solidFill>
                  <a:srgbClr val="303D68"/>
                </a:solidFill>
                <a:ea typeface="+mj-lt"/>
                <a:cs typeface="+mj-lt"/>
              </a:rPr>
              <a:t> ESCO </a:t>
            </a:r>
            <a:r>
              <a:rPr lang="en-US" sz="2000" err="1">
                <a:solidFill>
                  <a:srgbClr val="303D68"/>
                </a:solidFill>
                <a:ea typeface="+mj-lt"/>
                <a:cs typeface="+mj-lt"/>
              </a:rPr>
              <a:t>deskriptorima</a:t>
            </a:r>
            <a:r>
              <a:rPr lang="en-US" sz="2000" dirty="0">
                <a:solidFill>
                  <a:srgbClr val="303D68"/>
                </a:solidFill>
                <a:ea typeface="+mj-lt"/>
                <a:cs typeface="+mj-lt"/>
              </a:rPr>
              <a:t>, </a:t>
            </a:r>
            <a:r>
              <a:rPr lang="en-US" sz="2000" err="1">
                <a:solidFill>
                  <a:srgbClr val="303D68"/>
                </a:solidFill>
                <a:ea typeface="+mj-lt"/>
                <a:cs typeface="+mj-lt"/>
              </a:rPr>
              <a:t>otkrivajući</a:t>
            </a:r>
            <a:r>
              <a:rPr lang="en-US" sz="2000" dirty="0">
                <a:solidFill>
                  <a:srgbClr val="303D68"/>
                </a:solidFill>
                <a:ea typeface="+mj-lt"/>
                <a:cs typeface="+mj-lt"/>
              </a:rPr>
              <a:t> </a:t>
            </a:r>
            <a:r>
              <a:rPr lang="en-US" sz="2000" err="1">
                <a:solidFill>
                  <a:srgbClr val="303D68"/>
                </a:solidFill>
                <a:ea typeface="+mj-lt"/>
                <a:cs typeface="+mj-lt"/>
              </a:rPr>
              <a:t>prioritetne</a:t>
            </a:r>
            <a:r>
              <a:rPr lang="en-US" sz="2000" dirty="0">
                <a:solidFill>
                  <a:srgbClr val="303D68"/>
                </a:solidFill>
                <a:ea typeface="+mj-lt"/>
                <a:cs typeface="+mj-lt"/>
              </a:rPr>
              <a:t> </a:t>
            </a:r>
            <a:r>
              <a:rPr lang="en-US" sz="2000" err="1">
                <a:solidFill>
                  <a:srgbClr val="303D68"/>
                </a:solidFill>
                <a:ea typeface="+mj-lt"/>
                <a:cs typeface="+mj-lt"/>
              </a:rPr>
              <a:t>kompetencije</a:t>
            </a:r>
            <a:r>
              <a:rPr lang="en-US" sz="2000" dirty="0">
                <a:solidFill>
                  <a:srgbClr val="303D68"/>
                </a:solidFill>
                <a:ea typeface="+mj-lt"/>
                <a:cs typeface="+mj-lt"/>
              </a:rPr>
              <a:t> </a:t>
            </a:r>
            <a:r>
              <a:rPr lang="en-US" sz="2000" err="1">
                <a:solidFill>
                  <a:srgbClr val="303D68"/>
                </a:solidFill>
                <a:ea typeface="+mj-lt"/>
                <a:cs typeface="+mj-lt"/>
              </a:rPr>
              <a:t>i</a:t>
            </a:r>
            <a:r>
              <a:rPr lang="en-US" sz="2000" dirty="0">
                <a:solidFill>
                  <a:srgbClr val="303D68"/>
                </a:solidFill>
                <a:ea typeface="+mj-lt"/>
                <a:cs typeface="+mj-lt"/>
              </a:rPr>
              <a:t> </a:t>
            </a:r>
            <a:r>
              <a:rPr lang="en-US" sz="2000" err="1">
                <a:solidFill>
                  <a:srgbClr val="303D68"/>
                </a:solidFill>
                <a:ea typeface="+mj-lt"/>
                <a:cs typeface="+mj-lt"/>
              </a:rPr>
              <a:t>trendove</a:t>
            </a:r>
            <a:r>
              <a:rPr lang="en-US" sz="2000" dirty="0">
                <a:solidFill>
                  <a:srgbClr val="303D68"/>
                </a:solidFill>
                <a:ea typeface="+mj-lt"/>
                <a:cs typeface="+mj-lt"/>
              </a:rPr>
              <a:t>.</a:t>
            </a:r>
          </a:p>
          <a:p>
            <a:pPr marL="285750" indent="-285750">
              <a:buFont typeface="Arial" panose="020B0604020202020204" pitchFamily="34" charset="0"/>
              <a:buChar char="•"/>
            </a:pPr>
            <a:endParaRPr lang="pt-PT" sz="2000" dirty="0">
              <a:solidFill>
                <a:srgbClr val="303D68"/>
              </a:solidFill>
              <a:latin typeface="DejaVu Math TeX Gyre" panose="02000503000000000000" pitchFamily="2" charset="0"/>
            </a:endParaRPr>
          </a:p>
          <a:p>
            <a:pPr marL="285750" indent="-285750">
              <a:buFont typeface="Arial" panose="020B0604020202020204" pitchFamily="34" charset="0"/>
              <a:buChar char="•"/>
            </a:pPr>
            <a:r>
              <a:rPr lang="en-US" sz="2000" dirty="0" err="1">
                <a:solidFill>
                  <a:srgbClr val="303D68"/>
                </a:solidFill>
                <a:ea typeface="+mj-lt"/>
                <a:cs typeface="+mj-lt"/>
              </a:rPr>
              <a:t>Razlikovati</a:t>
            </a:r>
            <a:r>
              <a:rPr lang="en-US" sz="2000" dirty="0">
                <a:solidFill>
                  <a:srgbClr val="303D68"/>
                </a:solidFill>
                <a:ea typeface="+mj-lt"/>
                <a:cs typeface="+mj-lt"/>
              </a:rPr>
              <a:t> </a:t>
            </a:r>
            <a:r>
              <a:rPr lang="en-US" sz="2000" dirty="0" err="1">
                <a:solidFill>
                  <a:srgbClr val="303D68"/>
                </a:solidFill>
                <a:ea typeface="+mj-lt"/>
                <a:cs typeface="+mj-lt"/>
              </a:rPr>
              <a:t>transverzalne</a:t>
            </a:r>
            <a:r>
              <a:rPr lang="en-US" sz="2000" dirty="0">
                <a:solidFill>
                  <a:srgbClr val="303D68"/>
                </a:solidFill>
                <a:ea typeface="+mj-lt"/>
                <a:cs typeface="+mj-lt"/>
              </a:rPr>
              <a:t> </a:t>
            </a:r>
            <a:r>
              <a:rPr lang="en-US" sz="2000" dirty="0" err="1">
                <a:solidFill>
                  <a:srgbClr val="303D68"/>
                </a:solidFill>
                <a:ea typeface="+mj-lt"/>
                <a:cs typeface="+mj-lt"/>
              </a:rPr>
              <a:t>i</a:t>
            </a:r>
            <a:r>
              <a:rPr lang="en-US" sz="2000" dirty="0">
                <a:solidFill>
                  <a:srgbClr val="303D68"/>
                </a:solidFill>
                <a:ea typeface="+mj-lt"/>
                <a:cs typeface="+mj-lt"/>
              </a:rPr>
              <a:t> </a:t>
            </a:r>
            <a:r>
              <a:rPr lang="en-US" sz="2000" dirty="0" err="1">
                <a:solidFill>
                  <a:srgbClr val="303D68"/>
                </a:solidFill>
                <a:ea typeface="+mj-lt"/>
                <a:cs typeface="+mj-lt"/>
              </a:rPr>
              <a:t>sektorski</a:t>
            </a:r>
            <a:r>
              <a:rPr lang="en-US" sz="2000" dirty="0">
                <a:solidFill>
                  <a:srgbClr val="303D68"/>
                </a:solidFill>
                <a:ea typeface="+mj-lt"/>
                <a:cs typeface="+mj-lt"/>
              </a:rPr>
              <a:t> </a:t>
            </a:r>
            <a:r>
              <a:rPr lang="en-US" sz="2000" dirty="0" err="1">
                <a:solidFill>
                  <a:srgbClr val="303D68"/>
                </a:solidFill>
                <a:ea typeface="+mj-lt"/>
                <a:cs typeface="+mj-lt"/>
              </a:rPr>
              <a:t>specifične</a:t>
            </a:r>
            <a:r>
              <a:rPr lang="en-US" sz="2000" dirty="0">
                <a:solidFill>
                  <a:srgbClr val="303D68"/>
                </a:solidFill>
                <a:ea typeface="+mj-lt"/>
                <a:cs typeface="+mj-lt"/>
              </a:rPr>
              <a:t> </a:t>
            </a:r>
            <a:r>
              <a:rPr lang="en-US" sz="2000" dirty="0" err="1">
                <a:solidFill>
                  <a:srgbClr val="303D68"/>
                </a:solidFill>
                <a:ea typeface="+mj-lt"/>
                <a:cs typeface="+mj-lt"/>
              </a:rPr>
              <a:t>digitalne</a:t>
            </a:r>
            <a:r>
              <a:rPr lang="en-US" sz="2000" dirty="0">
                <a:solidFill>
                  <a:srgbClr val="303D68"/>
                </a:solidFill>
                <a:ea typeface="+mj-lt"/>
                <a:cs typeface="+mj-lt"/>
              </a:rPr>
              <a:t> </a:t>
            </a:r>
            <a:r>
              <a:rPr lang="en-US" sz="2000" dirty="0" err="1">
                <a:solidFill>
                  <a:srgbClr val="303D68"/>
                </a:solidFill>
                <a:ea typeface="+mj-lt"/>
                <a:cs typeface="+mj-lt"/>
              </a:rPr>
              <a:t>vještine</a:t>
            </a:r>
            <a:r>
              <a:rPr lang="en-US" sz="2000" dirty="0">
                <a:solidFill>
                  <a:srgbClr val="303D68"/>
                </a:solidFill>
                <a:ea typeface="+mj-lt"/>
                <a:cs typeface="+mj-lt"/>
              </a:rPr>
              <a:t>, </a:t>
            </a:r>
            <a:r>
              <a:rPr lang="en-US" sz="2000" dirty="0" err="1">
                <a:solidFill>
                  <a:srgbClr val="303D68"/>
                </a:solidFill>
                <a:ea typeface="+mj-lt"/>
                <a:cs typeface="+mj-lt"/>
              </a:rPr>
              <a:t>uključujući</a:t>
            </a:r>
            <a:r>
              <a:rPr lang="en-US" sz="2000" dirty="0">
                <a:solidFill>
                  <a:srgbClr val="303D68"/>
                </a:solidFill>
                <a:ea typeface="+mj-lt"/>
                <a:cs typeface="+mj-lt"/>
              </a:rPr>
              <a:t> </a:t>
            </a:r>
            <a:r>
              <a:rPr lang="en-US" sz="2000" dirty="0" err="1">
                <a:solidFill>
                  <a:srgbClr val="303D68"/>
                </a:solidFill>
                <a:ea typeface="+mj-lt"/>
                <a:cs typeface="+mj-lt"/>
              </a:rPr>
              <a:t>kreiranje</a:t>
            </a:r>
            <a:r>
              <a:rPr lang="en-US" sz="2000" dirty="0">
                <a:solidFill>
                  <a:srgbClr val="303D68"/>
                </a:solidFill>
                <a:ea typeface="+mj-lt"/>
                <a:cs typeface="+mj-lt"/>
              </a:rPr>
              <a:t> </a:t>
            </a:r>
            <a:r>
              <a:rPr lang="en-US" sz="2000" dirty="0" err="1">
                <a:solidFill>
                  <a:srgbClr val="303D68"/>
                </a:solidFill>
                <a:ea typeface="+mj-lt"/>
                <a:cs typeface="+mj-lt"/>
              </a:rPr>
              <a:t>sadržaja</a:t>
            </a:r>
            <a:r>
              <a:rPr lang="en-US" sz="2000" dirty="0">
                <a:solidFill>
                  <a:srgbClr val="303D68"/>
                </a:solidFill>
                <a:ea typeface="+mj-lt"/>
                <a:cs typeface="+mj-lt"/>
              </a:rPr>
              <a:t>, rad s </a:t>
            </a:r>
            <a:r>
              <a:rPr lang="en-US" sz="2000" dirty="0" err="1">
                <a:solidFill>
                  <a:srgbClr val="303D68"/>
                </a:solidFill>
                <a:ea typeface="+mj-lt"/>
                <a:cs typeface="+mj-lt"/>
              </a:rPr>
              <a:t>podacima</a:t>
            </a:r>
            <a:r>
              <a:rPr lang="en-US" sz="2000" dirty="0">
                <a:solidFill>
                  <a:srgbClr val="303D68"/>
                </a:solidFill>
                <a:ea typeface="+mj-lt"/>
                <a:cs typeface="+mj-lt"/>
              </a:rPr>
              <a:t> </a:t>
            </a:r>
            <a:r>
              <a:rPr lang="en-US" sz="2000" dirty="0" err="1">
                <a:solidFill>
                  <a:srgbClr val="303D68"/>
                </a:solidFill>
                <a:ea typeface="+mj-lt"/>
                <a:cs typeface="+mj-lt"/>
              </a:rPr>
              <a:t>i</a:t>
            </a:r>
            <a:r>
              <a:rPr lang="en-US" sz="2000" dirty="0">
                <a:solidFill>
                  <a:srgbClr val="303D68"/>
                </a:solidFill>
                <a:ea typeface="+mj-lt"/>
                <a:cs typeface="+mj-lt"/>
              </a:rPr>
              <a:t> </a:t>
            </a:r>
            <a:r>
              <a:rPr lang="en-US" sz="2000" dirty="0" err="1">
                <a:solidFill>
                  <a:srgbClr val="303D68"/>
                </a:solidFill>
                <a:ea typeface="+mj-lt"/>
                <a:cs typeface="+mj-lt"/>
              </a:rPr>
              <a:t>digitalnu</a:t>
            </a:r>
            <a:r>
              <a:rPr lang="en-US" sz="2000" dirty="0">
                <a:solidFill>
                  <a:srgbClr val="303D68"/>
                </a:solidFill>
                <a:ea typeface="+mj-lt"/>
                <a:cs typeface="+mj-lt"/>
              </a:rPr>
              <a:t> </a:t>
            </a:r>
            <a:r>
              <a:rPr lang="en-US" sz="2000" dirty="0" err="1">
                <a:solidFill>
                  <a:srgbClr val="303D68"/>
                </a:solidFill>
                <a:ea typeface="+mj-lt"/>
                <a:cs typeface="+mj-lt"/>
              </a:rPr>
              <a:t>pismenost</a:t>
            </a:r>
            <a:r>
              <a:rPr lang="en-US" sz="2000" dirty="0">
                <a:solidFill>
                  <a:srgbClr val="303D68"/>
                </a:solidFill>
                <a:ea typeface="+mj-lt"/>
                <a:cs typeface="+mj-lt"/>
              </a:rPr>
              <a:t> u </a:t>
            </a:r>
            <a:r>
              <a:rPr lang="en-US" sz="2000" dirty="0" err="1">
                <a:solidFill>
                  <a:srgbClr val="303D68"/>
                </a:solidFill>
                <a:ea typeface="+mj-lt"/>
                <a:cs typeface="+mj-lt"/>
              </a:rPr>
              <a:t>području</a:t>
            </a:r>
            <a:r>
              <a:rPr lang="en-US" sz="2000" dirty="0">
                <a:solidFill>
                  <a:srgbClr val="303D68"/>
                </a:solidFill>
                <a:ea typeface="+mj-lt"/>
                <a:cs typeface="+mj-lt"/>
              </a:rPr>
              <a:t> AI, </a:t>
            </a:r>
            <a:r>
              <a:rPr lang="en-US" sz="2000" dirty="0" err="1">
                <a:solidFill>
                  <a:srgbClr val="303D68"/>
                </a:solidFill>
                <a:ea typeface="+mj-lt"/>
                <a:cs typeface="+mj-lt"/>
              </a:rPr>
              <a:t>kako</a:t>
            </a:r>
            <a:r>
              <a:rPr lang="en-US" sz="2000" dirty="0">
                <a:solidFill>
                  <a:srgbClr val="303D68"/>
                </a:solidFill>
                <a:ea typeface="+mj-lt"/>
                <a:cs typeface="+mj-lt"/>
              </a:rPr>
              <a:t> bi se </a:t>
            </a:r>
            <a:r>
              <a:rPr lang="en-US" sz="2000" dirty="0" err="1">
                <a:solidFill>
                  <a:srgbClr val="303D68"/>
                </a:solidFill>
                <a:ea typeface="+mj-lt"/>
                <a:cs typeface="+mj-lt"/>
              </a:rPr>
              <a:t>prioritizirale</a:t>
            </a:r>
            <a:r>
              <a:rPr lang="en-US" sz="2000" dirty="0">
                <a:solidFill>
                  <a:srgbClr val="303D68"/>
                </a:solidFill>
                <a:ea typeface="+mj-lt"/>
                <a:cs typeface="+mj-lt"/>
              </a:rPr>
              <a:t> </a:t>
            </a:r>
            <a:r>
              <a:rPr lang="en-US" sz="2000" dirty="0" err="1">
                <a:solidFill>
                  <a:srgbClr val="303D68"/>
                </a:solidFill>
                <a:ea typeface="+mj-lt"/>
                <a:cs typeface="+mj-lt"/>
              </a:rPr>
              <a:t>ključne</a:t>
            </a:r>
            <a:r>
              <a:rPr lang="en-US" sz="2000" dirty="0">
                <a:solidFill>
                  <a:srgbClr val="303D68"/>
                </a:solidFill>
                <a:ea typeface="+mj-lt"/>
                <a:cs typeface="+mj-lt"/>
              </a:rPr>
              <a:t> </a:t>
            </a:r>
            <a:r>
              <a:rPr lang="en-US" sz="2000" dirty="0" err="1">
                <a:solidFill>
                  <a:srgbClr val="303D68"/>
                </a:solidFill>
                <a:ea typeface="+mj-lt"/>
                <a:cs typeface="+mj-lt"/>
              </a:rPr>
              <a:t>kompetencije</a:t>
            </a:r>
            <a:r>
              <a:rPr lang="en-US" sz="2000" dirty="0">
                <a:solidFill>
                  <a:srgbClr val="303D68"/>
                </a:solidFill>
                <a:ea typeface="+mj-lt"/>
                <a:cs typeface="+mj-lt"/>
              </a:rPr>
              <a:t> za VET.</a:t>
            </a:r>
          </a:p>
          <a:p>
            <a:pPr marL="285750" indent="-285750">
              <a:buFont typeface="Arial" panose="020B0604020202020204" pitchFamily="34" charset="0"/>
              <a:buChar char="•"/>
            </a:pPr>
            <a:endParaRPr lang="en-US" sz="2000" dirty="0">
              <a:solidFill>
                <a:srgbClr val="303D68"/>
              </a:solidFill>
              <a:latin typeface="DejaVu Math TeX Gyre" panose="02000503000000000000" pitchFamily="2" charset="0"/>
            </a:endParaRPr>
          </a:p>
          <a:p>
            <a:pPr marL="285750" indent="-285750">
              <a:buFont typeface="Arial" panose="020B0604020202020204" pitchFamily="34" charset="0"/>
              <a:buChar char="•"/>
            </a:pPr>
            <a:r>
              <a:rPr lang="en-US" sz="2000" dirty="0" err="1">
                <a:solidFill>
                  <a:srgbClr val="303D68"/>
                </a:solidFill>
                <a:ea typeface="+mj-lt"/>
                <a:cs typeface="+mj-lt"/>
              </a:rPr>
              <a:t>Identifikovati</a:t>
            </a:r>
            <a:r>
              <a:rPr lang="en-US" sz="2000" dirty="0">
                <a:solidFill>
                  <a:srgbClr val="303D68"/>
                </a:solidFill>
                <a:ea typeface="+mj-lt"/>
                <a:cs typeface="+mj-lt"/>
              </a:rPr>
              <a:t> </a:t>
            </a:r>
            <a:r>
              <a:rPr lang="en-US" sz="2000" dirty="0" err="1">
                <a:solidFill>
                  <a:srgbClr val="303D68"/>
                </a:solidFill>
                <a:ea typeface="+mj-lt"/>
                <a:cs typeface="+mj-lt"/>
              </a:rPr>
              <a:t>uobičajene</a:t>
            </a:r>
            <a:r>
              <a:rPr lang="en-US" sz="2000" dirty="0">
                <a:solidFill>
                  <a:srgbClr val="303D68"/>
                </a:solidFill>
                <a:ea typeface="+mj-lt"/>
                <a:cs typeface="+mj-lt"/>
              </a:rPr>
              <a:t> </a:t>
            </a:r>
            <a:r>
              <a:rPr lang="en-US" sz="2000" dirty="0" err="1">
                <a:solidFill>
                  <a:srgbClr val="303D68"/>
                </a:solidFill>
                <a:ea typeface="+mj-lt"/>
                <a:cs typeface="+mj-lt"/>
              </a:rPr>
              <a:t>prepreke</a:t>
            </a:r>
            <a:r>
              <a:rPr lang="en-US" sz="2000" dirty="0">
                <a:solidFill>
                  <a:srgbClr val="303D68"/>
                </a:solidFill>
                <a:ea typeface="+mj-lt"/>
                <a:cs typeface="+mj-lt"/>
              </a:rPr>
              <a:t> </a:t>
            </a:r>
            <a:r>
              <a:rPr lang="en-US" sz="2000" dirty="0" err="1">
                <a:solidFill>
                  <a:srgbClr val="303D68"/>
                </a:solidFill>
                <a:ea typeface="+mj-lt"/>
                <a:cs typeface="+mj-lt"/>
              </a:rPr>
              <a:t>učešću</a:t>
            </a:r>
            <a:r>
              <a:rPr lang="en-US" sz="2000" dirty="0">
                <a:solidFill>
                  <a:srgbClr val="303D68"/>
                </a:solidFill>
                <a:ea typeface="+mj-lt"/>
                <a:cs typeface="+mj-lt"/>
              </a:rPr>
              <a:t> (</a:t>
            </a:r>
            <a:r>
              <a:rPr lang="en-US" sz="2000" dirty="0" err="1">
                <a:solidFill>
                  <a:srgbClr val="303D68"/>
                </a:solidFill>
                <a:ea typeface="+mj-lt"/>
                <a:cs typeface="+mj-lt"/>
              </a:rPr>
              <a:t>npr</a:t>
            </a:r>
            <a:r>
              <a:rPr lang="en-US" sz="2000" dirty="0">
                <a:solidFill>
                  <a:srgbClr val="303D68"/>
                </a:solidFill>
                <a:ea typeface="+mj-lt"/>
                <a:cs typeface="+mj-lt"/>
              </a:rPr>
              <a:t>. </a:t>
            </a:r>
            <a:r>
              <a:rPr lang="en-US" sz="2000" dirty="0" err="1">
                <a:solidFill>
                  <a:srgbClr val="303D68"/>
                </a:solidFill>
                <a:ea typeface="+mj-lt"/>
                <a:cs typeface="+mj-lt"/>
              </a:rPr>
              <a:t>povezanost</a:t>
            </a:r>
            <a:r>
              <a:rPr lang="en-US" sz="2000" dirty="0">
                <a:solidFill>
                  <a:srgbClr val="303D68"/>
                </a:solidFill>
                <a:ea typeface="+mj-lt"/>
                <a:cs typeface="+mj-lt"/>
              </a:rPr>
              <a:t>, </a:t>
            </a:r>
            <a:r>
              <a:rPr lang="en-US" sz="2000" dirty="0" err="1">
                <a:solidFill>
                  <a:srgbClr val="303D68"/>
                </a:solidFill>
                <a:ea typeface="+mj-lt"/>
                <a:cs typeface="+mj-lt"/>
              </a:rPr>
              <a:t>samopouzdanje</a:t>
            </a:r>
            <a:r>
              <a:rPr lang="en-US" sz="2000" dirty="0">
                <a:solidFill>
                  <a:srgbClr val="303D68"/>
                </a:solidFill>
                <a:ea typeface="+mj-lt"/>
                <a:cs typeface="+mj-lt"/>
              </a:rPr>
              <a:t>, </a:t>
            </a:r>
            <a:r>
              <a:rPr lang="en-US" sz="2000" dirty="0" err="1">
                <a:solidFill>
                  <a:srgbClr val="303D68"/>
                </a:solidFill>
                <a:ea typeface="+mj-lt"/>
                <a:cs typeface="+mj-lt"/>
              </a:rPr>
              <a:t>invaliditet</a:t>
            </a:r>
            <a:r>
              <a:rPr lang="en-US" sz="2000" dirty="0">
                <a:solidFill>
                  <a:srgbClr val="303D68"/>
                </a:solidFill>
                <a:ea typeface="+mj-lt"/>
                <a:cs typeface="+mj-lt"/>
              </a:rPr>
              <a:t>) </a:t>
            </a:r>
            <a:r>
              <a:rPr lang="en-US" sz="2000" dirty="0" err="1">
                <a:solidFill>
                  <a:srgbClr val="303D68"/>
                </a:solidFill>
                <a:ea typeface="+mj-lt"/>
                <a:cs typeface="+mj-lt"/>
              </a:rPr>
              <a:t>i</a:t>
            </a:r>
            <a:r>
              <a:rPr lang="en-US" sz="2000" dirty="0">
                <a:solidFill>
                  <a:srgbClr val="303D68"/>
                </a:solidFill>
                <a:ea typeface="+mj-lt"/>
                <a:cs typeface="+mj-lt"/>
              </a:rPr>
              <a:t> </a:t>
            </a:r>
            <a:r>
              <a:rPr lang="en-US" sz="2000" dirty="0" err="1">
                <a:solidFill>
                  <a:srgbClr val="303D68"/>
                </a:solidFill>
                <a:ea typeface="+mj-lt"/>
                <a:cs typeface="+mj-lt"/>
              </a:rPr>
              <a:t>dizajnirati</a:t>
            </a:r>
            <a:r>
              <a:rPr lang="en-US" sz="2000" dirty="0">
                <a:solidFill>
                  <a:srgbClr val="303D68"/>
                </a:solidFill>
                <a:ea typeface="+mj-lt"/>
                <a:cs typeface="+mj-lt"/>
              </a:rPr>
              <a:t> </a:t>
            </a:r>
            <a:r>
              <a:rPr lang="en-US" sz="2000" dirty="0" err="1">
                <a:solidFill>
                  <a:srgbClr val="303D68"/>
                </a:solidFill>
                <a:ea typeface="+mj-lt"/>
                <a:cs typeface="+mj-lt"/>
              </a:rPr>
              <a:t>inkluzivne</a:t>
            </a:r>
            <a:r>
              <a:rPr lang="en-US" sz="2000" dirty="0">
                <a:solidFill>
                  <a:srgbClr val="303D68"/>
                </a:solidFill>
                <a:ea typeface="+mj-lt"/>
                <a:cs typeface="+mj-lt"/>
              </a:rPr>
              <a:t>, </a:t>
            </a:r>
            <a:r>
              <a:rPr lang="en-US" sz="2000" dirty="0" err="1">
                <a:solidFill>
                  <a:srgbClr val="303D68"/>
                </a:solidFill>
                <a:ea typeface="+mj-lt"/>
                <a:cs typeface="+mj-lt"/>
              </a:rPr>
              <a:t>na</a:t>
            </a:r>
            <a:r>
              <a:rPr lang="en-US" sz="2000" dirty="0">
                <a:solidFill>
                  <a:srgbClr val="303D68"/>
                </a:solidFill>
                <a:ea typeface="+mj-lt"/>
                <a:cs typeface="+mj-lt"/>
              </a:rPr>
              <a:t> </a:t>
            </a:r>
            <a:r>
              <a:rPr lang="en-US" sz="2000" dirty="0" err="1">
                <a:solidFill>
                  <a:srgbClr val="303D68"/>
                </a:solidFill>
                <a:ea typeface="+mj-lt"/>
                <a:cs typeface="+mj-lt"/>
              </a:rPr>
              <a:t>dokazima</a:t>
            </a:r>
            <a:r>
              <a:rPr lang="en-US" sz="2000" dirty="0">
                <a:solidFill>
                  <a:srgbClr val="303D68"/>
                </a:solidFill>
                <a:ea typeface="+mj-lt"/>
                <a:cs typeface="+mj-lt"/>
              </a:rPr>
              <a:t> </a:t>
            </a:r>
            <a:r>
              <a:rPr lang="en-US" sz="2000" dirty="0" err="1">
                <a:solidFill>
                  <a:srgbClr val="303D68"/>
                </a:solidFill>
                <a:ea typeface="+mj-lt"/>
                <a:cs typeface="+mj-lt"/>
              </a:rPr>
              <a:t>zasnovane</a:t>
            </a:r>
            <a:r>
              <a:rPr lang="en-US" sz="2000" dirty="0">
                <a:solidFill>
                  <a:srgbClr val="303D68"/>
                </a:solidFill>
                <a:ea typeface="+mj-lt"/>
                <a:cs typeface="+mj-lt"/>
              </a:rPr>
              <a:t> </a:t>
            </a:r>
            <a:r>
              <a:rPr lang="en-US" sz="2000" dirty="0" err="1">
                <a:solidFill>
                  <a:srgbClr val="303D68"/>
                </a:solidFill>
                <a:ea typeface="+mj-lt"/>
                <a:cs typeface="+mj-lt"/>
              </a:rPr>
              <a:t>strategije</a:t>
            </a:r>
            <a:r>
              <a:rPr lang="en-US" sz="2000" dirty="0">
                <a:solidFill>
                  <a:srgbClr val="303D68"/>
                </a:solidFill>
                <a:ea typeface="+mj-lt"/>
                <a:cs typeface="+mj-lt"/>
              </a:rPr>
              <a:t> za </a:t>
            </a:r>
            <a:r>
              <a:rPr lang="en-US" sz="2000" dirty="0" err="1">
                <a:solidFill>
                  <a:srgbClr val="303D68"/>
                </a:solidFill>
                <a:ea typeface="+mj-lt"/>
                <a:cs typeface="+mj-lt"/>
              </a:rPr>
              <a:t>materijale</a:t>
            </a:r>
            <a:r>
              <a:rPr lang="en-US" sz="2000" dirty="0">
                <a:solidFill>
                  <a:srgbClr val="303D68"/>
                </a:solidFill>
                <a:ea typeface="+mj-lt"/>
                <a:cs typeface="+mj-lt"/>
              </a:rPr>
              <a:t> za </a:t>
            </a:r>
            <a:r>
              <a:rPr lang="en-US" sz="2000" dirty="0" err="1">
                <a:solidFill>
                  <a:srgbClr val="303D68"/>
                </a:solidFill>
                <a:ea typeface="+mj-lt"/>
                <a:cs typeface="+mj-lt"/>
              </a:rPr>
              <a:t>učenje</a:t>
            </a:r>
            <a:r>
              <a:rPr lang="en-US" sz="2000" dirty="0">
                <a:solidFill>
                  <a:srgbClr val="303D68"/>
                </a:solidFill>
                <a:ea typeface="+mj-lt"/>
                <a:cs typeface="+mj-lt"/>
              </a:rPr>
              <a:t> </a:t>
            </a:r>
            <a:r>
              <a:rPr lang="en-US" sz="2000" dirty="0" err="1">
                <a:solidFill>
                  <a:srgbClr val="303D68"/>
                </a:solidFill>
                <a:ea typeface="+mj-lt"/>
                <a:cs typeface="+mj-lt"/>
              </a:rPr>
              <a:t>i</a:t>
            </a:r>
            <a:r>
              <a:rPr lang="en-US" sz="2000" dirty="0">
                <a:solidFill>
                  <a:srgbClr val="303D68"/>
                </a:solidFill>
                <a:ea typeface="+mj-lt"/>
                <a:cs typeface="+mj-lt"/>
              </a:rPr>
              <a:t> </a:t>
            </a:r>
            <a:r>
              <a:rPr lang="en-US" sz="2000" dirty="0" err="1">
                <a:solidFill>
                  <a:srgbClr val="303D68"/>
                </a:solidFill>
                <a:ea typeface="+mj-lt"/>
                <a:cs typeface="+mj-lt"/>
              </a:rPr>
              <a:t>jednostavne</a:t>
            </a:r>
            <a:r>
              <a:rPr lang="en-US" sz="2000" dirty="0">
                <a:solidFill>
                  <a:srgbClr val="303D68"/>
                </a:solidFill>
                <a:ea typeface="+mj-lt"/>
                <a:cs typeface="+mj-lt"/>
              </a:rPr>
              <a:t> </a:t>
            </a:r>
            <a:r>
              <a:rPr lang="en-US" sz="2000" dirty="0" err="1">
                <a:solidFill>
                  <a:srgbClr val="303D68"/>
                </a:solidFill>
                <a:ea typeface="+mj-lt"/>
                <a:cs typeface="+mj-lt"/>
              </a:rPr>
              <a:t>dashboarde</a:t>
            </a:r>
            <a:r>
              <a:rPr lang="en-US" sz="2000" dirty="0">
                <a:solidFill>
                  <a:srgbClr val="303D68"/>
                </a:solidFill>
                <a:ea typeface="+mj-lt"/>
                <a:cs typeface="+mj-lt"/>
              </a:rPr>
              <a:t>.</a:t>
            </a:r>
            <a:endParaRPr lang="en-US" sz="2000" dirty="0">
              <a:solidFill>
                <a:srgbClr val="303D68"/>
              </a:solidFill>
              <a:latin typeface="DejaVu Math TeX Gyre" panose="02000503000000000000" pitchFamily="2" charset="0"/>
            </a:endParaRPr>
          </a:p>
          <a:p>
            <a:pPr marL="285750" indent="-285750">
              <a:buFont typeface="Arial" panose="020B0604020202020204" pitchFamily="34" charset="0"/>
              <a:buChar char="•"/>
            </a:pPr>
            <a:endParaRPr lang="en-US" sz="2100" dirty="0">
              <a:solidFill>
                <a:srgbClr val="303D68"/>
              </a:solidFill>
              <a:latin typeface="DejaVu Math TeX Gyre" panose="02000503000000000000" pitchFamily="2" charset="0"/>
            </a:endParaRPr>
          </a:p>
          <a:p>
            <a:pPr marL="285750" indent="-285750">
              <a:buFont typeface="Arial" panose="020B0604020202020204" pitchFamily="34" charset="0"/>
              <a:buChar char="•"/>
            </a:pPr>
            <a:endParaRPr lang="en-US" sz="200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US" sz="10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US" sz="10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US" sz="10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US" sz="100"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en-US" sz="100" dirty="0">
                <a:solidFill>
                  <a:srgbClr val="303D68"/>
                </a:solidFill>
                <a:latin typeface="DejaVu Math TeX Gyre" panose="02000503000000000000" pitchFamily="2" charset="0"/>
              </a:rPr>
              <a:t> </a:t>
            </a:r>
          </a:p>
          <a:p>
            <a:pPr marL="742950" lvl="1" indent="-285750">
              <a:buFont typeface="Arial" panose="020B0604020202020204" pitchFamily="34" charset="0"/>
              <a:buChar char="•"/>
            </a:pPr>
            <a:endParaRPr lang="bg-BG" sz="100"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en-US" sz="100" dirty="0">
                <a:solidFill>
                  <a:srgbClr val="303D68"/>
                </a:solidFill>
                <a:latin typeface="DejaVu Math TeX Gyre" panose="02000503000000000000" pitchFamily="2" charset="0"/>
              </a:rPr>
              <a:t> </a:t>
            </a:r>
            <a:endParaRPr lang="bg-BG" sz="10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bg-BG" sz="10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bg-BG" sz="10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bg-BG" sz="10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bg-BG" sz="10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US" sz="1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2" name="Picture 1" descr="A logo with text on it&#10;&#10;Description automatically generated">
            <a:extLst>
              <a:ext uri="{FF2B5EF4-FFF2-40B4-BE49-F238E27FC236}">
                <a16:creationId xmlns:a16="http://schemas.microsoft.com/office/drawing/2014/main" id="{0A516863-2B40-650E-A526-AEC83EE9EF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53CE4FCB-F5D6-3A9A-4081-3BDCA0AA87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41448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06E3D-590D-5CCE-6C9D-DAC9DDDFD9CB}"/>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2656F0A9-912F-AFE2-E10B-0FE3AC922F27}"/>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A1ED7FF6-0128-A436-08CC-AB162CF440EF}"/>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bs-Latn-BA"/>
          </a:p>
        </p:txBody>
      </p:sp>
      <p:sp>
        <p:nvSpPr>
          <p:cNvPr id="2" name="Title 1">
            <a:extLst>
              <a:ext uri="{FF2B5EF4-FFF2-40B4-BE49-F238E27FC236}">
                <a16:creationId xmlns:a16="http://schemas.microsoft.com/office/drawing/2014/main" id="{77E8D83A-3C4A-86B1-A834-747AC90B8821}"/>
              </a:ext>
            </a:extLst>
          </p:cNvPr>
          <p:cNvSpPr>
            <a:spLocks noGrp="1"/>
          </p:cNvSpPr>
          <p:nvPr>
            <p:ph type="title"/>
          </p:nvPr>
        </p:nvSpPr>
        <p:spPr>
          <a:xfrm>
            <a:off x="558396" y="2571136"/>
            <a:ext cx="10610482" cy="857864"/>
          </a:xfrm>
        </p:spPr>
        <p:txBody>
          <a:bodyPr>
            <a:noAutofit/>
          </a:bodyPr>
          <a:lstStyle/>
          <a:p>
            <a:r>
              <a:rPr lang="en-US" sz="3000" b="1" dirty="0">
                <a:solidFill>
                  <a:srgbClr val="399884"/>
                </a:solidFill>
                <a:latin typeface="DejaVu Sans"/>
                <a:ea typeface="DejaVu Sans" panose="020B0603030804020204" pitchFamily="34" charset="0"/>
                <a:cs typeface="DejaVu Sans" panose="020B0603030804020204" pitchFamily="34" charset="0"/>
              </a:rPr>
              <a:t>Modul 2: </a:t>
            </a:r>
            <a:r>
              <a:rPr lang="en-US" sz="3000" dirty="0" err="1">
                <a:solidFill>
                  <a:srgbClr val="399884"/>
                </a:solidFill>
                <a:ea typeface="+mj-lt"/>
                <a:cs typeface="+mj-lt"/>
              </a:rPr>
              <a:t>Osnovne</a:t>
            </a:r>
            <a:r>
              <a:rPr lang="en-US" sz="3000" dirty="0">
                <a:solidFill>
                  <a:srgbClr val="399884"/>
                </a:solidFill>
                <a:ea typeface="+mj-lt"/>
                <a:cs typeface="+mj-lt"/>
              </a:rPr>
              <a:t> </a:t>
            </a:r>
            <a:r>
              <a:rPr lang="en-US" sz="3000" dirty="0" err="1">
                <a:solidFill>
                  <a:srgbClr val="399884"/>
                </a:solidFill>
                <a:ea typeface="+mj-lt"/>
                <a:cs typeface="+mj-lt"/>
              </a:rPr>
              <a:t>digitalne</a:t>
            </a:r>
            <a:r>
              <a:rPr lang="en-US" sz="3000" dirty="0">
                <a:solidFill>
                  <a:srgbClr val="399884"/>
                </a:solidFill>
                <a:ea typeface="+mj-lt"/>
                <a:cs typeface="+mj-lt"/>
              </a:rPr>
              <a:t> </a:t>
            </a:r>
            <a:r>
              <a:rPr lang="en-US" sz="3000" dirty="0" err="1">
                <a:solidFill>
                  <a:srgbClr val="399884"/>
                </a:solidFill>
                <a:ea typeface="+mj-lt"/>
                <a:cs typeface="+mj-lt"/>
              </a:rPr>
              <a:t>vještine</a:t>
            </a:r>
            <a:r>
              <a:rPr lang="en-US" sz="3000" dirty="0">
                <a:solidFill>
                  <a:srgbClr val="399884"/>
                </a:solidFill>
                <a:ea typeface="+mj-lt"/>
                <a:cs typeface="+mj-lt"/>
              </a:rPr>
              <a:t> u </a:t>
            </a:r>
            <a:r>
              <a:rPr lang="en-US" sz="3000" dirty="0" err="1">
                <a:solidFill>
                  <a:srgbClr val="399884"/>
                </a:solidFill>
                <a:ea typeface="+mj-lt"/>
                <a:cs typeface="+mj-lt"/>
              </a:rPr>
              <a:t>sektorima</a:t>
            </a:r>
            <a:r>
              <a:rPr lang="en-US" sz="3000" dirty="0">
                <a:solidFill>
                  <a:srgbClr val="399884"/>
                </a:solidFill>
                <a:ea typeface="+mj-lt"/>
                <a:cs typeface="+mj-lt"/>
              </a:rPr>
              <a:t> </a:t>
            </a:r>
            <a:r>
              <a:rPr lang="en-US" sz="3000" dirty="0" err="1">
                <a:solidFill>
                  <a:srgbClr val="399884"/>
                </a:solidFill>
                <a:ea typeface="+mj-lt"/>
                <a:cs typeface="+mj-lt"/>
              </a:rPr>
              <a:t>koje</a:t>
            </a:r>
            <a:r>
              <a:rPr lang="en-US" sz="3000" dirty="0">
                <a:solidFill>
                  <a:srgbClr val="399884"/>
                </a:solidFill>
                <a:ea typeface="+mj-lt"/>
                <a:cs typeface="+mj-lt"/>
              </a:rPr>
              <a:t> </a:t>
            </a:r>
            <a:r>
              <a:rPr lang="en-US" sz="3000" dirty="0" err="1">
                <a:solidFill>
                  <a:srgbClr val="399884"/>
                </a:solidFill>
                <a:ea typeface="+mj-lt"/>
                <a:cs typeface="+mj-lt"/>
              </a:rPr>
              <a:t>pokriva</a:t>
            </a:r>
            <a:r>
              <a:rPr lang="en-US" sz="3000" dirty="0">
                <a:solidFill>
                  <a:srgbClr val="399884"/>
                </a:solidFill>
                <a:ea typeface="+mj-lt"/>
                <a:cs typeface="+mj-lt"/>
              </a:rPr>
              <a:t> </a:t>
            </a:r>
            <a:r>
              <a:rPr lang="en-US" sz="3000" dirty="0" err="1">
                <a:solidFill>
                  <a:srgbClr val="399884"/>
                </a:solidFill>
                <a:ea typeface="+mj-lt"/>
                <a:cs typeface="+mj-lt"/>
              </a:rPr>
              <a:t>stručno</a:t>
            </a:r>
            <a:r>
              <a:rPr lang="en-US" sz="3000" dirty="0">
                <a:solidFill>
                  <a:srgbClr val="399884"/>
                </a:solidFill>
                <a:ea typeface="+mj-lt"/>
                <a:cs typeface="+mj-lt"/>
              </a:rPr>
              <a:t> </a:t>
            </a:r>
            <a:r>
              <a:rPr lang="en-US" sz="3000" dirty="0" err="1">
                <a:solidFill>
                  <a:srgbClr val="399884"/>
                </a:solidFill>
                <a:ea typeface="+mj-lt"/>
                <a:cs typeface="+mj-lt"/>
              </a:rPr>
              <a:t>obrazovanje</a:t>
            </a:r>
            <a:r>
              <a:rPr lang="en-US" sz="3000" dirty="0">
                <a:solidFill>
                  <a:srgbClr val="399884"/>
                </a:solidFill>
                <a:ea typeface="+mj-lt"/>
                <a:cs typeface="+mj-lt"/>
              </a:rPr>
              <a:t> </a:t>
            </a:r>
            <a:r>
              <a:rPr lang="en-US" sz="3000" dirty="0" err="1">
                <a:solidFill>
                  <a:srgbClr val="399884"/>
                </a:solidFill>
                <a:ea typeface="+mj-lt"/>
                <a:cs typeface="+mj-lt"/>
              </a:rPr>
              <a:t>i</a:t>
            </a:r>
            <a:r>
              <a:rPr lang="en-US" sz="3000" dirty="0">
                <a:solidFill>
                  <a:srgbClr val="399884"/>
                </a:solidFill>
                <a:ea typeface="+mj-lt"/>
                <a:cs typeface="+mj-lt"/>
              </a:rPr>
              <a:t> </a:t>
            </a:r>
            <a:r>
              <a:rPr lang="en-US" sz="3000" dirty="0" err="1">
                <a:solidFill>
                  <a:srgbClr val="399884"/>
                </a:solidFill>
                <a:ea typeface="+mj-lt"/>
                <a:cs typeface="+mj-lt"/>
              </a:rPr>
              <a:t>obuka</a:t>
            </a:r>
            <a:r>
              <a:rPr lang="en-US" sz="3000" dirty="0">
                <a:solidFill>
                  <a:srgbClr val="399884"/>
                </a:solidFill>
                <a:ea typeface="+mj-lt"/>
                <a:cs typeface="+mj-lt"/>
              </a:rPr>
              <a:t> (VET)</a:t>
            </a:r>
            <a:br>
              <a:rPr lang="en-US" sz="3000" b="1" dirty="0">
                <a:latin typeface="DejaVu Sans" panose="020B0603030804020204" pitchFamily="34" charset="0"/>
                <a:ea typeface="DejaVu Sans" panose="020B0603030804020204" pitchFamily="34" charset="0"/>
                <a:cs typeface="DejaVu Sans" panose="020B0603030804020204" pitchFamily="34" charset="0"/>
              </a:rPr>
            </a:br>
            <a:br>
              <a:rPr lang="en-US" sz="3000" b="1" dirty="0">
                <a:latin typeface="DejaVu Sans" panose="020B0603030804020204" pitchFamily="34" charset="0"/>
                <a:ea typeface="DejaVu Sans" panose="020B0603030804020204" pitchFamily="34" charset="0"/>
                <a:cs typeface="DejaVu Sans" panose="020B0603030804020204" pitchFamily="34" charset="0"/>
              </a:rPr>
            </a:br>
            <a:r>
              <a:rPr lang="en-US" sz="3000" dirty="0" err="1">
                <a:solidFill>
                  <a:srgbClr val="373365"/>
                </a:solidFill>
                <a:latin typeface="DejaVu Math TeX Gyre" panose="02000503000000000000"/>
              </a:rPr>
              <a:t>Podnaslov</a:t>
            </a:r>
            <a:r>
              <a:rPr lang="en-US" sz="3000" dirty="0">
                <a:solidFill>
                  <a:srgbClr val="373365"/>
                </a:solidFill>
                <a:latin typeface="DejaVu Math TeX Gyre" panose="02000503000000000000"/>
              </a:rPr>
              <a:t> 2.1: </a:t>
            </a:r>
            <a:r>
              <a:rPr lang="en-US" sz="3000" dirty="0" err="1">
                <a:solidFill>
                  <a:srgbClr val="373365"/>
                </a:solidFill>
                <a:latin typeface="DejaVu Math TeX Gyre" panose="02000503000000000000"/>
              </a:rPr>
              <a:t>Izgradnja</a:t>
            </a:r>
            <a:r>
              <a:rPr lang="en-US" sz="3000" dirty="0">
                <a:solidFill>
                  <a:srgbClr val="373365"/>
                </a:solidFill>
                <a:latin typeface="DejaVu Math TeX Gyre" panose="02000503000000000000"/>
              </a:rPr>
              <a:t> </a:t>
            </a:r>
            <a:r>
              <a:rPr lang="en-US" sz="3000" dirty="0" err="1">
                <a:solidFill>
                  <a:srgbClr val="373365"/>
                </a:solidFill>
                <a:latin typeface="DejaVu Math TeX Gyre" panose="02000503000000000000"/>
              </a:rPr>
              <a:t>temeljnih</a:t>
            </a:r>
            <a:r>
              <a:rPr lang="en-US" sz="3000" dirty="0">
                <a:solidFill>
                  <a:srgbClr val="373365"/>
                </a:solidFill>
                <a:latin typeface="DejaVu Math TeX Gyre" panose="02000503000000000000"/>
              </a:rPr>
              <a:t> </a:t>
            </a:r>
            <a:r>
              <a:rPr lang="en-US" sz="3000" dirty="0" err="1">
                <a:solidFill>
                  <a:srgbClr val="373365"/>
                </a:solidFill>
                <a:latin typeface="DejaVu Math TeX Gyre" panose="02000503000000000000"/>
              </a:rPr>
              <a:t>digitalnih</a:t>
            </a:r>
            <a:r>
              <a:rPr lang="en-US" sz="3000" dirty="0">
                <a:solidFill>
                  <a:srgbClr val="373365"/>
                </a:solidFill>
                <a:latin typeface="DejaVu Math TeX Gyre" panose="02000503000000000000"/>
              </a:rPr>
              <a:t> </a:t>
            </a:r>
            <a:r>
              <a:rPr lang="en-US" sz="3000" dirty="0" err="1">
                <a:solidFill>
                  <a:srgbClr val="373365"/>
                </a:solidFill>
                <a:latin typeface="DejaVu Math TeX Gyre" panose="02000503000000000000"/>
              </a:rPr>
              <a:t>kompetencija</a:t>
            </a:r>
            <a:br>
              <a:rPr lang="en-US" sz="3000" dirty="0">
                <a:solidFill>
                  <a:srgbClr val="373365"/>
                </a:solidFill>
                <a:latin typeface="DejaVu Math TeX Gyre" panose="02000503000000000000"/>
              </a:rPr>
            </a:br>
            <a:br>
              <a:rPr lang="en-US" sz="3000" dirty="0">
                <a:solidFill>
                  <a:srgbClr val="373365"/>
                </a:solidFill>
                <a:latin typeface="DejaVu Math TeX Gyre" panose="02000503000000000000"/>
              </a:rPr>
            </a:br>
            <a:r>
              <a:rPr lang="en-US" sz="3000" dirty="0">
                <a:solidFill>
                  <a:srgbClr val="373365"/>
                </a:solidFill>
                <a:latin typeface="DejaVu Math TeX Gyre" panose="02000503000000000000"/>
              </a:rPr>
              <a:t>Podnaslov 2.2: Uloga pismenosti u </a:t>
            </a:r>
            <a:r>
              <a:rPr lang="en-US" sz="3000" dirty="0" err="1">
                <a:solidFill>
                  <a:srgbClr val="373365"/>
                </a:solidFill>
                <a:latin typeface="DejaVu Math TeX Gyre" panose="02000503000000000000"/>
              </a:rPr>
              <a:t>oblasti</a:t>
            </a:r>
            <a:r>
              <a:rPr lang="en-US" sz="3000" dirty="0">
                <a:solidFill>
                  <a:srgbClr val="373365"/>
                </a:solidFill>
                <a:latin typeface="DejaVu Math TeX Gyre" panose="02000503000000000000"/>
              </a:rPr>
              <a:t> </a:t>
            </a:r>
            <a:r>
              <a:rPr lang="en-US" sz="3000" dirty="0" err="1">
                <a:solidFill>
                  <a:srgbClr val="373365"/>
                </a:solidFill>
                <a:latin typeface="DejaVu Math TeX Gyre" panose="02000503000000000000"/>
              </a:rPr>
              <a:t>vještačke</a:t>
            </a:r>
            <a:r>
              <a:rPr lang="en-US" sz="3000" dirty="0">
                <a:solidFill>
                  <a:srgbClr val="373365"/>
                </a:solidFill>
                <a:latin typeface="DejaVu Math TeX Gyre" panose="02000503000000000000"/>
              </a:rPr>
              <a:t> </a:t>
            </a:r>
            <a:r>
              <a:rPr lang="en-US" sz="3000" dirty="0" err="1">
                <a:solidFill>
                  <a:srgbClr val="373365"/>
                </a:solidFill>
                <a:latin typeface="DejaVu Math TeX Gyre" panose="02000503000000000000"/>
              </a:rPr>
              <a:t>inteligencije</a:t>
            </a:r>
            <a:r>
              <a:rPr lang="en-US" sz="3000" dirty="0">
                <a:solidFill>
                  <a:srgbClr val="373365"/>
                </a:solidFill>
                <a:latin typeface="DejaVu Math TeX Gyre" panose="02000503000000000000"/>
              </a:rPr>
              <a:t> u </a:t>
            </a:r>
            <a:r>
              <a:rPr lang="en-US" sz="3000" dirty="0" err="1">
                <a:solidFill>
                  <a:srgbClr val="373365"/>
                </a:solidFill>
                <a:latin typeface="DejaVu Math TeX Gyre" panose="02000503000000000000"/>
              </a:rPr>
              <a:t>stručnom</a:t>
            </a:r>
            <a:r>
              <a:rPr lang="en-US" sz="3000" dirty="0">
                <a:solidFill>
                  <a:srgbClr val="373365"/>
                </a:solidFill>
                <a:latin typeface="DejaVu Math TeX Gyre" panose="02000503000000000000"/>
              </a:rPr>
              <a:t> </a:t>
            </a:r>
            <a:r>
              <a:rPr lang="en-US" sz="3000" dirty="0" err="1">
                <a:solidFill>
                  <a:srgbClr val="373365"/>
                </a:solidFill>
                <a:latin typeface="DejaVu Math TeX Gyre" panose="02000503000000000000"/>
              </a:rPr>
              <a:t>obrazovanju</a:t>
            </a:r>
            <a:r>
              <a:rPr lang="en-US" sz="3000" dirty="0">
                <a:solidFill>
                  <a:srgbClr val="373365"/>
                </a:solidFill>
                <a:latin typeface="DejaVu Math TeX Gyre" panose="02000503000000000000"/>
              </a:rPr>
              <a:t> </a:t>
            </a:r>
            <a:r>
              <a:rPr lang="en-US" sz="3000" dirty="0" err="1">
                <a:solidFill>
                  <a:srgbClr val="373365"/>
                </a:solidFill>
                <a:latin typeface="DejaVu Math TeX Gyre" panose="02000503000000000000"/>
              </a:rPr>
              <a:t>i</a:t>
            </a:r>
            <a:r>
              <a:rPr lang="en-US" sz="3000" dirty="0">
                <a:solidFill>
                  <a:srgbClr val="373365"/>
                </a:solidFill>
                <a:latin typeface="DejaVu Math TeX Gyre" panose="02000503000000000000"/>
              </a:rPr>
              <a:t> </a:t>
            </a:r>
            <a:r>
              <a:rPr lang="en-US" sz="3000" dirty="0" err="1">
                <a:solidFill>
                  <a:srgbClr val="373365"/>
                </a:solidFill>
                <a:latin typeface="DejaVu Math TeX Gyre" panose="02000503000000000000"/>
              </a:rPr>
              <a:t>obuci</a:t>
            </a:r>
            <a:br>
              <a:rPr lang="en-US" sz="3000" dirty="0">
                <a:solidFill>
                  <a:srgbClr val="373365"/>
                </a:solidFill>
                <a:latin typeface="DejaVu Math TeX Gyre" panose="02000503000000000000"/>
              </a:rPr>
            </a:br>
            <a:br>
              <a:rPr lang="en-US" sz="3000" dirty="0">
                <a:solidFill>
                  <a:srgbClr val="373365"/>
                </a:solidFill>
                <a:latin typeface="DejaVu Math TeX Gyre" panose="02000503000000000000"/>
              </a:rPr>
            </a:br>
            <a:r>
              <a:rPr lang="en-US" sz="3000" dirty="0" err="1">
                <a:solidFill>
                  <a:srgbClr val="373365"/>
                </a:solidFill>
                <a:latin typeface="DejaVu Math TeX Gyre" panose="02000503000000000000"/>
              </a:rPr>
              <a:t>Podnaslov</a:t>
            </a:r>
            <a:r>
              <a:rPr lang="en-US" sz="3000" dirty="0">
                <a:solidFill>
                  <a:srgbClr val="373365"/>
                </a:solidFill>
                <a:latin typeface="DejaVu Math TeX Gyre" panose="02000503000000000000"/>
              </a:rPr>
              <a:t> 2.3: </a:t>
            </a:r>
            <a:r>
              <a:rPr lang="en-US" sz="3000" dirty="0" err="1">
                <a:solidFill>
                  <a:srgbClr val="373365"/>
                </a:solidFill>
                <a:latin typeface="DejaVu Math TeX Gyre" panose="02000503000000000000"/>
              </a:rPr>
              <a:t>Transverzalne</a:t>
            </a:r>
            <a:r>
              <a:rPr lang="en-US" sz="3000" dirty="0">
                <a:solidFill>
                  <a:srgbClr val="373365"/>
                </a:solidFill>
                <a:latin typeface="DejaVu Math TeX Gyre" panose="02000503000000000000"/>
              </a:rPr>
              <a:t> </a:t>
            </a:r>
            <a:r>
              <a:rPr lang="en-US" sz="3000" dirty="0" err="1">
                <a:solidFill>
                  <a:srgbClr val="373365"/>
                </a:solidFill>
                <a:latin typeface="DejaVu Math TeX Gyre" panose="02000503000000000000"/>
              </a:rPr>
              <a:t>i</a:t>
            </a:r>
            <a:r>
              <a:rPr lang="en-US" sz="3000" dirty="0">
                <a:solidFill>
                  <a:srgbClr val="373365"/>
                </a:solidFill>
                <a:latin typeface="DejaVu Math TeX Gyre" panose="02000503000000000000"/>
              </a:rPr>
              <a:t> </a:t>
            </a:r>
            <a:r>
              <a:rPr lang="en-US" sz="3000" dirty="0" err="1">
                <a:solidFill>
                  <a:srgbClr val="373365"/>
                </a:solidFill>
                <a:latin typeface="DejaVu Math TeX Gyre" panose="02000503000000000000"/>
              </a:rPr>
              <a:t>sektorski</a:t>
            </a:r>
            <a:r>
              <a:rPr lang="en-US" sz="3000" dirty="0">
                <a:solidFill>
                  <a:srgbClr val="373365"/>
                </a:solidFill>
                <a:latin typeface="DejaVu Math TeX Gyre" panose="02000503000000000000"/>
              </a:rPr>
              <a:t> </a:t>
            </a:r>
            <a:r>
              <a:rPr lang="en-US" sz="3000" dirty="0" err="1">
                <a:solidFill>
                  <a:srgbClr val="373365"/>
                </a:solidFill>
                <a:latin typeface="DejaVu Math TeX Gyre" panose="02000503000000000000"/>
              </a:rPr>
              <a:t>specifične</a:t>
            </a:r>
            <a:r>
              <a:rPr lang="en-US" sz="3000" dirty="0">
                <a:solidFill>
                  <a:srgbClr val="373365"/>
                </a:solidFill>
                <a:latin typeface="DejaVu Math TeX Gyre" panose="02000503000000000000"/>
              </a:rPr>
              <a:t> </a:t>
            </a:r>
            <a:r>
              <a:rPr lang="en-US" sz="3000" dirty="0" err="1">
                <a:solidFill>
                  <a:srgbClr val="373365"/>
                </a:solidFill>
                <a:latin typeface="DejaVu Math TeX Gyre" panose="02000503000000000000"/>
              </a:rPr>
              <a:t>vještine</a:t>
            </a:r>
            <a:br>
              <a:rPr lang="en-US" sz="3000" dirty="0">
                <a:solidFill>
                  <a:srgbClr val="373365"/>
                </a:solidFill>
                <a:latin typeface="DejaVu Math TeX Gyre" panose="02000503000000000000"/>
              </a:rPr>
            </a:br>
            <a:endParaRPr lang="en-US" sz="36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7177423B-F784-7DD2-62E5-82AF2D4E41C7}"/>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ct val="0"/>
              </a:spcAft>
            </a:pPr>
            <a:r>
              <a:rPr lang="sr-Latn-RS" sz="1400" dirty="0" err="1">
                <a:solidFill>
                  <a:schemeClr val="bg1"/>
                </a:solidFill>
                <a:latin typeface="Aptos Display"/>
              </a:rPr>
              <a:t>Unaprijediti</a:t>
            </a:r>
            <a:r>
              <a:rPr lang="sr-Latn-RS" sz="1400" dirty="0">
                <a:solidFill>
                  <a:schemeClr val="bg1"/>
                </a:solidFill>
                <a:latin typeface="Aptos Display"/>
              </a:rPr>
              <a:t> kvalitet stručnog obrazovanja i obuka (VET) na Zapadnom Balkanu za održivi razvoj</a:t>
            </a:r>
            <a:endParaRPr lang="en-US" dirty="0">
              <a:solidFill>
                <a:schemeClr val="bg1"/>
              </a:solidFill>
            </a:endParaRPr>
          </a:p>
        </p:txBody>
      </p:sp>
      <p:pic>
        <p:nvPicPr>
          <p:cNvPr id="13" name="Picture 12" descr="A white text on a black background&#10;&#10;Description automatically generated">
            <a:extLst>
              <a:ext uri="{FF2B5EF4-FFF2-40B4-BE49-F238E27FC236}">
                <a16:creationId xmlns:a16="http://schemas.microsoft.com/office/drawing/2014/main" id="{1D15E25A-BE65-C69E-F643-574D2E6B61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3E9C2CBC-90EE-68AB-A40D-72C69EDD3F7C}"/>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sr-Latn-RS" altLang="sr-Latn-RS" sz="1800" b="0" i="0" u="none" strike="noStrike" cap="none" normalizeH="0" baseline="0">
                <a:ln>
                  <a:noFill/>
                </a:ln>
                <a:solidFill>
                  <a:schemeClr val="tx1"/>
                </a:solidFill>
                <a:effectLst/>
                <a:latin typeface="Arial" panose="020B0604020202020204" pitchFamily="34" charset="0"/>
              </a:rPr>
            </a:br>
            <a:endParaRPr kumimoji="0" lang="sr-Latn-RS" altLang="sr-Latn-RS" sz="1800" b="0" i="0" u="none" strike="noStrike" cap="none" normalizeH="0" baseline="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ABC6D258-D251-6ADD-F91F-374C6F3334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E2C71962-DC56-D279-65E4-D68B81A506D9}"/>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bs-Latn-BA" sz="2000" b="1"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Premošćivanje zelene i digitalne podjele</a:t>
            </a:r>
          </a:p>
        </p:txBody>
      </p:sp>
    </p:spTree>
    <p:extLst>
      <p:ext uri="{BB962C8B-B14F-4D97-AF65-F5344CB8AC3E}">
        <p14:creationId xmlns:p14="http://schemas.microsoft.com/office/powerpoint/2010/main" val="3812429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4AF8D-2757-0E5D-7F15-51B5AF85701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D034F69-8A61-869E-D774-FE594BC77343}"/>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US" sz="1400" b="1" u="sng"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EF228CB3-145F-057F-3A05-D5B198A36E0F}"/>
              </a:ext>
            </a:extLst>
          </p:cNvPr>
          <p:cNvSpPr txBox="1"/>
          <p:nvPr/>
        </p:nvSpPr>
        <p:spPr>
          <a:xfrm>
            <a:off x="3984331" y="402332"/>
            <a:ext cx="8111062" cy="21713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US" sz="3000" b="1" dirty="0">
                <a:solidFill>
                  <a:srgbClr val="303D68"/>
                </a:solidFill>
                <a:latin typeface="DejaVu Math TeX Gyre" panose="02000503000000000000" pitchFamily="2" charset="0"/>
                <a:ea typeface="+mj-ea"/>
                <a:cs typeface="+mj-cs"/>
              </a:rPr>
              <a:t>Ključni aspekti:</a:t>
            </a:r>
          </a:p>
          <a:p>
            <a:pPr marL="457200" indent="-457200">
              <a:lnSpc>
                <a:spcPct val="90000"/>
              </a:lnSpc>
              <a:spcBef>
                <a:spcPct val="0"/>
              </a:spcBef>
              <a:buFont typeface="Arial" panose="020B0604020202020204" pitchFamily="34" charset="0"/>
              <a:buChar char="•"/>
            </a:pPr>
            <a:r>
              <a:rPr lang="en-US" sz="3000" dirty="0" err="1">
                <a:solidFill>
                  <a:srgbClr val="303D68"/>
                </a:solidFill>
                <a:ea typeface="+mn-lt"/>
                <a:cs typeface="+mn-lt"/>
              </a:rPr>
              <a:t>Pregledati</a:t>
            </a:r>
            <a:r>
              <a:rPr lang="en-US" sz="3000" dirty="0">
                <a:solidFill>
                  <a:srgbClr val="303D68"/>
                </a:solidFill>
                <a:ea typeface="+mn-lt"/>
                <a:cs typeface="+mn-lt"/>
              </a:rPr>
              <a:t> </a:t>
            </a:r>
            <a:r>
              <a:rPr lang="en-US" sz="3000" dirty="0" err="1">
                <a:solidFill>
                  <a:srgbClr val="303D68"/>
                </a:solidFill>
                <a:ea typeface="+mn-lt"/>
                <a:cs typeface="+mn-lt"/>
              </a:rPr>
              <a:t>definicije</a:t>
            </a:r>
            <a:r>
              <a:rPr lang="en-US" sz="3000" dirty="0">
                <a:solidFill>
                  <a:srgbClr val="303D68"/>
                </a:solidFill>
                <a:ea typeface="+mn-lt"/>
                <a:cs typeface="+mn-lt"/>
              </a:rPr>
              <a:t> </a:t>
            </a:r>
            <a:r>
              <a:rPr lang="en-US" sz="3000" dirty="0" err="1">
                <a:solidFill>
                  <a:srgbClr val="303D68"/>
                </a:solidFill>
                <a:ea typeface="+mn-lt"/>
                <a:cs typeface="+mn-lt"/>
              </a:rPr>
              <a:t>i</a:t>
            </a:r>
            <a:r>
              <a:rPr lang="en-US" sz="3000" dirty="0">
                <a:solidFill>
                  <a:srgbClr val="303D68"/>
                </a:solidFill>
                <a:ea typeface="+mn-lt"/>
                <a:cs typeface="+mn-lt"/>
              </a:rPr>
              <a:t> </a:t>
            </a:r>
            <a:r>
              <a:rPr lang="en-US" sz="3000" dirty="0" err="1">
                <a:solidFill>
                  <a:srgbClr val="303D68"/>
                </a:solidFill>
                <a:ea typeface="+mn-lt"/>
                <a:cs typeface="+mn-lt"/>
              </a:rPr>
              <a:t>primjenu</a:t>
            </a:r>
            <a:r>
              <a:rPr lang="en-US" sz="3000" dirty="0">
                <a:solidFill>
                  <a:srgbClr val="303D68"/>
                </a:solidFill>
                <a:ea typeface="+mn-lt"/>
                <a:cs typeface="+mn-lt"/>
              </a:rPr>
              <a:t> </a:t>
            </a:r>
            <a:r>
              <a:rPr lang="en-US" sz="3000" dirty="0" err="1">
                <a:solidFill>
                  <a:srgbClr val="303D68"/>
                </a:solidFill>
                <a:ea typeface="+mn-lt"/>
                <a:cs typeface="+mn-lt"/>
              </a:rPr>
              <a:t>ključnih</a:t>
            </a:r>
            <a:r>
              <a:rPr lang="en-US" sz="3000" dirty="0">
                <a:solidFill>
                  <a:srgbClr val="303D68"/>
                </a:solidFill>
                <a:ea typeface="+mn-lt"/>
                <a:cs typeface="+mn-lt"/>
              </a:rPr>
              <a:t> </a:t>
            </a:r>
            <a:r>
              <a:rPr lang="en-US" sz="3000" dirty="0" err="1">
                <a:solidFill>
                  <a:srgbClr val="303D68"/>
                </a:solidFill>
                <a:ea typeface="+mn-lt"/>
                <a:cs typeface="+mn-lt"/>
              </a:rPr>
              <a:t>vještina</a:t>
            </a:r>
            <a:r>
              <a:rPr lang="en-US" sz="3000" dirty="0">
                <a:solidFill>
                  <a:srgbClr val="303D68"/>
                </a:solidFill>
                <a:ea typeface="+mn-lt"/>
                <a:cs typeface="+mn-lt"/>
              </a:rPr>
              <a:t>, </a:t>
            </a:r>
            <a:r>
              <a:rPr lang="en-US" sz="3000" dirty="0" err="1">
                <a:solidFill>
                  <a:srgbClr val="303D68"/>
                </a:solidFill>
                <a:ea typeface="+mn-lt"/>
                <a:cs typeface="+mn-lt"/>
              </a:rPr>
              <a:t>uključujući</a:t>
            </a:r>
            <a:r>
              <a:rPr lang="en-US" sz="3000" dirty="0">
                <a:solidFill>
                  <a:srgbClr val="303D68"/>
                </a:solidFill>
                <a:ea typeface="+mn-lt"/>
                <a:cs typeface="+mn-lt"/>
              </a:rPr>
              <a:t> </a:t>
            </a:r>
            <a:r>
              <a:rPr lang="en-US" sz="3000" dirty="0" err="1">
                <a:solidFill>
                  <a:srgbClr val="303D68"/>
                </a:solidFill>
                <a:ea typeface="+mn-lt"/>
                <a:cs typeface="+mn-lt"/>
              </a:rPr>
              <a:t>kreiranje</a:t>
            </a:r>
            <a:r>
              <a:rPr lang="en-US" sz="3000" dirty="0">
                <a:solidFill>
                  <a:srgbClr val="303D68"/>
                </a:solidFill>
                <a:ea typeface="+mn-lt"/>
                <a:cs typeface="+mn-lt"/>
              </a:rPr>
              <a:t> </a:t>
            </a:r>
            <a:r>
              <a:rPr lang="en-US" sz="3000" dirty="0" err="1">
                <a:solidFill>
                  <a:srgbClr val="303D68"/>
                </a:solidFill>
                <a:ea typeface="+mn-lt"/>
                <a:cs typeface="+mn-lt"/>
              </a:rPr>
              <a:t>digitalnog</a:t>
            </a:r>
            <a:r>
              <a:rPr lang="en-US" sz="3000" dirty="0">
                <a:solidFill>
                  <a:srgbClr val="303D68"/>
                </a:solidFill>
                <a:ea typeface="+mn-lt"/>
                <a:cs typeface="+mn-lt"/>
              </a:rPr>
              <a:t> </a:t>
            </a:r>
            <a:r>
              <a:rPr lang="en-US" sz="3000" dirty="0" err="1">
                <a:solidFill>
                  <a:srgbClr val="303D68"/>
                </a:solidFill>
                <a:ea typeface="+mn-lt"/>
                <a:cs typeface="+mn-lt"/>
              </a:rPr>
              <a:t>sadržaja</a:t>
            </a:r>
            <a:r>
              <a:rPr lang="en-US" sz="3000" dirty="0">
                <a:solidFill>
                  <a:srgbClr val="303D68"/>
                </a:solidFill>
                <a:ea typeface="+mn-lt"/>
                <a:cs typeface="+mn-lt"/>
              </a:rPr>
              <a:t>, </a:t>
            </a:r>
            <a:r>
              <a:rPr lang="en-US" sz="3000" dirty="0" err="1">
                <a:solidFill>
                  <a:srgbClr val="303D68"/>
                </a:solidFill>
                <a:ea typeface="+mn-lt"/>
                <a:cs typeface="+mn-lt"/>
              </a:rPr>
              <a:t>pismenost</a:t>
            </a:r>
            <a:r>
              <a:rPr lang="en-US" sz="3000" dirty="0">
                <a:solidFill>
                  <a:srgbClr val="303D68"/>
                </a:solidFill>
                <a:ea typeface="+mn-lt"/>
                <a:cs typeface="+mn-lt"/>
              </a:rPr>
              <a:t> u </a:t>
            </a:r>
            <a:r>
              <a:rPr lang="en-US" sz="3000" dirty="0" err="1">
                <a:solidFill>
                  <a:srgbClr val="303D68"/>
                </a:solidFill>
                <a:ea typeface="+mn-lt"/>
                <a:cs typeface="+mn-lt"/>
              </a:rPr>
              <a:t>radu</a:t>
            </a:r>
            <a:r>
              <a:rPr lang="en-US" sz="3000" dirty="0">
                <a:solidFill>
                  <a:srgbClr val="303D68"/>
                </a:solidFill>
                <a:ea typeface="+mn-lt"/>
                <a:cs typeface="+mn-lt"/>
              </a:rPr>
              <a:t> s </a:t>
            </a:r>
            <a:r>
              <a:rPr lang="en-US" sz="3000" dirty="0" err="1">
                <a:solidFill>
                  <a:srgbClr val="303D68"/>
                </a:solidFill>
                <a:ea typeface="+mn-lt"/>
                <a:cs typeface="+mn-lt"/>
              </a:rPr>
              <a:t>podacima</a:t>
            </a:r>
            <a:r>
              <a:rPr lang="en-US" sz="3000" dirty="0">
                <a:solidFill>
                  <a:srgbClr val="303D68"/>
                </a:solidFill>
                <a:ea typeface="+mn-lt"/>
                <a:cs typeface="+mn-lt"/>
              </a:rPr>
              <a:t> </a:t>
            </a:r>
            <a:r>
              <a:rPr lang="en-US" sz="3000" dirty="0" err="1">
                <a:solidFill>
                  <a:srgbClr val="303D68"/>
                </a:solidFill>
                <a:ea typeface="+mn-lt"/>
                <a:cs typeface="+mn-lt"/>
              </a:rPr>
              <a:t>i</a:t>
            </a:r>
            <a:r>
              <a:rPr lang="en-US" sz="3000" dirty="0">
                <a:solidFill>
                  <a:srgbClr val="303D68"/>
                </a:solidFill>
                <a:ea typeface="+mn-lt"/>
                <a:cs typeface="+mn-lt"/>
              </a:rPr>
              <a:t> online </a:t>
            </a:r>
            <a:r>
              <a:rPr lang="en-US" sz="3000" dirty="0" err="1">
                <a:solidFill>
                  <a:srgbClr val="303D68"/>
                </a:solidFill>
                <a:ea typeface="+mn-lt"/>
                <a:cs typeface="+mn-lt"/>
              </a:rPr>
              <a:t>komunikaciju</a:t>
            </a:r>
            <a:r>
              <a:rPr lang="en-US" sz="3000" dirty="0">
                <a:solidFill>
                  <a:srgbClr val="303D68"/>
                </a:solidFill>
                <a:ea typeface="+mn-lt"/>
                <a:cs typeface="+mn-lt"/>
              </a:rPr>
              <a:t>.</a:t>
            </a:r>
            <a:endParaRPr lang="en-US" sz="3000" dirty="0">
              <a:solidFill>
                <a:srgbClr val="303D68"/>
              </a:solidFill>
              <a:effectLst/>
              <a:ea typeface="+mn-lt"/>
              <a:cs typeface="+mn-lt"/>
            </a:endParaRPr>
          </a:p>
        </p:txBody>
      </p:sp>
      <p:sp>
        <p:nvSpPr>
          <p:cNvPr id="9" name="Text Box 10">
            <a:extLst>
              <a:ext uri="{FF2B5EF4-FFF2-40B4-BE49-F238E27FC236}">
                <a16:creationId xmlns:a16="http://schemas.microsoft.com/office/drawing/2014/main" id="{B6877EDD-BF4D-2192-6C7E-777AC4C7364B}"/>
              </a:ext>
            </a:extLst>
          </p:cNvPr>
          <p:cNvSpPr txBox="1">
            <a:spLocks noChangeArrowheads="1"/>
          </p:cNvSpPr>
          <p:nvPr/>
        </p:nvSpPr>
        <p:spPr bwMode="auto">
          <a:xfrm>
            <a:off x="96607" y="402332"/>
            <a:ext cx="3824186" cy="2215991"/>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US"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Podnaslov 2.1: Izgradnja temeljnih digitalnih kompetencija</a:t>
            </a:r>
          </a:p>
        </p:txBody>
      </p:sp>
      <p:pic>
        <p:nvPicPr>
          <p:cNvPr id="2" name="Picture 1" descr="A logo with text on it&#10;&#10;Description automatically generated">
            <a:extLst>
              <a:ext uri="{FF2B5EF4-FFF2-40B4-BE49-F238E27FC236}">
                <a16:creationId xmlns:a16="http://schemas.microsoft.com/office/drawing/2014/main" id="{E8B4E403-9074-DE29-8183-F1AED79E97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B0151D1-7F83-79C3-4616-2A159B15A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19304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8392EC-8B65-76A2-CF3A-E248B9770301}"/>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FD14F940-5CC9-2B24-1CD1-20B7FD10E074}"/>
              </a:ext>
            </a:extLst>
          </p:cNvPr>
          <p:cNvSpPr txBox="1">
            <a:spLocks/>
          </p:cNvSpPr>
          <p:nvPr/>
        </p:nvSpPr>
        <p:spPr>
          <a:xfrm>
            <a:off x="610508" y="1850998"/>
            <a:ext cx="10679640" cy="374276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000" err="1">
                <a:solidFill>
                  <a:srgbClr val="303D68"/>
                </a:solidFill>
                <a:ea typeface="+mj-lt"/>
                <a:cs typeface="+mj-lt"/>
              </a:rPr>
              <a:t>Temeljne</a:t>
            </a:r>
            <a:r>
              <a:rPr lang="en-US" sz="2000" dirty="0">
                <a:solidFill>
                  <a:srgbClr val="303D68"/>
                </a:solidFill>
                <a:ea typeface="+mj-lt"/>
                <a:cs typeface="+mj-lt"/>
              </a:rPr>
              <a:t> </a:t>
            </a:r>
            <a:r>
              <a:rPr lang="en-US" sz="2000" err="1">
                <a:solidFill>
                  <a:srgbClr val="303D68"/>
                </a:solidFill>
                <a:ea typeface="+mj-lt"/>
                <a:cs typeface="+mj-lt"/>
              </a:rPr>
              <a:t>digitalne</a:t>
            </a:r>
            <a:r>
              <a:rPr lang="en-US" sz="2000" dirty="0">
                <a:solidFill>
                  <a:srgbClr val="303D68"/>
                </a:solidFill>
                <a:ea typeface="+mj-lt"/>
                <a:cs typeface="+mj-lt"/>
              </a:rPr>
              <a:t> </a:t>
            </a:r>
            <a:r>
              <a:rPr lang="en-US" sz="2000" err="1">
                <a:solidFill>
                  <a:srgbClr val="303D68"/>
                </a:solidFill>
                <a:ea typeface="+mj-lt"/>
                <a:cs typeface="+mj-lt"/>
              </a:rPr>
              <a:t>kompetencije</a:t>
            </a:r>
            <a:r>
              <a:rPr lang="en-US" sz="2000" dirty="0">
                <a:solidFill>
                  <a:srgbClr val="303D68"/>
                </a:solidFill>
                <a:ea typeface="+mj-lt"/>
                <a:cs typeface="+mj-lt"/>
              </a:rPr>
              <a:t> </a:t>
            </a:r>
            <a:r>
              <a:rPr lang="en-US" sz="2000" err="1">
                <a:solidFill>
                  <a:srgbClr val="303D68"/>
                </a:solidFill>
                <a:ea typeface="+mj-lt"/>
                <a:cs typeface="+mj-lt"/>
              </a:rPr>
              <a:t>danas</a:t>
            </a:r>
            <a:r>
              <a:rPr lang="en-US" sz="2000">
                <a:solidFill>
                  <a:srgbClr val="303D68"/>
                </a:solidFill>
                <a:ea typeface="+mj-lt"/>
                <a:cs typeface="+mj-lt"/>
              </a:rPr>
              <a:t> </a:t>
            </a:r>
            <a:r>
              <a:rPr lang="en-US" sz="2000" err="1">
                <a:solidFill>
                  <a:srgbClr val="303D68"/>
                </a:solidFill>
                <a:ea typeface="+mj-lt"/>
                <a:cs typeface="+mj-lt"/>
              </a:rPr>
              <a:t>su</a:t>
            </a:r>
            <a:r>
              <a:rPr lang="en-US" sz="2000">
                <a:solidFill>
                  <a:srgbClr val="303D68"/>
                </a:solidFill>
                <a:ea typeface="+mj-lt"/>
                <a:cs typeface="+mj-lt"/>
              </a:rPr>
              <a:t> </a:t>
            </a:r>
            <a:r>
              <a:rPr lang="en-US" sz="2000" err="1">
                <a:solidFill>
                  <a:srgbClr val="303D68"/>
                </a:solidFill>
                <a:ea typeface="+mj-lt"/>
                <a:cs typeface="+mj-lt"/>
              </a:rPr>
              <a:t>ključne</a:t>
            </a:r>
            <a:r>
              <a:rPr lang="en-US" sz="2000">
                <a:solidFill>
                  <a:srgbClr val="303D68"/>
                </a:solidFill>
                <a:ea typeface="+mj-lt"/>
                <a:cs typeface="+mj-lt"/>
              </a:rPr>
              <a:t> u </a:t>
            </a:r>
            <a:r>
              <a:rPr lang="en-US" sz="2000" err="1">
                <a:solidFill>
                  <a:srgbClr val="303D68"/>
                </a:solidFill>
                <a:ea typeface="+mj-lt"/>
                <a:cs typeface="+mj-lt"/>
              </a:rPr>
              <a:t>gotovo</a:t>
            </a:r>
            <a:r>
              <a:rPr lang="en-US" sz="2000">
                <a:solidFill>
                  <a:srgbClr val="303D68"/>
                </a:solidFill>
                <a:ea typeface="+mj-lt"/>
                <a:cs typeface="+mj-lt"/>
              </a:rPr>
              <a:t> </a:t>
            </a:r>
            <a:r>
              <a:rPr lang="en-US" sz="2000" err="1">
                <a:solidFill>
                  <a:srgbClr val="303D68"/>
                </a:solidFill>
                <a:ea typeface="+mj-lt"/>
                <a:cs typeface="+mj-lt"/>
              </a:rPr>
              <a:t>svakoj</a:t>
            </a:r>
            <a:r>
              <a:rPr lang="en-US" sz="2000">
                <a:solidFill>
                  <a:srgbClr val="303D68"/>
                </a:solidFill>
                <a:ea typeface="+mj-lt"/>
                <a:cs typeface="+mj-lt"/>
              </a:rPr>
              <a:t> </a:t>
            </a:r>
            <a:r>
              <a:rPr lang="en-US" sz="2000" err="1">
                <a:solidFill>
                  <a:srgbClr val="303D68"/>
                </a:solidFill>
                <a:ea typeface="+mj-lt"/>
                <a:cs typeface="+mj-lt"/>
              </a:rPr>
              <a:t>profesiji</a:t>
            </a:r>
            <a:r>
              <a:rPr lang="en-US" sz="2000">
                <a:solidFill>
                  <a:srgbClr val="303D68"/>
                </a:solidFill>
                <a:ea typeface="+mj-lt"/>
                <a:cs typeface="+mj-lt"/>
              </a:rPr>
              <a:t>, ne </a:t>
            </a:r>
            <a:r>
              <a:rPr lang="en-US" sz="2000" err="1">
                <a:solidFill>
                  <a:srgbClr val="303D68"/>
                </a:solidFill>
                <a:ea typeface="+mj-lt"/>
                <a:cs typeface="+mj-lt"/>
              </a:rPr>
              <a:t>samo</a:t>
            </a:r>
            <a:r>
              <a:rPr lang="en-US" sz="2000">
                <a:solidFill>
                  <a:srgbClr val="303D68"/>
                </a:solidFill>
                <a:ea typeface="+mj-lt"/>
                <a:cs typeface="+mj-lt"/>
              </a:rPr>
              <a:t> u </a:t>
            </a:r>
            <a:r>
              <a:rPr lang="en-US" sz="2000" err="1">
                <a:solidFill>
                  <a:srgbClr val="303D68"/>
                </a:solidFill>
                <a:ea typeface="+mj-lt"/>
                <a:cs typeface="+mj-lt"/>
              </a:rPr>
              <a:t>kancelarijskim</a:t>
            </a:r>
            <a:r>
              <a:rPr lang="en-US" sz="2000">
                <a:solidFill>
                  <a:srgbClr val="303D68"/>
                </a:solidFill>
                <a:ea typeface="+mj-lt"/>
                <a:cs typeface="+mj-lt"/>
              </a:rPr>
              <a:t> </a:t>
            </a:r>
            <a:r>
              <a:rPr lang="en-US" sz="2000" err="1">
                <a:solidFill>
                  <a:srgbClr val="303D68"/>
                </a:solidFill>
                <a:ea typeface="+mj-lt"/>
                <a:cs typeface="+mj-lt"/>
              </a:rPr>
              <a:t>poslovima</a:t>
            </a:r>
            <a:r>
              <a:rPr lang="en-US" sz="2000">
                <a:solidFill>
                  <a:srgbClr val="303D68"/>
                </a:solidFill>
                <a:ea typeface="+mj-lt"/>
                <a:cs typeface="+mj-lt"/>
              </a:rPr>
              <a:t>.</a:t>
            </a:r>
            <a:endParaRPr lang="en-US"/>
          </a:p>
          <a:p>
            <a:pPr algn="just"/>
            <a:endParaRPr lang="en-US" sz="2000" dirty="0">
              <a:solidFill>
                <a:srgbClr val="303D68"/>
              </a:solidFill>
              <a:ea typeface="+mj-lt"/>
              <a:cs typeface="+mj-lt"/>
            </a:endParaRPr>
          </a:p>
          <a:p>
            <a:pPr algn="just"/>
            <a:r>
              <a:rPr lang="en-US" sz="2000" dirty="0">
                <a:solidFill>
                  <a:srgbClr val="303D68"/>
                </a:solidFill>
                <a:ea typeface="+mj-lt"/>
                <a:cs typeface="+mj-lt"/>
              </a:rPr>
              <a:t>One </a:t>
            </a:r>
            <a:r>
              <a:rPr lang="en-US" sz="2000" dirty="0" err="1">
                <a:solidFill>
                  <a:srgbClr val="303D68"/>
                </a:solidFill>
                <a:ea typeface="+mj-lt"/>
                <a:cs typeface="+mj-lt"/>
              </a:rPr>
              <a:t>uključuju</a:t>
            </a:r>
            <a:r>
              <a:rPr lang="en-US" sz="2000" dirty="0">
                <a:solidFill>
                  <a:srgbClr val="303D68"/>
                </a:solidFill>
                <a:ea typeface="+mj-lt"/>
                <a:cs typeface="+mj-lt"/>
              </a:rPr>
              <a:t> </a:t>
            </a:r>
            <a:r>
              <a:rPr lang="en-US" sz="2000" dirty="0" err="1">
                <a:solidFill>
                  <a:srgbClr val="303D68"/>
                </a:solidFill>
                <a:ea typeface="+mj-lt"/>
                <a:cs typeface="+mj-lt"/>
              </a:rPr>
              <a:t>svakodnevne</a:t>
            </a:r>
            <a:r>
              <a:rPr lang="en-US" sz="2000" dirty="0">
                <a:solidFill>
                  <a:srgbClr val="303D68"/>
                </a:solidFill>
                <a:ea typeface="+mj-lt"/>
                <a:cs typeface="+mj-lt"/>
              </a:rPr>
              <a:t> </a:t>
            </a:r>
            <a:r>
              <a:rPr lang="en-US" sz="2000" dirty="0" err="1">
                <a:solidFill>
                  <a:srgbClr val="303D68"/>
                </a:solidFill>
                <a:ea typeface="+mj-lt"/>
                <a:cs typeface="+mj-lt"/>
              </a:rPr>
              <a:t>zadatke</a:t>
            </a:r>
            <a:r>
              <a:rPr lang="en-US" sz="2000" dirty="0">
                <a:solidFill>
                  <a:srgbClr val="303D68"/>
                </a:solidFill>
                <a:ea typeface="+mj-lt"/>
                <a:cs typeface="+mj-lt"/>
              </a:rPr>
              <a:t> </a:t>
            </a:r>
            <a:r>
              <a:rPr lang="en-US" sz="2000" dirty="0" err="1">
                <a:solidFill>
                  <a:srgbClr val="303D68"/>
                </a:solidFill>
                <a:ea typeface="+mj-lt"/>
                <a:cs typeface="+mj-lt"/>
              </a:rPr>
              <a:t>poput</a:t>
            </a:r>
            <a:r>
              <a:rPr lang="en-US" sz="2000" dirty="0">
                <a:solidFill>
                  <a:srgbClr val="303D68"/>
                </a:solidFill>
                <a:ea typeface="+mj-lt"/>
                <a:cs typeface="+mj-lt"/>
              </a:rPr>
              <a:t> </a:t>
            </a:r>
            <a:r>
              <a:rPr lang="en-US" sz="2000" dirty="0" err="1">
                <a:solidFill>
                  <a:srgbClr val="303D68"/>
                </a:solidFill>
                <a:ea typeface="+mj-lt"/>
                <a:cs typeface="+mj-lt"/>
              </a:rPr>
              <a:t>pisanja</a:t>
            </a:r>
            <a:r>
              <a:rPr lang="en-US" sz="2000" dirty="0">
                <a:solidFill>
                  <a:srgbClr val="303D68"/>
                </a:solidFill>
                <a:ea typeface="+mj-lt"/>
                <a:cs typeface="+mj-lt"/>
              </a:rPr>
              <a:t> e-</a:t>
            </a:r>
            <a:r>
              <a:rPr lang="en-US" sz="2000" dirty="0" err="1">
                <a:solidFill>
                  <a:srgbClr val="303D68"/>
                </a:solidFill>
                <a:ea typeface="+mj-lt"/>
                <a:cs typeface="+mj-lt"/>
              </a:rPr>
              <a:t>mailova</a:t>
            </a:r>
            <a:r>
              <a:rPr lang="en-US" sz="2000" dirty="0">
                <a:solidFill>
                  <a:srgbClr val="303D68"/>
                </a:solidFill>
                <a:ea typeface="+mj-lt"/>
                <a:cs typeface="+mj-lt"/>
              </a:rPr>
              <a:t>, </a:t>
            </a:r>
            <a:r>
              <a:rPr lang="en-US" sz="2000" dirty="0" err="1">
                <a:solidFill>
                  <a:srgbClr val="303D68"/>
                </a:solidFill>
                <a:ea typeface="+mj-lt"/>
                <a:cs typeface="+mj-lt"/>
              </a:rPr>
              <a:t>pretraživanja</a:t>
            </a:r>
            <a:r>
              <a:rPr lang="en-US" sz="2000" dirty="0">
                <a:solidFill>
                  <a:srgbClr val="303D68"/>
                </a:solidFill>
                <a:ea typeface="+mj-lt"/>
                <a:cs typeface="+mj-lt"/>
              </a:rPr>
              <a:t> </a:t>
            </a:r>
            <a:r>
              <a:rPr lang="en-US" sz="2000" dirty="0" err="1">
                <a:solidFill>
                  <a:srgbClr val="303D68"/>
                </a:solidFill>
                <a:ea typeface="+mj-lt"/>
                <a:cs typeface="+mj-lt"/>
              </a:rPr>
              <a:t>informacija</a:t>
            </a:r>
            <a:r>
              <a:rPr lang="en-US" sz="2000" dirty="0">
                <a:solidFill>
                  <a:srgbClr val="303D68"/>
                </a:solidFill>
                <a:ea typeface="+mj-lt"/>
                <a:cs typeface="+mj-lt"/>
              </a:rPr>
              <a:t>, </a:t>
            </a:r>
            <a:r>
              <a:rPr lang="en-US" sz="2000" dirty="0" err="1">
                <a:solidFill>
                  <a:srgbClr val="303D68"/>
                </a:solidFill>
                <a:ea typeface="+mj-lt"/>
                <a:cs typeface="+mj-lt"/>
              </a:rPr>
              <a:t>unošenja</a:t>
            </a:r>
            <a:r>
              <a:rPr lang="en-US" sz="2000" dirty="0">
                <a:solidFill>
                  <a:srgbClr val="303D68"/>
                </a:solidFill>
                <a:ea typeface="+mj-lt"/>
                <a:cs typeface="+mj-lt"/>
              </a:rPr>
              <a:t> </a:t>
            </a:r>
            <a:r>
              <a:rPr lang="en-US" sz="2000" dirty="0" err="1">
                <a:solidFill>
                  <a:srgbClr val="303D68"/>
                </a:solidFill>
                <a:ea typeface="+mj-lt"/>
                <a:cs typeface="+mj-lt"/>
              </a:rPr>
              <a:t>jednostavnih</a:t>
            </a:r>
            <a:r>
              <a:rPr lang="en-US" sz="2000" dirty="0">
                <a:solidFill>
                  <a:srgbClr val="303D68"/>
                </a:solidFill>
                <a:ea typeface="+mj-lt"/>
                <a:cs typeface="+mj-lt"/>
              </a:rPr>
              <a:t> </a:t>
            </a:r>
            <a:r>
              <a:rPr lang="en-US" sz="2000" dirty="0" err="1">
                <a:solidFill>
                  <a:srgbClr val="303D68"/>
                </a:solidFill>
                <a:ea typeface="+mj-lt"/>
                <a:cs typeface="+mj-lt"/>
              </a:rPr>
              <a:t>podataka</a:t>
            </a:r>
            <a:r>
              <a:rPr lang="en-US" sz="2000" dirty="0">
                <a:solidFill>
                  <a:srgbClr val="303D68"/>
                </a:solidFill>
                <a:ea typeface="+mj-lt"/>
                <a:cs typeface="+mj-lt"/>
              </a:rPr>
              <a:t> </a:t>
            </a:r>
            <a:r>
              <a:rPr lang="en-US" sz="2000" dirty="0" err="1">
                <a:solidFill>
                  <a:srgbClr val="303D68"/>
                </a:solidFill>
                <a:ea typeface="+mj-lt"/>
                <a:cs typeface="+mj-lt"/>
              </a:rPr>
              <a:t>i</a:t>
            </a:r>
            <a:r>
              <a:rPr lang="en-US" sz="2000" dirty="0">
                <a:solidFill>
                  <a:srgbClr val="303D68"/>
                </a:solidFill>
                <a:ea typeface="+mj-lt"/>
                <a:cs typeface="+mj-lt"/>
              </a:rPr>
              <a:t> </a:t>
            </a:r>
            <a:r>
              <a:rPr lang="en-US" sz="2000" dirty="0" err="1">
                <a:solidFill>
                  <a:srgbClr val="303D68"/>
                </a:solidFill>
                <a:ea typeface="+mj-lt"/>
                <a:cs typeface="+mj-lt"/>
              </a:rPr>
              <a:t>korištenja</a:t>
            </a:r>
            <a:r>
              <a:rPr lang="en-US" sz="2000" dirty="0">
                <a:solidFill>
                  <a:srgbClr val="303D68"/>
                </a:solidFill>
                <a:ea typeface="+mj-lt"/>
                <a:cs typeface="+mj-lt"/>
              </a:rPr>
              <a:t> alata za online </a:t>
            </a:r>
            <a:r>
              <a:rPr lang="en-US" sz="2000" dirty="0" err="1">
                <a:solidFill>
                  <a:srgbClr val="303D68"/>
                </a:solidFill>
                <a:ea typeface="+mj-lt"/>
                <a:cs typeface="+mj-lt"/>
              </a:rPr>
              <a:t>komunikaciju</a:t>
            </a:r>
            <a:r>
              <a:rPr lang="en-US" sz="2000" dirty="0">
                <a:solidFill>
                  <a:srgbClr val="303D68"/>
                </a:solidFill>
                <a:ea typeface="+mj-lt"/>
                <a:cs typeface="+mj-lt"/>
              </a:rPr>
              <a:t>.</a:t>
            </a:r>
            <a:endParaRPr lang="en-US"/>
          </a:p>
          <a:p>
            <a:pPr algn="just"/>
            <a:endParaRPr lang="en-US" sz="2000" dirty="0">
              <a:solidFill>
                <a:srgbClr val="303D68"/>
              </a:solidFill>
              <a:ea typeface="+mj-lt"/>
              <a:cs typeface="+mj-lt"/>
            </a:endParaRPr>
          </a:p>
          <a:p>
            <a:pPr algn="just"/>
            <a:r>
              <a:rPr lang="en-US" sz="2000">
                <a:solidFill>
                  <a:srgbClr val="303D68"/>
                </a:solidFill>
                <a:ea typeface="+mj-lt"/>
                <a:cs typeface="+mj-lt"/>
              </a:rPr>
              <a:t>Za </a:t>
            </a:r>
            <a:r>
              <a:rPr lang="en-US" sz="2000" err="1">
                <a:solidFill>
                  <a:srgbClr val="303D68"/>
                </a:solidFill>
                <a:ea typeface="+mj-lt"/>
                <a:cs typeface="+mj-lt"/>
              </a:rPr>
              <a:t>polaznike</a:t>
            </a:r>
            <a:r>
              <a:rPr lang="en-US" sz="2000">
                <a:solidFill>
                  <a:srgbClr val="303D68"/>
                </a:solidFill>
                <a:ea typeface="+mj-lt"/>
                <a:cs typeface="+mj-lt"/>
              </a:rPr>
              <a:t> </a:t>
            </a:r>
            <a:r>
              <a:rPr lang="en-US" sz="2000" err="1">
                <a:solidFill>
                  <a:srgbClr val="303D68"/>
                </a:solidFill>
                <a:ea typeface="+mj-lt"/>
                <a:cs typeface="+mj-lt"/>
              </a:rPr>
              <a:t>stručnog</a:t>
            </a:r>
            <a:r>
              <a:rPr lang="en-US" sz="2000">
                <a:solidFill>
                  <a:srgbClr val="303D68"/>
                </a:solidFill>
                <a:ea typeface="+mj-lt"/>
                <a:cs typeface="+mj-lt"/>
              </a:rPr>
              <a:t> obrazovanja i obuke (VET), ove vještine predstavljaju početnu tačku za razumijevanje složenijih digitalnih procesa, podržavajući samopouzdanje, samostalnost i spremnost za stvarna radna mjesta.</a:t>
            </a:r>
            <a:endParaRPr lang="en-US"/>
          </a:p>
          <a:p>
            <a:pPr algn="just">
              <a:spcAft>
                <a:spcPts val="600"/>
              </a:spcAft>
            </a:pPr>
            <a:endParaRPr lang="en-US" sz="2000" dirty="0">
              <a:solidFill>
                <a:srgbClr val="303D68"/>
              </a:solidFill>
              <a:latin typeface="DejaVu Math TeX Gyre" panose="02000503000000000000" pitchFamily="2" charset="0"/>
            </a:endParaRPr>
          </a:p>
        </p:txBody>
      </p:sp>
      <p:pic>
        <p:nvPicPr>
          <p:cNvPr id="10" name="Picture 9" descr="Blue text on a black background&#10;&#10;Description automatically generated">
            <a:extLst>
              <a:ext uri="{FF2B5EF4-FFF2-40B4-BE49-F238E27FC236}">
                <a16:creationId xmlns:a16="http://schemas.microsoft.com/office/drawing/2014/main" id="{ECE1745C-EF3C-D65B-3875-465D4B071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F581996D-A674-F0E2-9D0A-D63ABFE291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2" name="Title 1">
            <a:extLst>
              <a:ext uri="{FF2B5EF4-FFF2-40B4-BE49-F238E27FC236}">
                <a16:creationId xmlns:a16="http://schemas.microsoft.com/office/drawing/2014/main" id="{19BCC933-6D26-87BB-45A1-752E659831B9}"/>
              </a:ext>
            </a:extLst>
          </p:cNvPr>
          <p:cNvSpPr txBox="1">
            <a:spLocks/>
          </p:cNvSpPr>
          <p:nvPr/>
        </p:nvSpPr>
        <p:spPr>
          <a:xfrm>
            <a:off x="610509" y="892637"/>
            <a:ext cx="10318788"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Zašto su osnovne digitalne vještine važne</a:t>
            </a:r>
          </a:p>
        </p:txBody>
      </p:sp>
      <p:sp>
        <p:nvSpPr>
          <p:cNvPr id="15" name="TextBox 14">
            <a:extLst>
              <a:ext uri="{FF2B5EF4-FFF2-40B4-BE49-F238E27FC236}">
                <a16:creationId xmlns:a16="http://schemas.microsoft.com/office/drawing/2014/main" id="{92F56CFF-4B83-F775-C092-2703ED89EE64}"/>
              </a:ext>
            </a:extLst>
          </p:cNvPr>
          <p:cNvSpPr txBox="1"/>
          <p:nvPr/>
        </p:nvSpPr>
        <p:spPr>
          <a:xfrm>
            <a:off x="-3047" y="6642546"/>
            <a:ext cx="3404849" cy="215444"/>
          </a:xfrm>
          <a:prstGeom prst="rect">
            <a:avLst/>
          </a:prstGeom>
          <a:noFill/>
        </p:spPr>
        <p:txBody>
          <a:bodyPr wrap="square" rtlCol="0">
            <a:spAutoFit/>
          </a:bodyPr>
          <a:lstStyle/>
          <a:p>
            <a:r>
              <a:rPr lang="en-GB" sz="800" dirty="0">
                <a:solidFill>
                  <a:schemeClr val="bg1"/>
                </a:solidFill>
                <a:latin typeface="DejaVu Math TeX Gyre" panose="02000503000000000000"/>
              </a:rPr>
              <a:t>Fotografija: noah-buscher-x8ZStukS2PM-unsplash</a:t>
            </a:r>
          </a:p>
        </p:txBody>
      </p:sp>
    </p:spTree>
    <p:extLst>
      <p:ext uri="{BB962C8B-B14F-4D97-AF65-F5344CB8AC3E}">
        <p14:creationId xmlns:p14="http://schemas.microsoft.com/office/powerpoint/2010/main" val="748374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B8D524-C928-FF4F-48C6-35EE6E86BF07}"/>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EA66A931-4004-9A57-EBAA-E3ED98BB0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3E485B4F-8618-5918-4182-5EB6003D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8" name="Title 1">
            <a:extLst>
              <a:ext uri="{FF2B5EF4-FFF2-40B4-BE49-F238E27FC236}">
                <a16:creationId xmlns:a16="http://schemas.microsoft.com/office/drawing/2014/main" id="{79E0DED5-BB77-D90C-03E6-69CA239B6D08}"/>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Od lične upotrebe do profesionalne prakse</a:t>
            </a:r>
          </a:p>
        </p:txBody>
      </p:sp>
      <p:pic>
        <p:nvPicPr>
          <p:cNvPr id="9" name="Picture 8" descr="Blue text on a black background&#10;&#10;Description automatically generated">
            <a:extLst>
              <a:ext uri="{FF2B5EF4-FFF2-40B4-BE49-F238E27FC236}">
                <a16:creationId xmlns:a16="http://schemas.microsoft.com/office/drawing/2014/main" id="{C3CA4C1B-B35B-7062-B213-840C141547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6965C465-9B25-48AC-C3CB-B468ED41FA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5EE01716-E137-4159-3716-7E64C13D8EF3}"/>
              </a:ext>
            </a:extLst>
          </p:cNvPr>
          <p:cNvSpPr txBox="1">
            <a:spLocks/>
          </p:cNvSpPr>
          <p:nvPr/>
        </p:nvSpPr>
        <p:spPr>
          <a:xfrm>
            <a:off x="142333" y="1612491"/>
            <a:ext cx="5448668" cy="39198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r>
              <a:rPr lang="en-US" sz="2000" err="1">
                <a:solidFill>
                  <a:srgbClr val="303D68"/>
                </a:solidFill>
                <a:ea typeface="+mn-lt"/>
                <a:cs typeface="+mn-lt"/>
              </a:rPr>
              <a:t>Mnogi</a:t>
            </a:r>
            <a:r>
              <a:rPr lang="en-US" sz="2000" dirty="0">
                <a:solidFill>
                  <a:srgbClr val="303D68"/>
                </a:solidFill>
                <a:ea typeface="+mn-lt"/>
                <a:cs typeface="+mn-lt"/>
              </a:rPr>
              <a:t> </a:t>
            </a:r>
            <a:r>
              <a:rPr lang="en-US" sz="2000" err="1">
                <a:solidFill>
                  <a:srgbClr val="303D68"/>
                </a:solidFill>
                <a:ea typeface="+mn-lt"/>
                <a:cs typeface="+mn-lt"/>
              </a:rPr>
              <a:t>polaznici</a:t>
            </a:r>
            <a:r>
              <a:rPr lang="en-US" sz="2000" dirty="0">
                <a:solidFill>
                  <a:srgbClr val="303D68"/>
                </a:solidFill>
                <a:ea typeface="+mn-lt"/>
                <a:cs typeface="+mn-lt"/>
              </a:rPr>
              <a:t> </a:t>
            </a:r>
            <a:r>
              <a:rPr lang="en-US" sz="2000" err="1">
                <a:solidFill>
                  <a:srgbClr val="303D68"/>
                </a:solidFill>
                <a:ea typeface="+mn-lt"/>
                <a:cs typeface="+mn-lt"/>
              </a:rPr>
              <a:t>koriste</a:t>
            </a:r>
            <a:r>
              <a:rPr lang="en-US" sz="2000" dirty="0">
                <a:solidFill>
                  <a:srgbClr val="303D68"/>
                </a:solidFill>
                <a:ea typeface="+mn-lt"/>
                <a:cs typeface="+mn-lt"/>
              </a:rPr>
              <a:t> </a:t>
            </a:r>
            <a:r>
              <a:rPr lang="en-US" sz="2000" err="1">
                <a:solidFill>
                  <a:srgbClr val="303D68"/>
                </a:solidFill>
                <a:ea typeface="+mn-lt"/>
                <a:cs typeface="+mn-lt"/>
              </a:rPr>
              <a:t>digitalne</a:t>
            </a:r>
            <a:r>
              <a:rPr lang="en-US" sz="2000">
                <a:solidFill>
                  <a:srgbClr val="303D68"/>
                </a:solidFill>
                <a:ea typeface="+mn-lt"/>
                <a:cs typeface="+mn-lt"/>
              </a:rPr>
              <a:t> alate u </a:t>
            </a:r>
            <a:r>
              <a:rPr lang="en-US" sz="2000" err="1">
                <a:solidFill>
                  <a:srgbClr val="303D68"/>
                </a:solidFill>
                <a:ea typeface="+mn-lt"/>
                <a:cs typeface="+mn-lt"/>
              </a:rPr>
              <a:t>privatnom</a:t>
            </a:r>
            <a:r>
              <a:rPr lang="en-US" sz="2000">
                <a:solidFill>
                  <a:srgbClr val="303D68"/>
                </a:solidFill>
                <a:ea typeface="+mn-lt"/>
                <a:cs typeface="+mn-lt"/>
              </a:rPr>
              <a:t> </a:t>
            </a:r>
            <a:r>
              <a:rPr lang="en-US" sz="2000" err="1">
                <a:solidFill>
                  <a:srgbClr val="303D68"/>
                </a:solidFill>
                <a:ea typeface="+mn-lt"/>
                <a:cs typeface="+mn-lt"/>
              </a:rPr>
              <a:t>životu</a:t>
            </a:r>
            <a:r>
              <a:rPr lang="en-US" sz="2000">
                <a:solidFill>
                  <a:srgbClr val="303D68"/>
                </a:solidFill>
                <a:ea typeface="+mn-lt"/>
                <a:cs typeface="+mn-lt"/>
              </a:rPr>
              <a:t>, </a:t>
            </a:r>
            <a:r>
              <a:rPr lang="en-US" sz="2000" err="1">
                <a:solidFill>
                  <a:srgbClr val="303D68"/>
                </a:solidFill>
                <a:ea typeface="+mn-lt"/>
                <a:cs typeface="+mn-lt"/>
              </a:rPr>
              <a:t>ali</a:t>
            </a:r>
            <a:r>
              <a:rPr lang="en-US" sz="2000">
                <a:solidFill>
                  <a:srgbClr val="303D68"/>
                </a:solidFill>
                <a:ea typeface="+mn-lt"/>
                <a:cs typeface="+mn-lt"/>
              </a:rPr>
              <a:t> </a:t>
            </a:r>
            <a:r>
              <a:rPr lang="en-US" sz="2000" err="1">
                <a:solidFill>
                  <a:srgbClr val="303D68"/>
                </a:solidFill>
                <a:ea typeface="+mn-lt"/>
                <a:cs typeface="+mn-lt"/>
              </a:rPr>
              <a:t>očekivanja</a:t>
            </a:r>
            <a:r>
              <a:rPr lang="en-US" sz="2000">
                <a:solidFill>
                  <a:srgbClr val="303D68"/>
                </a:solidFill>
                <a:ea typeface="+mn-lt"/>
                <a:cs typeface="+mn-lt"/>
              </a:rPr>
              <a:t> </a:t>
            </a:r>
            <a:r>
              <a:rPr lang="en-US" sz="2000" err="1">
                <a:solidFill>
                  <a:srgbClr val="303D68"/>
                </a:solidFill>
                <a:ea typeface="+mn-lt"/>
                <a:cs typeface="+mn-lt"/>
              </a:rPr>
              <a:t>na</a:t>
            </a:r>
            <a:r>
              <a:rPr lang="en-US" sz="2000">
                <a:solidFill>
                  <a:srgbClr val="303D68"/>
                </a:solidFill>
                <a:ea typeface="+mn-lt"/>
                <a:cs typeface="+mn-lt"/>
              </a:rPr>
              <a:t> </a:t>
            </a:r>
            <a:r>
              <a:rPr lang="en-US" sz="2000" err="1">
                <a:solidFill>
                  <a:srgbClr val="303D68"/>
                </a:solidFill>
                <a:ea typeface="+mn-lt"/>
                <a:cs typeface="+mn-lt"/>
              </a:rPr>
              <a:t>radnom</a:t>
            </a:r>
            <a:r>
              <a:rPr lang="en-US" sz="2000">
                <a:solidFill>
                  <a:srgbClr val="303D68"/>
                </a:solidFill>
                <a:ea typeface="+mn-lt"/>
                <a:cs typeface="+mn-lt"/>
              </a:rPr>
              <a:t> </a:t>
            </a:r>
            <a:r>
              <a:rPr lang="en-US" sz="2000" err="1">
                <a:solidFill>
                  <a:srgbClr val="303D68"/>
                </a:solidFill>
                <a:ea typeface="+mn-lt"/>
                <a:cs typeface="+mn-lt"/>
              </a:rPr>
              <a:t>mjestu</a:t>
            </a:r>
            <a:r>
              <a:rPr lang="en-US" sz="2000">
                <a:solidFill>
                  <a:srgbClr val="303D68"/>
                </a:solidFill>
                <a:ea typeface="+mn-lt"/>
                <a:cs typeface="+mn-lt"/>
              </a:rPr>
              <a:t> </a:t>
            </a:r>
            <a:r>
              <a:rPr lang="en-US" sz="2000" err="1">
                <a:solidFill>
                  <a:srgbClr val="303D68"/>
                </a:solidFill>
                <a:ea typeface="+mn-lt"/>
                <a:cs typeface="+mn-lt"/>
              </a:rPr>
              <a:t>su</a:t>
            </a:r>
            <a:r>
              <a:rPr lang="en-US" sz="2000">
                <a:solidFill>
                  <a:srgbClr val="303D68"/>
                </a:solidFill>
                <a:ea typeface="+mn-lt"/>
                <a:cs typeface="+mn-lt"/>
              </a:rPr>
              <a:t> </a:t>
            </a:r>
            <a:r>
              <a:rPr lang="en-US" sz="2000" err="1">
                <a:solidFill>
                  <a:srgbClr val="303D68"/>
                </a:solidFill>
                <a:ea typeface="+mn-lt"/>
                <a:cs typeface="+mn-lt"/>
              </a:rPr>
              <a:t>drugačija</a:t>
            </a:r>
            <a:r>
              <a:rPr lang="en-US" sz="2000">
                <a:solidFill>
                  <a:srgbClr val="303D68"/>
                </a:solidFill>
                <a:ea typeface="+mn-lt"/>
                <a:cs typeface="+mn-lt"/>
              </a:rPr>
              <a:t>.</a:t>
            </a:r>
            <a:endParaRPr lang="en-US"/>
          </a:p>
          <a:p>
            <a:pPr lvl="1"/>
            <a:endParaRPr lang="en-US" sz="2000" dirty="0">
              <a:solidFill>
                <a:srgbClr val="303D68"/>
              </a:solidFill>
              <a:ea typeface="+mn-lt"/>
              <a:cs typeface="+mn-lt"/>
            </a:endParaRPr>
          </a:p>
          <a:p>
            <a:pPr lvl="1"/>
            <a:r>
              <a:rPr lang="en-US" sz="2000" dirty="0" err="1">
                <a:solidFill>
                  <a:srgbClr val="303D68"/>
                </a:solidFill>
                <a:ea typeface="+mn-lt"/>
                <a:cs typeface="+mn-lt"/>
              </a:rPr>
              <a:t>Profesionalna</a:t>
            </a:r>
            <a:r>
              <a:rPr lang="en-US" sz="2000" dirty="0">
                <a:solidFill>
                  <a:srgbClr val="303D68"/>
                </a:solidFill>
                <a:ea typeface="+mn-lt"/>
                <a:cs typeface="+mn-lt"/>
              </a:rPr>
              <a:t> </a:t>
            </a:r>
            <a:r>
              <a:rPr lang="en-US" sz="2000" dirty="0" err="1">
                <a:solidFill>
                  <a:srgbClr val="303D68"/>
                </a:solidFill>
                <a:ea typeface="+mn-lt"/>
                <a:cs typeface="+mn-lt"/>
              </a:rPr>
              <a:t>digitalna</a:t>
            </a:r>
            <a:r>
              <a:rPr lang="en-US" sz="2000" dirty="0">
                <a:solidFill>
                  <a:srgbClr val="303D68"/>
                </a:solidFill>
                <a:ea typeface="+mn-lt"/>
                <a:cs typeface="+mn-lt"/>
              </a:rPr>
              <a:t> </a:t>
            </a:r>
            <a:r>
              <a:rPr lang="en-US" sz="2000" dirty="0" err="1">
                <a:solidFill>
                  <a:srgbClr val="303D68"/>
                </a:solidFill>
                <a:ea typeface="+mn-lt"/>
                <a:cs typeface="+mn-lt"/>
              </a:rPr>
              <a:t>kompetencija</a:t>
            </a:r>
            <a:r>
              <a:rPr lang="en-US" sz="2000" dirty="0">
                <a:solidFill>
                  <a:srgbClr val="303D68"/>
                </a:solidFill>
                <a:ea typeface="+mn-lt"/>
                <a:cs typeface="+mn-lt"/>
              </a:rPr>
              <a:t> </a:t>
            </a:r>
            <a:r>
              <a:rPr lang="en-US" sz="2000" dirty="0" err="1">
                <a:solidFill>
                  <a:srgbClr val="303D68"/>
                </a:solidFill>
                <a:ea typeface="+mn-lt"/>
                <a:cs typeface="+mn-lt"/>
              </a:rPr>
              <a:t>uključuje</a:t>
            </a:r>
            <a:r>
              <a:rPr lang="en-US" sz="2000" dirty="0">
                <a:solidFill>
                  <a:srgbClr val="303D68"/>
                </a:solidFill>
                <a:ea typeface="+mn-lt"/>
                <a:cs typeface="+mn-lt"/>
              </a:rPr>
              <a:t> </a:t>
            </a:r>
            <a:r>
              <a:rPr lang="en-US" sz="2000" dirty="0" err="1">
                <a:solidFill>
                  <a:srgbClr val="303D68"/>
                </a:solidFill>
                <a:ea typeface="+mn-lt"/>
                <a:cs typeface="+mn-lt"/>
              </a:rPr>
              <a:t>jasno</a:t>
            </a:r>
            <a:r>
              <a:rPr lang="en-US" sz="2000" dirty="0">
                <a:solidFill>
                  <a:srgbClr val="303D68"/>
                </a:solidFill>
                <a:ea typeface="+mn-lt"/>
                <a:cs typeface="+mn-lt"/>
              </a:rPr>
              <a:t> </a:t>
            </a:r>
            <a:r>
              <a:rPr lang="en-US" sz="2000" dirty="0" err="1">
                <a:solidFill>
                  <a:srgbClr val="303D68"/>
                </a:solidFill>
                <a:ea typeface="+mn-lt"/>
                <a:cs typeface="+mn-lt"/>
              </a:rPr>
              <a:t>komuniciranje</a:t>
            </a:r>
            <a:r>
              <a:rPr lang="en-US" sz="2000" dirty="0">
                <a:solidFill>
                  <a:srgbClr val="303D68"/>
                </a:solidFill>
                <a:ea typeface="+mn-lt"/>
                <a:cs typeface="+mn-lt"/>
              </a:rPr>
              <a:t>, </a:t>
            </a:r>
            <a:r>
              <a:rPr lang="en-US" sz="2000" dirty="0" err="1">
                <a:solidFill>
                  <a:srgbClr val="303D68"/>
                </a:solidFill>
                <a:ea typeface="+mn-lt"/>
                <a:cs typeface="+mn-lt"/>
              </a:rPr>
              <a:t>sigurno</a:t>
            </a:r>
            <a:r>
              <a:rPr lang="en-US" sz="2000" dirty="0">
                <a:solidFill>
                  <a:srgbClr val="303D68"/>
                </a:solidFill>
                <a:ea typeface="+mn-lt"/>
                <a:cs typeface="+mn-lt"/>
              </a:rPr>
              <a:t> </a:t>
            </a:r>
            <a:r>
              <a:rPr lang="en-US" sz="2000" dirty="0" err="1">
                <a:solidFill>
                  <a:srgbClr val="303D68"/>
                </a:solidFill>
                <a:ea typeface="+mn-lt"/>
                <a:cs typeface="+mn-lt"/>
              </a:rPr>
              <a:t>pohranjivanje</a:t>
            </a:r>
            <a:r>
              <a:rPr lang="en-US" sz="2000" dirty="0">
                <a:solidFill>
                  <a:srgbClr val="303D68"/>
                </a:solidFill>
                <a:ea typeface="+mn-lt"/>
                <a:cs typeface="+mn-lt"/>
              </a:rPr>
              <a:t> </a:t>
            </a:r>
            <a:r>
              <a:rPr lang="en-US" sz="2000" dirty="0" err="1">
                <a:solidFill>
                  <a:srgbClr val="303D68"/>
                </a:solidFill>
                <a:ea typeface="+mn-lt"/>
                <a:cs typeface="+mn-lt"/>
              </a:rPr>
              <a:t>informacija</a:t>
            </a:r>
            <a:r>
              <a:rPr lang="en-US" sz="2000" dirty="0">
                <a:solidFill>
                  <a:srgbClr val="303D68"/>
                </a:solidFill>
                <a:ea typeface="+mn-lt"/>
                <a:cs typeface="+mn-lt"/>
              </a:rPr>
              <a:t>, online </a:t>
            </a:r>
            <a:r>
              <a:rPr lang="en-US" sz="2000" dirty="0" err="1">
                <a:solidFill>
                  <a:srgbClr val="303D68"/>
                </a:solidFill>
                <a:ea typeface="+mn-lt"/>
                <a:cs typeface="+mn-lt"/>
              </a:rPr>
              <a:t>saradnju</a:t>
            </a:r>
            <a:r>
              <a:rPr lang="en-US" sz="2000" dirty="0">
                <a:solidFill>
                  <a:srgbClr val="303D68"/>
                </a:solidFill>
                <a:ea typeface="+mn-lt"/>
                <a:cs typeface="+mn-lt"/>
              </a:rPr>
              <a:t> </a:t>
            </a:r>
            <a:r>
              <a:rPr lang="en-US" sz="2000" dirty="0" err="1">
                <a:solidFill>
                  <a:srgbClr val="303D68"/>
                </a:solidFill>
                <a:ea typeface="+mn-lt"/>
                <a:cs typeface="+mn-lt"/>
              </a:rPr>
              <a:t>i</a:t>
            </a:r>
            <a:r>
              <a:rPr lang="en-US" sz="2000" dirty="0">
                <a:solidFill>
                  <a:srgbClr val="303D68"/>
                </a:solidFill>
                <a:ea typeface="+mn-lt"/>
                <a:cs typeface="+mn-lt"/>
              </a:rPr>
              <a:t> </a:t>
            </a:r>
            <a:r>
              <a:rPr lang="en-US" sz="2000" dirty="0" err="1">
                <a:solidFill>
                  <a:srgbClr val="303D68"/>
                </a:solidFill>
                <a:ea typeface="+mn-lt"/>
                <a:cs typeface="+mn-lt"/>
              </a:rPr>
              <a:t>praćenje</a:t>
            </a:r>
            <a:r>
              <a:rPr lang="en-US" sz="2000" dirty="0">
                <a:solidFill>
                  <a:srgbClr val="303D68"/>
                </a:solidFill>
                <a:ea typeface="+mn-lt"/>
                <a:cs typeface="+mn-lt"/>
              </a:rPr>
              <a:t> </a:t>
            </a:r>
            <a:r>
              <a:rPr lang="en-US" sz="2000" dirty="0" err="1">
                <a:solidFill>
                  <a:srgbClr val="303D68"/>
                </a:solidFill>
                <a:ea typeface="+mn-lt"/>
                <a:cs typeface="+mn-lt"/>
              </a:rPr>
              <a:t>procedura</a:t>
            </a:r>
            <a:r>
              <a:rPr lang="en-US" sz="2000" dirty="0">
                <a:solidFill>
                  <a:srgbClr val="303D68"/>
                </a:solidFill>
                <a:ea typeface="+mn-lt"/>
                <a:cs typeface="+mn-lt"/>
              </a:rPr>
              <a:t> </a:t>
            </a:r>
            <a:r>
              <a:rPr lang="en-US" sz="2000" dirty="0" err="1">
                <a:solidFill>
                  <a:srgbClr val="303D68"/>
                </a:solidFill>
                <a:ea typeface="+mn-lt"/>
                <a:cs typeface="+mn-lt"/>
              </a:rPr>
              <a:t>koje</a:t>
            </a:r>
            <a:r>
              <a:rPr lang="en-US" sz="2000" dirty="0">
                <a:solidFill>
                  <a:srgbClr val="303D68"/>
                </a:solidFill>
                <a:ea typeface="+mn-lt"/>
                <a:cs typeface="+mn-lt"/>
              </a:rPr>
              <a:t> </a:t>
            </a:r>
            <a:r>
              <a:rPr lang="en-US" sz="2000" dirty="0" err="1">
                <a:solidFill>
                  <a:srgbClr val="303D68"/>
                </a:solidFill>
                <a:ea typeface="+mn-lt"/>
                <a:cs typeface="+mn-lt"/>
              </a:rPr>
              <a:t>podržavaju</a:t>
            </a:r>
            <a:r>
              <a:rPr lang="en-US" sz="2000" dirty="0">
                <a:solidFill>
                  <a:srgbClr val="303D68"/>
                </a:solidFill>
                <a:ea typeface="+mn-lt"/>
                <a:cs typeface="+mn-lt"/>
              </a:rPr>
              <a:t> </a:t>
            </a:r>
            <a:r>
              <a:rPr lang="en-US" sz="2000" dirty="0" err="1">
                <a:solidFill>
                  <a:srgbClr val="303D68"/>
                </a:solidFill>
                <a:ea typeface="+mn-lt"/>
                <a:cs typeface="+mn-lt"/>
              </a:rPr>
              <a:t>kvalitet</a:t>
            </a:r>
            <a:r>
              <a:rPr lang="en-US" sz="2000" dirty="0">
                <a:solidFill>
                  <a:srgbClr val="303D68"/>
                </a:solidFill>
                <a:ea typeface="+mn-lt"/>
                <a:cs typeface="+mn-lt"/>
              </a:rPr>
              <a:t> </a:t>
            </a:r>
            <a:r>
              <a:rPr lang="en-US" sz="2000" dirty="0" err="1">
                <a:solidFill>
                  <a:srgbClr val="303D68"/>
                </a:solidFill>
                <a:ea typeface="+mn-lt"/>
                <a:cs typeface="+mn-lt"/>
              </a:rPr>
              <a:t>i</a:t>
            </a:r>
            <a:r>
              <a:rPr lang="en-US" sz="2000" dirty="0">
                <a:solidFill>
                  <a:srgbClr val="303D68"/>
                </a:solidFill>
                <a:ea typeface="+mn-lt"/>
                <a:cs typeface="+mn-lt"/>
              </a:rPr>
              <a:t> </a:t>
            </a:r>
            <a:r>
              <a:rPr lang="en-US" sz="2000" dirty="0" err="1">
                <a:solidFill>
                  <a:srgbClr val="303D68"/>
                </a:solidFill>
                <a:ea typeface="+mn-lt"/>
                <a:cs typeface="+mn-lt"/>
              </a:rPr>
              <a:t>efikasnost</a:t>
            </a:r>
            <a:r>
              <a:rPr lang="en-US" sz="2000" dirty="0">
                <a:solidFill>
                  <a:srgbClr val="303D68"/>
                </a:solidFill>
                <a:ea typeface="+mn-lt"/>
                <a:cs typeface="+mn-lt"/>
              </a:rPr>
              <a:t>.</a:t>
            </a:r>
            <a:endParaRPr lang="en-US" dirty="0"/>
          </a:p>
          <a:p>
            <a:pPr lvl="1"/>
            <a:endParaRPr lang="en-US" sz="2000" dirty="0">
              <a:solidFill>
                <a:srgbClr val="303D68"/>
              </a:solidFill>
              <a:ea typeface="+mn-lt"/>
              <a:cs typeface="+mn-lt"/>
            </a:endParaRPr>
          </a:p>
          <a:p>
            <a:pPr lvl="1"/>
            <a:r>
              <a:rPr lang="en-US" sz="2000" err="1">
                <a:solidFill>
                  <a:srgbClr val="303D68"/>
                </a:solidFill>
                <a:ea typeface="+mn-lt"/>
                <a:cs typeface="+mn-lt"/>
              </a:rPr>
              <a:t>Pomoći</a:t>
            </a:r>
            <a:r>
              <a:rPr lang="en-US" sz="2000">
                <a:solidFill>
                  <a:srgbClr val="303D68"/>
                </a:solidFill>
                <a:ea typeface="+mn-lt"/>
                <a:cs typeface="+mn-lt"/>
              </a:rPr>
              <a:t> </a:t>
            </a:r>
            <a:r>
              <a:rPr lang="en-US" sz="2000" err="1">
                <a:solidFill>
                  <a:srgbClr val="303D68"/>
                </a:solidFill>
                <a:ea typeface="+mn-lt"/>
                <a:cs typeface="+mn-lt"/>
              </a:rPr>
              <a:t>polaznicima</a:t>
            </a:r>
            <a:r>
              <a:rPr lang="en-US" sz="2000">
                <a:solidFill>
                  <a:srgbClr val="303D68"/>
                </a:solidFill>
                <a:ea typeface="+mn-lt"/>
                <a:cs typeface="+mn-lt"/>
              </a:rPr>
              <a:t> da naprave ovu promjenu ključni je cilj digitalne obuke u okviru stručnog obrazovanja i obuke (VET).</a:t>
            </a:r>
            <a:endParaRPr lang="en-US"/>
          </a:p>
          <a:p>
            <a:pPr lvl="1"/>
            <a:endParaRPr lang="en-US" sz="20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2" name="Imagem 1">
            <a:extLst>
              <a:ext uri="{FF2B5EF4-FFF2-40B4-BE49-F238E27FC236}">
                <a16:creationId xmlns:a16="http://schemas.microsoft.com/office/drawing/2014/main" id="{0C2D8321-7079-C74B-A7E8-7E2489A084F1}"/>
              </a:ext>
            </a:extLst>
          </p:cNvPr>
          <p:cNvPicPr>
            <a:picLocks noChangeAspect="1"/>
          </p:cNvPicPr>
          <p:nvPr/>
        </p:nvPicPr>
        <p:blipFill>
          <a:blip r:embed="rId4">
            <a:extLst>
              <a:ext uri="{28A0092B-C50C-407E-A947-70E740481C1C}">
                <a14:useLocalDpi xmlns:a14="http://schemas.microsoft.com/office/drawing/2010/main" val="0"/>
              </a:ext>
            </a:extLst>
          </a:blip>
          <a:srcRect l="1" t="11165" r="-3067"/>
          <a:stretch>
            <a:fillRect/>
          </a:stretch>
        </p:blipFill>
        <p:spPr bwMode="auto">
          <a:xfrm>
            <a:off x="5613726" y="1506902"/>
            <a:ext cx="6552501" cy="5099464"/>
          </a:xfrm>
          <a:prstGeom prst="rect">
            <a:avLst/>
          </a:prstGeom>
          <a:noFill/>
          <a:ln>
            <a:noFill/>
          </a:ln>
        </p:spPr>
      </p:pic>
    </p:spTree>
    <p:extLst>
      <p:ext uri="{BB962C8B-B14F-4D97-AF65-F5344CB8AC3E}">
        <p14:creationId xmlns:p14="http://schemas.microsoft.com/office/powerpoint/2010/main" val="1988453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0030A2-3480-5BB5-8F7B-4DC986E98C88}"/>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65796CC-29B6-D336-F370-20A798BD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5237563-DF9C-0597-4F19-D8FBD2AA8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E94FA83F-BC47-89E9-AFDC-C651FFD64146}"/>
              </a:ext>
            </a:extLst>
          </p:cNvPr>
          <p:cNvSpPr txBox="1">
            <a:spLocks/>
          </p:cNvSpPr>
          <p:nvPr/>
        </p:nvSpPr>
        <p:spPr>
          <a:xfrm>
            <a:off x="5877979" y="1986116"/>
            <a:ext cx="5501890" cy="3917078"/>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US" sz="1800" dirty="0">
                <a:solidFill>
                  <a:srgbClr val="303D68"/>
                </a:solidFill>
                <a:latin typeface="DejaVu Math TeX Gyre" panose="02000503000000000000" pitchFamily="2" charset="0"/>
              </a:rPr>
              <a:t>Okvir </a:t>
            </a:r>
            <a:r>
              <a:rPr lang="en-US" sz="1800" dirty="0" err="1">
                <a:solidFill>
                  <a:srgbClr val="303D68"/>
                </a:solidFill>
                <a:latin typeface="DejaVu Math TeX Gyre" panose="02000503000000000000" pitchFamily="2" charset="0"/>
              </a:rPr>
              <a:t>DigComp </a:t>
            </a:r>
            <a:r>
              <a:rPr lang="en-US" sz="1800" dirty="0">
                <a:solidFill>
                  <a:srgbClr val="303D68"/>
                </a:solidFill>
                <a:latin typeface="DejaVu Math TeX Gyre" panose="02000503000000000000" pitchFamily="2" charset="0"/>
              </a:rPr>
              <a:t>opisuje pet područja digitalne kompetencije: informacijsku i podatkovnu pismenost, komunikaciju i saradnju, stvaranje sadržaja, sigurnost i rješavanje problema.</a:t>
            </a:r>
          </a:p>
          <a:p>
            <a:pPr marL="285750" indent="-285750" algn="just">
              <a:spcAft>
                <a:spcPts val="600"/>
              </a:spcAft>
              <a:buFont typeface="Arial" panose="020B0604020202020204" pitchFamily="34" charset="0"/>
              <a:buChar char="•"/>
            </a:pPr>
            <a:endParaRPr lang="en-US" sz="1800" dirty="0">
              <a:solidFill>
                <a:srgbClr val="303D68"/>
              </a:solidFill>
              <a:latin typeface="DejaVu Math TeX Gyre" panose="02000503000000000000" pitchFamily="2" charset="0"/>
            </a:endParaRPr>
          </a:p>
          <a:p>
            <a:pPr algn="just">
              <a:spcAft>
                <a:spcPts val="600"/>
              </a:spcAft>
            </a:pPr>
            <a:r>
              <a:rPr lang="en-US" sz="1800" dirty="0">
                <a:solidFill>
                  <a:srgbClr val="303D68"/>
                </a:solidFill>
                <a:latin typeface="DejaVu Math TeX Gyre" panose="02000503000000000000" pitchFamily="2" charset="0"/>
              </a:rPr>
              <a:t>Nastavnici ne moraju memorisati cijeli okvir; umjesto toga, on pruža strukturu za planiranje.</a:t>
            </a:r>
          </a:p>
          <a:p>
            <a:pPr marL="285750" indent="-285750" algn="just">
              <a:spcAft>
                <a:spcPts val="600"/>
              </a:spcAft>
              <a:buFont typeface="Arial" panose="020B0604020202020204" pitchFamily="34" charset="0"/>
              <a:buChar char="•"/>
            </a:pPr>
            <a:endParaRPr lang="en-US" sz="1800" dirty="0">
              <a:solidFill>
                <a:srgbClr val="303D68"/>
              </a:solidFill>
              <a:latin typeface="DejaVu Math TeX Gyre" panose="02000503000000000000" pitchFamily="2" charset="0"/>
            </a:endParaRPr>
          </a:p>
          <a:p>
            <a:pPr algn="just">
              <a:spcAft>
                <a:spcPts val="600"/>
              </a:spcAft>
            </a:pPr>
            <a:endParaRPr lang="en-US" sz="1800" dirty="0">
              <a:solidFill>
                <a:srgbClr val="303D68"/>
              </a:solidFill>
              <a:latin typeface="DejaVu Math TeX Gyre" panose="02000503000000000000" pitchFamily="2" charset="0"/>
            </a:endParaRPr>
          </a:p>
          <a:p>
            <a:pPr algn="just">
              <a:spcAft>
                <a:spcPts val="600"/>
              </a:spcAft>
            </a:pPr>
            <a:r>
              <a:rPr lang="en-US" sz="1800" dirty="0">
                <a:solidFill>
                  <a:srgbClr val="303D68"/>
                </a:solidFill>
                <a:latin typeface="DejaVu Math TeX Gyre" panose="02000503000000000000" pitchFamily="2" charset="0"/>
              </a:rPr>
              <a:t>Povezivanje školskih zadataka s ovim područjima osigurava da obuka obuhvata ključne kompetencije potrebne u mnogim sektorima i radnim ulogama.</a:t>
            </a:r>
            <a:endParaRPr lang="en-US" sz="1600" dirty="0"/>
          </a:p>
        </p:txBody>
      </p:sp>
      <p:pic>
        <p:nvPicPr>
          <p:cNvPr id="10" name="Picture 9" descr="Blue text on a black background&#10;&#10;Description automatically generated">
            <a:extLst>
              <a:ext uri="{FF2B5EF4-FFF2-40B4-BE49-F238E27FC236}">
                <a16:creationId xmlns:a16="http://schemas.microsoft.com/office/drawing/2014/main" id="{0DF28AE1-4210-DD4E-1381-D5DF834FD5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E2B653D2-06FD-3212-7C8D-734C250671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7732" y="5903194"/>
            <a:ext cx="1647764" cy="659106"/>
          </a:xfrm>
          <a:prstGeom prst="rect">
            <a:avLst/>
          </a:prstGeom>
        </p:spPr>
      </p:pic>
      <p:sp>
        <p:nvSpPr>
          <p:cNvPr id="12" name="Title 1">
            <a:extLst>
              <a:ext uri="{FF2B5EF4-FFF2-40B4-BE49-F238E27FC236}">
                <a16:creationId xmlns:a16="http://schemas.microsoft.com/office/drawing/2014/main" id="{E535B994-E9C9-F7D0-7D65-69810982BC91}"/>
              </a:ext>
            </a:extLst>
          </p:cNvPr>
          <p:cNvSpPr txBox="1">
            <a:spLocks/>
          </p:cNvSpPr>
          <p:nvPr/>
        </p:nvSpPr>
        <p:spPr>
          <a:xfrm>
            <a:off x="5516958" y="755753"/>
            <a:ext cx="550189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Okviri koji usmjeravaju nastavu (</a:t>
            </a:r>
            <a:r>
              <a:rPr lang="en-US" sz="3000" b="1" dirty="0" err="1">
                <a:solidFill>
                  <a:srgbClr val="399884"/>
                </a:solidFill>
                <a:latin typeface="DejaVu Sans" panose="020B0603030804020204" pitchFamily="34" charset="0"/>
                <a:ea typeface="DejaVu Sans" panose="020B0603030804020204" pitchFamily="34" charset="0"/>
                <a:cs typeface="DejaVu Sans" panose="020B0603030804020204" pitchFamily="34" charset="0"/>
              </a:rPr>
              <a:t>DigComp</a:t>
            </a:r>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a:t>
            </a:r>
          </a:p>
        </p:txBody>
      </p:sp>
      <p:sp>
        <p:nvSpPr>
          <p:cNvPr id="15" name="TextBox 14">
            <a:extLst>
              <a:ext uri="{FF2B5EF4-FFF2-40B4-BE49-F238E27FC236}">
                <a16:creationId xmlns:a16="http://schemas.microsoft.com/office/drawing/2014/main" id="{EC237F5A-D185-BF03-7D91-41CAB7A9987A}"/>
              </a:ext>
            </a:extLst>
          </p:cNvPr>
          <p:cNvSpPr txBox="1"/>
          <p:nvPr/>
        </p:nvSpPr>
        <p:spPr>
          <a:xfrm>
            <a:off x="-3047" y="6642546"/>
            <a:ext cx="3404849" cy="215444"/>
          </a:xfrm>
          <a:prstGeom prst="rect">
            <a:avLst/>
          </a:prstGeom>
          <a:noFill/>
        </p:spPr>
        <p:txBody>
          <a:bodyPr wrap="square" rtlCol="0">
            <a:spAutoFit/>
          </a:bodyPr>
          <a:lstStyle/>
          <a:p>
            <a:r>
              <a:rPr lang="en-GB" sz="800" dirty="0">
                <a:solidFill>
                  <a:schemeClr val="bg1"/>
                </a:solidFill>
                <a:latin typeface="DejaVu Math TeX Gyre" panose="02000503000000000000"/>
              </a:rPr>
              <a:t>Slika: artem-balashevsky-Ld-5Lu-eU6A-unsplash</a:t>
            </a:r>
          </a:p>
        </p:txBody>
      </p:sp>
      <p:pic>
        <p:nvPicPr>
          <p:cNvPr id="2052" name="Picture 4" descr="DigComp competence areas">
            <a:extLst>
              <a:ext uri="{FF2B5EF4-FFF2-40B4-BE49-F238E27FC236}">
                <a16:creationId xmlns:a16="http://schemas.microsoft.com/office/drawing/2014/main" id="{9539469B-4222-9C76-95E0-ADC787983B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6174" y="1398018"/>
            <a:ext cx="4176683" cy="3846511"/>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5497CA4C-A3AC-12B7-220F-336C6C630BA7}"/>
              </a:ext>
            </a:extLst>
          </p:cNvPr>
          <p:cNvSpPr txBox="1"/>
          <p:nvPr/>
        </p:nvSpPr>
        <p:spPr>
          <a:xfrm>
            <a:off x="1968371" y="5327860"/>
            <a:ext cx="6096000" cy="246221"/>
          </a:xfrm>
          <a:prstGeom prst="rect">
            <a:avLst/>
          </a:prstGeom>
          <a:noFill/>
        </p:spPr>
        <p:txBody>
          <a:bodyPr wrap="square">
            <a:spAutoFit/>
          </a:bodyPr>
          <a:lstStyle/>
          <a:p>
            <a:r>
              <a:rPr lang="en-GB" sz="1000" dirty="0">
                <a:solidFill>
                  <a:srgbClr val="156082"/>
                </a:solidFill>
              </a:rPr>
              <a:t>Slika: joint-research-centre.ec.europa.eu</a:t>
            </a:r>
          </a:p>
        </p:txBody>
      </p:sp>
    </p:spTree>
    <p:extLst>
      <p:ext uri="{BB962C8B-B14F-4D97-AF65-F5344CB8AC3E}">
        <p14:creationId xmlns:p14="http://schemas.microsoft.com/office/powerpoint/2010/main" val="1570624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FCFE8-287A-80DE-4245-2D87EDF4CC3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6723355-084E-6EEF-342B-6FEB3799F1EC}"/>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US" sz="1400" b="1" u="sng"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0E071CD3-CC0E-91A0-F0F1-15A4DAAE4862}"/>
              </a:ext>
            </a:extLst>
          </p:cNvPr>
          <p:cNvSpPr txBox="1"/>
          <p:nvPr/>
        </p:nvSpPr>
        <p:spPr>
          <a:xfrm>
            <a:off x="3984331" y="402332"/>
            <a:ext cx="8111062"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US" sz="3000" b="1" dirty="0">
                <a:solidFill>
                  <a:srgbClr val="303D68"/>
                </a:solidFill>
                <a:latin typeface="DejaVu Math TeX Gyre" panose="02000503000000000000" pitchFamily="2" charset="0"/>
                <a:ea typeface="+mj-ea"/>
                <a:cs typeface="+mj-cs"/>
              </a:rPr>
              <a:t>Ključni aspekti:</a:t>
            </a:r>
          </a:p>
          <a:p>
            <a:pPr>
              <a:buFont typeface="Arial" panose="020B0604020202020204" pitchFamily="34" charset="0"/>
              <a:buChar char="•"/>
            </a:pPr>
            <a:r>
              <a:rPr lang="en-US" sz="3000" dirty="0" err="1">
                <a:solidFill>
                  <a:srgbClr val="303D68"/>
                </a:solidFill>
                <a:ea typeface="+mn-lt"/>
                <a:cs typeface="+mn-lt"/>
              </a:rPr>
              <a:t>Razumjeti</a:t>
            </a:r>
            <a:r>
              <a:rPr lang="en-US" sz="3000" dirty="0">
                <a:solidFill>
                  <a:srgbClr val="303D68"/>
                </a:solidFill>
                <a:ea typeface="+mn-lt"/>
                <a:cs typeface="+mn-lt"/>
              </a:rPr>
              <a:t> </a:t>
            </a:r>
            <a:r>
              <a:rPr lang="en-US" sz="3000" dirty="0" err="1">
                <a:solidFill>
                  <a:srgbClr val="303D68"/>
                </a:solidFill>
                <a:ea typeface="+mn-lt"/>
                <a:cs typeface="+mn-lt"/>
              </a:rPr>
              <a:t>praktične</a:t>
            </a:r>
            <a:r>
              <a:rPr lang="en-US" sz="3000" dirty="0">
                <a:solidFill>
                  <a:srgbClr val="303D68"/>
                </a:solidFill>
                <a:ea typeface="+mn-lt"/>
                <a:cs typeface="+mn-lt"/>
              </a:rPr>
              <a:t> </a:t>
            </a:r>
            <a:r>
              <a:rPr lang="en-US" sz="3000" dirty="0" err="1">
                <a:solidFill>
                  <a:srgbClr val="303D68"/>
                </a:solidFill>
                <a:ea typeface="+mn-lt"/>
                <a:cs typeface="+mn-lt"/>
              </a:rPr>
              <a:t>implikacije</a:t>
            </a:r>
            <a:r>
              <a:rPr lang="en-US" sz="3000" dirty="0">
                <a:solidFill>
                  <a:srgbClr val="303D68"/>
                </a:solidFill>
                <a:ea typeface="+mn-lt"/>
                <a:cs typeface="+mn-lt"/>
              </a:rPr>
              <a:t> </a:t>
            </a:r>
            <a:r>
              <a:rPr lang="en-US" sz="3000" dirty="0" err="1">
                <a:solidFill>
                  <a:srgbClr val="303D68"/>
                </a:solidFill>
                <a:ea typeface="+mn-lt"/>
                <a:cs typeface="+mn-lt"/>
              </a:rPr>
              <a:t>pismenosti</a:t>
            </a:r>
            <a:r>
              <a:rPr lang="en-US" sz="3000" dirty="0">
                <a:solidFill>
                  <a:srgbClr val="303D68"/>
                </a:solidFill>
                <a:ea typeface="+mn-lt"/>
                <a:cs typeface="+mn-lt"/>
              </a:rPr>
              <a:t> u </a:t>
            </a:r>
            <a:r>
              <a:rPr lang="en-US" sz="3000" dirty="0" err="1">
                <a:solidFill>
                  <a:srgbClr val="303D68"/>
                </a:solidFill>
                <a:ea typeface="+mn-lt"/>
                <a:cs typeface="+mn-lt"/>
              </a:rPr>
              <a:t>oblasti</a:t>
            </a:r>
            <a:r>
              <a:rPr lang="en-US" sz="3000" dirty="0">
                <a:solidFill>
                  <a:srgbClr val="303D68"/>
                </a:solidFill>
                <a:ea typeface="+mn-lt"/>
                <a:cs typeface="+mn-lt"/>
              </a:rPr>
              <a:t> AI.</a:t>
            </a:r>
            <a:endParaRPr lang="en-US" sz="3000" dirty="0">
              <a:solidFill>
                <a:srgbClr val="303D68"/>
              </a:solidFill>
              <a:latin typeface="DejaVu Math TeX Gyre"/>
              <a:ea typeface="Cambria" panose="02040503050406030204" pitchFamily="18" charset="0"/>
              <a:cs typeface="Arial" panose="020B0604020202020204" pitchFamily="34" charset="0"/>
            </a:endParaRPr>
          </a:p>
          <a:p>
            <a:pPr>
              <a:buFont typeface="Arial" panose="020B0604020202020204" pitchFamily="34" charset="0"/>
              <a:buChar char="•"/>
            </a:pPr>
            <a:r>
              <a:rPr lang="en-US" sz="3000" err="1">
                <a:solidFill>
                  <a:srgbClr val="303D68"/>
                </a:solidFill>
                <a:ea typeface="+mn-lt"/>
                <a:cs typeface="+mn-lt"/>
              </a:rPr>
              <a:t>Istražiti</a:t>
            </a:r>
            <a:r>
              <a:rPr lang="en-US" sz="3000">
                <a:solidFill>
                  <a:srgbClr val="303D68"/>
                </a:solidFill>
                <a:ea typeface="+mn-lt"/>
                <a:cs typeface="+mn-lt"/>
              </a:rPr>
              <a:t> </a:t>
            </a:r>
            <a:r>
              <a:rPr lang="en-US" sz="3000" err="1">
                <a:solidFill>
                  <a:srgbClr val="303D68"/>
                </a:solidFill>
                <a:ea typeface="+mn-lt"/>
                <a:cs typeface="+mn-lt"/>
              </a:rPr>
              <a:t>studije</a:t>
            </a:r>
            <a:r>
              <a:rPr lang="en-US" sz="3000">
                <a:solidFill>
                  <a:srgbClr val="303D68"/>
                </a:solidFill>
                <a:ea typeface="+mn-lt"/>
                <a:cs typeface="+mn-lt"/>
              </a:rPr>
              <a:t> </a:t>
            </a:r>
            <a:r>
              <a:rPr lang="en-US" sz="3000" err="1">
                <a:solidFill>
                  <a:srgbClr val="303D68"/>
                </a:solidFill>
                <a:ea typeface="+mn-lt"/>
                <a:cs typeface="+mn-lt"/>
              </a:rPr>
              <a:t>slučaja</a:t>
            </a:r>
            <a:r>
              <a:rPr lang="en-US" sz="3000">
                <a:solidFill>
                  <a:srgbClr val="303D68"/>
                </a:solidFill>
                <a:ea typeface="+mn-lt"/>
                <a:cs typeface="+mn-lt"/>
              </a:rPr>
              <a:t> o tome kako se jednostavni AI alati mogu koristiti za rješavanje uobičajenih problema u okruženju stručnog obrazovanja i obuka (VET).</a:t>
            </a:r>
            <a:endParaRPr lang="en-US"/>
          </a:p>
          <a:p>
            <a:pPr marL="457200" indent="-457200">
              <a:lnSpc>
                <a:spcPct val="90000"/>
              </a:lnSpc>
              <a:spcBef>
                <a:spcPct val="0"/>
              </a:spcBef>
              <a:buFont typeface="Arial" panose="020B0604020202020204" pitchFamily="34" charset="0"/>
              <a:buChar char="•"/>
            </a:pPr>
            <a:endParaRPr lang="en-US" sz="3000" dirty="0">
              <a:solidFill>
                <a:srgbClr val="303D68"/>
              </a:solidFill>
              <a:effectLst/>
              <a:latin typeface="DejaVu Math TeX Gyre"/>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A5B8A364-CA3E-515E-D1B6-6479C025A879}"/>
              </a:ext>
            </a:extLst>
          </p:cNvPr>
          <p:cNvSpPr txBox="1">
            <a:spLocks noChangeArrowheads="1"/>
          </p:cNvSpPr>
          <p:nvPr/>
        </p:nvSpPr>
        <p:spPr bwMode="auto">
          <a:xfrm>
            <a:off x="96607" y="402332"/>
            <a:ext cx="3824186" cy="1354217"/>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US"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Podnaslov 2.2: Uloga pismenosti o AI u VET-u</a:t>
            </a:r>
          </a:p>
        </p:txBody>
      </p:sp>
      <p:pic>
        <p:nvPicPr>
          <p:cNvPr id="2" name="Picture 1" descr="A logo with text on it&#10;&#10;Description automatically generated">
            <a:extLst>
              <a:ext uri="{FF2B5EF4-FFF2-40B4-BE49-F238E27FC236}">
                <a16:creationId xmlns:a16="http://schemas.microsoft.com/office/drawing/2014/main" id="{4C737077-5149-8ED6-A613-7DA9F5A40F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932A86E-9FAD-3DF5-7808-58051A2533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3701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m homem sentado em um banco em frente a um prédio">
            <a:extLst>
              <a:ext uri="{FF2B5EF4-FFF2-40B4-BE49-F238E27FC236}">
                <a16:creationId xmlns:a16="http://schemas.microsoft.com/office/drawing/2014/main" id="{70FFE9E7-05CA-DE8F-6C9B-7EFA71EE95B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48500" y="0"/>
            <a:ext cx="51435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76C9DCA1-6A39-6157-020F-DE2C8E3CDC00}"/>
              </a:ext>
            </a:extLst>
          </p:cNvPr>
          <p:cNvSpPr>
            <a:spLocks noGrp="1"/>
          </p:cNvSpPr>
          <p:nvPr>
            <p:ph type="title"/>
          </p:nvPr>
        </p:nvSpPr>
        <p:spPr>
          <a:xfrm>
            <a:off x="838200" y="365125"/>
            <a:ext cx="5798574" cy="1325563"/>
          </a:xfrm>
        </p:spPr>
        <p:txBody>
          <a:bodyPr/>
          <a:lstStyle/>
          <a:p>
            <a:r>
              <a:rPr lang="en-US" sz="3000" b="1" dirty="0">
                <a:solidFill>
                  <a:srgbClr val="399884"/>
                </a:solidFill>
                <a:latin typeface="DejaVu Sans" panose="020B0603030804020204" pitchFamily="34" charset="0"/>
              </a:rPr>
              <a:t>Razumijevanje vještačke inteligencije kao dijela svakodnevnog rada</a:t>
            </a:r>
            <a:endParaRPr lang="pt-PT" sz="3000" b="1" dirty="0">
              <a:solidFill>
                <a:srgbClr val="399884"/>
              </a:solidFill>
              <a:latin typeface="DejaVu Sans" panose="020B0603030804020204" pitchFamily="34" charset="0"/>
            </a:endParaRPr>
          </a:p>
        </p:txBody>
      </p:sp>
      <p:sp>
        <p:nvSpPr>
          <p:cNvPr id="3" name="Marcador de Posição de Conteúdo 2">
            <a:extLst>
              <a:ext uri="{FF2B5EF4-FFF2-40B4-BE49-F238E27FC236}">
                <a16:creationId xmlns:a16="http://schemas.microsoft.com/office/drawing/2014/main" id="{40871CD2-15E3-2F38-CFFD-753AA91ACD99}"/>
              </a:ext>
            </a:extLst>
          </p:cNvPr>
          <p:cNvSpPr>
            <a:spLocks noGrp="1"/>
          </p:cNvSpPr>
          <p:nvPr>
            <p:ph idx="1"/>
          </p:nvPr>
        </p:nvSpPr>
        <p:spPr>
          <a:xfrm>
            <a:off x="838200" y="1825625"/>
            <a:ext cx="4943168" cy="4152388"/>
          </a:xfrm>
        </p:spPr>
        <p:txBody>
          <a:bodyPr vert="horz" lIns="91440" tIns="45720" rIns="91440" bIns="45720" rtlCol="0" anchor="t">
            <a:normAutofit lnSpcReduction="10000"/>
          </a:bodyPr>
          <a:lstStyle/>
          <a:p>
            <a:pPr>
              <a:buNone/>
            </a:pPr>
            <a:r>
              <a:rPr lang="bs-Latn-BA" sz="2000" dirty="0">
                <a:solidFill>
                  <a:srgbClr val="303D68"/>
                </a:solidFill>
                <a:ea typeface="+mn-lt"/>
                <a:cs typeface="+mn-lt"/>
              </a:rPr>
              <a:t>Veštačka inteligencija je već prisutna u mnogim uobičajenim zadacima: sortiranje e-</a:t>
            </a:r>
            <a:r>
              <a:rPr lang="bs-Latn-BA" sz="2000" dirty="0" err="1">
                <a:solidFill>
                  <a:srgbClr val="303D68"/>
                </a:solidFill>
                <a:ea typeface="+mn-lt"/>
                <a:cs typeface="+mn-lt"/>
              </a:rPr>
              <a:t>mailova</a:t>
            </a:r>
            <a:r>
              <a:rPr lang="bs-Latn-BA" sz="2000" dirty="0">
                <a:solidFill>
                  <a:srgbClr val="303D68"/>
                </a:solidFill>
                <a:ea typeface="+mn-lt"/>
                <a:cs typeface="+mn-lt"/>
              </a:rPr>
              <a:t>, predlaganje proizvoda, provjera pravopisa, </a:t>
            </a:r>
            <a:r>
              <a:rPr lang="bs-Latn-BA" sz="2000" dirty="0" err="1">
                <a:solidFill>
                  <a:srgbClr val="303D68"/>
                </a:solidFill>
                <a:ea typeface="+mn-lt"/>
                <a:cs typeface="+mn-lt"/>
              </a:rPr>
              <a:t>prevođenje</a:t>
            </a:r>
            <a:r>
              <a:rPr lang="bs-Latn-BA" sz="2000" dirty="0">
                <a:solidFill>
                  <a:srgbClr val="303D68"/>
                </a:solidFill>
                <a:ea typeface="+mn-lt"/>
                <a:cs typeface="+mn-lt"/>
              </a:rPr>
              <a:t> tekstova ili upravljanje rasporedima.</a:t>
            </a:r>
            <a:endParaRPr lang="bs-Latn-BA" dirty="0">
              <a:ea typeface="+mj-ea"/>
              <a:cs typeface="+mj-cs"/>
            </a:endParaRPr>
          </a:p>
          <a:p>
            <a:pPr>
              <a:buNone/>
            </a:pPr>
            <a:r>
              <a:rPr lang="bs-Latn-BA" sz="2000" dirty="0">
                <a:solidFill>
                  <a:srgbClr val="303D68"/>
                </a:solidFill>
                <a:ea typeface="+mn-lt"/>
                <a:cs typeface="+mn-lt"/>
              </a:rPr>
              <a:t>U radnom </a:t>
            </a:r>
            <a:r>
              <a:rPr lang="bs-Latn-BA" sz="2000" dirty="0" err="1">
                <a:solidFill>
                  <a:srgbClr val="303D68"/>
                </a:solidFill>
                <a:ea typeface="+mn-lt"/>
                <a:cs typeface="+mn-lt"/>
              </a:rPr>
              <a:t>okruženju</a:t>
            </a:r>
            <a:r>
              <a:rPr lang="bs-Latn-BA" sz="2000" dirty="0">
                <a:solidFill>
                  <a:srgbClr val="303D68"/>
                </a:solidFill>
                <a:ea typeface="+mn-lt"/>
                <a:cs typeface="+mn-lt"/>
              </a:rPr>
              <a:t>, AI </a:t>
            </a:r>
            <a:r>
              <a:rPr lang="bs-Latn-BA" sz="2000" dirty="0" err="1">
                <a:solidFill>
                  <a:srgbClr val="303D68"/>
                </a:solidFill>
                <a:ea typeface="+mn-lt"/>
                <a:cs typeface="+mn-lt"/>
              </a:rPr>
              <a:t>podržava</a:t>
            </a:r>
            <a:r>
              <a:rPr lang="bs-Latn-BA" sz="2000" dirty="0">
                <a:solidFill>
                  <a:srgbClr val="303D68"/>
                </a:solidFill>
                <a:ea typeface="+mn-lt"/>
                <a:cs typeface="+mn-lt"/>
              </a:rPr>
              <a:t> planiranje, kontrolu kvaliteta, korisničku podršku i </a:t>
            </a:r>
            <a:r>
              <a:rPr lang="bs-Latn-BA" sz="2000" dirty="0" err="1">
                <a:solidFill>
                  <a:srgbClr val="303D68"/>
                </a:solidFill>
                <a:ea typeface="+mn-lt"/>
                <a:cs typeface="+mn-lt"/>
              </a:rPr>
              <a:t>praćenje</a:t>
            </a:r>
            <a:r>
              <a:rPr lang="bs-Latn-BA" sz="2000" dirty="0">
                <a:solidFill>
                  <a:srgbClr val="303D68"/>
                </a:solidFill>
                <a:ea typeface="+mn-lt"/>
                <a:cs typeface="+mn-lt"/>
              </a:rPr>
              <a:t> podataka.</a:t>
            </a:r>
            <a:endParaRPr lang="bs-Latn-BA" dirty="0">
              <a:ea typeface="+mj-ea"/>
              <a:cs typeface="+mj-cs"/>
            </a:endParaRPr>
          </a:p>
          <a:p>
            <a:pPr>
              <a:buNone/>
            </a:pPr>
            <a:r>
              <a:rPr lang="bs-Latn-BA" sz="2000" dirty="0">
                <a:solidFill>
                  <a:srgbClr val="303D68"/>
                </a:solidFill>
                <a:ea typeface="+mn-lt"/>
                <a:cs typeface="+mn-lt"/>
              </a:rPr>
              <a:t>Za polaznike stručnog obrazovanja i obuka (VET), pismenost u oblasti AI znači prepoznati ove alate, razumjeti čime se bave i koristiti ih samouvjereno kao dio svakodnevnih aktivnosti.</a:t>
            </a:r>
            <a:endParaRPr lang="bs-Latn-BA" dirty="0">
              <a:ea typeface="+mj-ea"/>
              <a:cs typeface="+mj-cs"/>
            </a:endParaRPr>
          </a:p>
          <a:p>
            <a:pPr marL="0" indent="0" algn="just">
              <a:spcBef>
                <a:spcPct val="0"/>
              </a:spcBef>
              <a:spcAft>
                <a:spcPts val="600"/>
              </a:spcAft>
              <a:buNone/>
            </a:pPr>
            <a:endParaRPr lang="en-US" sz="2000" dirty="0">
              <a:solidFill>
                <a:srgbClr val="303D68"/>
              </a:solidFill>
              <a:latin typeface="DejaVu Math TeX Gyre" panose="02000503000000000000" pitchFamily="2" charset="0"/>
              <a:ea typeface="+mj-ea"/>
              <a:cs typeface="+mj-cs"/>
            </a:endParaRPr>
          </a:p>
        </p:txBody>
      </p:sp>
      <p:pic>
        <p:nvPicPr>
          <p:cNvPr id="4" name="Picture 3" descr="Blue text on a black background&#10;&#10;Description automatically generated">
            <a:extLst>
              <a:ext uri="{FF2B5EF4-FFF2-40B4-BE49-F238E27FC236}">
                <a16:creationId xmlns:a16="http://schemas.microsoft.com/office/drawing/2014/main" id="{7EC094B3-BB05-57CB-F40F-3B0C556CD8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837" y="6184696"/>
            <a:ext cx="2496021" cy="522342"/>
          </a:xfrm>
          <a:prstGeom prst="rect">
            <a:avLst/>
          </a:prstGeom>
        </p:spPr>
      </p:pic>
      <p:pic>
        <p:nvPicPr>
          <p:cNvPr id="5" name="Picture 4" descr="A logo with text on it&#10;&#10;Description automatically generated">
            <a:extLst>
              <a:ext uri="{FF2B5EF4-FFF2-40B4-BE49-F238E27FC236}">
                <a16:creationId xmlns:a16="http://schemas.microsoft.com/office/drawing/2014/main" id="{1ECD98B1-3403-F0CA-07B1-7F48B5C613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245" y="6051792"/>
            <a:ext cx="1647764" cy="659106"/>
          </a:xfrm>
          <a:prstGeom prst="rect">
            <a:avLst/>
          </a:prstGeom>
        </p:spPr>
      </p:pic>
      <p:sp>
        <p:nvSpPr>
          <p:cNvPr id="6" name="CaixaDeTexto 5">
            <a:extLst>
              <a:ext uri="{FF2B5EF4-FFF2-40B4-BE49-F238E27FC236}">
                <a16:creationId xmlns:a16="http://schemas.microsoft.com/office/drawing/2014/main" id="{03AF7AB1-07ED-ED3E-7259-77B4F524325D}"/>
              </a:ext>
            </a:extLst>
          </p:cNvPr>
          <p:cNvSpPr txBox="1"/>
          <p:nvPr/>
        </p:nvSpPr>
        <p:spPr>
          <a:xfrm>
            <a:off x="9627865" y="234320"/>
            <a:ext cx="1911101" cy="261610"/>
          </a:xfrm>
          <a:prstGeom prst="rect">
            <a:avLst/>
          </a:prstGeom>
          <a:noFill/>
        </p:spPr>
        <p:txBody>
          <a:bodyPr wrap="none" rtlCol="0">
            <a:spAutoFit/>
          </a:bodyPr>
          <a:lstStyle/>
          <a:p>
            <a:r>
              <a:rPr lang="en-GB" sz="1100" dirty="0">
                <a:solidFill>
                  <a:schemeClr val="bg1"/>
                </a:solidFill>
              </a:rPr>
              <a:t>Slika: </a:t>
            </a:r>
            <a:r>
              <a:rPr lang="en-GB" sz="1100" dirty="0" err="1">
                <a:solidFill>
                  <a:schemeClr val="bg1"/>
                </a:solidFill>
              </a:rPr>
              <a:t>axelrodsun.unsplash</a:t>
            </a:r>
            <a:endParaRPr lang="en-GB" sz="1100" dirty="0">
              <a:solidFill>
                <a:schemeClr val="bg1"/>
              </a:solidFill>
            </a:endParaRPr>
          </a:p>
        </p:txBody>
      </p:sp>
    </p:spTree>
    <p:extLst>
      <p:ext uri="{BB962C8B-B14F-4D97-AF65-F5344CB8AC3E}">
        <p14:creationId xmlns:p14="http://schemas.microsoft.com/office/powerpoint/2010/main" val="1486463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15E4A9-3ACD-509E-810B-D576833E1E3B}"/>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Dois engenheiros em roupas de trabalho discutindo pontos de apresentação em tablet enquanto seu colega controla enorme máquina industrial">
            <a:extLst>
              <a:ext uri="{FF2B5EF4-FFF2-40B4-BE49-F238E27FC236}">
                <a16:creationId xmlns:a16="http://schemas.microsoft.com/office/drawing/2014/main" id="{6A60D855-6583-A330-1258-04958F0DADC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6952" y="0"/>
            <a:ext cx="4572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1E03A98-F0DE-B72E-CB11-5B763E5DF2CD}"/>
              </a:ext>
            </a:extLst>
          </p:cNvPr>
          <p:cNvSpPr txBox="1">
            <a:spLocks/>
          </p:cNvSpPr>
          <p:nvPr/>
        </p:nvSpPr>
        <p:spPr>
          <a:xfrm>
            <a:off x="610508" y="1763827"/>
            <a:ext cx="6024208" cy="398804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buFont typeface="Arial" panose="020B0604020202020204" pitchFamily="34" charset="0"/>
              <a:buChar char="•"/>
            </a:pPr>
            <a:r>
              <a:rPr lang="en-US" sz="2000" err="1">
                <a:solidFill>
                  <a:srgbClr val="303D68"/>
                </a:solidFill>
                <a:ea typeface="+mj-lt"/>
                <a:cs typeface="+mj-lt"/>
              </a:rPr>
              <a:t>Pismenost</a:t>
            </a:r>
            <a:r>
              <a:rPr lang="en-US" sz="2000">
                <a:solidFill>
                  <a:srgbClr val="303D68"/>
                </a:solidFill>
                <a:ea typeface="+mj-lt"/>
                <a:cs typeface="+mj-lt"/>
              </a:rPr>
              <a:t> u </a:t>
            </a:r>
            <a:r>
              <a:rPr lang="en-US" sz="2000" err="1">
                <a:solidFill>
                  <a:srgbClr val="303D68"/>
                </a:solidFill>
                <a:ea typeface="+mj-lt"/>
                <a:cs typeface="+mj-lt"/>
              </a:rPr>
              <a:t>oblasti</a:t>
            </a:r>
            <a:r>
              <a:rPr lang="en-US" sz="2000">
                <a:solidFill>
                  <a:srgbClr val="303D68"/>
                </a:solidFill>
                <a:ea typeface="+mj-lt"/>
                <a:cs typeface="+mj-lt"/>
              </a:rPr>
              <a:t> AI </a:t>
            </a:r>
            <a:r>
              <a:rPr lang="en-US" sz="2000" err="1">
                <a:solidFill>
                  <a:srgbClr val="303D68"/>
                </a:solidFill>
                <a:ea typeface="+mj-lt"/>
                <a:cs typeface="+mj-lt"/>
              </a:rPr>
              <a:t>nadograđuje</a:t>
            </a:r>
            <a:r>
              <a:rPr lang="en-US" sz="2000">
                <a:solidFill>
                  <a:srgbClr val="303D68"/>
                </a:solidFill>
                <a:ea typeface="+mj-lt"/>
                <a:cs typeface="+mj-lt"/>
              </a:rPr>
              <a:t> se </a:t>
            </a:r>
            <a:r>
              <a:rPr lang="en-US" sz="2000" err="1">
                <a:solidFill>
                  <a:srgbClr val="303D68"/>
                </a:solidFill>
                <a:ea typeface="+mj-lt"/>
                <a:cs typeface="+mj-lt"/>
              </a:rPr>
              <a:t>na</a:t>
            </a:r>
            <a:r>
              <a:rPr lang="en-US" sz="2000">
                <a:solidFill>
                  <a:srgbClr val="303D68"/>
                </a:solidFill>
                <a:ea typeface="+mj-lt"/>
                <a:cs typeface="+mj-lt"/>
              </a:rPr>
              <a:t> </a:t>
            </a:r>
            <a:r>
              <a:rPr lang="en-US" sz="2000" err="1">
                <a:solidFill>
                  <a:srgbClr val="303D68"/>
                </a:solidFill>
                <a:ea typeface="+mj-lt"/>
                <a:cs typeface="+mj-lt"/>
              </a:rPr>
              <a:t>osnovama</a:t>
            </a:r>
            <a:r>
              <a:rPr lang="en-US" sz="2000">
                <a:solidFill>
                  <a:srgbClr val="303D68"/>
                </a:solidFill>
                <a:ea typeface="+mj-lt"/>
                <a:cs typeface="+mj-lt"/>
              </a:rPr>
              <a:t>: </a:t>
            </a:r>
            <a:r>
              <a:rPr lang="en-US" sz="2000" err="1">
                <a:solidFill>
                  <a:srgbClr val="303D68"/>
                </a:solidFill>
                <a:ea typeface="+mj-lt"/>
                <a:cs typeface="+mj-lt"/>
              </a:rPr>
              <a:t>poznavanju</a:t>
            </a:r>
            <a:r>
              <a:rPr lang="en-US" sz="2000">
                <a:solidFill>
                  <a:srgbClr val="303D68"/>
                </a:solidFill>
                <a:ea typeface="+mj-lt"/>
                <a:cs typeface="+mj-lt"/>
              </a:rPr>
              <a:t> </a:t>
            </a:r>
            <a:r>
              <a:rPr lang="en-US" sz="2000" err="1">
                <a:solidFill>
                  <a:srgbClr val="303D68"/>
                </a:solidFill>
                <a:ea typeface="+mj-lt"/>
                <a:cs typeface="+mj-lt"/>
              </a:rPr>
              <a:t>načina</a:t>
            </a:r>
            <a:r>
              <a:rPr lang="en-US" sz="2000">
                <a:solidFill>
                  <a:srgbClr val="303D68"/>
                </a:solidFill>
                <a:ea typeface="+mj-lt"/>
                <a:cs typeface="+mj-lt"/>
              </a:rPr>
              <a:t> </a:t>
            </a:r>
            <a:r>
              <a:rPr lang="en-US" sz="2000" err="1">
                <a:solidFill>
                  <a:srgbClr val="303D68"/>
                </a:solidFill>
                <a:ea typeface="+mj-lt"/>
                <a:cs typeface="+mj-lt"/>
              </a:rPr>
              <a:t>na</a:t>
            </a:r>
            <a:r>
              <a:rPr lang="en-US" sz="2000">
                <a:solidFill>
                  <a:srgbClr val="303D68"/>
                </a:solidFill>
                <a:ea typeface="+mj-lt"/>
                <a:cs typeface="+mj-lt"/>
              </a:rPr>
              <a:t> koji se </a:t>
            </a:r>
            <a:r>
              <a:rPr lang="en-US" sz="2000" err="1">
                <a:solidFill>
                  <a:srgbClr val="303D68"/>
                </a:solidFill>
                <a:ea typeface="+mj-lt"/>
                <a:cs typeface="+mj-lt"/>
              </a:rPr>
              <a:t>podaci</a:t>
            </a:r>
            <a:r>
              <a:rPr lang="en-US" sz="2000">
                <a:solidFill>
                  <a:srgbClr val="303D68"/>
                </a:solidFill>
                <a:ea typeface="+mj-lt"/>
                <a:cs typeface="+mj-lt"/>
              </a:rPr>
              <a:t> </a:t>
            </a:r>
            <a:r>
              <a:rPr lang="en-US" sz="2000" err="1">
                <a:solidFill>
                  <a:srgbClr val="303D68"/>
                </a:solidFill>
                <a:ea typeface="+mj-lt"/>
                <a:cs typeface="+mj-lt"/>
              </a:rPr>
              <a:t>čuvaju</a:t>
            </a:r>
            <a:r>
              <a:rPr lang="en-US" sz="2000">
                <a:solidFill>
                  <a:srgbClr val="303D68"/>
                </a:solidFill>
                <a:ea typeface="+mj-lt"/>
                <a:cs typeface="+mj-lt"/>
              </a:rPr>
              <a:t>, </a:t>
            </a:r>
            <a:r>
              <a:rPr lang="en-US" sz="2000" err="1">
                <a:solidFill>
                  <a:srgbClr val="303D68"/>
                </a:solidFill>
                <a:ea typeface="+mj-lt"/>
                <a:cs typeface="+mj-lt"/>
              </a:rPr>
              <a:t>dijele</a:t>
            </a:r>
            <a:r>
              <a:rPr lang="en-US" sz="2000">
                <a:solidFill>
                  <a:srgbClr val="303D68"/>
                </a:solidFill>
                <a:ea typeface="+mj-lt"/>
                <a:cs typeface="+mj-lt"/>
              </a:rPr>
              <a:t> </a:t>
            </a:r>
            <a:r>
              <a:rPr lang="en-US" sz="2000" err="1">
                <a:solidFill>
                  <a:srgbClr val="303D68"/>
                </a:solidFill>
                <a:ea typeface="+mj-lt"/>
                <a:cs typeface="+mj-lt"/>
              </a:rPr>
              <a:t>i</a:t>
            </a:r>
            <a:r>
              <a:rPr lang="en-US" sz="2000">
                <a:solidFill>
                  <a:srgbClr val="303D68"/>
                </a:solidFill>
                <a:ea typeface="+mj-lt"/>
                <a:cs typeface="+mj-lt"/>
              </a:rPr>
              <a:t> </a:t>
            </a:r>
            <a:r>
              <a:rPr lang="en-US" sz="2000" err="1">
                <a:solidFill>
                  <a:srgbClr val="303D68"/>
                </a:solidFill>
                <a:ea typeface="+mj-lt"/>
                <a:cs typeface="+mj-lt"/>
              </a:rPr>
              <a:t>koriste</a:t>
            </a:r>
            <a:r>
              <a:rPr lang="en-US" sz="2000">
                <a:solidFill>
                  <a:srgbClr val="303D68"/>
                </a:solidFill>
                <a:ea typeface="+mj-lt"/>
                <a:cs typeface="+mj-lt"/>
              </a:rPr>
              <a:t>.</a:t>
            </a:r>
            <a:endParaRPr lang="en-US" sz="2000" dirty="0">
              <a:solidFill>
                <a:srgbClr val="303D68"/>
              </a:solidFill>
              <a:latin typeface="DejaVu Math TeX Gyre" panose="02000503000000000000" pitchFamily="2" charset="0"/>
            </a:endParaRPr>
          </a:p>
          <a:p>
            <a:pPr algn="just"/>
            <a:endParaRPr lang="en-US" sz="2000" dirty="0">
              <a:solidFill>
                <a:srgbClr val="303D68"/>
              </a:solidFill>
              <a:ea typeface="+mj-lt"/>
              <a:cs typeface="+mj-lt"/>
            </a:endParaRPr>
          </a:p>
          <a:p>
            <a:pPr algn="just">
              <a:buFont typeface="Arial" panose="020B0604020202020204" pitchFamily="34" charset="0"/>
              <a:buChar char="•"/>
            </a:pPr>
            <a:r>
              <a:rPr lang="en-US" sz="2000">
                <a:solidFill>
                  <a:srgbClr val="303D68"/>
                </a:solidFill>
                <a:ea typeface="+mj-lt"/>
                <a:cs typeface="+mj-lt"/>
              </a:rPr>
              <a:t>Kada </a:t>
            </a:r>
            <a:r>
              <a:rPr lang="en-US" sz="2000" err="1">
                <a:solidFill>
                  <a:srgbClr val="303D68"/>
                </a:solidFill>
                <a:ea typeface="+mj-lt"/>
                <a:cs typeface="+mj-lt"/>
              </a:rPr>
              <a:t>polaznici</a:t>
            </a:r>
            <a:r>
              <a:rPr lang="en-US" sz="2000" dirty="0">
                <a:solidFill>
                  <a:srgbClr val="303D68"/>
                </a:solidFill>
                <a:ea typeface="+mj-lt"/>
                <a:cs typeface="+mj-lt"/>
              </a:rPr>
              <a:t> </a:t>
            </a:r>
            <a:r>
              <a:rPr lang="en-US" sz="2000" err="1">
                <a:solidFill>
                  <a:srgbClr val="303D68"/>
                </a:solidFill>
                <a:ea typeface="+mj-lt"/>
                <a:cs typeface="+mj-lt"/>
              </a:rPr>
              <a:t>razumiju</a:t>
            </a:r>
            <a:r>
              <a:rPr lang="en-US" sz="2000" dirty="0">
                <a:solidFill>
                  <a:srgbClr val="303D68"/>
                </a:solidFill>
                <a:ea typeface="+mj-lt"/>
                <a:cs typeface="+mj-lt"/>
              </a:rPr>
              <a:t> </a:t>
            </a:r>
            <a:r>
              <a:rPr lang="en-US" sz="2000" err="1">
                <a:solidFill>
                  <a:srgbClr val="303D68"/>
                </a:solidFill>
                <a:ea typeface="+mj-lt"/>
                <a:cs typeface="+mj-lt"/>
              </a:rPr>
              <a:t>podatke</a:t>
            </a:r>
            <a:r>
              <a:rPr lang="en-US" sz="2000">
                <a:solidFill>
                  <a:srgbClr val="303D68"/>
                </a:solidFill>
                <a:ea typeface="+mj-lt"/>
                <a:cs typeface="+mj-lt"/>
              </a:rPr>
              <a:t> </a:t>
            </a:r>
            <a:r>
              <a:rPr lang="en-US" sz="2000" err="1">
                <a:solidFill>
                  <a:srgbClr val="303D68"/>
                </a:solidFill>
                <a:ea typeface="+mj-lt"/>
                <a:cs typeface="+mj-lt"/>
              </a:rPr>
              <a:t>i</a:t>
            </a:r>
            <a:r>
              <a:rPr lang="en-US" sz="2000">
                <a:solidFill>
                  <a:srgbClr val="303D68"/>
                </a:solidFill>
                <a:ea typeface="+mj-lt"/>
                <a:cs typeface="+mj-lt"/>
              </a:rPr>
              <a:t> alate za </a:t>
            </a:r>
            <a:r>
              <a:rPr lang="en-US" sz="2000" err="1">
                <a:solidFill>
                  <a:srgbClr val="303D68"/>
                </a:solidFill>
                <a:ea typeface="+mj-lt"/>
                <a:cs typeface="+mj-lt"/>
              </a:rPr>
              <a:t>komunikaciju</a:t>
            </a:r>
            <a:r>
              <a:rPr lang="en-US" sz="2000">
                <a:solidFill>
                  <a:srgbClr val="303D68"/>
                </a:solidFill>
                <a:ea typeface="+mj-lt"/>
                <a:cs typeface="+mj-lt"/>
              </a:rPr>
              <a:t>, </a:t>
            </a:r>
            <a:r>
              <a:rPr lang="en-US" sz="2000" err="1">
                <a:solidFill>
                  <a:srgbClr val="303D68"/>
                </a:solidFill>
                <a:ea typeface="+mj-lt"/>
                <a:cs typeface="+mj-lt"/>
              </a:rPr>
              <a:t>lakše</a:t>
            </a:r>
            <a:r>
              <a:rPr lang="en-US" sz="2000">
                <a:solidFill>
                  <a:srgbClr val="303D68"/>
                </a:solidFill>
                <a:ea typeface="+mj-lt"/>
                <a:cs typeface="+mj-lt"/>
              </a:rPr>
              <a:t> </a:t>
            </a:r>
            <a:r>
              <a:rPr lang="en-US" sz="2000" err="1">
                <a:solidFill>
                  <a:srgbClr val="303D68"/>
                </a:solidFill>
                <a:ea typeface="+mj-lt"/>
                <a:cs typeface="+mj-lt"/>
              </a:rPr>
              <a:t>mogu</a:t>
            </a:r>
            <a:r>
              <a:rPr lang="en-US" sz="2000">
                <a:solidFill>
                  <a:srgbClr val="303D68"/>
                </a:solidFill>
                <a:ea typeface="+mj-lt"/>
                <a:cs typeface="+mj-lt"/>
              </a:rPr>
              <a:t> </a:t>
            </a:r>
            <a:r>
              <a:rPr lang="en-US" sz="2000" err="1">
                <a:solidFill>
                  <a:srgbClr val="303D68"/>
                </a:solidFill>
                <a:ea typeface="+mj-lt"/>
                <a:cs typeface="+mj-lt"/>
              </a:rPr>
              <a:t>tumačiti</a:t>
            </a:r>
            <a:r>
              <a:rPr lang="en-US" sz="2000">
                <a:solidFill>
                  <a:srgbClr val="303D68"/>
                </a:solidFill>
                <a:ea typeface="+mj-lt"/>
                <a:cs typeface="+mj-lt"/>
              </a:rPr>
              <a:t> </a:t>
            </a:r>
            <a:r>
              <a:rPr lang="en-US" sz="2000" err="1">
                <a:solidFill>
                  <a:srgbClr val="303D68"/>
                </a:solidFill>
                <a:ea typeface="+mj-lt"/>
                <a:cs typeface="+mj-lt"/>
              </a:rPr>
              <a:t>kako</a:t>
            </a:r>
            <a:r>
              <a:rPr lang="en-US" sz="2000">
                <a:solidFill>
                  <a:srgbClr val="303D68"/>
                </a:solidFill>
                <a:ea typeface="+mj-lt"/>
                <a:cs typeface="+mj-lt"/>
              </a:rPr>
              <a:t> AI </a:t>
            </a:r>
            <a:r>
              <a:rPr lang="en-US" sz="2000" err="1">
                <a:solidFill>
                  <a:srgbClr val="303D68"/>
                </a:solidFill>
                <a:ea typeface="+mj-lt"/>
                <a:cs typeface="+mj-lt"/>
              </a:rPr>
              <a:t>sistemi</a:t>
            </a:r>
            <a:r>
              <a:rPr lang="en-US" sz="2000">
                <a:solidFill>
                  <a:srgbClr val="303D68"/>
                </a:solidFill>
                <a:ea typeface="+mj-lt"/>
                <a:cs typeface="+mj-lt"/>
              </a:rPr>
              <a:t> </a:t>
            </a:r>
            <a:r>
              <a:rPr lang="en-US" sz="2000" err="1">
                <a:solidFill>
                  <a:srgbClr val="303D68"/>
                </a:solidFill>
                <a:ea typeface="+mj-lt"/>
                <a:cs typeface="+mj-lt"/>
              </a:rPr>
              <a:t>donose</a:t>
            </a:r>
            <a:r>
              <a:rPr lang="en-US" sz="2000">
                <a:solidFill>
                  <a:srgbClr val="303D68"/>
                </a:solidFill>
                <a:ea typeface="+mj-lt"/>
                <a:cs typeface="+mj-lt"/>
              </a:rPr>
              <a:t> </a:t>
            </a:r>
            <a:r>
              <a:rPr lang="en-US" sz="2000" err="1">
                <a:solidFill>
                  <a:srgbClr val="303D68"/>
                </a:solidFill>
                <a:ea typeface="+mj-lt"/>
                <a:cs typeface="+mj-lt"/>
              </a:rPr>
              <a:t>predikcije</a:t>
            </a:r>
            <a:r>
              <a:rPr lang="en-US" sz="2000">
                <a:solidFill>
                  <a:srgbClr val="303D68"/>
                </a:solidFill>
                <a:ea typeface="+mj-lt"/>
                <a:cs typeface="+mj-lt"/>
              </a:rPr>
              <a:t> </a:t>
            </a:r>
            <a:r>
              <a:rPr lang="en-US" sz="2000" err="1">
                <a:solidFill>
                  <a:srgbClr val="303D68"/>
                </a:solidFill>
                <a:ea typeface="+mj-lt"/>
                <a:cs typeface="+mj-lt"/>
              </a:rPr>
              <a:t>ili</a:t>
            </a:r>
            <a:r>
              <a:rPr lang="en-US" sz="2000">
                <a:solidFill>
                  <a:srgbClr val="303D68"/>
                </a:solidFill>
                <a:ea typeface="+mj-lt"/>
                <a:cs typeface="+mj-lt"/>
              </a:rPr>
              <a:t> </a:t>
            </a:r>
            <a:r>
              <a:rPr lang="en-US" sz="2000" err="1">
                <a:solidFill>
                  <a:srgbClr val="303D68"/>
                </a:solidFill>
                <a:ea typeface="+mj-lt"/>
                <a:cs typeface="+mj-lt"/>
              </a:rPr>
              <a:t>daju</a:t>
            </a:r>
            <a:r>
              <a:rPr lang="en-US" sz="2000">
                <a:solidFill>
                  <a:srgbClr val="303D68"/>
                </a:solidFill>
                <a:ea typeface="+mj-lt"/>
                <a:cs typeface="+mj-lt"/>
              </a:rPr>
              <a:t> </a:t>
            </a:r>
            <a:r>
              <a:rPr lang="en-US" sz="2000" err="1">
                <a:solidFill>
                  <a:srgbClr val="303D68"/>
                </a:solidFill>
                <a:ea typeface="+mj-lt"/>
                <a:cs typeface="+mj-lt"/>
              </a:rPr>
              <a:t>preporuke</a:t>
            </a:r>
            <a:r>
              <a:rPr lang="en-US" sz="2000">
                <a:solidFill>
                  <a:srgbClr val="303D68"/>
                </a:solidFill>
                <a:ea typeface="+mj-lt"/>
                <a:cs typeface="+mj-lt"/>
              </a:rPr>
              <a:t>.</a:t>
            </a:r>
            <a:endParaRPr lang="en-US"/>
          </a:p>
          <a:p>
            <a:pPr algn="just"/>
            <a:endParaRPr lang="en-US" sz="2000" dirty="0">
              <a:solidFill>
                <a:srgbClr val="303D68"/>
              </a:solidFill>
              <a:ea typeface="+mj-lt"/>
              <a:cs typeface="+mj-lt"/>
            </a:endParaRPr>
          </a:p>
          <a:p>
            <a:pPr algn="just">
              <a:buFont typeface="Arial" panose="020B0604020202020204" pitchFamily="34" charset="0"/>
              <a:buChar char="•"/>
            </a:pPr>
            <a:r>
              <a:rPr lang="en-US" sz="2000">
                <a:solidFill>
                  <a:srgbClr val="303D68"/>
                </a:solidFill>
                <a:ea typeface="+mj-lt"/>
                <a:cs typeface="+mj-lt"/>
              </a:rPr>
              <a:t>U </a:t>
            </a:r>
            <a:r>
              <a:rPr lang="en-US" sz="2000" err="1">
                <a:solidFill>
                  <a:srgbClr val="303D68"/>
                </a:solidFill>
                <a:ea typeface="+mj-lt"/>
                <a:cs typeface="+mj-lt"/>
              </a:rPr>
              <a:t>kontekstu</a:t>
            </a:r>
            <a:r>
              <a:rPr lang="en-US" sz="2000">
                <a:solidFill>
                  <a:srgbClr val="303D68"/>
                </a:solidFill>
                <a:ea typeface="+mj-lt"/>
                <a:cs typeface="+mj-lt"/>
              </a:rPr>
              <a:t> </a:t>
            </a:r>
            <a:r>
              <a:rPr lang="en-US" sz="2000" err="1">
                <a:solidFill>
                  <a:srgbClr val="303D68"/>
                </a:solidFill>
                <a:ea typeface="+mj-lt"/>
                <a:cs typeface="+mj-lt"/>
              </a:rPr>
              <a:t>stručnog</a:t>
            </a:r>
            <a:r>
              <a:rPr lang="en-US" sz="2000">
                <a:solidFill>
                  <a:srgbClr val="303D68"/>
                </a:solidFill>
                <a:ea typeface="+mj-lt"/>
                <a:cs typeface="+mj-lt"/>
              </a:rPr>
              <a:t> obrazovanja i obuka (VET), to znači znati kada slijediti automatizovanu preporuku, a kada je potrebna ljudska prosudba — praktična vještina koja štiti sigurnost, kvalitet i pravičnost na radnom mjestu.</a:t>
            </a:r>
            <a:endParaRPr lang="en-US"/>
          </a:p>
          <a:p>
            <a:pPr marL="285750" indent="-285750" algn="just">
              <a:spcAft>
                <a:spcPts val="600"/>
              </a:spcAft>
              <a:buFont typeface="Arial" panose="020B0604020202020204" pitchFamily="34" charset="0"/>
              <a:buChar char="•"/>
            </a:pPr>
            <a:endParaRPr lang="en-US" sz="2000" dirty="0">
              <a:solidFill>
                <a:srgbClr val="303D68"/>
              </a:solidFill>
              <a:latin typeface="DejaVu Math TeX Gyre" panose="02000503000000000000" pitchFamily="2" charset="0"/>
            </a:endParaRPr>
          </a:p>
        </p:txBody>
      </p:sp>
      <p:pic>
        <p:nvPicPr>
          <p:cNvPr id="8" name="Picture 7" descr="A logo with text on it&#10;&#10;Description automatically generated">
            <a:extLst>
              <a:ext uri="{FF2B5EF4-FFF2-40B4-BE49-F238E27FC236}">
                <a16:creationId xmlns:a16="http://schemas.microsoft.com/office/drawing/2014/main" id="{BF9ECE02-5CA0-F45A-2FD3-A932B92300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7732" y="5903194"/>
            <a:ext cx="1647764" cy="659106"/>
          </a:xfrm>
          <a:prstGeom prst="rect">
            <a:avLst/>
          </a:prstGeom>
        </p:spPr>
      </p:pic>
      <p:pic>
        <p:nvPicPr>
          <p:cNvPr id="10" name="Picture 9" descr="Blue text on a black background&#10;&#10;Description automatically generated">
            <a:extLst>
              <a:ext uri="{FF2B5EF4-FFF2-40B4-BE49-F238E27FC236}">
                <a16:creationId xmlns:a16="http://schemas.microsoft.com/office/drawing/2014/main" id="{AB23CBF3-0B2E-5306-32CE-231FFF5095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11" name="Title 1">
            <a:extLst>
              <a:ext uri="{FF2B5EF4-FFF2-40B4-BE49-F238E27FC236}">
                <a16:creationId xmlns:a16="http://schemas.microsoft.com/office/drawing/2014/main" id="{7B03B462-D4D8-0033-08DA-6ABB1A4112FC}"/>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Povezivanje pismenosti o vještačkoj inteligenciji s osnovnim digitalnim vještinama</a:t>
            </a:r>
            <a:endParaRPr lang="pl-PL"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13" name="TextBox 12">
            <a:extLst>
              <a:ext uri="{FF2B5EF4-FFF2-40B4-BE49-F238E27FC236}">
                <a16:creationId xmlns:a16="http://schemas.microsoft.com/office/drawing/2014/main" id="{636BAF9F-2F51-9221-9936-9E3BB0DB26D0}"/>
              </a:ext>
            </a:extLst>
          </p:cNvPr>
          <p:cNvSpPr txBox="1"/>
          <p:nvPr/>
        </p:nvSpPr>
        <p:spPr>
          <a:xfrm>
            <a:off x="8691093" y="6493918"/>
            <a:ext cx="3348636" cy="215444"/>
          </a:xfrm>
          <a:prstGeom prst="rect">
            <a:avLst/>
          </a:prstGeom>
          <a:noFill/>
        </p:spPr>
        <p:txBody>
          <a:bodyPr wrap="square" rtlCol="0">
            <a:spAutoFit/>
          </a:bodyPr>
          <a:lstStyle/>
          <a:p>
            <a:r>
              <a:rPr lang="en-GB" sz="800" dirty="0">
                <a:solidFill>
                  <a:schemeClr val="bg1"/>
                </a:solidFill>
                <a:latin typeface="DejaVu Math TeX Gyre" panose="02000503000000000000"/>
              </a:rPr>
              <a:t>Slika: </a:t>
            </a:r>
            <a:r>
              <a:rPr lang="en-GB" sz="800" dirty="0" err="1">
                <a:solidFill>
                  <a:schemeClr val="bg1"/>
                </a:solidFill>
                <a:latin typeface="DejaVu Math TeX Gyre" panose="02000503000000000000"/>
              </a:rPr>
              <a:t>getty.images-unsplash</a:t>
            </a:r>
            <a:endParaRPr lang="en-GB" sz="800" dirty="0">
              <a:solidFill>
                <a:schemeClr val="bg1"/>
              </a:solidFill>
              <a:latin typeface="DejaVu Math TeX Gyre" panose="02000503000000000000"/>
            </a:endParaRPr>
          </a:p>
        </p:txBody>
      </p:sp>
    </p:spTree>
    <p:extLst>
      <p:ext uri="{BB962C8B-B14F-4D97-AF65-F5344CB8AC3E}">
        <p14:creationId xmlns:p14="http://schemas.microsoft.com/office/powerpoint/2010/main" val="3061035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2EB3BF-D4FF-6CE0-24D7-736B96CF61DC}"/>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3B3744E1-E287-4EE9-4959-ED76B9C1A7CF}"/>
              </a:ext>
            </a:extLst>
          </p:cNvPr>
          <p:cNvSpPr txBox="1">
            <a:spLocks/>
          </p:cNvSpPr>
          <p:nvPr/>
        </p:nvSpPr>
        <p:spPr>
          <a:xfrm>
            <a:off x="521111" y="1910890"/>
            <a:ext cx="10832687" cy="384366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bs-Latn-BA" sz="2000" dirty="0">
                <a:solidFill>
                  <a:srgbClr val="303D68"/>
                </a:solidFill>
                <a:ea typeface="+mj-lt"/>
                <a:cs typeface="+mj-lt"/>
              </a:rPr>
              <a:t>AI alati pojavljuju se u mnogim područjima stručnog obrazovanja i obuka:</a:t>
            </a:r>
            <a:endParaRPr lang="bs-Latn-BA" dirty="0"/>
          </a:p>
          <a:p>
            <a:pPr algn="just"/>
            <a:endParaRPr lang="bs-Latn-BA" sz="2000" dirty="0">
              <a:solidFill>
                <a:srgbClr val="303D68"/>
              </a:solidFill>
              <a:ea typeface="+mj-lt"/>
              <a:cs typeface="+mj-lt"/>
            </a:endParaRPr>
          </a:p>
          <a:p>
            <a:pPr marL="285750" indent="-285750" algn="just">
              <a:buFont typeface="Arial"/>
              <a:buChar char="•"/>
            </a:pPr>
            <a:r>
              <a:rPr lang="bs-Latn-BA" sz="2000" dirty="0">
                <a:solidFill>
                  <a:srgbClr val="303D68"/>
                </a:solidFill>
                <a:ea typeface="+mj-lt"/>
                <a:cs typeface="+mj-lt"/>
              </a:rPr>
              <a:t>Građevinarstvo: kamere provjeravaju sigurnosnu opremu i broje materijale.</a:t>
            </a:r>
            <a:endParaRPr lang="bs-Latn-BA" dirty="0"/>
          </a:p>
          <a:p>
            <a:pPr marL="285750" indent="-285750" algn="just">
              <a:buFont typeface="Arial"/>
              <a:buChar char="•"/>
            </a:pPr>
            <a:r>
              <a:rPr lang="bs-Latn-BA" sz="2000" dirty="0">
                <a:solidFill>
                  <a:srgbClr val="303D68"/>
                </a:solidFill>
                <a:ea typeface="+mj-lt"/>
                <a:cs typeface="+mj-lt"/>
              </a:rPr>
              <a:t>Ugostiteljstvo: sistemi za rezervacije prilagođavaju cijene ili </a:t>
            </a:r>
            <a:r>
              <a:rPr lang="bs-Latn-BA" sz="2000" dirty="0" err="1">
                <a:solidFill>
                  <a:srgbClr val="303D68"/>
                </a:solidFill>
                <a:ea typeface="+mj-lt"/>
                <a:cs typeface="+mj-lt"/>
              </a:rPr>
              <a:t>predviđaju</a:t>
            </a:r>
            <a:r>
              <a:rPr lang="bs-Latn-BA" sz="2000" dirty="0">
                <a:solidFill>
                  <a:srgbClr val="303D68"/>
                </a:solidFill>
                <a:ea typeface="+mj-lt"/>
                <a:cs typeface="+mj-lt"/>
              </a:rPr>
              <a:t> potražnju.</a:t>
            </a:r>
            <a:endParaRPr lang="bs-Latn-BA" dirty="0"/>
          </a:p>
          <a:p>
            <a:pPr marL="285750" indent="-285750" algn="just">
              <a:buFont typeface="Arial"/>
              <a:buChar char="•"/>
            </a:pPr>
            <a:r>
              <a:rPr lang="bs-Latn-BA" sz="2000" dirty="0">
                <a:solidFill>
                  <a:srgbClr val="303D68"/>
                </a:solidFill>
                <a:ea typeface="+mj-lt"/>
                <a:cs typeface="+mj-lt"/>
              </a:rPr>
              <a:t>Proizvodnja: senzori </a:t>
            </a:r>
            <a:r>
              <a:rPr lang="bs-Latn-BA" sz="2000" dirty="0" err="1">
                <a:solidFill>
                  <a:srgbClr val="303D68"/>
                </a:solidFill>
                <a:ea typeface="+mj-lt"/>
                <a:cs typeface="+mj-lt"/>
              </a:rPr>
              <a:t>predviđaju</a:t>
            </a:r>
            <a:r>
              <a:rPr lang="bs-Latn-BA" sz="2000" dirty="0">
                <a:solidFill>
                  <a:srgbClr val="303D68"/>
                </a:solidFill>
                <a:ea typeface="+mj-lt"/>
                <a:cs typeface="+mj-lt"/>
              </a:rPr>
              <a:t> kvarove mašina prije nego što se dogode.</a:t>
            </a:r>
            <a:endParaRPr lang="bs-Latn-BA" dirty="0"/>
          </a:p>
          <a:p>
            <a:pPr marL="285750" indent="-285750" algn="just">
              <a:buFont typeface="Arial"/>
              <a:buChar char="•"/>
            </a:pPr>
            <a:r>
              <a:rPr lang="bs-Latn-BA" sz="2000" dirty="0">
                <a:solidFill>
                  <a:srgbClr val="303D68"/>
                </a:solidFill>
                <a:ea typeface="+mj-lt"/>
                <a:cs typeface="+mj-lt"/>
              </a:rPr>
              <a:t>Administracija: </a:t>
            </a:r>
            <a:r>
              <a:rPr lang="bs-Latn-BA" sz="2000" dirty="0" err="1">
                <a:solidFill>
                  <a:srgbClr val="303D68"/>
                </a:solidFill>
                <a:ea typeface="+mj-lt"/>
                <a:cs typeface="+mj-lt"/>
              </a:rPr>
              <a:t>chatbotovi</a:t>
            </a:r>
            <a:r>
              <a:rPr lang="bs-Latn-BA" sz="2000" dirty="0">
                <a:solidFill>
                  <a:srgbClr val="303D68"/>
                </a:solidFill>
                <a:ea typeface="+mj-lt"/>
                <a:cs typeface="+mj-lt"/>
              </a:rPr>
              <a:t> odgovaraju na jednostavna korisnička pitanja.</a:t>
            </a:r>
            <a:endParaRPr lang="bs-Latn-BA" sz="2000" dirty="0">
              <a:solidFill>
                <a:srgbClr val="303D68"/>
              </a:solidFill>
            </a:endParaRPr>
          </a:p>
          <a:p>
            <a:pPr marL="285750" indent="-285750" algn="just">
              <a:buFont typeface="Arial"/>
              <a:buChar char="•"/>
            </a:pPr>
            <a:endParaRPr lang="bs-Latn-BA" sz="2000" dirty="0">
              <a:solidFill>
                <a:srgbClr val="303D68"/>
              </a:solidFill>
              <a:ea typeface="+mj-lt"/>
              <a:cs typeface="+mj-lt"/>
            </a:endParaRPr>
          </a:p>
          <a:p>
            <a:pPr algn="just"/>
            <a:r>
              <a:rPr lang="bs-Latn-BA" sz="2000" dirty="0">
                <a:solidFill>
                  <a:srgbClr val="303D68"/>
                </a:solidFill>
                <a:ea typeface="+mj-lt"/>
                <a:cs typeface="+mj-lt"/>
              </a:rPr>
              <a:t>Pomoć polaznicima da </a:t>
            </a:r>
            <a:r>
              <a:rPr lang="bs-Latn-BA" sz="2000" dirty="0" err="1">
                <a:solidFill>
                  <a:srgbClr val="303D68"/>
                </a:solidFill>
                <a:ea typeface="+mj-lt"/>
                <a:cs typeface="+mj-lt"/>
              </a:rPr>
              <a:t>istraže</a:t>
            </a:r>
            <a:r>
              <a:rPr lang="bs-Latn-BA" sz="2000" dirty="0">
                <a:solidFill>
                  <a:srgbClr val="303D68"/>
                </a:solidFill>
                <a:ea typeface="+mj-lt"/>
                <a:cs typeface="+mj-lt"/>
              </a:rPr>
              <a:t> ove primjere smanjuje strah od tehnologije i pokazuje da AI nije samo kodiranje, već korištenje inteligentnih alata na odgovoran način u stvarnim radnim situacijama.</a:t>
            </a:r>
            <a:endParaRPr lang="bs-Latn-BA" dirty="0"/>
          </a:p>
          <a:p>
            <a:pPr algn="just">
              <a:spcAft>
                <a:spcPts val="600"/>
              </a:spcAft>
            </a:pPr>
            <a:endParaRPr lang="en-US" sz="2000" dirty="0">
              <a:solidFill>
                <a:srgbClr val="303D68"/>
              </a:solidFill>
            </a:endParaRPr>
          </a:p>
        </p:txBody>
      </p:sp>
      <p:pic>
        <p:nvPicPr>
          <p:cNvPr id="10" name="Picture 9" descr="Blue text on a black background&#10;&#10;Description automatically generated">
            <a:extLst>
              <a:ext uri="{FF2B5EF4-FFF2-40B4-BE49-F238E27FC236}">
                <a16:creationId xmlns:a16="http://schemas.microsoft.com/office/drawing/2014/main" id="{D4E0CF9D-14AF-3E6C-D46F-063705AAF3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C777C061-2245-FBFC-EBFA-1FF1BB9201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7732" y="5903194"/>
            <a:ext cx="1647764" cy="659106"/>
          </a:xfrm>
          <a:prstGeom prst="rect">
            <a:avLst/>
          </a:prstGeom>
        </p:spPr>
      </p:pic>
      <p:sp>
        <p:nvSpPr>
          <p:cNvPr id="12" name="TextBox 11">
            <a:extLst>
              <a:ext uri="{FF2B5EF4-FFF2-40B4-BE49-F238E27FC236}">
                <a16:creationId xmlns:a16="http://schemas.microsoft.com/office/drawing/2014/main" id="{E4607D27-8B95-D1C3-9E55-13AA1F239074}"/>
              </a:ext>
            </a:extLst>
          </p:cNvPr>
          <p:cNvSpPr txBox="1"/>
          <p:nvPr/>
        </p:nvSpPr>
        <p:spPr>
          <a:xfrm>
            <a:off x="0" y="6642556"/>
            <a:ext cx="3348636" cy="215444"/>
          </a:xfrm>
          <a:prstGeom prst="rect">
            <a:avLst/>
          </a:prstGeom>
          <a:noFill/>
        </p:spPr>
        <p:txBody>
          <a:bodyPr wrap="square" rtlCol="0">
            <a:spAutoFit/>
          </a:bodyPr>
          <a:lstStyle/>
          <a:p>
            <a:r>
              <a:rPr lang="en-GB" sz="800" dirty="0">
                <a:solidFill>
                  <a:schemeClr val="bg1"/>
                </a:solidFill>
                <a:latin typeface="DejaVu Math TeX Gyre" panose="02000503000000000000"/>
              </a:rPr>
              <a:t>Fotografija: bogdan-karlenko-36b7JBzhfF4-unsplash</a:t>
            </a:r>
          </a:p>
        </p:txBody>
      </p:sp>
      <p:sp>
        <p:nvSpPr>
          <p:cNvPr id="14" name="Title 1">
            <a:extLst>
              <a:ext uri="{FF2B5EF4-FFF2-40B4-BE49-F238E27FC236}">
                <a16:creationId xmlns:a16="http://schemas.microsoft.com/office/drawing/2014/main" id="{4AC38906-3F73-57FE-B87B-C387355F9DED}"/>
              </a:ext>
            </a:extLst>
          </p:cNvPr>
          <p:cNvSpPr txBox="1">
            <a:spLocks/>
          </p:cNvSpPr>
          <p:nvPr/>
        </p:nvSpPr>
        <p:spPr>
          <a:xfrm>
            <a:off x="521111" y="892637"/>
            <a:ext cx="10408186"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err="1">
                <a:solidFill>
                  <a:srgbClr val="399884"/>
                </a:solidFill>
                <a:ea typeface="+mj-lt"/>
                <a:cs typeface="+mj-lt"/>
              </a:rPr>
              <a:t>Praktični</a:t>
            </a:r>
            <a:r>
              <a:rPr lang="en-US" sz="3000" dirty="0">
                <a:solidFill>
                  <a:srgbClr val="399884"/>
                </a:solidFill>
                <a:ea typeface="+mj-lt"/>
                <a:cs typeface="+mj-lt"/>
              </a:rPr>
              <a:t> </a:t>
            </a:r>
            <a:r>
              <a:rPr lang="en-US" sz="3000" dirty="0" err="1">
                <a:solidFill>
                  <a:srgbClr val="399884"/>
                </a:solidFill>
                <a:ea typeface="+mj-lt"/>
                <a:cs typeface="+mj-lt"/>
              </a:rPr>
              <a:t>primjeri</a:t>
            </a:r>
            <a:r>
              <a:rPr lang="en-US" sz="3000" dirty="0">
                <a:solidFill>
                  <a:srgbClr val="399884"/>
                </a:solidFill>
                <a:ea typeface="+mj-lt"/>
                <a:cs typeface="+mj-lt"/>
              </a:rPr>
              <a:t> </a:t>
            </a:r>
            <a:r>
              <a:rPr lang="en-US" sz="3000" dirty="0" err="1">
                <a:solidFill>
                  <a:srgbClr val="399884"/>
                </a:solidFill>
                <a:ea typeface="+mj-lt"/>
                <a:cs typeface="+mj-lt"/>
              </a:rPr>
              <a:t>upotrebe</a:t>
            </a:r>
            <a:r>
              <a:rPr lang="en-US" sz="3000" dirty="0">
                <a:solidFill>
                  <a:srgbClr val="399884"/>
                </a:solidFill>
                <a:ea typeface="+mj-lt"/>
                <a:cs typeface="+mj-lt"/>
              </a:rPr>
              <a:t> AI u poslovima u sektoru stručnog obrazovanja </a:t>
            </a:r>
            <a:r>
              <a:rPr lang="en-US" sz="3000" dirty="0" err="1">
                <a:solidFill>
                  <a:srgbClr val="399884"/>
                </a:solidFill>
                <a:ea typeface="+mj-lt"/>
                <a:cs typeface="+mj-lt"/>
              </a:rPr>
              <a:t>i</a:t>
            </a:r>
            <a:r>
              <a:rPr lang="en-US" sz="3000" dirty="0">
                <a:solidFill>
                  <a:srgbClr val="399884"/>
                </a:solidFill>
                <a:ea typeface="+mj-lt"/>
                <a:cs typeface="+mj-lt"/>
              </a:rPr>
              <a:t> </a:t>
            </a:r>
            <a:r>
              <a:rPr lang="en-US" sz="3000" dirty="0" err="1">
                <a:solidFill>
                  <a:srgbClr val="399884"/>
                </a:solidFill>
                <a:ea typeface="+mj-lt"/>
                <a:cs typeface="+mj-lt"/>
              </a:rPr>
              <a:t>obuka</a:t>
            </a:r>
            <a:r>
              <a:rPr lang="en-US" sz="3000" dirty="0">
                <a:solidFill>
                  <a:srgbClr val="399884"/>
                </a:solidFill>
                <a:ea typeface="+mj-lt"/>
                <a:cs typeface="+mj-lt"/>
              </a:rPr>
              <a:t> (VET)</a:t>
            </a:r>
            <a:endParaRPr lang="en-US" dirty="0">
              <a:ea typeface="+mj-lt"/>
              <a:cs typeface="+mj-lt"/>
            </a:endParaRPr>
          </a:p>
        </p:txBody>
      </p:sp>
    </p:spTree>
    <p:extLst>
      <p:ext uri="{BB962C8B-B14F-4D97-AF65-F5344CB8AC3E}">
        <p14:creationId xmlns:p14="http://schemas.microsoft.com/office/powerpoint/2010/main" val="3189040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D6140-2A53-FCE9-C45F-BCC94B969ED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975D1D0-5EC9-2E86-B2C0-C05CA016D87E}"/>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US" sz="1400" b="1" u="sng"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62CC711B-F75B-302C-C0A6-807423D29E91}"/>
              </a:ext>
            </a:extLst>
          </p:cNvPr>
          <p:cNvSpPr txBox="1"/>
          <p:nvPr/>
        </p:nvSpPr>
        <p:spPr>
          <a:xfrm>
            <a:off x="3984331" y="402332"/>
            <a:ext cx="8111062"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US" sz="3000" b="1" dirty="0">
                <a:solidFill>
                  <a:srgbClr val="303D68"/>
                </a:solidFill>
                <a:latin typeface="DejaVu Math TeX Gyre" panose="02000503000000000000" pitchFamily="2" charset="0"/>
                <a:ea typeface="+mj-ea"/>
                <a:cs typeface="+mj-cs"/>
              </a:rPr>
              <a:t>Ključni aspekti:</a:t>
            </a:r>
          </a:p>
          <a:p>
            <a:pPr marL="457200" indent="-457200">
              <a:lnSpc>
                <a:spcPct val="90000"/>
              </a:lnSpc>
              <a:spcBef>
                <a:spcPct val="0"/>
              </a:spcBef>
              <a:buFont typeface="Arial" panose="020B0604020202020204" pitchFamily="34" charset="0"/>
              <a:buChar char="•"/>
            </a:pPr>
            <a:r>
              <a:rPr lang="en-US" sz="3000" dirty="0">
                <a:solidFill>
                  <a:srgbClr val="303D68"/>
                </a:solidFill>
                <a:latin typeface="DejaVu Math TeX Gyre" panose="02000503000000000000" pitchFamily="2" charset="0"/>
                <a:ea typeface="+mj-ea"/>
                <a:cs typeface="+mj-cs"/>
              </a:rPr>
              <a:t>Vježbajte klasificiranje digitalnih vještina kako biste razlikovali univerzalne (transverzalne) potrebe od onih specifičnih za određene industrije ili radne uloge.</a:t>
            </a:r>
          </a:p>
        </p:txBody>
      </p:sp>
      <p:sp>
        <p:nvSpPr>
          <p:cNvPr id="9" name="Text Box 10">
            <a:extLst>
              <a:ext uri="{FF2B5EF4-FFF2-40B4-BE49-F238E27FC236}">
                <a16:creationId xmlns:a16="http://schemas.microsoft.com/office/drawing/2014/main" id="{1D1117B7-3785-EB63-5A42-961A783F91FE}"/>
              </a:ext>
            </a:extLst>
          </p:cNvPr>
          <p:cNvSpPr txBox="1">
            <a:spLocks noChangeArrowheads="1"/>
          </p:cNvSpPr>
          <p:nvPr/>
        </p:nvSpPr>
        <p:spPr bwMode="auto">
          <a:xfrm>
            <a:off x="96607" y="402332"/>
            <a:ext cx="3824186" cy="1785104"/>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US"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Podnaslov 2.3: Transverzalne i sektorske vještine</a:t>
            </a:r>
          </a:p>
        </p:txBody>
      </p:sp>
      <p:pic>
        <p:nvPicPr>
          <p:cNvPr id="2" name="Picture 1" descr="A logo with text on it&#10;&#10;Description automatically generated">
            <a:extLst>
              <a:ext uri="{FF2B5EF4-FFF2-40B4-BE49-F238E27FC236}">
                <a16:creationId xmlns:a16="http://schemas.microsoft.com/office/drawing/2014/main" id="{C81FD5F7-2C62-6176-0F5C-C31809B4F7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55D84D80-CDAA-5F8C-C16C-7979577FE8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324191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06544-3C05-C33D-5F5C-13CD1E9CD52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13A4426-139F-FBA4-F2C6-0E1FBD7F0346}"/>
              </a:ext>
            </a:extLst>
          </p:cNvPr>
          <p:cNvSpPr txBox="1">
            <a:spLocks/>
          </p:cNvSpPr>
          <p:nvPr/>
        </p:nvSpPr>
        <p:spPr>
          <a:xfrm>
            <a:off x="514117" y="745527"/>
            <a:ext cx="10515600" cy="648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Pregled kursa</a:t>
            </a:r>
          </a:p>
        </p:txBody>
      </p:sp>
      <p:pic>
        <p:nvPicPr>
          <p:cNvPr id="2" name="Picture 1" descr="A logo with text on it&#10;&#10;Description automatically generated">
            <a:extLst>
              <a:ext uri="{FF2B5EF4-FFF2-40B4-BE49-F238E27FC236}">
                <a16:creationId xmlns:a16="http://schemas.microsoft.com/office/drawing/2014/main" id="{0550F964-C5F3-4FFB-2840-1B68AF6C71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ED6DFD7B-6245-ABDA-4A7A-EE7D3F7402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graphicFrame>
        <p:nvGraphicFramePr>
          <p:cNvPr id="8" name="Diagram 7">
            <a:extLst>
              <a:ext uri="{FF2B5EF4-FFF2-40B4-BE49-F238E27FC236}">
                <a16:creationId xmlns:a16="http://schemas.microsoft.com/office/drawing/2014/main" id="{934C6D51-A5C7-D102-A1B5-7368DEFB15F5}"/>
              </a:ext>
            </a:extLst>
          </p:cNvPr>
          <p:cNvGraphicFramePr/>
          <p:nvPr>
            <p:extLst>
              <p:ext uri="{D42A27DB-BD31-4B8C-83A1-F6EECF244321}">
                <p14:modId xmlns:p14="http://schemas.microsoft.com/office/powerpoint/2010/main" val="1765845815"/>
              </p:ext>
            </p:extLst>
          </p:nvPr>
        </p:nvGraphicFramePr>
        <p:xfrm>
          <a:off x="610508" y="1313235"/>
          <a:ext cx="11243091" cy="46583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60094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0D523-8306-12DC-1E1A-AE50AAFADDDE}"/>
            </a:ext>
          </a:extLst>
        </p:cNvPr>
        <p:cNvGrpSpPr/>
        <p:nvPr/>
      </p:nvGrpSpPr>
      <p:grpSpPr>
        <a:xfrm>
          <a:off x="0" y="0"/>
          <a:ext cx="0" cy="0"/>
          <a:chOff x="0" y="0"/>
          <a:chExt cx="0" cy="0"/>
        </a:xfrm>
      </p:grpSpPr>
      <p:pic>
        <p:nvPicPr>
          <p:cNvPr id="7170" name="Picture 2" descr="pessoa segurando caneta preta e papel redondo branco">
            <a:extLst>
              <a:ext uri="{FF2B5EF4-FFF2-40B4-BE49-F238E27FC236}">
                <a16:creationId xmlns:a16="http://schemas.microsoft.com/office/drawing/2014/main" id="{4DC89CA6-603A-7B81-0D3C-92DE0F548C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0"/>
            <a:ext cx="4572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1" descr="A logo with text on it&#10;&#10;Description automatically generated">
            <a:extLst>
              <a:ext uri="{FF2B5EF4-FFF2-40B4-BE49-F238E27FC236}">
                <a16:creationId xmlns:a16="http://schemas.microsoft.com/office/drawing/2014/main" id="{834CB5D7-3636-1316-FB58-DADF004D8F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CCB880DC-5E5C-6C4C-E39A-B04B9E1E73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EDA721AB-AFD9-CF16-02C8-DE3E573E0075}"/>
              </a:ext>
            </a:extLst>
          </p:cNvPr>
          <p:cNvSpPr txBox="1">
            <a:spLocks/>
          </p:cNvSpPr>
          <p:nvPr/>
        </p:nvSpPr>
        <p:spPr>
          <a:xfrm>
            <a:off x="514117" y="1514169"/>
            <a:ext cx="5699870" cy="39525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buFont typeface="Arial" panose="020B0604020202020204" pitchFamily="34" charset="0"/>
              <a:buChar char="•"/>
            </a:pPr>
            <a:r>
              <a:rPr lang="en-US" sz="2000" err="1">
                <a:solidFill>
                  <a:srgbClr val="303D68"/>
                </a:solidFill>
                <a:ea typeface="+mj-lt"/>
                <a:cs typeface="+mj-lt"/>
              </a:rPr>
              <a:t>Prelazne</a:t>
            </a:r>
            <a:r>
              <a:rPr lang="en-US" sz="2000" dirty="0">
                <a:solidFill>
                  <a:srgbClr val="303D68"/>
                </a:solidFill>
                <a:ea typeface="+mj-lt"/>
                <a:cs typeface="+mj-lt"/>
              </a:rPr>
              <a:t> </a:t>
            </a:r>
            <a:r>
              <a:rPr lang="en-US" sz="2000" err="1">
                <a:solidFill>
                  <a:srgbClr val="303D68"/>
                </a:solidFill>
                <a:ea typeface="+mj-lt"/>
                <a:cs typeface="+mj-lt"/>
              </a:rPr>
              <a:t>digitalne</a:t>
            </a:r>
            <a:r>
              <a:rPr lang="en-US" sz="2000" dirty="0">
                <a:solidFill>
                  <a:srgbClr val="303D68"/>
                </a:solidFill>
                <a:ea typeface="+mj-lt"/>
                <a:cs typeface="+mj-lt"/>
              </a:rPr>
              <a:t> </a:t>
            </a:r>
            <a:r>
              <a:rPr lang="en-US" sz="2000" err="1">
                <a:solidFill>
                  <a:srgbClr val="303D68"/>
                </a:solidFill>
                <a:ea typeface="+mj-lt"/>
                <a:cs typeface="+mj-lt"/>
              </a:rPr>
              <a:t>vještine</a:t>
            </a:r>
            <a:r>
              <a:rPr lang="en-US" sz="2000" dirty="0">
                <a:solidFill>
                  <a:srgbClr val="303D68"/>
                </a:solidFill>
                <a:ea typeface="+mj-lt"/>
                <a:cs typeface="+mj-lt"/>
              </a:rPr>
              <a:t> </a:t>
            </a:r>
            <a:r>
              <a:rPr lang="en-US" sz="2000" err="1">
                <a:solidFill>
                  <a:srgbClr val="303D68"/>
                </a:solidFill>
                <a:ea typeface="+mj-lt"/>
                <a:cs typeface="+mj-lt"/>
              </a:rPr>
              <a:t>koriste</a:t>
            </a:r>
            <a:r>
              <a:rPr lang="en-US" sz="2000" dirty="0">
                <a:solidFill>
                  <a:srgbClr val="303D68"/>
                </a:solidFill>
                <a:ea typeface="+mj-lt"/>
                <a:cs typeface="+mj-lt"/>
              </a:rPr>
              <a:t> se u </a:t>
            </a:r>
            <a:r>
              <a:rPr lang="en-US" sz="2000" err="1">
                <a:solidFill>
                  <a:srgbClr val="303D68"/>
                </a:solidFill>
                <a:ea typeface="+mj-lt"/>
                <a:cs typeface="+mj-lt"/>
              </a:rPr>
              <a:t>mnogim</a:t>
            </a:r>
            <a:r>
              <a:rPr lang="en-US" sz="2000" dirty="0">
                <a:solidFill>
                  <a:srgbClr val="303D68"/>
                </a:solidFill>
                <a:ea typeface="+mj-lt"/>
                <a:cs typeface="+mj-lt"/>
              </a:rPr>
              <a:t> </a:t>
            </a:r>
            <a:r>
              <a:rPr lang="en-US" sz="2000" err="1">
                <a:solidFill>
                  <a:srgbClr val="303D68"/>
                </a:solidFill>
                <a:ea typeface="+mj-lt"/>
                <a:cs typeface="+mj-lt"/>
              </a:rPr>
              <a:t>različitim</a:t>
            </a:r>
            <a:r>
              <a:rPr lang="en-US" sz="2000" dirty="0">
                <a:solidFill>
                  <a:srgbClr val="303D68"/>
                </a:solidFill>
                <a:ea typeface="+mj-lt"/>
                <a:cs typeface="+mj-lt"/>
              </a:rPr>
              <a:t> </a:t>
            </a:r>
            <a:r>
              <a:rPr lang="en-US" sz="2000" err="1">
                <a:solidFill>
                  <a:srgbClr val="303D68"/>
                </a:solidFill>
                <a:ea typeface="+mj-lt"/>
                <a:cs typeface="+mj-lt"/>
              </a:rPr>
              <a:t>poslovima</a:t>
            </a:r>
            <a:r>
              <a:rPr lang="en-US" sz="2000" dirty="0">
                <a:solidFill>
                  <a:srgbClr val="303D68"/>
                </a:solidFill>
                <a:ea typeface="+mj-lt"/>
                <a:cs typeface="+mj-lt"/>
              </a:rPr>
              <a:t> </a:t>
            </a:r>
            <a:r>
              <a:rPr lang="en-US" sz="2000" err="1">
                <a:solidFill>
                  <a:srgbClr val="303D68"/>
                </a:solidFill>
                <a:ea typeface="+mj-lt"/>
                <a:cs typeface="+mj-lt"/>
              </a:rPr>
              <a:t>i</a:t>
            </a:r>
            <a:r>
              <a:rPr lang="en-US" sz="2000" dirty="0">
                <a:solidFill>
                  <a:srgbClr val="303D68"/>
                </a:solidFill>
                <a:ea typeface="+mj-lt"/>
                <a:cs typeface="+mj-lt"/>
              </a:rPr>
              <a:t> </a:t>
            </a:r>
            <a:r>
              <a:rPr lang="en-US" sz="2000" err="1">
                <a:solidFill>
                  <a:srgbClr val="303D68"/>
                </a:solidFill>
                <a:ea typeface="+mj-lt"/>
                <a:cs typeface="+mj-lt"/>
              </a:rPr>
              <a:t>sektorima</a:t>
            </a:r>
            <a:r>
              <a:rPr lang="en-US" sz="2000" dirty="0">
                <a:solidFill>
                  <a:srgbClr val="303D68"/>
                </a:solidFill>
                <a:ea typeface="+mj-lt"/>
                <a:cs typeface="+mj-lt"/>
              </a:rPr>
              <a:t>.</a:t>
            </a:r>
          </a:p>
          <a:p>
            <a:pPr algn="just"/>
            <a:endParaRPr lang="en-US" sz="2000" dirty="0">
              <a:solidFill>
                <a:srgbClr val="303D68"/>
              </a:solidFill>
              <a:ea typeface="+mj-lt"/>
              <a:cs typeface="+mj-lt"/>
            </a:endParaRPr>
          </a:p>
          <a:p>
            <a:pPr algn="just">
              <a:buFont typeface="Arial" panose="020B0604020202020204" pitchFamily="34" charset="0"/>
              <a:buChar char="•"/>
            </a:pPr>
            <a:r>
              <a:rPr lang="en-US" sz="2000" dirty="0">
                <a:solidFill>
                  <a:srgbClr val="303D68"/>
                </a:solidFill>
                <a:ea typeface="+mj-lt"/>
                <a:cs typeface="+mj-lt"/>
              </a:rPr>
              <a:t>One </a:t>
            </a:r>
            <a:r>
              <a:rPr lang="en-US" sz="2000" dirty="0" err="1">
                <a:solidFill>
                  <a:srgbClr val="303D68"/>
                </a:solidFill>
                <a:ea typeface="+mj-lt"/>
                <a:cs typeface="+mj-lt"/>
              </a:rPr>
              <a:t>uključuju</a:t>
            </a:r>
            <a:r>
              <a:rPr lang="en-US" sz="2000" dirty="0">
                <a:solidFill>
                  <a:srgbClr val="303D68"/>
                </a:solidFill>
                <a:ea typeface="+mj-lt"/>
                <a:cs typeface="+mj-lt"/>
              </a:rPr>
              <a:t> </a:t>
            </a:r>
            <a:r>
              <a:rPr lang="en-US" sz="2000" dirty="0" err="1">
                <a:solidFill>
                  <a:srgbClr val="303D68"/>
                </a:solidFill>
                <a:ea typeface="+mj-lt"/>
                <a:cs typeface="+mj-lt"/>
              </a:rPr>
              <a:t>zadatke</a:t>
            </a:r>
            <a:r>
              <a:rPr lang="en-US" sz="2000" dirty="0">
                <a:solidFill>
                  <a:srgbClr val="303D68"/>
                </a:solidFill>
                <a:ea typeface="+mj-lt"/>
                <a:cs typeface="+mj-lt"/>
              </a:rPr>
              <a:t> </a:t>
            </a:r>
            <a:r>
              <a:rPr lang="en-US" sz="2000" dirty="0" err="1">
                <a:solidFill>
                  <a:srgbClr val="303D68"/>
                </a:solidFill>
                <a:ea typeface="+mj-lt"/>
                <a:cs typeface="+mj-lt"/>
              </a:rPr>
              <a:t>poput</a:t>
            </a:r>
            <a:r>
              <a:rPr lang="en-US" sz="2000" dirty="0">
                <a:solidFill>
                  <a:srgbClr val="303D68"/>
                </a:solidFill>
                <a:ea typeface="+mj-lt"/>
                <a:cs typeface="+mj-lt"/>
              </a:rPr>
              <a:t> </a:t>
            </a:r>
            <a:r>
              <a:rPr lang="en-US" sz="2000" dirty="0" err="1">
                <a:solidFill>
                  <a:srgbClr val="303D68"/>
                </a:solidFill>
                <a:ea typeface="+mj-lt"/>
                <a:cs typeface="+mj-lt"/>
              </a:rPr>
              <a:t>pisanja</a:t>
            </a:r>
            <a:r>
              <a:rPr lang="en-US" sz="2000" dirty="0">
                <a:solidFill>
                  <a:srgbClr val="303D68"/>
                </a:solidFill>
                <a:ea typeface="+mj-lt"/>
                <a:cs typeface="+mj-lt"/>
              </a:rPr>
              <a:t> e-</a:t>
            </a:r>
            <a:r>
              <a:rPr lang="en-US" sz="2000" dirty="0" err="1">
                <a:solidFill>
                  <a:srgbClr val="303D68"/>
                </a:solidFill>
                <a:ea typeface="+mj-lt"/>
                <a:cs typeface="+mj-lt"/>
              </a:rPr>
              <a:t>mailova</a:t>
            </a:r>
            <a:r>
              <a:rPr lang="en-US" sz="2000" dirty="0">
                <a:solidFill>
                  <a:srgbClr val="303D68"/>
                </a:solidFill>
                <a:ea typeface="+mj-lt"/>
                <a:cs typeface="+mj-lt"/>
              </a:rPr>
              <a:t>, </a:t>
            </a:r>
            <a:r>
              <a:rPr lang="en-US" sz="2000" dirty="0" err="1">
                <a:solidFill>
                  <a:srgbClr val="303D68"/>
                </a:solidFill>
                <a:ea typeface="+mj-lt"/>
                <a:cs typeface="+mj-lt"/>
              </a:rPr>
              <a:t>sigurnog</a:t>
            </a:r>
            <a:r>
              <a:rPr lang="en-US" sz="2000" dirty="0">
                <a:solidFill>
                  <a:srgbClr val="303D68"/>
                </a:solidFill>
                <a:ea typeface="+mj-lt"/>
                <a:cs typeface="+mj-lt"/>
              </a:rPr>
              <a:t> </a:t>
            </a:r>
            <a:r>
              <a:rPr lang="en-US" sz="2000" dirty="0" err="1">
                <a:solidFill>
                  <a:srgbClr val="303D68"/>
                </a:solidFill>
                <a:ea typeface="+mj-lt"/>
                <a:cs typeface="+mj-lt"/>
              </a:rPr>
              <a:t>pretraživanja</a:t>
            </a:r>
            <a:r>
              <a:rPr lang="en-US" sz="2000" dirty="0">
                <a:solidFill>
                  <a:srgbClr val="303D68"/>
                </a:solidFill>
                <a:ea typeface="+mj-lt"/>
                <a:cs typeface="+mj-lt"/>
              </a:rPr>
              <a:t> </a:t>
            </a:r>
            <a:r>
              <a:rPr lang="en-US" sz="2000" dirty="0" err="1">
                <a:solidFill>
                  <a:srgbClr val="303D68"/>
                </a:solidFill>
                <a:ea typeface="+mj-lt"/>
                <a:cs typeface="+mj-lt"/>
              </a:rPr>
              <a:t>informacija</a:t>
            </a:r>
            <a:r>
              <a:rPr lang="en-US" sz="2000" dirty="0">
                <a:solidFill>
                  <a:srgbClr val="303D68"/>
                </a:solidFill>
                <a:ea typeface="+mj-lt"/>
                <a:cs typeface="+mj-lt"/>
              </a:rPr>
              <a:t>, </a:t>
            </a:r>
            <a:r>
              <a:rPr lang="en-US" sz="2000" dirty="0" err="1">
                <a:solidFill>
                  <a:srgbClr val="303D68"/>
                </a:solidFill>
                <a:ea typeface="+mj-lt"/>
                <a:cs typeface="+mj-lt"/>
              </a:rPr>
              <a:t>popunjavanja</a:t>
            </a:r>
            <a:r>
              <a:rPr lang="en-US" sz="2000" dirty="0">
                <a:solidFill>
                  <a:srgbClr val="303D68"/>
                </a:solidFill>
                <a:ea typeface="+mj-lt"/>
                <a:cs typeface="+mj-lt"/>
              </a:rPr>
              <a:t> online </a:t>
            </a:r>
            <a:r>
              <a:rPr lang="en-US" sz="2000" dirty="0" err="1">
                <a:solidFill>
                  <a:srgbClr val="303D68"/>
                </a:solidFill>
                <a:ea typeface="+mj-lt"/>
                <a:cs typeface="+mj-lt"/>
              </a:rPr>
              <a:t>obrazaca</a:t>
            </a:r>
            <a:r>
              <a:rPr lang="en-US" sz="2000" dirty="0">
                <a:solidFill>
                  <a:srgbClr val="303D68"/>
                </a:solidFill>
                <a:ea typeface="+mj-lt"/>
                <a:cs typeface="+mj-lt"/>
              </a:rPr>
              <a:t>, </a:t>
            </a:r>
            <a:r>
              <a:rPr lang="en-US" sz="2000" dirty="0" err="1">
                <a:solidFill>
                  <a:srgbClr val="303D68"/>
                </a:solidFill>
                <a:ea typeface="+mj-lt"/>
                <a:cs typeface="+mj-lt"/>
              </a:rPr>
              <a:t>korištenja</a:t>
            </a:r>
            <a:r>
              <a:rPr lang="en-US" sz="2000" dirty="0">
                <a:solidFill>
                  <a:srgbClr val="303D68"/>
                </a:solidFill>
                <a:ea typeface="+mj-lt"/>
                <a:cs typeface="+mj-lt"/>
              </a:rPr>
              <a:t> </a:t>
            </a:r>
            <a:r>
              <a:rPr lang="en-US" sz="2000" dirty="0" err="1">
                <a:solidFill>
                  <a:srgbClr val="303D68"/>
                </a:solidFill>
                <a:ea typeface="+mj-lt"/>
                <a:cs typeface="+mj-lt"/>
              </a:rPr>
              <a:t>zajedničkih</a:t>
            </a:r>
            <a:r>
              <a:rPr lang="en-US" sz="2000" dirty="0">
                <a:solidFill>
                  <a:srgbClr val="303D68"/>
                </a:solidFill>
                <a:ea typeface="+mj-lt"/>
                <a:cs typeface="+mj-lt"/>
              </a:rPr>
              <a:t> </a:t>
            </a:r>
            <a:r>
              <a:rPr lang="en-US" sz="2000" dirty="0" err="1">
                <a:solidFill>
                  <a:srgbClr val="303D68"/>
                </a:solidFill>
                <a:ea typeface="+mj-lt"/>
                <a:cs typeface="+mj-lt"/>
              </a:rPr>
              <a:t>dokumenata</a:t>
            </a:r>
            <a:r>
              <a:rPr lang="en-US" sz="2000" dirty="0">
                <a:solidFill>
                  <a:srgbClr val="303D68"/>
                </a:solidFill>
                <a:ea typeface="+mj-lt"/>
                <a:cs typeface="+mj-lt"/>
              </a:rPr>
              <a:t> </a:t>
            </a:r>
            <a:r>
              <a:rPr lang="en-US" sz="2000" dirty="0" err="1">
                <a:solidFill>
                  <a:srgbClr val="303D68"/>
                </a:solidFill>
                <a:ea typeface="+mj-lt"/>
                <a:cs typeface="+mj-lt"/>
              </a:rPr>
              <a:t>i</a:t>
            </a:r>
            <a:r>
              <a:rPr lang="en-US" sz="2000" dirty="0">
                <a:solidFill>
                  <a:srgbClr val="303D68"/>
                </a:solidFill>
                <a:ea typeface="+mj-lt"/>
                <a:cs typeface="+mj-lt"/>
              </a:rPr>
              <a:t> </a:t>
            </a:r>
            <a:r>
              <a:rPr lang="en-US" sz="2000" dirty="0" err="1">
                <a:solidFill>
                  <a:srgbClr val="303D68"/>
                </a:solidFill>
                <a:ea typeface="+mj-lt"/>
                <a:cs typeface="+mj-lt"/>
              </a:rPr>
              <a:t>učestvovanja</a:t>
            </a:r>
            <a:r>
              <a:rPr lang="en-US" sz="2000" dirty="0">
                <a:solidFill>
                  <a:srgbClr val="303D68"/>
                </a:solidFill>
                <a:ea typeface="+mj-lt"/>
                <a:cs typeface="+mj-lt"/>
              </a:rPr>
              <a:t> u video </a:t>
            </a:r>
            <a:r>
              <a:rPr lang="en-US" sz="2000" dirty="0" err="1">
                <a:solidFill>
                  <a:srgbClr val="303D68"/>
                </a:solidFill>
                <a:ea typeface="+mj-lt"/>
                <a:cs typeface="+mj-lt"/>
              </a:rPr>
              <a:t>sastancima</a:t>
            </a:r>
            <a:r>
              <a:rPr lang="en-US" sz="2000" dirty="0">
                <a:solidFill>
                  <a:srgbClr val="303D68"/>
                </a:solidFill>
                <a:ea typeface="+mj-lt"/>
                <a:cs typeface="+mj-lt"/>
              </a:rPr>
              <a:t>.</a:t>
            </a:r>
            <a:endParaRPr lang="en-US" dirty="0">
              <a:ea typeface="+mj-lt"/>
              <a:cs typeface="+mj-lt"/>
            </a:endParaRPr>
          </a:p>
          <a:p>
            <a:pPr algn="just"/>
            <a:endParaRPr lang="en-US" sz="2000" dirty="0">
              <a:solidFill>
                <a:srgbClr val="303D68"/>
              </a:solidFill>
              <a:ea typeface="+mj-lt"/>
              <a:cs typeface="+mj-lt"/>
            </a:endParaRPr>
          </a:p>
          <a:p>
            <a:pPr algn="just">
              <a:buFont typeface="Arial" panose="020B0604020202020204" pitchFamily="34" charset="0"/>
              <a:buChar char="•"/>
            </a:pPr>
            <a:r>
              <a:rPr lang="en-US" sz="2000" dirty="0" err="1">
                <a:solidFill>
                  <a:srgbClr val="303D68"/>
                </a:solidFill>
                <a:ea typeface="+mj-lt"/>
                <a:cs typeface="+mj-lt"/>
              </a:rPr>
              <a:t>Budući</a:t>
            </a:r>
            <a:r>
              <a:rPr lang="en-US" sz="2000" dirty="0">
                <a:solidFill>
                  <a:srgbClr val="303D68"/>
                </a:solidFill>
                <a:ea typeface="+mj-lt"/>
                <a:cs typeface="+mj-lt"/>
              </a:rPr>
              <a:t> da se </a:t>
            </a:r>
            <a:r>
              <a:rPr lang="en-US" sz="2000" dirty="0" err="1">
                <a:solidFill>
                  <a:srgbClr val="303D68"/>
                </a:solidFill>
                <a:ea typeface="+mj-lt"/>
                <a:cs typeface="+mj-lt"/>
              </a:rPr>
              <a:t>ove</a:t>
            </a:r>
            <a:r>
              <a:rPr lang="en-US" sz="2000" dirty="0">
                <a:solidFill>
                  <a:srgbClr val="303D68"/>
                </a:solidFill>
                <a:ea typeface="+mj-lt"/>
                <a:cs typeface="+mj-lt"/>
              </a:rPr>
              <a:t> </a:t>
            </a:r>
            <a:r>
              <a:rPr lang="en-US" sz="2000" dirty="0" err="1">
                <a:solidFill>
                  <a:srgbClr val="303D68"/>
                </a:solidFill>
                <a:ea typeface="+mj-lt"/>
                <a:cs typeface="+mj-lt"/>
              </a:rPr>
              <a:t>vještine</a:t>
            </a:r>
            <a:r>
              <a:rPr lang="en-US" sz="2000" dirty="0">
                <a:solidFill>
                  <a:srgbClr val="303D68"/>
                </a:solidFill>
                <a:ea typeface="+mj-lt"/>
                <a:cs typeface="+mj-lt"/>
              </a:rPr>
              <a:t> </a:t>
            </a:r>
            <a:r>
              <a:rPr lang="en-US" sz="2000" dirty="0" err="1">
                <a:solidFill>
                  <a:srgbClr val="303D68"/>
                </a:solidFill>
                <a:ea typeface="+mj-lt"/>
                <a:cs typeface="+mj-lt"/>
              </a:rPr>
              <a:t>pojavljuju</a:t>
            </a:r>
            <a:r>
              <a:rPr lang="en-US" sz="2000" dirty="0">
                <a:solidFill>
                  <a:srgbClr val="303D68"/>
                </a:solidFill>
                <a:ea typeface="+mj-lt"/>
                <a:cs typeface="+mj-lt"/>
              </a:rPr>
              <a:t> </a:t>
            </a:r>
            <a:r>
              <a:rPr lang="en-US" sz="2000" dirty="0" err="1">
                <a:solidFill>
                  <a:srgbClr val="303D68"/>
                </a:solidFill>
                <a:ea typeface="+mj-lt"/>
                <a:cs typeface="+mj-lt"/>
              </a:rPr>
              <a:t>gotovo</a:t>
            </a:r>
            <a:r>
              <a:rPr lang="en-US" sz="2000" dirty="0">
                <a:solidFill>
                  <a:srgbClr val="303D68"/>
                </a:solidFill>
                <a:ea typeface="+mj-lt"/>
                <a:cs typeface="+mj-lt"/>
              </a:rPr>
              <a:t> u </a:t>
            </a:r>
            <a:r>
              <a:rPr lang="en-US" sz="2000" dirty="0" err="1">
                <a:solidFill>
                  <a:srgbClr val="303D68"/>
                </a:solidFill>
                <a:ea typeface="+mj-lt"/>
                <a:cs typeface="+mj-lt"/>
              </a:rPr>
              <a:t>svim</a:t>
            </a:r>
            <a:r>
              <a:rPr lang="en-US" sz="2000" dirty="0">
                <a:solidFill>
                  <a:srgbClr val="303D68"/>
                </a:solidFill>
                <a:ea typeface="+mj-lt"/>
                <a:cs typeface="+mj-lt"/>
              </a:rPr>
              <a:t> </a:t>
            </a:r>
            <a:r>
              <a:rPr lang="en-US" sz="2000" dirty="0" err="1">
                <a:solidFill>
                  <a:srgbClr val="303D68"/>
                </a:solidFill>
                <a:ea typeface="+mj-lt"/>
                <a:cs typeface="+mj-lt"/>
              </a:rPr>
              <a:t>profesijama</a:t>
            </a:r>
            <a:r>
              <a:rPr lang="en-US" sz="2000" dirty="0">
                <a:solidFill>
                  <a:srgbClr val="303D68"/>
                </a:solidFill>
                <a:ea typeface="+mj-lt"/>
                <a:cs typeface="+mj-lt"/>
              </a:rPr>
              <a:t>, one </a:t>
            </a:r>
            <a:r>
              <a:rPr lang="en-US" sz="2000" dirty="0" err="1">
                <a:solidFill>
                  <a:srgbClr val="303D68"/>
                </a:solidFill>
                <a:ea typeface="+mj-lt"/>
                <a:cs typeface="+mj-lt"/>
              </a:rPr>
              <a:t>polaznicima</a:t>
            </a:r>
            <a:r>
              <a:rPr lang="en-US" sz="2000" dirty="0">
                <a:solidFill>
                  <a:srgbClr val="303D68"/>
                </a:solidFill>
                <a:ea typeface="+mj-lt"/>
                <a:cs typeface="+mj-lt"/>
              </a:rPr>
              <a:t> </a:t>
            </a:r>
            <a:r>
              <a:rPr lang="en-US" sz="2000" dirty="0" err="1">
                <a:solidFill>
                  <a:srgbClr val="303D68"/>
                </a:solidFill>
                <a:ea typeface="+mj-lt"/>
                <a:cs typeface="+mj-lt"/>
              </a:rPr>
              <a:t>pružaju</a:t>
            </a:r>
            <a:r>
              <a:rPr lang="en-US" sz="2000" dirty="0">
                <a:solidFill>
                  <a:srgbClr val="303D68"/>
                </a:solidFill>
                <a:ea typeface="+mj-lt"/>
                <a:cs typeface="+mj-lt"/>
              </a:rPr>
              <a:t> </a:t>
            </a:r>
            <a:r>
              <a:rPr lang="en-US" sz="2000" dirty="0" err="1">
                <a:solidFill>
                  <a:srgbClr val="303D68"/>
                </a:solidFill>
                <a:ea typeface="+mj-lt"/>
                <a:cs typeface="+mj-lt"/>
              </a:rPr>
              <a:t>fleksibilnost</a:t>
            </a:r>
            <a:r>
              <a:rPr lang="en-US" sz="2000" dirty="0">
                <a:solidFill>
                  <a:srgbClr val="303D68"/>
                </a:solidFill>
                <a:ea typeface="+mj-lt"/>
                <a:cs typeface="+mj-lt"/>
              </a:rPr>
              <a:t> </a:t>
            </a:r>
            <a:r>
              <a:rPr lang="en-US" sz="2000" dirty="0" err="1">
                <a:solidFill>
                  <a:srgbClr val="303D68"/>
                </a:solidFill>
                <a:ea typeface="+mj-lt"/>
                <a:cs typeface="+mj-lt"/>
              </a:rPr>
              <a:t>i</a:t>
            </a:r>
            <a:r>
              <a:rPr lang="en-US" sz="2000" dirty="0">
                <a:solidFill>
                  <a:srgbClr val="303D68"/>
                </a:solidFill>
                <a:ea typeface="+mj-lt"/>
                <a:cs typeface="+mj-lt"/>
              </a:rPr>
              <a:t> </a:t>
            </a:r>
            <a:r>
              <a:rPr lang="en-US" sz="2000" dirty="0" err="1">
                <a:solidFill>
                  <a:srgbClr val="303D68"/>
                </a:solidFill>
                <a:ea typeface="+mj-lt"/>
                <a:cs typeface="+mj-lt"/>
              </a:rPr>
              <a:t>samopouzdanje</a:t>
            </a:r>
            <a:r>
              <a:rPr lang="en-US" sz="2000" dirty="0">
                <a:solidFill>
                  <a:srgbClr val="303D68"/>
                </a:solidFill>
                <a:ea typeface="+mj-lt"/>
                <a:cs typeface="+mj-lt"/>
              </a:rPr>
              <a:t> da se </a:t>
            </a:r>
            <a:r>
              <a:rPr lang="en-US" sz="2000" dirty="0" err="1">
                <a:solidFill>
                  <a:srgbClr val="303D68"/>
                </a:solidFill>
                <a:ea typeface="+mj-lt"/>
                <a:cs typeface="+mj-lt"/>
              </a:rPr>
              <a:t>prilagode</a:t>
            </a:r>
            <a:r>
              <a:rPr lang="en-US" sz="2000" dirty="0">
                <a:solidFill>
                  <a:srgbClr val="303D68"/>
                </a:solidFill>
                <a:ea typeface="+mj-lt"/>
                <a:cs typeface="+mj-lt"/>
              </a:rPr>
              <a:t> </a:t>
            </a:r>
            <a:r>
              <a:rPr lang="en-US" sz="2000" dirty="0" err="1">
                <a:solidFill>
                  <a:srgbClr val="303D68"/>
                </a:solidFill>
                <a:ea typeface="+mj-lt"/>
                <a:cs typeface="+mj-lt"/>
              </a:rPr>
              <a:t>kako</a:t>
            </a:r>
            <a:r>
              <a:rPr lang="en-US" sz="2000" dirty="0">
                <a:solidFill>
                  <a:srgbClr val="303D68"/>
                </a:solidFill>
                <a:ea typeface="+mj-lt"/>
                <a:cs typeface="+mj-lt"/>
              </a:rPr>
              <a:t> se </a:t>
            </a:r>
            <a:r>
              <a:rPr lang="en-US" sz="2000" dirty="0" err="1">
                <a:solidFill>
                  <a:srgbClr val="303D68"/>
                </a:solidFill>
                <a:ea typeface="+mj-lt"/>
                <a:cs typeface="+mj-lt"/>
              </a:rPr>
              <a:t>tehnologije</a:t>
            </a:r>
            <a:r>
              <a:rPr lang="en-US" sz="2000" dirty="0">
                <a:solidFill>
                  <a:srgbClr val="303D68"/>
                </a:solidFill>
                <a:ea typeface="+mj-lt"/>
                <a:cs typeface="+mj-lt"/>
              </a:rPr>
              <a:t> </a:t>
            </a:r>
            <a:r>
              <a:rPr lang="en-US" sz="2000" dirty="0" err="1">
                <a:solidFill>
                  <a:srgbClr val="303D68"/>
                </a:solidFill>
                <a:ea typeface="+mj-lt"/>
                <a:cs typeface="+mj-lt"/>
              </a:rPr>
              <a:t>na</a:t>
            </a:r>
            <a:r>
              <a:rPr lang="en-US" sz="2000" dirty="0">
                <a:solidFill>
                  <a:srgbClr val="303D68"/>
                </a:solidFill>
                <a:ea typeface="+mj-lt"/>
                <a:cs typeface="+mj-lt"/>
              </a:rPr>
              <a:t> </a:t>
            </a:r>
            <a:r>
              <a:rPr lang="en-US" sz="2000" dirty="0" err="1">
                <a:solidFill>
                  <a:srgbClr val="303D68"/>
                </a:solidFill>
                <a:ea typeface="+mj-lt"/>
                <a:cs typeface="+mj-lt"/>
              </a:rPr>
              <a:t>radnom</a:t>
            </a:r>
            <a:r>
              <a:rPr lang="en-US" sz="2000" dirty="0">
                <a:solidFill>
                  <a:srgbClr val="303D68"/>
                </a:solidFill>
                <a:ea typeface="+mj-lt"/>
                <a:cs typeface="+mj-lt"/>
              </a:rPr>
              <a:t> </a:t>
            </a:r>
            <a:r>
              <a:rPr lang="en-US" sz="2000" dirty="0" err="1">
                <a:solidFill>
                  <a:srgbClr val="303D68"/>
                </a:solidFill>
                <a:ea typeface="+mj-lt"/>
                <a:cs typeface="+mj-lt"/>
              </a:rPr>
              <a:t>mjestu</a:t>
            </a:r>
            <a:r>
              <a:rPr lang="en-US" sz="2000" dirty="0">
                <a:solidFill>
                  <a:srgbClr val="303D68"/>
                </a:solidFill>
                <a:ea typeface="+mj-lt"/>
                <a:cs typeface="+mj-lt"/>
              </a:rPr>
              <a:t> </a:t>
            </a:r>
            <a:r>
              <a:rPr lang="en-US" sz="2000" dirty="0" err="1">
                <a:solidFill>
                  <a:srgbClr val="303D68"/>
                </a:solidFill>
                <a:ea typeface="+mj-lt"/>
                <a:cs typeface="+mj-lt"/>
              </a:rPr>
              <a:t>razvijaju</a:t>
            </a:r>
            <a:r>
              <a:rPr lang="en-US" sz="2000" dirty="0">
                <a:solidFill>
                  <a:srgbClr val="303D68"/>
                </a:solidFill>
                <a:ea typeface="+mj-lt"/>
                <a:cs typeface="+mj-lt"/>
              </a:rPr>
              <a:t>.</a:t>
            </a:r>
            <a:endParaRPr lang="en-US" dirty="0">
              <a:ea typeface="+mj-lt"/>
              <a:cs typeface="+mj-lt"/>
            </a:endParaRPr>
          </a:p>
          <a:p>
            <a:pPr marL="285750" indent="-285750" algn="just">
              <a:buFont typeface="Arial" panose="020B0604020202020204" pitchFamily="34" charset="0"/>
              <a:buChar char="•"/>
            </a:pPr>
            <a:endParaRPr lang="en-US" sz="20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F86C72DF-6828-5AA4-B749-5F5DDE7477BF}"/>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900" b="1" dirty="0" err="1">
                <a:solidFill>
                  <a:srgbClr val="399884"/>
                </a:solidFill>
                <a:latin typeface="DejaVu Sans"/>
                <a:ea typeface="DejaVu Sans" panose="020B0603030804020204" pitchFamily="34" charset="0"/>
                <a:cs typeface="DejaVu Sans" panose="020B0603030804020204" pitchFamily="34" charset="0"/>
              </a:rPr>
              <a:t>Razumijevanje</a:t>
            </a:r>
            <a:r>
              <a:rPr lang="en-US" sz="2900" b="1" dirty="0">
                <a:solidFill>
                  <a:srgbClr val="399884"/>
                </a:solidFill>
                <a:latin typeface="DejaVu Sans"/>
                <a:ea typeface="DejaVu Sans" panose="020B0603030804020204" pitchFamily="34" charset="0"/>
                <a:cs typeface="DejaVu Sans" panose="020B0603030804020204" pitchFamily="34" charset="0"/>
              </a:rPr>
              <a:t> </a:t>
            </a:r>
            <a:r>
              <a:rPr lang="en-US" sz="2900" b="1" dirty="0" err="1">
                <a:solidFill>
                  <a:srgbClr val="399884"/>
                </a:solidFill>
                <a:latin typeface="DejaVu Sans"/>
                <a:ea typeface="DejaVu Sans" panose="020B0603030804020204" pitchFamily="34" charset="0"/>
                <a:cs typeface="DejaVu Sans" panose="020B0603030804020204" pitchFamily="34" charset="0"/>
              </a:rPr>
              <a:t>transvezalnih</a:t>
            </a:r>
            <a:r>
              <a:rPr lang="en-US" sz="2900" b="1" dirty="0">
                <a:solidFill>
                  <a:srgbClr val="399884"/>
                </a:solidFill>
                <a:latin typeface="DejaVu Sans"/>
                <a:ea typeface="DejaVu Sans" panose="020B0603030804020204" pitchFamily="34" charset="0"/>
                <a:cs typeface="DejaVu Sans" panose="020B0603030804020204" pitchFamily="34" charset="0"/>
              </a:rPr>
              <a:t> </a:t>
            </a:r>
            <a:r>
              <a:rPr lang="en-US" sz="2900" b="1" dirty="0" err="1">
                <a:solidFill>
                  <a:srgbClr val="399884"/>
                </a:solidFill>
                <a:latin typeface="DejaVu Sans"/>
                <a:ea typeface="DejaVu Sans" panose="020B0603030804020204" pitchFamily="34" charset="0"/>
                <a:cs typeface="DejaVu Sans" panose="020B0603030804020204" pitchFamily="34" charset="0"/>
              </a:rPr>
              <a:t>vještina</a:t>
            </a:r>
          </a:p>
        </p:txBody>
      </p:sp>
      <p:sp>
        <p:nvSpPr>
          <p:cNvPr id="5" name="CaixaDeTexto 4">
            <a:extLst>
              <a:ext uri="{FF2B5EF4-FFF2-40B4-BE49-F238E27FC236}">
                <a16:creationId xmlns:a16="http://schemas.microsoft.com/office/drawing/2014/main" id="{2420504A-1927-23C5-8496-625ED157B0B8}"/>
              </a:ext>
            </a:extLst>
          </p:cNvPr>
          <p:cNvSpPr txBox="1"/>
          <p:nvPr/>
        </p:nvSpPr>
        <p:spPr>
          <a:xfrm>
            <a:off x="10323871" y="188217"/>
            <a:ext cx="1868129" cy="261610"/>
          </a:xfrm>
          <a:prstGeom prst="rect">
            <a:avLst/>
          </a:prstGeom>
          <a:noFill/>
        </p:spPr>
        <p:txBody>
          <a:bodyPr wrap="square">
            <a:spAutoFit/>
          </a:bodyPr>
          <a:lstStyle/>
          <a:p>
            <a:r>
              <a:rPr lang="en-GB" sz="1100" dirty="0">
                <a:solidFill>
                  <a:schemeClr val="bg1"/>
                </a:solidFill>
                <a:latin typeface="DejaVu Math TeX Gyre" panose="02000503000000000000"/>
              </a:rPr>
              <a:t>Slika: </a:t>
            </a:r>
            <a:r>
              <a:rPr lang="en-GB" sz="1100" dirty="0" err="1">
                <a:solidFill>
                  <a:schemeClr val="bg1"/>
                </a:solidFill>
                <a:latin typeface="DejaVu Math TeX Gyre" panose="02000503000000000000"/>
              </a:rPr>
              <a:t>kellysikkema.unsplash</a:t>
            </a:r>
            <a:endParaRPr lang="en-GB" sz="1100" dirty="0">
              <a:solidFill>
                <a:schemeClr val="bg1"/>
              </a:solidFill>
              <a:latin typeface="DejaVu Math TeX Gyre" panose="02000503000000000000"/>
            </a:endParaRPr>
          </a:p>
        </p:txBody>
      </p:sp>
    </p:spTree>
    <p:extLst>
      <p:ext uri="{BB962C8B-B14F-4D97-AF65-F5344CB8AC3E}">
        <p14:creationId xmlns:p14="http://schemas.microsoft.com/office/powerpoint/2010/main" val="46635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22B5E-7D74-EF11-FCCE-0181CEA79638}"/>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9542F5A2-D77E-4001-6705-B420F662A3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A4737B8F-3C0E-7D62-5A3E-149566B476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9E64A6DA-590D-8D1B-DB59-7F038CE97798}"/>
              </a:ext>
            </a:extLst>
          </p:cNvPr>
          <p:cNvSpPr txBox="1">
            <a:spLocks/>
          </p:cNvSpPr>
          <p:nvPr/>
        </p:nvSpPr>
        <p:spPr>
          <a:xfrm>
            <a:off x="514117" y="1415203"/>
            <a:ext cx="10673502" cy="44672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bs-Latn-BA" sz="2000">
                <a:solidFill>
                  <a:srgbClr val="303D68"/>
                </a:solidFill>
                <a:ea typeface="+mj-lt"/>
                <a:cs typeface="+mj-lt"/>
              </a:rPr>
              <a:t>Sektorski specifične vještine </a:t>
            </a:r>
            <a:r>
              <a:rPr lang="bs-Latn-BA" sz="2000" err="1">
                <a:solidFill>
                  <a:srgbClr val="303D68"/>
                </a:solidFill>
                <a:ea typeface="+mj-lt"/>
                <a:cs typeface="+mj-lt"/>
              </a:rPr>
              <a:t>odražavaju</a:t>
            </a:r>
            <a:r>
              <a:rPr lang="bs-Latn-BA" sz="2000">
                <a:solidFill>
                  <a:srgbClr val="303D68"/>
                </a:solidFill>
                <a:ea typeface="+mj-lt"/>
                <a:cs typeface="+mj-lt"/>
              </a:rPr>
              <a:t> jedinstvene digitalne prakse svake profesije.</a:t>
            </a:r>
            <a:endParaRPr lang="bs-Latn-BA"/>
          </a:p>
          <a:p>
            <a:pPr algn="just"/>
            <a:r>
              <a:rPr lang="bs-Latn-BA" sz="2000">
                <a:solidFill>
                  <a:srgbClr val="303D68"/>
                </a:solidFill>
                <a:ea typeface="+mj-lt"/>
                <a:cs typeface="+mj-lt"/>
              </a:rPr>
              <a:t>Ove vještine idu dalje od općih alata i odnose se na specijalizirane procese, opremu ili platforme koje se koriste u određenoj industriji.</a:t>
            </a:r>
            <a:endParaRPr lang="bs-Latn-BA"/>
          </a:p>
          <a:p>
            <a:pPr algn="just"/>
            <a:endParaRPr lang="bs-Latn-BA" sz="2000" dirty="0">
              <a:solidFill>
                <a:srgbClr val="303D68"/>
              </a:solidFill>
              <a:ea typeface="+mj-lt"/>
              <a:cs typeface="+mj-lt"/>
            </a:endParaRPr>
          </a:p>
          <a:p>
            <a:pPr algn="just"/>
            <a:r>
              <a:rPr lang="bs-Latn-BA" sz="2000">
                <a:solidFill>
                  <a:srgbClr val="303D68"/>
                </a:solidFill>
                <a:ea typeface="+mj-lt"/>
                <a:cs typeface="+mj-lt"/>
              </a:rPr>
              <a:t>One pomažu polaznicima da razumiju kako digitalizacija oblikuje ključne zadatke njihovih budućih uloga.</a:t>
            </a:r>
            <a:endParaRPr lang="bs-Latn-BA" sz="2000">
              <a:solidFill>
                <a:srgbClr val="303D68"/>
              </a:solidFill>
            </a:endParaRPr>
          </a:p>
          <a:p>
            <a:pPr algn="just"/>
            <a:endParaRPr lang="bs-Latn-BA" sz="2000" dirty="0">
              <a:solidFill>
                <a:srgbClr val="303D68"/>
              </a:solidFill>
              <a:ea typeface="+mj-lt"/>
              <a:cs typeface="+mj-lt"/>
            </a:endParaRPr>
          </a:p>
          <a:p>
            <a:pPr algn="just"/>
            <a:r>
              <a:rPr lang="bs-Latn-BA" sz="2000" dirty="0">
                <a:solidFill>
                  <a:srgbClr val="303D68"/>
                </a:solidFill>
                <a:ea typeface="+mj-lt"/>
                <a:cs typeface="+mj-lt"/>
              </a:rPr>
              <a:t>Primjeri uključuju:</a:t>
            </a:r>
            <a:endParaRPr lang="bs-Latn-BA" dirty="0"/>
          </a:p>
          <a:p>
            <a:pPr marL="285750" indent="-285750" algn="just">
              <a:buFont typeface="Arial"/>
              <a:buChar char="•"/>
            </a:pPr>
            <a:r>
              <a:rPr lang="bs-Latn-BA" sz="2000" dirty="0">
                <a:solidFill>
                  <a:srgbClr val="303D68"/>
                </a:solidFill>
                <a:ea typeface="+mj-lt"/>
                <a:cs typeface="+mj-lt"/>
              </a:rPr>
              <a:t>Precizni alati za planiranje i mjerenje u tehničkim zanatima</a:t>
            </a:r>
            <a:endParaRPr lang="bs-Latn-BA" dirty="0"/>
          </a:p>
          <a:p>
            <a:pPr marL="285750" indent="-285750" algn="just">
              <a:buFont typeface="Arial"/>
              <a:buChar char="•"/>
            </a:pPr>
            <a:r>
              <a:rPr lang="bs-Latn-BA" sz="2000" dirty="0">
                <a:solidFill>
                  <a:srgbClr val="303D68"/>
                </a:solidFill>
                <a:ea typeface="+mj-lt"/>
                <a:cs typeface="+mj-lt"/>
              </a:rPr>
              <a:t>Sistemi za rezervacije, recenzije i upravljanje klijentima u uslužnim sektorima</a:t>
            </a:r>
            <a:endParaRPr lang="bs-Latn-BA" dirty="0"/>
          </a:p>
          <a:p>
            <a:pPr marL="285750" indent="-285750" algn="just">
              <a:buFont typeface="Arial"/>
              <a:buChar char="•"/>
            </a:pPr>
            <a:r>
              <a:rPr lang="bs-Latn-BA" sz="2000" dirty="0">
                <a:solidFill>
                  <a:srgbClr val="303D68"/>
                </a:solidFill>
                <a:ea typeface="+mj-lt"/>
                <a:cs typeface="+mj-lt"/>
              </a:rPr>
              <a:t>Digitalni zdravstveni zapisi, sistemi za zakazivanje i alati za </a:t>
            </a:r>
            <a:r>
              <a:rPr lang="bs-Latn-BA" sz="2000" dirty="0" err="1">
                <a:solidFill>
                  <a:srgbClr val="303D68"/>
                </a:solidFill>
                <a:ea typeface="+mj-lt"/>
                <a:cs typeface="+mj-lt"/>
              </a:rPr>
              <a:t>praćenje</a:t>
            </a:r>
            <a:r>
              <a:rPr lang="bs-Latn-BA" sz="2000" dirty="0">
                <a:solidFill>
                  <a:srgbClr val="303D68"/>
                </a:solidFill>
                <a:ea typeface="+mj-lt"/>
                <a:cs typeface="+mj-lt"/>
              </a:rPr>
              <a:t> u profesijama skrbi</a:t>
            </a:r>
            <a:endParaRPr lang="bs-Latn-BA" dirty="0"/>
          </a:p>
          <a:p>
            <a:pPr marL="285750" indent="-285750" algn="just">
              <a:buFont typeface="Arial"/>
              <a:buChar char="•"/>
            </a:pPr>
            <a:r>
              <a:rPr lang="bs-Latn-BA" sz="2000" dirty="0">
                <a:solidFill>
                  <a:srgbClr val="303D68"/>
                </a:solidFill>
                <a:ea typeface="+mj-lt"/>
                <a:cs typeface="+mj-lt"/>
              </a:rPr>
              <a:t>Softver za inventar, logistiku i </a:t>
            </a:r>
            <a:r>
              <a:rPr lang="bs-Latn-BA" sz="2000" dirty="0" err="1">
                <a:solidFill>
                  <a:srgbClr val="303D68"/>
                </a:solidFill>
                <a:ea typeface="+mj-lt"/>
                <a:cs typeface="+mj-lt"/>
              </a:rPr>
              <a:t>praćenje</a:t>
            </a:r>
            <a:r>
              <a:rPr lang="bs-Latn-BA" sz="2000" dirty="0">
                <a:solidFill>
                  <a:srgbClr val="303D68"/>
                </a:solidFill>
                <a:ea typeface="+mj-lt"/>
                <a:cs typeface="+mj-lt"/>
              </a:rPr>
              <a:t> u maloprodaji i skladištenju</a:t>
            </a:r>
            <a:endParaRPr lang="bs-Latn-BA" sz="2000" dirty="0">
              <a:solidFill>
                <a:srgbClr val="303D68"/>
              </a:solidFill>
            </a:endParaRPr>
          </a:p>
          <a:p>
            <a:pPr algn="just"/>
            <a:endParaRPr lang="bs-Latn-BA" sz="2000" dirty="0">
              <a:solidFill>
                <a:srgbClr val="303D68"/>
              </a:solidFill>
              <a:ea typeface="+mj-lt"/>
              <a:cs typeface="+mj-lt"/>
            </a:endParaRPr>
          </a:p>
          <a:p>
            <a:pPr algn="just"/>
            <a:r>
              <a:rPr lang="bs-Latn-BA" sz="2000" dirty="0">
                <a:solidFill>
                  <a:srgbClr val="303D68"/>
                </a:solidFill>
                <a:ea typeface="+mj-lt"/>
                <a:cs typeface="+mj-lt"/>
              </a:rPr>
              <a:t>Sektorski specifične vještine pokazuju polaznicima što njihovu profesiju čini digitalno posebnom i pripremaju ih za tehnologije s kojima će se susretati na radnom mjestu.</a:t>
            </a:r>
            <a:endParaRPr lang="bs-Latn-BA" dirty="0"/>
          </a:p>
          <a:p>
            <a:pPr algn="just"/>
            <a:endParaRPr lang="en-US" sz="20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9C3A7AFB-AF2E-93B4-597E-0A0611663C0A}"/>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err="1">
                <a:solidFill>
                  <a:srgbClr val="399884"/>
                </a:solidFill>
                <a:ea typeface="+mj-lt"/>
                <a:cs typeface="+mj-lt"/>
              </a:rPr>
              <a:t>Prepoznavanje</a:t>
            </a:r>
            <a:r>
              <a:rPr lang="en-US" sz="3000" dirty="0">
                <a:solidFill>
                  <a:srgbClr val="399884"/>
                </a:solidFill>
                <a:ea typeface="+mj-lt"/>
                <a:cs typeface="+mj-lt"/>
              </a:rPr>
              <a:t> </a:t>
            </a:r>
            <a:r>
              <a:rPr lang="en-US" sz="3000" dirty="0" err="1">
                <a:solidFill>
                  <a:srgbClr val="399884"/>
                </a:solidFill>
                <a:ea typeface="+mj-lt"/>
                <a:cs typeface="+mj-lt"/>
              </a:rPr>
              <a:t>sektorski</a:t>
            </a:r>
            <a:r>
              <a:rPr lang="en-US" sz="3000" dirty="0">
                <a:solidFill>
                  <a:srgbClr val="399884"/>
                </a:solidFill>
                <a:ea typeface="+mj-lt"/>
                <a:cs typeface="+mj-lt"/>
              </a:rPr>
              <a:t> </a:t>
            </a:r>
            <a:r>
              <a:rPr lang="en-US" sz="3000" dirty="0" err="1">
                <a:solidFill>
                  <a:srgbClr val="399884"/>
                </a:solidFill>
                <a:ea typeface="+mj-lt"/>
                <a:cs typeface="+mj-lt"/>
              </a:rPr>
              <a:t>specifičnih</a:t>
            </a:r>
            <a:r>
              <a:rPr lang="en-US" sz="3000" dirty="0">
                <a:solidFill>
                  <a:srgbClr val="399884"/>
                </a:solidFill>
                <a:ea typeface="+mj-lt"/>
                <a:cs typeface="+mj-lt"/>
              </a:rPr>
              <a:t> </a:t>
            </a:r>
            <a:r>
              <a:rPr lang="en-US" sz="3000" dirty="0" err="1">
                <a:solidFill>
                  <a:srgbClr val="399884"/>
                </a:solidFill>
                <a:ea typeface="+mj-lt"/>
                <a:cs typeface="+mj-lt"/>
              </a:rPr>
              <a:t>digitalnih</a:t>
            </a:r>
            <a:r>
              <a:rPr lang="en-US" sz="3000" dirty="0">
                <a:solidFill>
                  <a:srgbClr val="399884"/>
                </a:solidFill>
                <a:ea typeface="+mj-lt"/>
                <a:cs typeface="+mj-lt"/>
              </a:rPr>
              <a:t> </a:t>
            </a:r>
            <a:r>
              <a:rPr lang="en-US" sz="3000" dirty="0" err="1">
                <a:solidFill>
                  <a:srgbClr val="399884"/>
                </a:solidFill>
                <a:ea typeface="+mj-lt"/>
                <a:cs typeface="+mj-lt"/>
              </a:rPr>
              <a:t>vještina</a:t>
            </a:r>
            <a:endParaRPr lang="en-US" dirty="0" err="1"/>
          </a:p>
        </p:txBody>
      </p:sp>
    </p:spTree>
    <p:extLst>
      <p:ext uri="{BB962C8B-B14F-4D97-AF65-F5344CB8AC3E}">
        <p14:creationId xmlns:p14="http://schemas.microsoft.com/office/powerpoint/2010/main" val="11433178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A96D7-FCEB-74E9-0F43-0B40CDF1ABD4}"/>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FE58CB70-2E95-E351-B31D-22DEFE89D6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AE8E3133-0ECD-5000-57A7-332477D40F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13E1F04A-9395-18A5-3EB8-CDBDCAB748C6}"/>
              </a:ext>
            </a:extLst>
          </p:cNvPr>
          <p:cNvSpPr txBox="1">
            <a:spLocks/>
          </p:cNvSpPr>
          <p:nvPr/>
        </p:nvSpPr>
        <p:spPr>
          <a:xfrm>
            <a:off x="510012" y="1573557"/>
            <a:ext cx="5581882" cy="40438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bs-Latn-BA" sz="2000" dirty="0">
                <a:solidFill>
                  <a:srgbClr val="303D68"/>
                </a:solidFill>
                <a:ea typeface="+mj-lt"/>
                <a:cs typeface="+mj-lt"/>
              </a:rPr>
              <a:t>Snažan digitalni </a:t>
            </a:r>
            <a:r>
              <a:rPr lang="bs-Latn-BA" sz="2000" dirty="0" err="1">
                <a:solidFill>
                  <a:srgbClr val="303D68"/>
                </a:solidFill>
                <a:ea typeface="+mj-lt"/>
                <a:cs typeface="+mj-lt"/>
              </a:rPr>
              <a:t>kurikulum</a:t>
            </a:r>
            <a:r>
              <a:rPr lang="bs-Latn-BA" sz="2000" dirty="0">
                <a:solidFill>
                  <a:srgbClr val="303D68"/>
                </a:solidFill>
                <a:ea typeface="+mj-lt"/>
                <a:cs typeface="+mj-lt"/>
              </a:rPr>
              <a:t> za stručne škole i obuke (VET) </a:t>
            </a:r>
            <a:r>
              <a:rPr lang="bs-Latn-BA" sz="2000" dirty="0" err="1">
                <a:solidFill>
                  <a:srgbClr val="303D68"/>
                </a:solidFill>
                <a:ea typeface="+mj-lt"/>
                <a:cs typeface="+mj-lt"/>
              </a:rPr>
              <a:t>kombinuje</a:t>
            </a:r>
            <a:r>
              <a:rPr lang="bs-Latn-BA" sz="2000" dirty="0">
                <a:solidFill>
                  <a:srgbClr val="303D68"/>
                </a:solidFill>
                <a:ea typeface="+mj-lt"/>
                <a:cs typeface="+mj-lt"/>
              </a:rPr>
              <a:t> prelazne osnove sa sektorski specifičnim alatima.</a:t>
            </a:r>
            <a:endParaRPr lang="bs-Latn-BA" dirty="0"/>
          </a:p>
          <a:p>
            <a:endParaRPr lang="bs-Latn-BA" sz="2000" dirty="0">
              <a:solidFill>
                <a:srgbClr val="303D68"/>
              </a:solidFill>
              <a:ea typeface="+mj-lt"/>
              <a:cs typeface="+mj-lt"/>
            </a:endParaRPr>
          </a:p>
          <a:p>
            <a:r>
              <a:rPr lang="bs-Latn-BA" sz="2000" dirty="0">
                <a:solidFill>
                  <a:srgbClr val="303D68"/>
                </a:solidFill>
                <a:ea typeface="+mj-lt"/>
                <a:cs typeface="+mj-lt"/>
              </a:rPr>
              <a:t>Prelazne kompetencije pripremaju polaznike da se snalaze u bilo kojem digitalnom </a:t>
            </a:r>
            <a:r>
              <a:rPr lang="bs-Latn-BA" sz="2000" dirty="0" err="1">
                <a:solidFill>
                  <a:srgbClr val="303D68"/>
                </a:solidFill>
                <a:ea typeface="+mj-lt"/>
                <a:cs typeface="+mj-lt"/>
              </a:rPr>
              <a:t>okruženju</a:t>
            </a:r>
            <a:r>
              <a:rPr lang="bs-Latn-BA" sz="2000" dirty="0">
                <a:solidFill>
                  <a:srgbClr val="303D68"/>
                </a:solidFill>
                <a:ea typeface="+mj-lt"/>
                <a:cs typeface="+mj-lt"/>
              </a:rPr>
              <a:t>, dok im specifični alati pružaju jasnu profesionalnu identitet.</a:t>
            </a:r>
            <a:endParaRPr lang="bs-Latn-BA" dirty="0"/>
          </a:p>
          <a:p>
            <a:endParaRPr lang="bs-Latn-BA" sz="2000" dirty="0">
              <a:solidFill>
                <a:srgbClr val="303D68"/>
              </a:solidFill>
              <a:ea typeface="+mj-lt"/>
              <a:cs typeface="+mj-lt"/>
            </a:endParaRPr>
          </a:p>
          <a:p>
            <a:r>
              <a:rPr lang="bs-Latn-BA" sz="2000" dirty="0">
                <a:solidFill>
                  <a:srgbClr val="303D68"/>
                </a:solidFill>
                <a:ea typeface="+mj-lt"/>
                <a:cs typeface="+mj-lt"/>
              </a:rPr>
              <a:t>Korištenje scenarija, primjera sa radnog mjesta i jednostavnih simulacija pomaže polaznicima da shvate kako se ove dvije razine povezuju, razvijajući samopouzdanje, prilagodljivost i spremnost za </a:t>
            </a:r>
            <a:r>
              <a:rPr lang="bs-Latn-BA" sz="2000" dirty="0" err="1">
                <a:solidFill>
                  <a:srgbClr val="303D68"/>
                </a:solidFill>
                <a:ea typeface="+mj-lt"/>
                <a:cs typeface="+mj-lt"/>
              </a:rPr>
              <a:t>savremeni</a:t>
            </a:r>
            <a:r>
              <a:rPr lang="bs-Latn-BA" sz="2000" dirty="0">
                <a:solidFill>
                  <a:srgbClr val="303D68"/>
                </a:solidFill>
                <a:ea typeface="+mj-lt"/>
                <a:cs typeface="+mj-lt"/>
              </a:rPr>
              <a:t> rad.</a:t>
            </a:r>
            <a:endParaRPr lang="bs-Latn-BA" dirty="0"/>
          </a:p>
          <a:p>
            <a:pPr algn="just"/>
            <a:endParaRPr lang="en-US" sz="200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US" sz="20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AC7FAE69-7B7F-AEB6-2FB3-EC944FF0F174}"/>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Izgradnja uravnoteženog digitalnog puta učenja</a:t>
            </a:r>
          </a:p>
        </p:txBody>
      </p:sp>
      <p:sp>
        <p:nvSpPr>
          <p:cNvPr id="12" name="TextBox 11">
            <a:extLst>
              <a:ext uri="{FF2B5EF4-FFF2-40B4-BE49-F238E27FC236}">
                <a16:creationId xmlns:a16="http://schemas.microsoft.com/office/drawing/2014/main" id="{BD69156F-5EB1-9E6A-AAEA-399E0D05D328}"/>
              </a:ext>
            </a:extLst>
          </p:cNvPr>
          <p:cNvSpPr txBox="1"/>
          <p:nvPr/>
        </p:nvSpPr>
        <p:spPr>
          <a:xfrm>
            <a:off x="514117" y="5617376"/>
            <a:ext cx="3404849" cy="215444"/>
          </a:xfrm>
          <a:prstGeom prst="rect">
            <a:avLst/>
          </a:prstGeom>
          <a:noFill/>
        </p:spPr>
        <p:txBody>
          <a:bodyPr wrap="square" rtlCol="0">
            <a:spAutoFit/>
          </a:bodyPr>
          <a:lstStyle/>
          <a:p>
            <a:r>
              <a:rPr lang="en-GB" sz="800" dirty="0">
                <a:solidFill>
                  <a:srgbClr val="303D68"/>
                </a:solidFill>
                <a:latin typeface="DejaVu Math TeX Gyre" panose="02000503000000000000"/>
              </a:rPr>
              <a:t>Slike sa </a:t>
            </a:r>
            <a:r>
              <a:rPr lang="en-US" sz="800" dirty="0">
                <a:solidFill>
                  <a:srgbClr val="303D68"/>
                </a:solidFill>
                <a:latin typeface="DejaVu Math TeX Gyre" panose="02000503000000000000"/>
              </a:rPr>
              <a:t>web stranice VOLVO i remy-lovesy-hn9PnGuVy9s-unsplash</a:t>
            </a:r>
            <a:endParaRPr lang="en-GB" sz="800" dirty="0">
              <a:solidFill>
                <a:srgbClr val="303D68"/>
              </a:solidFill>
              <a:latin typeface="DejaVu Math TeX Gyre" panose="02000503000000000000"/>
            </a:endParaRPr>
          </a:p>
        </p:txBody>
      </p:sp>
      <p:pic>
        <p:nvPicPr>
          <p:cNvPr id="4" name="Imagem 3">
            <a:extLst>
              <a:ext uri="{FF2B5EF4-FFF2-40B4-BE49-F238E27FC236}">
                <a16:creationId xmlns:a16="http://schemas.microsoft.com/office/drawing/2014/main" id="{E33C8BC5-87B7-730C-E83D-D0F9AC224DC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7642" y="1614233"/>
            <a:ext cx="5730240" cy="3604260"/>
          </a:xfrm>
          <a:prstGeom prst="rect">
            <a:avLst/>
          </a:prstGeom>
          <a:noFill/>
          <a:ln>
            <a:noFill/>
          </a:ln>
        </p:spPr>
      </p:pic>
    </p:spTree>
    <p:extLst>
      <p:ext uri="{BB962C8B-B14F-4D97-AF65-F5344CB8AC3E}">
        <p14:creationId xmlns:p14="http://schemas.microsoft.com/office/powerpoint/2010/main" val="28223199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35BF9-BE2C-F494-917F-A6B8EA13758E}"/>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F77390AA-EBFA-E0AC-23BA-8B09B9A2018E}"/>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0E67B35E-7579-42D3-68A7-FC354C731A15}"/>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bs-Latn-BA"/>
          </a:p>
        </p:txBody>
      </p:sp>
      <p:sp>
        <p:nvSpPr>
          <p:cNvPr id="2" name="Title 1">
            <a:extLst>
              <a:ext uri="{FF2B5EF4-FFF2-40B4-BE49-F238E27FC236}">
                <a16:creationId xmlns:a16="http://schemas.microsoft.com/office/drawing/2014/main" id="{1B7E248A-261C-CBEE-3A2D-B91E5F5B4CE5}"/>
              </a:ext>
            </a:extLst>
          </p:cNvPr>
          <p:cNvSpPr>
            <a:spLocks noGrp="1"/>
          </p:cNvSpPr>
          <p:nvPr>
            <p:ph type="title"/>
          </p:nvPr>
        </p:nvSpPr>
        <p:spPr>
          <a:xfrm>
            <a:off x="583460" y="2356770"/>
            <a:ext cx="10610482" cy="857864"/>
          </a:xfrm>
        </p:spPr>
        <p:txBody>
          <a:bodyPr>
            <a:noAutofit/>
          </a:bodyPr>
          <a:lstStyle/>
          <a:p>
            <a:pPr lvl="0"/>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Modul 3: Prepreke i strategije inkluzije</a:t>
            </a:r>
            <a:b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b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r>
              <a:rPr lang="en-US" sz="3000" dirty="0">
                <a:solidFill>
                  <a:srgbClr val="373365"/>
                </a:solidFill>
                <a:latin typeface="DejaVu Math TeX Gyre" panose="02000503000000000000"/>
              </a:rPr>
              <a:t>Podnaslov 3.1: Identifikacija uobičajenih prepreka digitalnom učenju</a:t>
            </a:r>
            <a:br>
              <a:rPr lang="en-US" sz="3000" dirty="0">
                <a:solidFill>
                  <a:srgbClr val="373365"/>
                </a:solidFill>
                <a:latin typeface="DejaVu Math TeX Gyre" panose="02000503000000000000"/>
              </a:rPr>
            </a:br>
            <a:br>
              <a:rPr lang="en-US" sz="3000" dirty="0">
                <a:solidFill>
                  <a:srgbClr val="373365"/>
                </a:solidFill>
                <a:latin typeface="DejaVu Math TeX Gyre" panose="02000503000000000000"/>
              </a:rPr>
            </a:br>
            <a:r>
              <a:rPr lang="en-US" sz="3000" dirty="0">
                <a:solidFill>
                  <a:srgbClr val="373365"/>
                </a:solidFill>
                <a:latin typeface="DejaVu Math TeX Gyre" panose="02000503000000000000"/>
              </a:rPr>
              <a:t>Podnaslov 3.2: Dizajniranje inkluzivnih digitalnih nastavnih materijala</a:t>
            </a:r>
            <a:br>
              <a:rPr lang="en-US" sz="3000" dirty="0">
                <a:solidFill>
                  <a:srgbClr val="373365"/>
                </a:solidFill>
                <a:latin typeface="DejaVu Math TeX Gyre" panose="02000503000000000000"/>
              </a:rPr>
            </a:br>
            <a:br>
              <a:rPr lang="en-US" sz="3000" dirty="0">
                <a:solidFill>
                  <a:srgbClr val="373365"/>
                </a:solidFill>
                <a:latin typeface="DejaVu Math TeX Gyre" panose="02000503000000000000"/>
              </a:rPr>
            </a:br>
            <a:r>
              <a:rPr lang="en-US" sz="3000" dirty="0">
                <a:solidFill>
                  <a:srgbClr val="373365"/>
                </a:solidFill>
                <a:latin typeface="DejaVu Math TeX Gyre" panose="02000503000000000000"/>
              </a:rPr>
              <a:t>Podnaslov 3.3: Kreiranje pristupačnih nadzornih ploča i vizualnih pomagala</a:t>
            </a:r>
            <a:endParaRPr lang="en-US" sz="36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E311B127-47A0-7940-AE08-E6B695726613}"/>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ct val="0"/>
              </a:spcAft>
            </a:pPr>
            <a:r>
              <a:rPr lang="sr-Latn-RS" sz="1400" dirty="0" err="1">
                <a:solidFill>
                  <a:schemeClr val="bg1"/>
                </a:solidFill>
                <a:ea typeface="+mj-lt"/>
                <a:cs typeface="+mj-lt"/>
              </a:rPr>
              <a:t>Unaprijediti</a:t>
            </a:r>
            <a:r>
              <a:rPr lang="sr-Latn-RS" sz="1400" dirty="0">
                <a:solidFill>
                  <a:schemeClr val="bg1"/>
                </a:solidFill>
                <a:ea typeface="+mj-lt"/>
                <a:cs typeface="+mj-lt"/>
              </a:rPr>
              <a:t> kvalitet stručnog obrazovanja i obuka (VET) na Zapadnom Balkanu za održivi razvoj</a:t>
            </a:r>
            <a:endParaRPr lang="en-US" dirty="0">
              <a:solidFill>
                <a:schemeClr val="bg1"/>
              </a:solidFill>
              <a:ea typeface="+mj-lt"/>
              <a:cs typeface="+mj-lt"/>
            </a:endParaRPr>
          </a:p>
        </p:txBody>
      </p:sp>
      <p:pic>
        <p:nvPicPr>
          <p:cNvPr id="13" name="Picture 12" descr="A white text on a black background&#10;&#10;Description automatically generated">
            <a:extLst>
              <a:ext uri="{FF2B5EF4-FFF2-40B4-BE49-F238E27FC236}">
                <a16:creationId xmlns:a16="http://schemas.microsoft.com/office/drawing/2014/main" id="{9185C0CC-9AE7-E6B9-4896-98CA9C9440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9E9B23DE-BD51-77CF-DDF5-68A303C4D0F4}"/>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sr-Latn-RS" altLang="sr-Latn-RS" sz="1800" b="0" i="0" u="none" strike="noStrike" cap="none" normalizeH="0" baseline="0">
                <a:ln>
                  <a:noFill/>
                </a:ln>
                <a:solidFill>
                  <a:schemeClr val="tx1"/>
                </a:solidFill>
                <a:effectLst/>
                <a:latin typeface="Arial" panose="020B0604020202020204" pitchFamily="34" charset="0"/>
              </a:rPr>
            </a:br>
            <a:endParaRPr kumimoji="0" lang="sr-Latn-RS" altLang="sr-Latn-RS" sz="1800" b="0" i="0" u="none" strike="noStrike" cap="none" normalizeH="0" baseline="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456D4F50-0ED1-48A6-67A2-731360EFDB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B78C6DA0-6A5F-335E-C1C1-605F7E7BA23E}"/>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bs-Latn-BA" sz="2000" b="1"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Premošćivanje zelene i digitalne podjele</a:t>
            </a:r>
          </a:p>
        </p:txBody>
      </p:sp>
    </p:spTree>
    <p:extLst>
      <p:ext uri="{BB962C8B-B14F-4D97-AF65-F5344CB8AC3E}">
        <p14:creationId xmlns:p14="http://schemas.microsoft.com/office/powerpoint/2010/main" val="3272568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6B9A6-055E-684D-41AC-AC06ADD7E7C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839933C-8FBA-846D-73FD-ED12E69BAB5A}"/>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US" sz="1400" b="1" u="sng"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212744BE-0E8F-7B1F-7C38-55982EAE6603}"/>
              </a:ext>
            </a:extLst>
          </p:cNvPr>
          <p:cNvSpPr txBox="1"/>
          <p:nvPr/>
        </p:nvSpPr>
        <p:spPr>
          <a:xfrm>
            <a:off x="3984331" y="402332"/>
            <a:ext cx="8111062" cy="22822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US" sz="3000" b="1" dirty="0">
                <a:solidFill>
                  <a:srgbClr val="303D68"/>
                </a:solidFill>
                <a:latin typeface="DejaVu Math TeX Gyre" panose="02000503000000000000" pitchFamily="2" charset="0"/>
                <a:ea typeface="+mj-ea"/>
                <a:cs typeface="+mj-cs"/>
              </a:rPr>
              <a:t>Ključni aspekti:</a:t>
            </a:r>
          </a:p>
          <a:p>
            <a:pPr marL="457200" indent="-457200">
              <a:lnSpc>
                <a:spcPct val="90000"/>
              </a:lnSpc>
              <a:spcBef>
                <a:spcPct val="0"/>
              </a:spcBef>
              <a:buFont typeface="Arial" panose="020B0604020202020204" pitchFamily="34" charset="0"/>
              <a:buChar char="•"/>
            </a:pPr>
            <a:r>
              <a:rPr lang="en-US" sz="3200" dirty="0" err="1">
                <a:solidFill>
                  <a:srgbClr val="303D68"/>
                </a:solidFill>
                <a:ea typeface="+mn-lt"/>
                <a:cs typeface="+mn-lt"/>
              </a:rPr>
              <a:t>Istražiti</a:t>
            </a:r>
            <a:r>
              <a:rPr lang="en-US" sz="3200" dirty="0">
                <a:solidFill>
                  <a:srgbClr val="303D68"/>
                </a:solidFill>
                <a:ea typeface="+mn-lt"/>
                <a:cs typeface="+mn-lt"/>
              </a:rPr>
              <a:t> </a:t>
            </a:r>
            <a:r>
              <a:rPr lang="en-US" sz="3200" dirty="0" err="1">
                <a:solidFill>
                  <a:srgbClr val="303D68"/>
                </a:solidFill>
                <a:ea typeface="+mn-lt"/>
                <a:cs typeface="+mn-lt"/>
              </a:rPr>
              <a:t>i</a:t>
            </a:r>
            <a:r>
              <a:rPr lang="en-US" sz="3200" dirty="0">
                <a:solidFill>
                  <a:srgbClr val="303D68"/>
                </a:solidFill>
                <a:ea typeface="+mn-lt"/>
                <a:cs typeface="+mn-lt"/>
              </a:rPr>
              <a:t> </a:t>
            </a:r>
            <a:r>
              <a:rPr lang="en-US" sz="3200" dirty="0" err="1">
                <a:solidFill>
                  <a:srgbClr val="303D68"/>
                </a:solidFill>
                <a:ea typeface="+mn-lt"/>
                <a:cs typeface="+mn-lt"/>
              </a:rPr>
              <a:t>kategorizirati</a:t>
            </a:r>
            <a:r>
              <a:rPr lang="en-US" sz="3200" dirty="0">
                <a:solidFill>
                  <a:srgbClr val="303D68"/>
                </a:solidFill>
                <a:ea typeface="+mn-lt"/>
                <a:cs typeface="+mn-lt"/>
              </a:rPr>
              <a:t> potencijalne prepreke učešću, uključujući tehničke probleme (povezanost), lične faktore (samopouzdanje) </a:t>
            </a:r>
            <a:r>
              <a:rPr lang="en-US" sz="3200" dirty="0" err="1">
                <a:solidFill>
                  <a:srgbClr val="303D68"/>
                </a:solidFill>
                <a:ea typeface="+mn-lt"/>
                <a:cs typeface="+mn-lt"/>
              </a:rPr>
              <a:t>i</a:t>
            </a:r>
            <a:r>
              <a:rPr lang="en-US" sz="3200" dirty="0">
                <a:solidFill>
                  <a:srgbClr val="303D68"/>
                </a:solidFill>
                <a:ea typeface="+mn-lt"/>
                <a:cs typeface="+mn-lt"/>
              </a:rPr>
              <a:t> </a:t>
            </a:r>
            <a:r>
              <a:rPr lang="en-US" sz="3200" dirty="0" err="1">
                <a:solidFill>
                  <a:srgbClr val="303D68"/>
                </a:solidFill>
                <a:ea typeface="+mn-lt"/>
                <a:cs typeface="+mn-lt"/>
              </a:rPr>
              <a:t>izazove</a:t>
            </a:r>
            <a:r>
              <a:rPr lang="en-US" sz="3200" dirty="0">
                <a:solidFill>
                  <a:srgbClr val="303D68"/>
                </a:solidFill>
                <a:ea typeface="+mn-lt"/>
                <a:cs typeface="+mn-lt"/>
              </a:rPr>
              <a:t> </a:t>
            </a:r>
            <a:r>
              <a:rPr lang="en-US" sz="3200" dirty="0" err="1">
                <a:solidFill>
                  <a:srgbClr val="303D68"/>
                </a:solidFill>
                <a:ea typeface="+mn-lt"/>
                <a:cs typeface="+mn-lt"/>
              </a:rPr>
              <a:t>pristupačnosti</a:t>
            </a:r>
            <a:r>
              <a:rPr lang="en-US" sz="3200" dirty="0">
                <a:solidFill>
                  <a:srgbClr val="303D68"/>
                </a:solidFill>
                <a:ea typeface="+mn-lt"/>
                <a:cs typeface="+mn-lt"/>
              </a:rPr>
              <a:t>.</a:t>
            </a:r>
          </a:p>
        </p:txBody>
      </p:sp>
      <p:sp>
        <p:nvSpPr>
          <p:cNvPr id="9" name="Text Box 10">
            <a:extLst>
              <a:ext uri="{FF2B5EF4-FFF2-40B4-BE49-F238E27FC236}">
                <a16:creationId xmlns:a16="http://schemas.microsoft.com/office/drawing/2014/main" id="{F6062B20-D397-7A7C-6143-9052B903EB1C}"/>
              </a:ext>
            </a:extLst>
          </p:cNvPr>
          <p:cNvSpPr txBox="1">
            <a:spLocks noChangeArrowheads="1"/>
          </p:cNvSpPr>
          <p:nvPr/>
        </p:nvSpPr>
        <p:spPr bwMode="auto">
          <a:xfrm>
            <a:off x="96607" y="402332"/>
            <a:ext cx="3824186" cy="1785104"/>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US" sz="2800" b="1" dirty="0" err="1">
                <a:solidFill>
                  <a:srgbClr val="399884"/>
                </a:solidFill>
                <a:latin typeface="DejaVu Sans"/>
                <a:ea typeface="DejaVu Sans" panose="020B0603030804020204" pitchFamily="34" charset="0"/>
                <a:cs typeface="DejaVu Sans" panose="020B0603030804020204" pitchFamily="34" charset="0"/>
              </a:rPr>
              <a:t>Podnaslov</a:t>
            </a:r>
            <a:r>
              <a:rPr lang="en-US" sz="2800" b="1" dirty="0">
                <a:solidFill>
                  <a:srgbClr val="399884"/>
                </a:solidFill>
                <a:latin typeface="DejaVu Sans"/>
                <a:ea typeface="DejaVu Sans" panose="020B0603030804020204" pitchFamily="34" charset="0"/>
                <a:cs typeface="DejaVu Sans" panose="020B0603030804020204" pitchFamily="34" charset="0"/>
              </a:rPr>
              <a:t> 3.1: </a:t>
            </a:r>
            <a:r>
              <a:rPr lang="en-US" sz="2800" dirty="0" err="1">
                <a:solidFill>
                  <a:srgbClr val="399884"/>
                </a:solidFill>
                <a:ea typeface="+mn-lt"/>
                <a:cs typeface="+mn-lt"/>
              </a:rPr>
              <a:t>Identifikacija</a:t>
            </a:r>
            <a:r>
              <a:rPr lang="en-US" sz="2800" dirty="0">
                <a:solidFill>
                  <a:srgbClr val="399884"/>
                </a:solidFill>
                <a:ea typeface="+mn-lt"/>
                <a:cs typeface="+mn-lt"/>
              </a:rPr>
              <a:t> </a:t>
            </a:r>
            <a:r>
              <a:rPr lang="en-US" sz="2800" dirty="0" err="1">
                <a:solidFill>
                  <a:srgbClr val="399884"/>
                </a:solidFill>
                <a:ea typeface="+mn-lt"/>
                <a:cs typeface="+mn-lt"/>
              </a:rPr>
              <a:t>uobičajenih</a:t>
            </a:r>
            <a:r>
              <a:rPr lang="en-US" sz="2800" dirty="0">
                <a:solidFill>
                  <a:srgbClr val="399884"/>
                </a:solidFill>
                <a:ea typeface="+mn-lt"/>
                <a:cs typeface="+mn-lt"/>
              </a:rPr>
              <a:t> </a:t>
            </a:r>
            <a:r>
              <a:rPr lang="en-US" sz="2800" dirty="0" err="1">
                <a:solidFill>
                  <a:srgbClr val="399884"/>
                </a:solidFill>
                <a:ea typeface="+mn-lt"/>
                <a:cs typeface="+mn-lt"/>
              </a:rPr>
              <a:t>prepreka</a:t>
            </a:r>
            <a:r>
              <a:rPr lang="en-US" sz="2800" dirty="0">
                <a:solidFill>
                  <a:srgbClr val="399884"/>
                </a:solidFill>
                <a:ea typeface="+mn-lt"/>
                <a:cs typeface="+mn-lt"/>
              </a:rPr>
              <a:t> </a:t>
            </a:r>
            <a:r>
              <a:rPr lang="en-US" sz="2800" dirty="0" err="1">
                <a:solidFill>
                  <a:srgbClr val="399884"/>
                </a:solidFill>
                <a:ea typeface="+mn-lt"/>
                <a:cs typeface="+mn-lt"/>
              </a:rPr>
              <a:t>digitalnom</a:t>
            </a:r>
            <a:r>
              <a:rPr lang="en-US" sz="2800" dirty="0">
                <a:solidFill>
                  <a:srgbClr val="399884"/>
                </a:solidFill>
                <a:ea typeface="+mn-lt"/>
                <a:cs typeface="+mn-lt"/>
              </a:rPr>
              <a:t> </a:t>
            </a:r>
            <a:r>
              <a:rPr lang="en-US" sz="2800" dirty="0" err="1">
                <a:solidFill>
                  <a:srgbClr val="399884"/>
                </a:solidFill>
                <a:ea typeface="+mn-lt"/>
                <a:cs typeface="+mn-lt"/>
              </a:rPr>
              <a:t>učenju</a:t>
            </a:r>
            <a:endParaRPr lang="en-US" sz="2800" b="1" dirty="0" err="1">
              <a:solidFill>
                <a:srgbClr val="399884"/>
              </a:solidFill>
              <a:ea typeface="+mn-lt"/>
              <a:cs typeface="+mn-lt"/>
            </a:endParaRPr>
          </a:p>
        </p:txBody>
      </p:sp>
      <p:pic>
        <p:nvPicPr>
          <p:cNvPr id="2" name="Picture 1" descr="A logo with text on it&#10;&#10;Description automatically generated">
            <a:extLst>
              <a:ext uri="{FF2B5EF4-FFF2-40B4-BE49-F238E27FC236}">
                <a16:creationId xmlns:a16="http://schemas.microsoft.com/office/drawing/2014/main" id="{29D12DB4-2C43-161A-5C83-0F5B4D384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1305F5E0-161A-CF14-9C17-EEFC7B0C96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419782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294222-AB0D-5AFC-D7E8-D0A615C1712E}"/>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mulher tocando sua testa">
            <a:extLst>
              <a:ext uri="{FF2B5EF4-FFF2-40B4-BE49-F238E27FC236}">
                <a16:creationId xmlns:a16="http://schemas.microsoft.com/office/drawing/2014/main" id="{243F14EC-F861-5149-6CB2-5288410A40C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56565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B3867719-AA83-060D-963D-C4F0643EF671}"/>
              </a:ext>
            </a:extLst>
          </p:cNvPr>
          <p:cNvSpPr txBox="1">
            <a:spLocks/>
          </p:cNvSpPr>
          <p:nvPr/>
        </p:nvSpPr>
        <p:spPr>
          <a:xfrm>
            <a:off x="5643715" y="1779639"/>
            <a:ext cx="6209883" cy="3913128"/>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US" sz="1800" dirty="0">
                <a:solidFill>
                  <a:srgbClr val="303D68"/>
                </a:solidFill>
                <a:latin typeface="DejaVu Math TeX Gyre" panose="02000503000000000000" pitchFamily="2" charset="0"/>
              </a:rPr>
              <a:t>Digitalno učenje nudi mnoge mogućnosti, ali ne svi učenici počinju s jednakim samopouzdanjem ili pristupom.</a:t>
            </a:r>
          </a:p>
          <a:p>
            <a:pPr marL="285750" indent="-285750" algn="just">
              <a:spcAft>
                <a:spcPts val="600"/>
              </a:spcAft>
              <a:buFont typeface="Arial" panose="020B0604020202020204" pitchFamily="34" charset="0"/>
              <a:buChar char="•"/>
            </a:pPr>
            <a:endParaRPr lang="en-US" sz="1800" dirty="0">
              <a:solidFill>
                <a:srgbClr val="303D68"/>
              </a:solidFill>
              <a:latin typeface="DejaVu Math TeX Gyre" panose="02000503000000000000" pitchFamily="2" charset="0"/>
            </a:endParaRPr>
          </a:p>
          <a:p>
            <a:pPr marL="285750" indent="-285750" algn="just">
              <a:spcAft>
                <a:spcPts val="600"/>
              </a:spcAft>
              <a:buFont typeface="Arial" panose="020B0604020202020204" pitchFamily="34" charset="0"/>
              <a:buChar char="•"/>
            </a:pPr>
            <a:r>
              <a:rPr lang="en-US" sz="1800" dirty="0">
                <a:solidFill>
                  <a:srgbClr val="303D68"/>
                </a:solidFill>
                <a:latin typeface="DejaVu Math TeX Gyre" panose="02000503000000000000" pitchFamily="2" charset="0"/>
              </a:rPr>
              <a:t>Neki se suočavaju s praktičnim izazovima poput sporog interneta ili zastarjelih uređaja, dok se drugi bore s motivacijom, strahom od grešaka ili ograničenim iskustvom s digitalnim alatima.</a:t>
            </a:r>
          </a:p>
          <a:p>
            <a:pPr marL="285750" indent="-285750" algn="just">
              <a:spcAft>
                <a:spcPts val="600"/>
              </a:spcAft>
              <a:buFont typeface="Arial" panose="020B0604020202020204" pitchFamily="34" charset="0"/>
              <a:buChar char="•"/>
            </a:pPr>
            <a:endParaRPr lang="en-US" sz="1800" dirty="0">
              <a:solidFill>
                <a:srgbClr val="303D68"/>
              </a:solidFill>
              <a:latin typeface="DejaVu Math TeX Gyre" panose="02000503000000000000" pitchFamily="2" charset="0"/>
            </a:endParaRPr>
          </a:p>
          <a:p>
            <a:pPr marL="285750" indent="-285750" algn="just">
              <a:spcAft>
                <a:spcPts val="600"/>
              </a:spcAft>
              <a:buFont typeface="Arial" panose="020B0604020202020204" pitchFamily="34" charset="0"/>
              <a:buChar char="•"/>
            </a:pPr>
            <a:r>
              <a:rPr lang="en-US" sz="1800" dirty="0">
                <a:solidFill>
                  <a:srgbClr val="303D68"/>
                </a:solidFill>
                <a:latin typeface="DejaVu Math TeX Gyre" panose="02000503000000000000" pitchFamily="2" charset="0"/>
              </a:rPr>
              <a:t>Prepoznavanje ovih različitih polaznih tačaka pomaže nastavnicima da razumiju zašto neki učenici brzo napreduju, dok drugi trebaju više podrške da bi se osjećali ugodno u digitalnim okruženjima.</a:t>
            </a:r>
            <a:endParaRPr lang="en-US" dirty="0">
              <a:latin typeface="DejaVu Math TeX Gyre"/>
            </a:endParaRPr>
          </a:p>
        </p:txBody>
      </p:sp>
      <p:sp>
        <p:nvSpPr>
          <p:cNvPr id="15" name="Title 1">
            <a:extLst>
              <a:ext uri="{FF2B5EF4-FFF2-40B4-BE49-F238E27FC236}">
                <a16:creationId xmlns:a16="http://schemas.microsoft.com/office/drawing/2014/main" id="{25179873-DFEF-0E18-D084-EBE5B2035113}"/>
              </a:ext>
            </a:extLst>
          </p:cNvPr>
          <p:cNvSpPr txBox="1">
            <a:spLocks/>
          </p:cNvSpPr>
          <p:nvPr/>
        </p:nvSpPr>
        <p:spPr>
          <a:xfrm>
            <a:off x="5643715" y="745527"/>
            <a:ext cx="6209884"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l-PL"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Razumijevanje zašto se pojavljuju prepreke</a:t>
            </a:r>
          </a:p>
        </p:txBody>
      </p:sp>
      <p:pic>
        <p:nvPicPr>
          <p:cNvPr id="16" name="Picture 15" descr="Blue text on a black background&#10;&#10;Description automatically generated">
            <a:extLst>
              <a:ext uri="{FF2B5EF4-FFF2-40B4-BE49-F238E27FC236}">
                <a16:creationId xmlns:a16="http://schemas.microsoft.com/office/drawing/2014/main" id="{065DC30A-2851-B0DD-FCE1-11B87BB5D2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6465" y="6039958"/>
            <a:ext cx="2496021" cy="522342"/>
          </a:xfrm>
          <a:prstGeom prst="rect">
            <a:avLst/>
          </a:prstGeom>
        </p:spPr>
      </p:pic>
      <p:pic>
        <p:nvPicPr>
          <p:cNvPr id="17" name="Picture 16" descr="A logo with text on it&#10;&#10;Description automatically generated">
            <a:extLst>
              <a:ext uri="{FF2B5EF4-FFF2-40B4-BE49-F238E27FC236}">
                <a16:creationId xmlns:a16="http://schemas.microsoft.com/office/drawing/2014/main" id="{26C8F20A-1381-814A-E9B2-3C37B18255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8" name="TextBox 17">
            <a:extLst>
              <a:ext uri="{FF2B5EF4-FFF2-40B4-BE49-F238E27FC236}">
                <a16:creationId xmlns:a16="http://schemas.microsoft.com/office/drawing/2014/main" id="{895941DF-0632-85FD-3E57-09D1D449670A}"/>
              </a:ext>
            </a:extLst>
          </p:cNvPr>
          <p:cNvSpPr txBox="1"/>
          <p:nvPr/>
        </p:nvSpPr>
        <p:spPr>
          <a:xfrm>
            <a:off x="10018448" y="6585024"/>
            <a:ext cx="3348636" cy="215444"/>
          </a:xfrm>
          <a:prstGeom prst="rect">
            <a:avLst/>
          </a:prstGeom>
          <a:noFill/>
        </p:spPr>
        <p:txBody>
          <a:bodyPr wrap="square" rtlCol="0">
            <a:spAutoFit/>
          </a:bodyPr>
          <a:lstStyle/>
          <a:p>
            <a:r>
              <a:rPr lang="en-GB" sz="800" dirty="0">
                <a:solidFill>
                  <a:schemeClr val="bg1"/>
                </a:solidFill>
                <a:latin typeface="DejaVu Math TeX Gyre" panose="02000503000000000000"/>
              </a:rPr>
              <a:t>Slika: alvaro-reyes-qWwpHwip31M-unsplash</a:t>
            </a:r>
          </a:p>
        </p:txBody>
      </p:sp>
      <p:sp>
        <p:nvSpPr>
          <p:cNvPr id="2" name="CaixaDeTexto 1">
            <a:extLst>
              <a:ext uri="{FF2B5EF4-FFF2-40B4-BE49-F238E27FC236}">
                <a16:creationId xmlns:a16="http://schemas.microsoft.com/office/drawing/2014/main" id="{D72DD5B2-01B1-E32A-D335-D91351569C3E}"/>
              </a:ext>
            </a:extLst>
          </p:cNvPr>
          <p:cNvSpPr txBox="1"/>
          <p:nvPr/>
        </p:nvSpPr>
        <p:spPr>
          <a:xfrm>
            <a:off x="414696" y="237378"/>
            <a:ext cx="1868129" cy="261610"/>
          </a:xfrm>
          <a:prstGeom prst="rect">
            <a:avLst/>
          </a:prstGeom>
          <a:noFill/>
        </p:spPr>
        <p:txBody>
          <a:bodyPr wrap="square">
            <a:spAutoFit/>
          </a:bodyPr>
          <a:lstStyle/>
          <a:p>
            <a:r>
              <a:rPr lang="en-GB" sz="1100" dirty="0">
                <a:solidFill>
                  <a:schemeClr val="bg1"/>
                </a:solidFill>
                <a:latin typeface="DejaVu Math TeX Gyre" panose="02000503000000000000"/>
              </a:rPr>
              <a:t>Slika: </a:t>
            </a:r>
            <a:r>
              <a:rPr lang="en-GB" sz="1100" dirty="0" err="1">
                <a:solidFill>
                  <a:schemeClr val="bg1"/>
                </a:solidFill>
                <a:latin typeface="DejaVu Math TeX Gyre" panose="02000503000000000000"/>
              </a:rPr>
              <a:t>arifriyanto.unsplash</a:t>
            </a:r>
            <a:endParaRPr lang="en-GB" sz="1100" dirty="0">
              <a:solidFill>
                <a:schemeClr val="bg1"/>
              </a:solidFill>
              <a:latin typeface="DejaVu Math TeX Gyre" panose="02000503000000000000"/>
            </a:endParaRPr>
          </a:p>
        </p:txBody>
      </p:sp>
    </p:spTree>
    <p:extLst>
      <p:ext uri="{BB962C8B-B14F-4D97-AF65-F5344CB8AC3E}">
        <p14:creationId xmlns:p14="http://schemas.microsoft.com/office/powerpoint/2010/main" val="41750868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010E8A-645F-07BC-1C07-C72D745B8BA8}"/>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32A638BF-49D8-6A28-5956-41FF2CF42E0D}"/>
              </a:ext>
            </a:extLst>
          </p:cNvPr>
          <p:cNvSpPr txBox="1">
            <a:spLocks/>
          </p:cNvSpPr>
          <p:nvPr/>
        </p:nvSpPr>
        <p:spPr>
          <a:xfrm>
            <a:off x="514117" y="1507167"/>
            <a:ext cx="10517677" cy="3843666"/>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Aft>
                <a:spcPts val="600"/>
              </a:spcAft>
            </a:pPr>
            <a:r>
              <a:rPr lang="en-US" sz="2000" dirty="0">
                <a:solidFill>
                  <a:srgbClr val="303D68"/>
                </a:solidFill>
                <a:latin typeface="DejaVu Math TeX Gyre" panose="02000503000000000000" pitchFamily="2" charset="0"/>
              </a:rPr>
              <a:t>Prepreke se pojavljuju na različite načine i često se preklapaju.</a:t>
            </a:r>
          </a:p>
          <a:p>
            <a:pPr marL="285750" indent="-285750" algn="just">
              <a:spcAft>
                <a:spcPts val="600"/>
              </a:spcAft>
              <a:buFont typeface="Arial" panose="020B0604020202020204" pitchFamily="34" charset="0"/>
              <a:buChar char="•"/>
            </a:pPr>
            <a:r>
              <a:rPr lang="en-US" sz="2000" dirty="0">
                <a:solidFill>
                  <a:srgbClr val="303D68"/>
                </a:solidFill>
                <a:latin typeface="DejaVu Math TeX Gyre" panose="02000503000000000000" pitchFamily="2" charset="0"/>
              </a:rPr>
              <a:t>Tehničke barijere uključuju nestabilan internet, dijeljena uređaja kod kuće ili platforme koje zahtijevaju previše koraka.</a:t>
            </a:r>
          </a:p>
          <a:p>
            <a:pPr marL="285750" indent="-285750" algn="just">
              <a:spcAft>
                <a:spcPts val="600"/>
              </a:spcAft>
              <a:buFont typeface="Arial" panose="020B0604020202020204" pitchFamily="34" charset="0"/>
              <a:buChar char="•"/>
            </a:pPr>
            <a:r>
              <a:rPr lang="en-US" sz="2000" dirty="0">
                <a:solidFill>
                  <a:srgbClr val="303D68"/>
                </a:solidFill>
                <a:latin typeface="DejaVu Math TeX Gyre" panose="02000503000000000000" pitchFamily="2" charset="0"/>
              </a:rPr>
              <a:t>Lične barijere uključuju nisko samopouzdanje, brigu o neuspjehu ili prethodna negativna iskustva s tehnologijom.</a:t>
            </a:r>
          </a:p>
          <a:p>
            <a:pPr marL="285750" indent="-285750" algn="just">
              <a:spcAft>
                <a:spcPts val="600"/>
              </a:spcAft>
              <a:buFont typeface="Arial" panose="020B0604020202020204" pitchFamily="34" charset="0"/>
              <a:buChar char="•"/>
            </a:pPr>
            <a:r>
              <a:rPr lang="en-US" sz="2000" dirty="0">
                <a:solidFill>
                  <a:srgbClr val="303D68"/>
                </a:solidFill>
                <a:latin typeface="DejaVu Math TeX Gyre" panose="02000503000000000000" pitchFamily="2" charset="0"/>
              </a:rPr>
              <a:t>Bariere pristupačnosti nastaju kada materijali nisu dizajnirani za učenike s poteškoćama u vidu, sluhu, jeziku ili čitanju.</a:t>
            </a:r>
          </a:p>
          <a:p>
            <a:pPr algn="just">
              <a:spcAft>
                <a:spcPts val="600"/>
              </a:spcAft>
            </a:pPr>
            <a:endParaRPr lang="en-US" sz="2000" dirty="0">
              <a:solidFill>
                <a:srgbClr val="303D68"/>
              </a:solidFill>
              <a:latin typeface="DejaVu Math TeX Gyre" panose="02000503000000000000" pitchFamily="2" charset="0"/>
            </a:endParaRPr>
          </a:p>
          <a:p>
            <a:pPr algn="just">
              <a:spcAft>
                <a:spcPts val="600"/>
              </a:spcAft>
            </a:pPr>
            <a:r>
              <a:rPr lang="en-US" sz="2000" dirty="0">
                <a:solidFill>
                  <a:srgbClr val="303D68"/>
                </a:solidFill>
                <a:latin typeface="DejaVu Math TeX Gyre" panose="02000503000000000000" pitchFamily="2" charset="0"/>
              </a:rPr>
              <a:t>Razumijevanje ovih kategorija pomaže nastavnicima da utvrde gdje je potrebna podrška i prilagode aktivnosti kako bi svaki učenik mogao učestvovati.</a:t>
            </a:r>
            <a:endParaRPr lang="en-US" sz="1900" dirty="0"/>
          </a:p>
        </p:txBody>
      </p:sp>
      <p:sp>
        <p:nvSpPr>
          <p:cNvPr id="8" name="Title 1">
            <a:extLst>
              <a:ext uri="{FF2B5EF4-FFF2-40B4-BE49-F238E27FC236}">
                <a16:creationId xmlns:a16="http://schemas.microsoft.com/office/drawing/2014/main" id="{2D07CB73-6F11-6AA3-B167-2FDF50156CC0}"/>
              </a:ext>
            </a:extLst>
          </p:cNvPr>
          <p:cNvSpPr txBox="1">
            <a:spLocks/>
          </p:cNvSpPr>
          <p:nvPr/>
        </p:nvSpPr>
        <p:spPr>
          <a:xfrm>
            <a:off x="514117" y="745527"/>
            <a:ext cx="106159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Vrste prepreka koje utječu na učenike</a:t>
            </a:r>
            <a:endParaRPr lang="pl-PL"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10" name="Picture 9" descr="Blue text on a black background&#10;&#10;Description automatically generated">
            <a:extLst>
              <a:ext uri="{FF2B5EF4-FFF2-40B4-BE49-F238E27FC236}">
                <a16:creationId xmlns:a16="http://schemas.microsoft.com/office/drawing/2014/main" id="{5663239F-D932-EA3C-8B98-AECE870909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4927BAC4-991C-D669-00A6-6D093DC52F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1F41FE57-5C7D-B5CE-6A9C-6E05F6B17E23}"/>
              </a:ext>
            </a:extLst>
          </p:cNvPr>
          <p:cNvSpPr txBox="1"/>
          <p:nvPr/>
        </p:nvSpPr>
        <p:spPr>
          <a:xfrm>
            <a:off x="10018448" y="6585024"/>
            <a:ext cx="3348636" cy="215444"/>
          </a:xfrm>
          <a:prstGeom prst="rect">
            <a:avLst/>
          </a:prstGeom>
          <a:noFill/>
        </p:spPr>
        <p:txBody>
          <a:bodyPr wrap="square" rtlCol="0">
            <a:spAutoFit/>
          </a:bodyPr>
          <a:lstStyle/>
          <a:p>
            <a:r>
              <a:rPr lang="en-GB" sz="800" dirty="0">
                <a:solidFill>
                  <a:schemeClr val="bg1"/>
                </a:solidFill>
                <a:latin typeface="DejaVu Math TeX Gyre" panose="02000503000000000000"/>
              </a:rPr>
              <a:t>Slika: olav-ahrens-rotne-4Ennrbj1svk-unsplash</a:t>
            </a:r>
          </a:p>
        </p:txBody>
      </p:sp>
    </p:spTree>
    <p:extLst>
      <p:ext uri="{BB962C8B-B14F-4D97-AF65-F5344CB8AC3E}">
        <p14:creationId xmlns:p14="http://schemas.microsoft.com/office/powerpoint/2010/main" val="1893050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6AF6C5-90BD-182D-8CC6-3C77D1FE67A3}"/>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82FEEF2-31E7-0496-0CC9-57D4F3BFB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7A3014F-B293-B2F6-03E3-3E0D09B500E3}"/>
              </a:ext>
            </a:extLst>
          </p:cNvPr>
          <p:cNvSpPr txBox="1">
            <a:spLocks/>
          </p:cNvSpPr>
          <p:nvPr/>
        </p:nvSpPr>
        <p:spPr>
          <a:xfrm>
            <a:off x="514117" y="1507167"/>
            <a:ext cx="5580359" cy="4241880"/>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Aft>
                <a:spcPts val="600"/>
              </a:spcAft>
            </a:pPr>
            <a:endParaRPr lang="en-US" sz="1800" dirty="0">
              <a:solidFill>
                <a:srgbClr val="303D68"/>
              </a:solidFill>
              <a:latin typeface="DejaVu Math TeX Gyre" panose="02000503000000000000" pitchFamily="2" charset="0"/>
            </a:endParaRPr>
          </a:p>
          <a:p>
            <a:pPr algn="just">
              <a:spcAft>
                <a:spcPts val="600"/>
              </a:spcAft>
            </a:pPr>
            <a:r>
              <a:rPr lang="en-US" sz="1800" dirty="0">
                <a:solidFill>
                  <a:srgbClr val="303D68"/>
                </a:solidFill>
                <a:latin typeface="DejaVu Math TeX Gyre" panose="02000503000000000000" pitchFamily="2" charset="0"/>
              </a:rPr>
              <a:t>Kada nastavnici razumiju prepreke s kojima se učenici suočavaju, mogu osmisliti iskustva učenja koja su realistična, inkluzivna i podržavajuća.</a:t>
            </a:r>
          </a:p>
          <a:p>
            <a:pPr algn="just">
              <a:spcAft>
                <a:spcPts val="600"/>
              </a:spcAft>
            </a:pPr>
            <a:endParaRPr lang="en-US" sz="1800" dirty="0">
              <a:solidFill>
                <a:srgbClr val="303D68"/>
              </a:solidFill>
              <a:latin typeface="DejaVu Math TeX Gyre" panose="02000503000000000000" pitchFamily="2" charset="0"/>
            </a:endParaRPr>
          </a:p>
          <a:p>
            <a:pPr algn="just">
              <a:spcAft>
                <a:spcPts val="600"/>
              </a:spcAft>
            </a:pPr>
            <a:r>
              <a:rPr lang="en-US" sz="1800" dirty="0">
                <a:solidFill>
                  <a:srgbClr val="303D68"/>
                </a:solidFill>
                <a:latin typeface="DejaVu Math TeX Gyre" panose="02000503000000000000" pitchFamily="2" charset="0"/>
              </a:rPr>
              <a:t>Male prilagodbe (jasnije upute, alternativni formati, zadaci korak po korak ili jednostavniji alati) često uklanjaju veći dio pritiska koji učenici osjećaju.</a:t>
            </a:r>
          </a:p>
          <a:p>
            <a:pPr algn="just">
              <a:spcAft>
                <a:spcPts val="600"/>
              </a:spcAft>
            </a:pPr>
            <a:endParaRPr lang="en-US" sz="1800" dirty="0">
              <a:solidFill>
                <a:srgbClr val="303D68"/>
              </a:solidFill>
              <a:latin typeface="DejaVu Math TeX Gyre" panose="02000503000000000000" pitchFamily="2" charset="0"/>
            </a:endParaRPr>
          </a:p>
          <a:p>
            <a:pPr algn="just">
              <a:spcAft>
                <a:spcPts val="600"/>
              </a:spcAft>
            </a:pPr>
            <a:r>
              <a:rPr lang="en-US" sz="1800" dirty="0">
                <a:solidFill>
                  <a:srgbClr val="303D68"/>
                </a:solidFill>
                <a:latin typeface="DejaVu Math TeX Gyre" panose="02000503000000000000" pitchFamily="2" charset="0"/>
              </a:rPr>
              <a:t>Rano prepoznavanje prepreka također pomaže spriječiti frustraciju, izgrađuje povjerenje i osigurava da digitalne vještine postanu ostvarive za sve, a ne samo za samouvjerene korisnike.</a:t>
            </a:r>
          </a:p>
        </p:txBody>
      </p:sp>
      <p:sp>
        <p:nvSpPr>
          <p:cNvPr id="8" name="Title 1">
            <a:extLst>
              <a:ext uri="{FF2B5EF4-FFF2-40B4-BE49-F238E27FC236}">
                <a16:creationId xmlns:a16="http://schemas.microsoft.com/office/drawing/2014/main" id="{1B386920-A7F1-3DD1-01D2-9A8131F40500}"/>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Zašto je identifikacija prepreka važna za nastavu</a:t>
            </a:r>
            <a:endParaRPr lang="pl-PL"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10" name="Picture 9" descr="Blue text on a black background&#10;&#10;Description automatically generated">
            <a:extLst>
              <a:ext uri="{FF2B5EF4-FFF2-40B4-BE49-F238E27FC236}">
                <a16:creationId xmlns:a16="http://schemas.microsoft.com/office/drawing/2014/main" id="{2768B84B-D761-502F-12CC-E5AD251A07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F67F2708-5A5B-CA84-BE18-2B43ADB730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72C21C7C-A71A-E6D9-8EDE-802780F34C94}"/>
              </a:ext>
            </a:extLst>
          </p:cNvPr>
          <p:cNvSpPr txBox="1"/>
          <p:nvPr/>
        </p:nvSpPr>
        <p:spPr>
          <a:xfrm>
            <a:off x="10018448" y="6585024"/>
            <a:ext cx="3348636" cy="215444"/>
          </a:xfrm>
          <a:prstGeom prst="rect">
            <a:avLst/>
          </a:prstGeom>
          <a:noFill/>
        </p:spPr>
        <p:txBody>
          <a:bodyPr wrap="square" rtlCol="0">
            <a:spAutoFit/>
          </a:bodyPr>
          <a:lstStyle/>
          <a:p>
            <a:r>
              <a:rPr lang="en-GB" sz="800" dirty="0">
                <a:solidFill>
                  <a:schemeClr val="bg1"/>
                </a:solidFill>
                <a:latin typeface="DejaVu Math TeX Gyre" panose="02000503000000000000"/>
              </a:rPr>
              <a:t>Slika: ux-indonesia-qC2n6RQU4Vw-unsplash</a:t>
            </a:r>
          </a:p>
        </p:txBody>
      </p:sp>
      <p:pic>
        <p:nvPicPr>
          <p:cNvPr id="2" name="Imagem 1">
            <a:extLst>
              <a:ext uri="{FF2B5EF4-FFF2-40B4-BE49-F238E27FC236}">
                <a16:creationId xmlns:a16="http://schemas.microsoft.com/office/drawing/2014/main" id="{3BD06A58-4027-5110-6745-E93D79DA54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4476" y="5567"/>
            <a:ext cx="6207038" cy="6488351"/>
          </a:xfrm>
          <a:prstGeom prst="rect">
            <a:avLst/>
          </a:prstGeom>
          <a:noFill/>
          <a:ln>
            <a:noFill/>
          </a:ln>
        </p:spPr>
      </p:pic>
    </p:spTree>
    <p:extLst>
      <p:ext uri="{BB962C8B-B14F-4D97-AF65-F5344CB8AC3E}">
        <p14:creationId xmlns:p14="http://schemas.microsoft.com/office/powerpoint/2010/main" val="8548458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060AE-D738-E3D3-CBF3-6E1EF574006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87E989A-C2DA-172C-FF4E-A00F1AA940EF}"/>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US" sz="1400" b="1" u="sng"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DDF65AB5-CBF5-B088-D5CD-AC81ACA36D83}"/>
              </a:ext>
            </a:extLst>
          </p:cNvPr>
          <p:cNvSpPr txBox="1"/>
          <p:nvPr/>
        </p:nvSpPr>
        <p:spPr>
          <a:xfrm>
            <a:off x="3984331" y="402332"/>
            <a:ext cx="8111062" cy="46166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US" sz="3000" b="1" dirty="0">
                <a:solidFill>
                  <a:srgbClr val="303D68"/>
                </a:solidFill>
                <a:latin typeface="DejaVu Math TeX Gyre" panose="02000503000000000000" pitchFamily="2" charset="0"/>
                <a:ea typeface="+mj-ea"/>
                <a:cs typeface="+mj-cs"/>
              </a:rPr>
              <a:t>Ključni aspekti:</a:t>
            </a:r>
          </a:p>
          <a:p>
            <a:pPr>
              <a:buFont typeface="Arial" panose="020B0604020202020204" pitchFamily="34" charset="0"/>
              <a:buChar char="•"/>
            </a:pPr>
            <a:r>
              <a:rPr lang="en-US" sz="3000" b="1" err="1">
                <a:solidFill>
                  <a:srgbClr val="303D68"/>
                </a:solidFill>
                <a:ea typeface="+mn-lt"/>
                <a:cs typeface="+mn-lt"/>
              </a:rPr>
              <a:t>Primijenite</a:t>
            </a:r>
            <a:r>
              <a:rPr lang="en-US" sz="3000" b="1">
                <a:solidFill>
                  <a:srgbClr val="303D68"/>
                </a:solidFill>
                <a:ea typeface="+mn-lt"/>
                <a:cs typeface="+mn-lt"/>
              </a:rPr>
              <a:t> </a:t>
            </a:r>
            <a:r>
              <a:rPr lang="en-US" sz="3000" b="1" err="1">
                <a:solidFill>
                  <a:srgbClr val="303D68"/>
                </a:solidFill>
                <a:ea typeface="+mn-lt"/>
                <a:cs typeface="+mn-lt"/>
              </a:rPr>
              <a:t>principe</a:t>
            </a:r>
            <a:r>
              <a:rPr lang="en-US" sz="3000" b="1">
                <a:solidFill>
                  <a:srgbClr val="303D68"/>
                </a:solidFill>
                <a:ea typeface="+mn-lt"/>
                <a:cs typeface="+mn-lt"/>
              </a:rPr>
              <a:t> </a:t>
            </a:r>
            <a:r>
              <a:rPr lang="en-US" sz="3000" b="1" err="1">
                <a:solidFill>
                  <a:srgbClr val="303D68"/>
                </a:solidFill>
                <a:ea typeface="+mn-lt"/>
                <a:cs typeface="+mn-lt"/>
              </a:rPr>
              <a:t>univerzalnog</a:t>
            </a:r>
            <a:r>
              <a:rPr lang="en-US" sz="3000" b="1">
                <a:solidFill>
                  <a:srgbClr val="303D68"/>
                </a:solidFill>
                <a:ea typeface="+mn-lt"/>
                <a:cs typeface="+mn-lt"/>
              </a:rPr>
              <a:t> dizajna koristeći besplatno dostupan ili standardni uredski softver.</a:t>
            </a:r>
            <a:endParaRPr lang="en-US" sz="3000" dirty="0">
              <a:solidFill>
                <a:srgbClr val="303D68"/>
              </a:solidFill>
              <a:latin typeface="DejaVu Math TeX Gyre"/>
              <a:ea typeface="Cambria" panose="02040503050406030204" pitchFamily="18" charset="0"/>
              <a:cs typeface="Arial" panose="020B0604020202020204" pitchFamily="34" charset="0"/>
            </a:endParaRPr>
          </a:p>
          <a:p>
            <a:pPr>
              <a:buFont typeface="Arial" panose="020B0604020202020204" pitchFamily="34" charset="0"/>
              <a:buChar char="•"/>
            </a:pPr>
            <a:r>
              <a:rPr lang="en-US" sz="3000" b="1" err="1">
                <a:solidFill>
                  <a:srgbClr val="303D68"/>
                </a:solidFill>
                <a:ea typeface="+mn-lt"/>
                <a:cs typeface="+mn-lt"/>
              </a:rPr>
              <a:t>Ugrađeni</a:t>
            </a:r>
            <a:r>
              <a:rPr lang="en-US" sz="3000" b="1">
                <a:solidFill>
                  <a:srgbClr val="303D68"/>
                </a:solidFill>
                <a:ea typeface="+mn-lt"/>
                <a:cs typeface="+mn-lt"/>
              </a:rPr>
              <a:t> </a:t>
            </a:r>
            <a:r>
              <a:rPr lang="en-US" sz="3000" b="1" err="1">
                <a:solidFill>
                  <a:srgbClr val="303D68"/>
                </a:solidFill>
                <a:ea typeface="+mn-lt"/>
                <a:cs typeface="+mn-lt"/>
              </a:rPr>
              <a:t>alati</a:t>
            </a:r>
            <a:r>
              <a:rPr lang="en-US" sz="3000" b="1">
                <a:solidFill>
                  <a:srgbClr val="303D68"/>
                </a:solidFill>
                <a:ea typeface="+mn-lt"/>
                <a:cs typeface="+mn-lt"/>
              </a:rPr>
              <a:t> za provjeru pristupačnosti, izrada videozapisa s titlovima pomoću online alata i strukturiranje dokumenata za čitače ekrana pomažu u stvaranju zanimljivog sadržaja za učenike s </a:t>
            </a:r>
            <a:r>
              <a:rPr lang="en-US" sz="3000" b="1" err="1">
                <a:solidFill>
                  <a:srgbClr val="303D68"/>
                </a:solidFill>
                <a:ea typeface="+mn-lt"/>
                <a:cs typeface="+mn-lt"/>
              </a:rPr>
              <a:t>različitim</a:t>
            </a:r>
            <a:r>
              <a:rPr lang="en-US" sz="3000" b="1">
                <a:solidFill>
                  <a:srgbClr val="303D68"/>
                </a:solidFill>
                <a:ea typeface="+mn-lt"/>
                <a:cs typeface="+mn-lt"/>
              </a:rPr>
              <a:t> </a:t>
            </a:r>
            <a:r>
              <a:rPr lang="en-US" sz="3000" b="1" err="1">
                <a:solidFill>
                  <a:srgbClr val="303D68"/>
                </a:solidFill>
                <a:ea typeface="+mn-lt"/>
                <a:cs typeface="+mn-lt"/>
              </a:rPr>
              <a:t>potrebama</a:t>
            </a:r>
            <a:r>
              <a:rPr lang="en-US" sz="3000" b="1">
                <a:solidFill>
                  <a:srgbClr val="303D68"/>
                </a:solidFill>
                <a:ea typeface="+mn-lt"/>
                <a:cs typeface="+mn-lt"/>
              </a:rPr>
              <a:t>.</a:t>
            </a:r>
            <a:r>
              <a:rPr lang="en-US" sz="3000" dirty="0">
                <a:solidFill>
                  <a:srgbClr val="303D68"/>
                </a:solidFill>
                <a:ea typeface="+mn-lt"/>
                <a:cs typeface="+mn-lt"/>
              </a:rPr>
              <a:t> </a:t>
            </a:r>
            <a:endParaRPr lang="en-US" dirty="0"/>
          </a:p>
          <a:p>
            <a:pPr marL="457200" indent="-457200">
              <a:lnSpc>
                <a:spcPct val="90000"/>
              </a:lnSpc>
              <a:spcBef>
                <a:spcPct val="0"/>
              </a:spcBef>
              <a:buFont typeface="Arial" panose="020B0604020202020204" pitchFamily="34" charset="0"/>
              <a:buChar char="•"/>
            </a:pPr>
            <a:endParaRPr lang="en-US" sz="3000" dirty="0">
              <a:solidFill>
                <a:srgbClr val="303D68"/>
              </a:solidFill>
              <a:effectLst/>
              <a:latin typeface="DejaVu Math TeX Gyre"/>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96EE9032-C5BC-4535-2EF8-E19B4EC20E10}"/>
              </a:ext>
            </a:extLst>
          </p:cNvPr>
          <p:cNvSpPr txBox="1">
            <a:spLocks noChangeArrowheads="1"/>
          </p:cNvSpPr>
          <p:nvPr/>
        </p:nvSpPr>
        <p:spPr bwMode="auto">
          <a:xfrm>
            <a:off x="96607" y="402332"/>
            <a:ext cx="3824186" cy="2215991"/>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US"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Podnaslov 3.2: Dizajniranje inkluzivnih digitalnih nastavnih materijala</a:t>
            </a:r>
            <a:endParaRPr lang="en-US" sz="2800" kern="10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145F98CC-36EF-2132-282A-05BC20281A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7668A9FD-8B2D-4903-3F50-C354EFC802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56763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67C3E-A2CA-0008-8BBB-4E0217E5F4B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89C4E78-01E0-1016-8ECC-6869CD1D3AA7}"/>
              </a:ext>
            </a:extLst>
          </p:cNvPr>
          <p:cNvSpPr txBox="1">
            <a:spLocks/>
          </p:cNvSpPr>
          <p:nvPr/>
        </p:nvSpPr>
        <p:spPr>
          <a:xfrm>
            <a:off x="514117" y="295700"/>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Ciljevi inkluzivnih digitalnih materijala</a:t>
            </a:r>
          </a:p>
        </p:txBody>
      </p:sp>
      <p:pic>
        <p:nvPicPr>
          <p:cNvPr id="2" name="Picture 1" descr="A logo with text on it&#10;&#10;Description automatically generated">
            <a:extLst>
              <a:ext uri="{FF2B5EF4-FFF2-40B4-BE49-F238E27FC236}">
                <a16:creationId xmlns:a16="http://schemas.microsoft.com/office/drawing/2014/main" id="{E219C031-B868-20DA-D7DE-6E66387C25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DB955873-15AD-1E82-2847-8393DF1C1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4" name="Title 1">
            <a:extLst>
              <a:ext uri="{FF2B5EF4-FFF2-40B4-BE49-F238E27FC236}">
                <a16:creationId xmlns:a16="http://schemas.microsoft.com/office/drawing/2014/main" id="{9A45F0C7-FC0C-A813-9E54-65A1BEE60C6B}"/>
              </a:ext>
            </a:extLst>
          </p:cNvPr>
          <p:cNvSpPr txBox="1">
            <a:spLocks/>
          </p:cNvSpPr>
          <p:nvPr/>
        </p:nvSpPr>
        <p:spPr>
          <a:xfrm>
            <a:off x="514117" y="1268780"/>
            <a:ext cx="7155043" cy="424188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Aft>
                <a:spcPts val="600"/>
              </a:spcAft>
            </a:pPr>
            <a:endParaRPr lang="en-US" sz="1800" dirty="0">
              <a:solidFill>
                <a:srgbClr val="303D68"/>
              </a:solidFill>
              <a:latin typeface="DejaVu Math TeX Gyre" panose="02000503000000000000" pitchFamily="2" charset="0"/>
            </a:endParaRPr>
          </a:p>
          <a:p>
            <a:pPr>
              <a:spcAft>
                <a:spcPts val="600"/>
              </a:spcAft>
            </a:pPr>
            <a:r>
              <a:rPr lang="en-US" sz="1800" dirty="0">
                <a:solidFill>
                  <a:srgbClr val="303D68"/>
                </a:solidFill>
                <a:latin typeface="DejaVu Math TeX Gyre"/>
              </a:rPr>
              <a:t>Inkluzivni digitalni materijali čine učenje dostupnim svakom učeniku, bez obzira na samopouzdanje, jezički nivo ili prethodno digitalno iskustvo.</a:t>
            </a:r>
          </a:p>
          <a:p>
            <a:pPr>
              <a:spcAft>
                <a:spcPts val="600"/>
              </a:spcAft>
            </a:pPr>
            <a:endParaRPr lang="en-US" sz="1800" dirty="0">
              <a:solidFill>
                <a:srgbClr val="303D68"/>
              </a:solidFill>
              <a:latin typeface="DejaVu Math TeX Gyre" panose="02000503000000000000" pitchFamily="2" charset="0"/>
            </a:endParaRPr>
          </a:p>
          <a:p>
            <a:pPr>
              <a:spcAft>
                <a:spcPts val="600"/>
              </a:spcAft>
            </a:pPr>
            <a:r>
              <a:rPr lang="en-US" sz="1800" dirty="0">
                <a:solidFill>
                  <a:srgbClr val="303D68"/>
                </a:solidFill>
                <a:latin typeface="DejaVu Math TeX Gyre"/>
              </a:rPr>
              <a:t>Cilj nije pojednostaviti sadržaj, već ukloniti nepotrebne prepreke.</a:t>
            </a:r>
          </a:p>
          <a:p>
            <a:pPr>
              <a:spcAft>
                <a:spcPts val="600"/>
              </a:spcAft>
            </a:pPr>
            <a:endParaRPr lang="bs-Latn-BA" sz="1800" dirty="0">
              <a:solidFill>
                <a:srgbClr val="303D68"/>
              </a:solidFill>
              <a:latin typeface="DejaVu Math TeX Gyre" panose="02000503000000000000" pitchFamily="2" charset="0"/>
            </a:endParaRPr>
          </a:p>
          <a:p>
            <a:pPr>
              <a:spcAft>
                <a:spcPts val="600"/>
              </a:spcAft>
            </a:pPr>
            <a:r>
              <a:rPr lang="bs-Latn-BA" sz="1800" dirty="0">
                <a:solidFill>
                  <a:srgbClr val="303D68"/>
                </a:solidFill>
                <a:ea typeface="+mj-lt"/>
                <a:cs typeface="+mj-lt"/>
              </a:rPr>
              <a:t>Kada su uputstva jasna, rasporedi jednostavni za </a:t>
            </a:r>
            <a:r>
              <a:rPr lang="bs-Latn-BA" sz="1800" dirty="0" err="1">
                <a:solidFill>
                  <a:srgbClr val="303D68"/>
                </a:solidFill>
                <a:ea typeface="+mj-lt"/>
                <a:cs typeface="+mj-lt"/>
              </a:rPr>
              <a:t>praćenje</a:t>
            </a:r>
            <a:r>
              <a:rPr lang="bs-Latn-BA" sz="1800" dirty="0">
                <a:solidFill>
                  <a:srgbClr val="303D68"/>
                </a:solidFill>
                <a:ea typeface="+mj-lt"/>
                <a:cs typeface="+mj-lt"/>
              </a:rPr>
              <a:t>, a primjeri praktični, učenici provode manje vremena boreći se s formatom, a više vremena fokusirajući se na samu nastavnu aktivnost.</a:t>
            </a:r>
            <a:endParaRPr lang="bs-Latn-BA" dirty="0">
              <a:ea typeface="+mj-lt"/>
              <a:cs typeface="+mj-lt"/>
            </a:endParaRPr>
          </a:p>
        </p:txBody>
      </p:sp>
      <p:pic>
        <p:nvPicPr>
          <p:cNvPr id="9218" name="Picture 2" descr="Uma pessoa digitando em um laptop ao lado de um livro">
            <a:extLst>
              <a:ext uri="{FF2B5EF4-FFF2-40B4-BE49-F238E27FC236}">
                <a16:creationId xmlns:a16="http://schemas.microsoft.com/office/drawing/2014/main" id="{350863C1-6933-708B-94C2-306B025C7A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0033" y="917674"/>
            <a:ext cx="3951967" cy="59403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B0B2AA2A-A90B-F5E9-D254-4821644855C8}"/>
              </a:ext>
            </a:extLst>
          </p:cNvPr>
          <p:cNvSpPr txBox="1"/>
          <p:nvPr/>
        </p:nvSpPr>
        <p:spPr>
          <a:xfrm>
            <a:off x="10095652" y="1268780"/>
            <a:ext cx="1868129" cy="261610"/>
          </a:xfrm>
          <a:prstGeom prst="rect">
            <a:avLst/>
          </a:prstGeom>
          <a:noFill/>
        </p:spPr>
        <p:txBody>
          <a:bodyPr wrap="square">
            <a:spAutoFit/>
          </a:bodyPr>
          <a:lstStyle/>
          <a:p>
            <a:r>
              <a:rPr lang="en-GB" sz="1100" dirty="0">
                <a:solidFill>
                  <a:schemeClr val="bg1"/>
                </a:solidFill>
                <a:latin typeface="DejaVu Math TeX Gyre" panose="02000503000000000000"/>
              </a:rPr>
              <a:t>Slika: </a:t>
            </a:r>
            <a:r>
              <a:rPr lang="en-GB" sz="1100" dirty="0" err="1">
                <a:solidFill>
                  <a:schemeClr val="bg1"/>
                </a:solidFill>
                <a:latin typeface="DejaVu Math TeX Gyre" panose="02000503000000000000"/>
              </a:rPr>
              <a:t>monajain.unsplash</a:t>
            </a:r>
            <a:endParaRPr lang="en-GB" sz="1100" dirty="0">
              <a:solidFill>
                <a:schemeClr val="bg1"/>
              </a:solidFill>
              <a:latin typeface="DejaVu Math TeX Gyre" panose="02000503000000000000"/>
            </a:endParaRPr>
          </a:p>
        </p:txBody>
      </p:sp>
    </p:spTree>
    <p:extLst>
      <p:ext uri="{BB962C8B-B14F-4D97-AF65-F5344CB8AC3E}">
        <p14:creationId xmlns:p14="http://schemas.microsoft.com/office/powerpoint/2010/main" val="1748326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03A55-4463-0B81-F8FA-951800261322}"/>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C40AD813-BF75-90A3-AD53-AA5A6FE245D9}"/>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190BE33A-EF6E-1817-B16A-B3EEA30AEB38}"/>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bs-Latn-BA"/>
          </a:p>
        </p:txBody>
      </p:sp>
      <p:sp>
        <p:nvSpPr>
          <p:cNvPr id="2" name="Title 1">
            <a:extLst>
              <a:ext uri="{FF2B5EF4-FFF2-40B4-BE49-F238E27FC236}">
                <a16:creationId xmlns:a16="http://schemas.microsoft.com/office/drawing/2014/main" id="{A24FC31F-9DDF-85FB-277E-FE53ACDCE27E}"/>
              </a:ext>
            </a:extLst>
          </p:cNvPr>
          <p:cNvSpPr>
            <a:spLocks noGrp="1"/>
          </p:cNvSpPr>
          <p:nvPr>
            <p:ph type="title"/>
          </p:nvPr>
        </p:nvSpPr>
        <p:spPr>
          <a:xfrm>
            <a:off x="558396" y="2220583"/>
            <a:ext cx="10610482" cy="857864"/>
          </a:xfrm>
        </p:spPr>
        <p:txBody>
          <a:bodyPr>
            <a:noAutofit/>
          </a:bodyPr>
          <a:lstStyle/>
          <a:p>
            <a:r>
              <a:rPr lang="en-US" sz="3000" b="1" dirty="0">
                <a:solidFill>
                  <a:srgbClr val="399884"/>
                </a:solidFill>
                <a:latin typeface="DejaVu Sans"/>
                <a:ea typeface="DejaVu Sans" panose="020B0603030804020204" pitchFamily="34" charset="0"/>
                <a:cs typeface="DejaVu Sans" panose="020B0603030804020204" pitchFamily="34" charset="0"/>
              </a:rPr>
              <a:t>Modul 1: Signali na tržištu rada i mapiranje prema ESCO-u</a:t>
            </a:r>
            <a:br>
              <a:rPr lang="en-US" sz="3000" b="1" dirty="0">
                <a:latin typeface="DejaVu Sans" panose="020B0603030804020204" pitchFamily="34" charset="0"/>
                <a:ea typeface="DejaVu Sans" panose="020B0603030804020204" pitchFamily="34" charset="0"/>
                <a:cs typeface="DejaVu Sans" panose="020B0603030804020204" pitchFamily="34" charset="0"/>
              </a:rPr>
            </a:br>
            <a:br>
              <a:rPr lang="en-US" sz="3000" b="1" dirty="0">
                <a:latin typeface="DejaVu Sans" panose="020B0603030804020204" pitchFamily="34" charset="0"/>
                <a:ea typeface="DejaVu Sans" panose="020B0603030804020204" pitchFamily="34" charset="0"/>
                <a:cs typeface="DejaVu Sans" panose="020B0603030804020204" pitchFamily="34" charset="0"/>
              </a:rPr>
            </a:br>
            <a:r>
              <a:rPr lang="en-US" sz="3000" dirty="0" err="1">
                <a:solidFill>
                  <a:srgbClr val="373365"/>
                </a:solidFill>
                <a:latin typeface="DejaVu Math TeX Gyre" panose="02000503000000000000"/>
              </a:rPr>
              <a:t>Podnaslov</a:t>
            </a:r>
            <a:r>
              <a:rPr lang="en-US" sz="3000" dirty="0">
                <a:solidFill>
                  <a:srgbClr val="373365"/>
                </a:solidFill>
                <a:latin typeface="DejaVu Math TeX Gyre" panose="02000503000000000000"/>
              </a:rPr>
              <a:t> 1.1: </a:t>
            </a:r>
            <a:r>
              <a:rPr lang="en-US" sz="3000" dirty="0" err="1">
                <a:solidFill>
                  <a:srgbClr val="373365"/>
                </a:solidFill>
                <a:ea typeface="+mj-lt"/>
                <a:cs typeface="+mj-lt"/>
              </a:rPr>
              <a:t>Prikupljanje</a:t>
            </a:r>
            <a:r>
              <a:rPr lang="en-US" sz="3000" dirty="0">
                <a:solidFill>
                  <a:srgbClr val="373365"/>
                </a:solidFill>
                <a:ea typeface="+mj-lt"/>
                <a:cs typeface="+mj-lt"/>
              </a:rPr>
              <a:t> </a:t>
            </a:r>
            <a:r>
              <a:rPr lang="en-US" sz="3000" dirty="0" err="1">
                <a:solidFill>
                  <a:srgbClr val="373365"/>
                </a:solidFill>
                <a:ea typeface="+mj-lt"/>
                <a:cs typeface="+mj-lt"/>
              </a:rPr>
              <a:t>i</a:t>
            </a:r>
            <a:r>
              <a:rPr lang="en-US" sz="3000" dirty="0">
                <a:solidFill>
                  <a:srgbClr val="373365"/>
                </a:solidFill>
                <a:ea typeface="+mj-lt"/>
                <a:cs typeface="+mj-lt"/>
              </a:rPr>
              <a:t> </a:t>
            </a:r>
            <a:r>
              <a:rPr lang="en-US" sz="3000" dirty="0" err="1">
                <a:solidFill>
                  <a:srgbClr val="373365"/>
                </a:solidFill>
                <a:ea typeface="+mj-lt"/>
                <a:cs typeface="+mj-lt"/>
              </a:rPr>
              <a:t>interpretacija</a:t>
            </a:r>
            <a:r>
              <a:rPr lang="en-US" sz="3000" dirty="0">
                <a:solidFill>
                  <a:srgbClr val="373365"/>
                </a:solidFill>
                <a:ea typeface="+mj-lt"/>
                <a:cs typeface="+mj-lt"/>
              </a:rPr>
              <a:t> </a:t>
            </a:r>
            <a:r>
              <a:rPr lang="en-US" sz="3000" dirty="0" err="1">
                <a:solidFill>
                  <a:srgbClr val="373365"/>
                </a:solidFill>
                <a:ea typeface="+mj-lt"/>
                <a:cs typeface="+mj-lt"/>
              </a:rPr>
              <a:t>podataka</a:t>
            </a:r>
            <a:r>
              <a:rPr lang="en-US" sz="3000" dirty="0">
                <a:solidFill>
                  <a:srgbClr val="373365"/>
                </a:solidFill>
                <a:ea typeface="+mj-lt"/>
                <a:cs typeface="+mj-lt"/>
              </a:rPr>
              <a:t> o </a:t>
            </a:r>
            <a:r>
              <a:rPr lang="en-US" sz="3000" dirty="0" err="1">
                <a:solidFill>
                  <a:srgbClr val="373365"/>
                </a:solidFill>
                <a:ea typeface="+mj-lt"/>
                <a:cs typeface="+mj-lt"/>
              </a:rPr>
              <a:t>tržištu</a:t>
            </a:r>
            <a:r>
              <a:rPr lang="en-US" sz="3000" dirty="0">
                <a:solidFill>
                  <a:srgbClr val="373365"/>
                </a:solidFill>
                <a:ea typeface="+mj-lt"/>
                <a:cs typeface="+mj-lt"/>
              </a:rPr>
              <a:t> rada</a:t>
            </a:r>
            <a:br>
              <a:rPr lang="en-US" sz="3000" dirty="0">
                <a:solidFill>
                  <a:srgbClr val="373365"/>
                </a:solidFill>
                <a:latin typeface="DejaVu Math TeX Gyre" panose="02000503000000000000"/>
              </a:rPr>
            </a:br>
            <a:br>
              <a:rPr lang="en-GB" sz="3000" dirty="0">
                <a:solidFill>
                  <a:srgbClr val="373365"/>
                </a:solidFill>
                <a:latin typeface="DejaVu Math TeX Gyre" panose="02000503000000000000"/>
              </a:rPr>
            </a:br>
            <a:r>
              <a:rPr lang="en-US" sz="3000" dirty="0" err="1">
                <a:solidFill>
                  <a:srgbClr val="373365"/>
                </a:solidFill>
                <a:latin typeface="DejaVu Math TeX Gyre" panose="02000503000000000000"/>
              </a:rPr>
              <a:t>Podnaslov</a:t>
            </a:r>
            <a:r>
              <a:rPr lang="en-US" sz="3000" dirty="0">
                <a:solidFill>
                  <a:srgbClr val="373365"/>
                </a:solidFill>
                <a:latin typeface="DejaVu Math TeX Gyre" panose="02000503000000000000"/>
              </a:rPr>
              <a:t> 1.2: </a:t>
            </a:r>
            <a:r>
              <a:rPr lang="en-US" sz="3000" dirty="0" err="1">
                <a:solidFill>
                  <a:srgbClr val="373365"/>
                </a:solidFill>
                <a:latin typeface="DejaVu Math TeX Gyre" panose="02000503000000000000"/>
              </a:rPr>
              <a:t>Izvlačenje</a:t>
            </a:r>
            <a:r>
              <a:rPr lang="en-US" sz="3000" dirty="0">
                <a:solidFill>
                  <a:srgbClr val="373365"/>
                </a:solidFill>
                <a:latin typeface="DejaVu Math TeX Gyre" panose="02000503000000000000"/>
              </a:rPr>
              <a:t> </a:t>
            </a:r>
            <a:r>
              <a:rPr lang="en-US" sz="3000" dirty="0" err="1">
                <a:solidFill>
                  <a:srgbClr val="373365"/>
                </a:solidFill>
                <a:latin typeface="DejaVu Math TeX Gyre" panose="02000503000000000000"/>
              </a:rPr>
              <a:t>i</a:t>
            </a:r>
            <a:r>
              <a:rPr lang="en-US" sz="3000" dirty="0">
                <a:solidFill>
                  <a:srgbClr val="373365"/>
                </a:solidFill>
                <a:latin typeface="DejaVu Math TeX Gyre" panose="02000503000000000000"/>
              </a:rPr>
              <a:t> </a:t>
            </a:r>
            <a:r>
              <a:rPr lang="en-US" sz="3000" dirty="0" err="1">
                <a:solidFill>
                  <a:srgbClr val="373365"/>
                </a:solidFill>
                <a:latin typeface="DejaVu Math TeX Gyre" panose="02000503000000000000"/>
              </a:rPr>
              <a:t>normalizacija</a:t>
            </a:r>
            <a:r>
              <a:rPr lang="en-US" sz="3000" dirty="0">
                <a:solidFill>
                  <a:srgbClr val="373365"/>
                </a:solidFill>
                <a:latin typeface="DejaVu Math TeX Gyre" panose="02000503000000000000"/>
              </a:rPr>
              <a:t> </a:t>
            </a:r>
            <a:r>
              <a:rPr lang="en-US" sz="3000" dirty="0" err="1">
                <a:solidFill>
                  <a:srgbClr val="373365"/>
                </a:solidFill>
                <a:latin typeface="DejaVu Math TeX Gyre" panose="02000503000000000000"/>
              </a:rPr>
              <a:t>terminologije</a:t>
            </a:r>
            <a:r>
              <a:rPr lang="en-US" sz="3000" dirty="0">
                <a:solidFill>
                  <a:srgbClr val="373365"/>
                </a:solidFill>
                <a:latin typeface="DejaVu Math TeX Gyre" panose="02000503000000000000"/>
              </a:rPr>
              <a:t> </a:t>
            </a:r>
            <a:r>
              <a:rPr lang="en-US" sz="3000" dirty="0" err="1">
                <a:solidFill>
                  <a:srgbClr val="373365"/>
                </a:solidFill>
                <a:latin typeface="DejaVu Math TeX Gyre" panose="02000503000000000000"/>
              </a:rPr>
              <a:t>digitalnih</a:t>
            </a:r>
            <a:r>
              <a:rPr lang="en-US" sz="3000" dirty="0">
                <a:solidFill>
                  <a:srgbClr val="373365"/>
                </a:solidFill>
                <a:latin typeface="DejaVu Math TeX Gyre" panose="02000503000000000000"/>
              </a:rPr>
              <a:t> </a:t>
            </a:r>
            <a:r>
              <a:rPr lang="en-US" sz="3000" dirty="0" err="1">
                <a:solidFill>
                  <a:srgbClr val="373365"/>
                </a:solidFill>
                <a:latin typeface="DejaVu Math TeX Gyre" panose="02000503000000000000"/>
              </a:rPr>
              <a:t>vještina</a:t>
            </a:r>
            <a:br>
              <a:rPr lang="en-US" sz="3000" dirty="0">
                <a:solidFill>
                  <a:srgbClr val="373365"/>
                </a:solidFill>
                <a:latin typeface="DejaVu Math TeX Gyre" panose="02000503000000000000"/>
              </a:rPr>
            </a:br>
            <a:br>
              <a:rPr lang="en-GB" sz="3000" dirty="0">
                <a:solidFill>
                  <a:srgbClr val="373365"/>
                </a:solidFill>
                <a:latin typeface="DejaVu Math TeX Gyre" panose="02000503000000000000"/>
              </a:rPr>
            </a:br>
            <a:r>
              <a:rPr lang="en-US" sz="3000" dirty="0">
                <a:solidFill>
                  <a:srgbClr val="373365"/>
                </a:solidFill>
                <a:latin typeface="DejaVu Math TeX Gyre" panose="02000503000000000000"/>
              </a:rPr>
              <a:t>Podnaslov 1.3: Povezivanje vještina i standarda</a:t>
            </a:r>
            <a:endParaRPr lang="en-US" sz="36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9D06A378-F1CD-1338-C62A-DBE8CACFC329}"/>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400" b="0" u="none" strike="noStrike" cap="none" normalizeH="0" baseline="0" dirty="0">
                <a:ln>
                  <a:noFill/>
                </a:ln>
                <a:solidFill>
                  <a:schemeClr val="bg1"/>
                </a:solidFill>
                <a:effectLst/>
                <a:latin typeface="DejaVu Math TeX Gyre" panose="02000503000000000000" pitchFamily="2" charset="0"/>
                <a:ea typeface="DejaVu Math TeX Gyre" panose="02000503000000000000" pitchFamily="2" charset="0"/>
                <a:cs typeface="DejaVu Math TeX Gyre" panose="02000503000000000000" pitchFamily="2" charset="0"/>
              </a:rPr>
              <a:t>Poboljšati kvalitetu stručnog obrazovanja i </a:t>
            </a:r>
            <a:r>
              <a:rPr lang="sr-Latn-RS" altLang="sr-Latn-RS" sz="1400" dirty="0">
                <a:solidFill>
                  <a:schemeClr val="bg1"/>
                </a:solidFill>
                <a:latin typeface="DejaVu Math TeX Gyre" panose="02000503000000000000" pitchFamily="2" charset="0"/>
                <a:ea typeface="DejaVu Math TeX Gyre" panose="02000503000000000000" pitchFamily="2" charset="0"/>
                <a:cs typeface="DejaVu Math TeX Gyre" panose="02000503000000000000" pitchFamily="2" charset="0"/>
              </a:rPr>
              <a:t>obuka</a:t>
            </a:r>
            <a:r>
              <a:rPr kumimoji="0" lang="sr-Latn-RS" altLang="sr-Latn-RS" sz="1400" b="0" u="none" strike="noStrike" cap="none" normalizeH="0" baseline="0" dirty="0">
                <a:ln>
                  <a:noFill/>
                </a:ln>
                <a:solidFill>
                  <a:schemeClr val="bg1"/>
                </a:solidFill>
                <a:effectLst/>
                <a:latin typeface="DejaVu Math TeX Gyre" panose="02000503000000000000" pitchFamily="2" charset="0"/>
                <a:ea typeface="DejaVu Math TeX Gyre" panose="02000503000000000000" pitchFamily="2" charset="0"/>
                <a:cs typeface="DejaVu Math TeX Gyre" panose="02000503000000000000" pitchFamily="2" charset="0"/>
              </a:rPr>
              <a:t> (VET) na Zapadnom Balkanu za održivi razvoj.</a:t>
            </a:r>
          </a:p>
        </p:txBody>
      </p:sp>
      <p:pic>
        <p:nvPicPr>
          <p:cNvPr id="13" name="Picture 12" descr="A white text on a black background&#10;&#10;Description automatically generated">
            <a:extLst>
              <a:ext uri="{FF2B5EF4-FFF2-40B4-BE49-F238E27FC236}">
                <a16:creationId xmlns:a16="http://schemas.microsoft.com/office/drawing/2014/main" id="{CB126673-B492-8D8E-9623-107FAB5550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879399CC-7A46-4F13-53B2-FC2AE1E0827B}"/>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sr-Latn-RS" altLang="sr-Latn-RS" sz="1800" b="0" i="0" u="none" strike="noStrike" cap="none" normalizeH="0" baseline="0">
                <a:ln>
                  <a:noFill/>
                </a:ln>
                <a:solidFill>
                  <a:schemeClr val="tx1"/>
                </a:solidFill>
                <a:effectLst/>
                <a:latin typeface="Arial" panose="020B0604020202020204" pitchFamily="34" charset="0"/>
              </a:rPr>
            </a:br>
            <a:endParaRPr kumimoji="0" lang="sr-Latn-RS" altLang="sr-Latn-RS" sz="1800" b="0" i="0" u="none" strike="noStrike" cap="none" normalizeH="0" baseline="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B3EF742A-6367-D6DE-173F-F1FD201B30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820FC247-744E-3200-802F-09C6CC363520}"/>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bs-Latn-BA" sz="2000" b="1"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Premošćivanje zelene i digitalne podjele</a:t>
            </a:r>
          </a:p>
        </p:txBody>
      </p:sp>
    </p:spTree>
    <p:extLst>
      <p:ext uri="{BB962C8B-B14F-4D97-AF65-F5344CB8AC3E}">
        <p14:creationId xmlns:p14="http://schemas.microsoft.com/office/powerpoint/2010/main" val="816150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FBCA88-ABD0-EB28-7883-648B967EE046}"/>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DDE337E-4B72-8488-F156-1274888EC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FC6D7807-6065-5182-D8B0-36CC816CF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8" name="Title 1">
            <a:extLst>
              <a:ext uri="{FF2B5EF4-FFF2-40B4-BE49-F238E27FC236}">
                <a16:creationId xmlns:a16="http://schemas.microsoft.com/office/drawing/2014/main" id="{0267D439-357C-4CD3-4EB6-669847BF4F62}"/>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Ključni principi inkluzivnog dizajna</a:t>
            </a:r>
          </a:p>
        </p:txBody>
      </p:sp>
      <p:pic>
        <p:nvPicPr>
          <p:cNvPr id="9" name="Picture 8" descr="Blue text on a black background&#10;&#10;Description automatically generated">
            <a:extLst>
              <a:ext uri="{FF2B5EF4-FFF2-40B4-BE49-F238E27FC236}">
                <a16:creationId xmlns:a16="http://schemas.microsoft.com/office/drawing/2014/main" id="{637EDC76-D55F-BEF3-F8EC-2414D7E78A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546B8F96-E8ED-9725-B05F-F5DEA9FB01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962AEB75-B282-C555-7FE4-9B91D955651F}"/>
              </a:ext>
            </a:extLst>
          </p:cNvPr>
          <p:cNvSpPr txBox="1">
            <a:spLocks/>
          </p:cNvSpPr>
          <p:nvPr/>
        </p:nvSpPr>
        <p:spPr>
          <a:xfrm>
            <a:off x="0" y="1583828"/>
            <a:ext cx="7567999" cy="41983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lgn="just"/>
            <a:r>
              <a:rPr lang="en-US" sz="2000" dirty="0">
                <a:solidFill>
                  <a:srgbClr val="303D68"/>
                </a:solidFill>
                <a:latin typeface="DejaVu Math TeX Gyre" panose="02000503000000000000" pitchFamily="2" charset="0"/>
              </a:rPr>
              <a:t>Efektivan inkluzivni dizajn fokusira se na jasnoću, strukturu i upotrebljivost.</a:t>
            </a:r>
          </a:p>
          <a:p>
            <a:pPr lvl="1" algn="just"/>
            <a:endParaRPr lang="en-US" sz="2000" dirty="0">
              <a:solidFill>
                <a:srgbClr val="303D68"/>
              </a:solidFill>
              <a:latin typeface="DejaVu Math TeX Gyre" panose="02000503000000000000" pitchFamily="2" charset="0"/>
            </a:endParaRPr>
          </a:p>
          <a:p>
            <a:pPr lvl="1" algn="just"/>
            <a:r>
              <a:rPr lang="en-US" sz="2000" dirty="0">
                <a:solidFill>
                  <a:srgbClr val="303D68"/>
                </a:solidFill>
                <a:latin typeface="DejaVu Math TeX Gyre" panose="02000503000000000000" pitchFamily="2" charset="0"/>
              </a:rPr>
              <a:t>Materijali najbolje funkcioniraju kada koriste jednostavan jezik, kratke odjeljke i dosljedne rasporede koji učenike vode korak po korak.</a:t>
            </a:r>
          </a:p>
          <a:p>
            <a:pPr lvl="1" algn="just"/>
            <a:endParaRPr lang="en-US" sz="2000" dirty="0">
              <a:solidFill>
                <a:srgbClr val="303D68"/>
              </a:solidFill>
              <a:latin typeface="DejaVu Math TeX Gyre" panose="02000503000000000000" pitchFamily="2" charset="0"/>
            </a:endParaRPr>
          </a:p>
          <a:p>
            <a:pPr lvl="1" algn="just"/>
            <a:r>
              <a:rPr lang="en-US" sz="2000" dirty="0">
                <a:solidFill>
                  <a:srgbClr val="303D68"/>
                </a:solidFill>
                <a:latin typeface="DejaVu Math TeX Gyre" panose="02000503000000000000" pitchFamily="2" charset="0"/>
              </a:rPr>
              <a:t>Vizualni prikazi, ikone i natpisi mogu pomoći u razumijevanju, ali samo kada služe jasnoj svrsi.</a:t>
            </a:r>
          </a:p>
          <a:p>
            <a:pPr lvl="1" algn="just"/>
            <a:endParaRPr lang="en-US" sz="2000" dirty="0">
              <a:solidFill>
                <a:srgbClr val="303D68"/>
              </a:solidFill>
              <a:latin typeface="DejaVu Math TeX Gyre" panose="02000503000000000000" pitchFamily="2" charset="0"/>
            </a:endParaRPr>
          </a:p>
          <a:p>
            <a:pPr lvl="1" algn="just"/>
            <a:r>
              <a:rPr lang="en-US" sz="2000" dirty="0">
                <a:solidFill>
                  <a:srgbClr val="303D68"/>
                </a:solidFill>
                <a:latin typeface="DejaVu Math TeX Gyre" panose="02000503000000000000" pitchFamily="2" charset="0"/>
              </a:rPr>
              <a:t>Pristupačne značajke, poput čitljivih fontova, titlova ili alternativnog teksta, osiguravaju da učenici s različitim potrebama mogu u potpunosti učestvovati, bilo da rade na telefonu, tabletu ili računaru.</a:t>
            </a:r>
            <a:endParaRPr lang="bg-BG" sz="2000" dirty="0">
              <a:solidFill>
                <a:srgbClr val="303D68"/>
              </a:solidFill>
              <a:latin typeface="DejaVu Math TeX Gyre" panose="02000503000000000000" pitchFamily="2" charset="0"/>
            </a:endParaRPr>
          </a:p>
          <a:p>
            <a:pPr marL="742950" lvl="1" indent="-285750" algn="just">
              <a:buFont typeface="Courier New" panose="02070309020205020404" pitchFamily="49" charset="0"/>
              <a:buChar char="o"/>
            </a:pPr>
            <a:endParaRPr lang="en-US" sz="20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2" name="Title 1">
            <a:extLst>
              <a:ext uri="{FF2B5EF4-FFF2-40B4-BE49-F238E27FC236}">
                <a16:creationId xmlns:a16="http://schemas.microsoft.com/office/drawing/2014/main" id="{CF8F7F44-712F-E6A9-C6EB-54F25CB75E47}"/>
              </a:ext>
            </a:extLst>
          </p:cNvPr>
          <p:cNvSpPr txBox="1">
            <a:spLocks/>
          </p:cNvSpPr>
          <p:nvPr/>
        </p:nvSpPr>
        <p:spPr>
          <a:xfrm>
            <a:off x="5962785" y="1963148"/>
            <a:ext cx="5595123"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lvl="1" indent="-285750" algn="just">
              <a:buFont typeface="Courier New" panose="02070309020205020404" pitchFamily="49" charset="0"/>
              <a:buChar char="o"/>
            </a:pPr>
            <a:endParaRPr lang="en-US" sz="20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10242" name="Picture 2" descr="mulher vestindo jaqueta cinza">
            <a:extLst>
              <a:ext uri="{FF2B5EF4-FFF2-40B4-BE49-F238E27FC236}">
                <a16:creationId xmlns:a16="http://schemas.microsoft.com/office/drawing/2014/main" id="{2EF3E895-FBA3-4242-B4F9-54A2792B6A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2304" y="2139981"/>
            <a:ext cx="3915698" cy="261046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EB62F665-D44C-C71F-E89D-750F96866B1A}"/>
              </a:ext>
            </a:extLst>
          </p:cNvPr>
          <p:cNvSpPr txBox="1"/>
          <p:nvPr/>
        </p:nvSpPr>
        <p:spPr>
          <a:xfrm>
            <a:off x="8628889" y="4750446"/>
            <a:ext cx="2471730" cy="261610"/>
          </a:xfrm>
          <a:prstGeom prst="rect">
            <a:avLst/>
          </a:prstGeom>
          <a:noFill/>
        </p:spPr>
        <p:txBody>
          <a:bodyPr wrap="square">
            <a:spAutoFit/>
          </a:bodyPr>
          <a:lstStyle/>
          <a:p>
            <a:r>
              <a:rPr lang="en-GB" sz="1100" dirty="0">
                <a:solidFill>
                  <a:srgbClr val="156082"/>
                </a:solidFill>
                <a:latin typeface="DejaVu Math TeX Gyre" panose="02000503000000000000"/>
              </a:rPr>
              <a:t>Slika: </a:t>
            </a:r>
            <a:r>
              <a:rPr lang="en-GB" sz="1100" dirty="0" err="1">
                <a:solidFill>
                  <a:srgbClr val="156082"/>
                </a:solidFill>
                <a:latin typeface="DejaVu Math TeX Gyre" panose="02000503000000000000"/>
              </a:rPr>
              <a:t>priscilladupreez.unsplash</a:t>
            </a:r>
            <a:endParaRPr lang="en-GB" sz="1100" dirty="0">
              <a:solidFill>
                <a:srgbClr val="156082"/>
              </a:solidFill>
              <a:latin typeface="DejaVu Math TeX Gyre" panose="02000503000000000000"/>
            </a:endParaRPr>
          </a:p>
        </p:txBody>
      </p:sp>
    </p:spTree>
    <p:extLst>
      <p:ext uri="{BB962C8B-B14F-4D97-AF65-F5344CB8AC3E}">
        <p14:creationId xmlns:p14="http://schemas.microsoft.com/office/powerpoint/2010/main" val="631482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1B65DA-452F-8DE8-0411-EE367470A2B7}"/>
              </a:ext>
            </a:extLst>
          </p:cNvPr>
          <p:cNvSpPr>
            <a:spLocks noGrp="1"/>
          </p:cNvSpPr>
          <p:nvPr>
            <p:ph type="title"/>
          </p:nvPr>
        </p:nvSpPr>
        <p:spPr>
          <a:xfrm>
            <a:off x="1183481" y="710407"/>
            <a:ext cx="10515600" cy="1325563"/>
          </a:xfrm>
        </p:spPr>
        <p:txBody>
          <a:bodyPr/>
          <a:lstStyle/>
          <a:p>
            <a:r>
              <a:rPr lang="bs-Latn-BA" sz="3000" dirty="0">
                <a:solidFill>
                  <a:srgbClr val="399884"/>
                </a:solidFill>
                <a:ea typeface="+mj-lt"/>
                <a:cs typeface="+mj-lt"/>
              </a:rPr>
              <a:t>Prilagođavanje digitalnih zadataka svim učenicima</a:t>
            </a:r>
            <a:endParaRPr lang="bs-Latn-BA" dirty="0">
              <a:ea typeface="+mj-lt"/>
              <a:cs typeface="+mj-lt"/>
            </a:endParaRPr>
          </a:p>
        </p:txBody>
      </p:sp>
      <p:sp>
        <p:nvSpPr>
          <p:cNvPr id="3" name="Marcador de Posição de Conteúdo 2">
            <a:extLst>
              <a:ext uri="{FF2B5EF4-FFF2-40B4-BE49-F238E27FC236}">
                <a16:creationId xmlns:a16="http://schemas.microsoft.com/office/drawing/2014/main" id="{ED30619D-9430-5A41-FCBB-C969E01FB521}"/>
              </a:ext>
            </a:extLst>
          </p:cNvPr>
          <p:cNvSpPr>
            <a:spLocks noGrp="1"/>
          </p:cNvSpPr>
          <p:nvPr>
            <p:ph idx="1"/>
          </p:nvPr>
        </p:nvSpPr>
        <p:spPr/>
        <p:txBody>
          <a:bodyPr vert="horz" lIns="91440" tIns="45720" rIns="91440" bIns="45720" rtlCol="0" anchor="t">
            <a:normAutofit/>
          </a:bodyPr>
          <a:lstStyle/>
          <a:p>
            <a:pPr marL="228600" lvl="1" indent="0">
              <a:buNone/>
            </a:pPr>
            <a:r>
              <a:rPr lang="bs-Latn-BA" sz="2000">
                <a:solidFill>
                  <a:srgbClr val="303D68"/>
                </a:solidFill>
                <a:latin typeface="DejaVu Math TeX Gyre"/>
                <a:ea typeface="+mn-lt"/>
                <a:cs typeface="+mn-lt"/>
              </a:rPr>
              <a:t>Digitalne aktivnosti postaju pristupačnije svim učenicima kada nastavnici pojednostave zadatke i osiguraju jasnu, lako razumljivu navigaciju.</a:t>
            </a:r>
            <a:endParaRPr lang="bs-Latn-BA">
              <a:latin typeface="DejaVu Math TeX Gyre"/>
            </a:endParaRPr>
          </a:p>
          <a:p>
            <a:pPr marL="228600" lvl="1" indent="0">
              <a:buNone/>
            </a:pPr>
            <a:br>
              <a:rPr lang="bs-Latn-BA" sz="2000" dirty="0">
                <a:latin typeface="DejaVu Math TeX Gyre" panose="02000503000000000000" pitchFamily="2" charset="0"/>
              </a:rPr>
            </a:br>
            <a:r>
              <a:rPr lang="bs-Latn-BA" sz="2000">
                <a:solidFill>
                  <a:srgbClr val="303D68"/>
                </a:solidFill>
                <a:ea typeface="+mn-lt"/>
                <a:cs typeface="+mn-lt"/>
              </a:rPr>
              <a:t>Pružanje direktnih linkova, jednostavnih uputa i ponovljivih vježbi pomaže učenicima da se osjećaju sigurnije i da imaju veću kontrolu nad učenjem.</a:t>
            </a:r>
            <a:endParaRPr lang="bs-Latn-BA" sz="2000">
              <a:solidFill>
                <a:srgbClr val="303D68"/>
              </a:solidFill>
              <a:latin typeface="DejaVu Math TeX Gyre" panose="02000503000000000000" pitchFamily="2" charset="0"/>
            </a:endParaRPr>
          </a:p>
          <a:p>
            <a:pPr marL="228600" lvl="1" indent="0">
              <a:buNone/>
            </a:pPr>
            <a:br>
              <a:rPr lang="en-US" sz="2000" dirty="0">
                <a:latin typeface="DejaVu Math TeX Gyre" panose="02000503000000000000" pitchFamily="2" charset="0"/>
              </a:rPr>
            </a:br>
            <a:r>
              <a:rPr lang="en-US" sz="2000" dirty="0">
                <a:solidFill>
                  <a:srgbClr val="303D68"/>
                </a:solidFill>
                <a:latin typeface="DejaVu Math TeX Gyre"/>
              </a:rPr>
              <a:t>Nuditi materijale u različitim formatima (tekst, video, audio ili verzije za </a:t>
            </a:r>
            <a:r>
              <a:rPr lang="en-US" sz="2000" dirty="0" err="1">
                <a:solidFill>
                  <a:srgbClr val="303D68"/>
                </a:solidFill>
                <a:latin typeface="DejaVu Math TeX Gyre"/>
              </a:rPr>
              <a:t>ispis</a:t>
            </a:r>
            <a:r>
              <a:rPr lang="en-US" sz="2000" dirty="0">
                <a:solidFill>
                  <a:srgbClr val="303D68"/>
                </a:solidFill>
                <a:latin typeface="DejaVu Math TeX Gyre"/>
              </a:rPr>
              <a:t>) </a:t>
            </a:r>
            <a:r>
              <a:rPr lang="en-US" sz="2000" dirty="0" err="1">
                <a:solidFill>
                  <a:srgbClr val="303D68"/>
                </a:solidFill>
                <a:latin typeface="DejaVu Math TeX Gyre"/>
              </a:rPr>
              <a:t>omogućava</a:t>
            </a:r>
            <a:r>
              <a:rPr lang="en-US" sz="2000" dirty="0">
                <a:solidFill>
                  <a:srgbClr val="303D68"/>
                </a:solidFill>
                <a:latin typeface="DejaVu Math TeX Gyre"/>
              </a:rPr>
              <a:t> </a:t>
            </a:r>
            <a:r>
              <a:rPr lang="en-US" sz="2000" dirty="0" err="1">
                <a:solidFill>
                  <a:srgbClr val="303D68"/>
                </a:solidFill>
                <a:latin typeface="DejaVu Math TeX Gyre"/>
              </a:rPr>
              <a:t>učenicima</a:t>
            </a:r>
            <a:r>
              <a:rPr lang="en-US" sz="2000" dirty="0">
                <a:solidFill>
                  <a:srgbClr val="303D68"/>
                </a:solidFill>
                <a:latin typeface="DejaVu Math TeX Gyre"/>
              </a:rPr>
              <a:t> da </a:t>
            </a:r>
            <a:r>
              <a:rPr lang="en-US" sz="2000" dirty="0" err="1">
                <a:solidFill>
                  <a:srgbClr val="303D68"/>
                </a:solidFill>
                <a:latin typeface="DejaVu Math TeX Gyre"/>
              </a:rPr>
              <a:t>biraju</a:t>
            </a:r>
            <a:r>
              <a:rPr lang="en-US" sz="2000" dirty="0">
                <a:solidFill>
                  <a:srgbClr val="303D68"/>
                </a:solidFill>
                <a:latin typeface="DejaVu Math TeX Gyre"/>
              </a:rPr>
              <a:t> </a:t>
            </a:r>
            <a:r>
              <a:rPr lang="en-US" sz="2000" dirty="0" err="1">
                <a:solidFill>
                  <a:srgbClr val="303D68"/>
                </a:solidFill>
                <a:latin typeface="DejaVu Math TeX Gyre"/>
              </a:rPr>
              <a:t>kako</a:t>
            </a:r>
            <a:r>
              <a:rPr lang="en-US" sz="2000" dirty="0">
                <a:solidFill>
                  <a:srgbClr val="303D68"/>
                </a:solidFill>
                <a:latin typeface="DejaVu Math TeX Gyre"/>
              </a:rPr>
              <a:t> </a:t>
            </a:r>
            <a:r>
              <a:rPr lang="en-US" sz="2000" dirty="0" err="1">
                <a:solidFill>
                  <a:srgbClr val="303D68"/>
                </a:solidFill>
                <a:latin typeface="DejaVu Math TeX Gyre"/>
              </a:rPr>
              <a:t>će</a:t>
            </a:r>
            <a:r>
              <a:rPr lang="en-US" sz="2000" dirty="0">
                <a:solidFill>
                  <a:srgbClr val="303D68"/>
                </a:solidFill>
                <a:latin typeface="DejaVu Math TeX Gyre"/>
              </a:rPr>
              <a:t> </a:t>
            </a:r>
            <a:r>
              <a:rPr lang="en-US" sz="2000" dirty="0" err="1">
                <a:solidFill>
                  <a:srgbClr val="303D68"/>
                </a:solidFill>
                <a:latin typeface="DejaVu Math TeX Gyre"/>
              </a:rPr>
              <a:t>učiti</a:t>
            </a:r>
            <a:r>
              <a:rPr lang="en-US" sz="2000" dirty="0">
                <a:solidFill>
                  <a:srgbClr val="303D68"/>
                </a:solidFill>
                <a:latin typeface="DejaVu Math TeX Gyre"/>
              </a:rPr>
              <a:t>. </a:t>
            </a:r>
            <a:endParaRPr lang="en-US" sz="2000" dirty="0">
              <a:solidFill>
                <a:srgbClr val="303D68"/>
              </a:solidFill>
              <a:latin typeface="DejaVu Math TeX Gyre" panose="02000503000000000000" pitchFamily="2" charset="0"/>
            </a:endParaRPr>
          </a:p>
          <a:p>
            <a:pPr marL="228600" lvl="1" indent="0">
              <a:buNone/>
            </a:pPr>
            <a:br>
              <a:rPr lang="en-US" sz="2000" dirty="0">
                <a:latin typeface="DejaVu Math TeX Gyre" panose="02000503000000000000" pitchFamily="2" charset="0"/>
              </a:rPr>
            </a:br>
            <a:r>
              <a:rPr lang="en-US" sz="2000" dirty="0">
                <a:solidFill>
                  <a:srgbClr val="303D68"/>
                </a:solidFill>
                <a:latin typeface="DejaVu Math TeX Gyre"/>
              </a:rPr>
              <a:t>Kada učenici rano dožive uspjeh, njihovo samopouzdanje raste, a digitalno okruženje postaje podržavajući prostor, a ne prepreka. </a:t>
            </a:r>
            <a:endParaRPr lang="pt-PT" sz="2000" dirty="0">
              <a:solidFill>
                <a:srgbClr val="303D68"/>
              </a:solidFill>
              <a:latin typeface="DejaVu Math TeX Gyre" panose="02000503000000000000" pitchFamily="2" charset="0"/>
            </a:endParaRPr>
          </a:p>
        </p:txBody>
      </p:sp>
      <p:pic>
        <p:nvPicPr>
          <p:cNvPr id="4" name="Picture 8" descr="Blue text on a black background&#10;&#10;Description automatically generated">
            <a:extLst>
              <a:ext uri="{FF2B5EF4-FFF2-40B4-BE49-F238E27FC236}">
                <a16:creationId xmlns:a16="http://schemas.microsoft.com/office/drawing/2014/main" id="{9EEB2D8B-B9BE-4ADD-CDD7-09FFB75459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5" name="Picture 9" descr="A logo with text on it&#10;&#10;Description automatically generated">
            <a:extLst>
              <a:ext uri="{FF2B5EF4-FFF2-40B4-BE49-F238E27FC236}">
                <a16:creationId xmlns:a16="http://schemas.microsoft.com/office/drawing/2014/main" id="{8D5B4F33-BB86-56BB-58BB-A938C7D5E6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Tree>
    <p:extLst>
      <p:ext uri="{BB962C8B-B14F-4D97-AF65-F5344CB8AC3E}">
        <p14:creationId xmlns:p14="http://schemas.microsoft.com/office/powerpoint/2010/main" val="4209723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D5D60-B437-4093-0D42-DFD3551EC07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BE91825-975B-E971-92AF-2B89DEE87C59}"/>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US" sz="1400" b="1" u="sng"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0DA1E61F-2F76-C3DA-90C3-430712585860}"/>
              </a:ext>
            </a:extLst>
          </p:cNvPr>
          <p:cNvSpPr txBox="1"/>
          <p:nvPr/>
        </p:nvSpPr>
        <p:spPr>
          <a:xfrm>
            <a:off x="3984331" y="402332"/>
            <a:ext cx="8111062"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US" sz="3000" b="1" dirty="0">
                <a:solidFill>
                  <a:srgbClr val="303D68"/>
                </a:solidFill>
                <a:latin typeface="DejaVu Math TeX Gyre" panose="02000503000000000000" pitchFamily="2" charset="0"/>
                <a:ea typeface="+mj-ea"/>
                <a:cs typeface="+mj-cs"/>
              </a:rPr>
              <a:t>Ključni aspekti:</a:t>
            </a:r>
          </a:p>
          <a:p>
            <a:pPr marL="457200" indent="-457200">
              <a:lnSpc>
                <a:spcPct val="90000"/>
              </a:lnSpc>
              <a:spcBef>
                <a:spcPct val="0"/>
              </a:spcBef>
              <a:buFont typeface="Arial" panose="020B0604020202020204" pitchFamily="34" charset="0"/>
              <a:buChar char="•"/>
            </a:pPr>
            <a:r>
              <a:rPr lang="en-US" sz="3000" dirty="0">
                <a:solidFill>
                  <a:srgbClr val="303D68"/>
                </a:solidFill>
                <a:latin typeface="DejaVu Math TeX Gyre" panose="02000503000000000000" pitchFamily="2" charset="0"/>
                <a:ea typeface="+mj-ea"/>
                <a:cs typeface="+mj-cs"/>
              </a:rPr>
              <a:t>Naučite razvijati jednostavne, jasne nadzorne ploče i vizualizacije koristeći uobičajene programe za proračunske tablice koji efikasno prenose informacije, a istovremeno ostaju pristupačni svim korisnicima.</a:t>
            </a:r>
            <a:endParaRPr lang="bg-BG" sz="1800" kern="10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1ED7B1A0-5E9A-E58C-0AE1-D7BF97733642}"/>
              </a:ext>
            </a:extLst>
          </p:cNvPr>
          <p:cNvSpPr txBox="1">
            <a:spLocks noChangeArrowheads="1"/>
          </p:cNvSpPr>
          <p:nvPr/>
        </p:nvSpPr>
        <p:spPr bwMode="auto">
          <a:xfrm>
            <a:off x="96607" y="402332"/>
            <a:ext cx="3824186" cy="2215991"/>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US"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Podnaslov 3.3: Kreiranje pristupačnih nadzornih ploča i vizualnih pomagala</a:t>
            </a:r>
            <a:endParaRPr lang="en-US" sz="2800" kern="10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5A6EAA7A-F97A-E4A2-BBCC-88816A23B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231A156-49F0-8083-C292-73469DCE59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154530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5AB3AA-765F-F670-2416-708B447F22BB}"/>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2446C54-D1AB-C384-AB9C-E211BA130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monitores ligados">
            <a:extLst>
              <a:ext uri="{FF2B5EF4-FFF2-40B4-BE49-F238E27FC236}">
                <a16:creationId xmlns:a16="http://schemas.microsoft.com/office/drawing/2014/main" id="{1BF45C91-66BD-4FF5-772D-C805671E1C6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1" y="0"/>
            <a:ext cx="457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1F24BCDC-4601-FE6D-97D4-CB8B8D5592AD}"/>
              </a:ext>
            </a:extLst>
          </p:cNvPr>
          <p:cNvSpPr txBox="1">
            <a:spLocks/>
          </p:cNvSpPr>
          <p:nvPr/>
        </p:nvSpPr>
        <p:spPr>
          <a:xfrm>
            <a:off x="511070" y="745527"/>
            <a:ext cx="6764802"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Zašto nadzorne ploče podržavaju digitalno učenje</a:t>
            </a:r>
            <a:endParaRPr lang="pl-PL"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10" name="Picture 9" descr="Blue text on a black background&#10;&#10;Description automatically generated">
            <a:extLst>
              <a:ext uri="{FF2B5EF4-FFF2-40B4-BE49-F238E27FC236}">
                <a16:creationId xmlns:a16="http://schemas.microsoft.com/office/drawing/2014/main" id="{13D8A84A-1B4C-2278-E760-BF1C3814DD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B16DCF8B-18A8-3874-A3AD-1FD60A1965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AA1A4074-1F45-8587-EE3A-6D2A1E33C598}"/>
              </a:ext>
            </a:extLst>
          </p:cNvPr>
          <p:cNvSpPr txBox="1"/>
          <p:nvPr/>
        </p:nvSpPr>
        <p:spPr>
          <a:xfrm>
            <a:off x="10018448" y="6585024"/>
            <a:ext cx="3348636" cy="215444"/>
          </a:xfrm>
          <a:prstGeom prst="rect">
            <a:avLst/>
          </a:prstGeom>
          <a:noFill/>
        </p:spPr>
        <p:txBody>
          <a:bodyPr wrap="square" rtlCol="0">
            <a:spAutoFit/>
          </a:bodyPr>
          <a:lstStyle/>
          <a:p>
            <a:r>
              <a:rPr lang="en-GB" sz="800" dirty="0">
                <a:solidFill>
                  <a:srgbClr val="156082"/>
                </a:solidFill>
                <a:latin typeface="DejaVu Math TeX Gyre" panose="02000503000000000000"/>
              </a:rPr>
              <a:t>Slika: </a:t>
            </a:r>
            <a:r>
              <a:rPr lang="en-GB" sz="800" dirty="0" err="1">
                <a:solidFill>
                  <a:srgbClr val="156082"/>
                </a:solidFill>
                <a:latin typeface="DejaVu Math TeX Gyre" panose="02000503000000000000"/>
              </a:rPr>
              <a:t>majortomagency.unsplash</a:t>
            </a:r>
            <a:endParaRPr lang="en-GB" sz="800" dirty="0">
              <a:solidFill>
                <a:srgbClr val="156082"/>
              </a:solidFill>
              <a:latin typeface="DejaVu Math TeX Gyre" panose="02000503000000000000"/>
            </a:endParaRPr>
          </a:p>
        </p:txBody>
      </p:sp>
      <p:sp>
        <p:nvSpPr>
          <p:cNvPr id="2" name="Title 1">
            <a:extLst>
              <a:ext uri="{FF2B5EF4-FFF2-40B4-BE49-F238E27FC236}">
                <a16:creationId xmlns:a16="http://schemas.microsoft.com/office/drawing/2014/main" id="{7D112047-0E49-AE2D-E5E6-607D85B0962A}"/>
              </a:ext>
            </a:extLst>
          </p:cNvPr>
          <p:cNvSpPr txBox="1">
            <a:spLocks/>
          </p:cNvSpPr>
          <p:nvPr/>
        </p:nvSpPr>
        <p:spPr>
          <a:xfrm>
            <a:off x="511069" y="1394454"/>
            <a:ext cx="5968389" cy="45087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lvl="1" indent="-285750" algn="just">
              <a:buFont typeface="Arial" panose="020B0604020202020204" pitchFamily="34" charset="0"/>
              <a:buChar char="•"/>
            </a:pPr>
            <a:r>
              <a:rPr lang="en-US" dirty="0">
                <a:solidFill>
                  <a:srgbClr val="303D68"/>
                </a:solidFill>
                <a:latin typeface="DejaVu Math TeX Gyre" panose="02000503000000000000" pitchFamily="2" charset="0"/>
              </a:rPr>
              <a:t>Kontrolne table pretvaraju informacije u nešto vizualno, jednostavno i lako razumljivo.</a:t>
            </a:r>
          </a:p>
          <a:p>
            <a:pPr marL="742950" lvl="1" indent="-285750" algn="just">
              <a:buFont typeface="Arial" panose="020B0604020202020204" pitchFamily="34" charset="0"/>
              <a:buChar char="•"/>
            </a:pPr>
            <a:endParaRPr lang="en-US" dirty="0">
              <a:solidFill>
                <a:srgbClr val="303D68"/>
              </a:solidFill>
              <a:latin typeface="DejaVu Math TeX Gyre" panose="02000503000000000000" pitchFamily="2" charset="0"/>
            </a:endParaRPr>
          </a:p>
          <a:p>
            <a:pPr marL="742950" lvl="1" indent="-285750" algn="just">
              <a:buFont typeface="Arial" panose="020B0604020202020204" pitchFamily="34" charset="0"/>
              <a:buChar char="•"/>
            </a:pPr>
            <a:r>
              <a:rPr lang="en-US" dirty="0">
                <a:solidFill>
                  <a:srgbClr val="303D68"/>
                </a:solidFill>
                <a:latin typeface="DejaVu Math TeX Gyre" panose="02000503000000000000" pitchFamily="2" charset="0"/>
              </a:rPr>
              <a:t>Za učenike, oni na prvi pogled prikazuju napredak, prioritete ili rezultate: pomažući im da ostanu motivirani i svjesni onoga što postižu.</a:t>
            </a:r>
          </a:p>
          <a:p>
            <a:pPr marL="742950" lvl="1" indent="-285750" algn="just">
              <a:buFont typeface="Arial" panose="020B0604020202020204" pitchFamily="34" charset="0"/>
              <a:buChar char="•"/>
            </a:pPr>
            <a:endParaRPr lang="en-US" dirty="0">
              <a:solidFill>
                <a:srgbClr val="303D68"/>
              </a:solidFill>
              <a:latin typeface="DejaVu Math TeX Gyre" panose="02000503000000000000" pitchFamily="2" charset="0"/>
            </a:endParaRPr>
          </a:p>
          <a:p>
            <a:pPr marL="742950" lvl="1" indent="-285750" algn="just">
              <a:buFont typeface="Arial" panose="020B0604020202020204" pitchFamily="34" charset="0"/>
              <a:buChar char="•"/>
            </a:pPr>
            <a:r>
              <a:rPr lang="bs-Latn-BA">
                <a:solidFill>
                  <a:srgbClr val="303D68"/>
                </a:solidFill>
                <a:latin typeface="DejaVu Math TeX Gyre"/>
                <a:ea typeface="+mn-lt"/>
                <a:cs typeface="+mn-lt"/>
              </a:rPr>
              <a:t>Za nastavnike, kontrolne table </a:t>
            </a:r>
            <a:r>
              <a:rPr lang="bs-Latn-BA" err="1">
                <a:solidFill>
                  <a:srgbClr val="303D68"/>
                </a:solidFill>
                <a:latin typeface="DejaVu Math TeX Gyre"/>
                <a:ea typeface="+mn-lt"/>
                <a:cs typeface="+mn-lt"/>
              </a:rPr>
              <a:t>olakšavaju</a:t>
            </a:r>
            <a:r>
              <a:rPr lang="bs-Latn-BA">
                <a:solidFill>
                  <a:srgbClr val="303D68"/>
                </a:solidFill>
                <a:latin typeface="DejaVu Math TeX Gyre"/>
                <a:ea typeface="+mn-lt"/>
                <a:cs typeface="+mn-lt"/>
              </a:rPr>
              <a:t> uočavanje obrazaca, prepoznavanje učenika kojima je potrebna dodatna podrška i jasno komuniciranje </a:t>
            </a:r>
            <a:r>
              <a:rPr lang="bs-Latn-BA" err="1">
                <a:solidFill>
                  <a:srgbClr val="303D68"/>
                </a:solidFill>
                <a:latin typeface="DejaVu Math TeX Gyre"/>
                <a:ea typeface="+mn-lt"/>
                <a:cs typeface="+mn-lt"/>
              </a:rPr>
              <a:t>očekivanja</a:t>
            </a:r>
            <a:r>
              <a:rPr lang="bs-Latn-BA">
                <a:solidFill>
                  <a:srgbClr val="303D68"/>
                </a:solidFill>
                <a:latin typeface="DejaVu Math TeX Gyre"/>
                <a:ea typeface="+mn-lt"/>
                <a:cs typeface="+mn-lt"/>
              </a:rPr>
              <a:t>.</a:t>
            </a:r>
            <a:endParaRPr lang="bs-Latn-BA">
              <a:solidFill>
                <a:srgbClr val="303D68"/>
              </a:solidFill>
              <a:latin typeface="DejaVu Math TeX Gyre"/>
            </a:endParaRPr>
          </a:p>
          <a:p>
            <a:pPr marL="742950" lvl="1" indent="-285750" algn="just">
              <a:buFont typeface="Arial" panose="020B0604020202020204" pitchFamily="34" charset="0"/>
              <a:buChar char="•"/>
            </a:pPr>
            <a:endParaRPr lang="en-US" dirty="0">
              <a:solidFill>
                <a:srgbClr val="303D68"/>
              </a:solidFill>
              <a:latin typeface="DejaVu Math TeX Gyre" panose="02000503000000000000" pitchFamily="2" charset="0"/>
            </a:endParaRPr>
          </a:p>
          <a:p>
            <a:pPr marL="742950" lvl="1" indent="-285750" algn="just">
              <a:buFont typeface="Arial" panose="020B0604020202020204" pitchFamily="34" charset="0"/>
              <a:buChar char="•"/>
            </a:pPr>
            <a:r>
              <a:rPr lang="en-US" dirty="0">
                <a:solidFill>
                  <a:srgbClr val="303D68"/>
                </a:solidFill>
                <a:latin typeface="DejaVu Math TeX Gyre" panose="02000503000000000000" pitchFamily="2" charset="0"/>
              </a:rPr>
              <a:t>Cilj nije složen dizajn, već jasnoća: kontrolna tabla bi trebala pomoći učenicima da brzo i samouvjereno razumiju informacije.</a:t>
            </a:r>
            <a:endParaRPr lang="en-US"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Tree>
    <p:extLst>
      <p:ext uri="{BB962C8B-B14F-4D97-AF65-F5344CB8AC3E}">
        <p14:creationId xmlns:p14="http://schemas.microsoft.com/office/powerpoint/2010/main" val="38935715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056EE0-DE47-0471-2D38-E9F7273905D6}"/>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574FE7B-744A-E4FF-5604-96019817A2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0AB87549-FB97-6680-D819-EA1E10965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8" name="Title 1">
            <a:extLst>
              <a:ext uri="{FF2B5EF4-FFF2-40B4-BE49-F238E27FC236}">
                <a16:creationId xmlns:a16="http://schemas.microsoft.com/office/drawing/2014/main" id="{BA2291DF-B316-7357-CEE1-DEAF74E40BC0}"/>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Dizajniranje nadzornih ploča koje svi mogu koristiti</a:t>
            </a:r>
          </a:p>
        </p:txBody>
      </p:sp>
      <p:pic>
        <p:nvPicPr>
          <p:cNvPr id="9" name="Picture 8" descr="Blue text on a black background&#10;&#10;Description automatically generated">
            <a:extLst>
              <a:ext uri="{FF2B5EF4-FFF2-40B4-BE49-F238E27FC236}">
                <a16:creationId xmlns:a16="http://schemas.microsoft.com/office/drawing/2014/main" id="{87273BB3-A62C-CD75-80AE-118D68B395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9D339E76-EAB2-A776-E136-E050FF174D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23227CDA-E2DF-3BB6-952A-60B1CA5EB453}"/>
              </a:ext>
            </a:extLst>
          </p:cNvPr>
          <p:cNvSpPr txBox="1">
            <a:spLocks/>
          </p:cNvSpPr>
          <p:nvPr/>
        </p:nvSpPr>
        <p:spPr>
          <a:xfrm>
            <a:off x="190450" y="1476542"/>
            <a:ext cx="6377155" cy="42530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lvl="1" indent="-285750">
              <a:buFont typeface="Arial" panose="020B0604020202020204" pitchFamily="34" charset="0"/>
              <a:buChar char="•"/>
            </a:pPr>
            <a:r>
              <a:rPr lang="en-US" dirty="0">
                <a:solidFill>
                  <a:srgbClr val="303D68"/>
                </a:solidFill>
                <a:latin typeface="DejaVu Math TeX Gyre" panose="02000503000000000000" pitchFamily="2" charset="0"/>
              </a:rPr>
              <a:t>Efikasna kontrolna tabla fokusira se na čitljivost i pristupačnost.</a:t>
            </a:r>
          </a:p>
          <a:p>
            <a:pPr marL="742950" lvl="1" indent="-285750">
              <a:buFont typeface="Arial" panose="020B0604020202020204" pitchFamily="34" charset="0"/>
              <a:buChar char="•"/>
            </a:pPr>
            <a:endParaRPr lang="en-US"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en-US" dirty="0">
                <a:solidFill>
                  <a:srgbClr val="303D68"/>
                </a:solidFill>
                <a:latin typeface="DejaVu Math TeX Gyre" panose="02000503000000000000" pitchFamily="2" charset="0"/>
              </a:rPr>
              <a:t>Jasni naslovi, jednostavni rasporedi i boje visokog kontrasta pomažu svim korisnicima da prate informacije bez zabune.</a:t>
            </a:r>
          </a:p>
          <a:p>
            <a:pPr marL="742950" lvl="1" indent="-285750">
              <a:buFont typeface="Arial" panose="020B0604020202020204" pitchFamily="34" charset="0"/>
              <a:buChar char="•"/>
            </a:pPr>
            <a:endParaRPr lang="en-US"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en-US" dirty="0" err="1">
                <a:solidFill>
                  <a:srgbClr val="303D68"/>
                </a:solidFill>
                <a:ea typeface="+mn-lt"/>
                <a:cs typeface="+mn-lt"/>
              </a:rPr>
              <a:t>Ikone</a:t>
            </a:r>
            <a:r>
              <a:rPr lang="en-US" dirty="0">
                <a:solidFill>
                  <a:srgbClr val="303D68"/>
                </a:solidFill>
                <a:ea typeface="+mn-lt"/>
                <a:cs typeface="+mn-lt"/>
              </a:rPr>
              <a:t>, </a:t>
            </a:r>
            <a:r>
              <a:rPr lang="en-US" dirty="0" err="1">
                <a:solidFill>
                  <a:srgbClr val="303D68"/>
                </a:solidFill>
                <a:ea typeface="+mn-lt"/>
                <a:cs typeface="+mn-lt"/>
              </a:rPr>
              <a:t>oznake</a:t>
            </a:r>
            <a:r>
              <a:rPr lang="en-US" dirty="0">
                <a:solidFill>
                  <a:srgbClr val="303D68"/>
                </a:solidFill>
                <a:ea typeface="+mn-lt"/>
                <a:cs typeface="+mn-lt"/>
              </a:rPr>
              <a:t> </a:t>
            </a:r>
            <a:r>
              <a:rPr lang="en-US" dirty="0" err="1">
                <a:solidFill>
                  <a:srgbClr val="303D68"/>
                </a:solidFill>
                <a:ea typeface="+mn-lt"/>
                <a:cs typeface="+mn-lt"/>
              </a:rPr>
              <a:t>i</a:t>
            </a:r>
            <a:r>
              <a:rPr lang="en-US" dirty="0">
                <a:solidFill>
                  <a:srgbClr val="303D68"/>
                </a:solidFill>
                <a:ea typeface="+mn-lt"/>
                <a:cs typeface="+mn-lt"/>
              </a:rPr>
              <a:t> </a:t>
            </a:r>
            <a:r>
              <a:rPr lang="en-US" dirty="0" err="1">
                <a:solidFill>
                  <a:srgbClr val="303D68"/>
                </a:solidFill>
                <a:ea typeface="+mn-lt"/>
                <a:cs typeface="+mn-lt"/>
              </a:rPr>
              <a:t>kratka</a:t>
            </a:r>
            <a:r>
              <a:rPr lang="en-US" dirty="0">
                <a:solidFill>
                  <a:srgbClr val="303D68"/>
                </a:solidFill>
                <a:ea typeface="+mn-lt"/>
                <a:cs typeface="+mn-lt"/>
              </a:rPr>
              <a:t> </a:t>
            </a:r>
            <a:r>
              <a:rPr lang="en-US" dirty="0" err="1">
                <a:solidFill>
                  <a:srgbClr val="303D68"/>
                </a:solidFill>
                <a:ea typeface="+mn-lt"/>
                <a:cs typeface="+mn-lt"/>
              </a:rPr>
              <a:t>objašnjenja</a:t>
            </a:r>
            <a:r>
              <a:rPr lang="en-US" dirty="0">
                <a:solidFill>
                  <a:srgbClr val="303D68"/>
                </a:solidFill>
                <a:ea typeface="+mn-lt"/>
                <a:cs typeface="+mn-lt"/>
              </a:rPr>
              <a:t> </a:t>
            </a:r>
            <a:r>
              <a:rPr lang="en-US" dirty="0" err="1">
                <a:solidFill>
                  <a:srgbClr val="303D68"/>
                </a:solidFill>
                <a:ea typeface="+mn-lt"/>
                <a:cs typeface="+mn-lt"/>
              </a:rPr>
              <a:t>osiguravaju</a:t>
            </a:r>
            <a:r>
              <a:rPr lang="en-US" dirty="0">
                <a:solidFill>
                  <a:srgbClr val="303D68"/>
                </a:solidFill>
                <a:ea typeface="+mn-lt"/>
                <a:cs typeface="+mn-lt"/>
              </a:rPr>
              <a:t> da </a:t>
            </a:r>
            <a:r>
              <a:rPr lang="en-US" dirty="0" err="1">
                <a:solidFill>
                  <a:srgbClr val="303D68"/>
                </a:solidFill>
                <a:ea typeface="+mn-lt"/>
                <a:cs typeface="+mn-lt"/>
              </a:rPr>
              <a:t>značenje</a:t>
            </a:r>
            <a:r>
              <a:rPr lang="en-US" dirty="0">
                <a:solidFill>
                  <a:srgbClr val="303D68"/>
                </a:solidFill>
                <a:ea typeface="+mn-lt"/>
                <a:cs typeface="+mn-lt"/>
              </a:rPr>
              <a:t> ne </a:t>
            </a:r>
            <a:r>
              <a:rPr lang="en-US" dirty="0" err="1">
                <a:solidFill>
                  <a:srgbClr val="303D68"/>
                </a:solidFill>
                <a:ea typeface="+mn-lt"/>
                <a:cs typeface="+mn-lt"/>
              </a:rPr>
              <a:t>zavisi</a:t>
            </a:r>
            <a:r>
              <a:rPr lang="en-US" dirty="0">
                <a:solidFill>
                  <a:srgbClr val="303D68"/>
                </a:solidFill>
                <a:ea typeface="+mn-lt"/>
                <a:cs typeface="+mn-lt"/>
              </a:rPr>
              <a:t> </a:t>
            </a:r>
            <a:r>
              <a:rPr lang="en-US" dirty="0" err="1">
                <a:solidFill>
                  <a:srgbClr val="303D68"/>
                </a:solidFill>
                <a:ea typeface="+mn-lt"/>
                <a:cs typeface="+mn-lt"/>
              </a:rPr>
              <a:t>samo</a:t>
            </a:r>
            <a:r>
              <a:rPr lang="en-US" dirty="0">
                <a:solidFill>
                  <a:srgbClr val="303D68"/>
                </a:solidFill>
                <a:ea typeface="+mn-lt"/>
                <a:cs typeface="+mn-lt"/>
              </a:rPr>
              <a:t> od </a:t>
            </a:r>
            <a:r>
              <a:rPr lang="en-US" dirty="0" err="1">
                <a:solidFill>
                  <a:srgbClr val="303D68"/>
                </a:solidFill>
                <a:ea typeface="+mn-lt"/>
                <a:cs typeface="+mn-lt"/>
              </a:rPr>
              <a:t>boje</a:t>
            </a:r>
            <a:r>
              <a:rPr lang="en-US" dirty="0">
                <a:solidFill>
                  <a:srgbClr val="303D68"/>
                </a:solidFill>
                <a:ea typeface="+mn-lt"/>
                <a:cs typeface="+mn-lt"/>
              </a:rPr>
              <a:t>.</a:t>
            </a:r>
            <a:endParaRPr lang="en-US"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US"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en-US" dirty="0">
                <a:solidFill>
                  <a:srgbClr val="303D68"/>
                </a:solidFill>
                <a:latin typeface="DejaVu Math TeX Gyre" panose="02000503000000000000" pitchFamily="2" charset="0"/>
              </a:rPr>
              <a:t>Dobra nadzorna ploča uključuje samo najvažnije pokazatelje: previše informacija na jednom ekranu može preopteretiti korisnike, dok fokusirani prikaz podržava razumijevanje.</a:t>
            </a:r>
            <a:endParaRPr lang="en-US"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2" name="Imagem 1">
            <a:extLst>
              <a:ext uri="{FF2B5EF4-FFF2-40B4-BE49-F238E27FC236}">
                <a16:creationId xmlns:a16="http://schemas.microsoft.com/office/drawing/2014/main" id="{64E639DA-C68D-C09A-3C04-FD886C8AEF9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67605" y="1101213"/>
            <a:ext cx="5557741" cy="5131534"/>
          </a:xfrm>
          <a:prstGeom prst="rect">
            <a:avLst/>
          </a:prstGeom>
          <a:noFill/>
          <a:ln>
            <a:noFill/>
          </a:ln>
        </p:spPr>
      </p:pic>
    </p:spTree>
    <p:extLst>
      <p:ext uri="{BB962C8B-B14F-4D97-AF65-F5344CB8AC3E}">
        <p14:creationId xmlns:p14="http://schemas.microsoft.com/office/powerpoint/2010/main" val="12938472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AC83DB-F23A-D47B-566D-76967AF64002}"/>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D62EA4F-E084-9566-CFAD-C2E5949CA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93758EC7-D3DA-D2E2-FB8F-01A637F1C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8" name="Title 1">
            <a:extLst>
              <a:ext uri="{FF2B5EF4-FFF2-40B4-BE49-F238E27FC236}">
                <a16:creationId xmlns:a16="http://schemas.microsoft.com/office/drawing/2014/main" id="{BDA370F8-29DA-ABD3-5355-4E6E3F4B85FE}"/>
              </a:ext>
            </a:extLst>
          </p:cNvPr>
          <p:cNvSpPr txBox="1">
            <a:spLocks/>
          </p:cNvSpPr>
          <p:nvPr/>
        </p:nvSpPr>
        <p:spPr>
          <a:xfrm>
            <a:off x="4975123" y="745527"/>
            <a:ext cx="6420464"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Korištenje vizualnih pomagala kao alata za učenje</a:t>
            </a:r>
          </a:p>
        </p:txBody>
      </p:sp>
      <p:pic>
        <p:nvPicPr>
          <p:cNvPr id="12290" name="Picture 2" descr="Um homem escrevendo em uma parede com um marcador">
            <a:extLst>
              <a:ext uri="{FF2B5EF4-FFF2-40B4-BE49-F238E27FC236}">
                <a16:creationId xmlns:a16="http://schemas.microsoft.com/office/drawing/2014/main" id="{1240B57A-20FA-C67B-AE8C-90AF120F03B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4572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descr="Blue text on a black background&#10;&#10;Description automatically generated">
            <a:extLst>
              <a:ext uri="{FF2B5EF4-FFF2-40B4-BE49-F238E27FC236}">
                <a16:creationId xmlns:a16="http://schemas.microsoft.com/office/drawing/2014/main" id="{B7D049CD-322B-C711-9B31-360E1795CC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BDB91609-A3E0-D223-2F1F-F2CB619511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6D11620B-A666-734D-8196-4110E736C7D8}"/>
              </a:ext>
            </a:extLst>
          </p:cNvPr>
          <p:cNvSpPr txBox="1">
            <a:spLocks/>
          </p:cNvSpPr>
          <p:nvPr/>
        </p:nvSpPr>
        <p:spPr>
          <a:xfrm>
            <a:off x="4591666" y="1394453"/>
            <a:ext cx="6803922" cy="47180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lvl="1" indent="-285750" algn="just">
              <a:buFont typeface="Arial" panose="020B0604020202020204" pitchFamily="34" charset="0"/>
              <a:buChar char="•"/>
            </a:pPr>
            <a:r>
              <a:rPr lang="en-US"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Vizualna pomagala poput grafikona, dijagrama i ikona pomažu da se apstraktne ideje učine konkretnim i smanjuju jezičke barijere.</a:t>
            </a:r>
          </a:p>
          <a:p>
            <a:pPr marL="742950" lvl="1" indent="-285750" algn="just">
              <a:buFont typeface="Arial" panose="020B0604020202020204" pitchFamily="34" charset="0"/>
              <a:buChar char="•"/>
            </a:pPr>
            <a:endParaRPr lang="en-US"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a:p>
            <a:pPr marL="742950" lvl="1" indent="-285750" algn="just">
              <a:buFont typeface="Arial" panose="020B0604020202020204" pitchFamily="34" charset="0"/>
              <a:buChar char="•"/>
            </a:pPr>
            <a:r>
              <a:rPr lang="en-US"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Kada učenici zajedno kreiraju kontrolne table ili jednostavne vizualne prikaze, poput praćenja prisustva, grafikona napretka zadataka ili digitalnih kontrolnih lista, vježbaju stvarne digitalne zadatke koji odražavaju komunikaciju na radnom mjestu.</a:t>
            </a:r>
          </a:p>
          <a:p>
            <a:pPr marL="742950" lvl="1" indent="-285750" algn="just">
              <a:buFont typeface="Arial" panose="020B0604020202020204" pitchFamily="34" charset="0"/>
              <a:buChar char="•"/>
            </a:pPr>
            <a:endParaRPr lang="en-US"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a:p>
            <a:pPr marL="742950" lvl="1" indent="-285750" algn="just">
              <a:buFont typeface="Arial" panose="020B0604020202020204" pitchFamily="34" charset="0"/>
              <a:buChar char="•"/>
            </a:pPr>
            <a:r>
              <a:rPr lang="en-US"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Redovno dijeljenje vizuala gradi transparentnost, potiče refleksiju i pomaže učenicima da preuzmu odgovornost za svoje putovanje učenja.</a:t>
            </a:r>
          </a:p>
          <a:p>
            <a:pPr marL="742950" lvl="1" indent="-285750" algn="just">
              <a:buFont typeface="Arial" panose="020B0604020202020204" pitchFamily="34" charset="0"/>
              <a:buChar char="•"/>
            </a:pPr>
            <a:endParaRPr lang="en-US"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a:p>
            <a:pPr marL="742950" lvl="1" indent="-285750" algn="just">
              <a:buFont typeface="Arial" panose="020B0604020202020204" pitchFamily="34" charset="0"/>
              <a:buChar char="•"/>
            </a:pPr>
            <a:endParaRPr lang="en-US"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a:p>
            <a:pPr lvl="1" algn="just"/>
            <a:r>
              <a:rPr lang="en-US"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Na taj način, vizualni alati postaju dio samog procesa učenja.</a:t>
            </a:r>
          </a:p>
        </p:txBody>
      </p:sp>
      <p:sp>
        <p:nvSpPr>
          <p:cNvPr id="2" name="TextBox 13">
            <a:extLst>
              <a:ext uri="{FF2B5EF4-FFF2-40B4-BE49-F238E27FC236}">
                <a16:creationId xmlns:a16="http://schemas.microsoft.com/office/drawing/2014/main" id="{1C786333-B33D-C993-CCA2-BC948D1A4DFF}"/>
              </a:ext>
            </a:extLst>
          </p:cNvPr>
          <p:cNvSpPr txBox="1"/>
          <p:nvPr/>
        </p:nvSpPr>
        <p:spPr>
          <a:xfrm>
            <a:off x="799976" y="6493918"/>
            <a:ext cx="3348636" cy="246221"/>
          </a:xfrm>
          <a:prstGeom prst="rect">
            <a:avLst/>
          </a:prstGeom>
          <a:noFill/>
        </p:spPr>
        <p:txBody>
          <a:bodyPr wrap="square" rtlCol="0">
            <a:spAutoFit/>
          </a:bodyPr>
          <a:lstStyle/>
          <a:p>
            <a:r>
              <a:rPr lang="en-GB" sz="1000" dirty="0">
                <a:solidFill>
                  <a:schemeClr val="accent1"/>
                </a:solidFill>
                <a:latin typeface="DejaVu Math TeX Gyre" panose="02000503000000000000"/>
              </a:rPr>
              <a:t>Slika: </a:t>
            </a:r>
            <a:r>
              <a:rPr lang="en-GB" sz="1000" dirty="0" err="1">
                <a:solidFill>
                  <a:schemeClr val="accent1"/>
                </a:solidFill>
                <a:latin typeface="DejaVu Math TeX Gyre" panose="02000503000000000000"/>
              </a:rPr>
              <a:t>kaffie.unsplash</a:t>
            </a:r>
            <a:endParaRPr lang="en-GB" sz="1000" dirty="0">
              <a:solidFill>
                <a:schemeClr val="accent1"/>
              </a:solidFill>
              <a:latin typeface="DejaVu Math TeX Gyre" panose="02000503000000000000"/>
            </a:endParaRPr>
          </a:p>
        </p:txBody>
      </p:sp>
    </p:spTree>
    <p:extLst>
      <p:ext uri="{BB962C8B-B14F-4D97-AF65-F5344CB8AC3E}">
        <p14:creationId xmlns:p14="http://schemas.microsoft.com/office/powerpoint/2010/main" val="29535686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34A8E-C8F6-82DE-EBDC-A62A1FBA774B}"/>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6EBF7134-D668-48D3-566B-68D739583FEF}"/>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2DEEA371-DD11-7A8C-D2D9-5390E6D1325E}"/>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bs-Latn-BA"/>
          </a:p>
        </p:txBody>
      </p:sp>
      <p:sp>
        <p:nvSpPr>
          <p:cNvPr id="8" name="Title 1">
            <a:extLst>
              <a:ext uri="{FF2B5EF4-FFF2-40B4-BE49-F238E27FC236}">
                <a16:creationId xmlns:a16="http://schemas.microsoft.com/office/drawing/2014/main" id="{1E7D40F4-68D1-6A6D-3670-C2DA3D43D016}"/>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ct val="0"/>
              </a:spcAft>
            </a:pPr>
            <a:r>
              <a:rPr lang="sr-Latn-RS" sz="1400" dirty="0" err="1">
                <a:solidFill>
                  <a:schemeClr val="bg1"/>
                </a:solidFill>
                <a:latin typeface="Aptos Display"/>
                <a:ea typeface="DejaVu Math TeX Gyre" panose="02000503000000000000" pitchFamily="2" charset="0"/>
                <a:cs typeface="DejaVu Math TeX Gyre" panose="02000503000000000000" pitchFamily="2" charset="0"/>
              </a:rPr>
              <a:t>Unaprijediti</a:t>
            </a:r>
            <a:r>
              <a:rPr lang="sr-Latn-RS" sz="1400" dirty="0">
                <a:solidFill>
                  <a:schemeClr val="bg1"/>
                </a:solidFill>
                <a:latin typeface="Aptos Display"/>
                <a:ea typeface="DejaVu Math TeX Gyre" panose="02000503000000000000" pitchFamily="2" charset="0"/>
                <a:cs typeface="DejaVu Math TeX Gyre" panose="02000503000000000000" pitchFamily="2" charset="0"/>
              </a:rPr>
              <a:t> kvalitet </a:t>
            </a:r>
            <a:r>
              <a:rPr kumimoji="0" lang="sr-Latn-RS" sz="1400" b="0" u="none" strike="noStrike" cap="none" normalizeH="0" baseline="0" dirty="0">
                <a:ln>
                  <a:noFill/>
                </a:ln>
                <a:solidFill>
                  <a:schemeClr val="bg1"/>
                </a:solidFill>
                <a:effectLst/>
                <a:latin typeface="Aptos Display"/>
                <a:ea typeface="DejaVu Math TeX Gyre" panose="02000503000000000000" pitchFamily="2" charset="0"/>
                <a:cs typeface="DejaVu Math TeX Gyre" panose="02000503000000000000" pitchFamily="2" charset="0"/>
              </a:rPr>
              <a:t>stručnog obrazovanja i </a:t>
            </a:r>
            <a:r>
              <a:rPr lang="sr-Latn-RS" sz="1400" dirty="0">
                <a:solidFill>
                  <a:schemeClr val="bg1"/>
                </a:solidFill>
                <a:latin typeface="Aptos Display"/>
                <a:ea typeface="DejaVu Math TeX Gyre" panose="02000503000000000000" pitchFamily="2" charset="0"/>
                <a:cs typeface="DejaVu Math TeX Gyre" panose="02000503000000000000" pitchFamily="2" charset="0"/>
              </a:rPr>
              <a:t>obuka</a:t>
            </a:r>
            <a:r>
              <a:rPr kumimoji="0" lang="sr-Latn-RS" sz="1400" b="0" u="none" strike="noStrike" cap="none" normalizeH="0" baseline="0" dirty="0">
                <a:ln>
                  <a:noFill/>
                </a:ln>
                <a:solidFill>
                  <a:schemeClr val="bg1"/>
                </a:solidFill>
                <a:effectLst/>
                <a:latin typeface="Aptos Display"/>
                <a:ea typeface="DejaVu Math TeX Gyre" panose="02000503000000000000" pitchFamily="2" charset="0"/>
                <a:cs typeface="DejaVu Math TeX Gyre" panose="02000503000000000000" pitchFamily="2" charset="0"/>
              </a:rPr>
              <a:t> (VET) na Zapadnom Balkanu za održivi razvoj</a:t>
            </a:r>
            <a:endParaRPr lang="en-US" dirty="0">
              <a:solidFill>
                <a:schemeClr val="bg1"/>
              </a:solidFill>
            </a:endParaRPr>
          </a:p>
        </p:txBody>
      </p:sp>
      <p:pic>
        <p:nvPicPr>
          <p:cNvPr id="13" name="Picture 12" descr="A white text on a black background&#10;&#10;Description automatically generated">
            <a:extLst>
              <a:ext uri="{FF2B5EF4-FFF2-40B4-BE49-F238E27FC236}">
                <a16:creationId xmlns:a16="http://schemas.microsoft.com/office/drawing/2014/main" id="{58DA715E-2265-7080-C56C-3D978A48B3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D34BA32F-715B-6AEF-0E07-9F6F4C9A670B}"/>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sr-Latn-RS" altLang="sr-Latn-RS" sz="1800" b="0" i="0" u="none" strike="noStrike" cap="none" normalizeH="0" baseline="0">
                <a:ln>
                  <a:noFill/>
                </a:ln>
                <a:solidFill>
                  <a:schemeClr val="tx1"/>
                </a:solidFill>
                <a:effectLst/>
                <a:latin typeface="Arial" panose="020B0604020202020204" pitchFamily="34" charset="0"/>
              </a:rPr>
            </a:br>
            <a:endParaRPr kumimoji="0" lang="sr-Latn-RS" altLang="sr-Latn-RS" sz="1800" b="0" i="0" u="none" strike="noStrike" cap="none" normalizeH="0" baseline="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97647617-E3F9-8578-6ED1-E215F4D6ED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6550F3C3-F820-592C-CDD6-2AA9A7864150}"/>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bs-Latn-BA" sz="2000" b="1"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Premošćivanje zelene i digitalne podjele</a:t>
            </a:r>
          </a:p>
        </p:txBody>
      </p:sp>
      <p:sp>
        <p:nvSpPr>
          <p:cNvPr id="5" name="Title 1">
            <a:extLst>
              <a:ext uri="{FF2B5EF4-FFF2-40B4-BE49-F238E27FC236}">
                <a16:creationId xmlns:a16="http://schemas.microsoft.com/office/drawing/2014/main" id="{97856C3D-BB6C-83A3-A476-865C856DD784}"/>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err="1">
                <a:solidFill>
                  <a:srgbClr val="399884"/>
                </a:solidFill>
                <a:latin typeface="DejaVu Sans"/>
                <a:ea typeface="DejaVu Sans" panose="020B0603030804020204" pitchFamily="34" charset="0"/>
                <a:cs typeface="DejaVu Sans" panose="020B0603030804020204" pitchFamily="34" charset="0"/>
              </a:rPr>
              <a:t>Refleksivna</a:t>
            </a:r>
            <a:r>
              <a:rPr lang="en-US" sz="3000" b="1" dirty="0">
                <a:solidFill>
                  <a:srgbClr val="399884"/>
                </a:solidFill>
                <a:latin typeface="DejaVu Sans"/>
                <a:ea typeface="DejaVu Sans" panose="020B0603030804020204" pitchFamily="34" charset="0"/>
                <a:cs typeface="DejaVu Sans" panose="020B0603030804020204" pitchFamily="34" charset="0"/>
              </a:rPr>
              <a:t> </a:t>
            </a:r>
            <a:r>
              <a:rPr lang="en-US" sz="3000" b="1" dirty="0" err="1">
                <a:solidFill>
                  <a:srgbClr val="399884"/>
                </a:solidFill>
                <a:latin typeface="DejaVu Sans"/>
                <a:ea typeface="DejaVu Sans" panose="020B0603030804020204" pitchFamily="34" charset="0"/>
                <a:cs typeface="DejaVu Sans" panose="020B0603030804020204" pitchFamily="34" charset="0"/>
              </a:rPr>
              <a:t>aktivnost</a:t>
            </a:r>
          </a:p>
        </p:txBody>
      </p:sp>
      <p:sp>
        <p:nvSpPr>
          <p:cNvPr id="10" name="Title 1">
            <a:extLst>
              <a:ext uri="{FF2B5EF4-FFF2-40B4-BE49-F238E27FC236}">
                <a16:creationId xmlns:a16="http://schemas.microsoft.com/office/drawing/2014/main" id="{A6D68BC1-E70F-D93A-7C24-8245A2173799}"/>
              </a:ext>
            </a:extLst>
          </p:cNvPr>
          <p:cNvSpPr txBox="1">
            <a:spLocks/>
          </p:cNvSpPr>
          <p:nvPr/>
        </p:nvSpPr>
        <p:spPr>
          <a:xfrm>
            <a:off x="514117" y="1394454"/>
            <a:ext cx="10743818" cy="42130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r>
              <a:rPr lang="en-US"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1. Razmislite o svojim polaznicima i sektorima u kojima će raditi. Koja je jedna digitalna vještina za koju smatrate da im trenutno nedostaje, a koja je sve potrebnija na tržištu </a:t>
            </a:r>
            <a:r>
              <a:rPr lang="en-US" dirty="0" err="1">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rada</a:t>
            </a:r>
            <a:r>
              <a:rPr lang="en-US"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 Opišite situaciju i kako taj jaz utječe na spremnost polaznika za rad.</a:t>
            </a:r>
          </a:p>
          <a:p>
            <a:pPr lvl="1"/>
            <a:endParaRPr lang="en-US"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a:p>
            <a:pPr lvl="1"/>
            <a:r>
              <a:rPr lang="en-US"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2. Razmotrite prepreke koje bi mogle spriječiti vaše polaznike da razviju ovu vještinu. Jesu li to tehničke (nedostatak uređaja ili interneta), lične (nisko samopouzdanje) ili institucionalne (ograničeno vrijeme ili resursi)? Koje mogućnosti vidite za rješavanje ovih prepreka u okviru vašeg nastavnog ili obučnog okruženja?</a:t>
            </a:r>
          </a:p>
          <a:p>
            <a:pPr lvl="1"/>
            <a:endParaRPr lang="en-US"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a:p>
            <a:pPr lvl="1"/>
            <a:r>
              <a:rPr lang="en-US"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3. Na osnovu vaših razmišljanja, izložite mali, ali praktičan plan kako biste pomogli svojim polaznicima da razviju ovu digitalnu vještinu. Koje korake ćete poduzeti? Koji resursi ili podrška bi vam mogli biti potrebni? Pokušajte uključiti barem jednu inkluzivnu praksu kako bi vaš plan bio pristupačan svim polaznicima.</a:t>
            </a:r>
          </a:p>
        </p:txBody>
      </p:sp>
    </p:spTree>
    <p:extLst>
      <p:ext uri="{BB962C8B-B14F-4D97-AF65-F5344CB8AC3E}">
        <p14:creationId xmlns:p14="http://schemas.microsoft.com/office/powerpoint/2010/main" val="18807539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BC7B3-BE3B-42C9-8623-406DFF2085D1}"/>
            </a:ext>
          </a:extLst>
        </p:cNvPr>
        <p:cNvGrpSpPr/>
        <p:nvPr/>
      </p:nvGrpSpPr>
      <p:grpSpPr>
        <a:xfrm>
          <a:off x="0" y="0"/>
          <a:ext cx="0" cy="0"/>
          <a:chOff x="0" y="0"/>
          <a:chExt cx="0" cy="0"/>
        </a:xfrm>
      </p:grpSpPr>
      <p:pic>
        <p:nvPicPr>
          <p:cNvPr id="11" name="Picture 10" descr="Business people shaking hands">
            <a:extLst>
              <a:ext uri="{FF2B5EF4-FFF2-40B4-BE49-F238E27FC236}">
                <a16:creationId xmlns:a16="http://schemas.microsoft.com/office/drawing/2014/main" id="{353C131C-1FE4-915C-8AC8-70BCEF8734F5}"/>
              </a:ext>
            </a:extLst>
          </p:cNvPr>
          <p:cNvPicPr>
            <a:picLocks noGrp="1" noRot="1" noChangeAspect="1" noMove="1" noResize="1" noEditPoints="1" noAdjustHandles="1" noChangeArrowheads="1" noChangeShapeType="1" noCrop="1"/>
          </p:cNvPicPr>
          <p:nvPr/>
        </p:nvPicPr>
        <p:blipFill>
          <a:blip r:embed="rId3">
            <a:alphaModFix amt="20000"/>
            <a:extLst>
              <a:ext uri="{28A0092B-C50C-407E-A947-70E740481C1C}">
                <a14:useLocalDpi xmlns:a14="http://schemas.microsoft.com/office/drawing/2010/main" val="0"/>
              </a:ext>
            </a:extLst>
          </a:blip>
          <a:srcRect l="5312" t="19863"/>
          <a:stretch/>
        </p:blipFill>
        <p:spPr>
          <a:xfrm>
            <a:off x="-7880" y="0"/>
            <a:ext cx="12199880" cy="6891849"/>
          </a:xfrm>
          <a:prstGeom prst="rect">
            <a:avLst/>
          </a:prstGeom>
        </p:spPr>
      </p:pic>
      <p:sp>
        <p:nvSpPr>
          <p:cNvPr id="2" name="Title 1">
            <a:extLst>
              <a:ext uri="{FF2B5EF4-FFF2-40B4-BE49-F238E27FC236}">
                <a16:creationId xmlns:a16="http://schemas.microsoft.com/office/drawing/2014/main" id="{A0DD77EA-30B7-5596-BC7E-0B72D36354EA}"/>
              </a:ext>
            </a:extLst>
          </p:cNvPr>
          <p:cNvSpPr>
            <a:spLocks noGrp="1"/>
          </p:cNvSpPr>
          <p:nvPr>
            <p:ph type="title"/>
          </p:nvPr>
        </p:nvSpPr>
        <p:spPr>
          <a:xfrm>
            <a:off x="2587120" y="3000068"/>
            <a:ext cx="7025640" cy="857864"/>
          </a:xfrm>
        </p:spPr>
        <p:txBody>
          <a:bodyPr>
            <a:noAutofit/>
          </a:bodyPr>
          <a:lstStyle/>
          <a:p>
            <a:pPr algn="ctr"/>
            <a:r>
              <a:rPr lang="bs-Latn-BA" sz="6000" b="1">
                <a:solidFill>
                  <a:srgbClr val="4DB9A1"/>
                </a:solidFill>
                <a:latin typeface="DejaVu Sans" panose="020B0603030804020204" pitchFamily="34" charset="0"/>
                <a:ea typeface="DejaVu Sans" panose="020B0603030804020204" pitchFamily="34" charset="0"/>
                <a:cs typeface="DejaVu Sans" panose="020B0603030804020204" pitchFamily="34" charset="0"/>
              </a:rPr>
              <a:t>Hvala!</a:t>
            </a:r>
          </a:p>
        </p:txBody>
      </p:sp>
      <p:sp>
        <p:nvSpPr>
          <p:cNvPr id="4" name="Rectangle 2">
            <a:extLst>
              <a:ext uri="{FF2B5EF4-FFF2-40B4-BE49-F238E27FC236}">
                <a16:creationId xmlns:a16="http://schemas.microsoft.com/office/drawing/2014/main" id="{B77DFBFF-5126-062E-05E9-031F96874DFE}"/>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sr-Latn-RS" altLang="sr-Latn-RS" sz="1800" b="0" i="0" u="none" strike="noStrike" cap="none" normalizeH="0" baseline="0">
                <a:ln>
                  <a:noFill/>
                </a:ln>
                <a:solidFill>
                  <a:schemeClr val="tx1"/>
                </a:solidFill>
                <a:effectLst/>
                <a:latin typeface="Arial" panose="020B0604020202020204" pitchFamily="34" charset="0"/>
              </a:rPr>
            </a:br>
            <a:endParaRPr kumimoji="0" lang="sr-Latn-RS" altLang="sr-Latn-RS" sz="1800" b="0" i="0" u="none" strike="noStrike" cap="none" normalizeH="0" baseline="0">
              <a:ln>
                <a:noFill/>
              </a:ln>
              <a:solidFill>
                <a:schemeClr val="tx1"/>
              </a:solidFill>
              <a:effectLst/>
              <a:latin typeface="Arial" panose="020B0604020202020204" pitchFamily="34" charset="0"/>
            </a:endParaRPr>
          </a:p>
        </p:txBody>
      </p:sp>
      <p:sp>
        <p:nvSpPr>
          <p:cNvPr id="3" name="Title 1">
            <a:extLst>
              <a:ext uri="{FF2B5EF4-FFF2-40B4-BE49-F238E27FC236}">
                <a16:creationId xmlns:a16="http://schemas.microsoft.com/office/drawing/2014/main" id="{DEEC1FFE-33F2-F6D3-EE8A-4AB41164C339}"/>
              </a:ext>
            </a:extLst>
          </p:cNvPr>
          <p:cNvSpPr txBox="1">
            <a:spLocks/>
          </p:cNvSpPr>
          <p:nvPr/>
        </p:nvSpPr>
        <p:spPr>
          <a:xfrm>
            <a:off x="2308059" y="4357398"/>
            <a:ext cx="7389857" cy="4057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600"/>
              </a:spcBef>
            </a:pPr>
            <a:endParaRPr lang="bs-Latn-BA" sz="20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5" name="Title 1">
            <a:extLst>
              <a:ext uri="{FF2B5EF4-FFF2-40B4-BE49-F238E27FC236}">
                <a16:creationId xmlns:a16="http://schemas.microsoft.com/office/drawing/2014/main" id="{F597848C-F37D-5FDA-43D7-22F3A5A9FC10}"/>
              </a:ext>
            </a:extLst>
          </p:cNvPr>
          <p:cNvSpPr txBox="1">
            <a:spLocks/>
          </p:cNvSpPr>
          <p:nvPr/>
        </p:nvSpPr>
        <p:spPr>
          <a:xfrm>
            <a:off x="2308059" y="2142609"/>
            <a:ext cx="7389857" cy="7159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600"/>
              </a:spcBef>
            </a:pPr>
            <a:r>
              <a:rPr lang="en-US" sz="2000" b="1"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B&amp;P Emerging Technologies</a:t>
            </a:r>
            <a:endParaRPr lang="bs-Latn-BA" sz="2000" b="1"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grpSp>
        <p:nvGrpSpPr>
          <p:cNvPr id="6" name="Group 5">
            <a:extLst>
              <a:ext uri="{FF2B5EF4-FFF2-40B4-BE49-F238E27FC236}">
                <a16:creationId xmlns:a16="http://schemas.microsoft.com/office/drawing/2014/main" id="{5381120A-CFF2-DBF3-FD1E-47ED1F905D9B}"/>
              </a:ext>
            </a:extLst>
          </p:cNvPr>
          <p:cNvGrpSpPr/>
          <p:nvPr/>
        </p:nvGrpSpPr>
        <p:grpSpPr>
          <a:xfrm>
            <a:off x="-7880" y="5779801"/>
            <a:ext cx="12199880" cy="1115889"/>
            <a:chOff x="0" y="5742109"/>
            <a:chExt cx="12199880" cy="1115889"/>
          </a:xfrm>
        </p:grpSpPr>
        <p:sp>
          <p:nvSpPr>
            <p:cNvPr id="10" name="Rectangle 9">
              <a:extLst>
                <a:ext uri="{FF2B5EF4-FFF2-40B4-BE49-F238E27FC236}">
                  <a16:creationId xmlns:a16="http://schemas.microsoft.com/office/drawing/2014/main" id="{DEEDB35B-167E-D805-E805-7A42279F2784}"/>
                </a:ext>
              </a:extLst>
            </p:cNvPr>
            <p:cNvSpPr>
              <a:spLocks/>
            </p:cNvSpPr>
            <p:nvPr/>
          </p:nvSpPr>
          <p:spPr>
            <a:xfrm flipV="1">
              <a:off x="0" y="5742109"/>
              <a:ext cx="12199880" cy="11158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bs-Latn-BA"/>
            </a:p>
          </p:txBody>
        </p:sp>
        <p:pic>
          <p:nvPicPr>
            <p:cNvPr id="16" name="Picture 15" descr="A blue and gold logo&#10;&#10;Description automatically generated">
              <a:extLst>
                <a:ext uri="{FF2B5EF4-FFF2-40B4-BE49-F238E27FC236}">
                  <a16:creationId xmlns:a16="http://schemas.microsoft.com/office/drawing/2014/main" id="{F4AEE9FB-8105-9F53-4BD1-A8500503A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818" y="6076008"/>
              <a:ext cx="988452" cy="401110"/>
            </a:xfrm>
            <a:prstGeom prst="rect">
              <a:avLst/>
            </a:prstGeom>
          </p:spPr>
        </p:pic>
        <p:pic>
          <p:nvPicPr>
            <p:cNvPr id="18" name="Picture 17" descr="A logo with a circle and a circle with a letter b&#10;&#10;Description automatically generated">
              <a:extLst>
                <a:ext uri="{FF2B5EF4-FFF2-40B4-BE49-F238E27FC236}">
                  <a16:creationId xmlns:a16="http://schemas.microsoft.com/office/drawing/2014/main" id="{0B0D8A18-9093-176C-B4CE-9EE9052ABE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4581" y="6083411"/>
              <a:ext cx="974895" cy="428106"/>
            </a:xfrm>
            <a:prstGeom prst="rect">
              <a:avLst/>
            </a:prstGeom>
          </p:spPr>
        </p:pic>
        <p:pic>
          <p:nvPicPr>
            <p:cNvPr id="20" name="Picture 19" descr="A green and blue text on a black background&#10;&#10;Description automatically generated">
              <a:extLst>
                <a:ext uri="{FF2B5EF4-FFF2-40B4-BE49-F238E27FC236}">
                  <a16:creationId xmlns:a16="http://schemas.microsoft.com/office/drawing/2014/main" id="{7E25FFE1-B1CB-3A46-3E8C-FDA9B92546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9" y="6088687"/>
              <a:ext cx="1732222" cy="430944"/>
            </a:xfrm>
            <a:prstGeom prst="rect">
              <a:avLst/>
            </a:prstGeom>
          </p:spPr>
        </p:pic>
        <p:pic>
          <p:nvPicPr>
            <p:cNvPr id="21" name="Picture 20" descr="A yellow and blue circle with a white bird and stars&#10;&#10;Description automatically generated">
              <a:extLst>
                <a:ext uri="{FF2B5EF4-FFF2-40B4-BE49-F238E27FC236}">
                  <a16:creationId xmlns:a16="http://schemas.microsoft.com/office/drawing/2014/main" id="{62B07B95-9682-B75F-645C-E2842BE1C7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4655" y="5997328"/>
              <a:ext cx="581236" cy="581236"/>
            </a:xfrm>
            <a:prstGeom prst="rect">
              <a:avLst/>
            </a:prstGeom>
          </p:spPr>
        </p:pic>
        <p:pic>
          <p:nvPicPr>
            <p:cNvPr id="22" name="Picture 21" descr="A logo with text on it&#10;&#10;Description automatically generated">
              <a:extLst>
                <a:ext uri="{FF2B5EF4-FFF2-40B4-BE49-F238E27FC236}">
                  <a16:creationId xmlns:a16="http://schemas.microsoft.com/office/drawing/2014/main" id="{10E1F949-FA54-EB97-9B0D-75D239FFC3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1374" y="5972113"/>
              <a:ext cx="1647764" cy="659106"/>
            </a:xfrm>
            <a:prstGeom prst="rect">
              <a:avLst/>
            </a:prstGeom>
          </p:spPr>
        </p:pic>
        <p:pic>
          <p:nvPicPr>
            <p:cNvPr id="23" name="Picture 22" descr="Blue text on a black background&#10;&#10;Description automatically generated">
              <a:extLst>
                <a:ext uri="{FF2B5EF4-FFF2-40B4-BE49-F238E27FC236}">
                  <a16:creationId xmlns:a16="http://schemas.microsoft.com/office/drawing/2014/main" id="{0BBF9D4F-A4BD-7D54-2E3C-5D7976FB92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81373" y="6049983"/>
              <a:ext cx="2392256" cy="500627"/>
            </a:xfrm>
            <a:prstGeom prst="rect">
              <a:avLst/>
            </a:prstGeom>
          </p:spPr>
        </p:pic>
      </p:grpSp>
      <p:pic>
        <p:nvPicPr>
          <p:cNvPr id="8" name="Picture 7" descr="A logo with text on it&#10;&#10;AI-generated content may be incorrect.">
            <a:extLst>
              <a:ext uri="{FF2B5EF4-FFF2-40B4-BE49-F238E27FC236}">
                <a16:creationId xmlns:a16="http://schemas.microsoft.com/office/drawing/2014/main" id="{16442515-2FEA-9A3E-2D58-3592B3FA151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84732" y="6115925"/>
            <a:ext cx="929084" cy="433284"/>
          </a:xfrm>
          <a:prstGeom prst="rect">
            <a:avLst/>
          </a:prstGeom>
        </p:spPr>
      </p:pic>
      <p:pic>
        <p:nvPicPr>
          <p:cNvPr id="13" name="Picture 12" descr="A blue and black logo&#10;&#10;AI-generated content may be incorrect.">
            <a:extLst>
              <a:ext uri="{FF2B5EF4-FFF2-40B4-BE49-F238E27FC236}">
                <a16:creationId xmlns:a16="http://schemas.microsoft.com/office/drawing/2014/main" id="{00E7A72B-4826-B1D2-7703-D4FC82C1BBB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96131" y="6164344"/>
            <a:ext cx="1552832" cy="341623"/>
          </a:xfrm>
          <a:prstGeom prst="rect">
            <a:avLst/>
          </a:prstGeom>
        </p:spPr>
      </p:pic>
    </p:spTree>
    <p:extLst>
      <p:ext uri="{BB962C8B-B14F-4D97-AF65-F5344CB8AC3E}">
        <p14:creationId xmlns:p14="http://schemas.microsoft.com/office/powerpoint/2010/main" val="1189446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72CCD-DA40-ECF7-D8C5-A0622ABA295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194A68D-2BDC-A201-9856-4E6A0BDE4AC5}"/>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US" sz="1400" b="1" u="sng"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9B8922E9-B2A6-BF2C-2490-1D9AD6FEC6A8}"/>
              </a:ext>
            </a:extLst>
          </p:cNvPr>
          <p:cNvSpPr txBox="1"/>
          <p:nvPr/>
        </p:nvSpPr>
        <p:spPr>
          <a:xfrm>
            <a:off x="3984331" y="402332"/>
            <a:ext cx="8111062" cy="24446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US" sz="3000" b="1" dirty="0">
                <a:solidFill>
                  <a:srgbClr val="303D68"/>
                </a:solidFill>
                <a:latin typeface="DejaVu Math TeX Gyre" panose="02000503000000000000" pitchFamily="2" charset="0"/>
                <a:ea typeface="+mj-ea"/>
                <a:cs typeface="+mj-cs"/>
              </a:rPr>
              <a:t>Ključni aspekti:</a:t>
            </a:r>
          </a:p>
          <a:p>
            <a:pPr marL="457200" indent="-457200">
              <a:lnSpc>
                <a:spcPct val="90000"/>
              </a:lnSpc>
              <a:spcBef>
                <a:spcPct val="0"/>
              </a:spcBef>
              <a:buFont typeface="Arial" panose="020B0604020202020204" pitchFamily="34" charset="0"/>
              <a:buChar char="•"/>
            </a:pPr>
            <a:r>
              <a:rPr lang="en-US" sz="3000" dirty="0" err="1">
                <a:solidFill>
                  <a:srgbClr val="303D68"/>
                </a:solidFill>
                <a:ea typeface="+mn-lt"/>
                <a:cs typeface="+mn-lt"/>
              </a:rPr>
              <a:t>Naučiti</a:t>
            </a:r>
            <a:r>
              <a:rPr lang="en-US" sz="3000" dirty="0">
                <a:solidFill>
                  <a:srgbClr val="303D68"/>
                </a:solidFill>
                <a:ea typeface="+mn-lt"/>
                <a:cs typeface="+mn-lt"/>
              </a:rPr>
              <a:t> </a:t>
            </a:r>
            <a:r>
              <a:rPr lang="en-US" sz="3000" dirty="0" err="1">
                <a:solidFill>
                  <a:srgbClr val="303D68"/>
                </a:solidFill>
                <a:ea typeface="+mn-lt"/>
                <a:cs typeface="+mn-lt"/>
              </a:rPr>
              <a:t>kako</a:t>
            </a:r>
            <a:r>
              <a:rPr lang="en-US" sz="3000" dirty="0">
                <a:solidFill>
                  <a:srgbClr val="303D68"/>
                </a:solidFill>
                <a:ea typeface="+mn-lt"/>
                <a:cs typeface="+mn-lt"/>
              </a:rPr>
              <a:t> </a:t>
            </a:r>
            <a:r>
              <a:rPr lang="en-US" sz="3000" dirty="0" err="1">
                <a:solidFill>
                  <a:srgbClr val="303D68"/>
                </a:solidFill>
                <a:ea typeface="+mn-lt"/>
                <a:cs typeface="+mn-lt"/>
              </a:rPr>
              <a:t>identificirati</a:t>
            </a:r>
            <a:r>
              <a:rPr lang="en-US" sz="3000" dirty="0">
                <a:solidFill>
                  <a:srgbClr val="303D68"/>
                </a:solidFill>
                <a:ea typeface="+mn-lt"/>
                <a:cs typeface="+mn-lt"/>
              </a:rPr>
              <a:t> </a:t>
            </a:r>
            <a:r>
              <a:rPr lang="en-US" sz="3000" dirty="0" err="1">
                <a:solidFill>
                  <a:srgbClr val="303D68"/>
                </a:solidFill>
                <a:ea typeface="+mn-lt"/>
                <a:cs typeface="+mn-lt"/>
              </a:rPr>
              <a:t>i</a:t>
            </a:r>
            <a:r>
              <a:rPr lang="en-US" sz="3000" dirty="0">
                <a:solidFill>
                  <a:srgbClr val="303D68"/>
                </a:solidFill>
                <a:ea typeface="+mn-lt"/>
                <a:cs typeface="+mn-lt"/>
              </a:rPr>
              <a:t> </a:t>
            </a:r>
            <a:r>
              <a:rPr lang="en-US" sz="3000" dirty="0" err="1">
                <a:solidFill>
                  <a:srgbClr val="303D68"/>
                </a:solidFill>
                <a:ea typeface="+mn-lt"/>
                <a:cs typeface="+mn-lt"/>
              </a:rPr>
              <a:t>interpretirati</a:t>
            </a:r>
            <a:r>
              <a:rPr lang="en-US" sz="3000" dirty="0">
                <a:solidFill>
                  <a:srgbClr val="303D68"/>
                </a:solidFill>
                <a:ea typeface="+mn-lt"/>
                <a:cs typeface="+mn-lt"/>
              </a:rPr>
              <a:t> </a:t>
            </a:r>
            <a:r>
              <a:rPr lang="en-US" sz="3000" dirty="0" err="1">
                <a:solidFill>
                  <a:srgbClr val="303D68"/>
                </a:solidFill>
                <a:ea typeface="+mn-lt"/>
                <a:cs typeface="+mn-lt"/>
              </a:rPr>
              <a:t>relevantne</a:t>
            </a:r>
            <a:r>
              <a:rPr lang="en-US" sz="3000" dirty="0">
                <a:solidFill>
                  <a:srgbClr val="303D68"/>
                </a:solidFill>
                <a:ea typeface="+mn-lt"/>
                <a:cs typeface="+mn-lt"/>
              </a:rPr>
              <a:t> </a:t>
            </a:r>
            <a:r>
              <a:rPr lang="en-US" sz="3000" dirty="0" err="1">
                <a:solidFill>
                  <a:srgbClr val="303D68"/>
                </a:solidFill>
                <a:ea typeface="+mn-lt"/>
                <a:cs typeface="+mn-lt"/>
              </a:rPr>
              <a:t>izvore</a:t>
            </a:r>
            <a:r>
              <a:rPr lang="en-US" sz="3000" dirty="0">
                <a:solidFill>
                  <a:srgbClr val="303D68"/>
                </a:solidFill>
                <a:ea typeface="+mn-lt"/>
                <a:cs typeface="+mn-lt"/>
              </a:rPr>
              <a:t> </a:t>
            </a:r>
            <a:r>
              <a:rPr lang="en-US" sz="3000" dirty="0" err="1">
                <a:solidFill>
                  <a:srgbClr val="303D68"/>
                </a:solidFill>
                <a:ea typeface="+mn-lt"/>
                <a:cs typeface="+mn-lt"/>
              </a:rPr>
              <a:t>podataka</a:t>
            </a:r>
            <a:r>
              <a:rPr lang="en-US" sz="3000" dirty="0">
                <a:solidFill>
                  <a:srgbClr val="303D68"/>
                </a:solidFill>
                <a:ea typeface="+mn-lt"/>
                <a:cs typeface="+mn-lt"/>
              </a:rPr>
              <a:t>, </a:t>
            </a:r>
            <a:r>
              <a:rPr lang="en-US" sz="3000" dirty="0" err="1">
                <a:solidFill>
                  <a:srgbClr val="303D68"/>
                </a:solidFill>
                <a:ea typeface="+mn-lt"/>
                <a:cs typeface="+mn-lt"/>
              </a:rPr>
              <a:t>kao</a:t>
            </a:r>
            <a:r>
              <a:rPr lang="en-US" sz="3000" dirty="0">
                <a:solidFill>
                  <a:srgbClr val="303D68"/>
                </a:solidFill>
                <a:ea typeface="+mn-lt"/>
                <a:cs typeface="+mn-lt"/>
              </a:rPr>
              <a:t> </a:t>
            </a:r>
            <a:r>
              <a:rPr lang="en-US" sz="3000" dirty="0" err="1">
                <a:solidFill>
                  <a:srgbClr val="303D68"/>
                </a:solidFill>
                <a:ea typeface="+mn-lt"/>
                <a:cs typeface="+mn-lt"/>
              </a:rPr>
              <a:t>što</a:t>
            </a:r>
            <a:r>
              <a:rPr lang="en-US" sz="3000" dirty="0">
                <a:solidFill>
                  <a:srgbClr val="303D68"/>
                </a:solidFill>
                <a:ea typeface="+mn-lt"/>
                <a:cs typeface="+mn-lt"/>
              </a:rPr>
              <a:t> </a:t>
            </a:r>
            <a:r>
              <a:rPr lang="en-US" sz="3000" dirty="0" err="1">
                <a:solidFill>
                  <a:srgbClr val="303D68"/>
                </a:solidFill>
                <a:ea typeface="+mn-lt"/>
                <a:cs typeface="+mn-lt"/>
              </a:rPr>
              <a:t>su</a:t>
            </a:r>
            <a:r>
              <a:rPr lang="en-US" sz="3000" dirty="0">
                <a:solidFill>
                  <a:srgbClr val="303D68"/>
                </a:solidFill>
                <a:ea typeface="+mn-lt"/>
                <a:cs typeface="+mn-lt"/>
              </a:rPr>
              <a:t> online </a:t>
            </a:r>
            <a:r>
              <a:rPr lang="en-US" sz="3000" dirty="0" err="1">
                <a:solidFill>
                  <a:srgbClr val="303D68"/>
                </a:solidFill>
                <a:ea typeface="+mn-lt"/>
                <a:cs typeface="+mn-lt"/>
              </a:rPr>
              <a:t>oglasi</a:t>
            </a:r>
            <a:r>
              <a:rPr lang="en-US" sz="3000" dirty="0">
                <a:solidFill>
                  <a:srgbClr val="303D68"/>
                </a:solidFill>
                <a:ea typeface="+mn-lt"/>
                <a:cs typeface="+mn-lt"/>
              </a:rPr>
              <a:t> za </a:t>
            </a:r>
            <a:r>
              <a:rPr lang="en-US" sz="3000" dirty="0" err="1">
                <a:solidFill>
                  <a:srgbClr val="303D68"/>
                </a:solidFill>
                <a:ea typeface="+mn-lt"/>
                <a:cs typeface="+mn-lt"/>
              </a:rPr>
              <a:t>posao</a:t>
            </a:r>
            <a:r>
              <a:rPr lang="en-US" sz="3000" dirty="0">
                <a:solidFill>
                  <a:srgbClr val="303D68"/>
                </a:solidFill>
                <a:ea typeface="+mn-lt"/>
                <a:cs typeface="+mn-lt"/>
              </a:rPr>
              <a:t>, </a:t>
            </a:r>
            <a:r>
              <a:rPr lang="en-US" sz="3000" dirty="0" err="1">
                <a:solidFill>
                  <a:srgbClr val="303D68"/>
                </a:solidFill>
                <a:ea typeface="+mn-lt"/>
                <a:cs typeface="+mn-lt"/>
              </a:rPr>
              <a:t>sektorski</a:t>
            </a:r>
            <a:r>
              <a:rPr lang="en-US" sz="3000" dirty="0">
                <a:solidFill>
                  <a:srgbClr val="303D68"/>
                </a:solidFill>
                <a:ea typeface="+mn-lt"/>
                <a:cs typeface="+mn-lt"/>
              </a:rPr>
              <a:t> </a:t>
            </a:r>
            <a:r>
              <a:rPr lang="en-US" sz="3000" dirty="0" err="1">
                <a:solidFill>
                  <a:srgbClr val="303D68"/>
                </a:solidFill>
                <a:ea typeface="+mn-lt"/>
                <a:cs typeface="+mn-lt"/>
              </a:rPr>
              <a:t>izvještaji</a:t>
            </a:r>
            <a:r>
              <a:rPr lang="en-US" sz="3000" dirty="0">
                <a:solidFill>
                  <a:srgbClr val="303D68"/>
                </a:solidFill>
                <a:ea typeface="+mn-lt"/>
                <a:cs typeface="+mn-lt"/>
              </a:rPr>
              <a:t> </a:t>
            </a:r>
            <a:r>
              <a:rPr lang="en-US" sz="3000" dirty="0" err="1">
                <a:solidFill>
                  <a:srgbClr val="303D68"/>
                </a:solidFill>
                <a:ea typeface="+mn-lt"/>
                <a:cs typeface="+mn-lt"/>
              </a:rPr>
              <a:t>i</a:t>
            </a:r>
            <a:r>
              <a:rPr lang="en-US" sz="3000" dirty="0">
                <a:solidFill>
                  <a:srgbClr val="303D68"/>
                </a:solidFill>
                <a:ea typeface="+mn-lt"/>
                <a:cs typeface="+mn-lt"/>
              </a:rPr>
              <a:t> </a:t>
            </a:r>
            <a:r>
              <a:rPr lang="en-US" sz="3000" dirty="0" err="1">
                <a:solidFill>
                  <a:srgbClr val="303D68"/>
                </a:solidFill>
                <a:ea typeface="+mn-lt"/>
                <a:cs typeface="+mn-lt"/>
              </a:rPr>
              <a:t>zvanična</a:t>
            </a:r>
            <a:r>
              <a:rPr lang="en-US" sz="3000" dirty="0">
                <a:solidFill>
                  <a:srgbClr val="303D68"/>
                </a:solidFill>
                <a:ea typeface="+mn-lt"/>
                <a:cs typeface="+mn-lt"/>
              </a:rPr>
              <a:t> </a:t>
            </a:r>
            <a:r>
              <a:rPr lang="en-US" sz="3000" dirty="0" err="1">
                <a:solidFill>
                  <a:srgbClr val="303D68"/>
                </a:solidFill>
                <a:ea typeface="+mn-lt"/>
                <a:cs typeface="+mn-lt"/>
              </a:rPr>
              <a:t>saopćenja</a:t>
            </a:r>
            <a:r>
              <a:rPr lang="en-US" sz="3000" dirty="0">
                <a:solidFill>
                  <a:srgbClr val="303D68"/>
                </a:solidFill>
                <a:ea typeface="+mn-lt"/>
                <a:cs typeface="+mn-lt"/>
              </a:rPr>
              <a:t> o </a:t>
            </a:r>
            <a:r>
              <a:rPr lang="en-US" sz="3000" dirty="0" err="1">
                <a:solidFill>
                  <a:srgbClr val="303D68"/>
                </a:solidFill>
                <a:ea typeface="+mn-lt"/>
                <a:cs typeface="+mn-lt"/>
              </a:rPr>
              <a:t>tržištu</a:t>
            </a:r>
            <a:r>
              <a:rPr lang="en-US" sz="3000" dirty="0">
                <a:solidFill>
                  <a:srgbClr val="303D68"/>
                </a:solidFill>
                <a:ea typeface="+mn-lt"/>
                <a:cs typeface="+mn-lt"/>
              </a:rPr>
              <a:t> rada.</a:t>
            </a:r>
          </a:p>
          <a:p>
            <a:pPr>
              <a:lnSpc>
                <a:spcPct val="107000"/>
              </a:lnSpc>
              <a:spcAft>
                <a:spcPts val="800"/>
              </a:spcAft>
            </a:pPr>
            <a:endParaRPr lang="bg-BG" sz="1800" kern="10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275FCA6A-2173-63AB-7712-D15B4675B4DA}"/>
              </a:ext>
            </a:extLst>
          </p:cNvPr>
          <p:cNvSpPr txBox="1">
            <a:spLocks noChangeArrowheads="1"/>
          </p:cNvSpPr>
          <p:nvPr/>
        </p:nvSpPr>
        <p:spPr bwMode="auto">
          <a:xfrm>
            <a:off x="96607" y="402332"/>
            <a:ext cx="3824186" cy="2215991"/>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US"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Podnaslov 1.1: Prikupljanje i primjena podataka o tržištu rada</a:t>
            </a:r>
            <a:endParaRPr lang="en-US" sz="2800" kern="10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DB658871-ED5E-6892-D01A-0D8B68943C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7719F2D-D2E8-FD2D-7B90-2806E27921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62746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77917-7535-0E14-646A-38FECB5317D1}"/>
            </a:ext>
          </a:extLst>
        </p:cNvPr>
        <p:cNvGrpSpPr/>
        <p:nvPr/>
      </p:nvGrpSpPr>
      <p:grpSpPr>
        <a:xfrm>
          <a:off x="0" y="0"/>
          <a:ext cx="0" cy="0"/>
          <a:chOff x="0" y="0"/>
          <a:chExt cx="0" cy="0"/>
        </a:xfrm>
      </p:grpSpPr>
      <p:pic>
        <p:nvPicPr>
          <p:cNvPr id="1026" name="Picture 2" descr="fotografia em tons de cinza de duas pessoas levantando as mãos">
            <a:extLst>
              <a:ext uri="{FF2B5EF4-FFF2-40B4-BE49-F238E27FC236}">
                <a16:creationId xmlns:a16="http://schemas.microsoft.com/office/drawing/2014/main" id="{A2C5127B-CDE5-C43D-1611-C776A249244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C3570A6E-A305-3030-7430-1D6738778B7F}"/>
              </a:ext>
            </a:extLst>
          </p:cNvPr>
          <p:cNvSpPr txBox="1">
            <a:spLocks/>
          </p:cNvSpPr>
          <p:nvPr/>
        </p:nvSpPr>
        <p:spPr>
          <a:xfrm>
            <a:off x="4933507" y="745527"/>
            <a:ext cx="609621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Strukovno i obrazovno osposobljavanje</a:t>
            </a:r>
          </a:p>
        </p:txBody>
      </p:sp>
      <p:sp>
        <p:nvSpPr>
          <p:cNvPr id="7" name="Title 1">
            <a:extLst>
              <a:ext uri="{FF2B5EF4-FFF2-40B4-BE49-F238E27FC236}">
                <a16:creationId xmlns:a16="http://schemas.microsoft.com/office/drawing/2014/main" id="{AB9C895C-89F8-AC54-FB5D-74F8EA80853F}"/>
              </a:ext>
            </a:extLst>
          </p:cNvPr>
          <p:cNvSpPr txBox="1">
            <a:spLocks/>
          </p:cNvSpPr>
          <p:nvPr/>
        </p:nvSpPr>
        <p:spPr>
          <a:xfrm>
            <a:off x="4816549" y="2231617"/>
            <a:ext cx="6310084" cy="32382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US" sz="1800" b="1" dirty="0" err="1">
                <a:solidFill>
                  <a:srgbClr val="303D68"/>
                </a:solidFill>
                <a:ea typeface="+mj-lt"/>
                <a:cs typeface="+mj-lt"/>
              </a:rPr>
              <a:t>Stručno</a:t>
            </a:r>
            <a:r>
              <a:rPr lang="en-US" sz="1800" b="1" dirty="0">
                <a:solidFill>
                  <a:srgbClr val="303D68"/>
                </a:solidFill>
                <a:ea typeface="+mj-lt"/>
                <a:cs typeface="+mj-lt"/>
              </a:rPr>
              <a:t> </a:t>
            </a:r>
            <a:r>
              <a:rPr lang="en-US" sz="1800" b="1" dirty="0" err="1">
                <a:solidFill>
                  <a:srgbClr val="303D68"/>
                </a:solidFill>
                <a:ea typeface="+mj-lt"/>
                <a:cs typeface="+mj-lt"/>
              </a:rPr>
              <a:t>obrazovanje</a:t>
            </a:r>
            <a:r>
              <a:rPr lang="en-US" sz="1800" b="1" dirty="0">
                <a:solidFill>
                  <a:srgbClr val="303D68"/>
                </a:solidFill>
                <a:ea typeface="+mj-lt"/>
                <a:cs typeface="+mj-lt"/>
              </a:rPr>
              <a:t> </a:t>
            </a:r>
            <a:r>
              <a:rPr lang="en-US" sz="1800" b="1" dirty="0" err="1">
                <a:solidFill>
                  <a:srgbClr val="303D68"/>
                </a:solidFill>
                <a:ea typeface="+mj-lt"/>
                <a:cs typeface="+mj-lt"/>
              </a:rPr>
              <a:t>i</a:t>
            </a:r>
            <a:r>
              <a:rPr lang="en-US" sz="1800" b="1" dirty="0">
                <a:solidFill>
                  <a:srgbClr val="303D68"/>
                </a:solidFill>
                <a:ea typeface="+mj-lt"/>
                <a:cs typeface="+mj-lt"/>
              </a:rPr>
              <a:t> </a:t>
            </a:r>
            <a:r>
              <a:rPr lang="en-US" sz="1800" b="1" dirty="0" err="1">
                <a:solidFill>
                  <a:srgbClr val="303D68"/>
                </a:solidFill>
                <a:ea typeface="+mj-lt"/>
                <a:cs typeface="+mj-lt"/>
              </a:rPr>
              <a:t>obuka</a:t>
            </a:r>
            <a:r>
              <a:rPr lang="en-US" sz="1800" b="1" dirty="0">
                <a:solidFill>
                  <a:srgbClr val="303D68"/>
                </a:solidFill>
                <a:ea typeface="+mj-lt"/>
                <a:cs typeface="+mj-lt"/>
              </a:rPr>
              <a:t> (VET)</a:t>
            </a:r>
            <a:r>
              <a:rPr lang="en-US" sz="1800" dirty="0">
                <a:solidFill>
                  <a:srgbClr val="303D68"/>
                </a:solidFill>
                <a:ea typeface="+mj-lt"/>
                <a:cs typeface="+mj-lt"/>
              </a:rPr>
              <a:t> </a:t>
            </a:r>
            <a:r>
              <a:rPr lang="en-US" sz="1800" dirty="0" err="1">
                <a:solidFill>
                  <a:srgbClr val="303D68"/>
                </a:solidFill>
                <a:ea typeface="+mj-lt"/>
                <a:cs typeface="+mj-lt"/>
              </a:rPr>
              <a:t>pruža</a:t>
            </a:r>
            <a:r>
              <a:rPr lang="en-US" sz="1800" dirty="0">
                <a:solidFill>
                  <a:srgbClr val="303D68"/>
                </a:solidFill>
                <a:ea typeface="+mj-lt"/>
                <a:cs typeface="+mj-lt"/>
              </a:rPr>
              <a:t> </a:t>
            </a:r>
            <a:r>
              <a:rPr lang="en-US" sz="1800" dirty="0" err="1">
                <a:solidFill>
                  <a:srgbClr val="303D68"/>
                </a:solidFill>
                <a:ea typeface="+mj-lt"/>
                <a:cs typeface="+mj-lt"/>
              </a:rPr>
              <a:t>polaznicima</a:t>
            </a:r>
            <a:r>
              <a:rPr lang="en-US" sz="1800" dirty="0">
                <a:solidFill>
                  <a:srgbClr val="303D68"/>
                </a:solidFill>
                <a:ea typeface="+mj-lt"/>
                <a:cs typeface="+mj-lt"/>
              </a:rPr>
              <a:t> </a:t>
            </a:r>
            <a:r>
              <a:rPr lang="en-US" sz="1800" dirty="0" err="1">
                <a:solidFill>
                  <a:srgbClr val="303D68"/>
                </a:solidFill>
                <a:ea typeface="+mj-lt"/>
                <a:cs typeface="+mj-lt"/>
              </a:rPr>
              <a:t>ključne</a:t>
            </a:r>
            <a:r>
              <a:rPr lang="en-US" sz="1800" dirty="0">
                <a:solidFill>
                  <a:srgbClr val="303D68"/>
                </a:solidFill>
                <a:ea typeface="+mj-lt"/>
                <a:cs typeface="+mj-lt"/>
              </a:rPr>
              <a:t> </a:t>
            </a:r>
            <a:r>
              <a:rPr lang="en-US" sz="1800" dirty="0" err="1">
                <a:solidFill>
                  <a:srgbClr val="303D68"/>
                </a:solidFill>
                <a:ea typeface="+mj-lt"/>
                <a:cs typeface="+mj-lt"/>
              </a:rPr>
              <a:t>vještine</a:t>
            </a:r>
            <a:r>
              <a:rPr lang="en-US" sz="1800" dirty="0">
                <a:solidFill>
                  <a:srgbClr val="303D68"/>
                </a:solidFill>
                <a:ea typeface="+mj-lt"/>
                <a:cs typeface="+mj-lt"/>
              </a:rPr>
              <a:t> </a:t>
            </a:r>
            <a:r>
              <a:rPr lang="en-US" sz="1800" dirty="0" err="1">
                <a:solidFill>
                  <a:srgbClr val="303D68"/>
                </a:solidFill>
                <a:ea typeface="+mj-lt"/>
                <a:cs typeface="+mj-lt"/>
              </a:rPr>
              <a:t>koje</a:t>
            </a:r>
            <a:r>
              <a:rPr lang="en-US" sz="1800" dirty="0">
                <a:solidFill>
                  <a:srgbClr val="303D68"/>
                </a:solidFill>
                <a:ea typeface="+mj-lt"/>
                <a:cs typeface="+mj-lt"/>
              </a:rPr>
              <a:t> </a:t>
            </a:r>
            <a:r>
              <a:rPr lang="en-US" sz="1800" dirty="0" err="1">
                <a:solidFill>
                  <a:srgbClr val="303D68"/>
                </a:solidFill>
                <a:ea typeface="+mj-lt"/>
                <a:cs typeface="+mj-lt"/>
              </a:rPr>
              <a:t>podržavaju</a:t>
            </a:r>
            <a:r>
              <a:rPr lang="en-US" sz="1800" dirty="0">
                <a:solidFill>
                  <a:srgbClr val="303D68"/>
                </a:solidFill>
                <a:ea typeface="+mj-lt"/>
                <a:cs typeface="+mj-lt"/>
              </a:rPr>
              <a:t> </a:t>
            </a:r>
            <a:r>
              <a:rPr lang="en-US" sz="1800" dirty="0" err="1">
                <a:solidFill>
                  <a:srgbClr val="303D68"/>
                </a:solidFill>
                <a:ea typeface="+mj-lt"/>
                <a:cs typeface="+mj-lt"/>
              </a:rPr>
              <a:t>njihovu</a:t>
            </a:r>
            <a:r>
              <a:rPr lang="en-US" sz="1800" dirty="0">
                <a:solidFill>
                  <a:srgbClr val="303D68"/>
                </a:solidFill>
                <a:ea typeface="+mj-lt"/>
                <a:cs typeface="+mj-lt"/>
              </a:rPr>
              <a:t> </a:t>
            </a:r>
            <a:r>
              <a:rPr lang="en-US" sz="1800" dirty="0" err="1">
                <a:solidFill>
                  <a:srgbClr val="303D68"/>
                </a:solidFill>
                <a:ea typeface="+mj-lt"/>
                <a:cs typeface="+mj-lt"/>
              </a:rPr>
              <a:t>zapošljivost</a:t>
            </a:r>
            <a:r>
              <a:rPr lang="en-US" sz="1800" dirty="0">
                <a:solidFill>
                  <a:srgbClr val="303D68"/>
                </a:solidFill>
                <a:ea typeface="+mj-lt"/>
                <a:cs typeface="+mj-lt"/>
              </a:rPr>
              <a:t>, </a:t>
            </a:r>
            <a:r>
              <a:rPr lang="en-US" sz="1800" dirty="0" err="1">
                <a:solidFill>
                  <a:srgbClr val="303D68"/>
                </a:solidFill>
                <a:ea typeface="+mj-lt"/>
                <a:cs typeface="+mj-lt"/>
              </a:rPr>
              <a:t>lični</a:t>
            </a:r>
            <a:r>
              <a:rPr lang="en-US" sz="1800" dirty="0">
                <a:solidFill>
                  <a:srgbClr val="303D68"/>
                </a:solidFill>
                <a:ea typeface="+mj-lt"/>
                <a:cs typeface="+mj-lt"/>
              </a:rPr>
              <a:t> </a:t>
            </a:r>
            <a:r>
              <a:rPr lang="en-US" sz="1800" dirty="0" err="1">
                <a:solidFill>
                  <a:srgbClr val="303D68"/>
                </a:solidFill>
                <a:ea typeface="+mj-lt"/>
                <a:cs typeface="+mj-lt"/>
              </a:rPr>
              <a:t>razvoj</a:t>
            </a:r>
            <a:r>
              <a:rPr lang="en-US" sz="1800" dirty="0">
                <a:solidFill>
                  <a:srgbClr val="303D68"/>
                </a:solidFill>
                <a:ea typeface="+mj-lt"/>
                <a:cs typeface="+mj-lt"/>
              </a:rPr>
              <a:t> </a:t>
            </a:r>
            <a:r>
              <a:rPr lang="en-US" sz="1800" dirty="0" err="1">
                <a:solidFill>
                  <a:srgbClr val="303D68"/>
                </a:solidFill>
                <a:ea typeface="+mj-lt"/>
                <a:cs typeface="+mj-lt"/>
              </a:rPr>
              <a:t>i</a:t>
            </a:r>
            <a:r>
              <a:rPr lang="en-US" sz="1800" dirty="0">
                <a:solidFill>
                  <a:srgbClr val="303D68"/>
                </a:solidFill>
                <a:ea typeface="+mj-lt"/>
                <a:cs typeface="+mj-lt"/>
              </a:rPr>
              <a:t> </a:t>
            </a:r>
            <a:r>
              <a:rPr lang="en-US" sz="1800" dirty="0" err="1">
                <a:solidFill>
                  <a:srgbClr val="303D68"/>
                </a:solidFill>
                <a:ea typeface="+mj-lt"/>
                <a:cs typeface="+mj-lt"/>
              </a:rPr>
              <a:t>aktivno</a:t>
            </a:r>
            <a:r>
              <a:rPr lang="en-US" sz="1800" dirty="0">
                <a:solidFill>
                  <a:srgbClr val="303D68"/>
                </a:solidFill>
                <a:ea typeface="+mj-lt"/>
                <a:cs typeface="+mj-lt"/>
              </a:rPr>
              <a:t> </a:t>
            </a:r>
            <a:r>
              <a:rPr lang="en-US" sz="1800" dirty="0" err="1">
                <a:solidFill>
                  <a:srgbClr val="303D68"/>
                </a:solidFill>
                <a:ea typeface="+mj-lt"/>
                <a:cs typeface="+mj-lt"/>
              </a:rPr>
              <a:t>učešće</a:t>
            </a:r>
            <a:r>
              <a:rPr lang="en-US" sz="1800" dirty="0">
                <a:solidFill>
                  <a:srgbClr val="303D68"/>
                </a:solidFill>
                <a:ea typeface="+mj-lt"/>
                <a:cs typeface="+mj-lt"/>
              </a:rPr>
              <a:t> u </a:t>
            </a:r>
            <a:r>
              <a:rPr lang="en-US" sz="1800" dirty="0" err="1">
                <a:solidFill>
                  <a:srgbClr val="303D68"/>
                </a:solidFill>
                <a:ea typeface="+mj-lt"/>
                <a:cs typeface="+mj-lt"/>
              </a:rPr>
              <a:t>društvu</a:t>
            </a:r>
            <a:r>
              <a:rPr lang="en-US" sz="1800" dirty="0">
                <a:solidFill>
                  <a:srgbClr val="303D68"/>
                </a:solidFill>
                <a:ea typeface="+mj-lt"/>
                <a:cs typeface="+mj-lt"/>
              </a:rPr>
              <a:t>.</a:t>
            </a:r>
          </a:p>
          <a:p>
            <a:pPr marL="285750" indent="-285750" algn="just">
              <a:buFont typeface="Arial" panose="020B0604020202020204" pitchFamily="34" charset="0"/>
              <a:buChar char="•"/>
            </a:pPr>
            <a:endParaRPr lang="en-US" sz="180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r>
              <a:rPr lang="en-US" sz="1800" dirty="0" err="1">
                <a:solidFill>
                  <a:srgbClr val="303D68"/>
                </a:solidFill>
                <a:ea typeface="+mj-lt"/>
                <a:cs typeface="+mj-lt"/>
              </a:rPr>
              <a:t>Razumijevanje</a:t>
            </a:r>
            <a:r>
              <a:rPr lang="en-US" sz="1800" dirty="0">
                <a:solidFill>
                  <a:srgbClr val="303D68"/>
                </a:solidFill>
                <a:ea typeface="+mj-lt"/>
                <a:cs typeface="+mj-lt"/>
              </a:rPr>
              <a:t> </a:t>
            </a:r>
            <a:r>
              <a:rPr lang="en-US" sz="1800" dirty="0" err="1">
                <a:solidFill>
                  <a:srgbClr val="303D68"/>
                </a:solidFill>
                <a:ea typeface="+mj-lt"/>
                <a:cs typeface="+mj-lt"/>
              </a:rPr>
              <a:t>tržišta</a:t>
            </a:r>
            <a:r>
              <a:rPr lang="en-US" sz="1800" dirty="0">
                <a:solidFill>
                  <a:srgbClr val="303D68"/>
                </a:solidFill>
                <a:ea typeface="+mj-lt"/>
                <a:cs typeface="+mj-lt"/>
              </a:rPr>
              <a:t> rada je </a:t>
            </a:r>
            <a:r>
              <a:rPr lang="en-US" sz="1800" dirty="0" err="1">
                <a:solidFill>
                  <a:srgbClr val="303D68"/>
                </a:solidFill>
                <a:ea typeface="+mj-lt"/>
                <a:cs typeface="+mj-lt"/>
              </a:rPr>
              <a:t>važan</a:t>
            </a:r>
            <a:r>
              <a:rPr lang="en-US" sz="1800" dirty="0">
                <a:solidFill>
                  <a:srgbClr val="303D68"/>
                </a:solidFill>
                <a:ea typeface="+mj-lt"/>
                <a:cs typeface="+mj-lt"/>
              </a:rPr>
              <a:t> </a:t>
            </a:r>
            <a:r>
              <a:rPr lang="en-US" sz="1800" dirty="0" err="1">
                <a:solidFill>
                  <a:srgbClr val="303D68"/>
                </a:solidFill>
                <a:ea typeface="+mj-lt"/>
                <a:cs typeface="+mj-lt"/>
              </a:rPr>
              <a:t>korak</a:t>
            </a:r>
            <a:r>
              <a:rPr lang="en-US" sz="1800" dirty="0">
                <a:solidFill>
                  <a:srgbClr val="303D68"/>
                </a:solidFill>
                <a:ea typeface="+mj-lt"/>
                <a:cs typeface="+mj-lt"/>
              </a:rPr>
              <a:t> u </a:t>
            </a:r>
            <a:r>
              <a:rPr lang="en-US" sz="1800" dirty="0" err="1">
                <a:solidFill>
                  <a:srgbClr val="303D68"/>
                </a:solidFill>
                <a:ea typeface="+mj-lt"/>
                <a:cs typeface="+mj-lt"/>
              </a:rPr>
              <a:t>pripremi</a:t>
            </a:r>
            <a:r>
              <a:rPr lang="en-US" sz="1800" dirty="0">
                <a:solidFill>
                  <a:srgbClr val="303D68"/>
                </a:solidFill>
                <a:ea typeface="+mj-lt"/>
                <a:cs typeface="+mj-lt"/>
              </a:rPr>
              <a:t> </a:t>
            </a:r>
            <a:r>
              <a:rPr lang="en-US" sz="1800" dirty="0" err="1">
                <a:solidFill>
                  <a:srgbClr val="303D68"/>
                </a:solidFill>
                <a:ea typeface="+mj-lt"/>
                <a:cs typeface="+mj-lt"/>
              </a:rPr>
              <a:t>polaznika</a:t>
            </a:r>
            <a:r>
              <a:rPr lang="en-US" sz="1800" dirty="0">
                <a:solidFill>
                  <a:srgbClr val="303D68"/>
                </a:solidFill>
                <a:ea typeface="+mj-lt"/>
                <a:cs typeface="+mj-lt"/>
              </a:rPr>
              <a:t> za </a:t>
            </a:r>
            <a:r>
              <a:rPr lang="en-US" sz="1800" dirty="0" err="1">
                <a:solidFill>
                  <a:srgbClr val="303D68"/>
                </a:solidFill>
                <a:ea typeface="+mj-lt"/>
                <a:cs typeface="+mj-lt"/>
              </a:rPr>
              <a:t>stvarne</a:t>
            </a:r>
            <a:r>
              <a:rPr lang="en-US" sz="1800" dirty="0">
                <a:solidFill>
                  <a:srgbClr val="303D68"/>
                </a:solidFill>
                <a:ea typeface="+mj-lt"/>
                <a:cs typeface="+mj-lt"/>
              </a:rPr>
              <a:t> </a:t>
            </a:r>
            <a:r>
              <a:rPr lang="en-US" sz="1800" dirty="0" err="1">
                <a:solidFill>
                  <a:srgbClr val="303D68"/>
                </a:solidFill>
                <a:ea typeface="+mj-lt"/>
                <a:cs typeface="+mj-lt"/>
              </a:rPr>
              <a:t>poslove</a:t>
            </a:r>
            <a:r>
              <a:rPr lang="en-US" sz="1800" dirty="0">
                <a:solidFill>
                  <a:srgbClr val="303D68"/>
                </a:solidFill>
                <a:ea typeface="+mj-lt"/>
                <a:cs typeface="+mj-lt"/>
              </a:rPr>
              <a:t>. </a:t>
            </a:r>
            <a:r>
              <a:rPr lang="en-US" sz="1800" dirty="0" err="1">
                <a:solidFill>
                  <a:srgbClr val="303D68"/>
                </a:solidFill>
                <a:ea typeface="+mj-lt"/>
                <a:cs typeface="+mj-lt"/>
              </a:rPr>
              <a:t>Podaci</a:t>
            </a:r>
            <a:r>
              <a:rPr lang="en-US" sz="1800" dirty="0">
                <a:solidFill>
                  <a:srgbClr val="303D68"/>
                </a:solidFill>
                <a:ea typeface="+mj-lt"/>
                <a:cs typeface="+mj-lt"/>
              </a:rPr>
              <a:t> o </a:t>
            </a:r>
            <a:r>
              <a:rPr lang="en-US" sz="1800" dirty="0" err="1">
                <a:solidFill>
                  <a:srgbClr val="303D68"/>
                </a:solidFill>
                <a:ea typeface="+mj-lt"/>
                <a:cs typeface="+mj-lt"/>
              </a:rPr>
              <a:t>tržištu</a:t>
            </a:r>
            <a:r>
              <a:rPr lang="en-US" sz="1800" dirty="0">
                <a:solidFill>
                  <a:srgbClr val="303D68"/>
                </a:solidFill>
                <a:ea typeface="+mj-lt"/>
                <a:cs typeface="+mj-lt"/>
              </a:rPr>
              <a:t> rada </a:t>
            </a:r>
            <a:r>
              <a:rPr lang="en-US" sz="1800" dirty="0" err="1">
                <a:solidFill>
                  <a:srgbClr val="303D68"/>
                </a:solidFill>
                <a:ea typeface="+mj-lt"/>
                <a:cs typeface="+mj-lt"/>
              </a:rPr>
              <a:t>mogu</a:t>
            </a:r>
            <a:r>
              <a:rPr lang="en-US" sz="1800" dirty="0">
                <a:solidFill>
                  <a:srgbClr val="303D68"/>
                </a:solidFill>
                <a:ea typeface="+mj-lt"/>
                <a:cs typeface="+mj-lt"/>
              </a:rPr>
              <a:t> </a:t>
            </a:r>
            <a:r>
              <a:rPr lang="en-US" sz="1800" dirty="0" err="1">
                <a:solidFill>
                  <a:srgbClr val="303D68"/>
                </a:solidFill>
                <a:ea typeface="+mj-lt"/>
                <a:cs typeface="+mj-lt"/>
              </a:rPr>
              <a:t>dolaziti</a:t>
            </a:r>
            <a:r>
              <a:rPr lang="en-US" sz="1800" dirty="0">
                <a:solidFill>
                  <a:srgbClr val="303D68"/>
                </a:solidFill>
                <a:ea typeface="+mj-lt"/>
                <a:cs typeface="+mj-lt"/>
              </a:rPr>
              <a:t> </a:t>
            </a:r>
            <a:r>
              <a:rPr lang="en-US" sz="1800" dirty="0" err="1">
                <a:solidFill>
                  <a:srgbClr val="303D68"/>
                </a:solidFill>
                <a:ea typeface="+mj-lt"/>
                <a:cs typeface="+mj-lt"/>
              </a:rPr>
              <a:t>iz</a:t>
            </a:r>
            <a:r>
              <a:rPr lang="en-US" sz="1800" dirty="0">
                <a:solidFill>
                  <a:srgbClr val="303D68"/>
                </a:solidFill>
                <a:ea typeface="+mj-lt"/>
                <a:cs typeface="+mj-lt"/>
              </a:rPr>
              <a:t> </a:t>
            </a:r>
            <a:r>
              <a:rPr lang="en-US" sz="1800" dirty="0" err="1">
                <a:solidFill>
                  <a:srgbClr val="303D68"/>
                </a:solidFill>
                <a:ea typeface="+mj-lt"/>
                <a:cs typeface="+mj-lt"/>
              </a:rPr>
              <a:t>različitih</a:t>
            </a:r>
            <a:r>
              <a:rPr lang="en-US" sz="1800" dirty="0">
                <a:solidFill>
                  <a:srgbClr val="303D68"/>
                </a:solidFill>
                <a:ea typeface="+mj-lt"/>
                <a:cs typeface="+mj-lt"/>
              </a:rPr>
              <a:t> </a:t>
            </a:r>
            <a:r>
              <a:rPr lang="en-US" sz="1800" dirty="0" err="1">
                <a:solidFill>
                  <a:srgbClr val="303D68"/>
                </a:solidFill>
                <a:ea typeface="+mj-lt"/>
                <a:cs typeface="+mj-lt"/>
              </a:rPr>
              <a:t>izvora</a:t>
            </a:r>
            <a:r>
              <a:rPr lang="en-US" sz="1800" dirty="0">
                <a:solidFill>
                  <a:srgbClr val="303D68"/>
                </a:solidFill>
                <a:ea typeface="+mj-lt"/>
                <a:cs typeface="+mj-lt"/>
              </a:rPr>
              <a:t> (online </a:t>
            </a:r>
            <a:r>
              <a:rPr lang="en-US" sz="1800" dirty="0" err="1">
                <a:solidFill>
                  <a:srgbClr val="303D68"/>
                </a:solidFill>
                <a:ea typeface="+mj-lt"/>
                <a:cs typeface="+mj-lt"/>
              </a:rPr>
              <a:t>oglasi</a:t>
            </a:r>
            <a:r>
              <a:rPr lang="en-US" sz="1800" dirty="0">
                <a:solidFill>
                  <a:srgbClr val="303D68"/>
                </a:solidFill>
                <a:ea typeface="+mj-lt"/>
                <a:cs typeface="+mj-lt"/>
              </a:rPr>
              <a:t> za </a:t>
            </a:r>
            <a:r>
              <a:rPr lang="en-US" sz="1800" dirty="0" err="1">
                <a:solidFill>
                  <a:srgbClr val="303D68"/>
                </a:solidFill>
                <a:ea typeface="+mj-lt"/>
                <a:cs typeface="+mj-lt"/>
              </a:rPr>
              <a:t>posao</a:t>
            </a:r>
            <a:r>
              <a:rPr lang="en-US" sz="1800" dirty="0">
                <a:solidFill>
                  <a:srgbClr val="303D68"/>
                </a:solidFill>
                <a:ea typeface="+mj-lt"/>
                <a:cs typeface="+mj-lt"/>
              </a:rPr>
              <a:t>, web </a:t>
            </a:r>
            <a:r>
              <a:rPr lang="en-US" sz="1800" dirty="0" err="1">
                <a:solidFill>
                  <a:srgbClr val="303D68"/>
                </a:solidFill>
                <a:ea typeface="+mj-lt"/>
                <a:cs typeface="+mj-lt"/>
              </a:rPr>
              <a:t>stranice</a:t>
            </a:r>
            <a:r>
              <a:rPr lang="en-US" sz="1800" dirty="0">
                <a:solidFill>
                  <a:srgbClr val="303D68"/>
                </a:solidFill>
                <a:ea typeface="+mj-lt"/>
                <a:cs typeface="+mj-lt"/>
              </a:rPr>
              <a:t> </a:t>
            </a:r>
            <a:r>
              <a:rPr lang="en-US" sz="1800" dirty="0" err="1">
                <a:solidFill>
                  <a:srgbClr val="303D68"/>
                </a:solidFill>
                <a:ea typeface="+mj-lt"/>
                <a:cs typeface="+mj-lt"/>
              </a:rPr>
              <a:t>kompanija</a:t>
            </a:r>
            <a:r>
              <a:rPr lang="en-US" sz="1800" dirty="0">
                <a:solidFill>
                  <a:srgbClr val="303D68"/>
                </a:solidFill>
                <a:ea typeface="+mj-lt"/>
                <a:cs typeface="+mj-lt"/>
              </a:rPr>
              <a:t>, </a:t>
            </a:r>
            <a:r>
              <a:rPr lang="en-US" sz="1800" dirty="0" err="1">
                <a:solidFill>
                  <a:srgbClr val="303D68"/>
                </a:solidFill>
                <a:ea typeface="+mj-lt"/>
                <a:cs typeface="+mj-lt"/>
              </a:rPr>
              <a:t>industrijski</a:t>
            </a:r>
            <a:r>
              <a:rPr lang="en-US" sz="1800" dirty="0">
                <a:solidFill>
                  <a:srgbClr val="303D68"/>
                </a:solidFill>
                <a:ea typeface="+mj-lt"/>
                <a:cs typeface="+mj-lt"/>
              </a:rPr>
              <a:t> </a:t>
            </a:r>
            <a:r>
              <a:rPr lang="en-US" sz="1800" dirty="0" err="1">
                <a:solidFill>
                  <a:srgbClr val="303D68"/>
                </a:solidFill>
                <a:ea typeface="+mj-lt"/>
                <a:cs typeface="+mj-lt"/>
              </a:rPr>
              <a:t>izvještaji</a:t>
            </a:r>
            <a:r>
              <a:rPr lang="en-US" sz="1800" dirty="0">
                <a:solidFill>
                  <a:srgbClr val="303D68"/>
                </a:solidFill>
                <a:ea typeface="+mj-lt"/>
                <a:cs typeface="+mj-lt"/>
              </a:rPr>
              <a:t> </a:t>
            </a:r>
            <a:r>
              <a:rPr lang="en-US" sz="1800" dirty="0" err="1">
                <a:solidFill>
                  <a:srgbClr val="303D68"/>
                </a:solidFill>
                <a:ea typeface="+mj-lt"/>
                <a:cs typeface="+mj-lt"/>
              </a:rPr>
              <a:t>i</a:t>
            </a:r>
            <a:r>
              <a:rPr lang="en-US" sz="1800" dirty="0">
                <a:solidFill>
                  <a:srgbClr val="303D68"/>
                </a:solidFill>
                <a:ea typeface="+mj-lt"/>
                <a:cs typeface="+mj-lt"/>
              </a:rPr>
              <a:t> </a:t>
            </a:r>
            <a:r>
              <a:rPr lang="en-US" sz="1800" dirty="0" err="1">
                <a:solidFill>
                  <a:srgbClr val="303D68"/>
                </a:solidFill>
                <a:ea typeface="+mj-lt"/>
                <a:cs typeface="+mj-lt"/>
              </a:rPr>
              <a:t>vladini</a:t>
            </a:r>
            <a:r>
              <a:rPr lang="en-US" sz="1800" dirty="0">
                <a:solidFill>
                  <a:srgbClr val="303D68"/>
                </a:solidFill>
                <a:ea typeface="+mj-lt"/>
                <a:cs typeface="+mj-lt"/>
              </a:rPr>
              <a:t> </a:t>
            </a:r>
            <a:r>
              <a:rPr lang="en-US" sz="1800" dirty="0" err="1">
                <a:solidFill>
                  <a:srgbClr val="303D68"/>
                </a:solidFill>
                <a:ea typeface="+mj-lt"/>
                <a:cs typeface="+mj-lt"/>
              </a:rPr>
              <a:t>portali</a:t>
            </a:r>
            <a:r>
              <a:rPr lang="en-US" sz="1800" dirty="0">
                <a:solidFill>
                  <a:srgbClr val="303D68"/>
                </a:solidFill>
                <a:ea typeface="+mj-lt"/>
                <a:cs typeface="+mj-lt"/>
              </a:rPr>
              <a:t> za </a:t>
            </a:r>
            <a:r>
              <a:rPr lang="en-US" sz="1800" dirty="0" err="1">
                <a:solidFill>
                  <a:srgbClr val="303D68"/>
                </a:solidFill>
                <a:ea typeface="+mj-lt"/>
                <a:cs typeface="+mj-lt"/>
              </a:rPr>
              <a:t>zapošljavanje</a:t>
            </a:r>
            <a:r>
              <a:rPr lang="en-US" sz="1800" dirty="0">
                <a:solidFill>
                  <a:srgbClr val="303D68"/>
                </a:solidFill>
                <a:ea typeface="+mj-lt"/>
                <a:cs typeface="+mj-lt"/>
              </a:rPr>
              <a:t>).</a:t>
            </a:r>
            <a:endParaRPr lang="en-US" sz="180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endParaRPr lang="en-US" sz="180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r>
              <a:rPr lang="en-US" sz="1800" dirty="0" err="1">
                <a:solidFill>
                  <a:srgbClr val="303D68"/>
                </a:solidFill>
                <a:ea typeface="+mj-lt"/>
                <a:cs typeface="+mj-lt"/>
              </a:rPr>
              <a:t>Redovnim</a:t>
            </a:r>
            <a:r>
              <a:rPr lang="en-US" sz="1800" dirty="0">
                <a:solidFill>
                  <a:srgbClr val="303D68"/>
                </a:solidFill>
                <a:ea typeface="+mj-lt"/>
                <a:cs typeface="+mj-lt"/>
              </a:rPr>
              <a:t> </a:t>
            </a:r>
            <a:r>
              <a:rPr lang="en-US" sz="1800" dirty="0" err="1">
                <a:solidFill>
                  <a:srgbClr val="303D68"/>
                </a:solidFill>
                <a:ea typeface="+mj-lt"/>
                <a:cs typeface="+mj-lt"/>
              </a:rPr>
              <a:t>istraživanjem</a:t>
            </a:r>
            <a:r>
              <a:rPr lang="en-US" sz="1800" dirty="0">
                <a:solidFill>
                  <a:srgbClr val="303D68"/>
                </a:solidFill>
                <a:ea typeface="+mj-lt"/>
                <a:cs typeface="+mj-lt"/>
              </a:rPr>
              <a:t> </a:t>
            </a:r>
            <a:r>
              <a:rPr lang="en-US" sz="1800" dirty="0" err="1">
                <a:solidFill>
                  <a:srgbClr val="303D68"/>
                </a:solidFill>
                <a:ea typeface="+mj-lt"/>
                <a:cs typeface="+mj-lt"/>
              </a:rPr>
              <a:t>ovih</a:t>
            </a:r>
            <a:r>
              <a:rPr lang="en-US" sz="1800" dirty="0">
                <a:solidFill>
                  <a:srgbClr val="303D68"/>
                </a:solidFill>
                <a:ea typeface="+mj-lt"/>
                <a:cs typeface="+mj-lt"/>
              </a:rPr>
              <a:t> </a:t>
            </a:r>
            <a:r>
              <a:rPr lang="en-US" sz="1800" dirty="0" err="1">
                <a:solidFill>
                  <a:srgbClr val="303D68"/>
                </a:solidFill>
                <a:ea typeface="+mj-lt"/>
                <a:cs typeface="+mj-lt"/>
              </a:rPr>
              <a:t>izvora</a:t>
            </a:r>
            <a:r>
              <a:rPr lang="en-US" sz="1800" dirty="0">
                <a:solidFill>
                  <a:srgbClr val="303D68"/>
                </a:solidFill>
                <a:ea typeface="+mj-lt"/>
                <a:cs typeface="+mj-lt"/>
              </a:rPr>
              <a:t> </a:t>
            </a:r>
            <a:r>
              <a:rPr lang="en-US" sz="1800" dirty="0" err="1">
                <a:solidFill>
                  <a:srgbClr val="303D68"/>
                </a:solidFill>
                <a:ea typeface="+mj-lt"/>
                <a:cs typeface="+mj-lt"/>
              </a:rPr>
              <a:t>moguće</a:t>
            </a:r>
            <a:r>
              <a:rPr lang="en-US" sz="1800" dirty="0">
                <a:solidFill>
                  <a:srgbClr val="303D68"/>
                </a:solidFill>
                <a:ea typeface="+mj-lt"/>
                <a:cs typeface="+mj-lt"/>
              </a:rPr>
              <a:t> je </a:t>
            </a:r>
            <a:r>
              <a:rPr lang="en-US" sz="1800" dirty="0" err="1">
                <a:solidFill>
                  <a:srgbClr val="303D68"/>
                </a:solidFill>
                <a:ea typeface="+mj-lt"/>
                <a:cs typeface="+mj-lt"/>
              </a:rPr>
              <a:t>stvoriti</a:t>
            </a:r>
            <a:r>
              <a:rPr lang="en-US" sz="1800" dirty="0">
                <a:solidFill>
                  <a:srgbClr val="303D68"/>
                </a:solidFill>
                <a:ea typeface="+mj-lt"/>
                <a:cs typeface="+mj-lt"/>
              </a:rPr>
              <a:t> </a:t>
            </a:r>
            <a:r>
              <a:rPr lang="en-US" sz="1800" dirty="0" err="1">
                <a:solidFill>
                  <a:srgbClr val="303D68"/>
                </a:solidFill>
                <a:ea typeface="+mj-lt"/>
                <a:cs typeface="+mj-lt"/>
              </a:rPr>
              <a:t>jasnu</a:t>
            </a:r>
            <a:r>
              <a:rPr lang="en-US" sz="1800" dirty="0">
                <a:solidFill>
                  <a:srgbClr val="303D68"/>
                </a:solidFill>
                <a:ea typeface="+mj-lt"/>
                <a:cs typeface="+mj-lt"/>
              </a:rPr>
              <a:t> </a:t>
            </a:r>
            <a:r>
              <a:rPr lang="en-US" sz="1800" dirty="0" err="1">
                <a:solidFill>
                  <a:srgbClr val="303D68"/>
                </a:solidFill>
                <a:ea typeface="+mj-lt"/>
                <a:cs typeface="+mj-lt"/>
              </a:rPr>
              <a:t>sliku</a:t>
            </a:r>
            <a:r>
              <a:rPr lang="en-US" sz="1800" dirty="0">
                <a:solidFill>
                  <a:srgbClr val="303D68"/>
                </a:solidFill>
                <a:ea typeface="+mj-lt"/>
                <a:cs typeface="+mj-lt"/>
              </a:rPr>
              <a:t> o </a:t>
            </a:r>
            <a:r>
              <a:rPr lang="en-US" sz="1800" dirty="0" err="1">
                <a:solidFill>
                  <a:srgbClr val="303D68"/>
                </a:solidFill>
                <a:ea typeface="+mj-lt"/>
                <a:cs typeface="+mj-lt"/>
              </a:rPr>
              <a:t>trendovima</a:t>
            </a:r>
            <a:r>
              <a:rPr lang="en-US" sz="1800" dirty="0">
                <a:solidFill>
                  <a:srgbClr val="303D68"/>
                </a:solidFill>
                <a:ea typeface="+mj-lt"/>
                <a:cs typeface="+mj-lt"/>
              </a:rPr>
              <a:t> </a:t>
            </a:r>
            <a:r>
              <a:rPr lang="en-US" sz="1800" dirty="0" err="1">
                <a:solidFill>
                  <a:srgbClr val="303D68"/>
                </a:solidFill>
                <a:ea typeface="+mj-lt"/>
                <a:cs typeface="+mj-lt"/>
              </a:rPr>
              <a:t>i</a:t>
            </a:r>
            <a:r>
              <a:rPr lang="en-US" sz="1800" dirty="0">
                <a:solidFill>
                  <a:srgbClr val="303D68"/>
                </a:solidFill>
                <a:ea typeface="+mj-lt"/>
                <a:cs typeface="+mj-lt"/>
              </a:rPr>
              <a:t> </a:t>
            </a:r>
            <a:r>
              <a:rPr lang="en-US" sz="1800" dirty="0" err="1">
                <a:solidFill>
                  <a:srgbClr val="303D68"/>
                </a:solidFill>
                <a:ea typeface="+mj-lt"/>
                <a:cs typeface="+mj-lt"/>
              </a:rPr>
              <a:t>vještinama</a:t>
            </a:r>
            <a:r>
              <a:rPr lang="en-US" sz="1800" dirty="0">
                <a:solidFill>
                  <a:srgbClr val="303D68"/>
                </a:solidFill>
                <a:ea typeface="+mj-lt"/>
                <a:cs typeface="+mj-lt"/>
              </a:rPr>
              <a:t> </a:t>
            </a:r>
            <a:r>
              <a:rPr lang="en-US" sz="1800" dirty="0" err="1">
                <a:solidFill>
                  <a:srgbClr val="303D68"/>
                </a:solidFill>
                <a:ea typeface="+mj-lt"/>
                <a:cs typeface="+mj-lt"/>
              </a:rPr>
              <a:t>koje</a:t>
            </a:r>
            <a:r>
              <a:rPr lang="en-US" sz="1800" dirty="0">
                <a:solidFill>
                  <a:srgbClr val="303D68"/>
                </a:solidFill>
                <a:ea typeface="+mj-lt"/>
                <a:cs typeface="+mj-lt"/>
              </a:rPr>
              <a:t> </a:t>
            </a:r>
            <a:r>
              <a:rPr lang="en-US" sz="1800" dirty="0" err="1">
                <a:solidFill>
                  <a:srgbClr val="303D68"/>
                </a:solidFill>
                <a:ea typeface="+mj-lt"/>
                <a:cs typeface="+mj-lt"/>
              </a:rPr>
              <a:t>poslodavci</a:t>
            </a:r>
            <a:r>
              <a:rPr lang="en-US" sz="1800" dirty="0">
                <a:solidFill>
                  <a:srgbClr val="303D68"/>
                </a:solidFill>
                <a:ea typeface="+mj-lt"/>
                <a:cs typeface="+mj-lt"/>
              </a:rPr>
              <a:t> </a:t>
            </a:r>
            <a:r>
              <a:rPr lang="en-US" sz="1800" dirty="0" err="1">
                <a:solidFill>
                  <a:srgbClr val="303D68"/>
                </a:solidFill>
                <a:ea typeface="+mj-lt"/>
                <a:cs typeface="+mj-lt"/>
              </a:rPr>
              <a:t>traže</a:t>
            </a:r>
            <a:r>
              <a:rPr lang="en-US" sz="1800" dirty="0">
                <a:solidFill>
                  <a:srgbClr val="303D68"/>
                </a:solidFill>
                <a:ea typeface="+mj-lt"/>
                <a:cs typeface="+mj-lt"/>
              </a:rPr>
              <a:t>.</a:t>
            </a:r>
          </a:p>
          <a:p>
            <a:pPr marL="285750" indent="-285750" algn="just">
              <a:buFont typeface="Arial" panose="020B0604020202020204" pitchFamily="34" charset="0"/>
              <a:buChar char="•"/>
            </a:pPr>
            <a:endParaRPr lang="en-US" sz="18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a:p>
            <a:pPr marL="285750" indent="-285750" algn="just">
              <a:buFont typeface="Arial" panose="020B0604020202020204" pitchFamily="34" charset="0"/>
              <a:buChar char="•"/>
            </a:pPr>
            <a:endParaRPr lang="en-US" sz="14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2" name="Picture 1" descr="A logo with text on it&#10;&#10;Description automatically generated">
            <a:extLst>
              <a:ext uri="{FF2B5EF4-FFF2-40B4-BE49-F238E27FC236}">
                <a16:creationId xmlns:a16="http://schemas.microsoft.com/office/drawing/2014/main" id="{7DEF0F74-C1BA-4A48-265F-F2B220B690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C34D509F-500D-852D-756A-D414AD7FCE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179" y="6039958"/>
            <a:ext cx="2496021" cy="522342"/>
          </a:xfrm>
          <a:prstGeom prst="rect">
            <a:avLst/>
          </a:prstGeom>
        </p:spPr>
      </p:pic>
      <p:sp>
        <p:nvSpPr>
          <p:cNvPr id="4" name="CaixaDeTexto 3">
            <a:extLst>
              <a:ext uri="{FF2B5EF4-FFF2-40B4-BE49-F238E27FC236}">
                <a16:creationId xmlns:a16="http://schemas.microsoft.com/office/drawing/2014/main" id="{8681E251-4E50-DCCE-1797-3E45F9FCA2D8}"/>
              </a:ext>
            </a:extLst>
          </p:cNvPr>
          <p:cNvSpPr txBox="1"/>
          <p:nvPr/>
        </p:nvSpPr>
        <p:spPr>
          <a:xfrm>
            <a:off x="196646" y="295700"/>
            <a:ext cx="1939955" cy="261610"/>
          </a:xfrm>
          <a:prstGeom prst="rect">
            <a:avLst/>
          </a:prstGeom>
          <a:noFill/>
        </p:spPr>
        <p:txBody>
          <a:bodyPr wrap="none" rtlCol="0">
            <a:spAutoFit/>
          </a:bodyPr>
          <a:lstStyle/>
          <a:p>
            <a:r>
              <a:rPr lang="en-GB" sz="1100" dirty="0">
                <a:solidFill>
                  <a:schemeClr val="bg1"/>
                </a:solidFill>
              </a:rPr>
              <a:t>Slika: </a:t>
            </a:r>
            <a:r>
              <a:rPr lang="en-GB" sz="1100" dirty="0" err="1">
                <a:solidFill>
                  <a:schemeClr val="bg1"/>
                </a:solidFill>
              </a:rPr>
              <a:t>art_Maltsev.unsplash</a:t>
            </a:r>
            <a:endParaRPr lang="en-GB" sz="1100" dirty="0">
              <a:solidFill>
                <a:schemeClr val="bg1"/>
              </a:solidFill>
            </a:endParaRPr>
          </a:p>
        </p:txBody>
      </p:sp>
    </p:spTree>
    <p:extLst>
      <p:ext uri="{BB962C8B-B14F-4D97-AF65-F5344CB8AC3E}">
        <p14:creationId xmlns:p14="http://schemas.microsoft.com/office/powerpoint/2010/main" val="2476959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16CF7-5E0B-3328-BD9E-797ED6D139C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399BBE9-4FB8-3E3C-2395-B8B29C92B860}"/>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Oglasi za posao kao izvori podataka</a:t>
            </a:r>
            <a:endParaRPr lang="bg-BG"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2" name="Picture 1" descr="A logo with text on it&#10;&#10;Description automatically generated">
            <a:extLst>
              <a:ext uri="{FF2B5EF4-FFF2-40B4-BE49-F238E27FC236}">
                <a16:creationId xmlns:a16="http://schemas.microsoft.com/office/drawing/2014/main" id="{A7D859B0-0A22-7400-4CE3-C74D5B7474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C3194FDE-F075-778B-F12E-B840669F9C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graphicFrame>
        <p:nvGraphicFramePr>
          <p:cNvPr id="4" name="Diagram 3">
            <a:extLst>
              <a:ext uri="{FF2B5EF4-FFF2-40B4-BE49-F238E27FC236}">
                <a16:creationId xmlns:a16="http://schemas.microsoft.com/office/drawing/2014/main" id="{05CD180A-89D0-8639-DC1F-798D9D9B8A83}"/>
              </a:ext>
            </a:extLst>
          </p:cNvPr>
          <p:cNvGraphicFramePr/>
          <p:nvPr>
            <p:extLst>
              <p:ext uri="{D42A27DB-BD31-4B8C-83A1-F6EECF244321}">
                <p14:modId xmlns:p14="http://schemas.microsoft.com/office/powerpoint/2010/main" val="3869650549"/>
              </p:ext>
            </p:extLst>
          </p:nvPr>
        </p:nvGraphicFramePr>
        <p:xfrm>
          <a:off x="255639" y="1858297"/>
          <a:ext cx="5319252" cy="36477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a:extLst>
              <a:ext uri="{FF2B5EF4-FFF2-40B4-BE49-F238E27FC236}">
                <a16:creationId xmlns:a16="http://schemas.microsoft.com/office/drawing/2014/main" id="{17063DE3-CB83-854C-3EA7-0CFE70ED958D}"/>
              </a:ext>
            </a:extLst>
          </p:cNvPr>
          <p:cNvSpPr txBox="1">
            <a:spLocks/>
          </p:cNvSpPr>
          <p:nvPr/>
        </p:nvSpPr>
        <p:spPr>
          <a:xfrm>
            <a:off x="6028808" y="1511366"/>
            <a:ext cx="5552684" cy="43918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US" sz="2000" dirty="0" err="1">
                <a:solidFill>
                  <a:srgbClr val="303D68"/>
                </a:solidFill>
                <a:ea typeface="+mj-lt"/>
                <a:cs typeface="+mj-lt"/>
              </a:rPr>
              <a:t>Posmatranjem</a:t>
            </a:r>
            <a:r>
              <a:rPr lang="en-US" sz="2000" dirty="0">
                <a:solidFill>
                  <a:srgbClr val="303D68"/>
                </a:solidFill>
                <a:ea typeface="+mj-lt"/>
                <a:cs typeface="+mj-lt"/>
              </a:rPr>
              <a:t> </a:t>
            </a:r>
            <a:r>
              <a:rPr lang="en-US" sz="2000" dirty="0" err="1">
                <a:solidFill>
                  <a:srgbClr val="303D68"/>
                </a:solidFill>
                <a:ea typeface="+mj-lt"/>
                <a:cs typeface="+mj-lt"/>
              </a:rPr>
              <a:t>ovih</a:t>
            </a:r>
            <a:r>
              <a:rPr lang="en-US" sz="2000" dirty="0">
                <a:solidFill>
                  <a:srgbClr val="303D68"/>
                </a:solidFill>
                <a:ea typeface="+mj-lt"/>
                <a:cs typeface="+mj-lt"/>
              </a:rPr>
              <a:t> </a:t>
            </a:r>
            <a:r>
              <a:rPr lang="en-US" sz="2000" dirty="0" err="1">
                <a:solidFill>
                  <a:srgbClr val="303D68"/>
                </a:solidFill>
                <a:ea typeface="+mj-lt"/>
                <a:cs typeface="+mj-lt"/>
              </a:rPr>
              <a:t>oglasa</a:t>
            </a:r>
            <a:r>
              <a:rPr lang="en-US" sz="2000" dirty="0">
                <a:solidFill>
                  <a:srgbClr val="303D68"/>
                </a:solidFill>
                <a:ea typeface="+mj-lt"/>
                <a:cs typeface="+mj-lt"/>
              </a:rPr>
              <a:t> </a:t>
            </a:r>
            <a:r>
              <a:rPr lang="en-US" sz="2000" dirty="0" err="1">
                <a:solidFill>
                  <a:srgbClr val="303D68"/>
                </a:solidFill>
                <a:ea typeface="+mj-lt"/>
                <a:cs typeface="+mj-lt"/>
              </a:rPr>
              <a:t>stičemo</a:t>
            </a:r>
            <a:r>
              <a:rPr lang="en-US" sz="2000" dirty="0">
                <a:solidFill>
                  <a:srgbClr val="303D68"/>
                </a:solidFill>
                <a:ea typeface="+mj-lt"/>
                <a:cs typeface="+mj-lt"/>
              </a:rPr>
              <a:t> </a:t>
            </a:r>
            <a:r>
              <a:rPr lang="en-US" sz="2000" dirty="0" err="1">
                <a:solidFill>
                  <a:srgbClr val="303D68"/>
                </a:solidFill>
                <a:ea typeface="+mj-lt"/>
                <a:cs typeface="+mj-lt"/>
              </a:rPr>
              <a:t>razumijevanje</a:t>
            </a:r>
            <a:r>
              <a:rPr lang="en-US" sz="2000" dirty="0">
                <a:solidFill>
                  <a:srgbClr val="303D68"/>
                </a:solidFill>
                <a:ea typeface="+mj-lt"/>
                <a:cs typeface="+mj-lt"/>
              </a:rPr>
              <a:t> o tome koji </a:t>
            </a:r>
            <a:r>
              <a:rPr lang="en-US" sz="2000" dirty="0" err="1">
                <a:solidFill>
                  <a:srgbClr val="303D68"/>
                </a:solidFill>
                <a:ea typeface="+mj-lt"/>
                <a:cs typeface="+mj-lt"/>
              </a:rPr>
              <a:t>digitalni</a:t>
            </a:r>
            <a:r>
              <a:rPr lang="en-US" sz="2000" dirty="0">
                <a:solidFill>
                  <a:srgbClr val="303D68"/>
                </a:solidFill>
                <a:ea typeface="+mj-lt"/>
                <a:cs typeface="+mj-lt"/>
              </a:rPr>
              <a:t> </a:t>
            </a:r>
            <a:r>
              <a:rPr lang="en-US" sz="2000" dirty="0" err="1">
                <a:solidFill>
                  <a:srgbClr val="303D68"/>
                </a:solidFill>
                <a:ea typeface="+mj-lt"/>
                <a:cs typeface="+mj-lt"/>
              </a:rPr>
              <a:t>alati</a:t>
            </a:r>
            <a:r>
              <a:rPr lang="en-US" sz="2000" dirty="0">
                <a:solidFill>
                  <a:srgbClr val="303D68"/>
                </a:solidFill>
                <a:ea typeface="+mj-lt"/>
                <a:cs typeface="+mj-lt"/>
              </a:rPr>
              <a:t> </a:t>
            </a:r>
            <a:r>
              <a:rPr lang="en-US" sz="2000" dirty="0" err="1">
                <a:solidFill>
                  <a:srgbClr val="303D68"/>
                </a:solidFill>
                <a:ea typeface="+mj-lt"/>
                <a:cs typeface="+mj-lt"/>
              </a:rPr>
              <a:t>postaju</a:t>
            </a:r>
            <a:r>
              <a:rPr lang="en-US" sz="2000" dirty="0">
                <a:solidFill>
                  <a:srgbClr val="303D68"/>
                </a:solidFill>
                <a:ea typeface="+mj-lt"/>
                <a:cs typeface="+mj-lt"/>
              </a:rPr>
              <a:t> </a:t>
            </a:r>
            <a:r>
              <a:rPr lang="en-US" sz="2000" dirty="0" err="1">
                <a:solidFill>
                  <a:srgbClr val="303D68"/>
                </a:solidFill>
                <a:ea typeface="+mj-lt"/>
                <a:cs typeface="+mj-lt"/>
              </a:rPr>
              <a:t>uobičajeni</a:t>
            </a:r>
            <a:r>
              <a:rPr lang="en-US" sz="2000" dirty="0">
                <a:solidFill>
                  <a:srgbClr val="303D68"/>
                </a:solidFill>
                <a:ea typeface="+mj-lt"/>
                <a:cs typeface="+mj-lt"/>
              </a:rPr>
              <a:t> u </a:t>
            </a:r>
            <a:r>
              <a:rPr lang="en-US" sz="2000" dirty="0" err="1">
                <a:solidFill>
                  <a:srgbClr val="303D68"/>
                </a:solidFill>
                <a:ea typeface="+mj-lt"/>
                <a:cs typeface="+mj-lt"/>
              </a:rPr>
              <a:t>različitim</a:t>
            </a:r>
            <a:r>
              <a:rPr lang="en-US" sz="2000" dirty="0">
                <a:solidFill>
                  <a:srgbClr val="303D68"/>
                </a:solidFill>
                <a:ea typeface="+mj-lt"/>
                <a:cs typeface="+mj-lt"/>
              </a:rPr>
              <a:t> </a:t>
            </a:r>
            <a:r>
              <a:rPr lang="en-US" sz="2000" dirty="0" err="1">
                <a:solidFill>
                  <a:srgbClr val="303D68"/>
                </a:solidFill>
                <a:ea typeface="+mj-lt"/>
                <a:cs typeface="+mj-lt"/>
              </a:rPr>
              <a:t>industrijama</a:t>
            </a:r>
            <a:r>
              <a:rPr lang="en-US" sz="2000" dirty="0">
                <a:solidFill>
                  <a:srgbClr val="303D68"/>
                </a:solidFill>
                <a:ea typeface="+mj-lt"/>
                <a:cs typeface="+mj-lt"/>
              </a:rPr>
              <a:t>.</a:t>
            </a:r>
            <a:endParaRPr lang="en-US" sz="200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endParaRPr lang="en-US" sz="200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r>
              <a:rPr lang="en-US" sz="2000" dirty="0" err="1">
                <a:solidFill>
                  <a:srgbClr val="303D68"/>
                </a:solidFill>
                <a:ea typeface="+mj-lt"/>
                <a:cs typeface="+mj-lt"/>
              </a:rPr>
              <a:t>Digitalne</a:t>
            </a:r>
            <a:r>
              <a:rPr lang="en-US" sz="2000" dirty="0">
                <a:solidFill>
                  <a:srgbClr val="303D68"/>
                </a:solidFill>
                <a:ea typeface="+mj-lt"/>
                <a:cs typeface="+mj-lt"/>
              </a:rPr>
              <a:t> </a:t>
            </a:r>
            <a:r>
              <a:rPr lang="en-US" sz="2000" dirty="0" err="1">
                <a:solidFill>
                  <a:srgbClr val="303D68"/>
                </a:solidFill>
                <a:ea typeface="+mj-lt"/>
                <a:cs typeface="+mj-lt"/>
              </a:rPr>
              <a:t>vještine</a:t>
            </a:r>
            <a:r>
              <a:rPr lang="en-US" sz="2000" dirty="0">
                <a:solidFill>
                  <a:srgbClr val="303D68"/>
                </a:solidFill>
                <a:ea typeface="+mj-lt"/>
                <a:cs typeface="+mj-lt"/>
              </a:rPr>
              <a:t> </a:t>
            </a:r>
            <a:r>
              <a:rPr lang="en-US" sz="2000" dirty="0" err="1">
                <a:solidFill>
                  <a:srgbClr val="303D68"/>
                </a:solidFill>
                <a:ea typeface="+mj-lt"/>
                <a:cs typeface="+mj-lt"/>
              </a:rPr>
              <a:t>nisu</a:t>
            </a:r>
            <a:r>
              <a:rPr lang="en-US" sz="2000" dirty="0">
                <a:solidFill>
                  <a:srgbClr val="303D68"/>
                </a:solidFill>
                <a:ea typeface="+mj-lt"/>
                <a:cs typeface="+mj-lt"/>
              </a:rPr>
              <a:t> </a:t>
            </a:r>
            <a:r>
              <a:rPr lang="en-US" sz="2000" dirty="0" err="1">
                <a:solidFill>
                  <a:srgbClr val="303D68"/>
                </a:solidFill>
                <a:ea typeface="+mj-lt"/>
                <a:cs typeface="+mj-lt"/>
              </a:rPr>
              <a:t>namijenjene</a:t>
            </a:r>
            <a:r>
              <a:rPr lang="en-US" sz="2000" dirty="0">
                <a:solidFill>
                  <a:srgbClr val="303D68"/>
                </a:solidFill>
                <a:ea typeface="+mj-lt"/>
                <a:cs typeface="+mj-lt"/>
              </a:rPr>
              <a:t> </a:t>
            </a:r>
            <a:r>
              <a:rPr lang="en-US" sz="2000" dirty="0" err="1">
                <a:solidFill>
                  <a:srgbClr val="303D68"/>
                </a:solidFill>
                <a:ea typeface="+mj-lt"/>
                <a:cs typeface="+mj-lt"/>
              </a:rPr>
              <a:t>samo</a:t>
            </a:r>
            <a:r>
              <a:rPr lang="en-US" sz="2000" dirty="0">
                <a:solidFill>
                  <a:srgbClr val="303D68"/>
                </a:solidFill>
                <a:ea typeface="+mj-lt"/>
                <a:cs typeface="+mj-lt"/>
              </a:rPr>
              <a:t> </a:t>
            </a:r>
            <a:r>
              <a:rPr lang="en-US" sz="2000" dirty="0" err="1">
                <a:solidFill>
                  <a:srgbClr val="303D68"/>
                </a:solidFill>
                <a:ea typeface="+mj-lt"/>
                <a:cs typeface="+mj-lt"/>
              </a:rPr>
              <a:t>kancelarijskim</a:t>
            </a:r>
            <a:r>
              <a:rPr lang="en-US" sz="2000" dirty="0">
                <a:solidFill>
                  <a:srgbClr val="303D68"/>
                </a:solidFill>
                <a:ea typeface="+mj-lt"/>
                <a:cs typeface="+mj-lt"/>
              </a:rPr>
              <a:t> </a:t>
            </a:r>
            <a:r>
              <a:rPr lang="en-US" sz="2000" dirty="0" err="1">
                <a:solidFill>
                  <a:srgbClr val="303D68"/>
                </a:solidFill>
                <a:ea typeface="+mj-lt"/>
                <a:cs typeface="+mj-lt"/>
              </a:rPr>
              <a:t>poslovima</a:t>
            </a:r>
            <a:r>
              <a:rPr lang="en-US" sz="2000" dirty="0">
                <a:solidFill>
                  <a:srgbClr val="303D68"/>
                </a:solidFill>
                <a:ea typeface="+mj-lt"/>
                <a:cs typeface="+mj-lt"/>
              </a:rPr>
              <a:t> – </a:t>
            </a:r>
            <a:r>
              <a:rPr lang="en-US" sz="2000" dirty="0" err="1">
                <a:solidFill>
                  <a:srgbClr val="303D68"/>
                </a:solidFill>
                <a:ea typeface="+mj-lt"/>
                <a:cs typeface="+mj-lt"/>
              </a:rPr>
              <a:t>prisutne</a:t>
            </a:r>
            <a:r>
              <a:rPr lang="en-US" sz="2000" dirty="0">
                <a:solidFill>
                  <a:srgbClr val="303D68"/>
                </a:solidFill>
                <a:ea typeface="+mj-lt"/>
                <a:cs typeface="+mj-lt"/>
              </a:rPr>
              <a:t> </a:t>
            </a:r>
            <a:r>
              <a:rPr lang="en-US" sz="2000" dirty="0" err="1">
                <a:solidFill>
                  <a:srgbClr val="303D68"/>
                </a:solidFill>
                <a:ea typeface="+mj-lt"/>
                <a:cs typeface="+mj-lt"/>
              </a:rPr>
              <a:t>su</a:t>
            </a:r>
            <a:r>
              <a:rPr lang="en-US" sz="2000" dirty="0">
                <a:solidFill>
                  <a:srgbClr val="303D68"/>
                </a:solidFill>
                <a:ea typeface="+mj-lt"/>
                <a:cs typeface="+mj-lt"/>
              </a:rPr>
              <a:t> u </a:t>
            </a:r>
            <a:r>
              <a:rPr lang="en-US" sz="2000" dirty="0" err="1">
                <a:solidFill>
                  <a:srgbClr val="303D68"/>
                </a:solidFill>
                <a:ea typeface="+mj-lt"/>
                <a:cs typeface="+mj-lt"/>
              </a:rPr>
              <a:t>mnogim</a:t>
            </a:r>
            <a:r>
              <a:rPr lang="en-US" sz="2000" dirty="0">
                <a:solidFill>
                  <a:srgbClr val="303D68"/>
                </a:solidFill>
                <a:ea typeface="+mj-lt"/>
                <a:cs typeface="+mj-lt"/>
              </a:rPr>
              <a:t> </a:t>
            </a:r>
            <a:r>
              <a:rPr lang="en-US" sz="2000" dirty="0" err="1">
                <a:solidFill>
                  <a:srgbClr val="303D68"/>
                </a:solidFill>
                <a:ea typeface="+mj-lt"/>
                <a:cs typeface="+mj-lt"/>
              </a:rPr>
              <a:t>profesijama</a:t>
            </a:r>
            <a:r>
              <a:rPr lang="en-US" sz="2000" dirty="0">
                <a:solidFill>
                  <a:srgbClr val="303D68"/>
                </a:solidFill>
                <a:ea typeface="+mj-lt"/>
                <a:cs typeface="+mj-lt"/>
              </a:rPr>
              <a:t>. </a:t>
            </a:r>
            <a:r>
              <a:rPr lang="en-US" sz="2000" dirty="0" err="1">
                <a:solidFill>
                  <a:srgbClr val="303D68"/>
                </a:solidFill>
                <a:ea typeface="+mj-lt"/>
                <a:cs typeface="+mj-lt"/>
              </a:rPr>
              <a:t>Industrijski</a:t>
            </a:r>
            <a:r>
              <a:rPr lang="en-US" sz="2000" dirty="0">
                <a:solidFill>
                  <a:srgbClr val="303D68"/>
                </a:solidFill>
                <a:ea typeface="+mj-lt"/>
                <a:cs typeface="+mj-lt"/>
              </a:rPr>
              <a:t> </a:t>
            </a:r>
            <a:r>
              <a:rPr lang="en-US" sz="2000" dirty="0" err="1">
                <a:solidFill>
                  <a:srgbClr val="303D68"/>
                </a:solidFill>
                <a:ea typeface="+mj-lt"/>
                <a:cs typeface="+mj-lt"/>
              </a:rPr>
              <a:t>i</a:t>
            </a:r>
            <a:r>
              <a:rPr lang="en-US" sz="2000" dirty="0">
                <a:solidFill>
                  <a:srgbClr val="303D68"/>
                </a:solidFill>
                <a:ea typeface="+mj-lt"/>
                <a:cs typeface="+mj-lt"/>
              </a:rPr>
              <a:t> </a:t>
            </a:r>
            <a:r>
              <a:rPr lang="en-US" sz="2000" dirty="0" err="1">
                <a:solidFill>
                  <a:srgbClr val="303D68"/>
                </a:solidFill>
                <a:ea typeface="+mj-lt"/>
                <a:cs typeface="+mj-lt"/>
              </a:rPr>
              <a:t>sektorski</a:t>
            </a:r>
            <a:r>
              <a:rPr lang="en-US" sz="2000" dirty="0">
                <a:solidFill>
                  <a:srgbClr val="303D68"/>
                </a:solidFill>
                <a:ea typeface="+mj-lt"/>
                <a:cs typeface="+mj-lt"/>
              </a:rPr>
              <a:t> </a:t>
            </a:r>
            <a:r>
              <a:rPr lang="en-US" sz="2000" dirty="0" err="1">
                <a:solidFill>
                  <a:srgbClr val="303D68"/>
                </a:solidFill>
                <a:ea typeface="+mj-lt"/>
                <a:cs typeface="+mj-lt"/>
              </a:rPr>
              <a:t>izvještaji</a:t>
            </a:r>
            <a:r>
              <a:rPr lang="en-US" sz="2000" dirty="0">
                <a:solidFill>
                  <a:srgbClr val="303D68"/>
                </a:solidFill>
                <a:ea typeface="+mj-lt"/>
                <a:cs typeface="+mj-lt"/>
              </a:rPr>
              <a:t> </a:t>
            </a:r>
            <a:r>
              <a:rPr lang="en-US" sz="2000" dirty="0" err="1">
                <a:solidFill>
                  <a:srgbClr val="303D68"/>
                </a:solidFill>
                <a:ea typeface="+mj-lt"/>
                <a:cs typeface="+mj-lt"/>
              </a:rPr>
              <a:t>predstavljaju</a:t>
            </a:r>
            <a:r>
              <a:rPr lang="en-US" sz="2000" dirty="0">
                <a:solidFill>
                  <a:srgbClr val="303D68"/>
                </a:solidFill>
                <a:ea typeface="+mj-lt"/>
                <a:cs typeface="+mj-lt"/>
              </a:rPr>
              <a:t> </a:t>
            </a:r>
            <a:r>
              <a:rPr lang="en-US" sz="2000" dirty="0" err="1">
                <a:solidFill>
                  <a:srgbClr val="303D68"/>
                </a:solidFill>
                <a:ea typeface="+mj-lt"/>
                <a:cs typeface="+mj-lt"/>
              </a:rPr>
              <a:t>još</a:t>
            </a:r>
            <a:r>
              <a:rPr lang="en-US" sz="2000" dirty="0">
                <a:solidFill>
                  <a:srgbClr val="303D68"/>
                </a:solidFill>
                <a:ea typeface="+mj-lt"/>
                <a:cs typeface="+mj-lt"/>
              </a:rPr>
              <a:t> </a:t>
            </a:r>
            <a:r>
              <a:rPr lang="en-US" sz="2000" dirty="0" err="1">
                <a:solidFill>
                  <a:srgbClr val="303D68"/>
                </a:solidFill>
                <a:ea typeface="+mj-lt"/>
                <a:cs typeface="+mj-lt"/>
              </a:rPr>
              <a:t>jedan</a:t>
            </a:r>
            <a:r>
              <a:rPr lang="en-US" sz="2000" dirty="0">
                <a:solidFill>
                  <a:srgbClr val="303D68"/>
                </a:solidFill>
                <a:ea typeface="+mj-lt"/>
                <a:cs typeface="+mj-lt"/>
              </a:rPr>
              <a:t> </a:t>
            </a:r>
            <a:r>
              <a:rPr lang="en-US" sz="2000" dirty="0" err="1">
                <a:solidFill>
                  <a:srgbClr val="303D68"/>
                </a:solidFill>
                <a:ea typeface="+mj-lt"/>
                <a:cs typeface="+mj-lt"/>
              </a:rPr>
              <a:t>vrijedan</a:t>
            </a:r>
            <a:r>
              <a:rPr lang="en-US" sz="2000" dirty="0">
                <a:solidFill>
                  <a:srgbClr val="303D68"/>
                </a:solidFill>
                <a:ea typeface="+mj-lt"/>
                <a:cs typeface="+mj-lt"/>
              </a:rPr>
              <a:t> </a:t>
            </a:r>
            <a:r>
              <a:rPr lang="en-US" sz="2000" dirty="0" err="1">
                <a:solidFill>
                  <a:srgbClr val="303D68"/>
                </a:solidFill>
                <a:ea typeface="+mj-lt"/>
                <a:cs typeface="+mj-lt"/>
              </a:rPr>
              <a:t>izvor</a:t>
            </a:r>
            <a:r>
              <a:rPr lang="en-US" sz="2000" dirty="0">
                <a:solidFill>
                  <a:srgbClr val="303D68"/>
                </a:solidFill>
                <a:ea typeface="+mj-lt"/>
                <a:cs typeface="+mj-lt"/>
              </a:rPr>
              <a:t> </a:t>
            </a:r>
            <a:r>
              <a:rPr lang="en-US" sz="2000" dirty="0" err="1">
                <a:solidFill>
                  <a:srgbClr val="303D68"/>
                </a:solidFill>
                <a:ea typeface="+mj-lt"/>
                <a:cs typeface="+mj-lt"/>
              </a:rPr>
              <a:t>podataka</a:t>
            </a:r>
            <a:r>
              <a:rPr lang="en-US" sz="2000" dirty="0">
                <a:solidFill>
                  <a:srgbClr val="303D68"/>
                </a:solidFill>
                <a:ea typeface="+mj-lt"/>
                <a:cs typeface="+mj-lt"/>
              </a:rPr>
              <a:t>.</a:t>
            </a:r>
            <a:r>
              <a:rPr lang="en-US" sz="2000" dirty="0">
                <a:solidFill>
                  <a:srgbClr val="303D68"/>
                </a:solidFill>
                <a:latin typeface="DejaVu Math TeX Gyre"/>
              </a:rPr>
              <a:t> </a:t>
            </a:r>
          </a:p>
          <a:p>
            <a:pPr marL="285750" indent="-285750" algn="just">
              <a:buFont typeface="Arial" panose="020B0604020202020204" pitchFamily="34" charset="0"/>
              <a:buChar char="•"/>
            </a:pPr>
            <a:r>
              <a:rPr lang="en-US" sz="2000" dirty="0">
                <a:solidFill>
                  <a:srgbClr val="303D68"/>
                </a:solidFill>
                <a:ea typeface="+mj-lt"/>
                <a:cs typeface="+mj-lt"/>
              </a:rPr>
              <a:t>Ovi </a:t>
            </a:r>
            <a:r>
              <a:rPr lang="en-US" sz="2000" dirty="0" err="1">
                <a:solidFill>
                  <a:srgbClr val="303D68"/>
                </a:solidFill>
                <a:ea typeface="+mj-lt"/>
                <a:cs typeface="+mj-lt"/>
              </a:rPr>
              <a:t>podaci</a:t>
            </a:r>
            <a:r>
              <a:rPr lang="en-US" sz="2000" dirty="0">
                <a:solidFill>
                  <a:srgbClr val="303D68"/>
                </a:solidFill>
                <a:ea typeface="+mj-lt"/>
                <a:cs typeface="+mj-lt"/>
              </a:rPr>
              <a:t> </a:t>
            </a:r>
            <a:r>
              <a:rPr lang="en-US" sz="2000" dirty="0" err="1">
                <a:solidFill>
                  <a:srgbClr val="303D68"/>
                </a:solidFill>
                <a:ea typeface="+mj-lt"/>
                <a:cs typeface="+mj-lt"/>
              </a:rPr>
              <a:t>nam</a:t>
            </a:r>
            <a:r>
              <a:rPr lang="en-US" sz="2000" dirty="0">
                <a:solidFill>
                  <a:srgbClr val="303D68"/>
                </a:solidFill>
                <a:ea typeface="+mj-lt"/>
                <a:cs typeface="+mj-lt"/>
              </a:rPr>
              <a:t> </a:t>
            </a:r>
            <a:r>
              <a:rPr lang="en-US" sz="2000" dirty="0" err="1">
                <a:solidFill>
                  <a:srgbClr val="303D68"/>
                </a:solidFill>
                <a:ea typeface="+mj-lt"/>
                <a:cs typeface="+mj-lt"/>
              </a:rPr>
              <a:t>pomažu</a:t>
            </a:r>
            <a:r>
              <a:rPr lang="en-US" sz="2000" dirty="0">
                <a:solidFill>
                  <a:srgbClr val="303D68"/>
                </a:solidFill>
                <a:ea typeface="+mj-lt"/>
                <a:cs typeface="+mj-lt"/>
              </a:rPr>
              <a:t> da </a:t>
            </a:r>
            <a:r>
              <a:rPr lang="en-US" sz="2000" dirty="0" err="1">
                <a:solidFill>
                  <a:srgbClr val="303D68"/>
                </a:solidFill>
                <a:ea typeface="+mj-lt"/>
                <a:cs typeface="+mj-lt"/>
              </a:rPr>
              <a:t>razumijemo</a:t>
            </a:r>
            <a:r>
              <a:rPr lang="en-US" sz="2000" dirty="0">
                <a:solidFill>
                  <a:srgbClr val="303D68"/>
                </a:solidFill>
                <a:ea typeface="+mj-lt"/>
                <a:cs typeface="+mj-lt"/>
              </a:rPr>
              <a:t> </a:t>
            </a:r>
            <a:r>
              <a:rPr lang="en-US" sz="2000" dirty="0" err="1">
                <a:solidFill>
                  <a:srgbClr val="303D68"/>
                </a:solidFill>
                <a:ea typeface="+mj-lt"/>
                <a:cs typeface="+mj-lt"/>
              </a:rPr>
              <a:t>dugoročne</a:t>
            </a:r>
            <a:r>
              <a:rPr lang="en-US" sz="2000" dirty="0">
                <a:solidFill>
                  <a:srgbClr val="303D68"/>
                </a:solidFill>
                <a:ea typeface="+mj-lt"/>
                <a:cs typeface="+mj-lt"/>
              </a:rPr>
              <a:t> </a:t>
            </a:r>
            <a:r>
              <a:rPr lang="en-US" sz="2000" dirty="0" err="1">
                <a:solidFill>
                  <a:srgbClr val="303D68"/>
                </a:solidFill>
                <a:ea typeface="+mj-lt"/>
                <a:cs typeface="+mj-lt"/>
              </a:rPr>
              <a:t>trendove</a:t>
            </a:r>
            <a:r>
              <a:rPr lang="en-US" sz="2000" dirty="0">
                <a:solidFill>
                  <a:srgbClr val="303D68"/>
                </a:solidFill>
                <a:ea typeface="+mj-lt"/>
                <a:cs typeface="+mj-lt"/>
              </a:rPr>
              <a:t>, </a:t>
            </a:r>
            <a:r>
              <a:rPr lang="en-US" sz="2000" dirty="0" err="1">
                <a:solidFill>
                  <a:srgbClr val="303D68"/>
                </a:solidFill>
                <a:ea typeface="+mj-lt"/>
                <a:cs typeface="+mj-lt"/>
              </a:rPr>
              <a:t>poput</a:t>
            </a:r>
            <a:r>
              <a:rPr lang="en-US" sz="2000" dirty="0">
                <a:solidFill>
                  <a:srgbClr val="303D68"/>
                </a:solidFill>
                <a:ea typeface="+mj-lt"/>
                <a:cs typeface="+mj-lt"/>
              </a:rPr>
              <a:t> </a:t>
            </a:r>
            <a:r>
              <a:rPr lang="en-US" sz="2000" dirty="0" err="1">
                <a:solidFill>
                  <a:srgbClr val="303D68"/>
                </a:solidFill>
                <a:ea typeface="+mj-lt"/>
                <a:cs typeface="+mj-lt"/>
              </a:rPr>
              <a:t>sve</a:t>
            </a:r>
            <a:r>
              <a:rPr lang="en-US" sz="2000" dirty="0">
                <a:solidFill>
                  <a:srgbClr val="303D68"/>
                </a:solidFill>
                <a:ea typeface="+mj-lt"/>
                <a:cs typeface="+mj-lt"/>
              </a:rPr>
              <a:t> </a:t>
            </a:r>
            <a:r>
              <a:rPr lang="en-US" sz="2000" dirty="0" err="1">
                <a:solidFill>
                  <a:srgbClr val="303D68"/>
                </a:solidFill>
                <a:ea typeface="+mj-lt"/>
                <a:cs typeface="+mj-lt"/>
              </a:rPr>
              <a:t>veće</a:t>
            </a:r>
            <a:r>
              <a:rPr lang="en-US" sz="2000" dirty="0">
                <a:solidFill>
                  <a:srgbClr val="303D68"/>
                </a:solidFill>
                <a:ea typeface="+mj-lt"/>
                <a:cs typeface="+mj-lt"/>
              </a:rPr>
              <a:t> </a:t>
            </a:r>
            <a:r>
              <a:rPr lang="en-US" sz="2000" dirty="0" err="1">
                <a:solidFill>
                  <a:srgbClr val="303D68"/>
                </a:solidFill>
                <a:ea typeface="+mj-lt"/>
                <a:cs typeface="+mj-lt"/>
              </a:rPr>
              <a:t>važnosti</a:t>
            </a:r>
            <a:r>
              <a:rPr lang="en-US" sz="2000" dirty="0">
                <a:solidFill>
                  <a:srgbClr val="303D68"/>
                </a:solidFill>
                <a:ea typeface="+mj-lt"/>
                <a:cs typeface="+mj-lt"/>
              </a:rPr>
              <a:t> rada s </a:t>
            </a:r>
            <a:r>
              <a:rPr lang="en-US" sz="2000" dirty="0" err="1">
                <a:solidFill>
                  <a:srgbClr val="303D68"/>
                </a:solidFill>
                <a:ea typeface="+mj-lt"/>
                <a:cs typeface="+mj-lt"/>
              </a:rPr>
              <a:t>podacima</a:t>
            </a:r>
            <a:r>
              <a:rPr lang="en-US" sz="2000" dirty="0">
                <a:solidFill>
                  <a:srgbClr val="303D68"/>
                </a:solidFill>
                <a:ea typeface="+mj-lt"/>
                <a:cs typeface="+mj-lt"/>
              </a:rPr>
              <a:t>, </a:t>
            </a:r>
            <a:r>
              <a:rPr lang="en-US" sz="2000" dirty="0" err="1">
                <a:solidFill>
                  <a:srgbClr val="303D68"/>
                </a:solidFill>
                <a:ea typeface="+mj-lt"/>
                <a:cs typeface="+mj-lt"/>
              </a:rPr>
              <a:t>komunikacijskih</a:t>
            </a:r>
            <a:r>
              <a:rPr lang="en-US" sz="2000" dirty="0">
                <a:solidFill>
                  <a:srgbClr val="303D68"/>
                </a:solidFill>
                <a:ea typeface="+mj-lt"/>
                <a:cs typeface="+mj-lt"/>
              </a:rPr>
              <a:t> alata </a:t>
            </a:r>
            <a:r>
              <a:rPr lang="en-US" sz="2000" dirty="0" err="1">
                <a:solidFill>
                  <a:srgbClr val="303D68"/>
                </a:solidFill>
                <a:ea typeface="+mj-lt"/>
                <a:cs typeface="+mj-lt"/>
              </a:rPr>
              <a:t>i</a:t>
            </a:r>
            <a:r>
              <a:rPr lang="en-US" sz="2000" dirty="0">
                <a:solidFill>
                  <a:srgbClr val="303D68"/>
                </a:solidFill>
                <a:ea typeface="+mj-lt"/>
                <a:cs typeface="+mj-lt"/>
              </a:rPr>
              <a:t> </a:t>
            </a:r>
            <a:r>
              <a:rPr lang="en-US" sz="2000" dirty="0" err="1">
                <a:solidFill>
                  <a:srgbClr val="303D68"/>
                </a:solidFill>
                <a:ea typeface="+mj-lt"/>
                <a:cs typeface="+mj-lt"/>
              </a:rPr>
              <a:t>osnovnih</a:t>
            </a:r>
            <a:r>
              <a:rPr lang="en-US" sz="2000" dirty="0">
                <a:solidFill>
                  <a:srgbClr val="303D68"/>
                </a:solidFill>
                <a:ea typeface="+mj-lt"/>
                <a:cs typeface="+mj-lt"/>
              </a:rPr>
              <a:t> </a:t>
            </a:r>
            <a:r>
              <a:rPr lang="en-US" sz="2000" dirty="0" err="1">
                <a:solidFill>
                  <a:srgbClr val="303D68"/>
                </a:solidFill>
                <a:ea typeface="+mj-lt"/>
                <a:cs typeface="+mj-lt"/>
              </a:rPr>
              <a:t>vještina</a:t>
            </a:r>
            <a:r>
              <a:rPr lang="en-US" sz="2000" dirty="0">
                <a:solidFill>
                  <a:srgbClr val="303D68"/>
                </a:solidFill>
                <a:ea typeface="+mj-lt"/>
                <a:cs typeface="+mj-lt"/>
              </a:rPr>
              <a:t> </a:t>
            </a:r>
            <a:r>
              <a:rPr lang="en-US" sz="2000" dirty="0" err="1">
                <a:solidFill>
                  <a:srgbClr val="303D68"/>
                </a:solidFill>
                <a:ea typeface="+mj-lt"/>
                <a:cs typeface="+mj-lt"/>
              </a:rPr>
              <a:t>iz</a:t>
            </a:r>
            <a:r>
              <a:rPr lang="en-US" sz="2000" dirty="0">
                <a:solidFill>
                  <a:srgbClr val="303D68"/>
                </a:solidFill>
                <a:ea typeface="+mj-lt"/>
                <a:cs typeface="+mj-lt"/>
              </a:rPr>
              <a:t> </a:t>
            </a:r>
            <a:r>
              <a:rPr lang="en-US" sz="2000" dirty="0" err="1">
                <a:solidFill>
                  <a:srgbClr val="303D68"/>
                </a:solidFill>
                <a:ea typeface="+mj-lt"/>
                <a:cs typeface="+mj-lt"/>
              </a:rPr>
              <a:t>oblasti</a:t>
            </a:r>
            <a:r>
              <a:rPr lang="en-US" sz="2000" dirty="0">
                <a:solidFill>
                  <a:srgbClr val="303D68"/>
                </a:solidFill>
                <a:ea typeface="+mj-lt"/>
                <a:cs typeface="+mj-lt"/>
              </a:rPr>
              <a:t> </a:t>
            </a:r>
            <a:r>
              <a:rPr lang="en-US" sz="2000" dirty="0" err="1">
                <a:solidFill>
                  <a:srgbClr val="303D68"/>
                </a:solidFill>
                <a:ea typeface="+mj-lt"/>
                <a:cs typeface="+mj-lt"/>
              </a:rPr>
              <a:t>sajber</a:t>
            </a:r>
            <a:r>
              <a:rPr lang="en-US" sz="2000" dirty="0">
                <a:solidFill>
                  <a:srgbClr val="303D68"/>
                </a:solidFill>
                <a:ea typeface="+mj-lt"/>
                <a:cs typeface="+mj-lt"/>
              </a:rPr>
              <a:t> </a:t>
            </a:r>
            <a:r>
              <a:rPr lang="en-US" sz="2000" dirty="0" err="1">
                <a:solidFill>
                  <a:srgbClr val="303D68"/>
                </a:solidFill>
                <a:ea typeface="+mj-lt"/>
                <a:cs typeface="+mj-lt"/>
              </a:rPr>
              <a:t>sigurnosti</a:t>
            </a:r>
            <a:r>
              <a:rPr lang="en-US" sz="2000" dirty="0">
                <a:solidFill>
                  <a:srgbClr val="303D68"/>
                </a:solidFill>
                <a:ea typeface="+mj-lt"/>
                <a:cs typeface="+mj-lt"/>
              </a:rPr>
              <a:t>.</a:t>
            </a:r>
            <a:endParaRPr lang="en-US" sz="200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endParaRPr lang="en-US" sz="200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r>
              <a:rPr lang="en-US" sz="2000" dirty="0">
                <a:solidFill>
                  <a:srgbClr val="303D68"/>
                </a:solidFill>
                <a:ea typeface="+mj-lt"/>
                <a:cs typeface="+mj-lt"/>
              </a:rPr>
              <a:t>Kada </a:t>
            </a:r>
            <a:r>
              <a:rPr lang="en-US" sz="2000" dirty="0" err="1">
                <a:solidFill>
                  <a:srgbClr val="303D68"/>
                </a:solidFill>
                <a:ea typeface="+mj-lt"/>
                <a:cs typeface="+mj-lt"/>
              </a:rPr>
              <a:t>nastavnici</a:t>
            </a:r>
            <a:r>
              <a:rPr lang="en-US" sz="2000" dirty="0">
                <a:solidFill>
                  <a:srgbClr val="303D68"/>
                </a:solidFill>
                <a:ea typeface="+mj-lt"/>
                <a:cs typeface="+mj-lt"/>
              </a:rPr>
              <a:t> u </a:t>
            </a:r>
            <a:r>
              <a:rPr lang="en-US" sz="2000" dirty="0" err="1">
                <a:solidFill>
                  <a:srgbClr val="303D68"/>
                </a:solidFill>
                <a:ea typeface="+mj-lt"/>
                <a:cs typeface="+mj-lt"/>
              </a:rPr>
              <a:t>okviru</a:t>
            </a:r>
            <a:r>
              <a:rPr lang="en-US" sz="2000" dirty="0">
                <a:solidFill>
                  <a:srgbClr val="303D68"/>
                </a:solidFill>
                <a:ea typeface="+mj-lt"/>
                <a:cs typeface="+mj-lt"/>
              </a:rPr>
              <a:t> </a:t>
            </a:r>
            <a:r>
              <a:rPr lang="en-US" sz="2000" dirty="0" err="1">
                <a:solidFill>
                  <a:srgbClr val="303D68"/>
                </a:solidFill>
                <a:ea typeface="+mj-lt"/>
                <a:cs typeface="+mj-lt"/>
              </a:rPr>
              <a:t>stručnog</a:t>
            </a:r>
            <a:r>
              <a:rPr lang="en-US" sz="2000" dirty="0">
                <a:solidFill>
                  <a:srgbClr val="303D68"/>
                </a:solidFill>
                <a:ea typeface="+mj-lt"/>
                <a:cs typeface="+mj-lt"/>
              </a:rPr>
              <a:t> </a:t>
            </a:r>
            <a:r>
              <a:rPr lang="en-US" sz="2000" dirty="0" err="1">
                <a:solidFill>
                  <a:srgbClr val="303D68"/>
                </a:solidFill>
                <a:ea typeface="+mj-lt"/>
                <a:cs typeface="+mj-lt"/>
              </a:rPr>
              <a:t>obrazovanja</a:t>
            </a:r>
            <a:r>
              <a:rPr lang="en-US" sz="2000" dirty="0">
                <a:solidFill>
                  <a:srgbClr val="303D68"/>
                </a:solidFill>
                <a:ea typeface="+mj-lt"/>
                <a:cs typeface="+mj-lt"/>
              </a:rPr>
              <a:t> </a:t>
            </a:r>
            <a:r>
              <a:rPr lang="en-US" sz="2000" dirty="0" err="1">
                <a:solidFill>
                  <a:srgbClr val="303D68"/>
                </a:solidFill>
                <a:ea typeface="+mj-lt"/>
                <a:cs typeface="+mj-lt"/>
              </a:rPr>
              <a:t>i</a:t>
            </a:r>
            <a:r>
              <a:rPr lang="en-US" sz="2000" dirty="0">
                <a:solidFill>
                  <a:srgbClr val="303D68"/>
                </a:solidFill>
                <a:ea typeface="+mj-lt"/>
                <a:cs typeface="+mj-lt"/>
              </a:rPr>
              <a:t> </a:t>
            </a:r>
            <a:r>
              <a:rPr lang="en-US" sz="2000" dirty="0" err="1">
                <a:solidFill>
                  <a:srgbClr val="303D68"/>
                </a:solidFill>
                <a:ea typeface="+mj-lt"/>
                <a:cs typeface="+mj-lt"/>
              </a:rPr>
              <a:t>obuke</a:t>
            </a:r>
            <a:r>
              <a:rPr lang="en-US" sz="2000" dirty="0">
                <a:solidFill>
                  <a:srgbClr val="303D68"/>
                </a:solidFill>
                <a:ea typeface="+mj-lt"/>
                <a:cs typeface="+mj-lt"/>
              </a:rPr>
              <a:t> (VET) </a:t>
            </a:r>
            <a:r>
              <a:rPr lang="en-US" sz="2000" dirty="0" err="1">
                <a:solidFill>
                  <a:srgbClr val="303D68"/>
                </a:solidFill>
                <a:ea typeface="+mj-lt"/>
                <a:cs typeface="+mj-lt"/>
              </a:rPr>
              <a:t>razumiju</a:t>
            </a:r>
            <a:r>
              <a:rPr lang="en-US" sz="2000" dirty="0">
                <a:solidFill>
                  <a:srgbClr val="303D68"/>
                </a:solidFill>
                <a:ea typeface="+mj-lt"/>
                <a:cs typeface="+mj-lt"/>
              </a:rPr>
              <a:t> </a:t>
            </a:r>
            <a:r>
              <a:rPr lang="en-US" sz="2000" dirty="0" err="1">
                <a:solidFill>
                  <a:srgbClr val="303D68"/>
                </a:solidFill>
                <a:ea typeface="+mj-lt"/>
                <a:cs typeface="+mj-lt"/>
              </a:rPr>
              <a:t>ove</a:t>
            </a:r>
            <a:r>
              <a:rPr lang="en-US" sz="2000" dirty="0">
                <a:solidFill>
                  <a:srgbClr val="303D68"/>
                </a:solidFill>
                <a:ea typeface="+mj-lt"/>
                <a:cs typeface="+mj-lt"/>
              </a:rPr>
              <a:t> </a:t>
            </a:r>
            <a:r>
              <a:rPr lang="en-US" sz="2000" dirty="0" err="1">
                <a:solidFill>
                  <a:srgbClr val="303D68"/>
                </a:solidFill>
                <a:ea typeface="+mj-lt"/>
                <a:cs typeface="+mj-lt"/>
              </a:rPr>
              <a:t>trendove</a:t>
            </a:r>
            <a:r>
              <a:rPr lang="en-US" sz="2000" dirty="0">
                <a:solidFill>
                  <a:srgbClr val="303D68"/>
                </a:solidFill>
                <a:ea typeface="+mj-lt"/>
                <a:cs typeface="+mj-lt"/>
              </a:rPr>
              <a:t>, </a:t>
            </a:r>
            <a:r>
              <a:rPr lang="en-US" sz="2000" dirty="0" err="1">
                <a:solidFill>
                  <a:srgbClr val="303D68"/>
                </a:solidFill>
                <a:ea typeface="+mj-lt"/>
                <a:cs typeface="+mj-lt"/>
              </a:rPr>
              <a:t>mogu</a:t>
            </a:r>
            <a:r>
              <a:rPr lang="en-US" sz="2000" dirty="0">
                <a:solidFill>
                  <a:srgbClr val="303D68"/>
                </a:solidFill>
                <a:ea typeface="+mj-lt"/>
                <a:cs typeface="+mj-lt"/>
              </a:rPr>
              <a:t> </a:t>
            </a:r>
            <a:r>
              <a:rPr lang="en-US" sz="2000" dirty="0" err="1">
                <a:solidFill>
                  <a:srgbClr val="303D68"/>
                </a:solidFill>
                <a:ea typeface="+mj-lt"/>
                <a:cs typeface="+mj-lt"/>
              </a:rPr>
              <a:t>ažurirati</a:t>
            </a:r>
            <a:r>
              <a:rPr lang="en-US" sz="2000" dirty="0">
                <a:solidFill>
                  <a:srgbClr val="303D68"/>
                </a:solidFill>
                <a:ea typeface="+mj-lt"/>
                <a:cs typeface="+mj-lt"/>
              </a:rPr>
              <a:t> </a:t>
            </a:r>
            <a:r>
              <a:rPr lang="en-US" sz="2000" dirty="0" err="1">
                <a:solidFill>
                  <a:srgbClr val="303D68"/>
                </a:solidFill>
                <a:ea typeface="+mj-lt"/>
                <a:cs typeface="+mj-lt"/>
              </a:rPr>
              <a:t>svoje</a:t>
            </a:r>
            <a:r>
              <a:rPr lang="en-US" sz="2000" dirty="0">
                <a:solidFill>
                  <a:srgbClr val="303D68"/>
                </a:solidFill>
                <a:ea typeface="+mj-lt"/>
                <a:cs typeface="+mj-lt"/>
              </a:rPr>
              <a:t> </a:t>
            </a:r>
            <a:r>
              <a:rPr lang="en-US" sz="2000" dirty="0" err="1">
                <a:solidFill>
                  <a:srgbClr val="303D68"/>
                </a:solidFill>
                <a:ea typeface="+mj-lt"/>
                <a:cs typeface="+mj-lt"/>
              </a:rPr>
              <a:t>lekcije</a:t>
            </a:r>
            <a:r>
              <a:rPr lang="en-US" sz="2000" dirty="0">
                <a:solidFill>
                  <a:srgbClr val="303D68"/>
                </a:solidFill>
                <a:ea typeface="+mj-lt"/>
                <a:cs typeface="+mj-lt"/>
              </a:rPr>
              <a:t> s </a:t>
            </a:r>
            <a:r>
              <a:rPr lang="en-US" sz="2000" dirty="0" err="1">
                <a:solidFill>
                  <a:srgbClr val="303D68"/>
                </a:solidFill>
                <a:ea typeface="+mj-lt"/>
                <a:cs typeface="+mj-lt"/>
              </a:rPr>
              <a:t>popularnim</a:t>
            </a:r>
            <a:r>
              <a:rPr lang="en-US" sz="2000" dirty="0">
                <a:solidFill>
                  <a:srgbClr val="303D68"/>
                </a:solidFill>
                <a:ea typeface="+mj-lt"/>
                <a:cs typeface="+mj-lt"/>
              </a:rPr>
              <a:t> </a:t>
            </a:r>
            <a:r>
              <a:rPr lang="en-US" sz="2000" dirty="0" err="1">
                <a:solidFill>
                  <a:srgbClr val="303D68"/>
                </a:solidFill>
                <a:ea typeface="+mj-lt"/>
                <a:cs typeface="+mj-lt"/>
              </a:rPr>
              <a:t>alatima</a:t>
            </a:r>
            <a:r>
              <a:rPr lang="en-US" sz="2000" dirty="0">
                <a:solidFill>
                  <a:srgbClr val="303D68"/>
                </a:solidFill>
                <a:ea typeface="+mj-lt"/>
                <a:cs typeface="+mj-lt"/>
              </a:rPr>
              <a:t>.</a:t>
            </a:r>
          </a:p>
        </p:txBody>
      </p:sp>
    </p:spTree>
    <p:extLst>
      <p:ext uri="{BB962C8B-B14F-4D97-AF65-F5344CB8AC3E}">
        <p14:creationId xmlns:p14="http://schemas.microsoft.com/office/powerpoint/2010/main" val="3315338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51FE7B-576B-2336-4930-4D8905D1F4A9}"/>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8" name="Title 1">
            <a:extLst>
              <a:ext uri="{FF2B5EF4-FFF2-40B4-BE49-F238E27FC236}">
                <a16:creationId xmlns:a16="http://schemas.microsoft.com/office/drawing/2014/main" id="{0E00E60C-8EDB-0819-CFC9-C39559C13ED0}"/>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Tržište rada i podaci</a:t>
            </a:r>
          </a:p>
        </p:txBody>
      </p:sp>
      <p:pic>
        <p:nvPicPr>
          <p:cNvPr id="9" name="Picture 8" descr="Blue text on a black background&#10;&#10;Description automatically generated">
            <a:extLst>
              <a:ext uri="{FF2B5EF4-FFF2-40B4-BE49-F238E27FC236}">
                <a16:creationId xmlns:a16="http://schemas.microsoft.com/office/drawing/2014/main" id="{4E866FA1-85F0-DEC3-5F03-209D8DEC06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8F951B8B-28C6-F587-7672-82206D7867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BB486454-CB70-534D-4805-851EA9324CA0}"/>
              </a:ext>
            </a:extLst>
          </p:cNvPr>
          <p:cNvSpPr txBox="1">
            <a:spLocks/>
          </p:cNvSpPr>
          <p:nvPr/>
        </p:nvSpPr>
        <p:spPr>
          <a:xfrm>
            <a:off x="610508" y="1629941"/>
            <a:ext cx="5618709" cy="40563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000">
                <a:solidFill>
                  <a:srgbClr val="303D68"/>
                </a:solidFill>
                <a:ea typeface="+mj-lt"/>
                <a:cs typeface="+mj-lt"/>
              </a:rPr>
              <a:t>Dok </a:t>
            </a:r>
            <a:r>
              <a:rPr lang="en-US" sz="2000" err="1">
                <a:solidFill>
                  <a:srgbClr val="303D68"/>
                </a:solidFill>
                <a:ea typeface="+mj-lt"/>
                <a:cs typeface="+mj-lt"/>
              </a:rPr>
              <a:t>istražujete</a:t>
            </a:r>
            <a:r>
              <a:rPr lang="en-US" sz="2000">
                <a:solidFill>
                  <a:srgbClr val="303D68"/>
                </a:solidFill>
                <a:ea typeface="+mj-lt"/>
                <a:cs typeface="+mj-lt"/>
              </a:rPr>
              <a:t> </a:t>
            </a:r>
            <a:r>
              <a:rPr lang="en-US" sz="2000" err="1">
                <a:solidFill>
                  <a:srgbClr val="303D68"/>
                </a:solidFill>
                <a:ea typeface="+mj-lt"/>
                <a:cs typeface="+mj-lt"/>
              </a:rPr>
              <a:t>informacije</a:t>
            </a:r>
            <a:r>
              <a:rPr lang="en-US" sz="2000">
                <a:solidFill>
                  <a:srgbClr val="303D68"/>
                </a:solidFill>
                <a:ea typeface="+mj-lt"/>
                <a:cs typeface="+mj-lt"/>
              </a:rPr>
              <a:t> o tržištu rada, cilj </a:t>
            </a:r>
            <a:r>
              <a:rPr lang="en-US" sz="2000" err="1">
                <a:solidFill>
                  <a:srgbClr val="303D68"/>
                </a:solidFill>
                <a:ea typeface="+mj-lt"/>
                <a:cs typeface="+mj-lt"/>
              </a:rPr>
              <a:t>nije</a:t>
            </a:r>
            <a:r>
              <a:rPr lang="en-US" sz="2000">
                <a:solidFill>
                  <a:srgbClr val="303D68"/>
                </a:solidFill>
                <a:ea typeface="+mj-lt"/>
                <a:cs typeface="+mj-lt"/>
              </a:rPr>
              <a:t> </a:t>
            </a:r>
            <a:r>
              <a:rPr lang="en-US" sz="2000" err="1">
                <a:solidFill>
                  <a:srgbClr val="303D68"/>
                </a:solidFill>
                <a:ea typeface="+mj-lt"/>
                <a:cs typeface="+mj-lt"/>
              </a:rPr>
              <a:t>razumjeti</a:t>
            </a:r>
            <a:r>
              <a:rPr lang="en-US" sz="2000">
                <a:solidFill>
                  <a:srgbClr val="303D68"/>
                </a:solidFill>
                <a:ea typeface="+mj-lt"/>
                <a:cs typeface="+mj-lt"/>
              </a:rPr>
              <a:t> </a:t>
            </a:r>
            <a:r>
              <a:rPr lang="en-US" sz="2000" err="1">
                <a:solidFill>
                  <a:srgbClr val="303D68"/>
                </a:solidFill>
                <a:ea typeface="+mj-lt"/>
                <a:cs typeface="+mj-lt"/>
              </a:rPr>
              <a:t>sve</a:t>
            </a:r>
            <a:r>
              <a:rPr lang="en-US" sz="2000">
                <a:solidFill>
                  <a:srgbClr val="303D68"/>
                </a:solidFill>
                <a:ea typeface="+mj-lt"/>
                <a:cs typeface="+mj-lt"/>
              </a:rPr>
              <a:t>.</a:t>
            </a:r>
            <a:br>
              <a:rPr lang="en-US" sz="2000" dirty="0">
                <a:solidFill>
                  <a:srgbClr val="303D68"/>
                </a:solidFill>
                <a:ea typeface="+mj-lt"/>
                <a:cs typeface="+mj-lt"/>
              </a:rPr>
            </a:br>
            <a:r>
              <a:rPr lang="en-US" sz="2000" dirty="0">
                <a:solidFill>
                  <a:srgbClr val="303D68"/>
                </a:solidFill>
                <a:ea typeface="+mj-lt"/>
                <a:cs typeface="+mj-lt"/>
              </a:rPr>
              <a:t> </a:t>
            </a:r>
            <a:r>
              <a:rPr lang="en-US" sz="2000" err="1">
                <a:solidFill>
                  <a:srgbClr val="303D68"/>
                </a:solidFill>
                <a:ea typeface="+mj-lt"/>
                <a:cs typeface="+mj-lt"/>
              </a:rPr>
              <a:t>Umjesto</a:t>
            </a:r>
            <a:r>
              <a:rPr lang="en-US" sz="2000">
                <a:solidFill>
                  <a:srgbClr val="303D68"/>
                </a:solidFill>
                <a:ea typeface="+mj-lt"/>
                <a:cs typeface="+mj-lt"/>
              </a:rPr>
              <a:t> toga, </a:t>
            </a:r>
            <a:r>
              <a:rPr lang="en-US" sz="2000" err="1">
                <a:solidFill>
                  <a:srgbClr val="303D68"/>
                </a:solidFill>
                <a:ea typeface="+mj-lt"/>
                <a:cs typeface="+mj-lt"/>
              </a:rPr>
              <a:t>fokusirajte</a:t>
            </a:r>
            <a:r>
              <a:rPr lang="en-US" sz="2000">
                <a:solidFill>
                  <a:srgbClr val="303D68"/>
                </a:solidFill>
                <a:ea typeface="+mj-lt"/>
                <a:cs typeface="+mj-lt"/>
              </a:rPr>
              <a:t> se </a:t>
            </a:r>
            <a:r>
              <a:rPr lang="en-US" sz="2000" err="1">
                <a:solidFill>
                  <a:srgbClr val="303D68"/>
                </a:solidFill>
                <a:ea typeface="+mj-lt"/>
                <a:cs typeface="+mj-lt"/>
              </a:rPr>
              <a:t>na</a:t>
            </a:r>
            <a:r>
              <a:rPr lang="en-US" sz="2000">
                <a:solidFill>
                  <a:srgbClr val="303D68"/>
                </a:solidFill>
                <a:ea typeface="+mj-lt"/>
                <a:cs typeface="+mj-lt"/>
              </a:rPr>
              <a:t> </a:t>
            </a:r>
            <a:r>
              <a:rPr lang="en-US" sz="2000" err="1">
                <a:solidFill>
                  <a:srgbClr val="303D68"/>
                </a:solidFill>
                <a:ea typeface="+mj-lt"/>
                <a:cs typeface="+mj-lt"/>
              </a:rPr>
              <a:t>jednostavna</a:t>
            </a:r>
            <a:r>
              <a:rPr lang="en-US" sz="2000">
                <a:solidFill>
                  <a:srgbClr val="303D68"/>
                </a:solidFill>
                <a:ea typeface="+mj-lt"/>
                <a:cs typeface="+mj-lt"/>
              </a:rPr>
              <a:t> </a:t>
            </a:r>
            <a:r>
              <a:rPr lang="en-US" sz="2000" err="1">
                <a:solidFill>
                  <a:srgbClr val="303D68"/>
                </a:solidFill>
                <a:ea typeface="+mj-lt"/>
                <a:cs typeface="+mj-lt"/>
              </a:rPr>
              <a:t>pitanja</a:t>
            </a:r>
            <a:r>
              <a:rPr lang="en-US" sz="2000">
                <a:solidFill>
                  <a:srgbClr val="303D68"/>
                </a:solidFill>
                <a:ea typeface="+mj-lt"/>
                <a:cs typeface="+mj-lt"/>
              </a:rPr>
              <a:t>:</a:t>
            </a:r>
            <a:endParaRPr lang="en-US"/>
          </a:p>
          <a:p>
            <a:pPr marL="285750" indent="-285750" algn="just">
              <a:buFont typeface="Arial"/>
              <a:buChar char="•"/>
            </a:pPr>
            <a:r>
              <a:rPr lang="en-US" sz="2000">
                <a:solidFill>
                  <a:srgbClr val="303D68"/>
                </a:solidFill>
                <a:ea typeface="+mj-lt"/>
                <a:cs typeface="+mj-lt"/>
              </a:rPr>
              <a:t>Koji </a:t>
            </a:r>
            <a:r>
              <a:rPr lang="en-US" sz="2000" err="1">
                <a:solidFill>
                  <a:srgbClr val="303D68"/>
                </a:solidFill>
                <a:ea typeface="+mj-lt"/>
                <a:cs typeface="+mj-lt"/>
              </a:rPr>
              <a:t>digitalni</a:t>
            </a:r>
            <a:r>
              <a:rPr lang="en-US" sz="2000">
                <a:solidFill>
                  <a:srgbClr val="303D68"/>
                </a:solidFill>
                <a:ea typeface="+mj-lt"/>
                <a:cs typeface="+mj-lt"/>
              </a:rPr>
              <a:t> </a:t>
            </a:r>
            <a:r>
              <a:rPr lang="en-US" sz="2000" err="1">
                <a:solidFill>
                  <a:srgbClr val="303D68"/>
                </a:solidFill>
                <a:ea typeface="+mj-lt"/>
                <a:cs typeface="+mj-lt"/>
              </a:rPr>
              <a:t>alati</a:t>
            </a:r>
            <a:r>
              <a:rPr lang="en-US" sz="2000">
                <a:solidFill>
                  <a:srgbClr val="303D68"/>
                </a:solidFill>
                <a:ea typeface="+mj-lt"/>
                <a:cs typeface="+mj-lt"/>
              </a:rPr>
              <a:t> postaju standard?</a:t>
            </a:r>
            <a:endParaRPr lang="en-US"/>
          </a:p>
          <a:p>
            <a:pPr marL="285750" indent="-285750" algn="just">
              <a:buFont typeface="Arial"/>
              <a:buChar char="•"/>
            </a:pPr>
            <a:r>
              <a:rPr lang="en-US" sz="2000" err="1">
                <a:solidFill>
                  <a:srgbClr val="303D68"/>
                </a:solidFill>
                <a:ea typeface="+mj-lt"/>
                <a:cs typeface="+mj-lt"/>
              </a:rPr>
              <a:t>Koje</a:t>
            </a:r>
            <a:r>
              <a:rPr lang="en-US" sz="2000">
                <a:solidFill>
                  <a:srgbClr val="303D68"/>
                </a:solidFill>
                <a:ea typeface="+mj-lt"/>
                <a:cs typeface="+mj-lt"/>
              </a:rPr>
              <a:t> </a:t>
            </a:r>
            <a:r>
              <a:rPr lang="en-US" sz="2000" err="1">
                <a:solidFill>
                  <a:srgbClr val="303D68"/>
                </a:solidFill>
                <a:ea typeface="+mj-lt"/>
                <a:cs typeface="+mj-lt"/>
              </a:rPr>
              <a:t>kompetencije</a:t>
            </a:r>
            <a:r>
              <a:rPr lang="en-US" sz="2000">
                <a:solidFill>
                  <a:srgbClr val="303D68"/>
                </a:solidFill>
                <a:ea typeface="+mj-lt"/>
                <a:cs typeface="+mj-lt"/>
              </a:rPr>
              <a:t> </a:t>
            </a:r>
            <a:r>
              <a:rPr lang="en-US" sz="2000" err="1">
                <a:solidFill>
                  <a:srgbClr val="303D68"/>
                </a:solidFill>
                <a:ea typeface="+mj-lt"/>
                <a:cs typeface="+mj-lt"/>
              </a:rPr>
              <a:t>podržavaju</a:t>
            </a:r>
            <a:r>
              <a:rPr lang="en-US" sz="2000">
                <a:solidFill>
                  <a:srgbClr val="303D68"/>
                </a:solidFill>
                <a:ea typeface="+mj-lt"/>
                <a:cs typeface="+mj-lt"/>
              </a:rPr>
              <a:t> zelenu i digitalnu tranziciju?</a:t>
            </a:r>
            <a:endParaRPr lang="en-US"/>
          </a:p>
          <a:p>
            <a:pPr marL="285750" indent="-285750" algn="just">
              <a:buFont typeface="Arial"/>
              <a:buChar char="•"/>
            </a:pPr>
            <a:r>
              <a:rPr lang="en-US" sz="2000">
                <a:solidFill>
                  <a:srgbClr val="303D68"/>
                </a:solidFill>
                <a:ea typeface="+mj-lt"/>
                <a:cs typeface="+mj-lt"/>
              </a:rPr>
              <a:t>Koji </a:t>
            </a:r>
            <a:r>
              <a:rPr lang="en-US" sz="2000" err="1">
                <a:solidFill>
                  <a:srgbClr val="303D68"/>
                </a:solidFill>
                <a:ea typeface="+mj-lt"/>
                <a:cs typeface="+mj-lt"/>
              </a:rPr>
              <a:t>trendovi</a:t>
            </a:r>
            <a:r>
              <a:rPr lang="en-US" sz="2000">
                <a:solidFill>
                  <a:srgbClr val="303D68"/>
                </a:solidFill>
                <a:ea typeface="+mj-lt"/>
                <a:cs typeface="+mj-lt"/>
              </a:rPr>
              <a:t> </a:t>
            </a:r>
            <a:r>
              <a:rPr lang="en-US" sz="2000" err="1">
                <a:solidFill>
                  <a:srgbClr val="303D68"/>
                </a:solidFill>
                <a:ea typeface="+mj-lt"/>
                <a:cs typeface="+mj-lt"/>
              </a:rPr>
              <a:t>utiču</a:t>
            </a:r>
            <a:r>
              <a:rPr lang="en-US" sz="2000">
                <a:solidFill>
                  <a:srgbClr val="303D68"/>
                </a:solidFill>
                <a:ea typeface="+mj-lt"/>
                <a:cs typeface="+mj-lt"/>
              </a:rPr>
              <a:t> na sektor u kojem se nalaze moji polaznici?</a:t>
            </a:r>
            <a:endParaRPr lang="en-US"/>
          </a:p>
          <a:p>
            <a:pPr lvl="0" algn="just"/>
            <a:endParaRPr lang="en-US" sz="2000" dirty="0">
              <a:solidFill>
                <a:srgbClr val="303D68"/>
              </a:solidFill>
              <a:latin typeface="DejaVu Math TeX Gyre"/>
            </a:endParaRPr>
          </a:p>
        </p:txBody>
      </p:sp>
      <p:pic>
        <p:nvPicPr>
          <p:cNvPr id="3" name="Imagem 2">
            <a:extLst>
              <a:ext uri="{FF2B5EF4-FFF2-40B4-BE49-F238E27FC236}">
                <a16:creationId xmlns:a16="http://schemas.microsoft.com/office/drawing/2014/main" id="{91445DCC-9BB2-8208-563B-BC0F384E9B98}"/>
              </a:ext>
            </a:extLst>
          </p:cNvPr>
          <p:cNvPicPr>
            <a:picLocks noChangeAspect="1"/>
          </p:cNvPicPr>
          <p:nvPr/>
        </p:nvPicPr>
        <p:blipFill>
          <a:blip r:embed="rId4">
            <a:extLst>
              <a:ext uri="{28A0092B-C50C-407E-A947-70E740481C1C}">
                <a14:useLocalDpi xmlns:a14="http://schemas.microsoft.com/office/drawing/2010/main" val="0"/>
              </a:ext>
            </a:extLst>
          </a:blip>
          <a:srcRect t="16892" r="-837"/>
          <a:stretch>
            <a:fillRect/>
          </a:stretch>
        </p:blipFill>
        <p:spPr bwMode="auto">
          <a:xfrm>
            <a:off x="6480196" y="1629941"/>
            <a:ext cx="5096859" cy="4152608"/>
          </a:xfrm>
          <a:prstGeom prst="rect">
            <a:avLst/>
          </a:prstGeom>
          <a:noFill/>
          <a:ln>
            <a:noFill/>
          </a:ln>
        </p:spPr>
      </p:pic>
    </p:spTree>
    <p:extLst>
      <p:ext uri="{BB962C8B-B14F-4D97-AF65-F5344CB8AC3E}">
        <p14:creationId xmlns:p14="http://schemas.microsoft.com/office/powerpoint/2010/main" val="2652208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A8CA11-632C-FBEE-DD18-705A8B247047}"/>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7E8B7D7B-579B-9DD9-0A07-B3D6F9670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8BDDFC13-F9DD-C504-D153-46802ABF9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8" name="Title 1">
            <a:extLst>
              <a:ext uri="{FF2B5EF4-FFF2-40B4-BE49-F238E27FC236}">
                <a16:creationId xmlns:a16="http://schemas.microsoft.com/office/drawing/2014/main" id="{6FD4EF2E-C760-7639-683D-78F8BDDD9CD0}"/>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Identifikacija digitalnih pojmova</a:t>
            </a:r>
          </a:p>
        </p:txBody>
      </p:sp>
      <p:pic>
        <p:nvPicPr>
          <p:cNvPr id="9" name="Picture 8" descr="Blue text on a black background&#10;&#10;Description automatically generated">
            <a:extLst>
              <a:ext uri="{FF2B5EF4-FFF2-40B4-BE49-F238E27FC236}">
                <a16:creationId xmlns:a16="http://schemas.microsoft.com/office/drawing/2014/main" id="{7696B331-4049-8E9C-2698-CFF1FC9AE3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2BDE48A2-559E-E52E-F2F5-7DA5557391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2516272E-455A-0BDF-8B75-BDFABC9A6394}"/>
              </a:ext>
            </a:extLst>
          </p:cNvPr>
          <p:cNvSpPr txBox="1">
            <a:spLocks/>
          </p:cNvSpPr>
          <p:nvPr/>
        </p:nvSpPr>
        <p:spPr>
          <a:xfrm>
            <a:off x="514117" y="1616026"/>
            <a:ext cx="5376542"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buSzPct val="79999"/>
              <a:buFont typeface="Arial" panose="020B0604020202020204" pitchFamily="34" charset="0"/>
              <a:buChar char="•"/>
            </a:pPr>
            <a:r>
              <a:rPr lang="en-US" sz="1800" dirty="0">
                <a:solidFill>
                  <a:srgbClr val="303D68"/>
                </a:solidFill>
                <a:ea typeface="+mj-lt"/>
                <a:cs typeface="+mj-lt"/>
              </a:rPr>
              <a:t>Ne </a:t>
            </a:r>
            <a:r>
              <a:rPr lang="en-US" sz="1800" err="1">
                <a:solidFill>
                  <a:srgbClr val="303D68"/>
                </a:solidFill>
                <a:ea typeface="+mj-lt"/>
                <a:cs typeface="+mj-lt"/>
              </a:rPr>
              <a:t>sve</a:t>
            </a:r>
            <a:r>
              <a:rPr lang="en-US" sz="1800" dirty="0">
                <a:solidFill>
                  <a:srgbClr val="303D68"/>
                </a:solidFill>
                <a:ea typeface="+mj-lt"/>
                <a:cs typeface="+mj-lt"/>
              </a:rPr>
              <a:t> </a:t>
            </a:r>
            <a:r>
              <a:rPr lang="en-US" sz="1800" err="1">
                <a:solidFill>
                  <a:srgbClr val="303D68"/>
                </a:solidFill>
                <a:ea typeface="+mj-lt"/>
                <a:cs typeface="+mj-lt"/>
              </a:rPr>
              <a:t>informacije</a:t>
            </a:r>
            <a:r>
              <a:rPr lang="en-US" sz="1800" dirty="0">
                <a:solidFill>
                  <a:srgbClr val="303D68"/>
                </a:solidFill>
                <a:ea typeface="+mj-lt"/>
                <a:cs typeface="+mj-lt"/>
              </a:rPr>
              <a:t> o tržištu rada izgledaju isto, pa njihova interpretacija zahtijeva strpljenje i praksu.</a:t>
            </a:r>
            <a:endParaRPr lang="en-US" sz="1800" dirty="0">
              <a:solidFill>
                <a:srgbClr val="303D68"/>
              </a:solidFill>
              <a:latin typeface="+mn-lt"/>
              <a:ea typeface="+mn-ea"/>
              <a:cs typeface="+mn-cs"/>
            </a:endParaRPr>
          </a:p>
          <a:p>
            <a:pPr algn="just">
              <a:buSzPct val="79999"/>
            </a:pPr>
            <a:endParaRPr lang="en-US" sz="1800" dirty="0">
              <a:solidFill>
                <a:srgbClr val="303D68"/>
              </a:solidFill>
              <a:ea typeface="+mj-lt"/>
              <a:cs typeface="+mj-lt"/>
            </a:endParaRPr>
          </a:p>
          <a:p>
            <a:pPr algn="just">
              <a:buSzPct val="79999"/>
              <a:buFont typeface="Arial" panose="020B0604020202020204" pitchFamily="34" charset="0"/>
              <a:buChar char="•"/>
            </a:pPr>
            <a:r>
              <a:rPr lang="en-US" sz="1800" dirty="0">
                <a:solidFill>
                  <a:srgbClr val="303D68"/>
                </a:solidFill>
                <a:ea typeface="+mj-lt"/>
                <a:cs typeface="+mj-lt"/>
              </a:rPr>
              <a:t>Neki </a:t>
            </a:r>
            <a:r>
              <a:rPr lang="en-US" sz="1800" err="1">
                <a:solidFill>
                  <a:srgbClr val="303D68"/>
                </a:solidFill>
                <a:ea typeface="+mj-lt"/>
                <a:cs typeface="+mj-lt"/>
              </a:rPr>
              <a:t>oglasi</a:t>
            </a:r>
            <a:r>
              <a:rPr lang="en-US" sz="1800" dirty="0">
                <a:solidFill>
                  <a:srgbClr val="303D68"/>
                </a:solidFill>
                <a:ea typeface="+mj-lt"/>
                <a:cs typeface="+mj-lt"/>
              </a:rPr>
              <a:t> </a:t>
            </a:r>
            <a:r>
              <a:rPr lang="en-US" sz="1800" err="1">
                <a:solidFill>
                  <a:srgbClr val="303D68"/>
                </a:solidFill>
                <a:ea typeface="+mj-lt"/>
                <a:cs typeface="+mj-lt"/>
              </a:rPr>
              <a:t>navode</a:t>
            </a:r>
            <a:r>
              <a:rPr lang="en-US" sz="1800" dirty="0">
                <a:solidFill>
                  <a:srgbClr val="303D68"/>
                </a:solidFill>
                <a:ea typeface="+mj-lt"/>
                <a:cs typeface="+mj-lt"/>
              </a:rPr>
              <a:t> vrlo specifičan softver, dok drugi samo kažu „osnovne kompjuterske vještine.“</a:t>
            </a:r>
            <a:endParaRPr lang="en-US" dirty="0">
              <a:ea typeface="+mn-ea"/>
              <a:cs typeface="+mn-cs"/>
            </a:endParaRPr>
          </a:p>
          <a:p>
            <a:pPr algn="just">
              <a:buSzPct val="79999"/>
            </a:pPr>
            <a:endParaRPr lang="en-US" sz="1800" dirty="0">
              <a:solidFill>
                <a:srgbClr val="303D68"/>
              </a:solidFill>
              <a:ea typeface="+mj-lt"/>
              <a:cs typeface="+mj-lt"/>
            </a:endParaRPr>
          </a:p>
          <a:p>
            <a:pPr algn="just">
              <a:buSzPct val="79999"/>
              <a:buFont typeface="Arial" panose="020B0604020202020204" pitchFamily="34" charset="0"/>
              <a:buChar char="•"/>
            </a:pPr>
            <a:r>
              <a:rPr lang="en-US" sz="1800" dirty="0">
                <a:solidFill>
                  <a:srgbClr val="303D68"/>
                </a:solidFill>
                <a:ea typeface="+mj-lt"/>
                <a:cs typeface="+mj-lt"/>
              </a:rPr>
              <a:t>Neki </a:t>
            </a:r>
            <a:r>
              <a:rPr lang="en-US" sz="1800" dirty="0" err="1">
                <a:solidFill>
                  <a:srgbClr val="303D68"/>
                </a:solidFill>
                <a:ea typeface="+mj-lt"/>
                <a:cs typeface="+mj-lt"/>
              </a:rPr>
              <a:t>izvještaji</a:t>
            </a:r>
            <a:r>
              <a:rPr lang="en-US" sz="1800" dirty="0">
                <a:solidFill>
                  <a:srgbClr val="303D68"/>
                </a:solidFill>
                <a:ea typeface="+mj-lt"/>
                <a:cs typeface="+mj-lt"/>
              </a:rPr>
              <a:t> </a:t>
            </a:r>
            <a:r>
              <a:rPr lang="en-US" sz="1800" dirty="0" err="1">
                <a:solidFill>
                  <a:srgbClr val="303D68"/>
                </a:solidFill>
                <a:ea typeface="+mj-lt"/>
                <a:cs typeface="+mj-lt"/>
              </a:rPr>
              <a:t>govore</a:t>
            </a:r>
            <a:r>
              <a:rPr lang="en-US" sz="1800" dirty="0">
                <a:solidFill>
                  <a:srgbClr val="303D68"/>
                </a:solidFill>
                <a:ea typeface="+mj-lt"/>
                <a:cs typeface="+mj-lt"/>
              </a:rPr>
              <a:t> o digitalnoj transformaciji, a ne daju praktične primjere. U tim slučajevima, vaš cilj je prevesti opće termine u konkretne ideje za nastavu.</a:t>
            </a:r>
            <a:endParaRPr lang="en-US" dirty="0">
              <a:ea typeface="+mn-ea"/>
              <a:cs typeface="+mn-cs"/>
            </a:endParaRPr>
          </a:p>
          <a:p>
            <a:pPr lvl="0" algn="just">
              <a:buSzPct val="79999"/>
            </a:pPr>
            <a:endParaRPr lang="en-US" sz="1800" dirty="0">
              <a:solidFill>
                <a:srgbClr val="303D68"/>
              </a:solidFill>
              <a:latin typeface="+mn-lt"/>
              <a:ea typeface="+mn-ea"/>
              <a:cs typeface="+mn-cs"/>
            </a:endParaRPr>
          </a:p>
        </p:txBody>
      </p:sp>
      <p:graphicFrame>
        <p:nvGraphicFramePr>
          <p:cNvPr id="5" name="Diagrama 4">
            <a:extLst>
              <a:ext uri="{FF2B5EF4-FFF2-40B4-BE49-F238E27FC236}">
                <a16:creationId xmlns:a16="http://schemas.microsoft.com/office/drawing/2014/main" id="{E420E5E2-0839-F51F-8EE8-80EAA96148BD}"/>
              </a:ext>
            </a:extLst>
          </p:cNvPr>
          <p:cNvGraphicFramePr/>
          <p:nvPr>
            <p:extLst>
              <p:ext uri="{D42A27DB-BD31-4B8C-83A1-F6EECF244321}">
                <p14:modId xmlns:p14="http://schemas.microsoft.com/office/powerpoint/2010/main" val="66203432"/>
              </p:ext>
            </p:extLst>
          </p:nvPr>
        </p:nvGraphicFramePr>
        <p:xfrm>
          <a:off x="5232218" y="719666"/>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CaixaDeTexto 6">
            <a:extLst>
              <a:ext uri="{FF2B5EF4-FFF2-40B4-BE49-F238E27FC236}">
                <a16:creationId xmlns:a16="http://schemas.microsoft.com/office/drawing/2014/main" id="{B91F45BD-827D-154C-ED7A-87CD78022BD9}"/>
              </a:ext>
            </a:extLst>
          </p:cNvPr>
          <p:cNvSpPr txBox="1"/>
          <p:nvPr/>
        </p:nvSpPr>
        <p:spPr>
          <a:xfrm>
            <a:off x="610508" y="4964975"/>
            <a:ext cx="5731299" cy="553998"/>
          </a:xfrm>
          <a:prstGeom prst="rect">
            <a:avLst/>
          </a:prstGeom>
          <a:noFill/>
        </p:spPr>
        <p:txBody>
          <a:bodyPr wrap="square">
            <a:spAutoFit/>
          </a:bodyPr>
          <a:lstStyle/>
          <a:p>
            <a:r>
              <a:rPr lang="en-US" sz="1500" i="1" dirty="0">
                <a:solidFill>
                  <a:srgbClr val="303D68"/>
                </a:solidFill>
              </a:rPr>
              <a:t>Važno je zapamtiti da ponekad postoje različiti alati za istu svrhu (npr. Zoom i Teams za video pozive).</a:t>
            </a:r>
          </a:p>
        </p:txBody>
      </p:sp>
    </p:spTree>
    <p:extLst>
      <p:ext uri="{BB962C8B-B14F-4D97-AF65-F5344CB8AC3E}">
        <p14:creationId xmlns:p14="http://schemas.microsoft.com/office/powerpoint/2010/main" val="36894985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DCFDD1B45B5F4B806800968C84CFE3" ma:contentTypeVersion="12" ma:contentTypeDescription="Create a new document." ma:contentTypeScope="" ma:versionID="4d61de73b3b87f79cae4fa1f41b902f6">
  <xsd:schema xmlns:xsd="http://www.w3.org/2001/XMLSchema" xmlns:xs="http://www.w3.org/2001/XMLSchema" xmlns:p="http://schemas.microsoft.com/office/2006/metadata/properties" xmlns:ns2="43a87855-32f0-4335-8088-0170441fcb23" xmlns:ns3="e76d9c07-0b06-4929-817e-fe7084f9c9c7" targetNamespace="http://schemas.microsoft.com/office/2006/metadata/properties" ma:root="true" ma:fieldsID="8d0478d3cad81f7456b84e76306d72d5" ns2:_="" ns3:_="">
    <xsd:import namespace="43a87855-32f0-4335-8088-0170441fcb23"/>
    <xsd:import namespace="e76d9c07-0b06-4929-817e-fe7084f9c9c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a87855-32f0-4335-8088-0170441fcb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c9995d2-e2c0-43d6-89d2-2fe60944384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76d9c07-0b06-4929-817e-fe7084f9c9c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6b0b466-1a09-4668-8578-52451da5a6f1}" ma:internalName="TaxCatchAll" ma:showField="CatchAllData" ma:web="e76d9c07-0b06-4929-817e-fe7084f9c9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3a87855-32f0-4335-8088-0170441fcb23">
      <Terms xmlns="http://schemas.microsoft.com/office/infopath/2007/PartnerControls"/>
    </lcf76f155ced4ddcb4097134ff3c332f>
    <TaxCatchAll xmlns="e76d9c07-0b06-4929-817e-fe7084f9c9c7" xsi:nil="true"/>
  </documentManagement>
</p:properties>
</file>

<file path=customXml/itemProps1.xml><?xml version="1.0" encoding="utf-8"?>
<ds:datastoreItem xmlns:ds="http://schemas.openxmlformats.org/officeDocument/2006/customXml" ds:itemID="{08694B17-2139-47D7-B98F-E08AB2D01F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a87855-32f0-4335-8088-0170441fcb23"/>
    <ds:schemaRef ds:uri="e76d9c07-0b06-4929-817e-fe7084f9c9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1903E13-71B6-4BFD-AF44-0150E2E43CAD}">
  <ds:schemaRefs>
    <ds:schemaRef ds:uri="http://schemas.microsoft.com/sharepoint/v3/contenttype/forms"/>
  </ds:schemaRefs>
</ds:datastoreItem>
</file>

<file path=customXml/itemProps3.xml><?xml version="1.0" encoding="utf-8"?>
<ds:datastoreItem xmlns:ds="http://schemas.openxmlformats.org/officeDocument/2006/customXml" ds:itemID="{4AD10664-19B9-45F0-971F-00B5EE8EE9CE}">
  <ds:schemaRefs>
    <ds:schemaRef ds:uri="260d0452-9355-4de6-b189-e15d53161495"/>
    <ds:schemaRef ds:uri="702470db-a566-4540-b13a-d1af6dbd22e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43a87855-32f0-4335-8088-0170441fcb23"/>
    <ds:schemaRef ds:uri="e76d9c07-0b06-4929-817e-fe7084f9c9c7"/>
  </ds:schemaRefs>
</ds:datastoreItem>
</file>

<file path=docProps/app.xml><?xml version="1.0" encoding="utf-8"?>
<Properties xmlns="http://schemas.openxmlformats.org/officeDocument/2006/extended-properties" xmlns:vt="http://schemas.openxmlformats.org/officeDocument/2006/docPropsVTypes">
  <Template>office theme</Template>
  <TotalTime>1701</TotalTime>
  <Words>3783</Words>
  <Application>Microsoft Office PowerPoint</Application>
  <PresentationFormat>Widescreen</PresentationFormat>
  <Paragraphs>358</Paragraphs>
  <Slides>47</Slides>
  <Notes>11</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Digitalne vještine – 2.1 Digitalna pismenost na tržištu rada</vt:lpstr>
      <vt:lpstr>PowerPoint Presentation</vt:lpstr>
      <vt:lpstr>PowerPoint Presentation</vt:lpstr>
      <vt:lpstr>Modul 1: Signali na tržištu rada i mapiranje prema ESCO-u  Podnaslov 1.1: Prikupljanje i interpretacija podataka o tržištu rada  Podnaslov 1.2: Izvlačenje i normalizacija terminologije digitalnih vještina  Podnaslov 1.3: Povezivanje vještina i standarda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 2: Osnovne digitalne vještine u sektorima koje pokriva stručno obrazovanje i obuka (VET)  Podnaslov 2.1: Izgradnja temeljnih digitalnih kompetencija  Podnaslov 2.2: Uloga pismenosti u oblasti vještačke inteligencije u stručnom obrazovanju i obuci  Podnaslov 2.3: Transverzalne i sektorski specifične vještine </vt:lpstr>
      <vt:lpstr>PowerPoint Presentation</vt:lpstr>
      <vt:lpstr>PowerPoint Presentation</vt:lpstr>
      <vt:lpstr>PowerPoint Presentation</vt:lpstr>
      <vt:lpstr>PowerPoint Presentation</vt:lpstr>
      <vt:lpstr>PowerPoint Presentation</vt:lpstr>
      <vt:lpstr>Razumijevanje vještačke inteligencije kao dijela svakodnevnog rada</vt:lpstr>
      <vt:lpstr>PowerPoint Presentation</vt:lpstr>
      <vt:lpstr>PowerPoint Presentation</vt:lpstr>
      <vt:lpstr>PowerPoint Presentation</vt:lpstr>
      <vt:lpstr>PowerPoint Presentation</vt:lpstr>
      <vt:lpstr>PowerPoint Presentation</vt:lpstr>
      <vt:lpstr>PowerPoint Presentation</vt:lpstr>
      <vt:lpstr>Modul 3: Prepreke i strategije inkluzije  Podnaslov 3.1: Identifikacija uobičajenih prepreka digitalnom učenju  Podnaslov 3.2: Dizajniranje inkluzivnih digitalnih nastavnih materijala  Podnaslov 3.3: Kreiranje pristupačnih nadzornih ploča i vizualnih pomagala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Prilagođavanje digitalnih zadataka svim učenicima</vt:lpstr>
      <vt:lpstr>PowerPoint Presentation</vt:lpstr>
      <vt:lpstr>PowerPoint Presentation</vt:lpstr>
      <vt:lpstr>PowerPoint Presentation</vt:lpstr>
      <vt:lpstr>PowerPoint Presentation</vt:lpstr>
      <vt:lpstr>PowerPoint Presentation</vt:lpstr>
      <vt:lpstr>Hvala!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Gost</dc:creator>
  <cp:keywords>, docId:81F49B143ADD039C0E864BBA75D50F83</cp:keywords>
  <cp:lastModifiedBy>Renata Venancio</cp:lastModifiedBy>
  <cp:revision>296</cp:revision>
  <dcterms:created xsi:type="dcterms:W3CDTF">2024-12-20T10:35:29Z</dcterms:created>
  <dcterms:modified xsi:type="dcterms:W3CDTF">2026-01-08T13:54:53Z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0x010100AFDCFDD1B45B5F4B806800968C84CFE3</vt:lpwstr>
  </property>
  <property fmtid="{D5CDD505-2E9C-101B-9397-08002B2CF9AE}" pid="3" name="MediaServiceImageTags">
    <vt:lpwstr/>
  </property>
</Properties>
</file>