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sldIdLst>
    <p:sldId id="271" r:id="rId5"/>
    <p:sldId id="265" r:id="rId6"/>
    <p:sldId id="533" r:id="rId7"/>
    <p:sldId id="566" r:id="rId8"/>
    <p:sldId id="514" r:id="rId9"/>
    <p:sldId id="603" r:id="rId10"/>
    <p:sldId id="604" r:id="rId11"/>
    <p:sldId id="544" r:id="rId12"/>
    <p:sldId id="546" r:id="rId13"/>
    <p:sldId id="570" r:id="rId14"/>
    <p:sldId id="586" r:id="rId15"/>
    <p:sldId id="548" r:id="rId16"/>
    <p:sldId id="605" r:id="rId17"/>
    <p:sldId id="606" r:id="rId18"/>
    <p:sldId id="552" r:id="rId19"/>
    <p:sldId id="558" r:id="rId20"/>
    <p:sldId id="607" r:id="rId21"/>
    <p:sldId id="591" r:id="rId22"/>
    <p:sldId id="608" r:id="rId23"/>
    <p:sldId id="557" r:id="rId24"/>
    <p:sldId id="610" r:id="rId25"/>
    <p:sldId id="609" r:id="rId26"/>
    <p:sldId id="611" r:id="rId27"/>
    <p:sldId id="553" r:id="rId28"/>
    <p:sldId id="571" r:id="rId29"/>
    <p:sldId id="613" r:id="rId30"/>
    <p:sldId id="614" r:id="rId31"/>
    <p:sldId id="615" r:id="rId32"/>
    <p:sldId id="616" r:id="rId33"/>
    <p:sldId id="534" r:id="rId34"/>
    <p:sldId id="624" r:id="rId35"/>
    <p:sldId id="587" r:id="rId36"/>
    <p:sldId id="618" r:id="rId37"/>
    <p:sldId id="621" r:id="rId38"/>
    <p:sldId id="619" r:id="rId39"/>
    <p:sldId id="620" r:id="rId40"/>
    <p:sldId id="622" r:id="rId41"/>
    <p:sldId id="596" r:id="rId42"/>
    <p:sldId id="623" r:id="rId43"/>
    <p:sldId id="567" r:id="rId44"/>
    <p:sldId id="583" r:id="rId45"/>
    <p:sldId id="625" r:id="rId46"/>
    <p:sldId id="626" r:id="rId47"/>
    <p:sldId id="582" r:id="rId48"/>
    <p:sldId id="27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5133" userDrawn="1">
          <p15:clr>
            <a:srgbClr val="A4A3A4"/>
          </p15:clr>
        </p15:guide>
        <p15:guide id="3" pos="2547" userDrawn="1">
          <p15:clr>
            <a:srgbClr val="A4A3A4"/>
          </p15:clr>
        </p15:guide>
        <p15:guide id="4" orient="horz" pos="2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D68"/>
    <a:srgbClr val="74D3BD"/>
    <a:srgbClr val="373365"/>
    <a:srgbClr val="399884"/>
    <a:srgbClr val="4DB9A1"/>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F5182-9991-F160-414D-AD36A5C38FA7}" v="5" dt="2025-12-10T10:31:05.114"/>
    <p1510:client id="{7C17A094-9252-0F2B-4BFC-FA1CDCE892CC}" v="45" dt="2025-12-10T12:06:17.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74" d="100"/>
          <a:sy n="74" d="100"/>
        </p:scale>
        <p:origin x="96" y="178"/>
      </p:cViewPr>
      <p:guideLst>
        <p:guide orient="horz" pos="1729"/>
        <p:guide pos="5133"/>
        <p:guide pos="2547"/>
        <p:guide orient="horz" pos="299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a@thebalkanforum.org" userId="S::erina_thebalkanforum.org#ext#@cleantechbulgaria.onmicrosoft.com::d35f3f0c-96d6-4a2e-9741-4f5883d9db32" providerId="AD" clId="Web-{22EF5182-9991-F160-414D-AD36A5C38FA7}"/>
    <pc:docChg chg="modSld">
      <pc:chgData name="erina@thebalkanforum.org" userId="S::erina_thebalkanforum.org#ext#@cleantechbulgaria.onmicrosoft.com::d35f3f0c-96d6-4a2e-9741-4f5883d9db32" providerId="AD" clId="Web-{22EF5182-9991-F160-414D-AD36A5C38FA7}" dt="2025-12-10T10:31:04.707" v="3" actId="20577"/>
      <pc:docMkLst>
        <pc:docMk/>
      </pc:docMkLst>
      <pc:sldChg chg="modSp">
        <pc:chgData name="erina@thebalkanforum.org" userId="S::erina_thebalkanforum.org#ext#@cleantechbulgaria.onmicrosoft.com::d35f3f0c-96d6-4a2e-9741-4f5883d9db32" providerId="AD" clId="Web-{22EF5182-9991-F160-414D-AD36A5C38FA7}" dt="2025-12-10T10:31:04.707" v="3" actId="20577"/>
        <pc:sldMkLst>
          <pc:docMk/>
          <pc:sldMk cId="3774500966" sldId="271"/>
        </pc:sldMkLst>
        <pc:spChg chg="mod">
          <ac:chgData name="erina@thebalkanforum.org" userId="S::erina_thebalkanforum.org#ext#@cleantechbulgaria.onmicrosoft.com::d35f3f0c-96d6-4a2e-9741-4f5883d9db32" providerId="AD" clId="Web-{22EF5182-9991-F160-414D-AD36A5C38FA7}" dt="2025-12-10T10:31:04.707" v="3" actId="20577"/>
          <ac:spMkLst>
            <pc:docMk/>
            <pc:sldMk cId="3774500966" sldId="271"/>
            <ac:spMk id="8" creationId="{72516657-60C6-1250-3C2B-F902C217885F}"/>
          </ac:spMkLst>
        </pc:spChg>
      </pc:sldChg>
    </pc:docChg>
  </pc:docChgLst>
  <pc:docChgLst>
    <pc:chgData name="erina@thebalkanforum.org" userId="S::erina_thebalkanforum.org#ext#@cleantechbulgaria.onmicrosoft.com::d35f3f0c-96d6-4a2e-9741-4f5883d9db32" providerId="AD" clId="Web-{7C17A094-9252-0F2B-4BFC-FA1CDCE892CC}"/>
    <pc:docChg chg="modSld">
      <pc:chgData name="erina@thebalkanforum.org" userId="S::erina_thebalkanforum.org#ext#@cleantechbulgaria.onmicrosoft.com::d35f3f0c-96d6-4a2e-9741-4f5883d9db32" providerId="AD" clId="Web-{7C17A094-9252-0F2B-4BFC-FA1CDCE892CC}" dt="2025-12-10T12:06:15.965" v="34" actId="20577"/>
      <pc:docMkLst>
        <pc:docMk/>
      </pc:docMkLst>
      <pc:sldChg chg="modSp">
        <pc:chgData name="erina@thebalkanforum.org" userId="S::erina_thebalkanforum.org#ext#@cleantechbulgaria.onmicrosoft.com::d35f3f0c-96d6-4a2e-9741-4f5883d9db32" providerId="AD" clId="Web-{7C17A094-9252-0F2B-4BFC-FA1CDCE892CC}" dt="2025-12-10T12:03:21.738" v="2" actId="20577"/>
        <pc:sldMkLst>
          <pc:docMk/>
          <pc:sldMk cId="2009422254" sldId="548"/>
        </pc:sldMkLst>
        <pc:spChg chg="mod">
          <ac:chgData name="erina@thebalkanforum.org" userId="S::erina_thebalkanforum.org#ext#@cleantechbulgaria.onmicrosoft.com::d35f3f0c-96d6-4a2e-9741-4f5883d9db32" providerId="AD" clId="Web-{7C17A094-9252-0F2B-4BFC-FA1CDCE892CC}" dt="2025-12-10T12:03:21.738" v="2" actId="20577"/>
          <ac:spMkLst>
            <pc:docMk/>
            <pc:sldMk cId="2009422254" sldId="548"/>
            <ac:spMk id="6" creationId="{FEAD0587-3585-BDDB-3A7A-D496114D96AD}"/>
          </ac:spMkLst>
        </pc:spChg>
      </pc:sldChg>
      <pc:sldChg chg="modSp">
        <pc:chgData name="erina@thebalkanforum.org" userId="S::erina_thebalkanforum.org#ext#@cleantechbulgaria.onmicrosoft.com::d35f3f0c-96d6-4a2e-9741-4f5883d9db32" providerId="AD" clId="Web-{7C17A094-9252-0F2B-4BFC-FA1CDCE892CC}" dt="2025-12-10T12:04:17.746" v="11" actId="20577"/>
        <pc:sldMkLst>
          <pc:docMk/>
          <pc:sldMk cId="3241916936" sldId="553"/>
        </pc:sldMkLst>
        <pc:spChg chg="mod">
          <ac:chgData name="erina@thebalkanforum.org" userId="S::erina_thebalkanforum.org#ext#@cleantechbulgaria.onmicrosoft.com::d35f3f0c-96d6-4a2e-9741-4f5883d9db32" providerId="AD" clId="Web-{7C17A094-9252-0F2B-4BFC-FA1CDCE892CC}" dt="2025-12-10T12:04:17.746" v="11" actId="20577"/>
          <ac:spMkLst>
            <pc:docMk/>
            <pc:sldMk cId="3241916936" sldId="553"/>
            <ac:spMk id="6" creationId="{62CC711B-F75B-302C-C0A6-807423D29E91}"/>
          </ac:spMkLst>
        </pc:spChg>
      </pc:sldChg>
      <pc:sldChg chg="modSp">
        <pc:chgData name="erina@thebalkanforum.org" userId="S::erina_thebalkanforum.org#ext#@cleantechbulgaria.onmicrosoft.com::d35f3f0c-96d6-4a2e-9741-4f5883d9db32" providerId="AD" clId="Web-{7C17A094-9252-0F2B-4BFC-FA1CDCE892CC}" dt="2025-12-10T12:03:58.055" v="7" actId="20577"/>
        <pc:sldMkLst>
          <pc:docMk/>
          <pc:sldMk cId="370133658" sldId="557"/>
        </pc:sldMkLst>
        <pc:spChg chg="mod">
          <ac:chgData name="erina@thebalkanforum.org" userId="S::erina_thebalkanforum.org#ext#@cleantechbulgaria.onmicrosoft.com::d35f3f0c-96d6-4a2e-9741-4f5883d9db32" providerId="AD" clId="Web-{7C17A094-9252-0F2B-4BFC-FA1CDCE892CC}" dt="2025-12-10T12:03:58.055" v="7" actId="20577"/>
          <ac:spMkLst>
            <pc:docMk/>
            <pc:sldMk cId="370133658" sldId="557"/>
            <ac:spMk id="6" creationId="{0E071CD3-CC0E-91A0-F0F1-15A4DAAE4862}"/>
          </ac:spMkLst>
        </pc:spChg>
      </pc:sldChg>
      <pc:sldChg chg="modSp">
        <pc:chgData name="erina@thebalkanforum.org" userId="S::erina_thebalkanforum.org#ext#@cleantechbulgaria.onmicrosoft.com::d35f3f0c-96d6-4a2e-9741-4f5883d9db32" providerId="AD" clId="Web-{7C17A094-9252-0F2B-4BFC-FA1CDCE892CC}" dt="2025-12-10T12:03:40.613" v="4" actId="20577"/>
        <pc:sldMkLst>
          <pc:docMk/>
          <pc:sldMk cId="2193048184" sldId="558"/>
        </pc:sldMkLst>
        <pc:spChg chg="mod">
          <ac:chgData name="erina@thebalkanforum.org" userId="S::erina_thebalkanforum.org#ext#@cleantechbulgaria.onmicrosoft.com::d35f3f0c-96d6-4a2e-9741-4f5883d9db32" providerId="AD" clId="Web-{7C17A094-9252-0F2B-4BFC-FA1CDCE892CC}" dt="2025-12-10T12:03:40.613" v="4" actId="20577"/>
          <ac:spMkLst>
            <pc:docMk/>
            <pc:sldMk cId="2193048184" sldId="558"/>
            <ac:spMk id="6" creationId="{EF228CB3-145F-057F-3A05-D5B198A36E0F}"/>
          </ac:spMkLst>
        </pc:spChg>
      </pc:sldChg>
      <pc:sldChg chg="modSp">
        <pc:chgData name="erina@thebalkanforum.org" userId="S::erina_thebalkanforum.org#ext#@cleantechbulgaria.onmicrosoft.com::d35f3f0c-96d6-4a2e-9741-4f5883d9db32" providerId="AD" clId="Web-{7C17A094-9252-0F2B-4BFC-FA1CDCE892CC}" dt="2025-12-10T12:05:53.744" v="31" actId="20577"/>
        <pc:sldMkLst>
          <pc:docMk/>
          <pc:sldMk cId="4197824590" sldId="567"/>
        </pc:sldMkLst>
        <pc:spChg chg="mod">
          <ac:chgData name="erina@thebalkanforum.org" userId="S::erina_thebalkanforum.org#ext#@cleantechbulgaria.onmicrosoft.com::d35f3f0c-96d6-4a2e-9741-4f5883d9db32" providerId="AD" clId="Web-{7C17A094-9252-0F2B-4BFC-FA1CDCE892CC}" dt="2025-12-10T12:05:53.744" v="31" actId="20577"/>
          <ac:spMkLst>
            <pc:docMk/>
            <pc:sldMk cId="4197824590" sldId="567"/>
            <ac:spMk id="6" creationId="{212744BE-0E8F-7B1F-7C38-55982EAE6603}"/>
          </ac:spMkLst>
        </pc:spChg>
      </pc:sldChg>
      <pc:sldChg chg="modSp">
        <pc:chgData name="erina@thebalkanforum.org" userId="S::erina_thebalkanforum.org#ext#@cleantechbulgaria.onmicrosoft.com::d35f3f0c-96d6-4a2e-9741-4f5883d9db32" providerId="AD" clId="Web-{7C17A094-9252-0F2B-4BFC-FA1CDCE892CC}" dt="2025-12-10T12:05:10.208" v="23" actId="20577"/>
        <pc:sldMkLst>
          <pc:docMk/>
          <pc:sldMk cId="3344285895" sldId="619"/>
        </pc:sldMkLst>
        <pc:spChg chg="mod">
          <ac:chgData name="erina@thebalkanforum.org" userId="S::erina_thebalkanforum.org#ext#@cleantechbulgaria.onmicrosoft.com::d35f3f0c-96d6-4a2e-9741-4f5883d9db32" providerId="AD" clId="Web-{7C17A094-9252-0F2B-4BFC-FA1CDCE892CC}" dt="2025-12-10T12:05:10.208" v="23" actId="20577"/>
          <ac:spMkLst>
            <pc:docMk/>
            <pc:sldMk cId="3344285895" sldId="619"/>
            <ac:spMk id="11" creationId="{99B09CE7-73B3-9C60-B81C-0E299D1321C7}"/>
          </ac:spMkLst>
        </pc:spChg>
      </pc:sldChg>
      <pc:sldChg chg="modSp">
        <pc:chgData name="erina@thebalkanforum.org" userId="S::erina_thebalkanforum.org#ext#@cleantechbulgaria.onmicrosoft.com::d35f3f0c-96d6-4a2e-9741-4f5883d9db32" providerId="AD" clId="Web-{7C17A094-9252-0F2B-4BFC-FA1CDCE892CC}" dt="2025-12-10T12:05:21.319" v="24" actId="20577"/>
        <pc:sldMkLst>
          <pc:docMk/>
          <pc:sldMk cId="315415420" sldId="620"/>
        </pc:sldMkLst>
        <pc:spChg chg="mod">
          <ac:chgData name="erina@thebalkanforum.org" userId="S::erina_thebalkanforum.org#ext#@cleantechbulgaria.onmicrosoft.com::d35f3f0c-96d6-4a2e-9741-4f5883d9db32" providerId="AD" clId="Web-{7C17A094-9252-0F2B-4BFC-FA1CDCE892CC}" dt="2025-12-10T12:05:21.319" v="24" actId="20577"/>
          <ac:spMkLst>
            <pc:docMk/>
            <pc:sldMk cId="315415420" sldId="620"/>
            <ac:spMk id="11" creationId="{6874A48A-806E-9594-C3EB-B549CA12A814}"/>
          </ac:spMkLst>
        </pc:spChg>
      </pc:sldChg>
      <pc:sldChg chg="modSp">
        <pc:chgData name="erina@thebalkanforum.org" userId="S::erina_thebalkanforum.org#ext#@cleantechbulgaria.onmicrosoft.com::d35f3f0c-96d6-4a2e-9741-4f5883d9db32" providerId="AD" clId="Web-{7C17A094-9252-0F2B-4BFC-FA1CDCE892CC}" dt="2025-12-10T12:05:28.632" v="27" actId="20577"/>
        <pc:sldMkLst>
          <pc:docMk/>
          <pc:sldMk cId="2505599612" sldId="622"/>
        </pc:sldMkLst>
        <pc:spChg chg="mod">
          <ac:chgData name="erina@thebalkanforum.org" userId="S::erina_thebalkanforum.org#ext#@cleantechbulgaria.onmicrosoft.com::d35f3f0c-96d6-4a2e-9741-4f5883d9db32" providerId="AD" clId="Web-{7C17A094-9252-0F2B-4BFC-FA1CDCE892CC}" dt="2025-12-10T12:05:28.632" v="27" actId="20577"/>
          <ac:spMkLst>
            <pc:docMk/>
            <pc:sldMk cId="2505599612" sldId="622"/>
            <ac:spMk id="6" creationId="{B6A92345-85F4-F057-C740-907C7B492571}"/>
          </ac:spMkLst>
        </pc:spChg>
      </pc:sldChg>
      <pc:sldChg chg="modSp">
        <pc:chgData name="erina@thebalkanforum.org" userId="S::erina_thebalkanforum.org#ext#@cleantechbulgaria.onmicrosoft.com::d35f3f0c-96d6-4a2e-9741-4f5883d9db32" providerId="AD" clId="Web-{7C17A094-9252-0F2B-4BFC-FA1CDCE892CC}" dt="2025-12-10T12:05:39.477" v="29" actId="20577"/>
        <pc:sldMkLst>
          <pc:docMk/>
          <pc:sldMk cId="2564278422" sldId="623"/>
        </pc:sldMkLst>
        <pc:spChg chg="mod">
          <ac:chgData name="erina@thebalkanforum.org" userId="S::erina_thebalkanforum.org#ext#@cleantechbulgaria.onmicrosoft.com::d35f3f0c-96d6-4a2e-9741-4f5883d9db32" providerId="AD" clId="Web-{7C17A094-9252-0F2B-4BFC-FA1CDCE892CC}" dt="2025-12-10T12:05:39.477" v="29" actId="20577"/>
          <ac:spMkLst>
            <pc:docMk/>
            <pc:sldMk cId="2564278422" sldId="623"/>
            <ac:spMk id="11" creationId="{B6A8E946-17CC-78AC-7D69-957BFCDD01A5}"/>
          </ac:spMkLst>
        </pc:spChg>
      </pc:sldChg>
      <pc:sldChg chg="modSp">
        <pc:chgData name="erina@thebalkanforum.org" userId="S::erina_thebalkanforum.org#ext#@cleantechbulgaria.onmicrosoft.com::d35f3f0c-96d6-4a2e-9741-4f5883d9db32" providerId="AD" clId="Web-{7C17A094-9252-0F2B-4BFC-FA1CDCE892CC}" dt="2025-12-10T12:04:45.485" v="14" actId="20577"/>
        <pc:sldMkLst>
          <pc:docMk/>
          <pc:sldMk cId="3976383915" sldId="624"/>
        </pc:sldMkLst>
        <pc:spChg chg="mod">
          <ac:chgData name="erina@thebalkanforum.org" userId="S::erina_thebalkanforum.org#ext#@cleantechbulgaria.onmicrosoft.com::d35f3f0c-96d6-4a2e-9741-4f5883d9db32" providerId="AD" clId="Web-{7C17A094-9252-0F2B-4BFC-FA1CDCE892CC}" dt="2025-12-10T12:04:45.485" v="14" actId="20577"/>
          <ac:spMkLst>
            <pc:docMk/>
            <pc:sldMk cId="3976383915" sldId="624"/>
            <ac:spMk id="6" creationId="{26E90ECE-3776-69B7-6A69-966AD54E2658}"/>
          </ac:spMkLst>
        </pc:spChg>
      </pc:sldChg>
      <pc:sldChg chg="modSp">
        <pc:chgData name="erina@thebalkanforum.org" userId="S::erina_thebalkanforum.org#ext#@cleantechbulgaria.onmicrosoft.com::d35f3f0c-96d6-4a2e-9741-4f5883d9db32" providerId="AD" clId="Web-{7C17A094-9252-0F2B-4BFC-FA1CDCE892CC}" dt="2025-12-10T12:06:15.965" v="34" actId="20577"/>
        <pc:sldMkLst>
          <pc:docMk/>
          <pc:sldMk cId="1799194185" sldId="626"/>
        </pc:sldMkLst>
        <pc:spChg chg="mod">
          <ac:chgData name="erina@thebalkanforum.org" userId="S::erina_thebalkanforum.org#ext#@cleantechbulgaria.onmicrosoft.com::d35f3f0c-96d6-4a2e-9741-4f5883d9db32" providerId="AD" clId="Web-{7C17A094-9252-0F2B-4BFC-FA1CDCE892CC}" dt="2025-12-10T12:06:15.965" v="34" actId="20577"/>
          <ac:spMkLst>
            <pc:docMk/>
            <pc:sldMk cId="1799194185" sldId="626"/>
            <ac:spMk id="4" creationId="{70A002A8-6ED0-DC79-8D3B-4DCE7EFB6D4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AA4AE-1DE7-457B-8895-B3712A21854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0AF321AB-7B36-421A-A0B9-D2933B4536CF}">
      <dgm:prSet phldrT="[Text]" custT="1"/>
      <dgm:spPr>
        <a:solidFill>
          <a:srgbClr val="399884"/>
        </a:solidFill>
      </dgm:spPr>
      <dgm:t>
        <a:bodyPr/>
        <a:lstStyle/>
        <a:p>
          <a:r>
            <a:rPr lang="en-GB" sz="2200" b="1" noProof="0" dirty="0">
              <a:solidFill>
                <a:srgbClr val="373365"/>
              </a:solidFill>
              <a:latin typeface="DejaVu Math TeX Gyre" panose="02000503000000000000"/>
            </a:rPr>
            <a:t>Moduli 1: Identifikimi i aftësive thelbësore të gjelbra në tregun e punës</a:t>
          </a:r>
        </a:p>
      </dgm:t>
    </dgm:pt>
    <dgm:pt modelId="{31BC75A9-8FE5-48D5-B0CD-6449FC1C4310}" type="parTrans" cxnId="{4A3FCDEA-2801-4C93-98C9-E2085BB927D0}">
      <dgm:prSet/>
      <dgm:spPr/>
      <dgm:t>
        <a:bodyPr/>
        <a:lstStyle/>
        <a:p>
          <a:endParaRPr lang="en-GB"/>
        </a:p>
      </dgm:t>
    </dgm:pt>
    <dgm:pt modelId="{67F7E916-E4BC-4387-B6D9-419ED1F543BB}" type="sibTrans" cxnId="{4A3FCDEA-2801-4C93-98C9-E2085BB927D0}">
      <dgm:prSet/>
      <dgm:spPr/>
      <dgm:t>
        <a:bodyPr/>
        <a:lstStyle/>
        <a:p>
          <a:endParaRPr lang="en-GB"/>
        </a:p>
      </dgm:t>
    </dgm:pt>
    <dgm:pt modelId="{B77B0499-EC21-4AE5-A6A1-2CBF83F93E96}">
      <dgm:prSet phldrT="[Text]" custT="1"/>
      <dgm:spPr>
        <a:solidFill>
          <a:srgbClr val="399884"/>
        </a:solidFill>
      </dgm:spPr>
      <dgm:t>
        <a:bodyPr/>
        <a:lstStyle/>
        <a:p>
          <a:r>
            <a:rPr lang="en-GB" sz="1600" noProof="0" dirty="0">
              <a:latin typeface="DejaVu Math TeX Gyre" panose="02000503000000000000"/>
            </a:rPr>
            <a:t>Nënkapitulli 1.1: Përcaktimi i aftësive të gjelbra</a:t>
          </a:r>
        </a:p>
      </dgm:t>
    </dgm:pt>
    <dgm:pt modelId="{1EA819BB-A286-4BD2-B2F1-EE657B11ADCD}" type="parTrans" cxnId="{220A945B-B9DD-4E91-86E9-DACCC54ADBAB}">
      <dgm:prSet/>
      <dgm:spPr/>
      <dgm:t>
        <a:bodyPr/>
        <a:lstStyle/>
        <a:p>
          <a:endParaRPr lang="en-GB"/>
        </a:p>
      </dgm:t>
    </dgm:pt>
    <dgm:pt modelId="{C2B4E3F4-DBB1-4898-9E89-5CDDE9EBC57B}" type="sibTrans" cxnId="{220A945B-B9DD-4E91-86E9-DACCC54ADBAB}">
      <dgm:prSet/>
      <dgm:spPr/>
      <dgm:t>
        <a:bodyPr/>
        <a:lstStyle/>
        <a:p>
          <a:endParaRPr lang="en-GB"/>
        </a:p>
      </dgm:t>
    </dgm:pt>
    <dgm:pt modelId="{E364DC40-2D6E-4364-9D6F-3F6D3C0B6CA0}">
      <dgm:prSet phldrT="[Text]" custT="1"/>
      <dgm:spPr>
        <a:solidFill>
          <a:srgbClr val="4DB9A1"/>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Moduli 2: Integrimi i aftësive të gjelbra në trajnimin profesional</a:t>
          </a:r>
        </a:p>
      </dgm:t>
    </dgm:pt>
    <dgm:pt modelId="{7F0E1405-6E88-490D-94C4-48D428165B31}" type="parTrans" cxnId="{1AB33C3A-5C4D-4979-B463-872BD2315003}">
      <dgm:prSet/>
      <dgm:spPr/>
      <dgm:t>
        <a:bodyPr/>
        <a:lstStyle/>
        <a:p>
          <a:endParaRPr lang="en-GB"/>
        </a:p>
      </dgm:t>
    </dgm:pt>
    <dgm:pt modelId="{ED40E0DC-12C5-41B0-87C8-7741C3BB85D9}" type="sibTrans" cxnId="{1AB33C3A-5C4D-4979-B463-872BD2315003}">
      <dgm:prSet/>
      <dgm:spPr/>
      <dgm:t>
        <a:bodyPr/>
        <a:lstStyle/>
        <a:p>
          <a:endParaRPr lang="en-GB"/>
        </a:p>
      </dgm:t>
    </dgm:pt>
    <dgm:pt modelId="{5F904E51-97C7-4B67-A13B-A0921D93C8F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Nënkapitulli 2.1: Integrimi i kurrikulës, qasjet dhe metodologjitë e mësimdhënies</a:t>
          </a:r>
        </a:p>
      </dgm:t>
    </dgm:pt>
    <dgm:pt modelId="{3F8447A2-0172-4B26-A541-D7EB23DFB7E9}" type="parTrans" cxnId="{47586AC4-5F68-44F7-A3DA-C03EBA9BEA0C}">
      <dgm:prSet/>
      <dgm:spPr/>
      <dgm:t>
        <a:bodyPr/>
        <a:lstStyle/>
        <a:p>
          <a:endParaRPr lang="en-GB"/>
        </a:p>
      </dgm:t>
    </dgm:pt>
    <dgm:pt modelId="{4EC900AF-2F81-4778-951A-646767D8C24D}" type="sibTrans" cxnId="{47586AC4-5F68-44F7-A3DA-C03EBA9BEA0C}">
      <dgm:prSet/>
      <dgm:spPr/>
      <dgm:t>
        <a:bodyPr/>
        <a:lstStyle/>
        <a:p>
          <a:endParaRPr lang="en-GB"/>
        </a:p>
      </dgm:t>
    </dgm:pt>
    <dgm:pt modelId="{37D074DA-7B98-4142-A990-56111AFBA890}">
      <dgm:prSet phldrT="[Text]" custT="1"/>
      <dgm:spPr>
        <a:solidFill>
          <a:srgbClr val="74D3BD"/>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Moduli 3: Studime rastesh – aplikime të suksesshme të aftësive të gjelbra në fuqinë punëtore</a:t>
          </a:r>
        </a:p>
      </dgm:t>
    </dgm:pt>
    <dgm:pt modelId="{C0E09891-1B53-479E-BEE2-6201465A1A58}" type="parTrans" cxnId="{556E045D-5316-4D9C-8FE4-CE43CD3DE0CB}">
      <dgm:prSet/>
      <dgm:spPr/>
      <dgm:t>
        <a:bodyPr/>
        <a:lstStyle/>
        <a:p>
          <a:endParaRPr lang="en-GB"/>
        </a:p>
      </dgm:t>
    </dgm:pt>
    <dgm:pt modelId="{D45A07B0-7A0F-438B-BDA9-33169241F928}" type="sibTrans" cxnId="{556E045D-5316-4D9C-8FE4-CE43CD3DE0CB}">
      <dgm:prSet/>
      <dgm:spPr/>
      <dgm:t>
        <a:bodyPr/>
        <a:lstStyle/>
        <a:p>
          <a:endParaRPr lang="en-GB"/>
        </a:p>
      </dgm:t>
    </dgm:pt>
    <dgm:pt modelId="{BC150C15-6392-43E8-BFAA-541826BAA29C}">
      <dgm:prSet phldrT="[Text]" custT="1"/>
      <dgm:spPr>
        <a:solidFill>
          <a:srgbClr val="399884"/>
        </a:solidFill>
      </dgm:spPr>
      <dgm:t>
        <a:bodyPr/>
        <a:lstStyle/>
        <a:p>
          <a:r>
            <a:rPr lang="en-GB" sz="1600" noProof="0" dirty="0">
              <a:latin typeface="DejaVu Math TeX Gyre" panose="02000503000000000000"/>
            </a:rPr>
            <a:t>Nënkapitulli 1.2: Trendet dhe kërkesat e tregut të punës, aftësitë e gjelbra në Ballkanin Perëndimor</a:t>
          </a:r>
        </a:p>
      </dgm:t>
    </dgm:pt>
    <dgm:pt modelId="{94185C45-885C-4945-8ABE-A0C94E46DE18}" type="parTrans" cxnId="{772244D3-4F46-4342-AEFE-81F8EEB4B50E}">
      <dgm:prSet/>
      <dgm:spPr/>
      <dgm:t>
        <a:bodyPr/>
        <a:lstStyle/>
        <a:p>
          <a:endParaRPr lang="en-GB"/>
        </a:p>
      </dgm:t>
    </dgm:pt>
    <dgm:pt modelId="{ADD7FE8B-7039-41D6-BD06-58A275A97514}" type="sibTrans" cxnId="{772244D3-4F46-4342-AEFE-81F8EEB4B50E}">
      <dgm:prSet/>
      <dgm:spPr/>
      <dgm:t>
        <a:bodyPr/>
        <a:lstStyle/>
        <a:p>
          <a:endParaRPr lang="en-GB"/>
        </a:p>
      </dgm:t>
    </dgm:pt>
    <dgm:pt modelId="{F2E9F95B-4537-4AD2-8BA4-A787CBAEE6DB}">
      <dgm:prSet custT="1"/>
      <dgm:spPr/>
      <dgm:t>
        <a:bodyPr/>
        <a:lstStyle/>
        <a:p>
          <a:r>
            <a:rPr lang="en-GB" sz="1600" noProof="0" dirty="0">
              <a:latin typeface="DejaVu Math TeX Gyre" panose="02000503000000000000"/>
            </a:rPr>
            <a:t>Nëntitulli 1.3: Roli i edukatorëve në identifikimin e aftësive</a:t>
          </a:r>
        </a:p>
      </dgm:t>
    </dgm:pt>
    <dgm:pt modelId="{AB83BC75-8BA2-4FEA-9AAF-93D23AD16707}" type="parTrans" cxnId="{29BC0F15-4268-4746-A035-1AD9388E19A5}">
      <dgm:prSet/>
      <dgm:spPr/>
      <dgm:t>
        <a:bodyPr/>
        <a:lstStyle/>
        <a:p>
          <a:endParaRPr lang="en-GB"/>
        </a:p>
      </dgm:t>
    </dgm:pt>
    <dgm:pt modelId="{9716C05F-DA83-4A3E-BAFD-40FA8FCFA429}" type="sibTrans" cxnId="{29BC0F15-4268-4746-A035-1AD9388E19A5}">
      <dgm:prSet/>
      <dgm:spPr/>
      <dgm:t>
        <a:bodyPr/>
        <a:lstStyle/>
        <a:p>
          <a:endParaRPr lang="en-GB"/>
        </a:p>
      </dgm:t>
    </dgm:pt>
    <dgm:pt modelId="{05186C69-E2F5-450F-84F3-6FC34EAC8CE1}">
      <dgm:prSet custT="1"/>
      <dgm:spPr/>
      <dgm:t>
        <a:bodyPr/>
        <a:lstStyle/>
        <a:p>
          <a:endParaRPr lang="en-GB" sz="1600" noProof="0" dirty="0">
            <a:latin typeface="DejaVu Math TeX Gyre" panose="02000503000000000000"/>
          </a:endParaRPr>
        </a:p>
      </dgm:t>
    </dgm:pt>
    <dgm:pt modelId="{46ED01DC-6804-4953-BC45-CE6BD4DAB3E4}" type="parTrans" cxnId="{78982592-0672-4DDD-92FF-0BACD49A61C5}">
      <dgm:prSet/>
      <dgm:spPr/>
      <dgm:t>
        <a:bodyPr/>
        <a:lstStyle/>
        <a:p>
          <a:endParaRPr lang="en-GB"/>
        </a:p>
      </dgm:t>
    </dgm:pt>
    <dgm:pt modelId="{C8D5E1D1-021D-4935-BBDC-7F33B768C823}" type="sibTrans" cxnId="{78982592-0672-4DDD-92FF-0BACD49A61C5}">
      <dgm:prSet/>
      <dgm:spPr/>
      <dgm:t>
        <a:bodyPr/>
        <a:lstStyle/>
        <a:p>
          <a:endParaRPr lang="en-GB"/>
        </a:p>
      </dgm:t>
    </dgm:pt>
    <dgm:pt modelId="{28BF3C4C-F683-44D9-AB1A-7451536AB2A8}">
      <dgm:prSet custT="1"/>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Nënkapitulli 2.2: Sinergjitë midis aftësive të gjelbra dhe atyre digjitale</a:t>
          </a:r>
        </a:p>
      </dgm:t>
    </dgm:pt>
    <dgm:pt modelId="{0154DC27-8027-4E67-A5BF-0679D3E39375}" type="parTrans" cxnId="{B282DB79-7F8E-456C-8C83-69504306A8CE}">
      <dgm:prSet/>
      <dgm:spPr/>
      <dgm:t>
        <a:bodyPr/>
        <a:lstStyle/>
        <a:p>
          <a:endParaRPr lang="en-GB"/>
        </a:p>
      </dgm:t>
    </dgm:pt>
    <dgm:pt modelId="{053D6705-E589-44B3-A039-230057BA01A7}" type="sibTrans" cxnId="{B282DB79-7F8E-456C-8C83-69504306A8CE}">
      <dgm:prSet/>
      <dgm:spPr/>
      <dgm:t>
        <a:bodyPr/>
        <a:lstStyle/>
        <a:p>
          <a:endParaRPr lang="en-GB"/>
        </a:p>
      </dgm:t>
    </dgm:pt>
    <dgm:pt modelId="{656A23A1-D220-4E21-A574-0F6063B96947}">
      <dgm:prSet custT="1"/>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Nëntitulli 2.3: Mbi kalimin e barrierave</a:t>
          </a:r>
        </a:p>
      </dgm:t>
    </dgm:pt>
    <dgm:pt modelId="{52A4721A-2B64-4DEB-B662-991E0F9D12F4}" type="parTrans" cxnId="{C7CA47C9-64C9-415A-86C0-B1AAE281D278}">
      <dgm:prSet/>
      <dgm:spPr/>
      <dgm:t>
        <a:bodyPr/>
        <a:lstStyle/>
        <a:p>
          <a:endParaRPr lang="en-GB"/>
        </a:p>
      </dgm:t>
    </dgm:pt>
    <dgm:pt modelId="{F7186E2E-F5F7-40B7-A050-790D28DE10C7}" type="sibTrans" cxnId="{C7CA47C9-64C9-415A-86C0-B1AAE281D278}">
      <dgm:prSet/>
      <dgm:spPr/>
      <dgm:t>
        <a:bodyPr/>
        <a:lstStyle/>
        <a:p>
          <a:endParaRPr lang="en-GB"/>
        </a:p>
      </dgm:t>
    </dgm:pt>
    <dgm:pt modelId="{6C4DD166-5087-4277-BED9-900042C076A4}">
      <dgm:prSet custT="1"/>
      <dgm:spPr/>
      <dgm:t>
        <a:bodyPr/>
        <a:lstStyle/>
        <a:p>
          <a:pPr marL="171450" lvl="1" indent="-171450" algn="l" defTabSz="711200">
            <a:lnSpc>
              <a:spcPct val="90000"/>
            </a:lnSpc>
            <a:spcBef>
              <a:spcPct val="0"/>
            </a:spcBef>
            <a:spcAft>
              <a:spcPct val="15000"/>
            </a:spcAft>
            <a:buNone/>
          </a:pPr>
          <a:endParaRPr lang="en-GB" sz="1600" kern="1200" noProof="0" dirty="0">
            <a:solidFill>
              <a:prstClr val="white"/>
            </a:solidFill>
            <a:latin typeface="DejaVu Math TeX Gyre" panose="02000503000000000000"/>
            <a:ea typeface="+mn-ea"/>
            <a:cs typeface="+mn-cs"/>
          </a:endParaRPr>
        </a:p>
      </dgm:t>
    </dgm:pt>
    <dgm:pt modelId="{59188C0F-FF51-49BA-B8A9-73D7D53A258B}" type="parTrans" cxnId="{69890B26-91A0-4726-8B31-32A8978C63FA}">
      <dgm:prSet/>
      <dgm:spPr/>
      <dgm:t>
        <a:bodyPr/>
        <a:lstStyle/>
        <a:p>
          <a:endParaRPr lang="en-GB"/>
        </a:p>
      </dgm:t>
    </dgm:pt>
    <dgm:pt modelId="{943C7558-04C2-4288-865A-D480FAF49CB2}" type="sibTrans" cxnId="{69890B26-91A0-4726-8B31-32A8978C63FA}">
      <dgm:prSet/>
      <dgm:spPr/>
      <dgm:t>
        <a:bodyPr/>
        <a:lstStyle/>
        <a:p>
          <a:endParaRPr lang="en-GB"/>
        </a:p>
      </dgm:t>
    </dgm:pt>
    <dgm:pt modelId="{69EF305B-E8E6-4028-9D5C-9E8D95D8653A}">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Nënkryetari 3.1: Punët e gjelbra në zhvillim në efikasitetin e energjisë, menaxhimin e mbetjeve, riciklimin, energjinë e rinovueshme dhe prodhimin e qëndrueshëm</a:t>
          </a:r>
        </a:p>
      </dgm:t>
    </dgm:pt>
    <dgm:pt modelId="{0EBA7009-3BFE-4F9A-88A7-533E0C3E2C0A}" type="parTrans" cxnId="{5FC2C9FB-A164-45BD-BF94-53EC891D43A7}">
      <dgm:prSet/>
      <dgm:spPr/>
      <dgm:t>
        <a:bodyPr/>
        <a:lstStyle/>
        <a:p>
          <a:endParaRPr lang="en-GB"/>
        </a:p>
      </dgm:t>
    </dgm:pt>
    <dgm:pt modelId="{348A7AC2-FEDC-4354-A3A8-6D1B266977C4}" type="sibTrans" cxnId="{5FC2C9FB-A164-45BD-BF94-53EC891D43A7}">
      <dgm:prSet/>
      <dgm:spPr/>
      <dgm:t>
        <a:bodyPr/>
        <a:lstStyle/>
        <a:p>
          <a:endParaRPr lang="en-GB"/>
        </a:p>
      </dgm:t>
    </dgm:pt>
    <dgm:pt modelId="{33651E92-E6D6-4B8E-97AA-BE1481DEB5F5}">
      <dgm:prSet custT="1"/>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Nënkryetari 3.2: Studime rastesh sektoriale</a:t>
          </a:r>
        </a:p>
      </dgm:t>
    </dgm:pt>
    <dgm:pt modelId="{32E6244F-FA19-4A5E-AC24-1CA7F4D6EE2D}" type="parTrans" cxnId="{1CC892CF-A3B8-4B25-87F5-58341EA2C196}">
      <dgm:prSet/>
      <dgm:spPr/>
      <dgm:t>
        <a:bodyPr/>
        <a:lstStyle/>
        <a:p>
          <a:endParaRPr lang="en-GB"/>
        </a:p>
      </dgm:t>
    </dgm:pt>
    <dgm:pt modelId="{9C0C3698-94CB-4F3E-9D91-C4AA622821AD}" type="sibTrans" cxnId="{1CC892CF-A3B8-4B25-87F5-58341EA2C196}">
      <dgm:prSet/>
      <dgm:spPr/>
      <dgm:t>
        <a:bodyPr/>
        <a:lstStyle/>
        <a:p>
          <a:endParaRPr lang="en-GB"/>
        </a:p>
      </dgm:t>
    </dgm:pt>
    <dgm:pt modelId="{2DC7778B-CC18-47FE-AF8E-BFB2EB4951B1}">
      <dgm:prSet custT="1"/>
      <dgm:spPr/>
      <dgm:t>
        <a:bodyPr/>
        <a:lstStyle/>
        <a:p>
          <a:pPr marL="228600" lvl="1" indent="0" algn="l" defTabSz="933450">
            <a:lnSpc>
              <a:spcPct val="90000"/>
            </a:lnSpc>
            <a:spcBef>
              <a:spcPct val="0"/>
            </a:spcBef>
            <a:spcAft>
              <a:spcPct val="15000"/>
            </a:spcAft>
          </a:pPr>
          <a:endParaRPr lang="en-GB" sz="1600" kern="1200" noProof="0" dirty="0">
            <a:latin typeface="DejaVu Math TeX Gyre" panose="02000503000000000000"/>
          </a:endParaRPr>
        </a:p>
      </dgm:t>
    </dgm:pt>
    <dgm:pt modelId="{8409091C-F58C-4B88-9E7B-02481169030C}" type="parTrans" cxnId="{F642AEE5-A502-4A55-83DD-D7739D3DC80B}">
      <dgm:prSet/>
      <dgm:spPr/>
      <dgm:t>
        <a:bodyPr/>
        <a:lstStyle/>
        <a:p>
          <a:endParaRPr lang="en-GB"/>
        </a:p>
      </dgm:t>
    </dgm:pt>
    <dgm:pt modelId="{52AB2FDE-0007-40EF-AB43-B5638B150870}" type="sibTrans" cxnId="{F642AEE5-A502-4A55-83DD-D7739D3DC80B}">
      <dgm:prSet/>
      <dgm:spPr/>
      <dgm:t>
        <a:bodyPr/>
        <a:lstStyle/>
        <a:p>
          <a:endParaRPr lang="en-GB"/>
        </a:p>
      </dgm:t>
    </dgm:pt>
    <dgm:pt modelId="{819EADBF-EEA3-41DA-8916-D0F54C99E276}">
      <dgm:prSet custT="1"/>
      <dgm:spPr/>
      <dgm:t>
        <a:bodyPr/>
        <a:lstStyle/>
        <a:p>
          <a:pPr marL="228600" lvl="1" indent="0" algn="l" defTabSz="933450">
            <a:lnSpc>
              <a:spcPct val="90000"/>
            </a:lnSpc>
            <a:spcBef>
              <a:spcPct val="0"/>
            </a:spcBef>
            <a:spcAft>
              <a:spcPct val="15000"/>
            </a:spcAft>
          </a:pPr>
          <a:endParaRPr lang="en-GB" sz="1600" kern="1200" noProof="0" dirty="0">
            <a:latin typeface="DejaVu Math TeX Gyre" panose="02000503000000000000"/>
          </a:endParaRPr>
        </a:p>
      </dgm:t>
    </dgm:pt>
    <dgm:pt modelId="{9ADB97FF-F2A5-4827-8487-F3BAEEA1B9EC}" type="parTrans" cxnId="{599F590A-20DD-4ECB-A3CE-2C0D39947B1B}">
      <dgm:prSet/>
      <dgm:spPr/>
      <dgm:t>
        <a:bodyPr/>
        <a:lstStyle/>
        <a:p>
          <a:endParaRPr lang="en-GB"/>
        </a:p>
      </dgm:t>
    </dgm:pt>
    <dgm:pt modelId="{70A15361-53A9-4C07-94F0-39434EF43951}" type="sibTrans" cxnId="{599F590A-20DD-4ECB-A3CE-2C0D39947B1B}">
      <dgm:prSet/>
      <dgm:spPr/>
      <dgm:t>
        <a:bodyPr/>
        <a:lstStyle/>
        <a:p>
          <a:endParaRPr lang="en-GB"/>
        </a:p>
      </dgm:t>
    </dgm:pt>
    <dgm:pt modelId="{3B9E97B0-980E-4057-9F83-6037D1F57EEA}">
      <dgm:prSet custT="1"/>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Nënkryetari 3.3: Projekte studentore për mësim të aplikuar</a:t>
          </a:r>
        </a:p>
      </dgm:t>
    </dgm:pt>
    <dgm:pt modelId="{6BCB7880-15D7-40A0-B579-36AFEFFCEC24}" type="parTrans" cxnId="{3AFCBB96-812E-4F6C-ACF1-492E6872CDA1}">
      <dgm:prSet/>
      <dgm:spPr/>
    </dgm:pt>
    <dgm:pt modelId="{BABB6288-7624-4AA1-A8F2-F9799EAF865E}" type="sibTrans" cxnId="{3AFCBB96-812E-4F6C-ACF1-492E6872CDA1}">
      <dgm:prSet/>
      <dgm:spPr/>
    </dgm:pt>
    <dgm:pt modelId="{499D7117-9361-49B2-9E7A-0E723ECF01C8}" type="pres">
      <dgm:prSet presAssocID="{E75AA4AE-1DE7-457B-8895-B3712A218543}" presName="Name0" presStyleCnt="0">
        <dgm:presLayoutVars>
          <dgm:dir/>
          <dgm:resizeHandles val="exact"/>
        </dgm:presLayoutVars>
      </dgm:prSet>
      <dgm:spPr/>
    </dgm:pt>
    <dgm:pt modelId="{549F071B-AA45-4164-AEAF-06781EA662C1}" type="pres">
      <dgm:prSet presAssocID="{0AF321AB-7B36-421A-A0B9-D2933B4536CF}" presName="node" presStyleLbl="node1" presStyleIdx="0" presStyleCnt="3" custLinFactNeighborX="-513" custLinFactNeighborY="-311">
        <dgm:presLayoutVars>
          <dgm:bulletEnabled val="1"/>
        </dgm:presLayoutVars>
      </dgm:prSet>
      <dgm:spPr/>
    </dgm:pt>
    <dgm:pt modelId="{7D8517DF-54FB-40B1-9AED-2DE8C43A8F62}" type="pres">
      <dgm:prSet presAssocID="{67F7E916-E4BC-4387-B6D9-419ED1F543BB}" presName="sibTrans" presStyleCnt="0"/>
      <dgm:spPr/>
    </dgm:pt>
    <dgm:pt modelId="{2AE3CB7E-C9A4-44F4-85BC-8C6922025EF9}" type="pres">
      <dgm:prSet presAssocID="{E364DC40-2D6E-4364-9D6F-3F6D3C0B6CA0}" presName="node" presStyleLbl="node1" presStyleIdx="1" presStyleCnt="3">
        <dgm:presLayoutVars>
          <dgm:bulletEnabled val="1"/>
        </dgm:presLayoutVars>
      </dgm:prSet>
      <dgm:spPr/>
    </dgm:pt>
    <dgm:pt modelId="{86D41A16-92D5-4DE8-B346-6E9A3E90C141}" type="pres">
      <dgm:prSet presAssocID="{ED40E0DC-12C5-41B0-87C8-7741C3BB85D9}" presName="sibTrans" presStyleCnt="0"/>
      <dgm:spPr/>
    </dgm:pt>
    <dgm:pt modelId="{0AB60A20-99D7-4B5C-A386-998DAAD1AA4B}" type="pres">
      <dgm:prSet presAssocID="{37D074DA-7B98-4142-A990-56111AFBA890}" presName="node" presStyleLbl="node1" presStyleIdx="2" presStyleCnt="3">
        <dgm:presLayoutVars>
          <dgm:bulletEnabled val="1"/>
        </dgm:presLayoutVars>
      </dgm:prSet>
      <dgm:spPr/>
    </dgm:pt>
  </dgm:ptLst>
  <dgm:cxnLst>
    <dgm:cxn modelId="{599F590A-20DD-4ECB-A3CE-2C0D39947B1B}" srcId="{37D074DA-7B98-4142-A990-56111AFBA890}" destId="{819EADBF-EEA3-41DA-8916-D0F54C99E276}" srcOrd="4" destOrd="0" parTransId="{9ADB97FF-F2A5-4827-8487-F3BAEEA1B9EC}" sibTransId="{70A15361-53A9-4C07-94F0-39434EF43951}"/>
    <dgm:cxn modelId="{29BC0F15-4268-4746-A035-1AD9388E19A5}" srcId="{0AF321AB-7B36-421A-A0B9-D2933B4536CF}" destId="{F2E9F95B-4537-4AD2-8BA4-A787CBAEE6DB}" srcOrd="2" destOrd="0" parTransId="{AB83BC75-8BA2-4FEA-9AAF-93D23AD16707}" sibTransId="{9716C05F-DA83-4A3E-BAFD-40FA8FCFA429}"/>
    <dgm:cxn modelId="{79D9CB1A-6DB4-49DE-A8AC-2802FB072BAB}" type="presOf" srcId="{05186C69-E2F5-450F-84F3-6FC34EAC8CE1}" destId="{549F071B-AA45-4164-AEAF-06781EA662C1}" srcOrd="0" destOrd="4" presId="urn:microsoft.com/office/officeart/2005/8/layout/hList6"/>
    <dgm:cxn modelId="{58A2D623-29EC-47C0-B780-A9682EADC838}" type="presOf" srcId="{F2E9F95B-4537-4AD2-8BA4-A787CBAEE6DB}" destId="{549F071B-AA45-4164-AEAF-06781EA662C1}" srcOrd="0" destOrd="3" presId="urn:microsoft.com/office/officeart/2005/8/layout/hList6"/>
    <dgm:cxn modelId="{69890B26-91A0-4726-8B31-32A8978C63FA}" srcId="{E364DC40-2D6E-4364-9D6F-3F6D3C0B6CA0}" destId="{6C4DD166-5087-4277-BED9-900042C076A4}" srcOrd="3" destOrd="0" parTransId="{59188C0F-FF51-49BA-B8A9-73D7D53A258B}" sibTransId="{943C7558-04C2-4288-865A-D480FAF49CB2}"/>
    <dgm:cxn modelId="{1AB33C3A-5C4D-4979-B463-872BD2315003}" srcId="{E75AA4AE-1DE7-457B-8895-B3712A218543}" destId="{E364DC40-2D6E-4364-9D6F-3F6D3C0B6CA0}" srcOrd="1" destOrd="0" parTransId="{7F0E1405-6E88-490D-94C4-48D428165B31}" sibTransId="{ED40E0DC-12C5-41B0-87C8-7741C3BB85D9}"/>
    <dgm:cxn modelId="{220A945B-B9DD-4E91-86E9-DACCC54ADBAB}" srcId="{0AF321AB-7B36-421A-A0B9-D2933B4536CF}" destId="{B77B0499-EC21-4AE5-A6A1-2CBF83F93E96}" srcOrd="0" destOrd="0" parTransId="{1EA819BB-A286-4BD2-B2F1-EE657B11ADCD}" sibTransId="{C2B4E3F4-DBB1-4898-9E89-5CDDE9EBC57B}"/>
    <dgm:cxn modelId="{556E045D-5316-4D9C-8FE4-CE43CD3DE0CB}" srcId="{E75AA4AE-1DE7-457B-8895-B3712A218543}" destId="{37D074DA-7B98-4142-A990-56111AFBA890}" srcOrd="2" destOrd="0" parTransId="{C0E09891-1B53-479E-BEE2-6201465A1A58}" sibTransId="{D45A07B0-7A0F-438B-BDA9-33169241F928}"/>
    <dgm:cxn modelId="{F5EF6461-5884-4CF6-8BC3-BFCC841194E4}" type="presOf" srcId="{819EADBF-EEA3-41DA-8916-D0F54C99E276}" destId="{0AB60A20-99D7-4B5C-A386-998DAAD1AA4B}" srcOrd="0" destOrd="5" presId="urn:microsoft.com/office/officeart/2005/8/layout/hList6"/>
    <dgm:cxn modelId="{3A421762-D4C8-4ADC-A556-D34243F465E9}" type="presOf" srcId="{6C4DD166-5087-4277-BED9-900042C076A4}" destId="{2AE3CB7E-C9A4-44F4-85BC-8C6922025EF9}" srcOrd="0" destOrd="4" presId="urn:microsoft.com/office/officeart/2005/8/layout/hList6"/>
    <dgm:cxn modelId="{CA84D949-C08E-43D4-A8B0-136DF368BDFD}" type="presOf" srcId="{E364DC40-2D6E-4364-9D6F-3F6D3C0B6CA0}" destId="{2AE3CB7E-C9A4-44F4-85BC-8C6922025EF9}" srcOrd="0" destOrd="0" presId="urn:microsoft.com/office/officeart/2005/8/layout/hList6"/>
    <dgm:cxn modelId="{B0DB9573-BB34-4C64-8F32-BDD7C1A89E7C}" type="presOf" srcId="{28BF3C4C-F683-44D9-AB1A-7451536AB2A8}" destId="{2AE3CB7E-C9A4-44F4-85BC-8C6922025EF9}" srcOrd="0" destOrd="2" presId="urn:microsoft.com/office/officeart/2005/8/layout/hList6"/>
    <dgm:cxn modelId="{B282DB79-7F8E-456C-8C83-69504306A8CE}" srcId="{E364DC40-2D6E-4364-9D6F-3F6D3C0B6CA0}" destId="{28BF3C4C-F683-44D9-AB1A-7451536AB2A8}" srcOrd="1" destOrd="0" parTransId="{0154DC27-8027-4E67-A5BF-0679D3E39375}" sibTransId="{053D6705-E589-44B3-A039-230057BA01A7}"/>
    <dgm:cxn modelId="{C567BE7E-CC4B-495C-8CB2-E2A4859FCAB4}" type="presOf" srcId="{0AF321AB-7B36-421A-A0B9-D2933B4536CF}" destId="{549F071B-AA45-4164-AEAF-06781EA662C1}" srcOrd="0" destOrd="0" presId="urn:microsoft.com/office/officeart/2005/8/layout/hList6"/>
    <dgm:cxn modelId="{D317F57F-9975-4DB5-9A5C-98C7092E0B0F}" type="presOf" srcId="{3B9E97B0-980E-4057-9F83-6037D1F57EEA}" destId="{0AB60A20-99D7-4B5C-A386-998DAAD1AA4B}" srcOrd="0" destOrd="3" presId="urn:microsoft.com/office/officeart/2005/8/layout/hList6"/>
    <dgm:cxn modelId="{85BF9C84-F28C-4B6A-8F3C-1C53DE66D68F}" type="presOf" srcId="{5F904E51-97C7-4B67-A13B-A0921D93C8F8}" destId="{2AE3CB7E-C9A4-44F4-85BC-8C6922025EF9}" srcOrd="0" destOrd="1" presId="urn:microsoft.com/office/officeart/2005/8/layout/hList6"/>
    <dgm:cxn modelId="{FAB3C984-CE34-4270-BDD5-A1B08DC10FBB}" type="presOf" srcId="{69EF305B-E8E6-4028-9D5C-9E8D95D8653A}" destId="{0AB60A20-99D7-4B5C-A386-998DAAD1AA4B}" srcOrd="0" destOrd="1" presId="urn:microsoft.com/office/officeart/2005/8/layout/hList6"/>
    <dgm:cxn modelId="{165A098F-6AA0-4208-9368-3B59D405FD3E}" type="presOf" srcId="{2DC7778B-CC18-47FE-AF8E-BFB2EB4951B1}" destId="{0AB60A20-99D7-4B5C-A386-998DAAD1AA4B}" srcOrd="0" destOrd="4" presId="urn:microsoft.com/office/officeart/2005/8/layout/hList6"/>
    <dgm:cxn modelId="{78982592-0672-4DDD-92FF-0BACD49A61C5}" srcId="{0AF321AB-7B36-421A-A0B9-D2933B4536CF}" destId="{05186C69-E2F5-450F-84F3-6FC34EAC8CE1}" srcOrd="3" destOrd="0" parTransId="{46ED01DC-6804-4953-BC45-CE6BD4DAB3E4}" sibTransId="{C8D5E1D1-021D-4935-BBDC-7F33B768C823}"/>
    <dgm:cxn modelId="{C03E3B93-FDE2-4357-AA4F-F079832887EF}" type="presOf" srcId="{E75AA4AE-1DE7-457B-8895-B3712A218543}" destId="{499D7117-9361-49B2-9E7A-0E723ECF01C8}" srcOrd="0" destOrd="0" presId="urn:microsoft.com/office/officeart/2005/8/layout/hList6"/>
    <dgm:cxn modelId="{3AFCBB96-812E-4F6C-ACF1-492E6872CDA1}" srcId="{37D074DA-7B98-4142-A990-56111AFBA890}" destId="{3B9E97B0-980E-4057-9F83-6037D1F57EEA}" srcOrd="2" destOrd="0" parTransId="{6BCB7880-15D7-40A0-B579-36AFEFFCEC24}" sibTransId="{BABB6288-7624-4AA1-A8F2-F9799EAF865E}"/>
    <dgm:cxn modelId="{96212A9F-EF23-4CF1-9D0A-5098F5545F10}" type="presOf" srcId="{BC150C15-6392-43E8-BFAA-541826BAA29C}" destId="{549F071B-AA45-4164-AEAF-06781EA662C1}" srcOrd="0" destOrd="2" presId="urn:microsoft.com/office/officeart/2005/8/layout/hList6"/>
    <dgm:cxn modelId="{53B80FAF-0EA9-45A8-BCD0-59FB086EBDC8}" type="presOf" srcId="{656A23A1-D220-4E21-A574-0F6063B96947}" destId="{2AE3CB7E-C9A4-44F4-85BC-8C6922025EF9}" srcOrd="0" destOrd="3" presId="urn:microsoft.com/office/officeart/2005/8/layout/hList6"/>
    <dgm:cxn modelId="{B1F652BC-57E5-4B70-9385-E5BCBD913614}" type="presOf" srcId="{37D074DA-7B98-4142-A990-56111AFBA890}" destId="{0AB60A20-99D7-4B5C-A386-998DAAD1AA4B}" srcOrd="0" destOrd="0" presId="urn:microsoft.com/office/officeart/2005/8/layout/hList6"/>
    <dgm:cxn modelId="{47586AC4-5F68-44F7-A3DA-C03EBA9BEA0C}" srcId="{E364DC40-2D6E-4364-9D6F-3F6D3C0B6CA0}" destId="{5F904E51-97C7-4B67-A13B-A0921D93C8F8}" srcOrd="0" destOrd="0" parTransId="{3F8447A2-0172-4B26-A541-D7EB23DFB7E9}" sibTransId="{4EC900AF-2F81-4778-951A-646767D8C24D}"/>
    <dgm:cxn modelId="{C7CA47C9-64C9-415A-86C0-B1AAE281D278}" srcId="{E364DC40-2D6E-4364-9D6F-3F6D3C0B6CA0}" destId="{656A23A1-D220-4E21-A574-0F6063B96947}" srcOrd="2" destOrd="0" parTransId="{52A4721A-2B64-4DEB-B662-991E0F9D12F4}" sibTransId="{F7186E2E-F5F7-40B7-A050-790D28DE10C7}"/>
    <dgm:cxn modelId="{1CC892CF-A3B8-4B25-87F5-58341EA2C196}" srcId="{37D074DA-7B98-4142-A990-56111AFBA890}" destId="{33651E92-E6D6-4B8E-97AA-BE1481DEB5F5}" srcOrd="1" destOrd="0" parTransId="{32E6244F-FA19-4A5E-AC24-1CA7F4D6EE2D}" sibTransId="{9C0C3698-94CB-4F3E-9D91-C4AA622821AD}"/>
    <dgm:cxn modelId="{772244D3-4F46-4342-AEFE-81F8EEB4B50E}" srcId="{0AF321AB-7B36-421A-A0B9-D2933B4536CF}" destId="{BC150C15-6392-43E8-BFAA-541826BAA29C}" srcOrd="1" destOrd="0" parTransId="{94185C45-885C-4945-8ABE-A0C94E46DE18}" sibTransId="{ADD7FE8B-7039-41D6-BD06-58A275A97514}"/>
    <dgm:cxn modelId="{D74123DF-15E5-46D7-B8C1-D2892AA52A88}" type="presOf" srcId="{B77B0499-EC21-4AE5-A6A1-2CBF83F93E96}" destId="{549F071B-AA45-4164-AEAF-06781EA662C1}" srcOrd="0" destOrd="1" presId="urn:microsoft.com/office/officeart/2005/8/layout/hList6"/>
    <dgm:cxn modelId="{BE11ACDF-3D37-4284-A95E-1EA7BCFE3CEB}" type="presOf" srcId="{33651E92-E6D6-4B8E-97AA-BE1481DEB5F5}" destId="{0AB60A20-99D7-4B5C-A386-998DAAD1AA4B}" srcOrd="0" destOrd="2" presId="urn:microsoft.com/office/officeart/2005/8/layout/hList6"/>
    <dgm:cxn modelId="{F642AEE5-A502-4A55-83DD-D7739D3DC80B}" srcId="{37D074DA-7B98-4142-A990-56111AFBA890}" destId="{2DC7778B-CC18-47FE-AF8E-BFB2EB4951B1}" srcOrd="3" destOrd="0" parTransId="{8409091C-F58C-4B88-9E7B-02481169030C}" sibTransId="{52AB2FDE-0007-40EF-AB43-B5638B150870}"/>
    <dgm:cxn modelId="{4A3FCDEA-2801-4C93-98C9-E2085BB927D0}" srcId="{E75AA4AE-1DE7-457B-8895-B3712A218543}" destId="{0AF321AB-7B36-421A-A0B9-D2933B4536CF}" srcOrd="0" destOrd="0" parTransId="{31BC75A9-8FE5-48D5-B0CD-6449FC1C4310}" sibTransId="{67F7E916-E4BC-4387-B6D9-419ED1F543BB}"/>
    <dgm:cxn modelId="{5FC2C9FB-A164-45BD-BF94-53EC891D43A7}" srcId="{37D074DA-7B98-4142-A990-56111AFBA890}" destId="{69EF305B-E8E6-4028-9D5C-9E8D95D8653A}" srcOrd="0" destOrd="0" parTransId="{0EBA7009-3BFE-4F9A-88A7-533E0C3E2C0A}" sibTransId="{348A7AC2-FEDC-4354-A3A8-6D1B266977C4}"/>
    <dgm:cxn modelId="{D5BDAEAF-857A-4A43-8EAF-2C0890511585}" type="presParOf" srcId="{499D7117-9361-49B2-9E7A-0E723ECF01C8}" destId="{549F071B-AA45-4164-AEAF-06781EA662C1}" srcOrd="0" destOrd="0" presId="urn:microsoft.com/office/officeart/2005/8/layout/hList6"/>
    <dgm:cxn modelId="{7C099000-E7BB-488C-B0A5-6657A31EFEFA}" type="presParOf" srcId="{499D7117-9361-49B2-9E7A-0E723ECF01C8}" destId="{7D8517DF-54FB-40B1-9AED-2DE8C43A8F62}" srcOrd="1" destOrd="0" presId="urn:microsoft.com/office/officeart/2005/8/layout/hList6"/>
    <dgm:cxn modelId="{E16E2665-4F2C-4804-8AD4-8033465ACE60}" type="presParOf" srcId="{499D7117-9361-49B2-9E7A-0E723ECF01C8}" destId="{2AE3CB7E-C9A4-44F4-85BC-8C6922025EF9}" srcOrd="2" destOrd="0" presId="urn:microsoft.com/office/officeart/2005/8/layout/hList6"/>
    <dgm:cxn modelId="{52016F05-5E86-46C1-B12B-8F20755B61CD}" type="presParOf" srcId="{499D7117-9361-49B2-9E7A-0E723ECF01C8}" destId="{86D41A16-92D5-4DE8-B346-6E9A3E90C141}" srcOrd="3" destOrd="0" presId="urn:microsoft.com/office/officeart/2005/8/layout/hList6"/>
    <dgm:cxn modelId="{2FC14BA8-A800-4EE5-8524-4A5248E6A748}" type="presParOf" srcId="{499D7117-9361-49B2-9E7A-0E723ECF01C8}" destId="{0AB60A20-99D7-4B5C-A386-998DAAD1AA4B}"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5D6661-05EA-490F-95A7-D8040EFC2F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B6D375-1BE3-42DC-B719-DD10F581FAF6}">
      <dgm:prSet custT="1"/>
      <dgm:spPr>
        <a:solidFill>
          <a:srgbClr val="303D68"/>
        </a:solidFill>
      </dgm:spPr>
      <dgm:t>
        <a:bodyPr/>
        <a:lstStyle/>
        <a:p>
          <a:r>
            <a:rPr lang="en-US" sz="1800" b="1" noProof="0" dirty="0">
              <a:latin typeface="DejaVu Math TeX Gyre" panose="02000503000000000000"/>
            </a:rPr>
            <a:t>Kërkesa në rritje për aftësi të gjelbra – </a:t>
          </a:r>
          <a:r>
            <a:rPr lang="en-US" sz="1800" b="0" noProof="0" dirty="0">
              <a:latin typeface="DejaVu Math TeX Gyre" panose="02000503000000000000"/>
            </a:rPr>
            <a:t>rreth 40% e shpalljeve për vende pune në BE kërkojnë aftësi të mesme ose të larta për tranzicionin e gjelbër, normat e vakancës po rriten, dhe BE-ja pret një nevojë për 130,000–145,000 punëtorë të kualifikuar shtesë deri në vitin 2030.</a:t>
          </a:r>
          <a:endParaRPr lang="en-GB" sz="1800" b="0" noProof="0" dirty="0">
            <a:latin typeface="DejaVu Math TeX Gyre" panose="02000503000000000000"/>
          </a:endParaRPr>
        </a:p>
      </dgm:t>
    </dgm:pt>
    <dgm:pt modelId="{75573E6D-61E6-4085-9BD1-D55142EC3F46}" type="parTrans" cxnId="{54BFDD1F-74B7-4167-9BCB-A015AF80CB7C}">
      <dgm:prSet/>
      <dgm:spPr/>
      <dgm:t>
        <a:bodyPr/>
        <a:lstStyle/>
        <a:p>
          <a:endParaRPr lang="en-US" sz="1800">
            <a:latin typeface="DejaVu Math TeX Gyre" panose="02000503000000000000"/>
          </a:endParaRPr>
        </a:p>
      </dgm:t>
    </dgm:pt>
    <dgm:pt modelId="{2419AAD2-F727-4279-A5DF-7C443C53CCFA}" type="sibTrans" cxnId="{54BFDD1F-74B7-4167-9BCB-A015AF80CB7C}">
      <dgm:prSet/>
      <dgm:spPr/>
      <dgm:t>
        <a:bodyPr/>
        <a:lstStyle/>
        <a:p>
          <a:endParaRPr lang="en-US" sz="1800">
            <a:latin typeface="DejaVu Math TeX Gyre" panose="02000503000000000000"/>
          </a:endParaRPr>
        </a:p>
      </dgm:t>
    </dgm:pt>
    <dgm:pt modelId="{78B96AF9-0DA9-4044-A81B-8F1189474E30}">
      <dgm:prSet custT="1"/>
      <dgm:spPr>
        <a:solidFill>
          <a:srgbClr val="303D68"/>
        </a:solidFill>
      </dgm:spPr>
      <dgm:t>
        <a:bodyPr/>
        <a:lstStyle/>
        <a:p>
          <a:r>
            <a:rPr lang="en-US" sz="1800" b="1" noProof="0" dirty="0">
              <a:latin typeface="DejaVu Math TeX Gyre" panose="02000503000000000000"/>
            </a:rPr>
            <a:t>Ndryshime sektoriale dhe profesionale – </a:t>
          </a:r>
          <a:r>
            <a:rPr lang="en-US" sz="1800" b="0" noProof="0" dirty="0">
              <a:latin typeface="DejaVu Math TeX Gyre" panose="02000503000000000000"/>
            </a:rPr>
            <a:t>tranzicionet e gjelbra dhe digjitale po riorganizojnë vendet e punës, duke rritur kërkesën për profesionistë të shkencës dhe inxhinierisë, zanate teknike dhe punëtorë në ndërtim, energji, menaxhimin e mbetjeve dhe kërkim e zhvillim.</a:t>
          </a:r>
          <a:endParaRPr lang="en-GB" sz="1800" b="0" noProof="0" dirty="0">
            <a:latin typeface="DejaVu Math TeX Gyre" panose="02000503000000000000"/>
          </a:endParaRPr>
        </a:p>
      </dgm:t>
    </dgm:pt>
    <dgm:pt modelId="{DF1217F6-F5C7-44EC-B9C1-458B73CA89E2}" type="parTrans" cxnId="{4631FA8D-A84A-4C2F-8394-B07CCD51366D}">
      <dgm:prSet/>
      <dgm:spPr/>
      <dgm:t>
        <a:bodyPr/>
        <a:lstStyle/>
        <a:p>
          <a:endParaRPr lang="en-US" sz="1800">
            <a:latin typeface="DejaVu Math TeX Gyre" panose="02000503000000000000"/>
          </a:endParaRPr>
        </a:p>
      </dgm:t>
    </dgm:pt>
    <dgm:pt modelId="{BAED98F0-82DD-458B-B043-F4E694A7BBB1}" type="sibTrans" cxnId="{4631FA8D-A84A-4C2F-8394-B07CCD51366D}">
      <dgm:prSet/>
      <dgm:spPr/>
      <dgm:t>
        <a:bodyPr/>
        <a:lstStyle/>
        <a:p>
          <a:endParaRPr lang="en-US" sz="1800">
            <a:latin typeface="DejaVu Math TeX Gyre" panose="02000503000000000000"/>
          </a:endParaRPr>
        </a:p>
      </dgm:t>
    </dgm:pt>
    <dgm:pt modelId="{EF953F58-5AAA-49A7-BA5B-601F324CA2AE}">
      <dgm:prSet custT="1"/>
      <dgm:spPr>
        <a:solidFill>
          <a:srgbClr val="303D68"/>
        </a:solidFill>
      </dgm:spPr>
      <dgm:t>
        <a:bodyPr/>
        <a:lstStyle/>
        <a:p>
          <a:r>
            <a:rPr lang="en-US" sz="1800" b="1" noProof="0" dirty="0">
              <a:latin typeface="DejaVu Math TeX Gyre" panose="02000503000000000000"/>
            </a:rPr>
            <a:t>Hendekët dhe mungesat në aftësi në rritje – </a:t>
          </a:r>
          <a:r>
            <a:rPr lang="en-US" sz="1800" b="0" noProof="0" dirty="0">
              <a:latin typeface="DejaVu Math TeX Gyre" panose="02000503000000000000"/>
            </a:rPr>
            <a:t>vendet e lira në sektorët kyç janë dyfishuar, me mungesa të hidraulikëve, elektricistëve, punëtorëve të ndërtimit dhe shoferëve, si dhe me një kërkesë në rritje për aftësi të kombinuara teknike, dixhitale dhe mjedisore.</a:t>
          </a:r>
          <a:endParaRPr lang="en-GB" sz="1800" b="0" noProof="0" dirty="0">
            <a:latin typeface="DejaVu Math TeX Gyre" panose="02000503000000000000"/>
          </a:endParaRPr>
        </a:p>
      </dgm:t>
    </dgm:pt>
    <dgm:pt modelId="{0D58ED64-B30B-457D-A29E-05EE88BB0F9F}" type="parTrans" cxnId="{CEFD7CC2-B1FE-4493-95FC-3575ECF9FFD0}">
      <dgm:prSet/>
      <dgm:spPr/>
      <dgm:t>
        <a:bodyPr/>
        <a:lstStyle/>
        <a:p>
          <a:endParaRPr lang="en-US" sz="1800">
            <a:latin typeface="DejaVu Math TeX Gyre" panose="02000503000000000000"/>
          </a:endParaRPr>
        </a:p>
      </dgm:t>
    </dgm:pt>
    <dgm:pt modelId="{59696279-BB90-4BA3-AB84-2D2F0BDAB77D}" type="sibTrans" cxnId="{CEFD7CC2-B1FE-4493-95FC-3575ECF9FFD0}">
      <dgm:prSet/>
      <dgm:spPr/>
      <dgm:t>
        <a:bodyPr/>
        <a:lstStyle/>
        <a:p>
          <a:endParaRPr lang="en-US" sz="1800">
            <a:latin typeface="DejaVu Math TeX Gyre" panose="02000503000000000000"/>
          </a:endParaRPr>
        </a:p>
      </dgm:t>
    </dgm:pt>
    <dgm:pt modelId="{EC721A23-9B6C-4269-B617-F38214B6301A}" type="pres">
      <dgm:prSet presAssocID="{345D6661-05EA-490F-95A7-D8040EFC2FF3}" presName="linear" presStyleCnt="0">
        <dgm:presLayoutVars>
          <dgm:animLvl val="lvl"/>
          <dgm:resizeHandles val="exact"/>
        </dgm:presLayoutVars>
      </dgm:prSet>
      <dgm:spPr/>
    </dgm:pt>
    <dgm:pt modelId="{FCAC5E73-B91A-4DC1-9E00-4DE665BB1937}" type="pres">
      <dgm:prSet presAssocID="{43B6D375-1BE3-42DC-B719-DD10F581FAF6}" presName="parentText" presStyleLbl="node1" presStyleIdx="0" presStyleCnt="3">
        <dgm:presLayoutVars>
          <dgm:chMax val="0"/>
          <dgm:bulletEnabled val="1"/>
        </dgm:presLayoutVars>
      </dgm:prSet>
      <dgm:spPr/>
    </dgm:pt>
    <dgm:pt modelId="{5BE1FFC2-5756-47B9-A615-2CC12E384044}" type="pres">
      <dgm:prSet presAssocID="{2419AAD2-F727-4279-A5DF-7C443C53CCFA}" presName="spacer" presStyleCnt="0"/>
      <dgm:spPr/>
    </dgm:pt>
    <dgm:pt modelId="{8D77A246-F298-401D-AECA-CC7227EDD45B}" type="pres">
      <dgm:prSet presAssocID="{78B96AF9-0DA9-4044-A81B-8F1189474E30}" presName="parentText" presStyleLbl="node1" presStyleIdx="1" presStyleCnt="3">
        <dgm:presLayoutVars>
          <dgm:chMax val="0"/>
          <dgm:bulletEnabled val="1"/>
        </dgm:presLayoutVars>
      </dgm:prSet>
      <dgm:spPr/>
    </dgm:pt>
    <dgm:pt modelId="{1C0C7815-08AC-41D6-9E20-941B40DF8B5D}" type="pres">
      <dgm:prSet presAssocID="{BAED98F0-82DD-458B-B043-F4E694A7BBB1}" presName="spacer" presStyleCnt="0"/>
      <dgm:spPr/>
    </dgm:pt>
    <dgm:pt modelId="{2F7C02FD-EF04-458C-A214-9C73A5772320}" type="pres">
      <dgm:prSet presAssocID="{EF953F58-5AAA-49A7-BA5B-601F324CA2AE}" presName="parentText" presStyleLbl="node1" presStyleIdx="2" presStyleCnt="3">
        <dgm:presLayoutVars>
          <dgm:chMax val="0"/>
          <dgm:bulletEnabled val="1"/>
        </dgm:presLayoutVars>
      </dgm:prSet>
      <dgm:spPr/>
    </dgm:pt>
  </dgm:ptLst>
  <dgm:cxnLst>
    <dgm:cxn modelId="{54BFDD1F-74B7-4167-9BCB-A015AF80CB7C}" srcId="{345D6661-05EA-490F-95A7-D8040EFC2FF3}" destId="{43B6D375-1BE3-42DC-B719-DD10F581FAF6}" srcOrd="0" destOrd="0" parTransId="{75573E6D-61E6-4085-9BD1-D55142EC3F46}" sibTransId="{2419AAD2-F727-4279-A5DF-7C443C53CCFA}"/>
    <dgm:cxn modelId="{BA17E973-1BB3-450C-B74A-0727727C0D65}" type="presOf" srcId="{EF953F58-5AAA-49A7-BA5B-601F324CA2AE}" destId="{2F7C02FD-EF04-458C-A214-9C73A5772320}" srcOrd="0" destOrd="0" presId="urn:microsoft.com/office/officeart/2005/8/layout/vList2"/>
    <dgm:cxn modelId="{6566F553-7257-4D48-B1E1-F20598DDEB20}" type="presOf" srcId="{345D6661-05EA-490F-95A7-D8040EFC2FF3}" destId="{EC721A23-9B6C-4269-B617-F38214B6301A}" srcOrd="0" destOrd="0" presId="urn:microsoft.com/office/officeart/2005/8/layout/vList2"/>
    <dgm:cxn modelId="{2C25A577-031D-4FEB-B9BB-363FF701AA8D}" type="presOf" srcId="{43B6D375-1BE3-42DC-B719-DD10F581FAF6}" destId="{FCAC5E73-B91A-4DC1-9E00-4DE665BB1937}" srcOrd="0" destOrd="0" presId="urn:microsoft.com/office/officeart/2005/8/layout/vList2"/>
    <dgm:cxn modelId="{4631FA8D-A84A-4C2F-8394-B07CCD51366D}" srcId="{345D6661-05EA-490F-95A7-D8040EFC2FF3}" destId="{78B96AF9-0DA9-4044-A81B-8F1189474E30}" srcOrd="1" destOrd="0" parTransId="{DF1217F6-F5C7-44EC-B9C1-458B73CA89E2}" sibTransId="{BAED98F0-82DD-458B-B043-F4E694A7BBB1}"/>
    <dgm:cxn modelId="{BC6077BE-5E38-4F5A-93FC-87A80CF58E59}" type="presOf" srcId="{78B96AF9-0DA9-4044-A81B-8F1189474E30}" destId="{8D77A246-F298-401D-AECA-CC7227EDD45B}" srcOrd="0" destOrd="0" presId="urn:microsoft.com/office/officeart/2005/8/layout/vList2"/>
    <dgm:cxn modelId="{CEFD7CC2-B1FE-4493-95FC-3575ECF9FFD0}" srcId="{345D6661-05EA-490F-95A7-D8040EFC2FF3}" destId="{EF953F58-5AAA-49A7-BA5B-601F324CA2AE}" srcOrd="2" destOrd="0" parTransId="{0D58ED64-B30B-457D-A29E-05EE88BB0F9F}" sibTransId="{59696279-BB90-4BA3-AB84-2D2F0BDAB77D}"/>
    <dgm:cxn modelId="{784752E3-BE94-4A99-ADEC-4158E9FDFA12}" type="presParOf" srcId="{EC721A23-9B6C-4269-B617-F38214B6301A}" destId="{FCAC5E73-B91A-4DC1-9E00-4DE665BB1937}" srcOrd="0" destOrd="0" presId="urn:microsoft.com/office/officeart/2005/8/layout/vList2"/>
    <dgm:cxn modelId="{9F43BA59-5842-4CC0-ADE7-6994A5B66D66}" type="presParOf" srcId="{EC721A23-9B6C-4269-B617-F38214B6301A}" destId="{5BE1FFC2-5756-47B9-A615-2CC12E384044}" srcOrd="1" destOrd="0" presId="urn:microsoft.com/office/officeart/2005/8/layout/vList2"/>
    <dgm:cxn modelId="{F130DD66-B489-450E-BC90-D0DCD5081C86}" type="presParOf" srcId="{EC721A23-9B6C-4269-B617-F38214B6301A}" destId="{8D77A246-F298-401D-AECA-CC7227EDD45B}" srcOrd="2" destOrd="0" presId="urn:microsoft.com/office/officeart/2005/8/layout/vList2"/>
    <dgm:cxn modelId="{963CB889-67BD-4D16-AAB5-9C0A93A6FE6C}" type="presParOf" srcId="{EC721A23-9B6C-4269-B617-F38214B6301A}" destId="{1C0C7815-08AC-41D6-9E20-941B40DF8B5D}" srcOrd="3" destOrd="0" presId="urn:microsoft.com/office/officeart/2005/8/layout/vList2"/>
    <dgm:cxn modelId="{1319CCD0-55D0-4218-A8E6-DB32D29FDCCD}" type="presParOf" srcId="{EC721A23-9B6C-4269-B617-F38214B6301A}" destId="{2F7C02FD-EF04-458C-A214-9C73A5772320}" srcOrd="4"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357C44-286D-4FD5-A2BB-A2E7D040FF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3C66BF-5518-442A-8FCF-782F647C7740}">
      <dgm:prSet/>
      <dgm:spPr>
        <a:solidFill>
          <a:srgbClr val="303D68"/>
        </a:solidFill>
      </dgm:spPr>
      <dgm:t>
        <a:bodyPr/>
        <a:lstStyle/>
        <a:p>
          <a:r>
            <a:rPr lang="en-US" b="1" noProof="0" dirty="0">
              <a:latin typeface="DejaVu Math TeX Gyre" panose="02000503000000000000"/>
            </a:rPr>
            <a:t>Implikimet për politikë dhe </a:t>
          </a:r>
          <a:r>
            <a:rPr lang="en-GB" noProof="0" dirty="0">
              <a:latin typeface="DejaVu Math TeX Gyre" panose="02000503000000000000"/>
            </a:rPr>
            <a:t>trajnim – </a:t>
          </a:r>
          <a:r>
            <a:rPr lang="en-US" noProof="0" dirty="0">
              <a:latin typeface="DejaVu Math TeX Gyre" panose="02000503000000000000"/>
            </a:rPr>
            <a:t>Agjenda Evropiane e Aftësive thekson nevojën për aftësi më të forta për të mbështetur tranzicionet e gjelbra dhe digjitale, pasi ndërmarrjet e vogla dhe të mesme përballen me mungesa të mëdha të talenteve dhe sektorët e energjisë së rinovueshme mund të krijojnë deri në 3,5 milionë vende pune të reja deri në vitin 2030.</a:t>
          </a:r>
          <a:endParaRPr lang="en-GB" noProof="0" dirty="0">
            <a:latin typeface="DejaVu Math TeX Gyre" panose="02000503000000000000"/>
          </a:endParaRPr>
        </a:p>
      </dgm:t>
    </dgm:pt>
    <dgm:pt modelId="{B14D9AE4-68F4-4342-A2CE-3DF9CE35CE28}" type="parTrans" cxnId="{74DA4626-0798-4D7C-9E60-55AACF3E2BB8}">
      <dgm:prSet/>
      <dgm:spPr/>
      <dgm:t>
        <a:bodyPr/>
        <a:lstStyle/>
        <a:p>
          <a:endParaRPr lang="en-US">
            <a:latin typeface="DejaVu Math TeX Gyre" panose="02000503000000000000"/>
          </a:endParaRPr>
        </a:p>
      </dgm:t>
    </dgm:pt>
    <dgm:pt modelId="{EA22C2B6-427F-4F5B-B3A5-82CCBC70966A}" type="sibTrans" cxnId="{74DA4626-0798-4D7C-9E60-55AACF3E2BB8}">
      <dgm:prSet/>
      <dgm:spPr/>
      <dgm:t>
        <a:bodyPr/>
        <a:lstStyle/>
        <a:p>
          <a:endParaRPr lang="en-US">
            <a:latin typeface="DejaVu Math TeX Gyre" panose="02000503000000000000"/>
          </a:endParaRPr>
        </a:p>
      </dgm:t>
    </dgm:pt>
    <dgm:pt modelId="{638643DA-8C80-4E0B-BBA6-AFEE7AAE949F}">
      <dgm:prSet/>
      <dgm:spPr>
        <a:solidFill>
          <a:srgbClr val="303D68"/>
        </a:solidFill>
      </dgm:spPr>
      <dgm:t>
        <a:bodyPr/>
        <a:lstStyle/>
        <a:p>
          <a:r>
            <a:rPr lang="en-US" b="1" noProof="0" dirty="0">
              <a:latin typeface="DejaVu Math TeX Gyre" panose="02000503000000000000"/>
            </a:rPr>
            <a:t>Sfidat dhe nevojat e Ballkanit Perëndimor – </a:t>
          </a:r>
          <a:r>
            <a:rPr lang="en-US" b="0" noProof="0" dirty="0">
              <a:latin typeface="DejaVu Math TeX Gyre" panose="02000503000000000000"/>
            </a:rPr>
            <a:t>Papunësia e lartë e të rinjve dhe përputhshmëria e dobët midis arsimit dhe formimit profesional (VET) dhe nevojave të tregut të</a:t>
          </a:r>
          <a:r>
            <a:rPr lang="en-US" b="0" noProof="0" dirty="0" err="1">
              <a:latin typeface="DejaVu Math TeX Gyre" panose="02000503000000000000"/>
            </a:rPr>
            <a:t> punës </a:t>
          </a:r>
          <a:r>
            <a:rPr lang="en-US" b="0" noProof="0" dirty="0">
              <a:latin typeface="DejaVu Math TeX Gyre" panose="02000503000000000000"/>
            </a:rPr>
            <a:t>i lënë të rinjtë të papërgatitur, ndërsa kërkesa për aftësi të gjelbra dhe digjitale po rritet me shpejtësi në Kosovë dhe Bosnjë e Hercegovinë.</a:t>
          </a:r>
          <a:endParaRPr lang="en-GB" b="0" noProof="0" dirty="0">
            <a:latin typeface="DejaVu Math TeX Gyre" panose="02000503000000000000"/>
          </a:endParaRPr>
        </a:p>
      </dgm:t>
    </dgm:pt>
    <dgm:pt modelId="{6239F0D2-22F2-4B23-A007-76EA090D4C9A}" type="parTrans" cxnId="{FA0EB8EA-4968-4F89-8A99-71A1FA65365A}">
      <dgm:prSet/>
      <dgm:spPr/>
      <dgm:t>
        <a:bodyPr/>
        <a:lstStyle/>
        <a:p>
          <a:endParaRPr lang="en-US">
            <a:latin typeface="DejaVu Math TeX Gyre" panose="02000503000000000000"/>
          </a:endParaRPr>
        </a:p>
      </dgm:t>
    </dgm:pt>
    <dgm:pt modelId="{F23EFE56-6B3D-4063-9F84-17F030DAFC7F}" type="sibTrans" cxnId="{FA0EB8EA-4968-4F89-8A99-71A1FA65365A}">
      <dgm:prSet/>
      <dgm:spPr/>
      <dgm:t>
        <a:bodyPr/>
        <a:lstStyle/>
        <a:p>
          <a:endParaRPr lang="en-US">
            <a:latin typeface="DejaVu Math TeX Gyre" panose="02000503000000000000"/>
          </a:endParaRPr>
        </a:p>
      </dgm:t>
    </dgm:pt>
    <dgm:pt modelId="{C9835681-4671-4D83-A439-10C08E2665B0}" type="pres">
      <dgm:prSet presAssocID="{A1357C44-286D-4FD5-A2BB-A2E7D040FF1B}" presName="linear" presStyleCnt="0">
        <dgm:presLayoutVars>
          <dgm:animLvl val="lvl"/>
          <dgm:resizeHandles val="exact"/>
        </dgm:presLayoutVars>
      </dgm:prSet>
      <dgm:spPr/>
    </dgm:pt>
    <dgm:pt modelId="{CDA8EEEF-3930-476E-9919-5FB0493FEFA1}" type="pres">
      <dgm:prSet presAssocID="{713C66BF-5518-442A-8FCF-782F647C7740}" presName="parentText" presStyleLbl="node1" presStyleIdx="0" presStyleCnt="2">
        <dgm:presLayoutVars>
          <dgm:chMax val="0"/>
          <dgm:bulletEnabled val="1"/>
        </dgm:presLayoutVars>
      </dgm:prSet>
      <dgm:spPr/>
    </dgm:pt>
    <dgm:pt modelId="{E83F648E-162B-4FA1-AC1E-1696714A9888}" type="pres">
      <dgm:prSet presAssocID="{EA22C2B6-427F-4F5B-B3A5-82CCBC70966A}" presName="spacer" presStyleCnt="0"/>
      <dgm:spPr/>
    </dgm:pt>
    <dgm:pt modelId="{F36E7066-74FC-4C6D-96AA-455E5633B80E}" type="pres">
      <dgm:prSet presAssocID="{638643DA-8C80-4E0B-BBA6-AFEE7AAE949F}" presName="parentText" presStyleLbl="node1" presStyleIdx="1" presStyleCnt="2">
        <dgm:presLayoutVars>
          <dgm:chMax val="0"/>
          <dgm:bulletEnabled val="1"/>
        </dgm:presLayoutVars>
      </dgm:prSet>
      <dgm:spPr/>
    </dgm:pt>
  </dgm:ptLst>
  <dgm:cxnLst>
    <dgm:cxn modelId="{74DA4626-0798-4D7C-9E60-55AACF3E2BB8}" srcId="{A1357C44-286D-4FD5-A2BB-A2E7D040FF1B}" destId="{713C66BF-5518-442A-8FCF-782F647C7740}" srcOrd="0" destOrd="0" parTransId="{B14D9AE4-68F4-4342-A2CE-3DF9CE35CE28}" sibTransId="{EA22C2B6-427F-4F5B-B3A5-82CCBC70966A}"/>
    <dgm:cxn modelId="{E5556877-CBC3-44A3-A361-8F49D6EE9242}" type="presOf" srcId="{638643DA-8C80-4E0B-BBA6-AFEE7AAE949F}" destId="{F36E7066-74FC-4C6D-96AA-455E5633B80E}" srcOrd="0" destOrd="0" presId="urn:microsoft.com/office/officeart/2005/8/layout/vList2"/>
    <dgm:cxn modelId="{E1AD1B7F-48C1-4D95-84D6-DCB2B1DBA7A7}" type="presOf" srcId="{A1357C44-286D-4FD5-A2BB-A2E7D040FF1B}" destId="{C9835681-4671-4D83-A439-10C08E2665B0}" srcOrd="0" destOrd="0" presId="urn:microsoft.com/office/officeart/2005/8/layout/vList2"/>
    <dgm:cxn modelId="{702EF2C9-2DEA-493A-B449-A095D835AC99}" type="presOf" srcId="{713C66BF-5518-442A-8FCF-782F647C7740}" destId="{CDA8EEEF-3930-476E-9919-5FB0493FEFA1}" srcOrd="0" destOrd="0" presId="urn:microsoft.com/office/officeart/2005/8/layout/vList2"/>
    <dgm:cxn modelId="{FA0EB8EA-4968-4F89-8A99-71A1FA65365A}" srcId="{A1357C44-286D-4FD5-A2BB-A2E7D040FF1B}" destId="{638643DA-8C80-4E0B-BBA6-AFEE7AAE949F}" srcOrd="1" destOrd="0" parTransId="{6239F0D2-22F2-4B23-A007-76EA090D4C9A}" sibTransId="{F23EFE56-6B3D-4063-9F84-17F030DAFC7F}"/>
    <dgm:cxn modelId="{523FC0EC-ED1E-4B40-B1F9-81812A54961A}" type="presParOf" srcId="{C9835681-4671-4D83-A439-10C08E2665B0}" destId="{CDA8EEEF-3930-476E-9919-5FB0493FEFA1}" srcOrd="0" destOrd="0" presId="urn:microsoft.com/office/officeart/2005/8/layout/vList2"/>
    <dgm:cxn modelId="{10DAEAE8-E662-44BB-AE4D-110716F1DA2A}" type="presParOf" srcId="{C9835681-4671-4D83-A439-10C08E2665B0}" destId="{E83F648E-162B-4FA1-AC1E-1696714A9888}" srcOrd="1" destOrd="0" presId="urn:microsoft.com/office/officeart/2005/8/layout/vList2"/>
    <dgm:cxn modelId="{B7A749E1-4B61-42BB-8CAF-55AC6F301E0D}" type="presParOf" srcId="{C9835681-4671-4D83-A439-10C08E2665B0}" destId="{F36E7066-74FC-4C6D-96AA-455E5633B80E}"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4E176E-5892-44DB-9619-FB903D8F7E9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C7F8805-5F73-4B70-A55D-BFE025B7B7C3}">
      <dgm:prSet/>
      <dgm:spPr/>
      <dgm:t>
        <a:bodyPr/>
        <a:lstStyle/>
        <a:p>
          <a:r>
            <a:rPr lang="en-US" dirty="0"/>
            <a:t>Arsimtarët vëzhgojnë nxënësit në detyra reale për të vlerësuar zbatimin e kompetencave si mendimi sistemor dhe veprimi kolektiv.</a:t>
          </a:r>
        </a:p>
      </dgm:t>
    </dgm:pt>
    <dgm:pt modelId="{B102582F-79E4-4D8D-8BF2-99B97444679A}" type="parTrans" cxnId="{87189C33-3AC1-48B2-8D76-50B32C887F87}">
      <dgm:prSet/>
      <dgm:spPr/>
      <dgm:t>
        <a:bodyPr/>
        <a:lstStyle/>
        <a:p>
          <a:endParaRPr lang="en-US"/>
        </a:p>
      </dgm:t>
    </dgm:pt>
    <dgm:pt modelId="{A656551C-AE46-40F7-9D13-72DAB9282AA3}" type="sibTrans" cxnId="{87189C33-3AC1-48B2-8D76-50B32C887F87}">
      <dgm:prSet/>
      <dgm:spPr/>
      <dgm:t>
        <a:bodyPr/>
        <a:lstStyle/>
        <a:p>
          <a:endParaRPr lang="en-US"/>
        </a:p>
      </dgm:t>
    </dgm:pt>
    <dgm:pt modelId="{449A8C9E-5C6A-4F1D-9626-68D18F0766F5}">
      <dgm:prSet/>
      <dgm:spPr/>
      <dgm:t>
        <a:bodyPr/>
        <a:lstStyle/>
        <a:p>
          <a:r>
            <a:rPr lang="en-US"/>
            <a:t>Aktivitetet mësimore dhe projektet i lejojnë nxënësit të demonstrojnë kompetenca të plota.</a:t>
          </a:r>
        </a:p>
      </dgm:t>
    </dgm:pt>
    <dgm:pt modelId="{D299BB23-5A02-4AC2-B80C-9F250E03A65A}" type="parTrans" cxnId="{BB027D7D-B70D-4D69-9790-0F579106FC24}">
      <dgm:prSet/>
      <dgm:spPr/>
      <dgm:t>
        <a:bodyPr/>
        <a:lstStyle/>
        <a:p>
          <a:endParaRPr lang="en-US"/>
        </a:p>
      </dgm:t>
    </dgm:pt>
    <dgm:pt modelId="{145BB199-DDD4-4BC8-A210-5D13A9625D43}" type="sibTrans" cxnId="{BB027D7D-B70D-4D69-9790-0F579106FC24}">
      <dgm:prSet/>
      <dgm:spPr/>
      <dgm:t>
        <a:bodyPr/>
        <a:lstStyle/>
        <a:p>
          <a:endParaRPr lang="en-US"/>
        </a:p>
      </dgm:t>
    </dgm:pt>
    <dgm:pt modelId="{E22C2774-6B4C-4BC6-BD2C-F35B9870FDFD}">
      <dgm:prSet/>
      <dgm:spPr/>
      <dgm:t>
        <a:bodyPr/>
        <a:lstStyle/>
        <a:p>
          <a:r>
            <a:rPr lang="en-US"/>
            <a:t>GreenComp udhëzon përditësimet e kurrikulës, zhvillimin profesional dhe integrimin e identifikimit të aftësive.</a:t>
          </a:r>
        </a:p>
      </dgm:t>
    </dgm:pt>
    <dgm:pt modelId="{5231FA55-9FFC-4212-9DAE-25F8AA4F8F22}" type="parTrans" cxnId="{40209EFB-590F-40A6-9569-D5104EA69FCD}">
      <dgm:prSet/>
      <dgm:spPr/>
      <dgm:t>
        <a:bodyPr/>
        <a:lstStyle/>
        <a:p>
          <a:endParaRPr lang="en-US"/>
        </a:p>
      </dgm:t>
    </dgm:pt>
    <dgm:pt modelId="{E53BDFB8-C755-4846-82F9-C9B9EB43AE3C}" type="sibTrans" cxnId="{40209EFB-590F-40A6-9569-D5104EA69FCD}">
      <dgm:prSet/>
      <dgm:spPr/>
      <dgm:t>
        <a:bodyPr/>
        <a:lstStyle/>
        <a:p>
          <a:endParaRPr lang="en-US"/>
        </a:p>
      </dgm:t>
    </dgm:pt>
    <dgm:pt modelId="{D0CFC60B-BF99-455A-8A4C-5151F3CBC7F8}">
      <dgm:prSet/>
      <dgm:spPr/>
      <dgm:t>
        <a:bodyPr/>
        <a:lstStyle/>
        <a:p>
          <a:r>
            <a:rPr lang="en-US"/>
            <a:t>Mësuesit ndihmojnë nxënësit të lidhin kompetencat nga përvojat formale dhe joformale, duke mbështetur mësimin gjatë gjithë jetës.</a:t>
          </a:r>
        </a:p>
      </dgm:t>
    </dgm:pt>
    <dgm:pt modelId="{0BC09BB1-B629-4B9A-A9D3-BE4F73037133}" type="parTrans" cxnId="{69B45CDD-0746-4402-833A-FB52C7021A52}">
      <dgm:prSet/>
      <dgm:spPr/>
      <dgm:t>
        <a:bodyPr/>
        <a:lstStyle/>
        <a:p>
          <a:endParaRPr lang="en-US"/>
        </a:p>
      </dgm:t>
    </dgm:pt>
    <dgm:pt modelId="{B160B16A-02BA-4DEE-BB7F-0131EBDDBF26}" type="sibTrans" cxnId="{69B45CDD-0746-4402-833A-FB52C7021A52}">
      <dgm:prSet/>
      <dgm:spPr/>
      <dgm:t>
        <a:bodyPr/>
        <a:lstStyle/>
        <a:p>
          <a:endParaRPr lang="en-US"/>
        </a:p>
      </dgm:t>
    </dgm:pt>
    <dgm:pt modelId="{CB750AAA-C042-4CAF-B5F3-6C5E1463C28A}" type="pres">
      <dgm:prSet presAssocID="{B94E176E-5892-44DB-9619-FB903D8F7E9C}" presName="linear" presStyleCnt="0">
        <dgm:presLayoutVars>
          <dgm:animLvl val="lvl"/>
          <dgm:resizeHandles val="exact"/>
        </dgm:presLayoutVars>
      </dgm:prSet>
      <dgm:spPr/>
    </dgm:pt>
    <dgm:pt modelId="{EE1BB77A-7B42-4F04-B8EF-D0DC78468895}" type="pres">
      <dgm:prSet presAssocID="{0C7F8805-5F73-4B70-A55D-BFE025B7B7C3}" presName="parentText" presStyleLbl="node1" presStyleIdx="0" presStyleCnt="4">
        <dgm:presLayoutVars>
          <dgm:chMax val="0"/>
          <dgm:bulletEnabled val="1"/>
        </dgm:presLayoutVars>
      </dgm:prSet>
      <dgm:spPr/>
    </dgm:pt>
    <dgm:pt modelId="{F1E2E2F9-000B-4C62-AAD2-2AEA45AFEAA5}" type="pres">
      <dgm:prSet presAssocID="{A656551C-AE46-40F7-9D13-72DAB9282AA3}" presName="spacer" presStyleCnt="0"/>
      <dgm:spPr/>
    </dgm:pt>
    <dgm:pt modelId="{0B30A25A-687F-4709-95A1-0D5926149E0D}" type="pres">
      <dgm:prSet presAssocID="{449A8C9E-5C6A-4F1D-9626-68D18F0766F5}" presName="parentText" presStyleLbl="node1" presStyleIdx="1" presStyleCnt="4">
        <dgm:presLayoutVars>
          <dgm:chMax val="0"/>
          <dgm:bulletEnabled val="1"/>
        </dgm:presLayoutVars>
      </dgm:prSet>
      <dgm:spPr/>
    </dgm:pt>
    <dgm:pt modelId="{539245CC-A89C-40F3-8A97-2E9DBABDCFB7}" type="pres">
      <dgm:prSet presAssocID="{145BB199-DDD4-4BC8-A210-5D13A9625D43}" presName="spacer" presStyleCnt="0"/>
      <dgm:spPr/>
    </dgm:pt>
    <dgm:pt modelId="{0CD334F6-4457-4E6F-A3FD-5C375528FE4F}" type="pres">
      <dgm:prSet presAssocID="{E22C2774-6B4C-4BC6-BD2C-F35B9870FDFD}" presName="parentText" presStyleLbl="node1" presStyleIdx="2" presStyleCnt="4">
        <dgm:presLayoutVars>
          <dgm:chMax val="0"/>
          <dgm:bulletEnabled val="1"/>
        </dgm:presLayoutVars>
      </dgm:prSet>
      <dgm:spPr/>
    </dgm:pt>
    <dgm:pt modelId="{A98BE14D-FF9C-4951-AD54-6E34F27FD338}" type="pres">
      <dgm:prSet presAssocID="{E53BDFB8-C755-4846-82F9-C9B9EB43AE3C}" presName="spacer" presStyleCnt="0"/>
      <dgm:spPr/>
    </dgm:pt>
    <dgm:pt modelId="{FF736577-AD84-42C6-8046-94F66828D968}" type="pres">
      <dgm:prSet presAssocID="{D0CFC60B-BF99-455A-8A4C-5151F3CBC7F8}" presName="parentText" presStyleLbl="node1" presStyleIdx="3" presStyleCnt="4">
        <dgm:presLayoutVars>
          <dgm:chMax val="0"/>
          <dgm:bulletEnabled val="1"/>
        </dgm:presLayoutVars>
      </dgm:prSet>
      <dgm:spPr/>
    </dgm:pt>
  </dgm:ptLst>
  <dgm:cxnLst>
    <dgm:cxn modelId="{87189C33-3AC1-48B2-8D76-50B32C887F87}" srcId="{B94E176E-5892-44DB-9619-FB903D8F7E9C}" destId="{0C7F8805-5F73-4B70-A55D-BFE025B7B7C3}" srcOrd="0" destOrd="0" parTransId="{B102582F-79E4-4D8D-8BF2-99B97444679A}" sibTransId="{A656551C-AE46-40F7-9D13-72DAB9282AA3}"/>
    <dgm:cxn modelId="{DD09634C-BCDE-497E-96F2-4CF36A20C764}" type="presOf" srcId="{0C7F8805-5F73-4B70-A55D-BFE025B7B7C3}" destId="{EE1BB77A-7B42-4F04-B8EF-D0DC78468895}" srcOrd="0" destOrd="0" presId="urn:microsoft.com/office/officeart/2005/8/layout/vList2"/>
    <dgm:cxn modelId="{D0D7124E-A6F7-48F2-98E5-C3AEB87470E8}" type="presOf" srcId="{449A8C9E-5C6A-4F1D-9626-68D18F0766F5}" destId="{0B30A25A-687F-4709-95A1-0D5926149E0D}" srcOrd="0" destOrd="0" presId="urn:microsoft.com/office/officeart/2005/8/layout/vList2"/>
    <dgm:cxn modelId="{233B6B4E-ECEC-4C4A-B098-B41903ACA9DA}" type="presOf" srcId="{B94E176E-5892-44DB-9619-FB903D8F7E9C}" destId="{CB750AAA-C042-4CAF-B5F3-6C5E1463C28A}" srcOrd="0" destOrd="0" presId="urn:microsoft.com/office/officeart/2005/8/layout/vList2"/>
    <dgm:cxn modelId="{BB027D7D-B70D-4D69-9790-0F579106FC24}" srcId="{B94E176E-5892-44DB-9619-FB903D8F7E9C}" destId="{449A8C9E-5C6A-4F1D-9626-68D18F0766F5}" srcOrd="1" destOrd="0" parTransId="{D299BB23-5A02-4AC2-B80C-9F250E03A65A}" sibTransId="{145BB199-DDD4-4BC8-A210-5D13A9625D43}"/>
    <dgm:cxn modelId="{146B36B1-19E2-413D-875F-227749739B6A}" type="presOf" srcId="{D0CFC60B-BF99-455A-8A4C-5151F3CBC7F8}" destId="{FF736577-AD84-42C6-8046-94F66828D968}" srcOrd="0" destOrd="0" presId="urn:microsoft.com/office/officeart/2005/8/layout/vList2"/>
    <dgm:cxn modelId="{69B45CDD-0746-4402-833A-FB52C7021A52}" srcId="{B94E176E-5892-44DB-9619-FB903D8F7E9C}" destId="{D0CFC60B-BF99-455A-8A4C-5151F3CBC7F8}" srcOrd="3" destOrd="0" parTransId="{0BC09BB1-B629-4B9A-A9D3-BE4F73037133}" sibTransId="{B160B16A-02BA-4DEE-BB7F-0131EBDDBF26}"/>
    <dgm:cxn modelId="{7BA3D4E8-4DA0-439C-8DB0-9D12112D081F}" type="presOf" srcId="{E22C2774-6B4C-4BC6-BD2C-F35B9870FDFD}" destId="{0CD334F6-4457-4E6F-A3FD-5C375528FE4F}" srcOrd="0" destOrd="0" presId="urn:microsoft.com/office/officeart/2005/8/layout/vList2"/>
    <dgm:cxn modelId="{40209EFB-590F-40A6-9569-D5104EA69FCD}" srcId="{B94E176E-5892-44DB-9619-FB903D8F7E9C}" destId="{E22C2774-6B4C-4BC6-BD2C-F35B9870FDFD}" srcOrd="2" destOrd="0" parTransId="{5231FA55-9FFC-4212-9DAE-25F8AA4F8F22}" sibTransId="{E53BDFB8-C755-4846-82F9-C9B9EB43AE3C}"/>
    <dgm:cxn modelId="{28DBC94A-A7CF-4D45-B330-F28B7392252D}" type="presParOf" srcId="{CB750AAA-C042-4CAF-B5F3-6C5E1463C28A}" destId="{EE1BB77A-7B42-4F04-B8EF-D0DC78468895}" srcOrd="0" destOrd="0" presId="urn:microsoft.com/office/officeart/2005/8/layout/vList2"/>
    <dgm:cxn modelId="{09532F5B-D0E4-415C-9B79-1F9D3A58DADE}" type="presParOf" srcId="{CB750AAA-C042-4CAF-B5F3-6C5E1463C28A}" destId="{F1E2E2F9-000B-4C62-AAD2-2AEA45AFEAA5}" srcOrd="1" destOrd="0" presId="urn:microsoft.com/office/officeart/2005/8/layout/vList2"/>
    <dgm:cxn modelId="{05AD72EB-B3EE-4A5E-ADEE-E948C4FDF34E}" type="presParOf" srcId="{CB750AAA-C042-4CAF-B5F3-6C5E1463C28A}" destId="{0B30A25A-687F-4709-95A1-0D5926149E0D}" srcOrd="2" destOrd="0" presId="urn:microsoft.com/office/officeart/2005/8/layout/vList2"/>
    <dgm:cxn modelId="{1604FE51-FB95-4C1C-8543-AEA4CFF582F1}" type="presParOf" srcId="{CB750AAA-C042-4CAF-B5F3-6C5E1463C28A}" destId="{539245CC-A89C-40F3-8A97-2E9DBABDCFB7}" srcOrd="3" destOrd="0" presId="urn:microsoft.com/office/officeart/2005/8/layout/vList2"/>
    <dgm:cxn modelId="{D7330743-5781-4215-B5A8-EF132DCFA0AC}" type="presParOf" srcId="{CB750AAA-C042-4CAF-B5F3-6C5E1463C28A}" destId="{0CD334F6-4457-4E6F-A3FD-5C375528FE4F}" srcOrd="4" destOrd="0" presId="urn:microsoft.com/office/officeart/2005/8/layout/vList2"/>
    <dgm:cxn modelId="{5A83D58E-60DE-4045-B8B9-76676EDB3965}" type="presParOf" srcId="{CB750AAA-C042-4CAF-B5F3-6C5E1463C28A}" destId="{A98BE14D-FF9C-4951-AD54-6E34F27FD338}" srcOrd="5" destOrd="0" presId="urn:microsoft.com/office/officeart/2005/8/layout/vList2"/>
    <dgm:cxn modelId="{9A84E159-B8C8-4048-B6C0-CD17680E6C27}" type="presParOf" srcId="{CB750AAA-C042-4CAF-B5F3-6C5E1463C28A}" destId="{FF736577-AD84-42C6-8046-94F66828D96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5EA648-462B-44BD-A574-FD58225DF5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25C935-40FA-4843-B596-0D30445D007B}">
      <dgm:prSet custT="1"/>
      <dgm:spPr/>
      <dgm:t>
        <a:bodyPr/>
        <a:lstStyle/>
        <a:p>
          <a:pPr>
            <a:lnSpc>
              <a:spcPct val="100000"/>
            </a:lnSpc>
          </a:pPr>
          <a:r>
            <a:rPr lang="en-US" sz="2000" dirty="0">
              <a:latin typeface="DejaVu Math TeX Gyre" panose="02000503000000000000"/>
            </a:rPr>
            <a:t>Mungesa e burimeve të përditësuara për qëndrueshmëri në arsimin dhe formimin profesional është një sfidë e zakonshme.</a:t>
          </a:r>
        </a:p>
      </dgm:t>
    </dgm:pt>
    <dgm:pt modelId="{63D26FB5-C636-4635-843C-D14C3B7B656F}" type="parTrans" cxnId="{7E05AE97-DC6D-49CC-BDF1-E50BF985CC58}">
      <dgm:prSet/>
      <dgm:spPr/>
      <dgm:t>
        <a:bodyPr/>
        <a:lstStyle/>
        <a:p>
          <a:endParaRPr lang="en-US" sz="2000"/>
        </a:p>
      </dgm:t>
    </dgm:pt>
    <dgm:pt modelId="{F6D82A14-D53E-4C55-8550-2A94BB9699EF}" type="sibTrans" cxnId="{7E05AE97-DC6D-49CC-BDF1-E50BF985CC58}">
      <dgm:prSet/>
      <dgm:spPr/>
      <dgm:t>
        <a:bodyPr/>
        <a:lstStyle/>
        <a:p>
          <a:endParaRPr lang="en-US" sz="2000"/>
        </a:p>
      </dgm:t>
    </dgm:pt>
    <dgm:pt modelId="{41458C10-4FD2-48DD-B2DC-620FE47418B5}">
      <dgm:prSet custT="1"/>
      <dgm:spPr/>
      <dgm:t>
        <a:bodyPr/>
        <a:lstStyle/>
        <a:p>
          <a:pPr>
            <a:lnSpc>
              <a:spcPct val="100000"/>
            </a:lnSpc>
          </a:pPr>
          <a:r>
            <a:rPr lang="en-US" sz="2000" dirty="0">
              <a:latin typeface="DejaVu Math TeX Gyre" panose="02000503000000000000"/>
            </a:rPr>
            <a:t>Platformat digjitale, OER-të, laboratorët virtualë dhe simulimet i lejojnë nxënësit të eksplorojnë efikasitetin energjetik, riciklimin dhe energjinë e rinovueshme pa pajisje të kushtueshme.</a:t>
          </a:r>
        </a:p>
      </dgm:t>
    </dgm:pt>
    <dgm:pt modelId="{21C2DB48-C816-4D13-81A6-3247BAB2BE3A}" type="parTrans" cxnId="{42059D3A-C5D4-44FA-AE59-0F684012111A}">
      <dgm:prSet/>
      <dgm:spPr/>
      <dgm:t>
        <a:bodyPr/>
        <a:lstStyle/>
        <a:p>
          <a:endParaRPr lang="en-US" sz="2000"/>
        </a:p>
      </dgm:t>
    </dgm:pt>
    <dgm:pt modelId="{EB1530A4-7757-49A1-8478-AD5C425CB8C1}" type="sibTrans" cxnId="{42059D3A-C5D4-44FA-AE59-0F684012111A}">
      <dgm:prSet/>
      <dgm:spPr/>
      <dgm:t>
        <a:bodyPr/>
        <a:lstStyle/>
        <a:p>
          <a:endParaRPr lang="en-US" sz="2000"/>
        </a:p>
      </dgm:t>
    </dgm:pt>
    <dgm:pt modelId="{F7FE798C-150F-4F97-A055-CE10894A7A9D}">
      <dgm:prSet custT="1"/>
      <dgm:spPr/>
      <dgm:t>
        <a:bodyPr/>
        <a:lstStyle/>
        <a:p>
          <a:pPr>
            <a:lnSpc>
              <a:spcPct val="100000"/>
            </a:lnSpc>
          </a:pPr>
          <a:r>
            <a:rPr lang="en-US" sz="2000" dirty="0">
              <a:latin typeface="DejaVu Math TeX Gyre" panose="02000503000000000000"/>
            </a:rPr>
            <a:t>Iniciativat e BE-së si Erasmus+ ofrojnë paketa mësimore të disponueshme lirshëm dhe të personalizueshme, të përshtatura me standardet e industrisë.</a:t>
          </a:r>
        </a:p>
      </dgm:t>
    </dgm:pt>
    <dgm:pt modelId="{93CCD3FA-D1CF-43D5-9BBC-5E12D588C049}" type="parTrans" cxnId="{B4712034-B50C-440D-9868-26FD46C9A0DB}">
      <dgm:prSet/>
      <dgm:spPr/>
      <dgm:t>
        <a:bodyPr/>
        <a:lstStyle/>
        <a:p>
          <a:endParaRPr lang="en-US" sz="2000"/>
        </a:p>
      </dgm:t>
    </dgm:pt>
    <dgm:pt modelId="{0B3A790F-8F7D-4E6E-A0AB-341A6E566C8F}" type="sibTrans" cxnId="{B4712034-B50C-440D-9868-26FD46C9A0DB}">
      <dgm:prSet/>
      <dgm:spPr/>
      <dgm:t>
        <a:bodyPr/>
        <a:lstStyle/>
        <a:p>
          <a:endParaRPr lang="en-US" sz="2000"/>
        </a:p>
      </dgm:t>
    </dgm:pt>
    <dgm:pt modelId="{E63D60B7-9B8B-447B-9D6B-1A130B55FD03}" type="pres">
      <dgm:prSet presAssocID="{8C5EA648-462B-44BD-A574-FD58225DF521}" presName="vert0" presStyleCnt="0">
        <dgm:presLayoutVars>
          <dgm:dir/>
          <dgm:animOne val="branch"/>
          <dgm:animLvl val="lvl"/>
        </dgm:presLayoutVars>
      </dgm:prSet>
      <dgm:spPr/>
    </dgm:pt>
    <dgm:pt modelId="{E9E0EBA4-5EA9-4B57-A5F0-AA5B8B1756FA}" type="pres">
      <dgm:prSet presAssocID="{8C25C935-40FA-4843-B596-0D30445D007B}" presName="thickLine" presStyleLbl="alignNode1" presStyleIdx="0" presStyleCnt="3"/>
      <dgm:spPr/>
    </dgm:pt>
    <dgm:pt modelId="{06DBBAF3-072D-4670-9550-8D3E9057B26B}" type="pres">
      <dgm:prSet presAssocID="{8C25C935-40FA-4843-B596-0D30445D007B}" presName="horz1" presStyleCnt="0"/>
      <dgm:spPr/>
    </dgm:pt>
    <dgm:pt modelId="{13D7B6E9-D52D-4EA0-8DE4-343BD90201AF}" type="pres">
      <dgm:prSet presAssocID="{8C25C935-40FA-4843-B596-0D30445D007B}" presName="tx1" presStyleLbl="revTx" presStyleIdx="0" presStyleCnt="3"/>
      <dgm:spPr/>
    </dgm:pt>
    <dgm:pt modelId="{6D368F74-4A11-4AF1-8F2B-6CD14D82B4B8}" type="pres">
      <dgm:prSet presAssocID="{8C25C935-40FA-4843-B596-0D30445D007B}" presName="vert1" presStyleCnt="0"/>
      <dgm:spPr/>
    </dgm:pt>
    <dgm:pt modelId="{20401F4C-4CBC-4A75-B191-8146FE3BDFD7}" type="pres">
      <dgm:prSet presAssocID="{41458C10-4FD2-48DD-B2DC-620FE47418B5}" presName="thickLine" presStyleLbl="alignNode1" presStyleIdx="1" presStyleCnt="3"/>
      <dgm:spPr/>
    </dgm:pt>
    <dgm:pt modelId="{2E1B59B8-19C4-4E74-B33D-FE7493C8C99B}" type="pres">
      <dgm:prSet presAssocID="{41458C10-4FD2-48DD-B2DC-620FE47418B5}" presName="horz1" presStyleCnt="0"/>
      <dgm:spPr/>
    </dgm:pt>
    <dgm:pt modelId="{18818CC8-F38E-4A85-9418-C8AF7552013A}" type="pres">
      <dgm:prSet presAssocID="{41458C10-4FD2-48DD-B2DC-620FE47418B5}" presName="tx1" presStyleLbl="revTx" presStyleIdx="1" presStyleCnt="3"/>
      <dgm:spPr/>
    </dgm:pt>
    <dgm:pt modelId="{B5386493-D659-469D-8A13-71DD6473CA61}" type="pres">
      <dgm:prSet presAssocID="{41458C10-4FD2-48DD-B2DC-620FE47418B5}" presName="vert1" presStyleCnt="0"/>
      <dgm:spPr/>
    </dgm:pt>
    <dgm:pt modelId="{C3F5F311-F77C-4FD1-8CDC-EC82F91DD02B}" type="pres">
      <dgm:prSet presAssocID="{F7FE798C-150F-4F97-A055-CE10894A7A9D}" presName="thickLine" presStyleLbl="alignNode1" presStyleIdx="2" presStyleCnt="3"/>
      <dgm:spPr/>
    </dgm:pt>
    <dgm:pt modelId="{F506FD93-DCA2-411B-8DFF-D5DB7E012AFC}" type="pres">
      <dgm:prSet presAssocID="{F7FE798C-150F-4F97-A055-CE10894A7A9D}" presName="horz1" presStyleCnt="0"/>
      <dgm:spPr/>
    </dgm:pt>
    <dgm:pt modelId="{FCAB608F-214F-411B-AB42-A324DEFD8496}" type="pres">
      <dgm:prSet presAssocID="{F7FE798C-150F-4F97-A055-CE10894A7A9D}" presName="tx1" presStyleLbl="revTx" presStyleIdx="2" presStyleCnt="3"/>
      <dgm:spPr/>
    </dgm:pt>
    <dgm:pt modelId="{A5D065F9-353B-4B96-97FD-5E25EA593A29}" type="pres">
      <dgm:prSet presAssocID="{F7FE798C-150F-4F97-A055-CE10894A7A9D}" presName="vert1" presStyleCnt="0"/>
      <dgm:spPr/>
    </dgm:pt>
  </dgm:ptLst>
  <dgm:cxnLst>
    <dgm:cxn modelId="{B4712034-B50C-440D-9868-26FD46C9A0DB}" srcId="{8C5EA648-462B-44BD-A574-FD58225DF521}" destId="{F7FE798C-150F-4F97-A055-CE10894A7A9D}" srcOrd="2" destOrd="0" parTransId="{93CCD3FA-D1CF-43D5-9BBC-5E12D588C049}" sibTransId="{0B3A790F-8F7D-4E6E-A0AB-341A6E566C8F}"/>
    <dgm:cxn modelId="{42059D3A-C5D4-44FA-AE59-0F684012111A}" srcId="{8C5EA648-462B-44BD-A574-FD58225DF521}" destId="{41458C10-4FD2-48DD-B2DC-620FE47418B5}" srcOrd="1" destOrd="0" parTransId="{21C2DB48-C816-4D13-81A6-3247BAB2BE3A}" sibTransId="{EB1530A4-7757-49A1-8478-AD5C425CB8C1}"/>
    <dgm:cxn modelId="{331BE374-AC79-4689-B3C9-C6A1460D8925}" type="presOf" srcId="{F7FE798C-150F-4F97-A055-CE10894A7A9D}" destId="{FCAB608F-214F-411B-AB42-A324DEFD8496}" srcOrd="0" destOrd="0" presId="urn:microsoft.com/office/officeart/2008/layout/LinedList"/>
    <dgm:cxn modelId="{88406097-2758-4818-91E7-97D2B9FE4E7D}" type="presOf" srcId="{41458C10-4FD2-48DD-B2DC-620FE47418B5}" destId="{18818CC8-F38E-4A85-9418-C8AF7552013A}" srcOrd="0" destOrd="0" presId="urn:microsoft.com/office/officeart/2008/layout/LinedList"/>
    <dgm:cxn modelId="{7E05AE97-DC6D-49CC-BDF1-E50BF985CC58}" srcId="{8C5EA648-462B-44BD-A574-FD58225DF521}" destId="{8C25C935-40FA-4843-B596-0D30445D007B}" srcOrd="0" destOrd="0" parTransId="{63D26FB5-C636-4635-843C-D14C3B7B656F}" sibTransId="{F6D82A14-D53E-4C55-8550-2A94BB9699EF}"/>
    <dgm:cxn modelId="{B8AA0CA2-771F-4E59-AAC1-864B9A7BC1E8}" type="presOf" srcId="{8C25C935-40FA-4843-B596-0D30445D007B}" destId="{13D7B6E9-D52D-4EA0-8DE4-343BD90201AF}" srcOrd="0" destOrd="0" presId="urn:microsoft.com/office/officeart/2008/layout/LinedList"/>
    <dgm:cxn modelId="{9FC403D0-332E-4118-9978-2EE0778BDBD2}" type="presOf" srcId="{8C5EA648-462B-44BD-A574-FD58225DF521}" destId="{E63D60B7-9B8B-447B-9D6B-1A130B55FD03}" srcOrd="0" destOrd="0" presId="urn:microsoft.com/office/officeart/2008/layout/LinedList"/>
    <dgm:cxn modelId="{EA15270D-B7FF-44EE-B0BE-09F5ED0A0AA6}" type="presParOf" srcId="{E63D60B7-9B8B-447B-9D6B-1A130B55FD03}" destId="{E9E0EBA4-5EA9-4B57-A5F0-AA5B8B1756FA}" srcOrd="0" destOrd="0" presId="urn:microsoft.com/office/officeart/2008/layout/LinedList"/>
    <dgm:cxn modelId="{77F09914-679C-45E0-8685-23E1A1736363}" type="presParOf" srcId="{E63D60B7-9B8B-447B-9D6B-1A130B55FD03}" destId="{06DBBAF3-072D-4670-9550-8D3E9057B26B}" srcOrd="1" destOrd="0" presId="urn:microsoft.com/office/officeart/2008/layout/LinedList"/>
    <dgm:cxn modelId="{BA38664A-EF04-42BE-BBB1-773B430FE4C4}" type="presParOf" srcId="{06DBBAF3-072D-4670-9550-8D3E9057B26B}" destId="{13D7B6E9-D52D-4EA0-8DE4-343BD90201AF}" srcOrd="0" destOrd="0" presId="urn:microsoft.com/office/officeart/2008/layout/LinedList"/>
    <dgm:cxn modelId="{FF692CCE-90FE-4034-953D-27797CE9DA5B}" type="presParOf" srcId="{06DBBAF3-072D-4670-9550-8D3E9057B26B}" destId="{6D368F74-4A11-4AF1-8F2B-6CD14D82B4B8}" srcOrd="1" destOrd="0" presId="urn:microsoft.com/office/officeart/2008/layout/LinedList"/>
    <dgm:cxn modelId="{0EC612A3-DADB-49A4-A887-AFECE0071CF4}" type="presParOf" srcId="{E63D60B7-9B8B-447B-9D6B-1A130B55FD03}" destId="{20401F4C-4CBC-4A75-B191-8146FE3BDFD7}" srcOrd="2" destOrd="0" presId="urn:microsoft.com/office/officeart/2008/layout/LinedList"/>
    <dgm:cxn modelId="{F839A444-446E-43D4-BB50-157CD80654E8}" type="presParOf" srcId="{E63D60B7-9B8B-447B-9D6B-1A130B55FD03}" destId="{2E1B59B8-19C4-4E74-B33D-FE7493C8C99B}" srcOrd="3" destOrd="0" presId="urn:microsoft.com/office/officeart/2008/layout/LinedList"/>
    <dgm:cxn modelId="{87A0B8D3-32FE-41BA-8518-BEBE541926BF}" type="presParOf" srcId="{2E1B59B8-19C4-4E74-B33D-FE7493C8C99B}" destId="{18818CC8-F38E-4A85-9418-C8AF7552013A}" srcOrd="0" destOrd="0" presId="urn:microsoft.com/office/officeart/2008/layout/LinedList"/>
    <dgm:cxn modelId="{6FC3E636-59DB-4EB7-90CF-4FF35AA42861}" type="presParOf" srcId="{2E1B59B8-19C4-4E74-B33D-FE7493C8C99B}" destId="{B5386493-D659-469D-8A13-71DD6473CA61}" srcOrd="1" destOrd="0" presId="urn:microsoft.com/office/officeart/2008/layout/LinedList"/>
    <dgm:cxn modelId="{4A9C22A4-027A-44F4-A697-CDF189B14802}" type="presParOf" srcId="{E63D60B7-9B8B-447B-9D6B-1A130B55FD03}" destId="{C3F5F311-F77C-4FD1-8CDC-EC82F91DD02B}" srcOrd="4" destOrd="0" presId="urn:microsoft.com/office/officeart/2008/layout/LinedList"/>
    <dgm:cxn modelId="{DADA3DF3-D312-47BE-8FAC-A2103E7BDC6A}" type="presParOf" srcId="{E63D60B7-9B8B-447B-9D6B-1A130B55FD03}" destId="{F506FD93-DCA2-411B-8DFF-D5DB7E012AFC}" srcOrd="5" destOrd="0" presId="urn:microsoft.com/office/officeart/2008/layout/LinedList"/>
    <dgm:cxn modelId="{2E1A0F22-D4AB-4D52-A8E1-101074F3067F}" type="presParOf" srcId="{F506FD93-DCA2-411B-8DFF-D5DB7E012AFC}" destId="{FCAB608F-214F-411B-AB42-A324DEFD8496}" srcOrd="0" destOrd="0" presId="urn:microsoft.com/office/officeart/2008/layout/LinedList"/>
    <dgm:cxn modelId="{5A40CC69-D8AC-4102-85B9-0E98096EEFE5}" type="presParOf" srcId="{F506FD93-DCA2-411B-8DFF-D5DB7E012AFC}" destId="{A5D065F9-353B-4B96-97FD-5E25EA593A2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5EA648-462B-44BD-A574-FD58225DF5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25C935-40FA-4843-B596-0D30445D007B}">
      <dgm:prSet custT="1"/>
      <dgm:spPr/>
      <dgm:t>
        <a:bodyPr/>
        <a:lstStyle/>
        <a:p>
          <a:pPr>
            <a:lnSpc>
              <a:spcPct val="100000"/>
            </a:lnSpc>
          </a:pPr>
          <a:r>
            <a:rPr lang="en-US" sz="2000" dirty="0">
              <a:latin typeface="DejaVu Math TeX Gyre" panose="02000503000000000000"/>
            </a:rPr>
            <a:t>Shumë edukatorë të arsimit dhe trajnimit profesional kanë nevojë për njohuri më të forta dhe vetëbesim në qëndrueshmëri dhe pedagogji digjitale.</a:t>
          </a:r>
        </a:p>
      </dgm:t>
    </dgm:pt>
    <dgm:pt modelId="{63D26FB5-C636-4635-843C-D14C3B7B656F}" type="parTrans" cxnId="{7E05AE97-DC6D-49CC-BDF1-E50BF985CC58}">
      <dgm:prSet/>
      <dgm:spPr/>
      <dgm:t>
        <a:bodyPr/>
        <a:lstStyle/>
        <a:p>
          <a:endParaRPr lang="en-US" sz="2000">
            <a:latin typeface="DejaVu Math TeX Gyre" panose="02000503000000000000"/>
          </a:endParaRPr>
        </a:p>
      </dgm:t>
    </dgm:pt>
    <dgm:pt modelId="{F6D82A14-D53E-4C55-8550-2A94BB9699EF}" type="sibTrans" cxnId="{7E05AE97-DC6D-49CC-BDF1-E50BF985CC58}">
      <dgm:prSet/>
      <dgm:spPr/>
      <dgm:t>
        <a:bodyPr/>
        <a:lstStyle/>
        <a:p>
          <a:endParaRPr lang="en-US" sz="2000">
            <a:latin typeface="DejaVu Math TeX Gyre" panose="02000503000000000000"/>
          </a:endParaRPr>
        </a:p>
      </dgm:t>
    </dgm:pt>
    <dgm:pt modelId="{41458C10-4FD2-48DD-B2DC-620FE47418B5}">
      <dgm:prSet custT="1"/>
      <dgm:spPr/>
      <dgm:t>
        <a:bodyPr/>
        <a:lstStyle/>
        <a:p>
          <a:pPr>
            <a:lnSpc>
              <a:spcPct val="100000"/>
            </a:lnSpc>
          </a:pPr>
          <a:r>
            <a:rPr lang="en-US" sz="2000" dirty="0">
              <a:latin typeface="DejaVu Math TeX Gyre" panose="02000503000000000000"/>
            </a:rPr>
            <a:t>Mjetet digjitale mbështesin kurset online, webinarët, ndjekjen në LMS dhe komunitetet bashkëpunuese të mësuesve.</a:t>
          </a:r>
        </a:p>
      </dgm:t>
    </dgm:pt>
    <dgm:pt modelId="{21C2DB48-C816-4D13-81A6-3247BAB2BE3A}" type="parTrans" cxnId="{42059D3A-C5D4-44FA-AE59-0F684012111A}">
      <dgm:prSet/>
      <dgm:spPr/>
      <dgm:t>
        <a:bodyPr/>
        <a:lstStyle/>
        <a:p>
          <a:endParaRPr lang="en-US" sz="2000">
            <a:latin typeface="DejaVu Math TeX Gyre" panose="02000503000000000000"/>
          </a:endParaRPr>
        </a:p>
      </dgm:t>
    </dgm:pt>
    <dgm:pt modelId="{EB1530A4-7757-49A1-8478-AD5C425CB8C1}" type="sibTrans" cxnId="{42059D3A-C5D4-44FA-AE59-0F684012111A}">
      <dgm:prSet/>
      <dgm:spPr/>
      <dgm:t>
        <a:bodyPr/>
        <a:lstStyle/>
        <a:p>
          <a:endParaRPr lang="en-US" sz="2000">
            <a:latin typeface="DejaVu Math TeX Gyre" panose="02000503000000000000"/>
          </a:endParaRPr>
        </a:p>
      </dgm:t>
    </dgm:pt>
    <dgm:pt modelId="{F7FE798C-150F-4F97-A055-CE10894A7A9D}">
      <dgm:prSet custT="1"/>
      <dgm:spPr/>
      <dgm:t>
        <a:bodyPr/>
        <a:lstStyle/>
        <a:p>
          <a:pPr>
            <a:lnSpc>
              <a:spcPct val="100000"/>
            </a:lnSpc>
            <a:buNone/>
          </a:pPr>
          <a:r>
            <a:rPr lang="en-US" sz="2000" dirty="0">
              <a:latin typeface="DejaVu Math TeX Gyre" panose="02000503000000000000"/>
            </a:rPr>
            <a:t>Punëtoritë virtuale ofrojnë përvojë praktike, duke mundësuar mentorim ndërmjet kolegëve dhe përmirësim të vazhdueshëm.</a:t>
          </a:r>
        </a:p>
      </dgm:t>
    </dgm:pt>
    <dgm:pt modelId="{93CCD3FA-D1CF-43D5-9BBC-5E12D588C049}" type="parTrans" cxnId="{B4712034-B50C-440D-9868-26FD46C9A0DB}">
      <dgm:prSet/>
      <dgm:spPr/>
      <dgm:t>
        <a:bodyPr/>
        <a:lstStyle/>
        <a:p>
          <a:endParaRPr lang="en-US" sz="2000">
            <a:latin typeface="DejaVu Math TeX Gyre" panose="02000503000000000000"/>
          </a:endParaRPr>
        </a:p>
      </dgm:t>
    </dgm:pt>
    <dgm:pt modelId="{0B3A790F-8F7D-4E6E-A0AB-341A6E566C8F}" type="sibTrans" cxnId="{B4712034-B50C-440D-9868-26FD46C9A0DB}">
      <dgm:prSet/>
      <dgm:spPr/>
      <dgm:t>
        <a:bodyPr/>
        <a:lstStyle/>
        <a:p>
          <a:endParaRPr lang="en-US" sz="2000">
            <a:latin typeface="DejaVu Math TeX Gyre" panose="02000503000000000000"/>
          </a:endParaRPr>
        </a:p>
      </dgm:t>
    </dgm:pt>
    <dgm:pt modelId="{E63D60B7-9B8B-447B-9D6B-1A130B55FD03}" type="pres">
      <dgm:prSet presAssocID="{8C5EA648-462B-44BD-A574-FD58225DF521}" presName="vert0" presStyleCnt="0">
        <dgm:presLayoutVars>
          <dgm:dir/>
          <dgm:animOne val="branch"/>
          <dgm:animLvl val="lvl"/>
        </dgm:presLayoutVars>
      </dgm:prSet>
      <dgm:spPr/>
    </dgm:pt>
    <dgm:pt modelId="{E9E0EBA4-5EA9-4B57-A5F0-AA5B8B1756FA}" type="pres">
      <dgm:prSet presAssocID="{8C25C935-40FA-4843-B596-0D30445D007B}" presName="thickLine" presStyleLbl="alignNode1" presStyleIdx="0" presStyleCnt="3"/>
      <dgm:spPr/>
    </dgm:pt>
    <dgm:pt modelId="{06DBBAF3-072D-4670-9550-8D3E9057B26B}" type="pres">
      <dgm:prSet presAssocID="{8C25C935-40FA-4843-B596-0D30445D007B}" presName="horz1" presStyleCnt="0"/>
      <dgm:spPr/>
    </dgm:pt>
    <dgm:pt modelId="{13D7B6E9-D52D-4EA0-8DE4-343BD90201AF}" type="pres">
      <dgm:prSet presAssocID="{8C25C935-40FA-4843-B596-0D30445D007B}" presName="tx1" presStyleLbl="revTx" presStyleIdx="0" presStyleCnt="3"/>
      <dgm:spPr/>
    </dgm:pt>
    <dgm:pt modelId="{6D368F74-4A11-4AF1-8F2B-6CD14D82B4B8}" type="pres">
      <dgm:prSet presAssocID="{8C25C935-40FA-4843-B596-0D30445D007B}" presName="vert1" presStyleCnt="0"/>
      <dgm:spPr/>
    </dgm:pt>
    <dgm:pt modelId="{20401F4C-4CBC-4A75-B191-8146FE3BDFD7}" type="pres">
      <dgm:prSet presAssocID="{41458C10-4FD2-48DD-B2DC-620FE47418B5}" presName="thickLine" presStyleLbl="alignNode1" presStyleIdx="1" presStyleCnt="3"/>
      <dgm:spPr/>
    </dgm:pt>
    <dgm:pt modelId="{2E1B59B8-19C4-4E74-B33D-FE7493C8C99B}" type="pres">
      <dgm:prSet presAssocID="{41458C10-4FD2-48DD-B2DC-620FE47418B5}" presName="horz1" presStyleCnt="0"/>
      <dgm:spPr/>
    </dgm:pt>
    <dgm:pt modelId="{18818CC8-F38E-4A85-9418-C8AF7552013A}" type="pres">
      <dgm:prSet presAssocID="{41458C10-4FD2-48DD-B2DC-620FE47418B5}" presName="tx1" presStyleLbl="revTx" presStyleIdx="1" presStyleCnt="3"/>
      <dgm:spPr/>
    </dgm:pt>
    <dgm:pt modelId="{B5386493-D659-469D-8A13-71DD6473CA61}" type="pres">
      <dgm:prSet presAssocID="{41458C10-4FD2-48DD-B2DC-620FE47418B5}" presName="vert1" presStyleCnt="0"/>
      <dgm:spPr/>
    </dgm:pt>
    <dgm:pt modelId="{C3F5F311-F77C-4FD1-8CDC-EC82F91DD02B}" type="pres">
      <dgm:prSet presAssocID="{F7FE798C-150F-4F97-A055-CE10894A7A9D}" presName="thickLine" presStyleLbl="alignNode1" presStyleIdx="2" presStyleCnt="3"/>
      <dgm:spPr/>
    </dgm:pt>
    <dgm:pt modelId="{F506FD93-DCA2-411B-8DFF-D5DB7E012AFC}" type="pres">
      <dgm:prSet presAssocID="{F7FE798C-150F-4F97-A055-CE10894A7A9D}" presName="horz1" presStyleCnt="0"/>
      <dgm:spPr/>
    </dgm:pt>
    <dgm:pt modelId="{FCAB608F-214F-411B-AB42-A324DEFD8496}" type="pres">
      <dgm:prSet presAssocID="{F7FE798C-150F-4F97-A055-CE10894A7A9D}" presName="tx1" presStyleLbl="revTx" presStyleIdx="2" presStyleCnt="3"/>
      <dgm:spPr/>
    </dgm:pt>
    <dgm:pt modelId="{A5D065F9-353B-4B96-97FD-5E25EA593A29}" type="pres">
      <dgm:prSet presAssocID="{F7FE798C-150F-4F97-A055-CE10894A7A9D}" presName="vert1" presStyleCnt="0"/>
      <dgm:spPr/>
    </dgm:pt>
  </dgm:ptLst>
  <dgm:cxnLst>
    <dgm:cxn modelId="{B4712034-B50C-440D-9868-26FD46C9A0DB}" srcId="{8C5EA648-462B-44BD-A574-FD58225DF521}" destId="{F7FE798C-150F-4F97-A055-CE10894A7A9D}" srcOrd="2" destOrd="0" parTransId="{93CCD3FA-D1CF-43D5-9BBC-5E12D588C049}" sibTransId="{0B3A790F-8F7D-4E6E-A0AB-341A6E566C8F}"/>
    <dgm:cxn modelId="{42059D3A-C5D4-44FA-AE59-0F684012111A}" srcId="{8C5EA648-462B-44BD-A574-FD58225DF521}" destId="{41458C10-4FD2-48DD-B2DC-620FE47418B5}" srcOrd="1" destOrd="0" parTransId="{21C2DB48-C816-4D13-81A6-3247BAB2BE3A}" sibTransId="{EB1530A4-7757-49A1-8478-AD5C425CB8C1}"/>
    <dgm:cxn modelId="{331BE374-AC79-4689-B3C9-C6A1460D8925}" type="presOf" srcId="{F7FE798C-150F-4F97-A055-CE10894A7A9D}" destId="{FCAB608F-214F-411B-AB42-A324DEFD8496}" srcOrd="0" destOrd="0" presId="urn:microsoft.com/office/officeart/2008/layout/LinedList"/>
    <dgm:cxn modelId="{88406097-2758-4818-91E7-97D2B9FE4E7D}" type="presOf" srcId="{41458C10-4FD2-48DD-B2DC-620FE47418B5}" destId="{18818CC8-F38E-4A85-9418-C8AF7552013A}" srcOrd="0" destOrd="0" presId="urn:microsoft.com/office/officeart/2008/layout/LinedList"/>
    <dgm:cxn modelId="{7E05AE97-DC6D-49CC-BDF1-E50BF985CC58}" srcId="{8C5EA648-462B-44BD-A574-FD58225DF521}" destId="{8C25C935-40FA-4843-B596-0D30445D007B}" srcOrd="0" destOrd="0" parTransId="{63D26FB5-C636-4635-843C-D14C3B7B656F}" sibTransId="{F6D82A14-D53E-4C55-8550-2A94BB9699EF}"/>
    <dgm:cxn modelId="{B8AA0CA2-771F-4E59-AAC1-864B9A7BC1E8}" type="presOf" srcId="{8C25C935-40FA-4843-B596-0D30445D007B}" destId="{13D7B6E9-D52D-4EA0-8DE4-343BD90201AF}" srcOrd="0" destOrd="0" presId="urn:microsoft.com/office/officeart/2008/layout/LinedList"/>
    <dgm:cxn modelId="{9FC403D0-332E-4118-9978-2EE0778BDBD2}" type="presOf" srcId="{8C5EA648-462B-44BD-A574-FD58225DF521}" destId="{E63D60B7-9B8B-447B-9D6B-1A130B55FD03}" srcOrd="0" destOrd="0" presId="urn:microsoft.com/office/officeart/2008/layout/LinedList"/>
    <dgm:cxn modelId="{EA15270D-B7FF-44EE-B0BE-09F5ED0A0AA6}" type="presParOf" srcId="{E63D60B7-9B8B-447B-9D6B-1A130B55FD03}" destId="{E9E0EBA4-5EA9-4B57-A5F0-AA5B8B1756FA}" srcOrd="0" destOrd="0" presId="urn:microsoft.com/office/officeart/2008/layout/LinedList"/>
    <dgm:cxn modelId="{77F09914-679C-45E0-8685-23E1A1736363}" type="presParOf" srcId="{E63D60B7-9B8B-447B-9D6B-1A130B55FD03}" destId="{06DBBAF3-072D-4670-9550-8D3E9057B26B}" srcOrd="1" destOrd="0" presId="urn:microsoft.com/office/officeart/2008/layout/LinedList"/>
    <dgm:cxn modelId="{BA38664A-EF04-42BE-BBB1-773B430FE4C4}" type="presParOf" srcId="{06DBBAF3-072D-4670-9550-8D3E9057B26B}" destId="{13D7B6E9-D52D-4EA0-8DE4-343BD90201AF}" srcOrd="0" destOrd="0" presId="urn:microsoft.com/office/officeart/2008/layout/LinedList"/>
    <dgm:cxn modelId="{FF692CCE-90FE-4034-953D-27797CE9DA5B}" type="presParOf" srcId="{06DBBAF3-072D-4670-9550-8D3E9057B26B}" destId="{6D368F74-4A11-4AF1-8F2B-6CD14D82B4B8}" srcOrd="1" destOrd="0" presId="urn:microsoft.com/office/officeart/2008/layout/LinedList"/>
    <dgm:cxn modelId="{0EC612A3-DADB-49A4-A887-AFECE0071CF4}" type="presParOf" srcId="{E63D60B7-9B8B-447B-9D6B-1A130B55FD03}" destId="{20401F4C-4CBC-4A75-B191-8146FE3BDFD7}" srcOrd="2" destOrd="0" presId="urn:microsoft.com/office/officeart/2008/layout/LinedList"/>
    <dgm:cxn modelId="{F839A444-446E-43D4-BB50-157CD80654E8}" type="presParOf" srcId="{E63D60B7-9B8B-447B-9D6B-1A130B55FD03}" destId="{2E1B59B8-19C4-4E74-B33D-FE7493C8C99B}" srcOrd="3" destOrd="0" presId="urn:microsoft.com/office/officeart/2008/layout/LinedList"/>
    <dgm:cxn modelId="{87A0B8D3-32FE-41BA-8518-BEBE541926BF}" type="presParOf" srcId="{2E1B59B8-19C4-4E74-B33D-FE7493C8C99B}" destId="{18818CC8-F38E-4A85-9418-C8AF7552013A}" srcOrd="0" destOrd="0" presId="urn:microsoft.com/office/officeart/2008/layout/LinedList"/>
    <dgm:cxn modelId="{6FC3E636-59DB-4EB7-90CF-4FF35AA42861}" type="presParOf" srcId="{2E1B59B8-19C4-4E74-B33D-FE7493C8C99B}" destId="{B5386493-D659-469D-8A13-71DD6473CA61}" srcOrd="1" destOrd="0" presId="urn:microsoft.com/office/officeart/2008/layout/LinedList"/>
    <dgm:cxn modelId="{4A9C22A4-027A-44F4-A697-CDF189B14802}" type="presParOf" srcId="{E63D60B7-9B8B-447B-9D6B-1A130B55FD03}" destId="{C3F5F311-F77C-4FD1-8CDC-EC82F91DD02B}" srcOrd="4" destOrd="0" presId="urn:microsoft.com/office/officeart/2008/layout/LinedList"/>
    <dgm:cxn modelId="{DADA3DF3-D312-47BE-8FAC-A2103E7BDC6A}" type="presParOf" srcId="{E63D60B7-9B8B-447B-9D6B-1A130B55FD03}" destId="{F506FD93-DCA2-411B-8DFF-D5DB7E012AFC}" srcOrd="5" destOrd="0" presId="urn:microsoft.com/office/officeart/2008/layout/LinedList"/>
    <dgm:cxn modelId="{2E1A0F22-D4AB-4D52-A8E1-101074F3067F}" type="presParOf" srcId="{F506FD93-DCA2-411B-8DFF-D5DB7E012AFC}" destId="{FCAB608F-214F-411B-AB42-A324DEFD8496}" srcOrd="0" destOrd="0" presId="urn:microsoft.com/office/officeart/2008/layout/LinedList"/>
    <dgm:cxn modelId="{5A40CC69-D8AC-4102-85B9-0E98096EEFE5}" type="presParOf" srcId="{F506FD93-DCA2-411B-8DFF-D5DB7E012AFC}" destId="{A5D065F9-353B-4B96-97FD-5E25EA593A2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5EA648-462B-44BD-A574-FD58225DF5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25C935-40FA-4843-B596-0D30445D007B}">
      <dgm:prSet custT="1"/>
      <dgm:spPr/>
      <dgm:t>
        <a:bodyPr/>
        <a:lstStyle/>
        <a:p>
          <a:pPr>
            <a:lnSpc>
              <a:spcPct val="100000"/>
            </a:lnSpc>
          </a:pPr>
          <a:r>
            <a:rPr lang="en-US" sz="2000" dirty="0">
              <a:latin typeface="DejaVu Math TeX Gyre" panose="02000503000000000000"/>
            </a:rPr>
            <a:t>Studentët mund të kenë supozime të gabuara për mbeturinat, energjinë dhe sistemet e rinovueshme.</a:t>
          </a:r>
        </a:p>
      </dgm:t>
    </dgm:pt>
    <dgm:pt modelId="{63D26FB5-C636-4635-843C-D14C3B7B656F}" type="parTrans" cxnId="{7E05AE97-DC6D-49CC-BDF1-E50BF985CC58}">
      <dgm:prSet/>
      <dgm:spPr/>
      <dgm:t>
        <a:bodyPr/>
        <a:lstStyle/>
        <a:p>
          <a:endParaRPr lang="en-US" sz="2000">
            <a:latin typeface="DejaVu Math TeX Gyre" panose="02000503000000000000"/>
          </a:endParaRPr>
        </a:p>
      </dgm:t>
    </dgm:pt>
    <dgm:pt modelId="{F6D82A14-D53E-4C55-8550-2A94BB9699EF}" type="sibTrans" cxnId="{7E05AE97-DC6D-49CC-BDF1-E50BF985CC58}">
      <dgm:prSet/>
      <dgm:spPr/>
      <dgm:t>
        <a:bodyPr/>
        <a:lstStyle/>
        <a:p>
          <a:endParaRPr lang="en-US" sz="2000">
            <a:latin typeface="DejaVu Math TeX Gyre" panose="02000503000000000000"/>
          </a:endParaRPr>
        </a:p>
      </dgm:t>
    </dgm:pt>
    <dgm:pt modelId="{41458C10-4FD2-48DD-B2DC-620FE47418B5}">
      <dgm:prSet custT="1"/>
      <dgm:spPr/>
      <dgm:t>
        <a:bodyPr/>
        <a:lstStyle/>
        <a:p>
          <a:pPr>
            <a:lnSpc>
              <a:spcPct val="100000"/>
            </a:lnSpc>
          </a:pPr>
          <a:r>
            <a:rPr lang="en-US" sz="2000" dirty="0">
              <a:latin typeface="DejaVu Math TeX Gyre" panose="02000503000000000000"/>
            </a:rPr>
            <a:t>Eksperimentet virtuale, përvojat e realitetit të shtuar dhe modulet e gamifikuara bëjnë konceptet abstrakte të prekshme.</a:t>
          </a:r>
        </a:p>
      </dgm:t>
    </dgm:pt>
    <dgm:pt modelId="{21C2DB48-C816-4D13-81A6-3247BAB2BE3A}" type="parTrans" cxnId="{42059D3A-C5D4-44FA-AE59-0F684012111A}">
      <dgm:prSet/>
      <dgm:spPr/>
      <dgm:t>
        <a:bodyPr/>
        <a:lstStyle/>
        <a:p>
          <a:endParaRPr lang="en-US" sz="2000">
            <a:latin typeface="DejaVu Math TeX Gyre" panose="02000503000000000000"/>
          </a:endParaRPr>
        </a:p>
      </dgm:t>
    </dgm:pt>
    <dgm:pt modelId="{EB1530A4-7757-49A1-8478-AD5C425CB8C1}" type="sibTrans" cxnId="{42059D3A-C5D4-44FA-AE59-0F684012111A}">
      <dgm:prSet/>
      <dgm:spPr/>
      <dgm:t>
        <a:bodyPr/>
        <a:lstStyle/>
        <a:p>
          <a:endParaRPr lang="en-US" sz="2000">
            <a:latin typeface="DejaVu Math TeX Gyre" panose="02000503000000000000"/>
          </a:endParaRPr>
        </a:p>
      </dgm:t>
    </dgm:pt>
    <dgm:pt modelId="{F7FE798C-150F-4F97-A055-CE10894A7A9D}">
      <dgm:prSet custT="1"/>
      <dgm:spPr/>
      <dgm:t>
        <a:bodyPr/>
        <a:lstStyle/>
        <a:p>
          <a:pPr>
            <a:lnSpc>
              <a:spcPct val="100000"/>
            </a:lnSpc>
          </a:pPr>
          <a:r>
            <a:rPr lang="en-US" sz="2000" dirty="0">
              <a:latin typeface="DejaVu Math TeX Gyre" panose="02000503000000000000"/>
            </a:rPr>
            <a:t>Mësimi interaktiv nxit të menduarit kritik, sjellje të përgjegjshme dhe kuptim më të thellë të qëndrueshmërisë.</a:t>
          </a:r>
        </a:p>
      </dgm:t>
    </dgm:pt>
    <dgm:pt modelId="{93CCD3FA-D1CF-43D5-9BBC-5E12D588C049}" type="parTrans" cxnId="{B4712034-B50C-440D-9868-26FD46C9A0DB}">
      <dgm:prSet/>
      <dgm:spPr/>
      <dgm:t>
        <a:bodyPr/>
        <a:lstStyle/>
        <a:p>
          <a:endParaRPr lang="en-US" sz="2000">
            <a:latin typeface="DejaVu Math TeX Gyre" panose="02000503000000000000"/>
          </a:endParaRPr>
        </a:p>
      </dgm:t>
    </dgm:pt>
    <dgm:pt modelId="{0B3A790F-8F7D-4E6E-A0AB-341A6E566C8F}" type="sibTrans" cxnId="{B4712034-B50C-440D-9868-26FD46C9A0DB}">
      <dgm:prSet/>
      <dgm:spPr/>
      <dgm:t>
        <a:bodyPr/>
        <a:lstStyle/>
        <a:p>
          <a:endParaRPr lang="en-US" sz="2000">
            <a:latin typeface="DejaVu Math TeX Gyre" panose="02000503000000000000"/>
          </a:endParaRPr>
        </a:p>
      </dgm:t>
    </dgm:pt>
    <dgm:pt modelId="{E63D60B7-9B8B-447B-9D6B-1A130B55FD03}" type="pres">
      <dgm:prSet presAssocID="{8C5EA648-462B-44BD-A574-FD58225DF521}" presName="vert0" presStyleCnt="0">
        <dgm:presLayoutVars>
          <dgm:dir/>
          <dgm:animOne val="branch"/>
          <dgm:animLvl val="lvl"/>
        </dgm:presLayoutVars>
      </dgm:prSet>
      <dgm:spPr/>
    </dgm:pt>
    <dgm:pt modelId="{E9E0EBA4-5EA9-4B57-A5F0-AA5B8B1756FA}" type="pres">
      <dgm:prSet presAssocID="{8C25C935-40FA-4843-B596-0D30445D007B}" presName="thickLine" presStyleLbl="alignNode1" presStyleIdx="0" presStyleCnt="3"/>
      <dgm:spPr/>
    </dgm:pt>
    <dgm:pt modelId="{06DBBAF3-072D-4670-9550-8D3E9057B26B}" type="pres">
      <dgm:prSet presAssocID="{8C25C935-40FA-4843-B596-0D30445D007B}" presName="horz1" presStyleCnt="0"/>
      <dgm:spPr/>
    </dgm:pt>
    <dgm:pt modelId="{13D7B6E9-D52D-4EA0-8DE4-343BD90201AF}" type="pres">
      <dgm:prSet presAssocID="{8C25C935-40FA-4843-B596-0D30445D007B}" presName="tx1" presStyleLbl="revTx" presStyleIdx="0" presStyleCnt="3"/>
      <dgm:spPr/>
    </dgm:pt>
    <dgm:pt modelId="{6D368F74-4A11-4AF1-8F2B-6CD14D82B4B8}" type="pres">
      <dgm:prSet presAssocID="{8C25C935-40FA-4843-B596-0D30445D007B}" presName="vert1" presStyleCnt="0"/>
      <dgm:spPr/>
    </dgm:pt>
    <dgm:pt modelId="{20401F4C-4CBC-4A75-B191-8146FE3BDFD7}" type="pres">
      <dgm:prSet presAssocID="{41458C10-4FD2-48DD-B2DC-620FE47418B5}" presName="thickLine" presStyleLbl="alignNode1" presStyleIdx="1" presStyleCnt="3"/>
      <dgm:spPr/>
    </dgm:pt>
    <dgm:pt modelId="{2E1B59B8-19C4-4E74-B33D-FE7493C8C99B}" type="pres">
      <dgm:prSet presAssocID="{41458C10-4FD2-48DD-B2DC-620FE47418B5}" presName="horz1" presStyleCnt="0"/>
      <dgm:spPr/>
    </dgm:pt>
    <dgm:pt modelId="{18818CC8-F38E-4A85-9418-C8AF7552013A}" type="pres">
      <dgm:prSet presAssocID="{41458C10-4FD2-48DD-B2DC-620FE47418B5}" presName="tx1" presStyleLbl="revTx" presStyleIdx="1" presStyleCnt="3"/>
      <dgm:spPr/>
    </dgm:pt>
    <dgm:pt modelId="{B5386493-D659-469D-8A13-71DD6473CA61}" type="pres">
      <dgm:prSet presAssocID="{41458C10-4FD2-48DD-B2DC-620FE47418B5}" presName="vert1" presStyleCnt="0"/>
      <dgm:spPr/>
    </dgm:pt>
    <dgm:pt modelId="{C3F5F311-F77C-4FD1-8CDC-EC82F91DD02B}" type="pres">
      <dgm:prSet presAssocID="{F7FE798C-150F-4F97-A055-CE10894A7A9D}" presName="thickLine" presStyleLbl="alignNode1" presStyleIdx="2" presStyleCnt="3"/>
      <dgm:spPr/>
    </dgm:pt>
    <dgm:pt modelId="{F506FD93-DCA2-411B-8DFF-D5DB7E012AFC}" type="pres">
      <dgm:prSet presAssocID="{F7FE798C-150F-4F97-A055-CE10894A7A9D}" presName="horz1" presStyleCnt="0"/>
      <dgm:spPr/>
    </dgm:pt>
    <dgm:pt modelId="{FCAB608F-214F-411B-AB42-A324DEFD8496}" type="pres">
      <dgm:prSet presAssocID="{F7FE798C-150F-4F97-A055-CE10894A7A9D}" presName="tx1" presStyleLbl="revTx" presStyleIdx="2" presStyleCnt="3"/>
      <dgm:spPr/>
    </dgm:pt>
    <dgm:pt modelId="{A5D065F9-353B-4B96-97FD-5E25EA593A29}" type="pres">
      <dgm:prSet presAssocID="{F7FE798C-150F-4F97-A055-CE10894A7A9D}" presName="vert1" presStyleCnt="0"/>
      <dgm:spPr/>
    </dgm:pt>
  </dgm:ptLst>
  <dgm:cxnLst>
    <dgm:cxn modelId="{B4712034-B50C-440D-9868-26FD46C9A0DB}" srcId="{8C5EA648-462B-44BD-A574-FD58225DF521}" destId="{F7FE798C-150F-4F97-A055-CE10894A7A9D}" srcOrd="2" destOrd="0" parTransId="{93CCD3FA-D1CF-43D5-9BBC-5E12D588C049}" sibTransId="{0B3A790F-8F7D-4E6E-A0AB-341A6E566C8F}"/>
    <dgm:cxn modelId="{42059D3A-C5D4-44FA-AE59-0F684012111A}" srcId="{8C5EA648-462B-44BD-A574-FD58225DF521}" destId="{41458C10-4FD2-48DD-B2DC-620FE47418B5}" srcOrd="1" destOrd="0" parTransId="{21C2DB48-C816-4D13-81A6-3247BAB2BE3A}" sibTransId="{EB1530A4-7757-49A1-8478-AD5C425CB8C1}"/>
    <dgm:cxn modelId="{331BE374-AC79-4689-B3C9-C6A1460D8925}" type="presOf" srcId="{F7FE798C-150F-4F97-A055-CE10894A7A9D}" destId="{FCAB608F-214F-411B-AB42-A324DEFD8496}" srcOrd="0" destOrd="0" presId="urn:microsoft.com/office/officeart/2008/layout/LinedList"/>
    <dgm:cxn modelId="{88406097-2758-4818-91E7-97D2B9FE4E7D}" type="presOf" srcId="{41458C10-4FD2-48DD-B2DC-620FE47418B5}" destId="{18818CC8-F38E-4A85-9418-C8AF7552013A}" srcOrd="0" destOrd="0" presId="urn:microsoft.com/office/officeart/2008/layout/LinedList"/>
    <dgm:cxn modelId="{7E05AE97-DC6D-49CC-BDF1-E50BF985CC58}" srcId="{8C5EA648-462B-44BD-A574-FD58225DF521}" destId="{8C25C935-40FA-4843-B596-0D30445D007B}" srcOrd="0" destOrd="0" parTransId="{63D26FB5-C636-4635-843C-D14C3B7B656F}" sibTransId="{F6D82A14-D53E-4C55-8550-2A94BB9699EF}"/>
    <dgm:cxn modelId="{B8AA0CA2-771F-4E59-AAC1-864B9A7BC1E8}" type="presOf" srcId="{8C25C935-40FA-4843-B596-0D30445D007B}" destId="{13D7B6E9-D52D-4EA0-8DE4-343BD90201AF}" srcOrd="0" destOrd="0" presId="urn:microsoft.com/office/officeart/2008/layout/LinedList"/>
    <dgm:cxn modelId="{9FC403D0-332E-4118-9978-2EE0778BDBD2}" type="presOf" srcId="{8C5EA648-462B-44BD-A574-FD58225DF521}" destId="{E63D60B7-9B8B-447B-9D6B-1A130B55FD03}" srcOrd="0" destOrd="0" presId="urn:microsoft.com/office/officeart/2008/layout/LinedList"/>
    <dgm:cxn modelId="{EA15270D-B7FF-44EE-B0BE-09F5ED0A0AA6}" type="presParOf" srcId="{E63D60B7-9B8B-447B-9D6B-1A130B55FD03}" destId="{E9E0EBA4-5EA9-4B57-A5F0-AA5B8B1756FA}" srcOrd="0" destOrd="0" presId="urn:microsoft.com/office/officeart/2008/layout/LinedList"/>
    <dgm:cxn modelId="{77F09914-679C-45E0-8685-23E1A1736363}" type="presParOf" srcId="{E63D60B7-9B8B-447B-9D6B-1A130B55FD03}" destId="{06DBBAF3-072D-4670-9550-8D3E9057B26B}" srcOrd="1" destOrd="0" presId="urn:microsoft.com/office/officeart/2008/layout/LinedList"/>
    <dgm:cxn modelId="{BA38664A-EF04-42BE-BBB1-773B430FE4C4}" type="presParOf" srcId="{06DBBAF3-072D-4670-9550-8D3E9057B26B}" destId="{13D7B6E9-D52D-4EA0-8DE4-343BD90201AF}" srcOrd="0" destOrd="0" presId="urn:microsoft.com/office/officeart/2008/layout/LinedList"/>
    <dgm:cxn modelId="{FF692CCE-90FE-4034-953D-27797CE9DA5B}" type="presParOf" srcId="{06DBBAF3-072D-4670-9550-8D3E9057B26B}" destId="{6D368F74-4A11-4AF1-8F2B-6CD14D82B4B8}" srcOrd="1" destOrd="0" presId="urn:microsoft.com/office/officeart/2008/layout/LinedList"/>
    <dgm:cxn modelId="{0EC612A3-DADB-49A4-A887-AFECE0071CF4}" type="presParOf" srcId="{E63D60B7-9B8B-447B-9D6B-1A130B55FD03}" destId="{20401F4C-4CBC-4A75-B191-8146FE3BDFD7}" srcOrd="2" destOrd="0" presId="urn:microsoft.com/office/officeart/2008/layout/LinedList"/>
    <dgm:cxn modelId="{F839A444-446E-43D4-BB50-157CD80654E8}" type="presParOf" srcId="{E63D60B7-9B8B-447B-9D6B-1A130B55FD03}" destId="{2E1B59B8-19C4-4E74-B33D-FE7493C8C99B}" srcOrd="3" destOrd="0" presId="urn:microsoft.com/office/officeart/2008/layout/LinedList"/>
    <dgm:cxn modelId="{87A0B8D3-32FE-41BA-8518-BEBE541926BF}" type="presParOf" srcId="{2E1B59B8-19C4-4E74-B33D-FE7493C8C99B}" destId="{18818CC8-F38E-4A85-9418-C8AF7552013A}" srcOrd="0" destOrd="0" presId="urn:microsoft.com/office/officeart/2008/layout/LinedList"/>
    <dgm:cxn modelId="{6FC3E636-59DB-4EB7-90CF-4FF35AA42861}" type="presParOf" srcId="{2E1B59B8-19C4-4E74-B33D-FE7493C8C99B}" destId="{B5386493-D659-469D-8A13-71DD6473CA61}" srcOrd="1" destOrd="0" presId="urn:microsoft.com/office/officeart/2008/layout/LinedList"/>
    <dgm:cxn modelId="{4A9C22A4-027A-44F4-A697-CDF189B14802}" type="presParOf" srcId="{E63D60B7-9B8B-447B-9D6B-1A130B55FD03}" destId="{C3F5F311-F77C-4FD1-8CDC-EC82F91DD02B}" srcOrd="4" destOrd="0" presId="urn:microsoft.com/office/officeart/2008/layout/LinedList"/>
    <dgm:cxn modelId="{DADA3DF3-D312-47BE-8FAC-A2103E7BDC6A}" type="presParOf" srcId="{E63D60B7-9B8B-447B-9D6B-1A130B55FD03}" destId="{F506FD93-DCA2-411B-8DFF-D5DB7E012AFC}" srcOrd="5" destOrd="0" presId="urn:microsoft.com/office/officeart/2008/layout/LinedList"/>
    <dgm:cxn modelId="{2E1A0F22-D4AB-4D52-A8E1-101074F3067F}" type="presParOf" srcId="{F506FD93-DCA2-411B-8DFF-D5DB7E012AFC}" destId="{FCAB608F-214F-411B-AB42-A324DEFD8496}" srcOrd="0" destOrd="0" presId="urn:microsoft.com/office/officeart/2008/layout/LinedList"/>
    <dgm:cxn modelId="{5A40CC69-D8AC-4102-85B9-0E98096EEFE5}" type="presParOf" srcId="{F506FD93-DCA2-411B-8DFF-D5DB7E012AFC}" destId="{A5D065F9-353B-4B96-97FD-5E25EA593A2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5EA648-462B-44BD-A574-FD58225DF5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25C935-40FA-4843-B596-0D30445D007B}">
      <dgm:prSet custT="1"/>
      <dgm:spPr/>
      <dgm:t>
        <a:bodyPr/>
        <a:lstStyle/>
        <a:p>
          <a:pPr>
            <a:lnSpc>
              <a:spcPct val="100000"/>
            </a:lnSpc>
          </a:pPr>
          <a:r>
            <a:rPr lang="en-US" sz="2000" dirty="0">
              <a:latin typeface="DejaVu Math TeX Gyre" panose="02000503000000000000"/>
            </a:rPr>
            <a:t>Erasmus+, ECOTRAIN, </a:t>
          </a:r>
          <a:r>
            <a:rPr lang="en-US" sz="2000" dirty="0" err="1">
              <a:latin typeface="DejaVu Math TeX Gyre" panose="02000503000000000000"/>
            </a:rPr>
            <a:t>GreenHive </a:t>
          </a:r>
          <a:r>
            <a:rPr lang="en-US" sz="2000" dirty="0">
              <a:latin typeface="DejaVu Math TeX Gyre" panose="02000503000000000000"/>
            </a:rPr>
            <a:t>dhe EPALE ofrojnë module interaktive, udhëzues dhe mjete vlerësimi.</a:t>
          </a:r>
        </a:p>
      </dgm:t>
    </dgm:pt>
    <dgm:pt modelId="{63D26FB5-C636-4635-843C-D14C3B7B656F}" type="parTrans" cxnId="{7E05AE97-DC6D-49CC-BDF1-E50BF985CC58}">
      <dgm:prSet/>
      <dgm:spPr/>
      <dgm:t>
        <a:bodyPr/>
        <a:lstStyle/>
        <a:p>
          <a:endParaRPr lang="en-US" sz="2000">
            <a:latin typeface="DejaVu Math TeX Gyre" panose="02000503000000000000"/>
          </a:endParaRPr>
        </a:p>
      </dgm:t>
    </dgm:pt>
    <dgm:pt modelId="{F6D82A14-D53E-4C55-8550-2A94BB9699EF}" type="sibTrans" cxnId="{7E05AE97-DC6D-49CC-BDF1-E50BF985CC58}">
      <dgm:prSet/>
      <dgm:spPr/>
      <dgm:t>
        <a:bodyPr/>
        <a:lstStyle/>
        <a:p>
          <a:endParaRPr lang="en-US" sz="2000">
            <a:latin typeface="DejaVu Math TeX Gyre" panose="02000503000000000000"/>
          </a:endParaRPr>
        </a:p>
      </dgm:t>
    </dgm:pt>
    <dgm:pt modelId="{41458C10-4FD2-48DD-B2DC-620FE47418B5}">
      <dgm:prSet custT="1"/>
      <dgm:spPr/>
      <dgm:t>
        <a:bodyPr/>
        <a:lstStyle/>
        <a:p>
          <a:pPr>
            <a:lnSpc>
              <a:spcPct val="100000"/>
            </a:lnSpc>
          </a:pPr>
          <a:r>
            <a:rPr lang="en-US" sz="2000" dirty="0">
              <a:latin typeface="DejaVu Math TeX Gyre" panose="02000503000000000000"/>
            </a:rPr>
            <a:t>Burimet mbështesin integrimin e kurrikulës, zhvillimin e kapaciteteve të mësuesve dhe mësimin bazuar në projekte.</a:t>
          </a:r>
        </a:p>
      </dgm:t>
    </dgm:pt>
    <dgm:pt modelId="{21C2DB48-C816-4D13-81A6-3247BAB2BE3A}" type="parTrans" cxnId="{42059D3A-C5D4-44FA-AE59-0F684012111A}">
      <dgm:prSet/>
      <dgm:spPr/>
      <dgm:t>
        <a:bodyPr/>
        <a:lstStyle/>
        <a:p>
          <a:endParaRPr lang="en-US" sz="2000">
            <a:latin typeface="DejaVu Math TeX Gyre" panose="02000503000000000000"/>
          </a:endParaRPr>
        </a:p>
      </dgm:t>
    </dgm:pt>
    <dgm:pt modelId="{EB1530A4-7757-49A1-8478-AD5C425CB8C1}" type="sibTrans" cxnId="{42059D3A-C5D4-44FA-AE59-0F684012111A}">
      <dgm:prSet/>
      <dgm:spPr/>
      <dgm:t>
        <a:bodyPr/>
        <a:lstStyle/>
        <a:p>
          <a:endParaRPr lang="en-US" sz="2000">
            <a:latin typeface="DejaVu Math TeX Gyre" panose="02000503000000000000"/>
          </a:endParaRPr>
        </a:p>
      </dgm:t>
    </dgm:pt>
    <dgm:pt modelId="{F7FE798C-150F-4F97-A055-CE10894A7A9D}">
      <dgm:prSet custT="1"/>
      <dgm:spPr/>
      <dgm:t>
        <a:bodyPr/>
        <a:lstStyle/>
        <a:p>
          <a:pPr>
            <a:lnSpc>
              <a:spcPct val="100000"/>
            </a:lnSpc>
          </a:pPr>
          <a:r>
            <a:rPr lang="en-US" sz="2000" dirty="0">
              <a:latin typeface="DejaVu Math TeX Gyre" panose="02000503000000000000"/>
            </a:rPr>
            <a:t>Përdorimi i mjeteve të BE-së ndihmon institucionet e arsimit dhe formimit profesional të plotësojnë boshllëqet e përmbajtjes, të përmirësojnë aftësitë digjitale dhe të qëndrueshmërisë, dhe të përgatitin të diplomuar me përgjegjësi ndaj mjedisit.</a:t>
          </a:r>
        </a:p>
      </dgm:t>
    </dgm:pt>
    <dgm:pt modelId="{93CCD3FA-D1CF-43D5-9BBC-5E12D588C049}" type="parTrans" cxnId="{B4712034-B50C-440D-9868-26FD46C9A0DB}">
      <dgm:prSet/>
      <dgm:spPr/>
      <dgm:t>
        <a:bodyPr/>
        <a:lstStyle/>
        <a:p>
          <a:endParaRPr lang="en-US" sz="2000">
            <a:latin typeface="DejaVu Math TeX Gyre" panose="02000503000000000000"/>
          </a:endParaRPr>
        </a:p>
      </dgm:t>
    </dgm:pt>
    <dgm:pt modelId="{0B3A790F-8F7D-4E6E-A0AB-341A6E566C8F}" type="sibTrans" cxnId="{B4712034-B50C-440D-9868-26FD46C9A0DB}">
      <dgm:prSet/>
      <dgm:spPr/>
      <dgm:t>
        <a:bodyPr/>
        <a:lstStyle/>
        <a:p>
          <a:endParaRPr lang="en-US" sz="2000">
            <a:latin typeface="DejaVu Math TeX Gyre" panose="02000503000000000000"/>
          </a:endParaRPr>
        </a:p>
      </dgm:t>
    </dgm:pt>
    <dgm:pt modelId="{E63D60B7-9B8B-447B-9D6B-1A130B55FD03}" type="pres">
      <dgm:prSet presAssocID="{8C5EA648-462B-44BD-A574-FD58225DF521}" presName="vert0" presStyleCnt="0">
        <dgm:presLayoutVars>
          <dgm:dir/>
          <dgm:animOne val="branch"/>
          <dgm:animLvl val="lvl"/>
        </dgm:presLayoutVars>
      </dgm:prSet>
      <dgm:spPr/>
    </dgm:pt>
    <dgm:pt modelId="{E9E0EBA4-5EA9-4B57-A5F0-AA5B8B1756FA}" type="pres">
      <dgm:prSet presAssocID="{8C25C935-40FA-4843-B596-0D30445D007B}" presName="thickLine" presStyleLbl="alignNode1" presStyleIdx="0" presStyleCnt="3"/>
      <dgm:spPr/>
    </dgm:pt>
    <dgm:pt modelId="{06DBBAF3-072D-4670-9550-8D3E9057B26B}" type="pres">
      <dgm:prSet presAssocID="{8C25C935-40FA-4843-B596-0D30445D007B}" presName="horz1" presStyleCnt="0"/>
      <dgm:spPr/>
    </dgm:pt>
    <dgm:pt modelId="{13D7B6E9-D52D-4EA0-8DE4-343BD90201AF}" type="pres">
      <dgm:prSet presAssocID="{8C25C935-40FA-4843-B596-0D30445D007B}" presName="tx1" presStyleLbl="revTx" presStyleIdx="0" presStyleCnt="3"/>
      <dgm:spPr/>
    </dgm:pt>
    <dgm:pt modelId="{6D368F74-4A11-4AF1-8F2B-6CD14D82B4B8}" type="pres">
      <dgm:prSet presAssocID="{8C25C935-40FA-4843-B596-0D30445D007B}" presName="vert1" presStyleCnt="0"/>
      <dgm:spPr/>
    </dgm:pt>
    <dgm:pt modelId="{20401F4C-4CBC-4A75-B191-8146FE3BDFD7}" type="pres">
      <dgm:prSet presAssocID="{41458C10-4FD2-48DD-B2DC-620FE47418B5}" presName="thickLine" presStyleLbl="alignNode1" presStyleIdx="1" presStyleCnt="3"/>
      <dgm:spPr/>
    </dgm:pt>
    <dgm:pt modelId="{2E1B59B8-19C4-4E74-B33D-FE7493C8C99B}" type="pres">
      <dgm:prSet presAssocID="{41458C10-4FD2-48DD-B2DC-620FE47418B5}" presName="horz1" presStyleCnt="0"/>
      <dgm:spPr/>
    </dgm:pt>
    <dgm:pt modelId="{18818CC8-F38E-4A85-9418-C8AF7552013A}" type="pres">
      <dgm:prSet presAssocID="{41458C10-4FD2-48DD-B2DC-620FE47418B5}" presName="tx1" presStyleLbl="revTx" presStyleIdx="1" presStyleCnt="3"/>
      <dgm:spPr/>
    </dgm:pt>
    <dgm:pt modelId="{B5386493-D659-469D-8A13-71DD6473CA61}" type="pres">
      <dgm:prSet presAssocID="{41458C10-4FD2-48DD-B2DC-620FE47418B5}" presName="vert1" presStyleCnt="0"/>
      <dgm:spPr/>
    </dgm:pt>
    <dgm:pt modelId="{C3F5F311-F77C-4FD1-8CDC-EC82F91DD02B}" type="pres">
      <dgm:prSet presAssocID="{F7FE798C-150F-4F97-A055-CE10894A7A9D}" presName="thickLine" presStyleLbl="alignNode1" presStyleIdx="2" presStyleCnt="3"/>
      <dgm:spPr/>
    </dgm:pt>
    <dgm:pt modelId="{F506FD93-DCA2-411B-8DFF-D5DB7E012AFC}" type="pres">
      <dgm:prSet presAssocID="{F7FE798C-150F-4F97-A055-CE10894A7A9D}" presName="horz1" presStyleCnt="0"/>
      <dgm:spPr/>
    </dgm:pt>
    <dgm:pt modelId="{FCAB608F-214F-411B-AB42-A324DEFD8496}" type="pres">
      <dgm:prSet presAssocID="{F7FE798C-150F-4F97-A055-CE10894A7A9D}" presName="tx1" presStyleLbl="revTx" presStyleIdx="2" presStyleCnt="3" custScaleY="101716"/>
      <dgm:spPr/>
    </dgm:pt>
    <dgm:pt modelId="{A5D065F9-353B-4B96-97FD-5E25EA593A29}" type="pres">
      <dgm:prSet presAssocID="{F7FE798C-150F-4F97-A055-CE10894A7A9D}" presName="vert1" presStyleCnt="0"/>
      <dgm:spPr/>
    </dgm:pt>
  </dgm:ptLst>
  <dgm:cxnLst>
    <dgm:cxn modelId="{B4712034-B50C-440D-9868-26FD46C9A0DB}" srcId="{8C5EA648-462B-44BD-A574-FD58225DF521}" destId="{F7FE798C-150F-4F97-A055-CE10894A7A9D}" srcOrd="2" destOrd="0" parTransId="{93CCD3FA-D1CF-43D5-9BBC-5E12D588C049}" sibTransId="{0B3A790F-8F7D-4E6E-A0AB-341A6E566C8F}"/>
    <dgm:cxn modelId="{42059D3A-C5D4-44FA-AE59-0F684012111A}" srcId="{8C5EA648-462B-44BD-A574-FD58225DF521}" destId="{41458C10-4FD2-48DD-B2DC-620FE47418B5}" srcOrd="1" destOrd="0" parTransId="{21C2DB48-C816-4D13-81A6-3247BAB2BE3A}" sibTransId="{EB1530A4-7757-49A1-8478-AD5C425CB8C1}"/>
    <dgm:cxn modelId="{331BE374-AC79-4689-B3C9-C6A1460D8925}" type="presOf" srcId="{F7FE798C-150F-4F97-A055-CE10894A7A9D}" destId="{FCAB608F-214F-411B-AB42-A324DEFD8496}" srcOrd="0" destOrd="0" presId="urn:microsoft.com/office/officeart/2008/layout/LinedList"/>
    <dgm:cxn modelId="{88406097-2758-4818-91E7-97D2B9FE4E7D}" type="presOf" srcId="{41458C10-4FD2-48DD-B2DC-620FE47418B5}" destId="{18818CC8-F38E-4A85-9418-C8AF7552013A}" srcOrd="0" destOrd="0" presId="urn:microsoft.com/office/officeart/2008/layout/LinedList"/>
    <dgm:cxn modelId="{7E05AE97-DC6D-49CC-BDF1-E50BF985CC58}" srcId="{8C5EA648-462B-44BD-A574-FD58225DF521}" destId="{8C25C935-40FA-4843-B596-0D30445D007B}" srcOrd="0" destOrd="0" parTransId="{63D26FB5-C636-4635-843C-D14C3B7B656F}" sibTransId="{F6D82A14-D53E-4C55-8550-2A94BB9699EF}"/>
    <dgm:cxn modelId="{B8AA0CA2-771F-4E59-AAC1-864B9A7BC1E8}" type="presOf" srcId="{8C25C935-40FA-4843-B596-0D30445D007B}" destId="{13D7B6E9-D52D-4EA0-8DE4-343BD90201AF}" srcOrd="0" destOrd="0" presId="urn:microsoft.com/office/officeart/2008/layout/LinedList"/>
    <dgm:cxn modelId="{9FC403D0-332E-4118-9978-2EE0778BDBD2}" type="presOf" srcId="{8C5EA648-462B-44BD-A574-FD58225DF521}" destId="{E63D60B7-9B8B-447B-9D6B-1A130B55FD03}" srcOrd="0" destOrd="0" presId="urn:microsoft.com/office/officeart/2008/layout/LinedList"/>
    <dgm:cxn modelId="{EA15270D-B7FF-44EE-B0BE-09F5ED0A0AA6}" type="presParOf" srcId="{E63D60B7-9B8B-447B-9D6B-1A130B55FD03}" destId="{E9E0EBA4-5EA9-4B57-A5F0-AA5B8B1756FA}" srcOrd="0" destOrd="0" presId="urn:microsoft.com/office/officeart/2008/layout/LinedList"/>
    <dgm:cxn modelId="{77F09914-679C-45E0-8685-23E1A1736363}" type="presParOf" srcId="{E63D60B7-9B8B-447B-9D6B-1A130B55FD03}" destId="{06DBBAF3-072D-4670-9550-8D3E9057B26B}" srcOrd="1" destOrd="0" presId="urn:microsoft.com/office/officeart/2008/layout/LinedList"/>
    <dgm:cxn modelId="{BA38664A-EF04-42BE-BBB1-773B430FE4C4}" type="presParOf" srcId="{06DBBAF3-072D-4670-9550-8D3E9057B26B}" destId="{13D7B6E9-D52D-4EA0-8DE4-343BD90201AF}" srcOrd="0" destOrd="0" presId="urn:microsoft.com/office/officeart/2008/layout/LinedList"/>
    <dgm:cxn modelId="{FF692CCE-90FE-4034-953D-27797CE9DA5B}" type="presParOf" srcId="{06DBBAF3-072D-4670-9550-8D3E9057B26B}" destId="{6D368F74-4A11-4AF1-8F2B-6CD14D82B4B8}" srcOrd="1" destOrd="0" presId="urn:microsoft.com/office/officeart/2008/layout/LinedList"/>
    <dgm:cxn modelId="{0EC612A3-DADB-49A4-A887-AFECE0071CF4}" type="presParOf" srcId="{E63D60B7-9B8B-447B-9D6B-1A130B55FD03}" destId="{20401F4C-4CBC-4A75-B191-8146FE3BDFD7}" srcOrd="2" destOrd="0" presId="urn:microsoft.com/office/officeart/2008/layout/LinedList"/>
    <dgm:cxn modelId="{F839A444-446E-43D4-BB50-157CD80654E8}" type="presParOf" srcId="{E63D60B7-9B8B-447B-9D6B-1A130B55FD03}" destId="{2E1B59B8-19C4-4E74-B33D-FE7493C8C99B}" srcOrd="3" destOrd="0" presId="urn:microsoft.com/office/officeart/2008/layout/LinedList"/>
    <dgm:cxn modelId="{87A0B8D3-32FE-41BA-8518-BEBE541926BF}" type="presParOf" srcId="{2E1B59B8-19C4-4E74-B33D-FE7493C8C99B}" destId="{18818CC8-F38E-4A85-9418-C8AF7552013A}" srcOrd="0" destOrd="0" presId="urn:microsoft.com/office/officeart/2008/layout/LinedList"/>
    <dgm:cxn modelId="{6FC3E636-59DB-4EB7-90CF-4FF35AA42861}" type="presParOf" srcId="{2E1B59B8-19C4-4E74-B33D-FE7493C8C99B}" destId="{B5386493-D659-469D-8A13-71DD6473CA61}" srcOrd="1" destOrd="0" presId="urn:microsoft.com/office/officeart/2008/layout/LinedList"/>
    <dgm:cxn modelId="{4A9C22A4-027A-44F4-A697-CDF189B14802}" type="presParOf" srcId="{E63D60B7-9B8B-447B-9D6B-1A130B55FD03}" destId="{C3F5F311-F77C-4FD1-8CDC-EC82F91DD02B}" srcOrd="4" destOrd="0" presId="urn:microsoft.com/office/officeart/2008/layout/LinedList"/>
    <dgm:cxn modelId="{DADA3DF3-D312-47BE-8FAC-A2103E7BDC6A}" type="presParOf" srcId="{E63D60B7-9B8B-447B-9D6B-1A130B55FD03}" destId="{F506FD93-DCA2-411B-8DFF-D5DB7E012AFC}" srcOrd="5" destOrd="0" presId="urn:microsoft.com/office/officeart/2008/layout/LinedList"/>
    <dgm:cxn modelId="{2E1A0F22-D4AB-4D52-A8E1-101074F3067F}" type="presParOf" srcId="{F506FD93-DCA2-411B-8DFF-D5DB7E012AFC}" destId="{FCAB608F-214F-411B-AB42-A324DEFD8496}" srcOrd="0" destOrd="0" presId="urn:microsoft.com/office/officeart/2008/layout/LinedList"/>
    <dgm:cxn modelId="{5A40CC69-D8AC-4102-85B9-0E98096EEFE5}" type="presParOf" srcId="{F506FD93-DCA2-411B-8DFF-D5DB7E012AFC}" destId="{A5D065F9-353B-4B96-97FD-5E25EA593A2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F071B-AA45-4164-AEAF-06781EA662C1}">
      <dsp:nvSpPr>
        <dsp:cNvPr id="0" name=""/>
        <dsp:cNvSpPr/>
      </dsp:nvSpPr>
      <dsp:spPr>
        <a:xfrm rot="16200000">
          <a:off x="-544989" y="544989"/>
          <a:ext cx="4658342" cy="3568363"/>
        </a:xfrm>
        <a:prstGeom prst="flowChartManualOperation">
          <a:avLst/>
        </a:prstGeom>
        <a:solidFill>
          <a:srgbClr val="3998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977900">
            <a:lnSpc>
              <a:spcPct val="90000"/>
            </a:lnSpc>
            <a:spcBef>
              <a:spcPct val="0"/>
            </a:spcBef>
            <a:spcAft>
              <a:spcPct val="35000"/>
            </a:spcAft>
            <a:buNone/>
          </a:pPr>
          <a:r>
            <a:rPr lang="en-GB" sz="2200" b="1" kern="1200" noProof="0" dirty="0">
              <a:solidFill>
                <a:srgbClr val="373365"/>
              </a:solidFill>
              <a:latin typeface="DejaVu Math TeX Gyre" panose="02000503000000000000"/>
            </a:rPr>
            <a:t>Moduli 1: Identifikimi i aftësive thelbësore të gjelbra në tregun e punës</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Nënkapitulli 1.1: Përcaktimi i aftësive të gjelbra</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Nënkapitulli 1.2: Trendet dhe kërkesat e tregut të punës, aftësitë e gjelbra në Ballkanin Perëndimor</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Nëntitulli 1.3: Roli i edukatorëve në identifikimin e aftësive</a:t>
          </a:r>
        </a:p>
        <a:p>
          <a:pPr marL="171450" lvl="1" indent="-171450" algn="l" defTabSz="711200">
            <a:lnSpc>
              <a:spcPct val="90000"/>
            </a:lnSpc>
            <a:spcBef>
              <a:spcPct val="0"/>
            </a:spcBef>
            <a:spcAft>
              <a:spcPct val="15000"/>
            </a:spcAft>
            <a:buChar char="•"/>
          </a:pPr>
          <a:endParaRPr lang="en-GB" sz="1600" kern="1200" noProof="0" dirty="0">
            <a:latin typeface="DejaVu Math TeX Gyre" panose="02000503000000000000"/>
          </a:endParaRPr>
        </a:p>
      </dsp:txBody>
      <dsp:txXfrm rot="5400000">
        <a:off x="1" y="931667"/>
        <a:ext cx="3568363" cy="2795006"/>
      </dsp:txXfrm>
    </dsp:sp>
    <dsp:sp modelId="{2AE3CB7E-C9A4-44F4-85BC-8C6922025EF9}">
      <dsp:nvSpPr>
        <dsp:cNvPr id="0" name=""/>
        <dsp:cNvSpPr/>
      </dsp:nvSpPr>
      <dsp:spPr>
        <a:xfrm rot="16200000">
          <a:off x="3292374" y="544989"/>
          <a:ext cx="4658342" cy="3568363"/>
        </a:xfrm>
        <a:prstGeom prst="flowChartManualOperati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Moduli 2: Integrimi i aftësive të gjelbra në trajnimin profesional</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Nënkapitulli 2.1: Integrimi i kurrikulës, qasjet dhe metodologjitë e mësimdhënies</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Nënkapitulli 2.2: Sinergjitë midis aftësive të gjelbra dhe atyre digjitale</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Nëntitulli 2.3: Mbi kalimin e barrierave</a:t>
          </a:r>
        </a:p>
        <a:p>
          <a:pPr marL="171450" lvl="1" indent="-171450" algn="l" defTabSz="711200">
            <a:lnSpc>
              <a:spcPct val="90000"/>
            </a:lnSpc>
            <a:spcBef>
              <a:spcPct val="0"/>
            </a:spcBef>
            <a:spcAft>
              <a:spcPct val="15000"/>
            </a:spcAft>
            <a:buNone/>
          </a:pPr>
          <a:endParaRPr lang="en-GB" sz="1600" kern="1200" noProof="0" dirty="0">
            <a:solidFill>
              <a:prstClr val="white"/>
            </a:solidFill>
            <a:latin typeface="DejaVu Math TeX Gyre" panose="02000503000000000000"/>
            <a:ea typeface="+mn-ea"/>
            <a:cs typeface="+mn-cs"/>
          </a:endParaRPr>
        </a:p>
      </dsp:txBody>
      <dsp:txXfrm rot="5400000">
        <a:off x="3837364" y="931667"/>
        <a:ext cx="3568363" cy="2795006"/>
      </dsp:txXfrm>
    </dsp:sp>
    <dsp:sp modelId="{0AB60A20-99D7-4B5C-A386-998DAAD1AA4B}">
      <dsp:nvSpPr>
        <dsp:cNvPr id="0" name=""/>
        <dsp:cNvSpPr/>
      </dsp:nvSpPr>
      <dsp:spPr>
        <a:xfrm rot="16200000">
          <a:off x="7128365" y="544989"/>
          <a:ext cx="4658342" cy="3568363"/>
        </a:xfrm>
        <a:prstGeom prst="flowChartManualOperation">
          <a:avLst/>
        </a:prstGeom>
        <a:solidFill>
          <a:srgbClr val="74D3B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Moduli 3: Studime rastesh – aplikime të suksesshme të aftësive të gjelbra në fuqinë punëtore</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Nënkryetari 3.1: Punët e gjelbra në zhvillim në efikasitetin e energjisë, menaxhimin e mbetjeve, riciklimin, energjinë e rinovueshme dhe prodhimin e qëndrueshëm</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Nënkryetari 3.2: Studime rastesh sektoriale</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Nënkryetari 3.3: Projekte studentore për mësim të aplikuar</a:t>
          </a:r>
        </a:p>
        <a:p>
          <a:pPr marL="228600" lvl="1" indent="0" algn="l" defTabSz="933450">
            <a:lnSpc>
              <a:spcPct val="90000"/>
            </a:lnSpc>
            <a:spcBef>
              <a:spcPct val="0"/>
            </a:spcBef>
            <a:spcAft>
              <a:spcPct val="15000"/>
            </a:spcAft>
            <a:buChar char="•"/>
          </a:pPr>
          <a:endParaRPr lang="en-GB" sz="1600" kern="1200" noProof="0" dirty="0">
            <a:latin typeface="DejaVu Math TeX Gyre" panose="02000503000000000000"/>
          </a:endParaRPr>
        </a:p>
        <a:p>
          <a:pPr marL="228600" lvl="1" indent="0" algn="l" defTabSz="933450">
            <a:lnSpc>
              <a:spcPct val="90000"/>
            </a:lnSpc>
            <a:spcBef>
              <a:spcPct val="0"/>
            </a:spcBef>
            <a:spcAft>
              <a:spcPct val="15000"/>
            </a:spcAft>
            <a:buChar char="•"/>
          </a:pPr>
          <a:endParaRPr lang="en-GB" sz="1600" kern="1200" noProof="0" dirty="0">
            <a:latin typeface="DejaVu Math TeX Gyre" panose="02000503000000000000"/>
          </a:endParaRPr>
        </a:p>
      </dsp:txBody>
      <dsp:txXfrm rot="5400000">
        <a:off x="7673355" y="931667"/>
        <a:ext cx="3568363" cy="2795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C5E73-B91A-4DC1-9E00-4DE665BB1937}">
      <dsp:nvSpPr>
        <dsp:cNvPr id="0" name=""/>
        <dsp:cNvSpPr/>
      </dsp:nvSpPr>
      <dsp:spPr>
        <a:xfrm>
          <a:off x="0" y="1687"/>
          <a:ext cx="5130974" cy="1424155"/>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latin typeface="DejaVu Math TeX Gyre" panose="02000503000000000000"/>
            </a:rPr>
            <a:t>Kërkesa në rritje për aftësi të gjelbra – </a:t>
          </a:r>
          <a:r>
            <a:rPr lang="en-US" sz="1800" b="0" kern="1200" noProof="0" dirty="0">
              <a:latin typeface="DejaVu Math TeX Gyre" panose="02000503000000000000"/>
            </a:rPr>
            <a:t>rreth 40% e shpalljeve për vende pune në BE kërkojnë aftësi të mesme ose të larta për tranzicionin e gjelbër, normat e vakancës po rriten, dhe BE-ja pret një nevojë për 130,000–145,000 punëtorë të kualifikuar shtesë deri në vitin 2030.</a:t>
          </a:r>
          <a:endParaRPr lang="en-GB" sz="1800" b="0" kern="1200" noProof="0" dirty="0">
            <a:latin typeface="DejaVu Math TeX Gyre" panose="02000503000000000000"/>
          </a:endParaRPr>
        </a:p>
      </dsp:txBody>
      <dsp:txXfrm>
        <a:off x="69522" y="71209"/>
        <a:ext cx="4991930" cy="1285111"/>
      </dsp:txXfrm>
    </dsp:sp>
    <dsp:sp modelId="{8D77A246-F298-401D-AECA-CC7227EDD45B}">
      <dsp:nvSpPr>
        <dsp:cNvPr id="0" name=""/>
        <dsp:cNvSpPr/>
      </dsp:nvSpPr>
      <dsp:spPr>
        <a:xfrm>
          <a:off x="0" y="1437078"/>
          <a:ext cx="5130974" cy="1424155"/>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latin typeface="DejaVu Math TeX Gyre" panose="02000503000000000000"/>
            </a:rPr>
            <a:t>Ndryshime sektoriale dhe profesionale – </a:t>
          </a:r>
          <a:r>
            <a:rPr lang="en-US" sz="1800" b="0" kern="1200" noProof="0" dirty="0">
              <a:latin typeface="DejaVu Math TeX Gyre" panose="02000503000000000000"/>
            </a:rPr>
            <a:t>tranzicionet e gjelbra dhe digjitale po riorganizojnë vendet e punës, duke rritur kërkesën për profesionistë të shkencës dhe inxhinierisë, zanate teknike dhe punëtorë në ndërtim, energji, menaxhimin e mbetjeve dhe kërkim e zhvillim.</a:t>
          </a:r>
          <a:endParaRPr lang="en-GB" sz="1800" b="0" kern="1200" noProof="0" dirty="0">
            <a:latin typeface="DejaVu Math TeX Gyre" panose="02000503000000000000"/>
          </a:endParaRPr>
        </a:p>
      </dsp:txBody>
      <dsp:txXfrm>
        <a:off x="69522" y="1506600"/>
        <a:ext cx="4991930" cy="1285111"/>
      </dsp:txXfrm>
    </dsp:sp>
    <dsp:sp modelId="{2F7C02FD-EF04-458C-A214-9C73A5772320}">
      <dsp:nvSpPr>
        <dsp:cNvPr id="0" name=""/>
        <dsp:cNvSpPr/>
      </dsp:nvSpPr>
      <dsp:spPr>
        <a:xfrm>
          <a:off x="0" y="2872469"/>
          <a:ext cx="5130974" cy="1424155"/>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latin typeface="DejaVu Math TeX Gyre" panose="02000503000000000000"/>
            </a:rPr>
            <a:t>Hendekët dhe mungesat në aftësi në rritje – </a:t>
          </a:r>
          <a:r>
            <a:rPr lang="en-US" sz="1800" b="0" kern="1200" noProof="0" dirty="0">
              <a:latin typeface="DejaVu Math TeX Gyre" panose="02000503000000000000"/>
            </a:rPr>
            <a:t>vendet e lira në sektorët kyç janë dyfishuar, me mungesa të hidraulikëve, elektricistëve, punëtorëve të ndërtimit dhe shoferëve, si dhe me një kërkesë në rritje për aftësi të kombinuara teknike, dixhitale dhe mjedisore.</a:t>
          </a:r>
          <a:endParaRPr lang="en-GB" sz="1800" b="0" kern="1200" noProof="0" dirty="0">
            <a:latin typeface="DejaVu Math TeX Gyre" panose="02000503000000000000"/>
          </a:endParaRPr>
        </a:p>
      </dsp:txBody>
      <dsp:txXfrm>
        <a:off x="69522" y="2941991"/>
        <a:ext cx="4991930" cy="12851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8EEEF-3930-476E-9919-5FB0493FEFA1}">
      <dsp:nvSpPr>
        <dsp:cNvPr id="0" name=""/>
        <dsp:cNvSpPr/>
      </dsp:nvSpPr>
      <dsp:spPr>
        <a:xfrm>
          <a:off x="0" y="372556"/>
          <a:ext cx="4852701" cy="1755000"/>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noProof="0" dirty="0">
              <a:latin typeface="DejaVu Math TeX Gyre" panose="02000503000000000000"/>
            </a:rPr>
            <a:t>Implikimet për politikë dhe </a:t>
          </a:r>
          <a:r>
            <a:rPr lang="en-GB" sz="1500" kern="1200" noProof="0" dirty="0">
              <a:latin typeface="DejaVu Math TeX Gyre" panose="02000503000000000000"/>
            </a:rPr>
            <a:t>trajnim – </a:t>
          </a:r>
          <a:r>
            <a:rPr lang="en-US" sz="1500" kern="1200" noProof="0" dirty="0">
              <a:latin typeface="DejaVu Math TeX Gyre" panose="02000503000000000000"/>
            </a:rPr>
            <a:t>Agjenda Evropiane e Aftësive thekson nevojën për aftësi më të forta për të mbështetur tranzicionet e gjelbra dhe digjitale, pasi ndërmarrjet e vogla dhe të mesme përballen me mungesa të mëdha të talenteve dhe sektorët e energjisë së rinovueshme mund të krijojnë deri në 3,5 milionë vende pune të reja deri në vitin 2030.</a:t>
          </a:r>
          <a:endParaRPr lang="en-GB" sz="1500" kern="1200" noProof="0" dirty="0">
            <a:latin typeface="DejaVu Math TeX Gyre" panose="02000503000000000000"/>
          </a:endParaRPr>
        </a:p>
      </dsp:txBody>
      <dsp:txXfrm>
        <a:off x="85672" y="458228"/>
        <a:ext cx="4681357" cy="1583656"/>
      </dsp:txXfrm>
    </dsp:sp>
    <dsp:sp modelId="{F36E7066-74FC-4C6D-96AA-455E5633B80E}">
      <dsp:nvSpPr>
        <dsp:cNvPr id="0" name=""/>
        <dsp:cNvSpPr/>
      </dsp:nvSpPr>
      <dsp:spPr>
        <a:xfrm>
          <a:off x="0" y="2170756"/>
          <a:ext cx="4852701" cy="1755000"/>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noProof="0" dirty="0">
              <a:latin typeface="DejaVu Math TeX Gyre" panose="02000503000000000000"/>
            </a:rPr>
            <a:t>Sfidat dhe nevojat e Ballkanit Perëndimor – </a:t>
          </a:r>
          <a:r>
            <a:rPr lang="en-US" sz="1500" b="0" kern="1200" noProof="0" dirty="0">
              <a:latin typeface="DejaVu Math TeX Gyre" panose="02000503000000000000"/>
            </a:rPr>
            <a:t>Papunësia e lartë e të rinjve dhe përputhshmëria e dobët midis arsimit dhe formimit profesional (VET) dhe nevojave të tregut të</a:t>
          </a:r>
          <a:r>
            <a:rPr lang="en-US" sz="1500" b="0" kern="1200" noProof="0" dirty="0" err="1">
              <a:latin typeface="DejaVu Math TeX Gyre" panose="02000503000000000000"/>
            </a:rPr>
            <a:t> punës </a:t>
          </a:r>
          <a:r>
            <a:rPr lang="en-US" sz="1500" b="0" kern="1200" noProof="0" dirty="0">
              <a:latin typeface="DejaVu Math TeX Gyre" panose="02000503000000000000"/>
            </a:rPr>
            <a:t>i lënë të rinjtë të papërgatitur, ndërsa kërkesa për aftësi të gjelbra dhe digjitale po rritet me shpejtësi në Kosovë dhe Bosnjë e Hercegovinë.</a:t>
          </a:r>
          <a:endParaRPr lang="en-GB" sz="1500" b="0" kern="1200" noProof="0" dirty="0">
            <a:latin typeface="DejaVu Math TeX Gyre" panose="02000503000000000000"/>
          </a:endParaRPr>
        </a:p>
      </dsp:txBody>
      <dsp:txXfrm>
        <a:off x="85672" y="2256428"/>
        <a:ext cx="4681357" cy="15836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BB77A-7B42-4F04-B8EF-D0DC78468895}">
      <dsp:nvSpPr>
        <dsp:cNvPr id="0" name=""/>
        <dsp:cNvSpPr/>
      </dsp:nvSpPr>
      <dsp:spPr>
        <a:xfrm>
          <a:off x="0" y="39892"/>
          <a:ext cx="11197985" cy="676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Arsimtarët vëzhgojnë nxënësit në detyra reale për të vlerësuar zbatimin e kompetencave si mendimi sistemor dhe veprimi kolektiv.</a:t>
          </a:r>
        </a:p>
      </dsp:txBody>
      <dsp:txXfrm>
        <a:off x="33012" y="72904"/>
        <a:ext cx="11131961" cy="610236"/>
      </dsp:txXfrm>
    </dsp:sp>
    <dsp:sp modelId="{0B30A25A-687F-4709-95A1-0D5926149E0D}">
      <dsp:nvSpPr>
        <dsp:cNvPr id="0" name=""/>
        <dsp:cNvSpPr/>
      </dsp:nvSpPr>
      <dsp:spPr>
        <a:xfrm>
          <a:off x="0" y="765112"/>
          <a:ext cx="11197985" cy="676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Aktivitetet mësimore dhe projektet i lejojnë nxënësit të demonstrojnë kompetenca të plota.</a:t>
          </a:r>
        </a:p>
      </dsp:txBody>
      <dsp:txXfrm>
        <a:off x="33012" y="798124"/>
        <a:ext cx="11131961" cy="610236"/>
      </dsp:txXfrm>
    </dsp:sp>
    <dsp:sp modelId="{0CD334F6-4457-4E6F-A3FD-5C375528FE4F}">
      <dsp:nvSpPr>
        <dsp:cNvPr id="0" name=""/>
        <dsp:cNvSpPr/>
      </dsp:nvSpPr>
      <dsp:spPr>
        <a:xfrm>
          <a:off x="0" y="1490332"/>
          <a:ext cx="11197985" cy="676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GreenComp udhëzon përditësimet e kurrikulës, zhvillimin profesional dhe integrimin e identifikimit të aftësive.</a:t>
          </a:r>
        </a:p>
      </dsp:txBody>
      <dsp:txXfrm>
        <a:off x="33012" y="1523344"/>
        <a:ext cx="11131961" cy="610236"/>
      </dsp:txXfrm>
    </dsp:sp>
    <dsp:sp modelId="{FF736577-AD84-42C6-8046-94F66828D968}">
      <dsp:nvSpPr>
        <dsp:cNvPr id="0" name=""/>
        <dsp:cNvSpPr/>
      </dsp:nvSpPr>
      <dsp:spPr>
        <a:xfrm>
          <a:off x="0" y="2215552"/>
          <a:ext cx="11197985" cy="676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Mësuesit ndihmojnë nxënësit të lidhin kompetencat nga përvojat formale dhe joformale, duke mbështetur mësimin gjatë gjithë jetës.</a:t>
          </a:r>
        </a:p>
      </dsp:txBody>
      <dsp:txXfrm>
        <a:off x="33012" y="2248564"/>
        <a:ext cx="11131961" cy="6102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0EBA4-5EA9-4B57-A5F0-AA5B8B1756FA}">
      <dsp:nvSpPr>
        <dsp:cNvPr id="0" name=""/>
        <dsp:cNvSpPr/>
      </dsp:nvSpPr>
      <dsp:spPr>
        <a:xfrm>
          <a:off x="0" y="1876"/>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7B6E9-D52D-4EA0-8DE4-343BD90201AF}">
      <dsp:nvSpPr>
        <dsp:cNvPr id="0" name=""/>
        <dsp:cNvSpPr/>
      </dsp:nvSpPr>
      <dsp:spPr>
        <a:xfrm>
          <a:off x="0" y="1876"/>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Mungesa e burimeve të përditësuara për qëndrueshmëri në arsimin dhe formimin profesional është një sfidë e zakonshme.</a:t>
          </a:r>
        </a:p>
      </dsp:txBody>
      <dsp:txXfrm>
        <a:off x="0" y="1876"/>
        <a:ext cx="4619621" cy="1279970"/>
      </dsp:txXfrm>
    </dsp:sp>
    <dsp:sp modelId="{20401F4C-4CBC-4A75-B191-8146FE3BDFD7}">
      <dsp:nvSpPr>
        <dsp:cNvPr id="0" name=""/>
        <dsp:cNvSpPr/>
      </dsp:nvSpPr>
      <dsp:spPr>
        <a:xfrm>
          <a:off x="0" y="1281847"/>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18CC8-F38E-4A85-9418-C8AF7552013A}">
      <dsp:nvSpPr>
        <dsp:cNvPr id="0" name=""/>
        <dsp:cNvSpPr/>
      </dsp:nvSpPr>
      <dsp:spPr>
        <a:xfrm>
          <a:off x="0" y="1281847"/>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Platformat digjitale, OER-të, laboratorët virtualë dhe simulimet i lejojnë nxënësit të eksplorojnë efikasitetin energjetik, riciklimin dhe energjinë e rinovueshme pa pajisje të kushtueshme.</a:t>
          </a:r>
        </a:p>
      </dsp:txBody>
      <dsp:txXfrm>
        <a:off x="0" y="1281847"/>
        <a:ext cx="4619621" cy="1279970"/>
      </dsp:txXfrm>
    </dsp:sp>
    <dsp:sp modelId="{C3F5F311-F77C-4FD1-8CDC-EC82F91DD02B}">
      <dsp:nvSpPr>
        <dsp:cNvPr id="0" name=""/>
        <dsp:cNvSpPr/>
      </dsp:nvSpPr>
      <dsp:spPr>
        <a:xfrm>
          <a:off x="0" y="2561818"/>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B608F-214F-411B-AB42-A324DEFD8496}">
      <dsp:nvSpPr>
        <dsp:cNvPr id="0" name=""/>
        <dsp:cNvSpPr/>
      </dsp:nvSpPr>
      <dsp:spPr>
        <a:xfrm>
          <a:off x="0" y="2561818"/>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Iniciativat e BE-së si Erasmus+ ofrojnë paketa mësimore të disponueshme lirshëm dhe të personalizueshme, të përshtatura me standardet e industrisë.</a:t>
          </a:r>
        </a:p>
      </dsp:txBody>
      <dsp:txXfrm>
        <a:off x="0" y="2561818"/>
        <a:ext cx="4619621" cy="12799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0EBA4-5EA9-4B57-A5F0-AA5B8B1756FA}">
      <dsp:nvSpPr>
        <dsp:cNvPr id="0" name=""/>
        <dsp:cNvSpPr/>
      </dsp:nvSpPr>
      <dsp:spPr>
        <a:xfrm>
          <a:off x="0" y="1876"/>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7B6E9-D52D-4EA0-8DE4-343BD90201AF}">
      <dsp:nvSpPr>
        <dsp:cNvPr id="0" name=""/>
        <dsp:cNvSpPr/>
      </dsp:nvSpPr>
      <dsp:spPr>
        <a:xfrm>
          <a:off x="0" y="1876"/>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Shumë edukatorë të arsimit dhe trajnimit profesional kanë nevojë për njohuri më të forta dhe vetëbesim në qëndrueshmëri dhe pedagogji digjitale.</a:t>
          </a:r>
        </a:p>
      </dsp:txBody>
      <dsp:txXfrm>
        <a:off x="0" y="1876"/>
        <a:ext cx="4619621" cy="1279970"/>
      </dsp:txXfrm>
    </dsp:sp>
    <dsp:sp modelId="{20401F4C-4CBC-4A75-B191-8146FE3BDFD7}">
      <dsp:nvSpPr>
        <dsp:cNvPr id="0" name=""/>
        <dsp:cNvSpPr/>
      </dsp:nvSpPr>
      <dsp:spPr>
        <a:xfrm>
          <a:off x="0" y="1281847"/>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18CC8-F38E-4A85-9418-C8AF7552013A}">
      <dsp:nvSpPr>
        <dsp:cNvPr id="0" name=""/>
        <dsp:cNvSpPr/>
      </dsp:nvSpPr>
      <dsp:spPr>
        <a:xfrm>
          <a:off x="0" y="1281847"/>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Mjetet digjitale mbështesin kurset online, webinarët, ndjekjen në LMS dhe komunitetet bashkëpunuese të mësuesve.</a:t>
          </a:r>
        </a:p>
      </dsp:txBody>
      <dsp:txXfrm>
        <a:off x="0" y="1281847"/>
        <a:ext cx="4619621" cy="1279970"/>
      </dsp:txXfrm>
    </dsp:sp>
    <dsp:sp modelId="{C3F5F311-F77C-4FD1-8CDC-EC82F91DD02B}">
      <dsp:nvSpPr>
        <dsp:cNvPr id="0" name=""/>
        <dsp:cNvSpPr/>
      </dsp:nvSpPr>
      <dsp:spPr>
        <a:xfrm>
          <a:off x="0" y="2561818"/>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B608F-214F-411B-AB42-A324DEFD8496}">
      <dsp:nvSpPr>
        <dsp:cNvPr id="0" name=""/>
        <dsp:cNvSpPr/>
      </dsp:nvSpPr>
      <dsp:spPr>
        <a:xfrm>
          <a:off x="0" y="2561818"/>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Punëtoritë virtuale ofrojnë përvojë praktike, duke mundësuar mentorim ndërmjet kolegëve dhe përmirësim të vazhdueshëm.</a:t>
          </a:r>
        </a:p>
      </dsp:txBody>
      <dsp:txXfrm>
        <a:off x="0" y="2561818"/>
        <a:ext cx="4619621" cy="12799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0EBA4-5EA9-4B57-A5F0-AA5B8B1756FA}">
      <dsp:nvSpPr>
        <dsp:cNvPr id="0" name=""/>
        <dsp:cNvSpPr/>
      </dsp:nvSpPr>
      <dsp:spPr>
        <a:xfrm>
          <a:off x="0" y="1876"/>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7B6E9-D52D-4EA0-8DE4-343BD90201AF}">
      <dsp:nvSpPr>
        <dsp:cNvPr id="0" name=""/>
        <dsp:cNvSpPr/>
      </dsp:nvSpPr>
      <dsp:spPr>
        <a:xfrm>
          <a:off x="0" y="1876"/>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Studentët mund të kenë supozime të gabuara për mbeturinat, energjinë dhe sistemet e rinovueshme.</a:t>
          </a:r>
        </a:p>
      </dsp:txBody>
      <dsp:txXfrm>
        <a:off x="0" y="1876"/>
        <a:ext cx="4619621" cy="1279970"/>
      </dsp:txXfrm>
    </dsp:sp>
    <dsp:sp modelId="{20401F4C-4CBC-4A75-B191-8146FE3BDFD7}">
      <dsp:nvSpPr>
        <dsp:cNvPr id="0" name=""/>
        <dsp:cNvSpPr/>
      </dsp:nvSpPr>
      <dsp:spPr>
        <a:xfrm>
          <a:off x="0" y="1281847"/>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18CC8-F38E-4A85-9418-C8AF7552013A}">
      <dsp:nvSpPr>
        <dsp:cNvPr id="0" name=""/>
        <dsp:cNvSpPr/>
      </dsp:nvSpPr>
      <dsp:spPr>
        <a:xfrm>
          <a:off x="0" y="1281847"/>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Eksperimentet virtuale, përvojat e realitetit të shtuar dhe modulet e gamifikuara bëjnë konceptet abstrakte të prekshme.</a:t>
          </a:r>
        </a:p>
      </dsp:txBody>
      <dsp:txXfrm>
        <a:off x="0" y="1281847"/>
        <a:ext cx="4619621" cy="1279970"/>
      </dsp:txXfrm>
    </dsp:sp>
    <dsp:sp modelId="{C3F5F311-F77C-4FD1-8CDC-EC82F91DD02B}">
      <dsp:nvSpPr>
        <dsp:cNvPr id="0" name=""/>
        <dsp:cNvSpPr/>
      </dsp:nvSpPr>
      <dsp:spPr>
        <a:xfrm>
          <a:off x="0" y="2561818"/>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B608F-214F-411B-AB42-A324DEFD8496}">
      <dsp:nvSpPr>
        <dsp:cNvPr id="0" name=""/>
        <dsp:cNvSpPr/>
      </dsp:nvSpPr>
      <dsp:spPr>
        <a:xfrm>
          <a:off x="0" y="2561818"/>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Mësimi interaktiv nxit të menduarit kritik, sjellje të përgjegjshme dhe kuptim më të thellë të qëndrueshmërisë.</a:t>
          </a:r>
        </a:p>
      </dsp:txBody>
      <dsp:txXfrm>
        <a:off x="0" y="2561818"/>
        <a:ext cx="4619621" cy="12799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0EBA4-5EA9-4B57-A5F0-AA5B8B1756FA}">
      <dsp:nvSpPr>
        <dsp:cNvPr id="0" name=""/>
        <dsp:cNvSpPr/>
      </dsp:nvSpPr>
      <dsp:spPr>
        <a:xfrm>
          <a:off x="0" y="2213"/>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7B6E9-D52D-4EA0-8DE4-343BD90201AF}">
      <dsp:nvSpPr>
        <dsp:cNvPr id="0" name=""/>
        <dsp:cNvSpPr/>
      </dsp:nvSpPr>
      <dsp:spPr>
        <a:xfrm>
          <a:off x="0" y="2213"/>
          <a:ext cx="4619621" cy="1269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Erasmus+, ECOTRAIN, </a:t>
          </a:r>
          <a:r>
            <a:rPr lang="en-US" sz="2000" kern="1200" dirty="0" err="1">
              <a:latin typeface="DejaVu Math TeX Gyre" panose="02000503000000000000"/>
            </a:rPr>
            <a:t>GreenHive </a:t>
          </a:r>
          <a:r>
            <a:rPr lang="en-US" sz="2000" kern="1200" dirty="0">
              <a:latin typeface="DejaVu Math TeX Gyre" panose="02000503000000000000"/>
            </a:rPr>
            <a:t>dhe EPALE ofrojnë module interaktive, udhëzues dhe mjete vlerësimi.</a:t>
          </a:r>
        </a:p>
      </dsp:txBody>
      <dsp:txXfrm>
        <a:off x="0" y="2213"/>
        <a:ext cx="4619621" cy="1269037"/>
      </dsp:txXfrm>
    </dsp:sp>
    <dsp:sp modelId="{20401F4C-4CBC-4A75-B191-8146FE3BDFD7}">
      <dsp:nvSpPr>
        <dsp:cNvPr id="0" name=""/>
        <dsp:cNvSpPr/>
      </dsp:nvSpPr>
      <dsp:spPr>
        <a:xfrm>
          <a:off x="0" y="1271251"/>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18CC8-F38E-4A85-9418-C8AF7552013A}">
      <dsp:nvSpPr>
        <dsp:cNvPr id="0" name=""/>
        <dsp:cNvSpPr/>
      </dsp:nvSpPr>
      <dsp:spPr>
        <a:xfrm>
          <a:off x="0" y="1271251"/>
          <a:ext cx="4619621" cy="1269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Burimet mbështesin integrimin e kurrikulës, zhvillimin e kapaciteteve të mësuesve dhe mësimin bazuar në projekte.</a:t>
          </a:r>
        </a:p>
      </dsp:txBody>
      <dsp:txXfrm>
        <a:off x="0" y="1271251"/>
        <a:ext cx="4619621" cy="1269037"/>
      </dsp:txXfrm>
    </dsp:sp>
    <dsp:sp modelId="{C3F5F311-F77C-4FD1-8CDC-EC82F91DD02B}">
      <dsp:nvSpPr>
        <dsp:cNvPr id="0" name=""/>
        <dsp:cNvSpPr/>
      </dsp:nvSpPr>
      <dsp:spPr>
        <a:xfrm>
          <a:off x="0" y="2540288"/>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B608F-214F-411B-AB42-A324DEFD8496}">
      <dsp:nvSpPr>
        <dsp:cNvPr id="0" name=""/>
        <dsp:cNvSpPr/>
      </dsp:nvSpPr>
      <dsp:spPr>
        <a:xfrm>
          <a:off x="0" y="2540288"/>
          <a:ext cx="4615109" cy="129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Përdorimi i mjeteve të BE-së ndihmon institucionet e arsimit dhe formimit profesional të plotësojnë boshllëqet e përmbajtjes, të përmirësojnë aftësitë digjitale dhe të qëndrueshmërisë, dhe të përgatitin të diplomuar me përgjegjësi ndaj mjedisit.</a:t>
          </a:r>
        </a:p>
      </dsp:txBody>
      <dsp:txXfrm>
        <a:off x="0" y="2540288"/>
        <a:ext cx="4615109" cy="129081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E4258-EC8D-408A-8E26-0CE5EF9AE627}" type="datetimeFigureOut">
              <a:rPr lang="bs-Latn-BA" smtClean="0"/>
              <a:t>10. 12. 2025.</a:t>
            </a:fld>
            <a:endParaRPr lang="bs-Latn-B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Klikoni për të redaktuar stilet kryesore të tekstit</a:t>
            </a:r>
          </a:p>
          <a:p>
            <a:pPr lvl="1"/>
            <a:r>
              <a:rPr lang="en-US"/>
              <a:t>Niveli i dytë</a:t>
            </a:r>
          </a:p>
          <a:p>
            <a:pPr lvl="2"/>
            <a:r>
              <a:rPr lang="en-US"/>
              <a:t>Niveli i tretë</a:t>
            </a:r>
          </a:p>
          <a:p>
            <a:pPr lvl="3"/>
            <a:r>
              <a:rPr lang="en-US"/>
              <a:t>Niveli i katërt</a:t>
            </a:r>
          </a:p>
          <a:p>
            <a:pPr lvl="4"/>
            <a:r>
              <a:rPr lang="en-US"/>
              <a:t>Niveli i pestë</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699EA-306C-4C1A-8956-C60AB1A9D867}" type="slidenum">
              <a:rPr lang="bs-Latn-BA" smtClean="0"/>
              <a:t>‹#›</a:t>
            </a:fld>
            <a:endParaRPr lang="bs-Latn-BA"/>
          </a:p>
        </p:txBody>
      </p:sp>
    </p:spTree>
    <p:extLst>
      <p:ext uri="{BB962C8B-B14F-4D97-AF65-F5344CB8AC3E}">
        <p14:creationId xmlns:p14="http://schemas.microsoft.com/office/powerpoint/2010/main" val="146859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A46F-1E4F-F6D6-C95C-FDD3848A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274E-DE77-1845-2E22-2152CCB72B5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71C15B-E4DB-51B8-F7ED-CD5EEB22004A}"/>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A preferoni të takohuni më parë (OC-të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799B41E5-918D-8C67-3AE4-E3E236C59784}"/>
              </a:ext>
            </a:extLst>
          </p:cNvPr>
          <p:cNvSpPr>
            <a:spLocks noGrp="1"/>
          </p:cNvSpPr>
          <p:nvPr>
            <p:ph type="sldNum" sz="quarter" idx="5"/>
          </p:nvPr>
        </p:nvSpPr>
        <p:spPr/>
        <p:txBody>
          <a:bodyPr/>
          <a:lstStyle/>
          <a:p>
            <a:fld id="{4150423F-27F2-4476-B57B-FED15DC68BB4}" type="slidenum">
              <a:rPr lang="en-US"/>
              <a:t>5</a:t>
            </a:fld>
            <a:endParaRPr lang="en-US"/>
          </a:p>
        </p:txBody>
      </p:sp>
    </p:spTree>
    <p:extLst>
      <p:ext uri="{BB962C8B-B14F-4D97-AF65-F5344CB8AC3E}">
        <p14:creationId xmlns:p14="http://schemas.microsoft.com/office/powerpoint/2010/main" val="4112404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bs-Latn-BA"/>
          </a:p>
        </p:txBody>
      </p:sp>
      <p:sp>
        <p:nvSpPr>
          <p:cNvPr id="4" name="Slide Number Placeholder 3"/>
          <p:cNvSpPr>
            <a:spLocks noGrp="1"/>
          </p:cNvSpPr>
          <p:nvPr>
            <p:ph type="sldNum" sz="quarter" idx="5"/>
          </p:nvPr>
        </p:nvSpPr>
        <p:spPr/>
        <p:txBody>
          <a:bodyPr/>
          <a:lstStyle/>
          <a:p>
            <a:fld id="{2BD699EA-306C-4C1A-8956-C60AB1A9D867}" type="slidenum">
              <a:rPr lang="bs-Latn-BA" smtClean="0"/>
              <a:t>45</a:t>
            </a:fld>
            <a:endParaRPr lang="bs-Latn-BA"/>
          </a:p>
        </p:txBody>
      </p:sp>
    </p:spTree>
    <p:extLst>
      <p:ext uri="{BB962C8B-B14F-4D97-AF65-F5344CB8AC3E}">
        <p14:creationId xmlns:p14="http://schemas.microsoft.com/office/powerpoint/2010/main" val="54957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CB72-07D2-B394-A61D-C90DF83A0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8D4F3-62AF-BA50-CEE7-57DB02FF1E9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235FE0-ECB4-9D07-AA4D-6E5F94EE271B}"/>
              </a:ext>
            </a:extLst>
          </p:cNvPr>
          <p:cNvSpPr>
            <a:spLocks noGrp="1"/>
          </p:cNvSpPr>
          <p:nvPr>
            <p:ph type="body" idx="1"/>
          </p:nvPr>
        </p:nvSpPr>
        <p:spPr/>
        <p:txBody>
          <a:bodyPr/>
          <a:lstStyle/>
          <a:p>
            <a:r>
              <a:rPr lang="en-US">
                <a:ea typeface="Calibri"/>
                <a:cs typeface="Calibri"/>
              </a:rPr>
              <a:t>Pyetje: A keni tashmë ide për subjektin e abstraktit tuaj?</a:t>
            </a:r>
            <a:endParaRPr lang="en-US"/>
          </a:p>
          <a:p>
            <a:endParaRPr lang="en-US">
              <a:ea typeface="Calibri"/>
              <a:cs typeface="Calibri"/>
            </a:endParaRPr>
          </a:p>
          <a:p>
            <a:r>
              <a:rPr lang="en-US">
                <a:ea typeface="Calibri"/>
                <a:cs typeface="Calibri"/>
              </a:rPr>
              <a:t>Preferoni të takohuni më parë (OC-të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AEE103F4-5D8B-437D-1C9C-0FC862843288}"/>
              </a:ext>
            </a:extLst>
          </p:cNvPr>
          <p:cNvSpPr>
            <a:spLocks noGrp="1"/>
          </p:cNvSpPr>
          <p:nvPr>
            <p:ph type="sldNum" sz="quarter" idx="5"/>
          </p:nvPr>
        </p:nvSpPr>
        <p:spPr/>
        <p:txBody>
          <a:bodyPr/>
          <a:lstStyle/>
          <a:p>
            <a:fld id="{4150423F-27F2-4476-B57B-FED15DC68BB4}" type="slidenum">
              <a:rPr lang="en-US"/>
              <a:t>8</a:t>
            </a:fld>
            <a:endParaRPr lang="en-US"/>
          </a:p>
        </p:txBody>
      </p:sp>
    </p:spTree>
    <p:extLst>
      <p:ext uri="{BB962C8B-B14F-4D97-AF65-F5344CB8AC3E}">
        <p14:creationId xmlns:p14="http://schemas.microsoft.com/office/powerpoint/2010/main" val="283006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84803-87EA-37D1-F96B-77F1DCDB1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9C5E2-38A0-0056-26D1-3A4058377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305EBB3-9D53-74A5-E1F3-B7EA24C982E6}"/>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62B0AFC-C874-83E0-33C9-9E6D008A7908}"/>
              </a:ext>
            </a:extLst>
          </p:cNvPr>
          <p:cNvSpPr>
            <a:spLocks noGrp="1"/>
          </p:cNvSpPr>
          <p:nvPr>
            <p:ph type="sldNum" sz="quarter" idx="5"/>
          </p:nvPr>
        </p:nvSpPr>
        <p:spPr/>
        <p:txBody>
          <a:bodyPr/>
          <a:lstStyle/>
          <a:p>
            <a:fld id="{4150423F-27F2-4476-B57B-FED15DC68BB4}" type="slidenum">
              <a:rPr lang="en-US"/>
              <a:t>12</a:t>
            </a:fld>
            <a:endParaRPr lang="en-US"/>
          </a:p>
        </p:txBody>
      </p:sp>
    </p:spTree>
    <p:extLst>
      <p:ext uri="{BB962C8B-B14F-4D97-AF65-F5344CB8AC3E}">
        <p14:creationId xmlns:p14="http://schemas.microsoft.com/office/powerpoint/2010/main" val="349812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6433-D666-9E5F-D610-5A9E290B8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EB3BA-1D1F-61FE-8259-51F12D8F914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B09F29-FA3F-B821-6ACA-F00B899EB2C6}"/>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të takoheni 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854129FF-6B6B-A59D-E16D-E4582C2A9945}"/>
              </a:ext>
            </a:extLst>
          </p:cNvPr>
          <p:cNvSpPr>
            <a:spLocks noGrp="1"/>
          </p:cNvSpPr>
          <p:nvPr>
            <p:ph type="sldNum" sz="quarter" idx="5"/>
          </p:nvPr>
        </p:nvSpPr>
        <p:spPr/>
        <p:txBody>
          <a:bodyPr/>
          <a:lstStyle/>
          <a:p>
            <a:fld id="{4150423F-27F2-4476-B57B-FED15DC68BB4}" type="slidenum">
              <a:rPr lang="en-US"/>
              <a:t>16</a:t>
            </a:fld>
            <a:endParaRPr lang="en-US"/>
          </a:p>
        </p:txBody>
      </p:sp>
    </p:spTree>
    <p:extLst>
      <p:ext uri="{BB962C8B-B14F-4D97-AF65-F5344CB8AC3E}">
        <p14:creationId xmlns:p14="http://schemas.microsoft.com/office/powerpoint/2010/main" val="298245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3795-A91C-5B0A-2B2E-A0D93C760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B0980-49B9-40E1-21CD-53E50AA390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ABE7752-15D2-888C-BB3B-80F692B82B8E}"/>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B194109-BC26-CA14-2D8A-C970EB3F7E55}"/>
              </a:ext>
            </a:extLst>
          </p:cNvPr>
          <p:cNvSpPr>
            <a:spLocks noGrp="1"/>
          </p:cNvSpPr>
          <p:nvPr>
            <p:ph type="sldNum" sz="quarter" idx="5"/>
          </p:nvPr>
        </p:nvSpPr>
        <p:spPr/>
        <p:txBody>
          <a:bodyPr/>
          <a:lstStyle/>
          <a:p>
            <a:fld id="{4150423F-27F2-4476-B57B-FED15DC68BB4}" type="slidenum">
              <a:rPr lang="en-US"/>
              <a:t>20</a:t>
            </a:fld>
            <a:endParaRPr lang="en-US"/>
          </a:p>
        </p:txBody>
      </p:sp>
    </p:spTree>
    <p:extLst>
      <p:ext uri="{BB962C8B-B14F-4D97-AF65-F5344CB8AC3E}">
        <p14:creationId xmlns:p14="http://schemas.microsoft.com/office/powerpoint/2010/main" val="378517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A9FA-76CC-B769-A33F-29F02EF01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A36D-104B-B7A7-C565-1A2E1EA244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D755916-C597-CE8F-48BF-D79628A9B624}"/>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A preferoni të takoheni më parë (OC-të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2127104-BA53-CE79-D299-9819F5A54365}"/>
              </a:ext>
            </a:extLst>
          </p:cNvPr>
          <p:cNvSpPr>
            <a:spLocks noGrp="1"/>
          </p:cNvSpPr>
          <p:nvPr>
            <p:ph type="sldNum" sz="quarter" idx="5"/>
          </p:nvPr>
        </p:nvSpPr>
        <p:spPr/>
        <p:txBody>
          <a:bodyPr/>
          <a:lstStyle/>
          <a:p>
            <a:fld id="{4150423F-27F2-4476-B57B-FED15DC68BB4}" type="slidenum">
              <a:rPr lang="en-US"/>
              <a:t>24</a:t>
            </a:fld>
            <a:endParaRPr lang="en-US"/>
          </a:p>
        </p:txBody>
      </p:sp>
    </p:spTree>
    <p:extLst>
      <p:ext uri="{BB962C8B-B14F-4D97-AF65-F5344CB8AC3E}">
        <p14:creationId xmlns:p14="http://schemas.microsoft.com/office/powerpoint/2010/main" val="46159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4A0A5-B248-366C-9D2D-9C27CC5E8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7F660-FF5F-6377-3EC4-7C129369734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AAC0F4A-5CED-01D8-8671-473F59F04067}"/>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të takoheni më parë (OC-të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6EB4A2D1-D27A-7881-D28F-717ABE87785F}"/>
              </a:ext>
            </a:extLst>
          </p:cNvPr>
          <p:cNvSpPr>
            <a:spLocks noGrp="1"/>
          </p:cNvSpPr>
          <p:nvPr>
            <p:ph type="sldNum" sz="quarter" idx="5"/>
          </p:nvPr>
        </p:nvSpPr>
        <p:spPr/>
        <p:txBody>
          <a:bodyPr/>
          <a:lstStyle/>
          <a:p>
            <a:fld id="{4150423F-27F2-4476-B57B-FED15DC68BB4}" type="slidenum">
              <a:rPr lang="en-US"/>
              <a:t>31</a:t>
            </a:fld>
            <a:endParaRPr lang="en-US"/>
          </a:p>
        </p:txBody>
      </p:sp>
    </p:spTree>
    <p:extLst>
      <p:ext uri="{BB962C8B-B14F-4D97-AF65-F5344CB8AC3E}">
        <p14:creationId xmlns:p14="http://schemas.microsoft.com/office/powerpoint/2010/main" val="1927150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B3E85-CA94-B97B-24A1-9EB697D5C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A0947-CE36-C939-DF52-34F861E3BB6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5B17A43-3B84-AAEA-30AA-FE4854BB6498}"/>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FFFC9AE3-97DD-2C77-5BFD-0E0102608B23}"/>
              </a:ext>
            </a:extLst>
          </p:cNvPr>
          <p:cNvSpPr>
            <a:spLocks noGrp="1"/>
          </p:cNvSpPr>
          <p:nvPr>
            <p:ph type="sldNum" sz="quarter" idx="5"/>
          </p:nvPr>
        </p:nvSpPr>
        <p:spPr/>
        <p:txBody>
          <a:bodyPr/>
          <a:lstStyle/>
          <a:p>
            <a:fld id="{4150423F-27F2-4476-B57B-FED15DC68BB4}" type="slidenum">
              <a:rPr lang="en-US"/>
              <a:t>37</a:t>
            </a:fld>
            <a:endParaRPr lang="en-US"/>
          </a:p>
        </p:txBody>
      </p:sp>
    </p:spTree>
    <p:extLst>
      <p:ext uri="{BB962C8B-B14F-4D97-AF65-F5344CB8AC3E}">
        <p14:creationId xmlns:p14="http://schemas.microsoft.com/office/powerpoint/2010/main" val="3812007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0FD8-EC28-E8D0-528E-EB806BCE1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8A23-473E-89E8-DD14-7A5A547F6E7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DE06D7-C15D-E7F1-C4F6-91431B12CAA5}"/>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të takoheni para (OCs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1B2636F-23DB-DDD4-AE02-505BD0174584}"/>
              </a:ext>
            </a:extLst>
          </p:cNvPr>
          <p:cNvSpPr>
            <a:spLocks noGrp="1"/>
          </p:cNvSpPr>
          <p:nvPr>
            <p:ph type="sldNum" sz="quarter" idx="5"/>
          </p:nvPr>
        </p:nvSpPr>
        <p:spPr/>
        <p:txBody>
          <a:bodyPr/>
          <a:lstStyle/>
          <a:p>
            <a:fld id="{4150423F-27F2-4476-B57B-FED15DC68BB4}" type="slidenum">
              <a:rPr lang="en-US"/>
              <a:t>40</a:t>
            </a:fld>
            <a:endParaRPr lang="en-US"/>
          </a:p>
        </p:txBody>
      </p:sp>
    </p:spTree>
    <p:extLst>
      <p:ext uri="{BB962C8B-B14F-4D97-AF65-F5344CB8AC3E}">
        <p14:creationId xmlns:p14="http://schemas.microsoft.com/office/powerpoint/2010/main" val="2383165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13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Kliko për të redaktuar stilin kryesor të titullit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Klikoni për të redaktuar stilet kryesore të tekstit</a:t>
            </a:r>
          </a:p>
          <a:p>
            <a:pPr lvl="1"/>
            <a:r>
              <a:rPr lang="en-US"/>
              <a:t>Niveli i dytë</a:t>
            </a:r>
          </a:p>
          <a:p>
            <a:pPr lvl="2"/>
            <a:r>
              <a:rPr lang="en-US"/>
              <a:t>Niveli i tretë</a:t>
            </a:r>
          </a:p>
          <a:p>
            <a:pPr lvl="3"/>
            <a:r>
              <a:rPr lang="en-US"/>
              <a:t>Niveli i katërt</a:t>
            </a:r>
          </a:p>
          <a:p>
            <a:pPr lvl="4"/>
            <a:r>
              <a:rPr lang="en-US"/>
              <a:t>Niveli i pestë</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5.png"/><Relationship Id="rId7" Type="http://schemas.openxmlformats.org/officeDocument/2006/relationships/diagramQuickStyle" Target="../diagrams/quickStyle5.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png"/><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5.png"/><Relationship Id="rId7" Type="http://schemas.openxmlformats.org/officeDocument/2006/relationships/diagramQuickStyle" Target="../diagrams/quickStyle6.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4.png"/><Relationship Id="rId9" Type="http://schemas.microsoft.com/office/2007/relationships/diagramDrawing" Target="../diagrams/drawing6.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5.png"/><Relationship Id="rId7" Type="http://schemas.openxmlformats.org/officeDocument/2006/relationships/diagramQuickStyle" Target="../diagrams/quickStyle7.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png"/><Relationship Id="rId9" Type="http://schemas.microsoft.com/office/2007/relationships/diagramDrawing" Target="../diagrams/drawing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5.png"/><Relationship Id="rId7" Type="http://schemas.openxmlformats.org/officeDocument/2006/relationships/diagramQuickStyle" Target="../diagrams/quickStyle8.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4.png"/><Relationship Id="rId9" Type="http://schemas.microsoft.com/office/2007/relationships/diagramDrawing" Target="../diagrams/drawing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323D-06A4-48A0-FC5B-88A2A7BDEB5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D94A087-2200-6020-4C51-96C323C5830A}"/>
              </a:ext>
            </a:extLst>
          </p:cNvPr>
          <p:cNvPicPr>
            <a:picLocks noGrp="1" noRot="1" noChangeAspect="1" noMove="1" noResize="1" noEditPoints="1" noAdjustHandles="1" noChangeArrowheads="1" noChangeShapeType="1" noCrop="1"/>
          </p:cNvPicPr>
          <p:nvPr/>
        </p:nvPicPr>
        <p:blipFill>
          <a:blip r:embed="rId2">
            <a:alphaModFix amt="85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CB9A657-3501-1492-DBBF-4B1CA483061A}"/>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E76AB82A-AC1A-0576-9F5F-E6A9FC91E772}"/>
              </a:ext>
            </a:extLst>
          </p:cNvPr>
          <p:cNvSpPr>
            <a:spLocks noGrp="1"/>
          </p:cNvSpPr>
          <p:nvPr>
            <p:ph type="title"/>
          </p:nvPr>
        </p:nvSpPr>
        <p:spPr>
          <a:xfrm>
            <a:off x="283093" y="4442279"/>
            <a:ext cx="10610482" cy="857864"/>
          </a:xfrm>
        </p:spPr>
        <p:txBody>
          <a:bodyPr>
            <a:noAutofit/>
          </a:bodyPr>
          <a:lstStyle/>
          <a:p>
            <a:r>
              <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Aftësitë e Gjelbra – 1.3 Aftësitë e Gjelbra për Zhvillim të Qëndrueshëm</a:t>
            </a:r>
          </a:p>
        </p:txBody>
      </p:sp>
      <p:sp>
        <p:nvSpPr>
          <p:cNvPr id="8" name="Title 1">
            <a:extLst>
              <a:ext uri="{FF2B5EF4-FFF2-40B4-BE49-F238E27FC236}">
                <a16:creationId xmlns:a16="http://schemas.microsoft.com/office/drawing/2014/main" id="{72516657-60C6-1250-3C2B-F902C217885F}"/>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Përmirësoni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cilësinë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e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arsimit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dhe</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aftësimit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profesional</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Ballkanin</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Perëndimor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zhvillim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të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qëndrueshëm.</a:t>
            </a:r>
          </a:p>
        </p:txBody>
      </p:sp>
      <p:pic>
        <p:nvPicPr>
          <p:cNvPr id="13" name="Picture 12" descr="A white text on a black background&#10;&#10;Description automatically generated">
            <a:extLst>
              <a:ext uri="{FF2B5EF4-FFF2-40B4-BE49-F238E27FC236}">
                <a16:creationId xmlns:a16="http://schemas.microsoft.com/office/drawing/2014/main" id="{A42CE34F-3951-38BF-EF98-7F51CAEEB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13529C3-C9E5-7B87-98F9-4B1F8214C1DA}"/>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DF56D3A-F890-E7BC-9365-E290F30DD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5D424D5D-C13D-E452-88C0-521E872C8BDA}"/>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jeshil dhe digjital</a:t>
            </a:r>
          </a:p>
        </p:txBody>
      </p:sp>
    </p:spTree>
    <p:extLst>
      <p:ext uri="{BB962C8B-B14F-4D97-AF65-F5344CB8AC3E}">
        <p14:creationId xmlns:p14="http://schemas.microsoft.com/office/powerpoint/2010/main" val="377450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94222-AB0D-5AFC-D7E8-D0A615C1712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4" name="Picture 13">
            <a:extLst>
              <a:ext uri="{FF2B5EF4-FFF2-40B4-BE49-F238E27FC236}">
                <a16:creationId xmlns:a16="http://schemas.microsoft.com/office/drawing/2014/main" id="{749A3D9A-F737-9BFE-9AFB-F9ED6347BC0B}"/>
              </a:ext>
            </a:extLst>
          </p:cNvPr>
          <p:cNvPicPr>
            <a:picLocks noChangeAspect="1"/>
          </p:cNvPicPr>
          <p:nvPr/>
        </p:nvPicPr>
        <p:blipFill>
          <a:blip r:embed="rId2" cstate="print">
            <a:extLst>
              <a:ext uri="{28A0092B-C50C-407E-A947-70E740481C1C}">
                <a14:useLocalDpi xmlns:a14="http://schemas.microsoft.com/office/drawing/2010/main" val="0"/>
              </a:ext>
            </a:extLst>
          </a:blip>
          <a:srcRect l="20983" r="2098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25179873-DFEF-0E18-D084-EBE5B2035113}"/>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rPr>
              <a:t>Trendet dhe kërkesat e tregut </a:t>
            </a:r>
            <a:r>
              <a:rPr lang="en-US" sz="3000" b="1" noProof="0" dirty="0" err="1">
                <a:solidFill>
                  <a:srgbClr val="399884"/>
                </a:solidFill>
                <a:latin typeface="DejaVu Sans" panose="020B0603030804020204" pitchFamily="34" charset="0"/>
              </a:rPr>
              <a:t>të punës</a:t>
            </a:r>
            <a:endParaRPr lang="en-GB" sz="3000" b="1" noProof="0" dirty="0">
              <a:solidFill>
                <a:srgbClr val="399884"/>
              </a:solidFill>
              <a:latin typeface="DejaVu Sans" panose="020B0603030804020204" pitchFamily="34" charset="0"/>
            </a:endParaRP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6" name="Picture 15" descr="Blue text on a black background&#10;&#10;Description automatically generated">
            <a:extLst>
              <a:ext uri="{FF2B5EF4-FFF2-40B4-BE49-F238E27FC236}">
                <a16:creationId xmlns:a16="http://schemas.microsoft.com/office/drawing/2014/main" id="{065DC30A-2851-B0DD-FCE1-11B87BB5D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26C8F20A-1381-814A-E9B2-3C37B1825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895941DF-0632-85FD-3E57-09D1D449670A}"/>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Imazh nga </a:t>
            </a:r>
            <a:r>
              <a:rPr lang="en-GB" sz="800" dirty="0">
                <a:solidFill>
                  <a:schemeClr val="bg1"/>
                </a:solidFill>
                <a:latin typeface="DejaVu Math TeX Gyre" panose="02000503000000000000"/>
              </a:rPr>
              <a:t>scott-blake-x-ghf9LjrVg-unsplash</a:t>
            </a:r>
            <a:endParaRPr lang="en-GB" sz="800" noProof="0" dirty="0">
              <a:solidFill>
                <a:schemeClr val="bg1"/>
              </a:solidFill>
              <a:latin typeface="DejaVu Math TeX Gyre" panose="02000503000000000000"/>
            </a:endParaRPr>
          </a:p>
        </p:txBody>
      </p:sp>
      <p:graphicFrame>
        <p:nvGraphicFramePr>
          <p:cNvPr id="25" name="Title 1">
            <a:extLst>
              <a:ext uri="{FF2B5EF4-FFF2-40B4-BE49-F238E27FC236}">
                <a16:creationId xmlns:a16="http://schemas.microsoft.com/office/drawing/2014/main" id="{46A75FEB-F2CC-3FBC-6EB0-A578264A9C0B}"/>
              </a:ext>
            </a:extLst>
          </p:cNvPr>
          <p:cNvGraphicFramePr/>
          <p:nvPr>
            <p:extLst>
              <p:ext uri="{D42A27DB-BD31-4B8C-83A1-F6EECF244321}">
                <p14:modId xmlns:p14="http://schemas.microsoft.com/office/powerpoint/2010/main" val="1511809896"/>
              </p:ext>
            </p:extLst>
          </p:nvPr>
        </p:nvGraphicFramePr>
        <p:xfrm>
          <a:off x="511069" y="1604881"/>
          <a:ext cx="5130974" cy="429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75086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B6F10-F916-6366-0A3E-50215810EF33}"/>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7DB421F-B642-E2B4-361D-F855CE818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4" name="Picture 13">
            <a:extLst>
              <a:ext uri="{FF2B5EF4-FFF2-40B4-BE49-F238E27FC236}">
                <a16:creationId xmlns:a16="http://schemas.microsoft.com/office/drawing/2014/main" id="{D0225E52-B099-C4D7-B8EB-2E0FF7990644}"/>
              </a:ext>
            </a:extLst>
          </p:cNvPr>
          <p:cNvPicPr>
            <a:picLocks noChangeAspect="1"/>
          </p:cNvPicPr>
          <p:nvPr/>
        </p:nvPicPr>
        <p:blipFill>
          <a:blip r:embed="rId2" cstate="print">
            <a:extLst>
              <a:ext uri="{28A0092B-C50C-407E-A947-70E740481C1C}">
                <a14:useLocalDpi xmlns:a14="http://schemas.microsoft.com/office/drawing/2010/main" val="0"/>
              </a:ext>
            </a:extLst>
          </a:blip>
          <a:srcRect l="21014" r="2101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C668199E-BC94-2A1A-ED06-A1131370B91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rPr>
              <a:t>Trendet dhe kërkesat e tregut </a:t>
            </a:r>
            <a:r>
              <a:rPr lang="en-US" sz="3000" b="1" noProof="0" dirty="0" err="1">
                <a:solidFill>
                  <a:srgbClr val="399884"/>
                </a:solidFill>
                <a:latin typeface="DejaVu Sans" panose="020B0603030804020204" pitchFamily="34" charset="0"/>
              </a:rPr>
              <a:t>të punës</a:t>
            </a:r>
            <a:endParaRPr lang="en-GB" sz="3000" b="1" noProof="0" dirty="0">
              <a:solidFill>
                <a:srgbClr val="399884"/>
              </a:solidFill>
              <a:latin typeface="DejaVu Sans" panose="020B0603030804020204" pitchFamily="34" charset="0"/>
            </a:endParaRP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p>
        </p:txBody>
      </p:sp>
      <p:pic>
        <p:nvPicPr>
          <p:cNvPr id="16" name="Picture 15" descr="Blue text on a black background&#10;&#10;Description automatically generated">
            <a:extLst>
              <a:ext uri="{FF2B5EF4-FFF2-40B4-BE49-F238E27FC236}">
                <a16:creationId xmlns:a16="http://schemas.microsoft.com/office/drawing/2014/main" id="{B28FFB62-3F02-8D4A-1407-BA9677EF49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DE52CBC0-CFAB-13BC-BE7E-A6CDCD4AF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C4E43FF1-267F-A1D8-437F-57293D4A642F}"/>
              </a:ext>
            </a:extLst>
          </p:cNvPr>
          <p:cNvSpPr txBox="1"/>
          <p:nvPr/>
        </p:nvSpPr>
        <p:spPr>
          <a:xfrm>
            <a:off x="10047631" y="6632217"/>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dirty="0">
                <a:solidFill>
                  <a:schemeClr val="bg1"/>
                </a:solidFill>
                <a:latin typeface="DejaVu Math TeX Gyre" panose="02000503000000000000"/>
              </a:rPr>
              <a:t>brooke-cagle--uHVRvDr7pg-unsplash</a:t>
            </a:r>
            <a:endParaRPr lang="en-GB" sz="800" noProof="0" dirty="0">
              <a:solidFill>
                <a:schemeClr val="bg1"/>
              </a:solidFill>
              <a:latin typeface="DejaVu Math TeX Gyre" panose="02000503000000000000"/>
            </a:endParaRPr>
          </a:p>
        </p:txBody>
      </p:sp>
      <p:graphicFrame>
        <p:nvGraphicFramePr>
          <p:cNvPr id="25" name="Title 1">
            <a:extLst>
              <a:ext uri="{FF2B5EF4-FFF2-40B4-BE49-F238E27FC236}">
                <a16:creationId xmlns:a16="http://schemas.microsoft.com/office/drawing/2014/main" id="{E574E5B6-B321-BEE9-7FC9-92947F9E28A1}"/>
              </a:ext>
            </a:extLst>
          </p:cNvPr>
          <p:cNvGraphicFramePr/>
          <p:nvPr>
            <p:extLst>
              <p:ext uri="{D42A27DB-BD31-4B8C-83A1-F6EECF244321}">
                <p14:modId xmlns:p14="http://schemas.microsoft.com/office/powerpoint/2010/main" val="275029113"/>
              </p:ext>
            </p:extLst>
          </p:nvPr>
        </p:nvGraphicFramePr>
        <p:xfrm>
          <a:off x="511069" y="1604881"/>
          <a:ext cx="4852702" cy="429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8981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33885-F348-E486-1D61-2348D1AAC1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1FC957-17FB-E200-2743-41232B76DFE8}"/>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FEAD0587-3585-BDDB-3A7A-D496114D96AD}"/>
              </a:ext>
            </a:extLst>
          </p:cNvPr>
          <p:cNvSpPr txBox="1"/>
          <p:nvPr/>
        </p:nvSpPr>
        <p:spPr>
          <a:xfrm>
            <a:off x="3984331" y="402332"/>
            <a:ext cx="8111062" cy="2029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a:ea typeface="+mj-ea"/>
                <a:cs typeface="+mj-cs"/>
              </a:rPr>
              <a:t>Arsimtarët dhe aftësitë e </a:t>
            </a:r>
            <a:r>
              <a:rPr lang="en-US" sz="3000" noProof="0" dirty="0" err="1">
                <a:solidFill>
                  <a:srgbClr val="303D68"/>
                </a:solidFill>
                <a:latin typeface="DejaVu Math TeX Gyre"/>
                <a:ea typeface="+mj-ea"/>
                <a:cs typeface="+mj-cs"/>
              </a:rPr>
              <a:t>gjelbra</a:t>
            </a:r>
            <a:endParaRPr lang="en-GB" sz="3000" noProof="0"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Identifikimi dhe forçimi i kompetencave</a:t>
            </a: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610A473-0F90-5EFC-B011-EDA3BAEA6586}"/>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1.3: Roli i edukatorëve në identifikimin e aftësive</a:t>
            </a:r>
            <a:endPar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1024C7AE-AD74-DA17-35B7-BC8E334C9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1D48B80-A5CB-A395-D1C6-A860403C1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0094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5B500C-1676-98B4-365F-B02A1DA4DDE0}"/>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631FB8-2266-8146-84C1-B77AE73B2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8DA3E33F-E6F0-FD73-00E0-F746C2891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6FCB21EC-CE0F-2BCF-79F5-E3EEDE8128A6}"/>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rPr>
              <a:t>Arsimtarët dhe aftësitë e gjelbra</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DB71B989-1B03-FF62-DABF-D73A01AB1A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EAD1220-B521-4FCB-0124-D3882420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19831B4D-60E5-D083-63F1-196A14B3EC47}"/>
              </a:ext>
            </a:extLst>
          </p:cNvPr>
          <p:cNvSpPr txBox="1">
            <a:spLocks/>
          </p:cNvSpPr>
          <p:nvPr/>
        </p:nvSpPr>
        <p:spPr>
          <a:xfrm>
            <a:off x="495483" y="2182972"/>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000"/>
              </a:spcBef>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Arsimtarët zhvillojnë aftësi të gjelbra duke identifikuar kompetencat, ndjekur tendencat dhe përshtatur kurrikulën me nevojat e tregut </a:t>
            </a:r>
            <a:r>
              <a:rPr lang="en-US" sz="2000" noProof="0" dirty="0" err="1">
                <a:solidFill>
                  <a:srgbClr val="303D68"/>
                </a:solidFill>
                <a:latin typeface="DejaVu Math TeX Gyre" panose="02000503000000000000" pitchFamily="2" charset="0"/>
              </a:rPr>
              <a:t>të punës</a:t>
            </a:r>
            <a:r>
              <a:rPr lang="en-US" sz="2000" noProof="0" dirty="0">
                <a:solidFill>
                  <a:srgbClr val="303D68"/>
                </a:solidFill>
                <a:latin typeface="DejaVu Math TeX Gyre" panose="02000503000000000000" pitchFamily="2" charset="0"/>
              </a:rPr>
              <a:t>.</a:t>
            </a:r>
          </a:p>
          <a:p>
            <a:pPr marL="342900" lvl="0" indent="-342900" algn="just">
              <a:spcBef>
                <a:spcPts val="1000"/>
              </a:spcBef>
              <a:buClr>
                <a:schemeClr val="accent1"/>
              </a:buClr>
              <a:buSzPts val="1440"/>
              <a:buFont typeface="Arial" panose="020B0604020202020204" pitchFamily="34" charset="0"/>
              <a:buChar char="•"/>
            </a:pPr>
            <a:r>
              <a:rPr lang="en-US" sz="2000" noProof="0" dirty="0" err="1">
                <a:solidFill>
                  <a:srgbClr val="303D68"/>
                </a:solidFill>
                <a:latin typeface="DejaVu Math TeX Gyre" panose="02000503000000000000" pitchFamily="2" charset="0"/>
              </a:rPr>
              <a:t>GreenComp </a:t>
            </a:r>
            <a:r>
              <a:rPr lang="en-US" sz="2000" noProof="0" dirty="0">
                <a:solidFill>
                  <a:srgbClr val="303D68"/>
                </a:solidFill>
                <a:latin typeface="DejaVu Math TeX Gyre" panose="02000503000000000000" pitchFamily="2" charset="0"/>
              </a:rPr>
              <a:t>ofron një kornizë me 12 kompetenca që përfshin vlerat, kompleksitetin, të menduarit për të ardhmen dhe veprim.</a:t>
            </a:r>
          </a:p>
          <a:p>
            <a:pPr marL="342900" lvl="0" indent="-342900" algn="just">
              <a:spcBef>
                <a:spcPts val="1000"/>
              </a:spcBef>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Mësuesit hartojnë kompetencat e nxënësve, identifikojnë boshllëqet dhe mbështesin vetëvlerësimin dhe vlerësimin nga bashkëmoshatarët.</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476468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19B5C3-7BED-DD88-B874-F9AA4F8C52B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22948DA-FA9D-CD99-9324-8F02FB889AEE}"/>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rPr>
              <a:t>Identifikimi dhe forçimi i kompetencave</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3" name="Picture 2" descr="A diagram of different shapes and colors&#10;&#10;AI-generated content may be incorrect.">
            <a:extLst>
              <a:ext uri="{FF2B5EF4-FFF2-40B4-BE49-F238E27FC236}">
                <a16:creationId xmlns:a16="http://schemas.microsoft.com/office/drawing/2014/main" id="{2C6740A3-5297-E78E-2778-D509CBD3B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547" y="3544549"/>
            <a:ext cx="6924740" cy="3231546"/>
          </a:xfrm>
          <a:prstGeom prst="rect">
            <a:avLst/>
          </a:prstGeom>
        </p:spPr>
      </p:pic>
      <p:graphicFrame>
        <p:nvGraphicFramePr>
          <p:cNvPr id="32" name="Title 1">
            <a:extLst>
              <a:ext uri="{FF2B5EF4-FFF2-40B4-BE49-F238E27FC236}">
                <a16:creationId xmlns:a16="http://schemas.microsoft.com/office/drawing/2014/main" id="{3A7143EF-23FB-3CDA-0BB4-BBDBBE65C72B}"/>
              </a:ext>
            </a:extLst>
          </p:cNvPr>
          <p:cNvGraphicFramePr/>
          <p:nvPr>
            <p:extLst>
              <p:ext uri="{D42A27DB-BD31-4B8C-83A1-F6EECF244321}">
                <p14:modId xmlns:p14="http://schemas.microsoft.com/office/powerpoint/2010/main" val="864201965"/>
              </p:ext>
            </p:extLst>
          </p:nvPr>
        </p:nvGraphicFramePr>
        <p:xfrm>
          <a:off x="514117" y="1394454"/>
          <a:ext cx="11197985" cy="2931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Blue text on a black background&#10;&#10;Description automatically generated">
            <a:extLst>
              <a:ext uri="{FF2B5EF4-FFF2-40B4-BE49-F238E27FC236}">
                <a16:creationId xmlns:a16="http://schemas.microsoft.com/office/drawing/2014/main" id="{58A941D9-52F1-6461-0DFF-C0CAC0698F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999" y="6112473"/>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24A4C69C-E8C5-152E-0828-FA9191721F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Tree>
    <p:extLst>
      <p:ext uri="{BB962C8B-B14F-4D97-AF65-F5344CB8AC3E}">
        <p14:creationId xmlns:p14="http://schemas.microsoft.com/office/powerpoint/2010/main" val="446480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6E3D-590D-5CCE-6C9D-DAC9DDDFD9C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656F0A9-912F-AFE2-E10B-0FE3AC922F27}"/>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1ED7FF6-0128-A436-08CC-AB162CF440EF}"/>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77E8D83A-3C4A-86B1-A834-747AC90B8821}"/>
              </a:ext>
            </a:extLst>
          </p:cNvPr>
          <p:cNvSpPr>
            <a:spLocks noGrp="1"/>
          </p:cNvSpPr>
          <p:nvPr>
            <p:ph type="title"/>
          </p:nvPr>
        </p:nvSpPr>
        <p:spPr>
          <a:xfrm>
            <a:off x="558396" y="2571136"/>
            <a:ext cx="10610482" cy="857864"/>
          </a:xfrm>
        </p:spPr>
        <p:txBody>
          <a:bodyPr>
            <a:noAutofit/>
          </a:bodyPr>
          <a:lstStyle/>
          <a:p>
            <a:pPr lvl="0"/>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Moduli 2: Integrimi i aftësive të gjelbra në trajnimin profesional</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US" sz="3000" noProof="0" dirty="0">
                <a:solidFill>
                  <a:srgbClr val="373365"/>
                </a:solidFill>
                <a:latin typeface="DejaVu Math TeX Gyre" panose="02000503000000000000"/>
              </a:rPr>
              <a:t>Nëntitulli 2.1: Integrimi i kurrikulës, qasjet dhe metodologjitë e mësimdhënies</a:t>
            </a:r>
            <a:br>
              <a:rPr lang="en-US" sz="3000" noProof="0" dirty="0">
                <a:solidFill>
                  <a:srgbClr val="373365"/>
                </a:solidFill>
                <a:latin typeface="DejaVu Math TeX Gyre" panose="02000503000000000000"/>
              </a:rPr>
            </a:br>
            <a:br>
              <a:rPr lang="en-US" sz="3000" noProof="0" dirty="0">
                <a:solidFill>
                  <a:srgbClr val="373365"/>
                </a:solidFill>
                <a:latin typeface="DejaVu Math TeX Gyre" panose="02000503000000000000"/>
              </a:rPr>
            </a:br>
            <a:r>
              <a:rPr lang="en-US" sz="3000" noProof="0" dirty="0">
                <a:solidFill>
                  <a:srgbClr val="373365"/>
                </a:solidFill>
                <a:latin typeface="DejaVu Math TeX Gyre" panose="02000503000000000000"/>
              </a:rPr>
              <a:t>Nëntitulli 2.2: Sinergjitë midis aftësive të gjelbra dhe atyre digjitale</a:t>
            </a:r>
            <a:br>
              <a:rPr lang="en-US" sz="3000" noProof="0" dirty="0">
                <a:solidFill>
                  <a:srgbClr val="373365"/>
                </a:solidFill>
                <a:latin typeface="DejaVu Math TeX Gyre" panose="02000503000000000000"/>
              </a:rPr>
            </a:br>
            <a:br>
              <a:rPr lang="en-US" sz="3000" noProof="0" dirty="0">
                <a:solidFill>
                  <a:srgbClr val="373365"/>
                </a:solidFill>
                <a:latin typeface="DejaVu Math TeX Gyre" panose="02000503000000000000"/>
              </a:rPr>
            </a:br>
            <a:r>
              <a:rPr lang="en-US" sz="3000" noProof="0" dirty="0">
                <a:solidFill>
                  <a:srgbClr val="373365"/>
                </a:solidFill>
                <a:latin typeface="DejaVu Math TeX Gyre" panose="02000503000000000000"/>
              </a:rPr>
              <a:t>Nënkryetari 2.3: Mposhtja e barrierave</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177423B-F784-7DD2-62E5-82AF2D4E41C7}"/>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Përmirësimi i cilësisë së arsimit dhe formimit profesional (VET) në Ballkanin Perëndimor për zhvillim të qëndrueshëm.</a:t>
            </a:r>
          </a:p>
        </p:txBody>
      </p:sp>
      <p:pic>
        <p:nvPicPr>
          <p:cNvPr id="13" name="Picture 12" descr="A white text on a black background&#10;&#10;Description automatically generated">
            <a:extLst>
              <a:ext uri="{FF2B5EF4-FFF2-40B4-BE49-F238E27FC236}">
                <a16:creationId xmlns:a16="http://schemas.microsoft.com/office/drawing/2014/main" id="{1D15E25A-BE65-C69E-F643-574D2E6B6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3E9C2CBC-90EE-68AB-A40D-72C69EDD3F7C}"/>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ABC6D258-D251-6ADD-F91F-374C6F333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E2C71962-DC56-D279-65E4-D68B81A506D9}"/>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të gjelbër dhe digjital</a:t>
            </a:r>
          </a:p>
        </p:txBody>
      </p:sp>
    </p:spTree>
    <p:extLst>
      <p:ext uri="{BB962C8B-B14F-4D97-AF65-F5344CB8AC3E}">
        <p14:creationId xmlns:p14="http://schemas.microsoft.com/office/powerpoint/2010/main" val="3812429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AF8D-2757-0E5D-7F15-51B5AF8570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34F69-8A61-869E-D774-FE594BC77343}"/>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EF228CB3-145F-057F-3A05-D5B198A36E0F}"/>
              </a:ext>
            </a:extLst>
          </p:cNvPr>
          <p:cNvSpPr txBox="1"/>
          <p:nvPr/>
        </p:nvSpPr>
        <p:spPr>
          <a:xfrm>
            <a:off x="3984331" y="402332"/>
            <a:ext cx="8111062" cy="28601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dirty="0">
                <a:solidFill>
                  <a:srgbClr val="303D68"/>
                </a:solidFill>
                <a:latin typeface="DejaVu Math TeX Gyre" panose="02000503000000000000" pitchFamily="2" charset="0"/>
                <a:ea typeface="+mj-ea"/>
                <a:cs typeface="+mj-cs"/>
              </a:rPr>
              <a:t>Integrimi i kurrikulës për qëndrueshmëri</a:t>
            </a:r>
          </a:p>
          <a:p>
            <a:pPr marL="457200" indent="-457200">
              <a:lnSpc>
                <a:spcPct val="90000"/>
              </a:lnSpc>
              <a:spcBef>
                <a:spcPct val="0"/>
              </a:spcBef>
              <a:buFont typeface="Arial" panose="020B0604020202020204" pitchFamily="34" charset="0"/>
              <a:buChar char="•"/>
            </a:pPr>
            <a:r>
              <a:rPr lang="en-GB" sz="3000" dirty="0">
                <a:solidFill>
                  <a:srgbClr val="303D68"/>
                </a:solidFill>
                <a:latin typeface="DejaVu Math TeX Gyre" panose="02000503000000000000" pitchFamily="2" charset="0"/>
                <a:ea typeface="+mj-ea"/>
                <a:cs typeface="+mj-cs"/>
              </a:rPr>
              <a:t>Mësimdhënie e përqendruar te nxënësi dhe përmes përvojës</a:t>
            </a:r>
          </a:p>
          <a:p>
            <a:pPr marL="457200" indent="-457200">
              <a:lnSpc>
                <a:spcPct val="90000"/>
              </a:lnSpc>
              <a:spcBef>
                <a:spcPct val="0"/>
              </a:spcBef>
              <a:buFont typeface="Arial" panose="020B0604020202020204" pitchFamily="34" charset="0"/>
              <a:buChar char="•"/>
            </a:pPr>
            <a:r>
              <a:rPr lang="en-GB" sz="3000" dirty="0">
                <a:solidFill>
                  <a:srgbClr val="303D68"/>
                </a:solidFill>
                <a:latin typeface="DejaVu Math TeX Gyre" panose="02000503000000000000" pitchFamily="2" charset="0"/>
                <a:ea typeface="+mj-ea"/>
                <a:cs typeface="+mj-cs"/>
              </a:rPr>
              <a:t>Zbatimi dhe mbështetja</a:t>
            </a: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B6877EDD-BF4D-2192-6C7E-777AC4C7364B}"/>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Nëntitulli 2.1: Integrimi i kurrikulës, qasjet dhe metodologjitë e mësimdhënies</a:t>
            </a:r>
            <a:endPar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E8B4E403-9074-DE29-8183-F1AED79E9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B0151D1-7F83-79C3-4616-2A159B15A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1930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5C3E55-2DBB-349D-546E-24FF89977320}"/>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66D7619-3125-4541-4639-A108501B5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7C46BAA4-BC07-3D14-0197-9E2E8FFB0022}"/>
              </a:ext>
            </a:extLst>
          </p:cNvPr>
          <p:cNvPicPr>
            <a:picLocks noChangeAspect="1"/>
          </p:cNvPicPr>
          <p:nvPr/>
        </p:nvPicPr>
        <p:blipFill>
          <a:blip r:embed="rId2" cstate="print">
            <a:extLst>
              <a:ext uri="{28A0092B-C50C-407E-A947-70E740481C1C}">
                <a14:useLocalDpi xmlns:a14="http://schemas.microsoft.com/office/drawing/2010/main" val="0"/>
              </a:ext>
            </a:extLst>
          </a:blip>
          <a:srcRect l="2996" r="2996"/>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20E739FE-11F7-2531-8A1D-FD7E1CF4F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689E7B79-405F-2428-62E0-BE0AE1FE6092}"/>
              </a:ext>
            </a:extLst>
          </p:cNvPr>
          <p:cNvSpPr txBox="1">
            <a:spLocks/>
          </p:cNvSpPr>
          <p:nvPr/>
        </p:nvSpPr>
        <p:spPr>
          <a:xfrm>
            <a:off x="7464913" y="2042809"/>
            <a:ext cx="3838627" cy="3860380"/>
          </a:xfrm>
          <a:prstGeom prst="rect">
            <a:avLst/>
          </a:prstGeom>
        </p:spPr>
        <p:txBody>
          <a:bodyPr vert="horz" lIns="91440" tIns="45720" rIns="91440" bIns="45720" rtlCol="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200" noProof="0" dirty="0">
                <a:solidFill>
                  <a:srgbClr val="303D68"/>
                </a:solidFill>
                <a:latin typeface="DejaVu Math TeX Gyre" panose="02000503000000000000" pitchFamily="2" charset="0"/>
              </a:rPr>
              <a:t>Integrimi i njohurive, aftësive dhe qëndrimeve në të gjitha lëndët siguron që të mësuarit të angazhohen në mënyrë gjithëpërfshirëse me qëndrueshmërinë.</a:t>
            </a:r>
          </a:p>
          <a:p>
            <a:pPr marL="285750" indent="-285750" algn="just">
              <a:spcAft>
                <a:spcPts val="600"/>
              </a:spcAft>
              <a:buFont typeface="Arial" panose="020B0604020202020204" pitchFamily="34" charset="0"/>
              <a:buChar char="•"/>
            </a:pPr>
            <a:r>
              <a:rPr lang="en-US" sz="2200" noProof="0" dirty="0" err="1">
                <a:solidFill>
                  <a:srgbClr val="303D68"/>
                </a:solidFill>
                <a:latin typeface="DejaVu Math TeX Gyre" panose="02000503000000000000" pitchFamily="2" charset="0"/>
              </a:rPr>
              <a:t>GreenComp </a:t>
            </a:r>
            <a:r>
              <a:rPr lang="en-US" sz="2200" noProof="0" dirty="0">
                <a:solidFill>
                  <a:srgbClr val="303D68"/>
                </a:solidFill>
                <a:latin typeface="DejaVu Math TeX Gyre" panose="02000503000000000000" pitchFamily="2" charset="0"/>
              </a:rPr>
              <a:t>përcakton 12 kompetenca në katër fusha: vlerat e qëndrueshmërisë, kompleksiteti, mendimi për të ardhmen dhe veprimi, të zbatueshme në mësim formal, joformal dhe informal.</a:t>
            </a:r>
          </a:p>
          <a:p>
            <a:pPr marL="285750" indent="-285750" algn="just">
              <a:spcAft>
                <a:spcPts val="600"/>
              </a:spcAft>
              <a:buFont typeface="Arial" panose="020B0604020202020204" pitchFamily="34" charset="0"/>
              <a:buChar char="•"/>
            </a:pPr>
            <a:r>
              <a:rPr lang="en-US" sz="2200" noProof="0" dirty="0" err="1">
                <a:solidFill>
                  <a:srgbClr val="303D68"/>
                </a:solidFill>
                <a:latin typeface="DejaVu Math TeX Gyre" panose="02000503000000000000" pitchFamily="2" charset="0"/>
              </a:rPr>
              <a:t>Cedefop </a:t>
            </a:r>
            <a:r>
              <a:rPr lang="en-US" sz="2200" noProof="0" dirty="0">
                <a:solidFill>
                  <a:srgbClr val="303D68"/>
                </a:solidFill>
                <a:latin typeface="DejaVu Math TeX Gyre" panose="02000503000000000000" pitchFamily="2" charset="0"/>
              </a:rPr>
              <a:t>thekson kurrikulat e bazuara në rezultatet e të nxënit: dizajnoni arsimin rreth asaj që nxënësit do të dinë, do të bëjnë dhe do të kuptojnë.</a:t>
            </a:r>
            <a:endParaRPr lang="en-GB" sz="22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51A5E202-5068-DBC7-8376-7DB35CFE25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98D76F29-2062-604B-18DF-DA8182F454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06A04B37-6BC7-D3F2-085B-1917A7D20A62}"/>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Integrimi i kurrikulës për qëndrueshmëri</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15" name="TextBox 14">
            <a:extLst>
              <a:ext uri="{FF2B5EF4-FFF2-40B4-BE49-F238E27FC236}">
                <a16:creationId xmlns:a16="http://schemas.microsoft.com/office/drawing/2014/main" id="{A720C5BA-21C9-520C-FD8F-D81A97AE58EB}"/>
              </a:ext>
            </a:extLst>
          </p:cNvPr>
          <p:cNvSpPr txBox="1"/>
          <p:nvPr/>
        </p:nvSpPr>
        <p:spPr>
          <a:xfrm>
            <a:off x="-1"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dirty="0">
                <a:solidFill>
                  <a:schemeClr val="bg1"/>
                </a:solidFill>
                <a:latin typeface="DejaVu Math TeX Gyre" panose="02000503000000000000"/>
              </a:rPr>
              <a:t>kenny-eliason-1-aA2Fadydc-unsplash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164934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4D0B05-43FB-10F0-603E-A542CDC563BE}"/>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4B6E520A-A6CA-C394-2701-410CAC0EC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9F59D76E-5B67-55E2-37EF-198D1D41CD4E}"/>
              </a:ext>
            </a:extLst>
          </p:cNvPr>
          <p:cNvSpPr txBox="1">
            <a:spLocks/>
          </p:cNvSpPr>
          <p:nvPr/>
        </p:nvSpPr>
        <p:spPr>
          <a:xfrm>
            <a:off x="6709745" y="147102"/>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Mësimdhënie e përqendruar te nxënësi dhe përmes përvojës</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6CE7A4BC-747A-5A06-951A-83F0720C4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F4B18FAC-D55D-FFD1-6AF0-03239E028F18}"/>
              </a:ext>
            </a:extLst>
          </p:cNvPr>
          <p:cNvPicPr>
            <a:picLocks noChangeAspect="1"/>
          </p:cNvPicPr>
          <p:nvPr/>
        </p:nvPicPr>
        <p:blipFill>
          <a:blip r:embed="rId2" cstate="print">
            <a:extLst>
              <a:ext uri="{28A0092B-C50C-407E-A947-70E740481C1C}">
                <a14:useLocalDpi xmlns:a14="http://schemas.microsoft.com/office/drawing/2010/main" val="0"/>
              </a:ext>
            </a:extLst>
          </a:blip>
          <a:srcRect l="14698" r="14698"/>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5FBB1D93-2F80-63B6-0042-D5B538385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2B721564-1BBE-D0B9-A486-54034A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C250004D-A911-2AD4-9E10-D57894620751}"/>
              </a:ext>
            </a:extLst>
          </p:cNvPr>
          <p:cNvSpPr txBox="1">
            <a:spLocks/>
          </p:cNvSpPr>
          <p:nvPr/>
        </p:nvSpPr>
        <p:spPr>
          <a:xfrm>
            <a:off x="6570572" y="1957605"/>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Kompetencat e qëndrueshmërisë duhet të integrohen në të gjitha lëndët, p.sh., mendimi sistemik në shkencë, mendimi për të ardhmen në studimet shoqërore, veprim kolektiv në projekte.</a:t>
            </a:r>
          </a:p>
          <a:p>
            <a:pPr marL="342900" indent="-342900" algn="just">
              <a:spcBef>
                <a:spcPts val="1000"/>
              </a:spcBef>
              <a:spcAft>
                <a:spcPts val="600"/>
              </a:spcAft>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Qasjet </a:t>
            </a:r>
            <a:r>
              <a:rPr lang="en-US" sz="2000" noProof="0" dirty="0" err="1">
                <a:solidFill>
                  <a:srgbClr val="303D68"/>
                </a:solidFill>
                <a:latin typeface="DejaVu Math TeX Gyre" panose="02000503000000000000" pitchFamily="2" charset="0"/>
              </a:rPr>
              <a:t>e përqendruara te nxënësi</a:t>
            </a:r>
            <a:r>
              <a:rPr lang="en-US" sz="2000" noProof="0" dirty="0">
                <a:solidFill>
                  <a:srgbClr val="303D68"/>
                </a:solidFill>
                <a:latin typeface="DejaVu Math TeX Gyre" panose="02000503000000000000" pitchFamily="2" charset="0"/>
              </a:rPr>
              <a:t>, si mësimi i bazuar në projekte, mësimi me bashkëmoshatarë dhe reflektimi, nxisin kompetenca në botën reale.</a:t>
            </a:r>
          </a:p>
          <a:p>
            <a:pPr marL="342900" indent="-342900" algn="just">
              <a:spcBef>
                <a:spcPts val="1000"/>
              </a:spcBef>
              <a:spcAft>
                <a:spcPts val="600"/>
              </a:spcAft>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Vlerësimet përqendrohen në demonstrimin e kompetencave përmes portofolëve, projekteve, prezantimeve dhe vlerësimit nga bashkëmoshatarët, në vend të memorizimit.</a:t>
            </a:r>
            <a:endParaRPr lang="en-GB" sz="20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sz="2000"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sz="2000"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EB2F8BB1-42EE-0510-1726-38976B1B5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5C0758DC-8E3E-DF47-354C-1411E94DC2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EEC989C8-5943-F2B3-4F15-B429563A1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AE679A2B-F5E2-2481-71FB-295EF46F1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7544C992-4E6D-0595-69AB-4D112B2E3656}"/>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dirty="0">
                <a:solidFill>
                  <a:schemeClr val="bg1"/>
                </a:solidFill>
                <a:latin typeface="DejaVu Math TeX Gyre" panose="02000503000000000000"/>
              </a:rPr>
              <a:t>element5-digital-OyCl7Y4y0Bk-unsplash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1568612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A0A939-4AE4-2C7B-57AE-3C796262F7F3}"/>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1E7CC32-5DA7-DE77-7C14-1C8156CDE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Picture 7">
            <a:extLst>
              <a:ext uri="{FF2B5EF4-FFF2-40B4-BE49-F238E27FC236}">
                <a16:creationId xmlns:a16="http://schemas.microsoft.com/office/drawing/2014/main" id="{0F3B8D78-B4D3-161E-F49C-5DD8A36C656E}"/>
              </a:ext>
            </a:extLst>
          </p:cNvPr>
          <p:cNvPicPr>
            <a:picLocks noChangeAspect="1"/>
          </p:cNvPicPr>
          <p:nvPr/>
        </p:nvPicPr>
        <p:blipFill>
          <a:blip r:embed="rId2" cstate="print">
            <a:extLst>
              <a:ext uri="{28A0092B-C50C-407E-A947-70E740481C1C}">
                <a14:useLocalDpi xmlns:a14="http://schemas.microsoft.com/office/drawing/2010/main" val="0"/>
              </a:ext>
            </a:extLst>
          </a:blip>
          <a:srcRect t="12581" b="1258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Title 1">
            <a:extLst>
              <a:ext uri="{FF2B5EF4-FFF2-40B4-BE49-F238E27FC236}">
                <a16:creationId xmlns:a16="http://schemas.microsoft.com/office/drawing/2014/main" id="{05E90196-BA3D-B25F-8946-69CFB9D40F8F}"/>
              </a:ext>
            </a:extLst>
          </p:cNvPr>
          <p:cNvSpPr txBox="1">
            <a:spLocks/>
          </p:cNvSpPr>
          <p:nvPr/>
        </p:nvSpPr>
        <p:spPr>
          <a:xfrm>
            <a:off x="6446604" y="2121697"/>
            <a:ext cx="4840010" cy="3843666"/>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Integrimi efektiv kërkon ekspertizën e mësuesve, planifikim ndërdisiplinor dhe burime institucionale.</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Kurrikula dhe mësimdhënia duhet të jenë iterative, duke u përshtatur me sfidat në zhvillim të qëndrueshmërisë.</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Së bashku, </a:t>
            </a:r>
            <a:r>
              <a:rPr lang="en-US" sz="2000" noProof="0" dirty="0" err="1">
                <a:solidFill>
                  <a:srgbClr val="303D68"/>
                </a:solidFill>
                <a:latin typeface="DejaVu Math TeX Gyre" panose="02000503000000000000" pitchFamily="2" charset="0"/>
              </a:rPr>
              <a:t>GreenComp </a:t>
            </a:r>
            <a:r>
              <a:rPr lang="en-US" sz="2000" noProof="0" dirty="0">
                <a:solidFill>
                  <a:srgbClr val="303D68"/>
                </a:solidFill>
                <a:latin typeface="DejaVu Math TeX Gyre" panose="02000503000000000000" pitchFamily="2" charset="0"/>
              </a:rPr>
              <a:t>ofron kornizën e kompetencave, ndërsa </a:t>
            </a:r>
            <a:r>
              <a:rPr lang="en-US" sz="2000" noProof="0" dirty="0" err="1">
                <a:solidFill>
                  <a:srgbClr val="303D68"/>
                </a:solidFill>
                <a:latin typeface="DejaVu Math TeX Gyre" panose="02000503000000000000" pitchFamily="2" charset="0"/>
              </a:rPr>
              <a:t>Cedefop </a:t>
            </a:r>
            <a:r>
              <a:rPr lang="en-US" sz="2000" noProof="0" dirty="0">
                <a:solidFill>
                  <a:srgbClr val="303D68"/>
                </a:solidFill>
                <a:latin typeface="DejaVu Math TeX Gyre" panose="02000503000000000000" pitchFamily="2" charset="0"/>
              </a:rPr>
              <a:t>udhëheq dizajnin e kurrikulës, mësimdhënien dhe vlerësimin për të arritur rezultate të kuptimshme të të nxënit.</a:t>
            </a:r>
            <a:endParaRPr lang="en-GB" sz="2000" noProof="0" dirty="0">
              <a:solidFill>
                <a:srgbClr val="303D68"/>
              </a:solidFill>
              <a:latin typeface="DejaVu Math TeX Gyre" panose="02000503000000000000" pitchFamily="2" charset="0"/>
            </a:endParaRPr>
          </a:p>
        </p:txBody>
      </p:sp>
      <p:pic>
        <p:nvPicPr>
          <p:cNvPr id="10" name="Picture 9" descr="Blue text on a black background&#10;&#10;Description automatically generated">
            <a:extLst>
              <a:ext uri="{FF2B5EF4-FFF2-40B4-BE49-F238E27FC236}">
                <a16:creationId xmlns:a16="http://schemas.microsoft.com/office/drawing/2014/main" id="{C729DD5D-F248-C0F0-90DF-FB16E9E874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4EB647F0-7D3F-D299-D20E-A7C7046848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extBox 11">
            <a:extLst>
              <a:ext uri="{FF2B5EF4-FFF2-40B4-BE49-F238E27FC236}">
                <a16:creationId xmlns:a16="http://schemas.microsoft.com/office/drawing/2014/main" id="{A02CBC0C-795C-0BF1-6E90-EB49DA2C7253}"/>
              </a:ext>
            </a:extLst>
          </p:cNvPr>
          <p:cNvSpPr txBox="1"/>
          <p:nvPr/>
        </p:nvSpPr>
        <p:spPr>
          <a:xfrm>
            <a:off x="0" y="6642556"/>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dirty="0">
                <a:solidFill>
                  <a:schemeClr val="bg1"/>
                </a:solidFill>
                <a:latin typeface="DejaVu Math TeX Gyre" panose="02000503000000000000"/>
              </a:rPr>
              <a:t>jaredd-craig-HH4WBGNyltc-unsplash</a:t>
            </a:r>
            <a:endParaRPr lang="en-GB" sz="800" noProof="0" dirty="0">
              <a:solidFill>
                <a:schemeClr val="bg1"/>
              </a:solidFill>
              <a:latin typeface="DejaVu Math TeX Gyre" panose="02000503000000000000"/>
            </a:endParaRPr>
          </a:p>
        </p:txBody>
      </p:sp>
      <p:sp>
        <p:nvSpPr>
          <p:cNvPr id="14" name="Title 1">
            <a:extLst>
              <a:ext uri="{FF2B5EF4-FFF2-40B4-BE49-F238E27FC236}">
                <a16:creationId xmlns:a16="http://schemas.microsoft.com/office/drawing/2014/main" id="{81E4E2A3-2D00-E804-9B68-6A63B5FD00DC}"/>
              </a:ext>
            </a:extLst>
          </p:cNvPr>
          <p:cNvSpPr txBox="1">
            <a:spLocks/>
          </p:cNvSpPr>
          <p:nvPr/>
        </p:nvSpPr>
        <p:spPr>
          <a:xfrm>
            <a:off x="6803923" y="892637"/>
            <a:ext cx="4125373"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Zbatimi dhe mbështetja</a:t>
            </a:r>
          </a:p>
        </p:txBody>
      </p:sp>
    </p:spTree>
    <p:extLst>
      <p:ext uri="{BB962C8B-B14F-4D97-AF65-F5344CB8AC3E}">
        <p14:creationId xmlns:p14="http://schemas.microsoft.com/office/powerpoint/2010/main" val="1793400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9239C-1E3D-C9DD-CE72-E2E004053C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12C363F-4286-E670-459C-229FAF5D93F9}"/>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Rezultatet e të nxënit</a:t>
            </a:r>
          </a:p>
        </p:txBody>
      </p:sp>
      <p:sp>
        <p:nvSpPr>
          <p:cNvPr id="7" name="Title 1">
            <a:extLst>
              <a:ext uri="{FF2B5EF4-FFF2-40B4-BE49-F238E27FC236}">
                <a16:creationId xmlns:a16="http://schemas.microsoft.com/office/drawing/2014/main" id="{4674A1F7-E83A-277B-63BF-AA540B4DDD60}"/>
              </a:ext>
            </a:extLst>
          </p:cNvPr>
          <p:cNvSpPr txBox="1">
            <a:spLocks/>
          </p:cNvSpPr>
          <p:nvPr/>
        </p:nvSpPr>
        <p:spPr>
          <a:xfrm>
            <a:off x="514117" y="1668091"/>
            <a:ext cx="10886700" cy="28552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Identifikoni aftësitë e gjelbra thelbësore që lidhen me sektorë të ndryshëm të tregut të punës.</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Shpjegoni rëndësinë e aftësive të gjelbra për zhvillimin e qëndrueshëm dhe tranzicionin binjak.</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Integrojini aftësitë e gjelbra në programet e trajnimit profesional dhe në praktikat e klasës.</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Përdorni studime rastesh për të demonstruar aplikime të suksesshme të aftësive të gjelbra në fuqinë punëtore.</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Zhvilloni strategji mësimore që rrisin ndërgjegjësimin, motivimin dhe vetëbesimin e studentëve në zbatimin e aftësive të gjelbra.</a:t>
            </a:r>
          </a:p>
          <a:p>
            <a:pPr marL="285750"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0A516863-2B40-650E-A526-AEC83EE9E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53CE4FCB-F5D6-3A9A-4081-3BDCA0AA8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4144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FCFE8-287A-80DE-4245-2D87EDF4CC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723355-084E-6EEF-342B-6FEB3799F1EC}"/>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E071CD3-CC0E-91A0-F0F1-15A4DAAE4862}"/>
              </a:ext>
            </a:extLst>
          </p:cNvPr>
          <p:cNvSpPr txBox="1"/>
          <p:nvPr/>
        </p:nvSpPr>
        <p:spPr>
          <a:xfrm>
            <a:off x="3984331" y="402332"/>
            <a:ext cx="8111062" cy="267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a:ea typeface="+mj-ea"/>
                <a:cs typeface="+mj-cs"/>
              </a:rPr>
              <a:t>Korniza </a:t>
            </a:r>
            <a:r>
              <a:rPr lang="en-US" sz="3000" noProof="0" dirty="0" err="1">
                <a:solidFill>
                  <a:srgbClr val="303D68"/>
                </a:solidFill>
                <a:latin typeface="DejaVu Math TeX Gyre"/>
                <a:ea typeface="+mj-ea"/>
                <a:cs typeface="+mj-cs"/>
              </a:rPr>
              <a:t>GreenComp</a:t>
            </a:r>
            <a:r>
              <a:rPr lang="en-US" sz="3000" noProof="0" dirty="0">
                <a:solidFill>
                  <a:srgbClr val="303D68"/>
                </a:solidFill>
                <a:latin typeface="DejaVu Math TeX Gyre"/>
                <a:ea typeface="+mj-ea"/>
                <a:cs typeface="+mj-cs"/>
              </a:rPr>
              <a:t> dhe </a:t>
            </a:r>
            <a:r>
              <a:rPr lang="en-US" sz="3000" noProof="0" dirty="0" err="1">
                <a:solidFill>
                  <a:srgbClr val="303D68"/>
                </a:solidFill>
                <a:latin typeface="DejaVu Math TeX Gyre"/>
                <a:ea typeface="+mj-ea"/>
                <a:cs typeface="+mj-cs"/>
              </a:rPr>
              <a:t>DigCompEdu</a:t>
            </a:r>
            <a:endParaRPr lang="en-US" sz="3000" noProof="0"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Aftësitë e gjelbra dhe digjitale</a:t>
            </a: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5B8A364-CA3E-515E-D1B6-6479C025A879}"/>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Nëntitulli 2.2: Sinergjitë midis aftësive të gjelbra dhe atyre digjitale</a:t>
            </a:r>
            <a:endPar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4C737077-5149-8ED6-A613-7DA9F5A40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932A86E-9FAD-3DF5-7808-58051A253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701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E4EC0-3E2F-EA3E-F58F-97090572C9DB}"/>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02E908EA-86F0-E953-C00E-F7D33F4E2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3A27465B-EA6B-12EB-BE56-A6FC4EAA6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40ECCF07-9CC0-4E7B-FB3C-C9275D38AC69}"/>
              </a:ext>
            </a:extLst>
          </p:cNvPr>
          <p:cNvSpPr txBox="1">
            <a:spLocks/>
          </p:cNvSpPr>
          <p:nvPr/>
        </p:nvSpPr>
        <p:spPr>
          <a:xfrm>
            <a:off x="514117" y="38791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Korniza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DigComp</a:t>
            </a:r>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e Bashkimit Evropian për kompetencën digjitale</a:t>
            </a:r>
          </a:p>
        </p:txBody>
      </p:sp>
      <p:sp>
        <p:nvSpPr>
          <p:cNvPr id="12" name="TextBox 11">
            <a:extLst>
              <a:ext uri="{FF2B5EF4-FFF2-40B4-BE49-F238E27FC236}">
                <a16:creationId xmlns:a16="http://schemas.microsoft.com/office/drawing/2014/main" id="{B3648E96-0994-EDD4-CB7D-230EC3000655}"/>
              </a:ext>
            </a:extLst>
          </p:cNvPr>
          <p:cNvSpPr txBox="1"/>
          <p:nvPr/>
        </p:nvSpPr>
        <p:spPr>
          <a:xfrm>
            <a:off x="0" y="6580260"/>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a:t>
            </a:r>
            <a:r>
              <a:rPr lang="en-US" sz="800" noProof="0" dirty="0">
                <a:solidFill>
                  <a:srgbClr val="303D68"/>
                </a:solidFill>
                <a:latin typeface="DejaVu Math TeX Gyre" panose="02000503000000000000"/>
              </a:rPr>
              <a:t>Bashkimi Evropian/ Qendra e Përbashkët e Kërkimit - DigiComp</a:t>
            </a:r>
            <a:endParaRPr lang="en-GB" sz="800" noProof="0" dirty="0">
              <a:solidFill>
                <a:srgbClr val="303D68"/>
              </a:solidFill>
              <a:latin typeface="DejaVu Math TeX Gyre" panose="02000503000000000000"/>
            </a:endParaRPr>
          </a:p>
        </p:txBody>
      </p:sp>
      <p:pic>
        <p:nvPicPr>
          <p:cNvPr id="6" name="Picture 5" descr="A diagram of a diagram&#10;&#10;AI-generated content may be incorrect.">
            <a:extLst>
              <a:ext uri="{FF2B5EF4-FFF2-40B4-BE49-F238E27FC236}">
                <a16:creationId xmlns:a16="http://schemas.microsoft.com/office/drawing/2014/main" id="{29FA36C0-CDB3-144F-EB8D-CDC1C4A51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010" y="1320692"/>
            <a:ext cx="8486115" cy="4582502"/>
          </a:xfrm>
          <a:prstGeom prst="rect">
            <a:avLst/>
          </a:prstGeom>
        </p:spPr>
      </p:pic>
    </p:spTree>
    <p:extLst>
      <p:ext uri="{BB962C8B-B14F-4D97-AF65-F5344CB8AC3E}">
        <p14:creationId xmlns:p14="http://schemas.microsoft.com/office/powerpoint/2010/main" val="3181984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B5E6F-59A7-A9AF-67F4-60D1A20534F1}"/>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5878CFD-B4A6-0ACF-0B6A-652621E1B0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E18F854-2433-2F3C-774E-2BD356419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917C4A14-57CB-4DFF-07AB-B256A9E42687}"/>
              </a:ext>
            </a:extLst>
          </p:cNvPr>
          <p:cNvSpPr txBox="1">
            <a:spLocks/>
          </p:cNvSpPr>
          <p:nvPr/>
        </p:nvSpPr>
        <p:spPr>
          <a:xfrm>
            <a:off x="514117" y="38791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Korniza Evropiane e Kompetencave për Qëndrueshmëri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GreenComp</a:t>
            </a:r>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t>
            </a:r>
          </a:p>
        </p:txBody>
      </p:sp>
      <p:sp>
        <p:nvSpPr>
          <p:cNvPr id="12" name="TextBox 11">
            <a:extLst>
              <a:ext uri="{FF2B5EF4-FFF2-40B4-BE49-F238E27FC236}">
                <a16:creationId xmlns:a16="http://schemas.microsoft.com/office/drawing/2014/main" id="{023830EB-474E-8DF6-8EA2-5210EDB958D1}"/>
              </a:ext>
            </a:extLst>
          </p:cNvPr>
          <p:cNvSpPr txBox="1"/>
          <p:nvPr/>
        </p:nvSpPr>
        <p:spPr>
          <a:xfrm>
            <a:off x="911766" y="5785637"/>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a:t>
            </a:r>
            <a:r>
              <a:rPr lang="en-US" sz="800" noProof="0" dirty="0">
                <a:solidFill>
                  <a:srgbClr val="303D68"/>
                </a:solidFill>
                <a:latin typeface="DejaVu Math TeX Gyre" panose="02000503000000000000"/>
              </a:rPr>
              <a:t>Bashkimi Evropian/ Qendra e Përbashkët e Kërkimit - </a:t>
            </a:r>
            <a:r>
              <a:rPr lang="en-US" sz="800" noProof="0" dirty="0" err="1">
                <a:solidFill>
                  <a:srgbClr val="303D68"/>
                </a:solidFill>
                <a:latin typeface="DejaVu Math TeX Gyre" panose="02000503000000000000"/>
              </a:rPr>
              <a:t>GreenComp</a:t>
            </a:r>
            <a:endParaRPr lang="en-GB" sz="800" noProof="0" dirty="0">
              <a:solidFill>
                <a:srgbClr val="303D68"/>
              </a:solidFill>
              <a:latin typeface="DejaVu Math TeX Gyre" panose="02000503000000000000"/>
            </a:endParaRPr>
          </a:p>
        </p:txBody>
      </p:sp>
      <p:pic>
        <p:nvPicPr>
          <p:cNvPr id="5" name="Picture 4">
            <a:extLst>
              <a:ext uri="{FF2B5EF4-FFF2-40B4-BE49-F238E27FC236}">
                <a16:creationId xmlns:a16="http://schemas.microsoft.com/office/drawing/2014/main" id="{CE0575B4-2E8F-CAFF-6116-0F50488E9E16}"/>
              </a:ext>
            </a:extLst>
          </p:cNvPr>
          <p:cNvPicPr>
            <a:picLocks noChangeAspect="1"/>
          </p:cNvPicPr>
          <p:nvPr/>
        </p:nvPicPr>
        <p:blipFill>
          <a:blip r:embed="rId4"/>
          <a:stretch>
            <a:fillRect/>
          </a:stretch>
        </p:blipFill>
        <p:spPr>
          <a:xfrm>
            <a:off x="911766" y="1258731"/>
            <a:ext cx="9720301" cy="4556411"/>
          </a:xfrm>
          <a:prstGeom prst="rect">
            <a:avLst/>
          </a:prstGeom>
        </p:spPr>
      </p:pic>
    </p:spTree>
    <p:extLst>
      <p:ext uri="{BB962C8B-B14F-4D97-AF65-F5344CB8AC3E}">
        <p14:creationId xmlns:p14="http://schemas.microsoft.com/office/powerpoint/2010/main" val="3322299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7EA936-EA77-4F4C-A36C-F15990F763D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F68605-418E-2DC6-EA94-8F529723D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342A0AA0-D094-C3FC-2B91-5CB7D685F74F}"/>
              </a:ext>
            </a:extLst>
          </p:cNvPr>
          <p:cNvSpPr txBox="1">
            <a:spLocks/>
          </p:cNvSpPr>
          <p:nvPr/>
        </p:nvSpPr>
        <p:spPr>
          <a:xfrm>
            <a:off x="514117" y="1507166"/>
            <a:ext cx="4991738" cy="4464409"/>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Tranzicioni binjak – </a:t>
            </a:r>
            <a:r>
              <a:rPr lang="en-GB" sz="1800" dirty="0" err="1">
                <a:solidFill>
                  <a:srgbClr val="303D68"/>
                </a:solidFill>
                <a:latin typeface="DejaVu Math TeX Gyre" panose="02000503000000000000" pitchFamily="2" charset="0"/>
              </a:rPr>
              <a:t>fitimi </a:t>
            </a:r>
            <a:r>
              <a:rPr lang="en-GB" sz="1800" noProof="0" dirty="0">
                <a:solidFill>
                  <a:srgbClr val="303D68"/>
                </a:solidFill>
                <a:latin typeface="DejaVu Math TeX Gyre" panose="02000503000000000000" pitchFamily="2" charset="0"/>
              </a:rPr>
              <a:t>i aftësive të gjelbra dhe digjitale i përgatit nxënësit për karriera të gatshme për të ardhmen, duke mundësuar përdorimin e teknologjive si AI, IoT dhe sistemet e zgjuara të energjisë për zgjidhje të qëndrueshme.</a:t>
            </a:r>
          </a:p>
          <a:p>
            <a:pPr marL="342900" indent="-34290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Integrimi i kurrikulës – përfshirja e aftësive </a:t>
            </a:r>
            <a:r>
              <a:rPr lang="en-GB" sz="1800" noProof="0" dirty="0" err="1">
                <a:solidFill>
                  <a:srgbClr val="303D68"/>
                </a:solidFill>
                <a:latin typeface="DejaVu Math TeX Gyre" panose="02000503000000000000" pitchFamily="2" charset="0"/>
              </a:rPr>
              <a:t>GreenComp </a:t>
            </a:r>
            <a:r>
              <a:rPr lang="en-GB" sz="1800" noProof="0" dirty="0">
                <a:solidFill>
                  <a:srgbClr val="303D68"/>
                </a:solidFill>
                <a:latin typeface="DejaVu Math TeX Gyre" panose="02000503000000000000" pitchFamily="2" charset="0"/>
              </a:rPr>
              <a:t>dhe </a:t>
            </a:r>
            <a:r>
              <a:rPr lang="en-GB" sz="1800" noProof="0" dirty="0" err="1">
                <a:solidFill>
                  <a:srgbClr val="303D68"/>
                </a:solidFill>
                <a:latin typeface="DejaVu Math TeX Gyre" panose="02000503000000000000" pitchFamily="2" charset="0"/>
              </a:rPr>
              <a:t>DigComp </a:t>
            </a:r>
            <a:r>
              <a:rPr lang="en-GB" sz="1800" noProof="0" dirty="0">
                <a:solidFill>
                  <a:srgbClr val="303D68"/>
                </a:solidFill>
                <a:latin typeface="DejaVu Math TeX Gyre" panose="02000503000000000000" pitchFamily="2" charset="0"/>
              </a:rPr>
              <a:t>në projekte (p.sh., fabrikat inteligjente, monitorimi i energjisë së rinovueshme, mobiliteti elektronik) zhvillon të menduarit kritik, zgjidhjen e problemeve dhe bashkëpunimin ndërdisiplinor.</a:t>
            </a:r>
          </a:p>
          <a:p>
            <a:pPr marL="342900" indent="-34290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Punësueshmëria dhe inovacioni – nxënësit fitojnë kompetenca dixhitale dhe një mendim të qëndrueshëm, duke përmbushur kërkesën e punëdhënësve për profesionistë që përdorin teknologjinë në mënyrë të përgjegjshme për të arritur qëllime mjedisore dhe sociale.</a:t>
            </a:r>
          </a:p>
          <a:p>
            <a:pPr algn="just">
              <a:spcAft>
                <a:spcPts val="600"/>
              </a:spcAft>
            </a:pPr>
            <a:endParaRPr lang="en-GB" sz="1800" noProof="0" dirty="0"/>
          </a:p>
        </p:txBody>
      </p:sp>
      <p:pic>
        <p:nvPicPr>
          <p:cNvPr id="6" name="Picture 5">
            <a:extLst>
              <a:ext uri="{FF2B5EF4-FFF2-40B4-BE49-F238E27FC236}">
                <a16:creationId xmlns:a16="http://schemas.microsoft.com/office/drawing/2014/main" id="{6B6AE55F-8D0D-FBC4-6010-F90A89D096DD}"/>
              </a:ext>
            </a:extLst>
          </p:cNvPr>
          <p:cNvPicPr>
            <a:picLocks noChangeAspect="1"/>
          </p:cNvPicPr>
          <p:nvPr/>
        </p:nvPicPr>
        <p:blipFill>
          <a:blip r:embed="rId2" cstate="print">
            <a:extLst>
              <a:ext uri="{28A0092B-C50C-407E-A947-70E740481C1C}">
                <a14:useLocalDpi xmlns:a14="http://schemas.microsoft.com/office/drawing/2010/main" val="0"/>
              </a:ext>
            </a:extLst>
          </a:blip>
          <a:srcRect l="6456" r="645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7478A401-D689-C1AA-D01D-D8CB1EE37B97}"/>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Aftësitë e gjelbra dhe digjitale</a:t>
            </a:r>
          </a:p>
        </p:txBody>
      </p:sp>
      <p:pic>
        <p:nvPicPr>
          <p:cNvPr id="10" name="Picture 9" descr="Blue text on a black background&#10;&#10;Description automatically generated">
            <a:extLst>
              <a:ext uri="{FF2B5EF4-FFF2-40B4-BE49-F238E27FC236}">
                <a16:creationId xmlns:a16="http://schemas.microsoft.com/office/drawing/2014/main" id="{592CEFC0-46F5-5764-0AE3-4B941915AD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C92AD5C3-9D98-D994-CAAA-20606311A1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62DFD4F4-6FF5-C4FB-F8DE-6E7B8580EB48}"/>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 nga </a:t>
            </a:r>
            <a:r>
              <a:rPr lang="en-GB" sz="800" dirty="0">
                <a:solidFill>
                  <a:srgbClr val="303D68"/>
                </a:solidFill>
                <a:latin typeface="DejaVu Math TeX Gyre" panose="02000503000000000000"/>
              </a:rPr>
              <a:t>round-icons-IeIwD2EB1hw-unsplash</a:t>
            </a:r>
            <a:endParaRPr lang="en-GB" sz="800" noProof="0" dirty="0">
              <a:solidFill>
                <a:srgbClr val="303D68"/>
              </a:solidFill>
              <a:latin typeface="DejaVu Math TeX Gyre" panose="02000503000000000000"/>
            </a:endParaRPr>
          </a:p>
        </p:txBody>
      </p:sp>
    </p:spTree>
    <p:extLst>
      <p:ext uri="{BB962C8B-B14F-4D97-AF65-F5344CB8AC3E}">
        <p14:creationId xmlns:p14="http://schemas.microsoft.com/office/powerpoint/2010/main" val="1815344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6140-2A53-FCE9-C45F-BCC94B969E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75D1D0-5EC9-2E86-B2C0-C05CA016D87E}"/>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62CC711B-F75B-302C-C0A6-807423D29E91}"/>
              </a:ext>
            </a:extLst>
          </p:cNvPr>
          <p:cNvSpPr txBox="1"/>
          <p:nvPr/>
        </p:nvSpPr>
        <p:spPr>
          <a:xfrm>
            <a:off x="3984331" y="402332"/>
            <a:ext cx="8111062" cy="55839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marL="457200" indent="-457200">
              <a:lnSpc>
                <a:spcPct val="90000"/>
              </a:lnSpc>
              <a:spcBef>
                <a:spcPct val="0"/>
              </a:spcBef>
              <a:buFont typeface="Arial" panose="020B0604020202020204" pitchFamily="34" charset="0"/>
              <a:buChar char="•"/>
            </a:pPr>
            <a:r>
              <a:rPr lang="en-US" sz="3000" noProof="0" dirty="0" err="1">
                <a:solidFill>
                  <a:srgbClr val="303D68"/>
                </a:solidFill>
                <a:latin typeface="DejaVu Math TeX Gyre"/>
                <a:ea typeface="+mj-ea"/>
                <a:cs typeface="+mj-cs"/>
              </a:rPr>
              <a:t>Përdorimi</a:t>
            </a:r>
            <a:r>
              <a:rPr lang="en-US" sz="3000" noProof="0" dirty="0">
                <a:solidFill>
                  <a:srgbClr val="303D68"/>
                </a:solidFill>
                <a:latin typeface="DejaVu Math TeX Gyre"/>
                <a:ea typeface="+mj-ea"/>
                <a:cs typeface="+mj-cs"/>
              </a:rPr>
              <a:t> </a:t>
            </a:r>
            <a:r>
              <a:rPr lang="en-US" sz="3000" noProof="0" dirty="0" err="1">
                <a:solidFill>
                  <a:srgbClr val="303D68"/>
                </a:solidFill>
                <a:latin typeface="DejaVu Math TeX Gyre"/>
                <a:ea typeface="+mj-ea"/>
                <a:cs typeface="+mj-cs"/>
              </a:rPr>
              <a:t>i</a:t>
            </a:r>
            <a:r>
              <a:rPr lang="en-US" sz="3000" noProof="0" dirty="0">
                <a:solidFill>
                  <a:srgbClr val="303D68"/>
                </a:solidFill>
                <a:latin typeface="DejaVu Math TeX Gyre"/>
                <a:ea typeface="+mj-ea"/>
                <a:cs typeface="+mj-cs"/>
              </a:rPr>
              <a:t> </a:t>
            </a:r>
            <a:r>
              <a:rPr lang="en-US" sz="3000" noProof="0" dirty="0" err="1">
                <a:solidFill>
                  <a:srgbClr val="303D68"/>
                </a:solidFill>
                <a:latin typeface="DejaVu Math TeX Gyre"/>
                <a:ea typeface="+mj-ea"/>
                <a:cs typeface="+mj-cs"/>
              </a:rPr>
              <a:t>mjeteve</a:t>
            </a:r>
            <a:r>
              <a:rPr lang="en-US" sz="3000" noProof="0" dirty="0">
                <a:solidFill>
                  <a:srgbClr val="303D68"/>
                </a:solidFill>
                <a:latin typeface="DejaVu Math TeX Gyre"/>
                <a:ea typeface="+mj-ea"/>
                <a:cs typeface="+mj-cs"/>
              </a:rPr>
              <a:t> </a:t>
            </a:r>
            <a:r>
              <a:rPr lang="en-US" sz="3000" dirty="0" err="1">
                <a:solidFill>
                  <a:srgbClr val="303D68"/>
                </a:solidFill>
                <a:latin typeface="DejaVu Math TeX Gyre"/>
                <a:ea typeface="+mj-ea"/>
                <a:cs typeface="+mj-cs"/>
              </a:rPr>
              <a:t>digjitale</a:t>
            </a:r>
            <a:r>
              <a:rPr lang="en-US" sz="3000" noProof="0" dirty="0">
                <a:solidFill>
                  <a:srgbClr val="303D68"/>
                </a:solidFill>
                <a:latin typeface="DejaVu Math TeX Gyre"/>
                <a:ea typeface="+mj-ea"/>
                <a:cs typeface="+mj-cs"/>
              </a:rPr>
              <a:t> </a:t>
            </a:r>
            <a:r>
              <a:rPr lang="en-US" sz="3000" noProof="0" dirty="0" err="1">
                <a:solidFill>
                  <a:srgbClr val="303D68"/>
                </a:solidFill>
                <a:latin typeface="DejaVu Math TeX Gyre"/>
                <a:ea typeface="+mj-ea"/>
                <a:cs typeface="+mj-cs"/>
              </a:rPr>
              <a:t>për</a:t>
            </a:r>
            <a:r>
              <a:rPr lang="en-US" sz="3000" noProof="0" dirty="0">
                <a:solidFill>
                  <a:srgbClr val="303D68"/>
                </a:solidFill>
                <a:latin typeface="DejaVu Math TeX Gyre"/>
                <a:ea typeface="+mj-ea"/>
                <a:cs typeface="+mj-cs"/>
              </a:rPr>
              <a:t> </a:t>
            </a:r>
            <a:r>
              <a:rPr lang="en-US" sz="3000" noProof="0" dirty="0" err="1">
                <a:solidFill>
                  <a:srgbClr val="303D68"/>
                </a:solidFill>
                <a:latin typeface="DejaVu Math TeX Gyre"/>
                <a:ea typeface="+mj-ea"/>
                <a:cs typeface="+mj-cs"/>
              </a:rPr>
              <a:t>të</a:t>
            </a:r>
            <a:r>
              <a:rPr lang="en-US" sz="3000" noProof="0" dirty="0">
                <a:solidFill>
                  <a:srgbClr val="303D68"/>
                </a:solidFill>
                <a:latin typeface="DejaVu Math TeX Gyre"/>
                <a:ea typeface="+mj-ea"/>
                <a:cs typeface="+mj-cs"/>
              </a:rPr>
              <a:t> </a:t>
            </a:r>
            <a:r>
              <a:rPr lang="en-US" sz="3000" noProof="0" dirty="0" err="1">
                <a:solidFill>
                  <a:srgbClr val="303D68"/>
                </a:solidFill>
                <a:latin typeface="DejaVu Math TeX Gyre"/>
                <a:ea typeface="+mj-ea"/>
                <a:cs typeface="+mj-cs"/>
              </a:rPr>
              <a:t>adresuar</a:t>
            </a:r>
            <a:r>
              <a:rPr lang="en-US" sz="3000" noProof="0" dirty="0">
                <a:solidFill>
                  <a:srgbClr val="303D68"/>
                </a:solidFill>
                <a:latin typeface="DejaVu Math TeX Gyre"/>
                <a:ea typeface="+mj-ea"/>
                <a:cs typeface="+mj-cs"/>
              </a:rPr>
              <a:t> </a:t>
            </a:r>
            <a:r>
              <a:rPr lang="en-US" sz="3000" noProof="0" dirty="0" err="1">
                <a:solidFill>
                  <a:srgbClr val="303D68"/>
                </a:solidFill>
                <a:latin typeface="DejaVu Math TeX Gyre"/>
                <a:ea typeface="+mj-ea"/>
                <a:cs typeface="+mj-cs"/>
              </a:rPr>
              <a:t>mungesën</a:t>
            </a:r>
            <a:r>
              <a:rPr lang="en-US" sz="3000" noProof="0" dirty="0">
                <a:solidFill>
                  <a:srgbClr val="303D68"/>
                </a:solidFill>
                <a:latin typeface="DejaVu Math TeX Gyre"/>
                <a:ea typeface="+mj-ea"/>
                <a:cs typeface="+mj-cs"/>
              </a:rPr>
              <a:t> e </a:t>
            </a:r>
            <a:r>
              <a:rPr lang="en-US" sz="3000" noProof="0" dirty="0" err="1">
                <a:solidFill>
                  <a:srgbClr val="303D68"/>
                </a:solidFill>
                <a:latin typeface="DejaVu Math TeX Gyre"/>
                <a:ea typeface="+mj-ea"/>
                <a:cs typeface="+mj-cs"/>
              </a:rPr>
              <a:t>materialeve</a:t>
            </a:r>
            <a:endParaRPr lang="en-GB" sz="3000" noProof="0" dirty="0" err="1">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Mbështetja e trajnimit të mësuesve dhe zhvillimit profesional</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Korrigjimi i keqkuptimeve të nxënësve përmes të nxënit interaktiv</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Aplikime praktike nëpërmjet temave kryesore të qëndrueshmërisë</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Shfrytëzimi i projekteve të financuara nga BE-ja për zgjidhje</a:t>
            </a: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D1117B7-3785-EB63-5A42-961A783F91FE}"/>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Nëntitulli 2.3: Mbi kalimin e barrierave</a:t>
            </a:r>
            <a:endPar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C81FD5F7-2C62-6176-0F5C-C31809B4F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55D84D80-CDAA-5F8C-C16C-7979577FE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2419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10E8A-645F-07BC-1C07-C72D745B8BA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E84D76B3-AD9A-A5FE-90A3-AFA8B402835E}"/>
              </a:ext>
            </a:extLst>
          </p:cNvPr>
          <p:cNvPicPr>
            <a:picLocks noChangeAspect="1"/>
          </p:cNvPicPr>
          <p:nvPr/>
        </p:nvPicPr>
        <p:blipFill>
          <a:blip r:embed="rId2" cstate="print">
            <a:extLst>
              <a:ext uri="{28A0092B-C50C-407E-A947-70E740481C1C}">
                <a14:useLocalDpi xmlns:a14="http://schemas.microsoft.com/office/drawing/2010/main" val="0"/>
              </a:ext>
            </a:extLst>
          </a:blip>
          <a:srcRect l="21018" r="210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2D07CB73-6F11-6AA3-B167-2FDF50156CC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Përdorimi i mjeteve digjitale për të adresuar materialet e kufizuara</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5663239F-D932-EA3C-8B98-AECE87090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927BAC4-991C-D669-00A6-6D093DC52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F41FE57-5C7D-B5CE-6A9C-6E05F6B17E23}"/>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dirty="0" err="1">
                <a:solidFill>
                  <a:schemeClr val="bg1"/>
                </a:solidFill>
                <a:latin typeface="DejaVu Math TeX Gyre" panose="02000503000000000000"/>
              </a:rPr>
              <a:t>szabo-viktor-A_VdqtHsNsU-unsplash</a:t>
            </a:r>
            <a:endParaRPr lang="en-GB" sz="800" noProof="0" dirty="0">
              <a:solidFill>
                <a:schemeClr val="bg1"/>
              </a:solidFill>
              <a:latin typeface="DejaVu Math TeX Gyre" panose="02000503000000000000"/>
            </a:endParaRPr>
          </a:p>
        </p:txBody>
      </p:sp>
      <p:graphicFrame>
        <p:nvGraphicFramePr>
          <p:cNvPr id="20" name="Title 1">
            <a:extLst>
              <a:ext uri="{FF2B5EF4-FFF2-40B4-BE49-F238E27FC236}">
                <a16:creationId xmlns:a16="http://schemas.microsoft.com/office/drawing/2014/main" id="{27EF3504-EACD-04F6-EBA0-792A6D7554A2}"/>
              </a:ext>
            </a:extLst>
          </p:cNvPr>
          <p:cNvGraphicFramePr/>
          <p:nvPr>
            <p:extLst>
              <p:ext uri="{D42A27DB-BD31-4B8C-83A1-F6EECF244321}">
                <p14:modId xmlns:p14="http://schemas.microsoft.com/office/powerpoint/2010/main" val="3603379049"/>
              </p:ext>
            </p:extLst>
          </p:nvPr>
        </p:nvGraphicFramePr>
        <p:xfrm>
          <a:off x="514117" y="1507167"/>
          <a:ext cx="4619621" cy="38436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93050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B3D87E-4E9F-CE59-67FD-5D6EE880575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E4BBA19-4A92-E10A-F8AB-BD1BD3050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8B78EC1D-3E34-1B0D-8BAE-26C2092B0FB4}"/>
              </a:ext>
            </a:extLst>
          </p:cNvPr>
          <p:cNvPicPr>
            <a:picLocks noChangeAspect="1"/>
          </p:cNvPicPr>
          <p:nvPr/>
        </p:nvPicPr>
        <p:blipFill>
          <a:blip r:embed="rId2" cstate="print">
            <a:extLst>
              <a:ext uri="{28A0092B-C50C-407E-A947-70E740481C1C}">
                <a14:useLocalDpi xmlns:a14="http://schemas.microsoft.com/office/drawing/2010/main" val="0"/>
              </a:ext>
            </a:extLst>
          </a:blip>
          <a:srcRect l="20983" r="2098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AD7F0766-842C-FD24-F0BF-EA7F82308ABF}"/>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Mbështetja e trajnimit të mësuesve dhe zhvillimit profesional</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85403BF2-8E4C-FD72-0BD6-8CF660AD2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9345AB70-E44A-9C00-E9EE-F90BCF9D6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DA2C2378-8DE9-8A50-94CD-B02F695CA121}"/>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dirty="0">
                <a:solidFill>
                  <a:schemeClr val="bg1"/>
                </a:solidFill>
                <a:latin typeface="DejaVu Math TeX Gyre" panose="02000503000000000000"/>
              </a:rPr>
              <a:t>headway-5QgIuuBxKwM-unsplash</a:t>
            </a:r>
            <a:endParaRPr lang="en-GB" sz="800" noProof="0" dirty="0">
              <a:solidFill>
                <a:schemeClr val="bg1"/>
              </a:solidFill>
              <a:latin typeface="DejaVu Math TeX Gyre" panose="02000503000000000000"/>
            </a:endParaRPr>
          </a:p>
        </p:txBody>
      </p:sp>
      <p:graphicFrame>
        <p:nvGraphicFramePr>
          <p:cNvPr id="20" name="Title 1">
            <a:extLst>
              <a:ext uri="{FF2B5EF4-FFF2-40B4-BE49-F238E27FC236}">
                <a16:creationId xmlns:a16="http://schemas.microsoft.com/office/drawing/2014/main" id="{DB192E67-3B70-10F7-7594-0B59371C83CE}"/>
              </a:ext>
            </a:extLst>
          </p:cNvPr>
          <p:cNvGraphicFramePr/>
          <p:nvPr>
            <p:extLst>
              <p:ext uri="{D42A27DB-BD31-4B8C-83A1-F6EECF244321}">
                <p14:modId xmlns:p14="http://schemas.microsoft.com/office/powerpoint/2010/main" val="2577337981"/>
              </p:ext>
            </p:extLst>
          </p:nvPr>
        </p:nvGraphicFramePr>
        <p:xfrm>
          <a:off x="514117" y="1507167"/>
          <a:ext cx="4619621" cy="38436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6458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959A38-4EF3-E3D0-8C3C-E8F47DD3B85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771D3C8-BD8C-B4F2-36F3-98F93D1DC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34A5DF6C-4803-947F-C72D-FC4E2ED2645E}"/>
              </a:ext>
            </a:extLst>
          </p:cNvPr>
          <p:cNvPicPr>
            <a:picLocks noChangeAspect="1"/>
          </p:cNvPicPr>
          <p:nvPr/>
        </p:nvPicPr>
        <p:blipFill>
          <a:blip r:embed="rId2" cstate="print">
            <a:extLst>
              <a:ext uri="{28A0092B-C50C-407E-A947-70E740481C1C}">
                <a14:useLocalDpi xmlns:a14="http://schemas.microsoft.com/office/drawing/2010/main" val="0"/>
              </a:ext>
            </a:extLst>
          </a:blip>
          <a:srcRect l="21006" r="2100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A2A00971-F276-E3E3-63B3-1CB191D6CB98}"/>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Korrigjimi i keqkuptimeve të studentëve përmes të nxënit interaktiv</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23A31145-2230-19A5-5513-ED8F70DDA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56E4D96B-65AC-904E-F5FF-DAAC264B4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69A306D9-4BB0-43E9-B20B-1D818B6B8A33}"/>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dirty="0">
                <a:solidFill>
                  <a:schemeClr val="bg1"/>
                </a:solidFill>
                <a:latin typeface="DejaVu Math TeX Gyre" panose="02000503000000000000"/>
              </a:rPr>
              <a:t>tim-mossholder-WE_Kv_ZB1l0-unsplash</a:t>
            </a:r>
            <a:endParaRPr lang="en-GB" sz="800" noProof="0" dirty="0">
              <a:solidFill>
                <a:schemeClr val="bg1"/>
              </a:solidFill>
              <a:latin typeface="DejaVu Math TeX Gyre" panose="02000503000000000000"/>
            </a:endParaRPr>
          </a:p>
        </p:txBody>
      </p:sp>
      <p:graphicFrame>
        <p:nvGraphicFramePr>
          <p:cNvPr id="20" name="Title 1">
            <a:extLst>
              <a:ext uri="{FF2B5EF4-FFF2-40B4-BE49-F238E27FC236}">
                <a16:creationId xmlns:a16="http://schemas.microsoft.com/office/drawing/2014/main" id="{F72AEC00-796C-EC9E-4E07-0C76C1826636}"/>
              </a:ext>
            </a:extLst>
          </p:cNvPr>
          <p:cNvGraphicFramePr/>
          <p:nvPr>
            <p:extLst>
              <p:ext uri="{D42A27DB-BD31-4B8C-83A1-F6EECF244321}">
                <p14:modId xmlns:p14="http://schemas.microsoft.com/office/powerpoint/2010/main" val="239220031"/>
              </p:ext>
            </p:extLst>
          </p:nvPr>
        </p:nvGraphicFramePr>
        <p:xfrm>
          <a:off x="514117" y="1507167"/>
          <a:ext cx="4619621" cy="38436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19136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7CF9E0-58CB-4A05-F467-1571BCC57BD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E72E477-1E34-65B2-79AA-39600A3A1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ACC9C17E-C5D2-0691-0C5C-1E7FA22C126E}"/>
              </a:ext>
            </a:extLst>
          </p:cNvPr>
          <p:cNvPicPr>
            <a:picLocks noChangeAspect="1"/>
          </p:cNvPicPr>
          <p:nvPr/>
        </p:nvPicPr>
        <p:blipFill>
          <a:blip r:embed="rId2" cstate="print">
            <a:extLst>
              <a:ext uri="{28A0092B-C50C-407E-A947-70E740481C1C}">
                <a14:useLocalDpi xmlns:a14="http://schemas.microsoft.com/office/drawing/2010/main" val="0"/>
              </a:ext>
            </a:extLst>
          </a:blip>
          <a:srcRect l="6456" r="645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D7F8A1C5-F0DB-5AB2-BF2F-0F02DA7B5DE0}"/>
              </a:ext>
            </a:extLst>
          </p:cNvPr>
          <p:cNvSpPr txBox="1">
            <a:spLocks/>
          </p:cNvSpPr>
          <p:nvPr/>
        </p:nvSpPr>
        <p:spPr>
          <a:xfrm>
            <a:off x="592150" y="1058951"/>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Aplikime praktike nëpërmjet temave kryesore të qëndrueshmërisë</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06CD501A-252B-86D6-95AC-A0D59A553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63795406-EE31-4E0B-0E40-78731F1D0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E347917A-96AA-5F60-8923-F53FED577125}"/>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dirty="0">
                <a:solidFill>
                  <a:schemeClr val="bg1"/>
                </a:solidFill>
                <a:latin typeface="DejaVu Math TeX Gyre" panose="02000503000000000000"/>
              </a:rPr>
              <a:t>erone-stuff-Iv-SnVK3tQc-unsplash</a:t>
            </a:r>
            <a:endParaRPr lang="en-GB" sz="800" noProof="0" dirty="0">
              <a:solidFill>
                <a:schemeClr val="bg1"/>
              </a:solidFill>
              <a:latin typeface="DejaVu Math TeX Gyre" panose="02000503000000000000"/>
            </a:endParaRPr>
          </a:p>
        </p:txBody>
      </p:sp>
      <p:sp>
        <p:nvSpPr>
          <p:cNvPr id="2" name="Title 1">
            <a:extLst>
              <a:ext uri="{FF2B5EF4-FFF2-40B4-BE49-F238E27FC236}">
                <a16:creationId xmlns:a16="http://schemas.microsoft.com/office/drawing/2014/main" id="{235034F4-38A9-65C5-ADFD-313514378496}"/>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6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Efikasiteti energjetik - </a:t>
            </a:r>
            <a:r>
              <a:rPr lang="en-GB" sz="2000" noProof="0" dirty="0" err="1">
                <a:solidFill>
                  <a:srgbClr val="303D68"/>
                </a:solidFill>
                <a:latin typeface="DejaVu Math TeX Gyre" panose="02000503000000000000" pitchFamily="2" charset="0"/>
              </a:rPr>
              <a:t>pultet </a:t>
            </a:r>
            <a:r>
              <a:rPr lang="en-GB" sz="2000" noProof="0" dirty="0">
                <a:solidFill>
                  <a:srgbClr val="303D68"/>
                </a:solidFill>
                <a:latin typeface="DejaVu Math TeX Gyre" panose="02000503000000000000" pitchFamily="2" charset="0"/>
              </a:rPr>
              <a:t>ndjekin dhe optimizojnë përdorimin e energjisë së simuluar.</a:t>
            </a:r>
          </a:p>
          <a:p>
            <a:pPr marL="342900" lvl="0" indent="-342900" algn="just">
              <a:spcBef>
                <a:spcPts val="16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Menaxhimi i mbetjeve dhe riciklimi - laboratorë virtualë simulojnë ndarjen dhe analizën e ndikimit.</a:t>
            </a:r>
          </a:p>
          <a:p>
            <a:pPr marL="342900" lvl="0" indent="-342900" algn="just">
              <a:spcBef>
                <a:spcPts val="16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Energji e rinovueshme - platformat modelojnë sisteme diellore, eolike dhe hidro.</a:t>
            </a:r>
          </a:p>
          <a:p>
            <a:pPr marL="342900" lvl="0" indent="-342900" algn="just">
              <a:spcBef>
                <a:spcPts val="16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Prodhim i qëndrueshëm - simulimet theksojnë prodhimin miqësor ndaj mjedisit dhe planifikimin e burimeve.</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2795951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4B426B-0493-9825-7342-6CEA4178EA0E}"/>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8D1BF90-BCEA-8C9E-CE42-E6B9A458B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D8ABCE67-CC9A-D48B-2EA2-8ECA09455423}"/>
              </a:ext>
            </a:extLst>
          </p:cNvPr>
          <p:cNvPicPr>
            <a:picLocks noChangeAspect="1"/>
          </p:cNvPicPr>
          <p:nvPr/>
        </p:nvPicPr>
        <p:blipFill>
          <a:blip r:embed="rId2" cstate="print">
            <a:extLst>
              <a:ext uri="{28A0092B-C50C-407E-A947-70E740481C1C}">
                <a14:useLocalDpi xmlns:a14="http://schemas.microsoft.com/office/drawing/2010/main" val="0"/>
              </a:ext>
            </a:extLst>
          </a:blip>
          <a:srcRect l="21014" r="2101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F2264722-4320-4C49-2F49-8C0CAD5BCCFD}"/>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Shfrytëzimi i projekteve të financuara nga BE-ja për zgjidhje</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A8B0A2B2-AB3D-38B2-408A-9E3C32A1C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00702EA9-0AC9-A73B-1050-D929418ECA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8A595C3B-6226-760D-A54E-68E4005AC6F0}"/>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a:t>
            </a:r>
            <a:r>
              <a:rPr lang="en-GB" sz="800" dirty="0">
                <a:solidFill>
                  <a:schemeClr val="bg1"/>
                </a:solidFill>
                <a:latin typeface="DejaVu Math TeX Gyre" panose="02000503000000000000"/>
              </a:rPr>
              <a:t>nga guillaume-perigois-0NRkVddA2fw-unsplash</a:t>
            </a:r>
            <a:endParaRPr lang="en-GB" sz="800" noProof="0" dirty="0">
              <a:solidFill>
                <a:schemeClr val="bg1"/>
              </a:solidFill>
              <a:latin typeface="DejaVu Math TeX Gyre" panose="02000503000000000000"/>
            </a:endParaRPr>
          </a:p>
        </p:txBody>
      </p:sp>
      <p:graphicFrame>
        <p:nvGraphicFramePr>
          <p:cNvPr id="20" name="Title 1">
            <a:extLst>
              <a:ext uri="{FF2B5EF4-FFF2-40B4-BE49-F238E27FC236}">
                <a16:creationId xmlns:a16="http://schemas.microsoft.com/office/drawing/2014/main" id="{96EEEE2D-27E5-C57B-2491-0D17C6D5F24D}"/>
              </a:ext>
            </a:extLst>
          </p:cNvPr>
          <p:cNvGraphicFramePr/>
          <p:nvPr>
            <p:extLst>
              <p:ext uri="{D42A27DB-BD31-4B8C-83A1-F6EECF244321}">
                <p14:modId xmlns:p14="http://schemas.microsoft.com/office/powerpoint/2010/main" val="2683624344"/>
              </p:ext>
            </p:extLst>
          </p:nvPr>
        </p:nvGraphicFramePr>
        <p:xfrm>
          <a:off x="610508" y="1512341"/>
          <a:ext cx="4619621" cy="38333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85213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6544-3C05-C33D-5F5C-13CD1E9CD5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3A4426-139F-FBA4-F2C6-0E1FBD7F0346}"/>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Përmbledhje e kursit</a:t>
            </a:r>
          </a:p>
        </p:txBody>
      </p:sp>
      <p:pic>
        <p:nvPicPr>
          <p:cNvPr id="2" name="Picture 1" descr="A logo with text on it&#10;&#10;Description automatically generated">
            <a:extLst>
              <a:ext uri="{FF2B5EF4-FFF2-40B4-BE49-F238E27FC236}">
                <a16:creationId xmlns:a16="http://schemas.microsoft.com/office/drawing/2014/main" id="{0550F964-C5F3-4FFB-2840-1B68AF6C7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D6DFD7B-6245-ABDA-4A7A-EE7D3F740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8" name="Diagram 7">
            <a:extLst>
              <a:ext uri="{FF2B5EF4-FFF2-40B4-BE49-F238E27FC236}">
                <a16:creationId xmlns:a16="http://schemas.microsoft.com/office/drawing/2014/main" id="{934C6D51-A5C7-D102-A1B5-7368DEFB15F5}"/>
              </a:ext>
            </a:extLst>
          </p:cNvPr>
          <p:cNvGraphicFramePr/>
          <p:nvPr>
            <p:extLst>
              <p:ext uri="{D42A27DB-BD31-4B8C-83A1-F6EECF244321}">
                <p14:modId xmlns:p14="http://schemas.microsoft.com/office/powerpoint/2010/main" val="1740114438"/>
              </p:ext>
            </p:extLst>
          </p:nvPr>
        </p:nvGraphicFramePr>
        <p:xfrm>
          <a:off x="610508" y="1313235"/>
          <a:ext cx="11243091" cy="465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0094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5BF9-BE2C-F494-917F-A6B8EA13758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77390AA-EBFA-E0AC-23BA-8B09B9A2018E}"/>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0E67B35E-7579-42D3-68A7-FC354C731A15}"/>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B7E248A-261C-CBEE-3A2D-B91E5F5B4CE5}"/>
              </a:ext>
            </a:extLst>
          </p:cNvPr>
          <p:cNvSpPr>
            <a:spLocks noGrp="1"/>
          </p:cNvSpPr>
          <p:nvPr>
            <p:ph type="title"/>
          </p:nvPr>
        </p:nvSpPr>
        <p:spPr>
          <a:xfrm>
            <a:off x="505638" y="2649515"/>
            <a:ext cx="10610482" cy="857864"/>
          </a:xfrm>
        </p:spPr>
        <p:txBody>
          <a:bodyPr>
            <a:noAutofit/>
          </a:bodyPr>
          <a:lstStyle/>
          <a:p>
            <a:pPr lvl="0" defTabSz="933450">
              <a:spcAft>
                <a:spcPct val="15000"/>
              </a:spcAft>
            </a:pPr>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Moduli 3: Studime rastesh – aplikime të suksesshme të aftësive të gjelbra në fuqinë punëtore</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noProof="0" dirty="0">
                <a:solidFill>
                  <a:srgbClr val="373365"/>
                </a:solidFill>
                <a:latin typeface="DejaVu Math TeX Gyre" panose="02000503000000000000"/>
              </a:rPr>
            </a:br>
            <a:r>
              <a:rPr lang="en-GB" sz="3000" dirty="0">
                <a:solidFill>
                  <a:srgbClr val="373365"/>
                </a:solidFill>
                <a:latin typeface="DejaVu Math TeX Gyre" panose="02000503000000000000"/>
              </a:rPr>
              <a:t>Nënkryetari 3.1: Punë të gjelbra në zhvillim në efikasitetin e energjisë, menaxhimin e mbetjeve, riciklimin, energjinë e rinovueshme dhe prodhimin e qëndrueshëm</a:t>
            </a:r>
            <a:br>
              <a:rPr lang="en-GB" sz="3000" dirty="0">
                <a:solidFill>
                  <a:srgbClr val="373365"/>
                </a:solidFill>
                <a:latin typeface="DejaVu Math TeX Gyre" panose="02000503000000000000"/>
              </a:rPr>
            </a:br>
            <a:br>
              <a:rPr lang="en-GB" sz="3000" dirty="0">
                <a:solidFill>
                  <a:srgbClr val="373365"/>
                </a:solidFill>
                <a:latin typeface="DejaVu Math TeX Gyre" panose="02000503000000000000"/>
              </a:rPr>
            </a:br>
            <a:r>
              <a:rPr lang="en-GB" sz="3000" dirty="0">
                <a:solidFill>
                  <a:srgbClr val="373365"/>
                </a:solidFill>
                <a:latin typeface="DejaVu Math TeX Gyre" panose="02000503000000000000"/>
              </a:rPr>
              <a:t>Nënkryetari 3.2: Studime rastesh sektoriale në efikasitetin e energjisë, menaxhimin e mbetjeve, riciklimin, energjinë e rinovueshme dhe prodhimin e qëndrueshëm</a:t>
            </a:r>
            <a:br>
              <a:rPr lang="en-GB" sz="3000" dirty="0">
                <a:solidFill>
                  <a:srgbClr val="373365"/>
                </a:solidFill>
                <a:latin typeface="DejaVu Math TeX Gyre" panose="02000503000000000000"/>
              </a:rPr>
            </a:br>
            <a:br>
              <a:rPr lang="en-GB" sz="3000" dirty="0">
                <a:solidFill>
                  <a:srgbClr val="373365"/>
                </a:solidFill>
                <a:latin typeface="DejaVu Math TeX Gyre" panose="02000503000000000000"/>
              </a:rPr>
            </a:br>
            <a:r>
              <a:rPr lang="en-GB" sz="3000" dirty="0">
                <a:solidFill>
                  <a:srgbClr val="373365"/>
                </a:solidFill>
                <a:latin typeface="DejaVu Math TeX Gyre" panose="02000503000000000000"/>
              </a:rPr>
              <a:t>Nënkapitulli 3.3: Projekte studentore për mësim të aplikuar</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E311B127-47A0-7940-AE08-E6B695726613}"/>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Përmirësimi i cilësisë së arsimit dhe formimit profesional (VET) në Ballkanin Perëndimor për zhvillim të qëndrueshëm.</a:t>
            </a:r>
          </a:p>
        </p:txBody>
      </p:sp>
      <p:pic>
        <p:nvPicPr>
          <p:cNvPr id="13" name="Picture 12" descr="A white text on a black background&#10;&#10;Description automatically generated">
            <a:extLst>
              <a:ext uri="{FF2B5EF4-FFF2-40B4-BE49-F238E27FC236}">
                <a16:creationId xmlns:a16="http://schemas.microsoft.com/office/drawing/2014/main" id="{9185C0CC-9AE7-E6B9-4896-98CA9C944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9E9B23DE-BD51-77CF-DDF5-68A303C4D0F4}"/>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456D4F50-0ED1-48A6-67A2-731360EFD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B78C6DA0-6A5F-335E-C1C1-605F7E7BA23E}"/>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jeshil dhe digjital</a:t>
            </a:r>
          </a:p>
        </p:txBody>
      </p:sp>
    </p:spTree>
    <p:extLst>
      <p:ext uri="{BB962C8B-B14F-4D97-AF65-F5344CB8AC3E}">
        <p14:creationId xmlns:p14="http://schemas.microsoft.com/office/powerpoint/2010/main" val="3272568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46889-C924-D167-CF42-A8BB9EAB182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0284DB-ED2F-00B1-477C-3334A094B47D}"/>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6E90ECE-3776-69B7-6A69-966AD54E2658}"/>
              </a:ext>
            </a:extLst>
          </p:cNvPr>
          <p:cNvSpPr txBox="1"/>
          <p:nvPr/>
        </p:nvSpPr>
        <p:spPr>
          <a:xfrm>
            <a:off x="3984331" y="402332"/>
            <a:ext cx="8111062" cy="40604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Efikasiteti energjetik</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Menaxhimi i </a:t>
            </a:r>
            <a:r>
              <a:rPr lang="en-US" sz="3200" noProof="0" dirty="0" err="1">
                <a:solidFill>
                  <a:srgbClr val="303D68"/>
                </a:solidFill>
                <a:latin typeface="DejaVu Math TeX Gyre" panose="02000503000000000000" pitchFamily="2" charset="0"/>
                <a:ea typeface="+mj-ea"/>
                <a:cs typeface="+mj-cs"/>
              </a:rPr>
              <a:t>mbetjeve</a:t>
            </a:r>
            <a:endParaRPr lang="en-US" sz="3200" noProof="0"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Riciklimi</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Energjia e rinovueshme</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a:ea typeface="+mj-ea"/>
                <a:cs typeface="+mj-cs"/>
              </a:rPr>
              <a:t>Prodhim </a:t>
            </a:r>
            <a:r>
              <a:rPr lang="en-US" sz="3200" noProof="0" dirty="0" err="1">
                <a:solidFill>
                  <a:srgbClr val="303D68"/>
                </a:solidFill>
                <a:latin typeface="DejaVu Math TeX Gyre"/>
                <a:ea typeface="+mj-ea"/>
                <a:cs typeface="+mj-cs"/>
              </a:rPr>
              <a:t>i</a:t>
            </a:r>
            <a:r>
              <a:rPr lang="en-US" sz="3200" noProof="0" dirty="0">
                <a:solidFill>
                  <a:srgbClr val="303D68"/>
                </a:solidFill>
                <a:latin typeface="DejaVu Math TeX Gyre"/>
                <a:ea typeface="+mj-ea"/>
                <a:cs typeface="+mj-cs"/>
              </a:rPr>
              <a:t> </a:t>
            </a:r>
            <a:r>
              <a:rPr lang="en-US" sz="3200" noProof="0" dirty="0" err="1">
                <a:solidFill>
                  <a:srgbClr val="303D68"/>
                </a:solidFill>
                <a:latin typeface="DejaVu Math TeX Gyre"/>
                <a:ea typeface="+mj-ea"/>
                <a:cs typeface="+mj-cs"/>
              </a:rPr>
              <a:t>qëndrueshëm</a:t>
            </a:r>
            <a:endParaRPr lang="en-GB" sz="3200" noProof="0" dirty="0">
              <a:solidFill>
                <a:srgbClr val="303D68"/>
              </a:solidFill>
              <a:latin typeface="DejaVu Math TeX Gyre"/>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0AC9933B-1A49-F11F-8C8F-6E487E2B755F}"/>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3.1: Punë të gjelbra në zhvillim</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7A07A407-B408-EC91-E5D6-500517BA0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892DE545-4D68-F28C-C432-E642FEAC4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9763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48B59B-F542-6C97-4370-7B6416B0DDC6}"/>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4F4D028-35CA-EC6E-32B4-FB3482E59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156FFB2C-B7C6-1C13-47D1-4F31BEBA918C}"/>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Efikasiteti energjetik</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CE273664-3060-B55F-5A70-CEF655D08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10B6F39C-75A3-5D6F-6F49-643B1C43F2CE}"/>
              </a:ext>
            </a:extLst>
          </p:cNvPr>
          <p:cNvPicPr>
            <a:picLocks noChangeAspect="1"/>
          </p:cNvPicPr>
          <p:nvPr/>
        </p:nvPicPr>
        <p:blipFill>
          <a:blip r:embed="rId2" cstate="print">
            <a:extLst>
              <a:ext uri="{28A0092B-C50C-407E-A947-70E740481C1C}">
                <a14:useLocalDpi xmlns:a14="http://schemas.microsoft.com/office/drawing/2010/main" val="0"/>
              </a:ext>
            </a:extLst>
          </a:blip>
          <a:srcRect l="12500" r="1250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20A5B2BA-D2F5-0CBD-A916-0F6B56433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3793830F-DB87-C53C-DB14-23EBB96AE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B793E0AC-229A-9670-632B-21665AE90F43}"/>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Auditori i energjisë - vlerëson ndërtesat ose proceset industriale për të identifikuar mundësi kursimi të energjisë.</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Specialist i rinovimit të ndërtesave - modifikon ndërtesat ekzistuese për të përmirësuar efikasitetin e tyre energjetik, qëndrueshmërinë dhe performancën</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Operator i sistemit inteligjent të energjisë - menaxhon sisteme dixhitale për monitorimin dhe kontrollin e energjisë.</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Teknikan i efikasitetit HVAC - instalon, mirëmban dhe riparon sistemet e ngrohjes, ventilimit dhe kondicionimit të ajrit, me fokus në optimizimin e performancës së tyre dhe reduktimin e konsumit të energjisë</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D3E2DCB9-F816-4846-88EB-67BBA7397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6B9208BB-B924-F2B3-1FF9-23D857BC67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F120F863-DF1D-0B9E-89C9-D644A52575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F654ED5A-6E6F-177D-D138-F595F51BB0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03CDB9DB-B475-DB58-7443-C1322B95156C}"/>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dirty="0">
                <a:solidFill>
                  <a:schemeClr val="bg1"/>
                </a:solidFill>
                <a:latin typeface="DejaVu Math TeX Gyre" panose="02000503000000000000"/>
              </a:rPr>
              <a:t>sian-wynn-jones-YTG6kkQweck-unsplash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1637342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3EAF94-59E2-C72D-0988-0D97EFD6633B}"/>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1A4E276-BA02-8AA8-4BF2-665E14EE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1B62DACF-5A1C-D7AF-F82D-6FE939D4C49C}"/>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Menaxhimi i mbeturinave</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987D429D-AA8D-AE73-FDBA-B6F3A013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9DF3154C-EE69-C58A-5873-B2E7A113CF87}"/>
              </a:ext>
            </a:extLst>
          </p:cNvPr>
          <p:cNvPicPr>
            <a:picLocks noChangeAspect="1"/>
          </p:cNvPicPr>
          <p:nvPr/>
        </p:nvPicPr>
        <p:blipFill>
          <a:blip r:embed="rId2" cstate="print">
            <a:extLst>
              <a:ext uri="{28A0092B-C50C-407E-A947-70E740481C1C}">
                <a14:useLocalDpi xmlns:a14="http://schemas.microsoft.com/office/drawing/2010/main" val="0"/>
              </a:ext>
            </a:extLst>
          </a:blip>
          <a:srcRect l="16685" r="16685"/>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FB27E75C-76EA-3700-E106-6DCA4D8AC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EF03D536-55AE-5403-157D-2ECDCAF3E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9DBA952A-C713-B7FD-DFDA-0AF2ABA46DBC}"/>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Koordinator i mbledhjes së mbeturinave - organizon dhe optimizon proceset e mbledhjes së mbeturinave.</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Teknik i mbetjeve të rrezikshme - trajton në mënyrë të sigurt materiale të rrezikshme ose toksike.</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Specialist i kompostimit dhe mbetjeve biologjike - menaxhon mbeturinat organike dhe prodhimin e biogazit.</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2384D63A-8AC4-975A-8342-1FB5F2C0A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3EEC2259-2B7F-FECD-CDA8-02FAB88D6E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715254F1-CAAB-922B-C01C-DC2E2165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CBDB5953-94C9-A2AB-5260-D84C8B859F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E132263F-F02F-7100-A679-29F1CD389EF5}"/>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dirty="0">
                <a:solidFill>
                  <a:schemeClr val="bg1"/>
                </a:solidFill>
                <a:latin typeface="DejaVu Math TeX Gyre" panose="02000503000000000000"/>
              </a:rPr>
              <a:t>nareeta-martin-FoG7PKNYjpM-unsplash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3236968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5E7F15-CA47-7AF1-E77C-87D5C4BBC906}"/>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47604BE-3DEC-859F-2BA8-C8404B6F3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42054DAA-43BE-5387-DE78-6D1D361302F1}"/>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Riciklimi</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0783D93E-0C17-9FDB-25BE-8C1EF9F04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F3481A70-657B-8AC5-78C1-411E919311BC}"/>
              </a:ext>
            </a:extLst>
          </p:cNvPr>
          <p:cNvPicPr>
            <a:picLocks noChangeAspect="1"/>
          </p:cNvPicPr>
          <p:nvPr/>
        </p:nvPicPr>
        <p:blipFill>
          <a:blip r:embed="rId2" cstate="print">
            <a:extLst>
              <a:ext uri="{28A0092B-C50C-407E-A947-70E740481C1C}">
                <a14:useLocalDpi xmlns:a14="http://schemas.microsoft.com/office/drawing/2010/main" val="0"/>
              </a:ext>
            </a:extLst>
          </a:blip>
          <a:srcRect l="18752" r="1875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8C7374A5-EAE2-39E3-603D-A0A552100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E8E4D239-0B17-FAD3-E5EB-2307A8C38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2CD1BB39-6EA5-DA8F-F916-E53C4AD7D584}"/>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Operatori i impiantit të riciklimit - mbikëqyr përpunimin e materialeve të riciklueshme.</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Specialist i rikuperimit të materialeve - identifikon, klasifikon dhe rikuperon materiale të vlefshme.</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Dizajner i upcyclingut - krijon produkte të reja nga materialet e mbeturinave.</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Konsulent i ekonomisë së qarkullueshme - këshillon kompanitë për zbatimin e strategjive qarkulluese.</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BF418FFB-0C9B-1F87-2072-C90773467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AD3F936C-A6B5-8ACE-B64E-0F3BAF3E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13A5846C-9A1F-10B1-3E61-7B6582EAF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0CFCE618-A561-2BA2-996C-DE0AE64451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40A35F11-097D-6B20-A8E3-B0748BABC9E9}"/>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dirty="0">
                <a:solidFill>
                  <a:schemeClr val="bg1"/>
                </a:solidFill>
                <a:latin typeface="DejaVu Math TeX Gyre" panose="02000503000000000000"/>
              </a:rPr>
              <a:t>alfonso-navarro-qph7tJfcDys-unsplash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2889265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AABDE4-AEB9-E379-DE03-AC5586A7D709}"/>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9AA08A1-C9BA-27D3-21D9-86FEBD45F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99B09CE7-73B3-9C60-B81C-0E299D1321C7}"/>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dirty="0" err="1">
                <a:solidFill>
                  <a:srgbClr val="399884"/>
                </a:solidFill>
                <a:latin typeface="DejaVu Sans"/>
              </a:rPr>
              <a:t>Energjia</a:t>
            </a:r>
            <a:r>
              <a:rPr lang="en-GB" sz="3000" b="1" noProof="0" dirty="0">
                <a:solidFill>
                  <a:srgbClr val="399884"/>
                </a:solidFill>
                <a:latin typeface="DejaVu Sans"/>
              </a:rPr>
              <a:t> e </a:t>
            </a:r>
            <a:r>
              <a:rPr lang="en-GB" sz="3000" b="1" dirty="0" err="1">
                <a:solidFill>
                  <a:srgbClr val="399884"/>
                </a:solidFill>
                <a:latin typeface="DejaVu Sans"/>
              </a:rPr>
              <a:t>ripërtrishme</a:t>
            </a:r>
            <a:endParaRPr lang="en-GB" sz="3000" b="1" noProof="0" dirty="0" err="1">
              <a:solidFill>
                <a:srgbClr val="399884"/>
              </a:solidFill>
              <a:latin typeface="DejaVu Sans"/>
            </a:endParaRP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9479B615-70DD-1698-C1C7-6C8FBD50BE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8B2E2E8D-EA38-44B0-F352-CAFDB9CB7FEB}"/>
              </a:ext>
            </a:extLst>
          </p:cNvPr>
          <p:cNvPicPr>
            <a:picLocks noChangeAspect="1"/>
          </p:cNvPicPr>
          <p:nvPr/>
        </p:nvPicPr>
        <p:blipFill>
          <a:blip r:embed="rId2" cstate="print">
            <a:extLst>
              <a:ext uri="{28A0092B-C50C-407E-A947-70E740481C1C}">
                <a14:useLocalDpi xmlns:a14="http://schemas.microsoft.com/office/drawing/2010/main" val="0"/>
              </a:ext>
            </a:extLst>
          </a:blip>
          <a:srcRect l="12500" r="1250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04B054FE-B9D0-55AA-9FD4-710C3B4E3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A9697D2C-1E82-E438-B7A1-5B6D2E881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D70C6787-F7DC-1E30-5199-1302754FC92E}"/>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Instalues i paneleve fotovoltaike diellore - instalon dhe mirëmban panelet diellore.</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Teknik i turbinave të erës - operon dhe mirëmban turbinat e erës.</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Inxhinier i bioenergjisë - projekton dhe menaxhon sisteme bioenergjie.</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Specialist i magazinimit të energjisë - zbaton zgjidhje me bateri dhe magazinim.</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4B139A3B-F76E-0EC2-6D80-9FAB2375A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5B2E93E3-66DC-9AD5-4AAB-187D402D51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54EE0B0E-8815-236C-EC53-FD3A11E4C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3CB19DF2-1C3A-1A38-2F77-02D6E0F95B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9D76A626-28D9-551C-66AE-CF19087EA380}"/>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chelsea-WvusC5M-TM8-unsplash</a:t>
            </a:r>
          </a:p>
        </p:txBody>
      </p:sp>
    </p:spTree>
    <p:extLst>
      <p:ext uri="{BB962C8B-B14F-4D97-AF65-F5344CB8AC3E}">
        <p14:creationId xmlns:p14="http://schemas.microsoft.com/office/powerpoint/2010/main" val="3344285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F696C0-1253-10C3-E3D2-FFE41A683303}"/>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92EEFC53-7313-16E4-ED26-0E5F9CF0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6874A48A-806E-9594-C3EB-B549CA12A814}"/>
              </a:ext>
            </a:extLst>
          </p:cNvPr>
          <p:cNvSpPr txBox="1">
            <a:spLocks/>
          </p:cNvSpPr>
          <p:nvPr/>
        </p:nvSpPr>
        <p:spPr>
          <a:xfrm>
            <a:off x="6747144" y="-256486"/>
            <a:ext cx="4839015"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dirty="0" err="1">
                <a:solidFill>
                  <a:srgbClr val="399884"/>
                </a:solidFill>
                <a:latin typeface="DejaVu Sans"/>
              </a:rPr>
              <a:t>Prodhimi</a:t>
            </a:r>
            <a:r>
              <a:rPr lang="en-GB" sz="3000" b="1" noProof="0" dirty="0">
                <a:solidFill>
                  <a:srgbClr val="399884"/>
                </a:solidFill>
                <a:latin typeface="DejaVu Sans"/>
              </a:rPr>
              <a:t> </a:t>
            </a:r>
            <a:r>
              <a:rPr lang="en-GB" sz="3000" b="1" noProof="0" dirty="0" err="1">
                <a:solidFill>
                  <a:srgbClr val="399884"/>
                </a:solidFill>
                <a:latin typeface="DejaVu Sans"/>
              </a:rPr>
              <a:t>i</a:t>
            </a:r>
            <a:r>
              <a:rPr lang="en-GB" sz="3000" b="1" noProof="0" dirty="0">
                <a:solidFill>
                  <a:srgbClr val="399884"/>
                </a:solidFill>
                <a:latin typeface="DejaVu Sans"/>
              </a:rPr>
              <a:t> </a:t>
            </a:r>
            <a:r>
              <a:rPr lang="en-GB" sz="3000" b="1" noProof="0" dirty="0" err="1">
                <a:solidFill>
                  <a:srgbClr val="399884"/>
                </a:solidFill>
                <a:latin typeface="DejaVu Sans"/>
              </a:rPr>
              <a:t>qëndrueshëm</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2D461F99-9AC0-A8C0-0994-B714A4FC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BDC32DE3-1BDD-0594-C225-85F421FB4EBD}"/>
              </a:ext>
            </a:extLst>
          </p:cNvPr>
          <p:cNvPicPr>
            <a:picLocks noChangeAspect="1"/>
          </p:cNvPicPr>
          <p:nvPr/>
        </p:nvPicPr>
        <p:blipFill>
          <a:blip r:embed="rId2" cstate="print">
            <a:extLst>
              <a:ext uri="{28A0092B-C50C-407E-A947-70E740481C1C}">
                <a14:useLocalDpi xmlns:a14="http://schemas.microsoft.com/office/drawing/2010/main" val="0"/>
              </a:ext>
            </a:extLst>
          </a:blip>
          <a:srcRect l="21875" r="21875"/>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B624BDF2-8A7C-4C3E-C6B1-07D8B99E1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6DD2ECD9-4470-0A7F-0064-3E43042D4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8CC64F21-3D2B-910F-5022-C41276956B04}"/>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Menaxher i gjelbër i zinxhirit të furnizimit - optimizon furnizimin, prodhimin dhe logjistikën në mënyrë të qëndrueshme.</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Inxhinier i ekodizajnit - projekton produkte me ndikim minimal në mjedis.</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Specialist i materialeve të qëndrueshme - zhvillon dhe zgjedh materiale miqësore me mjedisin.</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Analist i vlerësimit të ciklit të jetës - vlerëson ndikimet mjedisore të produkteve ose proceseve.</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CCE89EBD-010D-6D1E-E86B-F59B5FCED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303A8896-133D-9F1E-04BF-B0F1CFAFE5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9C0B8F1E-187B-A002-C64E-9A04B59DB3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3117E179-56DB-EBD4-93E8-F3084D96E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43E06BC4-0ECB-FE39-4C2F-7E3599AF512F}"/>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dirty="0" err="1">
                <a:solidFill>
                  <a:schemeClr val="bg1"/>
                </a:solidFill>
                <a:latin typeface="DejaVu Math TeX Gyre" panose="02000503000000000000"/>
              </a:rPr>
              <a:t>gomi-DS-SEvTKdpA-unsplash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315415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8220C-AEE0-1525-AC5D-35C212048A9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17A499E-9D1E-FBC3-98AC-459113195D36}"/>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B6A92345-85F4-F057-C740-907C7B492571}"/>
              </a:ext>
            </a:extLst>
          </p:cNvPr>
          <p:cNvSpPr txBox="1"/>
          <p:nvPr/>
        </p:nvSpPr>
        <p:spPr>
          <a:xfrm>
            <a:off x="3984331" y="402332"/>
            <a:ext cx="8111062" cy="40604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Efikasiteti energjetik</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Menaxhimi i </a:t>
            </a:r>
            <a:r>
              <a:rPr lang="en-US" sz="3200" noProof="0" dirty="0" err="1">
                <a:solidFill>
                  <a:srgbClr val="303D68"/>
                </a:solidFill>
                <a:latin typeface="DejaVu Math TeX Gyre" panose="02000503000000000000" pitchFamily="2" charset="0"/>
                <a:ea typeface="+mj-ea"/>
                <a:cs typeface="+mj-cs"/>
              </a:rPr>
              <a:t>mbetjeve</a:t>
            </a:r>
            <a:endParaRPr lang="en-US" sz="3200" noProof="0"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Riciklimi</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Energjia e rinovueshme</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a:ea typeface="+mj-ea"/>
                <a:cs typeface="+mj-cs"/>
              </a:rPr>
              <a:t>Prodhim </a:t>
            </a:r>
            <a:r>
              <a:rPr lang="en-US" sz="3200" noProof="0" dirty="0" err="1">
                <a:solidFill>
                  <a:srgbClr val="303D68"/>
                </a:solidFill>
                <a:latin typeface="DejaVu Math TeX Gyre"/>
                <a:ea typeface="+mj-ea"/>
                <a:cs typeface="+mj-cs"/>
              </a:rPr>
              <a:t>i</a:t>
            </a:r>
            <a:r>
              <a:rPr lang="en-US" sz="3200" noProof="0" dirty="0">
                <a:solidFill>
                  <a:srgbClr val="303D68"/>
                </a:solidFill>
                <a:latin typeface="DejaVu Math TeX Gyre"/>
                <a:ea typeface="+mj-ea"/>
                <a:cs typeface="+mj-cs"/>
              </a:rPr>
              <a:t> </a:t>
            </a:r>
            <a:r>
              <a:rPr lang="en-US" sz="3200" noProof="0" dirty="0" err="1">
                <a:solidFill>
                  <a:srgbClr val="303D68"/>
                </a:solidFill>
                <a:latin typeface="DejaVu Math TeX Gyre"/>
                <a:ea typeface="+mj-ea"/>
                <a:cs typeface="+mj-cs"/>
              </a:rPr>
              <a:t>qëndrueshëm</a:t>
            </a:r>
            <a:endParaRPr lang="en-GB" sz="3200" noProof="0" dirty="0">
              <a:solidFill>
                <a:srgbClr val="303D68"/>
              </a:solidFill>
              <a:latin typeface="DejaVu Math TeX Gyre"/>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5D062362-560C-C699-452D-0322515582D4}"/>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3.2: Studime rastesh sektoriale</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F23D4136-8D22-641C-00F7-D1EC1FED0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7230211E-B8A5-1E52-5276-48FAC10FF4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50559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71B614-E8CF-931A-E118-1178E4E1FEBA}"/>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F0EF55E-D31B-600B-2F7E-EFDA8EA88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AF676A82-CE0B-4615-6EA5-055B997D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A5320B99-0E07-A214-C70E-351C2D87363B}"/>
              </a:ext>
            </a:extLst>
          </p:cNvPr>
          <p:cNvSpPr txBox="1">
            <a:spLocks/>
          </p:cNvSpPr>
          <p:nvPr/>
        </p:nvSpPr>
        <p:spPr>
          <a:xfrm>
            <a:off x="489712"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Menaxhimi i mbetjeve dhe efikasiteti energjetik</a:t>
            </a:r>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3D12F827-44EA-EA77-06DC-171C81F286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78C6A01-B097-55FA-6E8B-CD8279417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8DA5257B-1240-57CC-F1F7-75275802042E}"/>
              </a:ext>
            </a:extLst>
          </p:cNvPr>
          <p:cNvSpPr txBox="1">
            <a:spLocks/>
          </p:cNvSpPr>
          <p:nvPr/>
        </p:nvSpPr>
        <p:spPr>
          <a:xfrm>
            <a:off x="291830" y="1713454"/>
            <a:ext cx="10311319"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noProof="0" dirty="0">
                <a:solidFill>
                  <a:srgbClr val="303D68"/>
                </a:solidFill>
                <a:latin typeface="DejaVu Math TeX Gyre" panose="02000503000000000000" pitchFamily="2" charset="0"/>
              </a:rPr>
              <a:t>Sektori: Menaxhimi i mbetjeve – </a:t>
            </a:r>
            <a:r>
              <a:rPr lang="en-GB" sz="2000" b="1" noProof="0" dirty="0" err="1">
                <a:solidFill>
                  <a:srgbClr val="303D68"/>
                </a:solidFill>
                <a:latin typeface="DejaVu Math TeX Gyre" panose="02000503000000000000" pitchFamily="2" charset="0"/>
              </a:rPr>
              <a:t>FoodObox</a:t>
            </a:r>
            <a:endParaRPr lang="en-GB" sz="2000" b="1" noProof="0" dirty="0">
              <a:solidFill>
                <a:srgbClr val="303D68"/>
              </a:solidFill>
              <a:latin typeface="DejaVu Math TeX Gyre" panose="02000503000000000000" pitchFamily="2" charset="0"/>
            </a:endParaRP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Lidh konsumatorët me ushqim të tepërt të ngrënshëm përmes "kutive surprizë" me zbritje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Redukton mbeturinat ushqimore dhe promovon përdorimin cirkulues të burimeve.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Çdo kuti parandalon mbeturinat dhe shmang rreth 2.5 kg emetime CO₂.</a:t>
            </a:r>
          </a:p>
          <a:p>
            <a:pPr lvl="1" algn="just"/>
            <a:endParaRPr lang="en-GB" sz="2000" dirty="0">
              <a:solidFill>
                <a:srgbClr val="303D68"/>
              </a:solidFill>
              <a:latin typeface="DejaVu Math TeX Gyre" panose="02000503000000000000" pitchFamily="2" charset="0"/>
            </a:endParaRPr>
          </a:p>
          <a:p>
            <a:pPr lvl="1" algn="just"/>
            <a:r>
              <a:rPr lang="en-GB" sz="2000" b="1" noProof="0" dirty="0">
                <a:solidFill>
                  <a:srgbClr val="303D68"/>
                </a:solidFill>
                <a:latin typeface="DejaVu Math TeX Gyre" panose="02000503000000000000" pitchFamily="2" charset="0"/>
              </a:rPr>
              <a:t>Sektori: Efiçienca e energjisë – Schneider Electric</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Përdor sisteme të mençura ndërtesash të mundësuara nga IoT për të optimizuar përdorimin e energjisë në kohë reale.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Redukton konsumimin e energjisë elektrike, kostot operative dhe emetimet e karbonit.</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a:t>
            </a:r>
            <a:r>
              <a:rPr lang="en-GB" sz="2000" noProof="0" dirty="0" err="1">
                <a:solidFill>
                  <a:srgbClr val="303D68"/>
                </a:solidFill>
                <a:latin typeface="DejaVu Math TeX Gyre" panose="02000503000000000000" pitchFamily="2" charset="0"/>
              </a:rPr>
              <a:t>EcoStruxure </a:t>
            </a:r>
            <a:r>
              <a:rPr lang="en-GB" sz="2000" noProof="0" dirty="0">
                <a:solidFill>
                  <a:srgbClr val="303D68"/>
                </a:solidFill>
                <a:latin typeface="DejaVu Math TeX Gyre" panose="02000503000000000000" pitchFamily="2" charset="0"/>
              </a:rPr>
              <a:t>Building Advisor" identifikon paefikasitetet dhe rekomandon përmirësime.</a:t>
            </a:r>
          </a:p>
        </p:txBody>
      </p:sp>
    </p:spTree>
    <p:extLst>
      <p:ext uri="{BB962C8B-B14F-4D97-AF65-F5344CB8AC3E}">
        <p14:creationId xmlns:p14="http://schemas.microsoft.com/office/powerpoint/2010/main" val="1743446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83D3FC-8FC9-CCF3-769B-0CDA17773164}"/>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1901E14-8717-F905-4AF4-3280F0EC9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B33F47E1-C8A6-9B2A-E17B-CE86EC9CD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DACFBF0E-1C61-C031-813E-A97C7357E142}"/>
              </a:ext>
            </a:extLst>
          </p:cNvPr>
          <p:cNvSpPr txBox="1">
            <a:spLocks/>
          </p:cNvSpPr>
          <p:nvPr/>
        </p:nvSpPr>
        <p:spPr>
          <a:xfrm>
            <a:off x="610508" y="549373"/>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Riciklimi, energjia e rinovueshme </a:t>
            </a:r>
          </a:p>
          <a:p>
            <a:r>
              <a:rPr lang="en-GB"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dhe prodhim i qëndrueshëm</a:t>
            </a:r>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579C4A7E-24BA-A600-8A26-4EC568FCF1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B7286D3-E503-9651-B317-89218B48D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B6A8E946-17CC-78AC-7D69-957BFCDD01A5}"/>
              </a:ext>
            </a:extLst>
          </p:cNvPr>
          <p:cNvSpPr txBox="1">
            <a:spLocks/>
          </p:cNvSpPr>
          <p:nvPr/>
        </p:nvSpPr>
        <p:spPr>
          <a:xfrm>
            <a:off x="181900" y="1874482"/>
            <a:ext cx="11561769"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endParaRPr lang="en-US" b="1" dirty="0">
              <a:solidFill>
                <a:srgbClr val="303D68"/>
              </a:solidFill>
              <a:latin typeface="DejaVu Math TeX Gyre" panose="02000503000000000000" pitchFamily="2" charset="0"/>
            </a:endParaRPr>
          </a:p>
          <a:p>
            <a:pPr lvl="1" algn="just"/>
            <a:r>
              <a:rPr lang="en-US" b="1" dirty="0" err="1">
                <a:solidFill>
                  <a:srgbClr val="303D68"/>
                </a:solidFill>
                <a:latin typeface="DejaVu Math TeX Gyre"/>
              </a:rPr>
              <a:t>Sektori</a:t>
            </a:r>
            <a:r>
              <a:rPr lang="en-US" b="1" dirty="0">
                <a:solidFill>
                  <a:srgbClr val="303D68"/>
                </a:solidFill>
                <a:latin typeface="DejaVu Math TeX Gyre"/>
              </a:rPr>
              <a:t>: </a:t>
            </a:r>
            <a:r>
              <a:rPr lang="en-US" b="1" dirty="0" err="1">
                <a:solidFill>
                  <a:srgbClr val="303D68"/>
                </a:solidFill>
                <a:latin typeface="DejaVu Math TeX Gyre"/>
              </a:rPr>
              <a:t>Riciklimi</a:t>
            </a:r>
            <a:r>
              <a:rPr lang="en-US" b="1" dirty="0">
                <a:solidFill>
                  <a:srgbClr val="303D68"/>
                </a:solidFill>
                <a:latin typeface="DejaVu Math TeX Gyre"/>
              </a:rPr>
              <a:t> – </a:t>
            </a:r>
            <a:r>
              <a:rPr lang="en-US" b="1" dirty="0" err="1">
                <a:solidFill>
                  <a:srgbClr val="303D68"/>
                </a:solidFill>
                <a:latin typeface="DejaVu Math TeX Gyre"/>
              </a:rPr>
              <a:t>TerraCycle</a:t>
            </a:r>
            <a:endParaRPr lang="en-US" b="1" dirty="0">
              <a:solidFill>
                <a:srgbClr val="303D68"/>
              </a:solidFill>
              <a:latin typeface="DejaVu Math TeX Gyre"/>
            </a:endParaRP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Mbledh dhe transformon mbeturina të vështira për t'u ricikluar (ambalazhe, pajisje elektronike, produkte konsumatorë).</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Programi "Loop" ofron ambalazhe të ripërdorshme dhe të rimbushshme për të reduktuar mbeturinat në deponi.</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Mbështet ekonominë cirkulare duke mbyllur ciklet e materialeve dhe ruajtur burimet.</a:t>
            </a:r>
          </a:p>
          <a:p>
            <a:pPr lvl="1" algn="just"/>
            <a:endParaRPr lang="en-US" dirty="0">
              <a:solidFill>
                <a:srgbClr val="303D68"/>
              </a:solidFill>
              <a:latin typeface="DejaVu Math TeX Gyre" panose="02000503000000000000" pitchFamily="2" charset="0"/>
            </a:endParaRPr>
          </a:p>
          <a:p>
            <a:pPr lvl="1" algn="just"/>
            <a:r>
              <a:rPr lang="en-US" b="1" dirty="0">
                <a:solidFill>
                  <a:srgbClr val="303D68"/>
                </a:solidFill>
                <a:latin typeface="DejaVu Math TeX Gyre" panose="02000503000000000000" pitchFamily="2" charset="0"/>
              </a:rPr>
              <a:t>Sektori: Energji e rinovueshme – Vestas</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Projekton, prodhon dhe mirëmban turbinat e erës me sisteme të avancuara monitorimi.</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Nxit dekarbonizimin duke zgjeruar prodhimin global të energjisë së erës.</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Mbështet komunitetet lokale përmes krijimit të vendeve të punës dhe programeve arsimore.</a:t>
            </a:r>
          </a:p>
          <a:p>
            <a:pPr lvl="1" algn="just"/>
            <a:endParaRPr lang="en-US" dirty="0">
              <a:solidFill>
                <a:srgbClr val="303D68"/>
              </a:solidFill>
              <a:latin typeface="DejaVu Math TeX Gyre" panose="02000503000000000000" pitchFamily="2" charset="0"/>
            </a:endParaRPr>
          </a:p>
          <a:p>
            <a:pPr lvl="1" algn="just"/>
            <a:r>
              <a:rPr lang="en-US" b="1" dirty="0">
                <a:solidFill>
                  <a:srgbClr val="303D68"/>
                </a:solidFill>
                <a:latin typeface="DejaVu Math TeX Gyre" panose="02000503000000000000" pitchFamily="2" charset="0"/>
              </a:rPr>
              <a:t>Sektori: Prodhim i qëndrueshëm – Kronospan</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Përdor drurin e siguruar në mënyrë të përgjegjshme me standarde të rrepta të gjurmueshmërisë dhe të pyjeve të qëndrueshme.</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Rimerr mbeturinat e prodhimit (pluhur druri, copa të prera, shkrunja) dhe i përdor për produkte të reja ose për gjenerim energjie.</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Përmirëson efikasitetin me makineri kursyese të energjisë dhe optimizim të proceseve, duke reduktuar emetimet dhe kostot.</a:t>
            </a:r>
            <a:endParaRPr lang="en-GB" dirty="0">
              <a:solidFill>
                <a:srgbClr val="303D68"/>
              </a:solidFill>
              <a:latin typeface="DejaVu Math TeX Gyre" panose="02000503000000000000" pitchFamily="2" charset="0"/>
            </a:endParaRPr>
          </a:p>
        </p:txBody>
      </p:sp>
    </p:spTree>
    <p:extLst>
      <p:ext uri="{BB962C8B-B14F-4D97-AF65-F5344CB8AC3E}">
        <p14:creationId xmlns:p14="http://schemas.microsoft.com/office/powerpoint/2010/main" val="2564278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3A55-4463-0B81-F8FA-95180026132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40AD813-BF75-90A3-AD53-AA5A6FE245D9}"/>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190BE33A-EF6E-1817-B16A-B3EEA30AEB38}"/>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A24FC31F-9DDF-85FB-277E-FE53ACDCE27E}"/>
              </a:ext>
            </a:extLst>
          </p:cNvPr>
          <p:cNvSpPr>
            <a:spLocks noGrp="1"/>
          </p:cNvSpPr>
          <p:nvPr>
            <p:ph type="title"/>
          </p:nvPr>
        </p:nvSpPr>
        <p:spPr>
          <a:xfrm>
            <a:off x="558396" y="2220583"/>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Moduli 1: Identifikimi i aftësive thelbësore të gjelbra në tregun e punës</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Nënkapitulli 1.1: Përcaktimi i aftësive të gjelbra</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Nënkryetari 1.2: Trendet dhe kërkesat e tregut të punës, aftësitë e gjelbra në Ballkanin Perëndimor</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Nënkapullë 1.3: Roli i edukatorëve në identifikimin e aftësive</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9D06A378-F1CD-1338-C62A-DBE8CACFC329}"/>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Përmirësimi i cilësisë së arsimit dhe formimit profesional (VET) në Ballkanin Perëndimor për zhvillim të qëndrueshëm.</a:t>
            </a:r>
          </a:p>
        </p:txBody>
      </p:sp>
      <p:pic>
        <p:nvPicPr>
          <p:cNvPr id="13" name="Picture 12" descr="A white text on a black background&#10;&#10;Description automatically generated">
            <a:extLst>
              <a:ext uri="{FF2B5EF4-FFF2-40B4-BE49-F238E27FC236}">
                <a16:creationId xmlns:a16="http://schemas.microsoft.com/office/drawing/2014/main" id="{CB126673-B492-8D8E-9623-107FAB555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879399CC-7A46-4F13-53B2-FC2AE1E0827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B3EF742A-6367-D6DE-173F-F1FD201B3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820FC247-744E-3200-802F-09C6CC36352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jeshil dhe digjital</a:t>
            </a:r>
          </a:p>
        </p:txBody>
      </p:sp>
    </p:spTree>
    <p:extLst>
      <p:ext uri="{BB962C8B-B14F-4D97-AF65-F5344CB8AC3E}">
        <p14:creationId xmlns:p14="http://schemas.microsoft.com/office/powerpoint/2010/main" val="81615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B9A6-055E-684D-41AC-AC06ADD7E7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39933C-8FBA-846D-73FD-ED12E69BAB5A}"/>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12744BE-0E8F-7B1F-7C38-55982EAE6603}"/>
              </a:ext>
            </a:extLst>
          </p:cNvPr>
          <p:cNvSpPr txBox="1"/>
          <p:nvPr/>
        </p:nvSpPr>
        <p:spPr>
          <a:xfrm>
            <a:off x="3920793" y="402332"/>
            <a:ext cx="8111062" cy="273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Projektet e studentëve për mësim të aplikuar</a:t>
            </a:r>
          </a:p>
          <a:p>
            <a:pPr marL="457200" indent="-457200">
              <a:lnSpc>
                <a:spcPct val="90000"/>
              </a:lnSpc>
              <a:spcBef>
                <a:spcPct val="0"/>
              </a:spcBef>
              <a:buFont typeface="Arial" panose="020B0604020202020204" pitchFamily="34" charset="0"/>
              <a:buChar char="•"/>
            </a:pPr>
            <a:r>
              <a:rPr lang="en-US" sz="3200" dirty="0">
                <a:solidFill>
                  <a:srgbClr val="303D68"/>
                </a:solidFill>
                <a:latin typeface="DejaVu Math TeX Gyre" panose="02000503000000000000" pitchFamily="2" charset="0"/>
                <a:ea typeface="+mj-ea"/>
                <a:cs typeface="+mj-cs"/>
              </a:rPr>
              <a:t>Shembuj</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F6062B20-D397-7A7C-6143-9052B903EB1C}"/>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3.3: Projekte studentore për mësim të aplikuar</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29D12DB4-2C43-161A-5C83-0F5B4D384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305F5E0-161A-CF14-9C17-EEFC7B0C9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41978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690EDC-D2DA-1442-EAA1-7C44BA2C34C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CAF954E-407C-8F9A-C0B9-F6701C122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4F1207E9-2073-E000-D8E9-4B1FBCC98F2A}"/>
              </a:ext>
            </a:extLst>
          </p:cNvPr>
          <p:cNvPicPr>
            <a:picLocks noChangeAspect="1"/>
          </p:cNvPicPr>
          <p:nvPr/>
        </p:nvPicPr>
        <p:blipFill>
          <a:blip r:embed="rId2" cstate="print">
            <a:extLst>
              <a:ext uri="{28A0092B-C50C-407E-A947-70E740481C1C}">
                <a14:useLocalDpi xmlns:a14="http://schemas.microsoft.com/office/drawing/2010/main" val="0"/>
              </a:ext>
            </a:extLst>
          </a:blip>
          <a:srcRect t="14553" b="14553"/>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C162D212-10D9-7314-8BA6-06161CBBD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7EF55C02-3D3B-4966-8A1B-D8ECDBD4B153}"/>
              </a:ext>
            </a:extLst>
          </p:cNvPr>
          <p:cNvSpPr txBox="1">
            <a:spLocks/>
          </p:cNvSpPr>
          <p:nvPr/>
        </p:nvSpPr>
        <p:spPr>
          <a:xfrm>
            <a:off x="7464913" y="2328401"/>
            <a:ext cx="3822189" cy="3742762"/>
          </a:xfrm>
          <a:prstGeom prst="rect">
            <a:avLst/>
          </a:prstGeom>
        </p:spPr>
        <p:txBody>
          <a:bodyPr vert="horz" lIns="91440" tIns="45720" rIns="91440" bIns="45720" rtlCol="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Projekte praktike që u lejojnë studentëve të zbatojnë njohuritë dhe aftësitë akademike në situata reale.</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Nxisni të menduarit kritik, kreativitetin dhe zgjidhjen e problemeve përmes detyrave autentike të orientuara drejt karrierës (p.sh., praktika, iniciativa komunitare, projekte kërkimore).</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Ndërtoni përvojë praktike, punë në ekip dhe kompetenca profesionale të nevojshme për karrierat e ardhshme.</a:t>
            </a: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FC3294B1-F58E-4146-C01E-7903CCA21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53FF5FD6-42E0-C0A8-36D5-1B64ED964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FCBBB038-2385-00AB-ED43-3B7F86DEAC91}"/>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Projektet e studentëve për mësim të aplikuar</a:t>
            </a:r>
          </a:p>
        </p:txBody>
      </p:sp>
      <p:sp>
        <p:nvSpPr>
          <p:cNvPr id="15" name="TextBox 14">
            <a:extLst>
              <a:ext uri="{FF2B5EF4-FFF2-40B4-BE49-F238E27FC236}">
                <a16:creationId xmlns:a16="http://schemas.microsoft.com/office/drawing/2014/main" id="{A2FA43D0-1689-AD24-B8EE-56328069BF5C}"/>
              </a:ext>
            </a:extLst>
          </p:cNvPr>
          <p:cNvSpPr txBox="1"/>
          <p:nvPr/>
        </p:nvSpPr>
        <p:spPr>
          <a:xfrm>
            <a:off x="-1" y="6642546"/>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 nga </a:t>
            </a:r>
            <a:r>
              <a:rPr lang="en-GB" sz="800" dirty="0" err="1">
                <a:solidFill>
                  <a:srgbClr val="303D68"/>
                </a:solidFill>
                <a:latin typeface="DejaVu Math TeX Gyre" panose="02000503000000000000"/>
              </a:rPr>
              <a:t>kotak-kanan-bkrKpCnSBzc-unsplash</a:t>
            </a:r>
            <a:endParaRPr lang="en-GB" sz="800" noProof="0" dirty="0">
              <a:solidFill>
                <a:srgbClr val="303D68"/>
              </a:solidFill>
              <a:latin typeface="DejaVu Math TeX Gyre" panose="02000503000000000000"/>
            </a:endParaRPr>
          </a:p>
        </p:txBody>
      </p:sp>
    </p:spTree>
    <p:extLst>
      <p:ext uri="{BB962C8B-B14F-4D97-AF65-F5344CB8AC3E}">
        <p14:creationId xmlns:p14="http://schemas.microsoft.com/office/powerpoint/2010/main" val="821699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39CDB-6331-E041-F3DC-2383FC5934C9}"/>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EF7BDCD-56BB-6A7B-EBAB-A19BABAA8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A8E80FAD-225E-F186-B26C-122B1A25E681}"/>
              </a:ext>
            </a:extLst>
          </p:cNvPr>
          <p:cNvPicPr>
            <a:picLocks noChangeAspect="1"/>
          </p:cNvPicPr>
          <p:nvPr/>
        </p:nvPicPr>
        <p:blipFill>
          <a:blip r:embed="rId2" cstate="print">
            <a:extLst>
              <a:ext uri="{28A0092B-C50C-407E-A947-70E740481C1C}">
                <a14:useLocalDpi xmlns:a14="http://schemas.microsoft.com/office/drawing/2010/main" val="0"/>
              </a:ext>
            </a:extLst>
          </a:blip>
          <a:srcRect l="3083" r="3083"/>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F2A51AE7-D18F-F60F-E3FA-E8F64AFD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6D605CAF-7D89-BD3C-7343-86CC61ADEDD3}"/>
              </a:ext>
            </a:extLst>
          </p:cNvPr>
          <p:cNvSpPr txBox="1">
            <a:spLocks/>
          </p:cNvSpPr>
          <p:nvPr/>
        </p:nvSpPr>
        <p:spPr>
          <a:xfrm>
            <a:off x="7464913" y="1799617"/>
            <a:ext cx="3924900" cy="4271546"/>
          </a:xfrm>
          <a:prstGeom prst="rect">
            <a:avLst/>
          </a:prstGeom>
        </p:spPr>
        <p:txBody>
          <a:bodyPr vert="horz" lIns="91440" tIns="45720" rIns="91440" bIns="45720" rtlCol="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200" dirty="0">
                <a:solidFill>
                  <a:srgbClr val="303D68"/>
                </a:solidFill>
                <a:latin typeface="DejaVu Math TeX Gyre" panose="02000503000000000000" pitchFamily="2" charset="0"/>
              </a:rPr>
              <a:t>Përdorni studime rastesh nga bota reale ose sfida lokale nga sektorë ose rajone të caktuara për të krijuar projekte mësimore të aplikueshme dhe me kuptim.</a:t>
            </a:r>
          </a:p>
          <a:p>
            <a:pPr marL="285750" indent="-285750" algn="just">
              <a:spcAft>
                <a:spcPts val="600"/>
              </a:spcAft>
              <a:buFont typeface="Arial" panose="020B0604020202020204" pitchFamily="34" charset="0"/>
              <a:buChar char="•"/>
            </a:pPr>
            <a:r>
              <a:rPr lang="en-US" sz="2200" dirty="0">
                <a:solidFill>
                  <a:srgbClr val="303D68"/>
                </a:solidFill>
                <a:latin typeface="DejaVu Math TeX Gyre" panose="02000503000000000000" pitchFamily="2" charset="0"/>
              </a:rPr>
              <a:t>Jepni studentëve detyra të tilla si </a:t>
            </a:r>
            <a:r>
              <a:rPr lang="en-US" sz="2200" dirty="0" err="1">
                <a:solidFill>
                  <a:srgbClr val="303D68"/>
                </a:solidFill>
                <a:latin typeface="DejaVu Math TeX Gyre" panose="02000503000000000000" pitchFamily="2" charset="0"/>
              </a:rPr>
              <a:t>analiza </a:t>
            </a:r>
            <a:r>
              <a:rPr lang="en-US" sz="2200" dirty="0">
                <a:solidFill>
                  <a:srgbClr val="303D68"/>
                </a:solidFill>
                <a:latin typeface="DejaVu Math TeX Gyre" panose="02000503000000000000" pitchFamily="2" charset="0"/>
              </a:rPr>
              <a:t>e situatës, identifikimi i problemeve dhe propozimi i zgjidhjeve praktike dhe të zbatueshme.</a:t>
            </a:r>
          </a:p>
          <a:p>
            <a:pPr marL="285750" indent="-285750" algn="just">
              <a:spcAft>
                <a:spcPts val="600"/>
              </a:spcAft>
              <a:buFont typeface="Arial" panose="020B0604020202020204" pitchFamily="34" charset="0"/>
              <a:buChar char="•"/>
            </a:pPr>
            <a:r>
              <a:rPr lang="en-US" sz="2200" dirty="0">
                <a:solidFill>
                  <a:srgbClr val="303D68"/>
                </a:solidFill>
                <a:latin typeface="DejaVu Math TeX Gyre" panose="02000503000000000000" pitchFamily="2" charset="0"/>
              </a:rPr>
              <a:t>Inkurajoni eksplorimin e strategjive të ekonomisë cirkulare, si përdorimi i burimeve përsëri, riciklimi ose ripërdorimi i tyre, dhe mundësitë për të mbyllur ciklet materiale.</a:t>
            </a:r>
            <a:endParaRPr lang="en-GB" sz="2200" dirty="0">
              <a:solidFill>
                <a:srgbClr val="303D68"/>
              </a:solidFill>
              <a:latin typeface="DejaVu Math TeX Gyre" panose="02000503000000000000" pitchFamily="2" charset="0"/>
            </a:endParaRPr>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3A290172-A370-D72E-82E8-0B3F8B465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5F2754B7-3008-D21B-383B-AF6DDE14D4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52C67CCF-B4D2-5E0D-F9DB-7D3A3B33E93E}"/>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Shembuj</a:t>
            </a:r>
          </a:p>
        </p:txBody>
      </p:sp>
      <p:sp>
        <p:nvSpPr>
          <p:cNvPr id="15" name="TextBox 14">
            <a:extLst>
              <a:ext uri="{FF2B5EF4-FFF2-40B4-BE49-F238E27FC236}">
                <a16:creationId xmlns:a16="http://schemas.microsoft.com/office/drawing/2014/main" id="{EB1C68F2-195E-3223-630B-04CAEC08C834}"/>
              </a:ext>
            </a:extLst>
          </p:cNvPr>
          <p:cNvSpPr txBox="1"/>
          <p:nvPr/>
        </p:nvSpPr>
        <p:spPr>
          <a:xfrm>
            <a:off x="-1"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dirty="0">
                <a:solidFill>
                  <a:schemeClr val="bg1"/>
                </a:solidFill>
                <a:latin typeface="DejaVu Math TeX Gyre" panose="02000503000000000000"/>
              </a:rPr>
              <a:t>gabriela-SCiwe1FASQQ-unsplash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4199759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459940-53EB-08F3-E7E1-2C3D6D6579BF}"/>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90EF58C-E4C6-5FAB-D58E-750531962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tangle 15">
            <a:extLst>
              <a:ext uri="{FF2B5EF4-FFF2-40B4-BE49-F238E27FC236}">
                <a16:creationId xmlns:a16="http://schemas.microsoft.com/office/drawing/2014/main" id="{4F45A0E5-7D61-5BB8-97CE-70AFDFC72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0" name="Picture 9" descr="Blue text on a black background&#10;&#10;Description automatically generated">
            <a:extLst>
              <a:ext uri="{FF2B5EF4-FFF2-40B4-BE49-F238E27FC236}">
                <a16:creationId xmlns:a16="http://schemas.microsoft.com/office/drawing/2014/main" id="{2D2CCD7D-D901-380D-3E94-93923E9D59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CF171499-B3D2-7365-E4FF-FBA063056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02BF2DC6-9826-34B9-6F4C-F093F9248706}"/>
              </a:ext>
            </a:extLst>
          </p:cNvPr>
          <p:cNvSpPr txBox="1">
            <a:spLocks/>
          </p:cNvSpPr>
          <p:nvPr/>
        </p:nvSpPr>
        <p:spPr>
          <a:xfrm>
            <a:off x="466927" y="454892"/>
            <a:ext cx="10943618"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Strategjitë e ekonomisë së qarkullueshme për t'u integruar </a:t>
            </a:r>
          </a:p>
        </p:txBody>
      </p:sp>
      <p:pic>
        <p:nvPicPr>
          <p:cNvPr id="3" name="Picture 2" descr="Circular diagram with arrows and symbols&#10;&#10;AI-generated content may be incorrect.">
            <a:extLst>
              <a:ext uri="{FF2B5EF4-FFF2-40B4-BE49-F238E27FC236}">
                <a16:creationId xmlns:a16="http://schemas.microsoft.com/office/drawing/2014/main" id="{EE3A17F0-6E75-1A22-2080-49EAFEC99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3527" y="1548354"/>
            <a:ext cx="5337018" cy="4059140"/>
          </a:xfrm>
          <a:prstGeom prst="rect">
            <a:avLst/>
          </a:prstGeom>
        </p:spPr>
      </p:pic>
      <p:sp>
        <p:nvSpPr>
          <p:cNvPr id="4" name="Title 1">
            <a:extLst>
              <a:ext uri="{FF2B5EF4-FFF2-40B4-BE49-F238E27FC236}">
                <a16:creationId xmlns:a16="http://schemas.microsoft.com/office/drawing/2014/main" id="{70A002A8-6ED0-DC79-8D3B-4DCE7EFB6D4C}"/>
              </a:ext>
            </a:extLst>
          </p:cNvPr>
          <p:cNvSpPr txBox="1">
            <a:spLocks/>
          </p:cNvSpPr>
          <p:nvPr/>
        </p:nvSpPr>
        <p:spPr>
          <a:xfrm>
            <a:off x="610509" y="1390165"/>
            <a:ext cx="5260356" cy="4059140"/>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a:rPr>
              <a:t>Para-</a:t>
            </a:r>
            <a:r>
              <a:rPr lang="en-US" sz="2000" noProof="0" dirty="0" err="1">
                <a:solidFill>
                  <a:srgbClr val="303D68"/>
                </a:solidFill>
                <a:latin typeface="DejaVu Math TeX Gyre"/>
              </a:rPr>
              <a:t>përdorimit</a:t>
            </a:r>
            <a:r>
              <a:rPr lang="en-US" sz="2000" noProof="0" dirty="0">
                <a:solidFill>
                  <a:srgbClr val="303D68"/>
                </a:solidFill>
                <a:latin typeface="DejaVu Math TeX Gyre"/>
              </a:rPr>
              <a:t> - </a:t>
            </a:r>
            <a:r>
              <a:rPr lang="en-US" sz="2000" noProof="0" dirty="0" err="1">
                <a:solidFill>
                  <a:srgbClr val="303D68"/>
                </a:solidFill>
                <a:latin typeface="DejaVu Math TeX Gyre"/>
              </a:rPr>
              <a:t>zgjidhni</a:t>
            </a:r>
            <a:r>
              <a:rPr lang="en-US" sz="2000" noProof="0" dirty="0">
                <a:solidFill>
                  <a:srgbClr val="303D68"/>
                </a:solidFill>
                <a:latin typeface="DejaVu Math TeX Gyre"/>
              </a:rPr>
              <a:t> </a:t>
            </a:r>
            <a:r>
              <a:rPr lang="en-US" sz="2000" noProof="0" dirty="0" err="1">
                <a:solidFill>
                  <a:srgbClr val="303D68"/>
                </a:solidFill>
                <a:latin typeface="DejaVu Math TeX Gyre"/>
              </a:rPr>
              <a:t>materiale</a:t>
            </a:r>
            <a:r>
              <a:rPr lang="en-US" sz="2000" noProof="0" dirty="0">
                <a:solidFill>
                  <a:srgbClr val="303D68"/>
                </a:solidFill>
                <a:latin typeface="DejaVu Math TeX Gyre"/>
              </a:rPr>
              <a:t> </a:t>
            </a:r>
            <a:r>
              <a:rPr lang="en-US" sz="2000" dirty="0" err="1">
                <a:solidFill>
                  <a:srgbClr val="303D68"/>
                </a:solidFill>
                <a:latin typeface="DejaVu Math TeX Gyre"/>
              </a:rPr>
              <a:t>qarkore</a:t>
            </a:r>
            <a:r>
              <a:rPr lang="en-US" sz="2000" noProof="0" dirty="0">
                <a:solidFill>
                  <a:srgbClr val="303D68"/>
                </a:solidFill>
                <a:latin typeface="DejaVu Math TeX Gyre"/>
              </a:rPr>
              <a:t>, </a:t>
            </a:r>
            <a:r>
              <a:rPr lang="en-US" sz="2000" noProof="0" dirty="0" err="1">
                <a:solidFill>
                  <a:srgbClr val="303D68"/>
                </a:solidFill>
                <a:latin typeface="DejaVu Math TeX Gyre"/>
              </a:rPr>
              <a:t>optimizoni</a:t>
            </a:r>
            <a:r>
              <a:rPr lang="en-US" sz="2000" noProof="0" dirty="0">
                <a:solidFill>
                  <a:srgbClr val="303D68"/>
                </a:solidFill>
                <a:latin typeface="DejaVu Math TeX Gyre"/>
              </a:rPr>
              <a:t> </a:t>
            </a:r>
            <a:r>
              <a:rPr lang="en-US" sz="2000" noProof="0" dirty="0" err="1">
                <a:solidFill>
                  <a:srgbClr val="303D68"/>
                </a:solidFill>
                <a:latin typeface="DejaVu Math TeX Gyre"/>
              </a:rPr>
              <a:t>furnizimin</a:t>
            </a:r>
            <a:r>
              <a:rPr lang="en-US" sz="2000" noProof="0" dirty="0">
                <a:solidFill>
                  <a:srgbClr val="303D68"/>
                </a:solidFill>
                <a:latin typeface="DejaVu Math TeX Gyre"/>
              </a:rPr>
              <a:t>, prodhim të qëndrueshëm, dizajn të qëndrueshëm të produktit, dhe paketim &amp; logjistikë miqësore me mjedisin.</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Përdorimi - zbato modelin produkt-si-shërbim, modelet e ndarjes, modularitetin dhe programet e mirëmbajtjes për të zgjatur jetën dhe efikasitetin e produktit.</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Pas përdorimit - riplotësoni, ripërdorni, rishisni, rinovoni, ribëni, rikuperoni dhe ricikloni për të kapur vlerën dhe minimizuar mbeturinat.</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Në përgjithësi - rindërto sistemi duke integruar strategjitë cirkulare në të gjitha fazat për të reduktuar konsumimin e burimeve dhe për të promovuar prodhimin e qëndrueshëm.</a:t>
            </a: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spTree>
    <p:extLst>
      <p:ext uri="{BB962C8B-B14F-4D97-AF65-F5344CB8AC3E}">
        <p14:creationId xmlns:p14="http://schemas.microsoft.com/office/powerpoint/2010/main" val="1799194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4A8E-C8F6-82DE-EBDC-A62A1FBA774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EBF7134-D668-48D3-566B-68D739583FEF}"/>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2DEEA371-DD11-7A8C-D2D9-5390E6D1325E}"/>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CBA98A9-F787-1BA8-945C-B1DFEC1003A4}"/>
              </a:ext>
            </a:extLst>
          </p:cNvPr>
          <p:cNvSpPr>
            <a:spLocks noGrp="1"/>
          </p:cNvSpPr>
          <p:nvPr>
            <p:ph type="title"/>
          </p:nvPr>
        </p:nvSpPr>
        <p:spPr>
          <a:xfrm>
            <a:off x="497051" y="3025847"/>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Aktivitet reflektues</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20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Cilat aftësi të gjelbra (p.sh., efikasiteti energjetik, reduktimi i mbetjeve, mendimi sistemor, monitorimi digjital) janë më të rëndësishme për karrierat e ardhshme të nxënësve tuaj? Si mësohen ose trajtohen aktualisht këto aftësi në mësimet tuaja ose në vendin e punës? Ku vëreni boshllëqe ose mundësi për përmirësim? Si mund të përditësoni kurrikulën ose aktivitetet tuaja për të përfshirë aftësitë e reja të gjelbra? A mund të jepni një shembull konkret të një aftësie që u mungon nxënësve tuaj dhe si mund të integrohej?</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Cili është një sfidë urgjente e qëndrueshmërisë në shkollën, </a:t>
            </a:r>
            <a:r>
              <a:rPr lang="en-US" sz="1800" noProof="0" dirty="0" err="1">
                <a:solidFill>
                  <a:srgbClr val="373365"/>
                </a:solidFill>
                <a:latin typeface="DejaVu Math TeX Gyre" panose="02000503000000000000"/>
              </a:rPr>
              <a:t>qendrën</a:t>
            </a:r>
            <a:r>
              <a:rPr lang="en-US" sz="1800" noProof="0" dirty="0">
                <a:solidFill>
                  <a:srgbClr val="373365"/>
                </a:solidFill>
                <a:latin typeface="DejaVu Math TeX Gyre" panose="02000503000000000000"/>
              </a:rPr>
              <a:t> tuaj të trajnimit ose komunitetin tuaj? Si mund t'i aplikojnë nxënësit kompetencat </a:t>
            </a:r>
            <a:r>
              <a:rPr lang="en-US" sz="1800" noProof="0" dirty="0" err="1">
                <a:solidFill>
                  <a:srgbClr val="373365"/>
                </a:solidFill>
                <a:latin typeface="DejaVu Math TeX Gyre" panose="02000503000000000000"/>
              </a:rPr>
              <a:t>e GreenComp </a:t>
            </a:r>
            <a:r>
              <a:rPr lang="en-US" sz="1800" noProof="0" dirty="0">
                <a:solidFill>
                  <a:srgbClr val="373365"/>
                </a:solidFill>
                <a:latin typeface="DejaVu Math TeX Gyre" panose="02000503000000000000"/>
              </a:rPr>
              <a:t>(mendimi sistemor, mendimi për të ardhmen, zgjidhja e problemeve, etj.) për </a:t>
            </a:r>
            <a:r>
              <a:rPr lang="en-US" sz="1800" noProof="0" dirty="0" err="1">
                <a:solidFill>
                  <a:srgbClr val="373365"/>
                </a:solidFill>
                <a:latin typeface="DejaVu Math TeX Gyre" panose="02000503000000000000"/>
              </a:rPr>
              <a:t>të analizuar </a:t>
            </a:r>
            <a:r>
              <a:rPr lang="en-US" sz="1800" noProof="0" dirty="0">
                <a:solidFill>
                  <a:srgbClr val="373365"/>
                </a:solidFill>
                <a:latin typeface="DejaVu Math TeX Gyre" panose="02000503000000000000"/>
              </a:rPr>
              <a:t>këtë sfidë? Çfarë metodash mund të përdorin studentët për të hartuar problemin dhe për të identifikuar shkaqet rrënjësore? Çfarë zgjidhjesh praktike mund të propozojnë nxënësit, dhe si mund t'i zbatojnë ose testojnë ato? Si mund të nxisë ky projekt bashkëpunimin dhe përgjegjësinë midis studentëve?</a:t>
            </a:r>
            <a:br>
              <a:rPr lang="en-US"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Cilat aftësi të gjelbra mund të integroni në mënyrë realiste në mësimet tuaja më pas? Cilat metoda mësimore (mësimi bazuar në projekte, studime rastesh, simulime, projekte për ekonominë qarkullore) do të ishin më efektive? Çfarë burimesh, mjetesh ose mbështetjeje do t'ju ndihmonte të zbatonit këto ide? Si mund të matni ose të reflektoni mbi ndikimin e këtyre aktiviteteve në aftësitë dhe angazhimin e nxënësve? A mund të përshkruani një projekt të vogël ose aktivitet specifik për të filluar integrimin e këtyre aftësive menjëherë?</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1E7D40F4-68D1-6A6D-3670-C2DA3D43D016}"/>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Përmirësimi i cilësisë së arsimit dhe formimit profesional (VET) në Ballkanin Perëndimor për zhvillim të qëndrueshëm.</a:t>
            </a:r>
          </a:p>
        </p:txBody>
      </p:sp>
      <p:pic>
        <p:nvPicPr>
          <p:cNvPr id="13" name="Picture 12" descr="A white text on a black background&#10;&#10;Description automatically generated">
            <a:extLst>
              <a:ext uri="{FF2B5EF4-FFF2-40B4-BE49-F238E27FC236}">
                <a16:creationId xmlns:a16="http://schemas.microsoft.com/office/drawing/2014/main" id="{58DA715E-2265-7080-C56C-3D978A48B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34BA32F-715B-6AEF-0E07-9F6F4C9A670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7647617-E3F9-8578-6ED1-E215F4D6E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6550F3C3-F820-592C-CDD6-2AA9A786415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të gjelbër dhe digjital</a:t>
            </a:r>
          </a:p>
        </p:txBody>
      </p:sp>
    </p:spTree>
    <p:extLst>
      <p:ext uri="{BB962C8B-B14F-4D97-AF65-F5344CB8AC3E}">
        <p14:creationId xmlns:p14="http://schemas.microsoft.com/office/powerpoint/2010/main" val="1880753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C7B3-BE3B-42C9-8623-406DFF2085D1}"/>
            </a:ext>
          </a:extLst>
        </p:cNvPr>
        <p:cNvGrpSpPr/>
        <p:nvPr/>
      </p:nvGrpSpPr>
      <p:grpSpPr>
        <a:xfrm>
          <a:off x="0" y="0"/>
          <a:ext cx="0" cy="0"/>
          <a:chOff x="0" y="0"/>
          <a:chExt cx="0" cy="0"/>
        </a:xfrm>
      </p:grpSpPr>
      <p:pic>
        <p:nvPicPr>
          <p:cNvPr id="11" name="Picture 10" descr="Business people shaking hands">
            <a:extLst>
              <a:ext uri="{FF2B5EF4-FFF2-40B4-BE49-F238E27FC236}">
                <a16:creationId xmlns:a16="http://schemas.microsoft.com/office/drawing/2014/main" id="{353C131C-1FE4-915C-8AC8-70BCEF8734F5}"/>
              </a:ext>
            </a:extLst>
          </p:cNvPr>
          <p:cNvPicPr>
            <a:picLocks noGrp="1" noRot="1" noChangeAspect="1" noMove="1" noResize="1" noEditPoints="1" noAdjustHandles="1" noChangeArrowheads="1" noChangeShapeType="1" noCrop="1"/>
          </p:cNvPicPr>
          <p:nvPr/>
        </p:nvPicPr>
        <p:blipFill>
          <a:blip r:embed="rId3">
            <a:alphaModFix amt="20000"/>
            <a:extLst>
              <a:ext uri="{28A0092B-C50C-407E-A947-70E740481C1C}">
                <a14:useLocalDpi xmlns:a14="http://schemas.microsoft.com/office/drawing/2010/main" val="0"/>
              </a:ext>
            </a:extLst>
          </a:blip>
          <a:srcRect l="5312" t="19863"/>
          <a:stretch/>
        </p:blipFill>
        <p:spPr>
          <a:xfrm>
            <a:off x="-7880" y="0"/>
            <a:ext cx="12199880" cy="6891849"/>
          </a:xfrm>
          <a:prstGeom prst="rect">
            <a:avLst/>
          </a:prstGeom>
        </p:spPr>
      </p:pic>
      <p:sp>
        <p:nvSpPr>
          <p:cNvPr id="2" name="Title 1">
            <a:extLst>
              <a:ext uri="{FF2B5EF4-FFF2-40B4-BE49-F238E27FC236}">
                <a16:creationId xmlns:a16="http://schemas.microsoft.com/office/drawing/2014/main" id="{A0DD77EA-30B7-5596-BC7E-0B72D36354EA}"/>
              </a:ext>
            </a:extLst>
          </p:cNvPr>
          <p:cNvSpPr>
            <a:spLocks noGrp="1"/>
          </p:cNvSpPr>
          <p:nvPr>
            <p:ph type="title"/>
          </p:nvPr>
        </p:nvSpPr>
        <p:spPr>
          <a:xfrm>
            <a:off x="2587120" y="3000068"/>
            <a:ext cx="7025640" cy="857864"/>
          </a:xfrm>
        </p:spPr>
        <p:txBody>
          <a:bodyPr>
            <a:noAutofit/>
          </a:bodyPr>
          <a:lstStyle/>
          <a:p>
            <a:pPr algn="ctr"/>
            <a:r>
              <a:rPr lang="en-GB" sz="6000" b="1" noProof="0" dirty="0">
                <a:solidFill>
                  <a:srgbClr val="4DB9A1"/>
                </a:solidFill>
                <a:latin typeface="DejaVu Sans" panose="020B0603030804020204" pitchFamily="34" charset="0"/>
                <a:ea typeface="DejaVu Sans" panose="020B0603030804020204" pitchFamily="34" charset="0"/>
                <a:cs typeface="DejaVu Sans" panose="020B0603030804020204" pitchFamily="34" charset="0"/>
              </a:rPr>
              <a:t>Faleminderit!</a:t>
            </a:r>
          </a:p>
        </p:txBody>
      </p:sp>
      <p:sp>
        <p:nvSpPr>
          <p:cNvPr id="4" name="Rectangle 2">
            <a:extLst>
              <a:ext uri="{FF2B5EF4-FFF2-40B4-BE49-F238E27FC236}">
                <a16:creationId xmlns:a16="http://schemas.microsoft.com/office/drawing/2014/main" id="{B77DFBFF-5126-062E-05E9-031F96874DFE}"/>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DEEC1FFE-33F2-F6D3-EE8A-4AB41164C339}"/>
              </a:ext>
            </a:extLst>
          </p:cNvPr>
          <p:cNvSpPr txBox="1">
            <a:spLocks/>
          </p:cNvSpPr>
          <p:nvPr/>
        </p:nvSpPr>
        <p:spPr>
          <a:xfrm>
            <a:off x="2308059" y="4357398"/>
            <a:ext cx="7389857" cy="405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5" name="Title 1">
            <a:extLst>
              <a:ext uri="{FF2B5EF4-FFF2-40B4-BE49-F238E27FC236}">
                <a16:creationId xmlns:a16="http://schemas.microsoft.com/office/drawing/2014/main" id="{F597848C-F37D-5FDA-43D7-22F3A5A9FC10}"/>
              </a:ext>
            </a:extLst>
          </p:cNvPr>
          <p:cNvSpPr txBox="1">
            <a:spLocks/>
          </p:cNvSpPr>
          <p:nvPr/>
        </p:nvSpPr>
        <p:spPr>
          <a:xfrm>
            <a:off x="2308059" y="2142609"/>
            <a:ext cx="7389857" cy="71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r>
              <a:rPr lang="en-GB" sz="2000" b="1"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Cleantech Bullgari</a:t>
            </a:r>
          </a:p>
        </p:txBody>
      </p:sp>
      <p:grpSp>
        <p:nvGrpSpPr>
          <p:cNvPr id="6" name="Group 5">
            <a:extLst>
              <a:ext uri="{FF2B5EF4-FFF2-40B4-BE49-F238E27FC236}">
                <a16:creationId xmlns:a16="http://schemas.microsoft.com/office/drawing/2014/main" id="{5381120A-CFF2-DBF3-FD1E-47ED1F905D9B}"/>
              </a:ext>
            </a:extLst>
          </p:cNvPr>
          <p:cNvGrpSpPr/>
          <p:nvPr/>
        </p:nvGrpSpPr>
        <p:grpSpPr>
          <a:xfrm>
            <a:off x="-7880" y="5779801"/>
            <a:ext cx="12199880" cy="1115889"/>
            <a:chOff x="0" y="5742109"/>
            <a:chExt cx="12199880" cy="1115889"/>
          </a:xfrm>
        </p:grpSpPr>
        <p:sp>
          <p:nvSpPr>
            <p:cNvPr id="10" name="Rectangle 9">
              <a:extLst>
                <a:ext uri="{FF2B5EF4-FFF2-40B4-BE49-F238E27FC236}">
                  <a16:creationId xmlns:a16="http://schemas.microsoft.com/office/drawing/2014/main" id="{DEEDB35B-167E-D805-E805-7A42279F2784}"/>
                </a:ext>
              </a:extLst>
            </p:cNvPr>
            <p:cNvSpPr>
              <a:spLocks/>
            </p:cNvSpPr>
            <p:nvPr/>
          </p:nvSpPr>
          <p:spPr>
            <a:xfrm flipV="1">
              <a:off x="0" y="5742109"/>
              <a:ext cx="12199880" cy="1115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6" name="Picture 15" descr="A blue and gold logo&#10;&#10;Description automatically generated">
              <a:extLst>
                <a:ext uri="{FF2B5EF4-FFF2-40B4-BE49-F238E27FC236}">
                  <a16:creationId xmlns:a16="http://schemas.microsoft.com/office/drawing/2014/main" id="{F4AEE9FB-8105-9F53-4BD1-A8500503A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818" y="6076008"/>
              <a:ext cx="988452" cy="401110"/>
            </a:xfrm>
            <a:prstGeom prst="rect">
              <a:avLst/>
            </a:prstGeom>
          </p:spPr>
        </p:pic>
        <p:pic>
          <p:nvPicPr>
            <p:cNvPr id="18" name="Picture 17" descr="A logo with a circle and a circle with a letter b&#10;&#10;Description automatically generated">
              <a:extLst>
                <a:ext uri="{FF2B5EF4-FFF2-40B4-BE49-F238E27FC236}">
                  <a16:creationId xmlns:a16="http://schemas.microsoft.com/office/drawing/2014/main" id="{0B0D8A18-9093-176C-B4CE-9EE9052AB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581" y="6083411"/>
              <a:ext cx="974895" cy="428106"/>
            </a:xfrm>
            <a:prstGeom prst="rect">
              <a:avLst/>
            </a:prstGeom>
          </p:spPr>
        </p:pic>
        <p:pic>
          <p:nvPicPr>
            <p:cNvPr id="20" name="Picture 19" descr="A green and blue text on a black background&#10;&#10;Description automatically generated">
              <a:extLst>
                <a:ext uri="{FF2B5EF4-FFF2-40B4-BE49-F238E27FC236}">
                  <a16:creationId xmlns:a16="http://schemas.microsoft.com/office/drawing/2014/main" id="{7E25FFE1-B1CB-3A46-3E8C-FDA9B9254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9" y="6088687"/>
              <a:ext cx="1732222" cy="430944"/>
            </a:xfrm>
            <a:prstGeom prst="rect">
              <a:avLst/>
            </a:prstGeom>
          </p:spPr>
        </p:pic>
        <p:pic>
          <p:nvPicPr>
            <p:cNvPr id="21" name="Picture 20" descr="A yellow and blue circle with a white bird and stars&#10;&#10;Description automatically generated">
              <a:extLst>
                <a:ext uri="{FF2B5EF4-FFF2-40B4-BE49-F238E27FC236}">
                  <a16:creationId xmlns:a16="http://schemas.microsoft.com/office/drawing/2014/main" id="{62B07B95-9682-B75F-645C-E2842BE1C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655" y="5997328"/>
              <a:ext cx="581236" cy="581236"/>
            </a:xfrm>
            <a:prstGeom prst="rect">
              <a:avLst/>
            </a:prstGeom>
          </p:spPr>
        </p:pic>
        <p:pic>
          <p:nvPicPr>
            <p:cNvPr id="22" name="Picture 21" descr="A logo with text on it&#10;&#10;Description automatically generated">
              <a:extLst>
                <a:ext uri="{FF2B5EF4-FFF2-40B4-BE49-F238E27FC236}">
                  <a16:creationId xmlns:a16="http://schemas.microsoft.com/office/drawing/2014/main" id="{10E1F949-FA54-EB97-9B0D-75D239FF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374" y="5972113"/>
              <a:ext cx="1647764" cy="659106"/>
            </a:xfrm>
            <a:prstGeom prst="rect">
              <a:avLst/>
            </a:prstGeom>
          </p:spPr>
        </p:pic>
        <p:pic>
          <p:nvPicPr>
            <p:cNvPr id="23" name="Picture 22" descr="Blue text on a black background&#10;&#10;Description automatically generated">
              <a:extLst>
                <a:ext uri="{FF2B5EF4-FFF2-40B4-BE49-F238E27FC236}">
                  <a16:creationId xmlns:a16="http://schemas.microsoft.com/office/drawing/2014/main" id="{0BBF9D4F-A4BD-7D54-2E3C-5D7976FB9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1373" y="6049983"/>
              <a:ext cx="2392256" cy="500627"/>
            </a:xfrm>
            <a:prstGeom prst="rect">
              <a:avLst/>
            </a:prstGeom>
          </p:spPr>
        </p:pic>
      </p:grpSp>
      <p:pic>
        <p:nvPicPr>
          <p:cNvPr id="8" name="Picture 7" descr="A logo with text on it&#10;&#10;AI-generated content may be incorrect.">
            <a:extLst>
              <a:ext uri="{FF2B5EF4-FFF2-40B4-BE49-F238E27FC236}">
                <a16:creationId xmlns:a16="http://schemas.microsoft.com/office/drawing/2014/main" id="{16442515-2FEA-9A3E-2D58-3592B3FA15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4732" y="6115925"/>
            <a:ext cx="929084" cy="433284"/>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00E7A72B-4826-B1D2-7703-D4FC82C1B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6131" y="6164344"/>
            <a:ext cx="1552832" cy="341623"/>
          </a:xfrm>
          <a:prstGeom prst="rect">
            <a:avLst/>
          </a:prstGeom>
        </p:spPr>
      </p:pic>
    </p:spTree>
    <p:extLst>
      <p:ext uri="{BB962C8B-B14F-4D97-AF65-F5344CB8AC3E}">
        <p14:creationId xmlns:p14="http://schemas.microsoft.com/office/powerpoint/2010/main" val="1189446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2CCD-DA40-ECF7-D8C5-A0622ABA2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94A68D-2BDC-A201-9856-4E6A0BDE4AC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9B8922E9-B2A6-BF2C-2490-1D9AD6FEC6A8}"/>
              </a:ext>
            </a:extLst>
          </p:cNvPr>
          <p:cNvSpPr txBox="1"/>
          <p:nvPr/>
        </p:nvSpPr>
        <p:spPr>
          <a:xfrm>
            <a:off x="3984331" y="402332"/>
            <a:ext cx="8111062" cy="225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Korniza Evropiane e Kompetencave për Qëndrueshmëri (</a:t>
            </a:r>
            <a:r>
              <a:rPr lang="en-US" sz="3000" noProof="0" dirty="0" err="1">
                <a:solidFill>
                  <a:srgbClr val="303D68"/>
                </a:solidFill>
                <a:latin typeface="DejaVu Math TeX Gyre" panose="02000503000000000000" pitchFamily="2" charset="0"/>
                <a:ea typeface="+mj-ea"/>
                <a:cs typeface="+mj-cs"/>
              </a:rPr>
              <a:t>GreenComp</a:t>
            </a:r>
            <a:r>
              <a:rPr lang="en-US" sz="3000" noProof="0" dirty="0">
                <a:solidFill>
                  <a:srgbClr val="303D68"/>
                </a:solidFill>
                <a:latin typeface="DejaVu Math TeX Gyre" panose="02000503000000000000" pitchFamily="2" charset="0"/>
                <a:ea typeface="+mj-ea"/>
                <a:cs typeface="+mj-cs"/>
              </a:rPr>
              <a:t>)</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275FCA6A-2173-63AB-7712-D15B4675B4DA}"/>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Nëntitulli 1.1: Përcaktimi i aftësive të gjelbra</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DB658871-ED5E-6892-D01A-0D8B68943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7719F2D-D2E8-FD2D-7B90-2806E2792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6274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3FDF7-6568-FEED-C24C-F5C18CC03D14}"/>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1486D580-B4B0-506E-5192-9B383ACF9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DE8C4402-1077-A8E6-433E-CF52C7DC0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32FB4326-D5FC-848A-42A5-97742A302061}"/>
              </a:ext>
            </a:extLst>
          </p:cNvPr>
          <p:cNvSpPr txBox="1">
            <a:spLocks/>
          </p:cNvSpPr>
          <p:nvPr/>
        </p:nvSpPr>
        <p:spPr>
          <a:xfrm>
            <a:off x="5175115" y="2411214"/>
            <a:ext cx="6108969"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përcakton kompetencat thelbësore për qëndrueshmëri</a:t>
            </a:r>
          </a:p>
          <a:p>
            <a:pPr marL="285750" indent="-285750" algn="just">
              <a:buFont typeface="Arial" panose="020B0604020202020204" pitchFamily="34" charset="0"/>
              <a:buChar char="•"/>
            </a:pPr>
            <a:r>
              <a:rPr lang="en-US" sz="2000" noProof="0" dirty="0">
                <a:solidFill>
                  <a:srgbClr val="303D68"/>
                </a:solidFill>
                <a:latin typeface="DejaVu Math TeX Gyre" panose="02000503000000000000" pitchFamily="2" charset="0"/>
              </a:rPr>
              <a:t>12 kompetenca kyçe në katër fusha të përgjithshme</a:t>
            </a:r>
          </a:p>
          <a:p>
            <a:pPr marL="285750" indent="-285750" algn="just">
              <a:buFont typeface="Arial" panose="020B0604020202020204" pitchFamily="34" charset="0"/>
              <a:buChar char="•"/>
            </a:pPr>
            <a:r>
              <a:rPr lang="en-US" sz="2000" noProof="0" dirty="0">
                <a:solidFill>
                  <a:srgbClr val="303D68"/>
                </a:solidFill>
                <a:latin typeface="DejaVu Math TeX Gyre" panose="02000503000000000000" pitchFamily="2" charset="0"/>
              </a:rPr>
              <a:t>Eksploron secilën zonë dhe kompetencat e saj të lidhura në detaje</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98E77CEC-6E29-8359-2050-85AB022AE8C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Korniza Evropiane e Kompetencave për Qëndrueshmëri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GreenComp</a:t>
            </a:r>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t>
            </a:r>
          </a:p>
        </p:txBody>
      </p:sp>
      <p:sp>
        <p:nvSpPr>
          <p:cNvPr id="12" name="TextBox 11">
            <a:extLst>
              <a:ext uri="{FF2B5EF4-FFF2-40B4-BE49-F238E27FC236}">
                <a16:creationId xmlns:a16="http://schemas.microsoft.com/office/drawing/2014/main" id="{0558B92D-5B29-4CC6-0538-480FC941659E}"/>
              </a:ext>
            </a:extLst>
          </p:cNvPr>
          <p:cNvSpPr txBox="1"/>
          <p:nvPr/>
        </p:nvSpPr>
        <p:spPr>
          <a:xfrm>
            <a:off x="514117" y="5795472"/>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a:t>
            </a:r>
            <a:r>
              <a:rPr lang="en-US" sz="800" noProof="0" dirty="0">
                <a:solidFill>
                  <a:srgbClr val="303D68"/>
                </a:solidFill>
                <a:latin typeface="DejaVu Math TeX Gyre" panose="02000503000000000000"/>
              </a:rPr>
              <a:t>Bashkimi Evropian/ Qendra e Përbashkët e Kërkimit - </a:t>
            </a:r>
            <a:r>
              <a:rPr lang="en-US" sz="800" noProof="0" dirty="0" err="1">
                <a:solidFill>
                  <a:srgbClr val="303D68"/>
                </a:solidFill>
                <a:latin typeface="DejaVu Math TeX Gyre" panose="02000503000000000000"/>
              </a:rPr>
              <a:t>GreenComp</a:t>
            </a:r>
            <a:endParaRPr lang="en-GB" sz="800" noProof="0" dirty="0">
              <a:solidFill>
                <a:srgbClr val="303D68"/>
              </a:solidFill>
              <a:latin typeface="DejaVu Math TeX Gyre" panose="02000503000000000000"/>
            </a:endParaRPr>
          </a:p>
        </p:txBody>
      </p:sp>
      <p:pic>
        <p:nvPicPr>
          <p:cNvPr id="9" name="Picture 8" descr="A yellow background with bees and flowers&#10;&#10;AI-generated content may be incorrect.">
            <a:extLst>
              <a:ext uri="{FF2B5EF4-FFF2-40B4-BE49-F238E27FC236}">
                <a16:creationId xmlns:a16="http://schemas.microsoft.com/office/drawing/2014/main" id="{F424C988-8823-6F8F-41F4-95EDE6686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117" y="1570558"/>
            <a:ext cx="4332581" cy="4173166"/>
          </a:xfrm>
          <a:prstGeom prst="rect">
            <a:avLst/>
          </a:prstGeom>
        </p:spPr>
      </p:pic>
    </p:spTree>
    <p:extLst>
      <p:ext uri="{BB962C8B-B14F-4D97-AF65-F5344CB8AC3E}">
        <p14:creationId xmlns:p14="http://schemas.microsoft.com/office/powerpoint/2010/main" val="3077274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E168A-ED78-1B1B-53A5-B0EF008FF2C0}"/>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03FE3721-9F46-3B94-C42F-A1AF66DA7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1FA893A-C004-CED3-8FA5-A1763B2C5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EE5AE1ED-C6E3-6378-5662-12F64AD8D583}"/>
              </a:ext>
            </a:extLst>
          </p:cNvPr>
          <p:cNvSpPr txBox="1">
            <a:spLocks/>
          </p:cNvSpPr>
          <p:nvPr/>
        </p:nvSpPr>
        <p:spPr>
          <a:xfrm>
            <a:off x="514117" y="38791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Korniza Evropiane e Kompetencave për Qëndrueshmëri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GreenComp</a:t>
            </a:r>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t>
            </a:r>
          </a:p>
        </p:txBody>
      </p:sp>
      <p:sp>
        <p:nvSpPr>
          <p:cNvPr id="12" name="TextBox 11">
            <a:extLst>
              <a:ext uri="{FF2B5EF4-FFF2-40B4-BE49-F238E27FC236}">
                <a16:creationId xmlns:a16="http://schemas.microsoft.com/office/drawing/2014/main" id="{1BBE530C-C3B8-E45A-2372-DD51EF64A038}"/>
              </a:ext>
            </a:extLst>
          </p:cNvPr>
          <p:cNvSpPr txBox="1"/>
          <p:nvPr/>
        </p:nvSpPr>
        <p:spPr>
          <a:xfrm>
            <a:off x="911766" y="5785637"/>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a:t>
            </a:r>
            <a:r>
              <a:rPr lang="en-US" sz="800" noProof="0" dirty="0">
                <a:solidFill>
                  <a:srgbClr val="303D68"/>
                </a:solidFill>
                <a:latin typeface="DejaVu Math TeX Gyre" panose="02000503000000000000"/>
              </a:rPr>
              <a:t>Bashkimi Evropian/ Qendra e Përbashkët e Kërkimit - </a:t>
            </a:r>
            <a:r>
              <a:rPr lang="en-US" sz="800" noProof="0" dirty="0" err="1">
                <a:solidFill>
                  <a:srgbClr val="303D68"/>
                </a:solidFill>
                <a:latin typeface="DejaVu Math TeX Gyre" panose="02000503000000000000"/>
              </a:rPr>
              <a:t>GreenComp</a:t>
            </a:r>
            <a:endParaRPr lang="en-GB" sz="800" noProof="0" dirty="0">
              <a:solidFill>
                <a:srgbClr val="303D68"/>
              </a:solidFill>
              <a:latin typeface="DejaVu Math TeX Gyre" panose="02000503000000000000"/>
            </a:endParaRPr>
          </a:p>
        </p:txBody>
      </p:sp>
      <p:pic>
        <p:nvPicPr>
          <p:cNvPr id="5" name="Picture 4">
            <a:extLst>
              <a:ext uri="{FF2B5EF4-FFF2-40B4-BE49-F238E27FC236}">
                <a16:creationId xmlns:a16="http://schemas.microsoft.com/office/drawing/2014/main" id="{9052214E-4800-01D8-22B4-8EAF88367352}"/>
              </a:ext>
            </a:extLst>
          </p:cNvPr>
          <p:cNvPicPr>
            <a:picLocks noChangeAspect="1"/>
          </p:cNvPicPr>
          <p:nvPr/>
        </p:nvPicPr>
        <p:blipFill>
          <a:blip r:embed="rId4"/>
          <a:stretch>
            <a:fillRect/>
          </a:stretch>
        </p:blipFill>
        <p:spPr>
          <a:xfrm>
            <a:off x="911766" y="1258731"/>
            <a:ext cx="9720301" cy="4556411"/>
          </a:xfrm>
          <a:prstGeom prst="rect">
            <a:avLst/>
          </a:prstGeom>
        </p:spPr>
      </p:pic>
    </p:spTree>
    <p:extLst>
      <p:ext uri="{BB962C8B-B14F-4D97-AF65-F5344CB8AC3E}">
        <p14:creationId xmlns:p14="http://schemas.microsoft.com/office/powerpoint/2010/main" val="299933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4A74F-7BB7-24A6-304C-1DF72AD31A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2E050E-08B7-071E-B1AE-ADDDD57C619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5D586DB9-683B-5539-682B-F9416AF3EA16}"/>
              </a:ext>
            </a:extLst>
          </p:cNvPr>
          <p:cNvSpPr txBox="1"/>
          <p:nvPr/>
        </p:nvSpPr>
        <p:spPr>
          <a:xfrm>
            <a:off x="3984331" y="402332"/>
            <a:ext cx="8111062" cy="161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Agjenda Evropiane e Aftësive dhe </a:t>
            </a:r>
            <a:r>
              <a:rPr lang="en-GB" sz="3000" noProof="0" dirty="0" err="1">
                <a:solidFill>
                  <a:srgbClr val="303D68"/>
                </a:solidFill>
                <a:latin typeface="DejaVu Math TeX Gyre" panose="02000503000000000000" pitchFamily="2" charset="0"/>
                <a:ea typeface="+mj-ea"/>
                <a:cs typeface="+mj-cs"/>
              </a:rPr>
              <a:t>Cedefop</a:t>
            </a:r>
            <a:endParaRPr lang="en-GB" sz="3000" noProof="0"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Trendet dhe kërkesat e tregut </a:t>
            </a:r>
            <a:r>
              <a:rPr lang="en-US" sz="3000" noProof="0" dirty="0" err="1">
                <a:solidFill>
                  <a:srgbClr val="303D68"/>
                </a:solidFill>
                <a:latin typeface="DejaVu Math TeX Gyre" panose="02000503000000000000" pitchFamily="2" charset="0"/>
                <a:ea typeface="+mj-ea"/>
                <a:cs typeface="+mj-cs"/>
              </a:rPr>
              <a:t>të punës</a:t>
            </a:r>
            <a:endParaRPr lang="en-GB" sz="3000" noProof="0" dirty="0">
              <a:solidFill>
                <a:srgbClr val="303D68"/>
              </a:solidFill>
              <a:latin typeface="DejaVu Math TeX Gyre" panose="02000503000000000000" pitchFamily="2" charset="0"/>
              <a:ea typeface="+mj-ea"/>
              <a:cs typeface="+mj-cs"/>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766D7C5A-3D9E-D5C7-A750-73688EFF1774}"/>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Nëntitulli 1.2: Trendet dhe kërkesat e tregut të punës, aftësitë e gjelbra në Ballkanin Perëndimor</a:t>
            </a:r>
            <a:endPar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900CAC38-6028-896E-95F3-CCC6F34E9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AD797F7C-FA5A-E8D4-4363-77A8C0384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9383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89CF89-A256-4F13-651D-C41B54781F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28EBE81-6293-12EE-1108-85F2AA968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38743747-4B0F-5A64-9381-169504768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98639BB6-BAD1-86BD-1E9C-B632F91B779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Agjenda Evropiane e Aftësive dhe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Cedefop</a:t>
            </a:r>
            <a:endPar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692989FC-25B0-D83D-14BF-FD3871013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AF1B521C-F7C9-239F-CCDC-B18712785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D23AE18-C32E-E1AA-DA40-135015F3E921}"/>
              </a:ext>
            </a:extLst>
          </p:cNvPr>
          <p:cNvSpPr txBox="1">
            <a:spLocks/>
          </p:cNvSpPr>
          <p:nvPr/>
        </p:nvSpPr>
        <p:spPr>
          <a:xfrm>
            <a:off x="495483" y="2182972"/>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000"/>
              </a:spcBef>
              <a:buClr>
                <a:schemeClr val="accent1"/>
              </a:buClr>
              <a:buSzPts val="1440"/>
              <a:buFont typeface="Arial" panose="020B0604020202020204" pitchFamily="34" charset="0"/>
              <a:buChar char="•"/>
            </a:pPr>
            <a:r>
              <a:rPr lang="en-US" sz="2000" b="1" noProof="0" dirty="0">
                <a:solidFill>
                  <a:srgbClr val="303D68"/>
                </a:solidFill>
                <a:latin typeface="DejaVu Math TeX Gyre" panose="02000503000000000000" pitchFamily="2" charset="0"/>
              </a:rPr>
              <a:t>Agjenda Evropiane e Aftësive </a:t>
            </a:r>
            <a:r>
              <a:rPr lang="en-US" sz="2000" noProof="0" dirty="0">
                <a:solidFill>
                  <a:srgbClr val="303D68"/>
                </a:solidFill>
                <a:latin typeface="DejaVu Math TeX Gyre" panose="02000503000000000000" pitchFamily="2" charset="0"/>
              </a:rPr>
              <a:t>– strategjia e BE-së për t'i pajisur njerëzit me aftësitë e nevojshme për </a:t>
            </a:r>
            <a:r>
              <a:rPr lang="en-US" sz="2000" noProof="0" dirty="0" err="1">
                <a:solidFill>
                  <a:srgbClr val="303D68"/>
                </a:solidFill>
                <a:latin typeface="DejaVu Math TeX Gyre" panose="02000503000000000000" pitchFamily="2" charset="0"/>
              </a:rPr>
              <a:t>dixhitalizimin </a:t>
            </a:r>
            <a:r>
              <a:rPr lang="en-US" sz="2000" noProof="0" dirty="0">
                <a:solidFill>
                  <a:srgbClr val="303D68"/>
                </a:solidFill>
                <a:latin typeface="DejaVu Math TeX Gyre" panose="02000503000000000000" pitchFamily="2" charset="0"/>
              </a:rPr>
              <a:t>dhe tranzicionin e gjelbër, duke u fokusuar në përmirësimin dhe ripërkualifikimin e aftësive, përputhjen e arsimit me nevojat e tregut </a:t>
            </a:r>
            <a:r>
              <a:rPr lang="en-US" sz="2000" noProof="0" dirty="0" err="1">
                <a:solidFill>
                  <a:srgbClr val="303D68"/>
                </a:solidFill>
                <a:latin typeface="DejaVu Math TeX Gyre" panose="02000503000000000000" pitchFamily="2" charset="0"/>
              </a:rPr>
              <a:t>të punës</a:t>
            </a:r>
            <a:r>
              <a:rPr lang="en-US" sz="2000" noProof="0" dirty="0">
                <a:solidFill>
                  <a:srgbClr val="303D68"/>
                </a:solidFill>
                <a:latin typeface="DejaVu Math TeX Gyre" panose="02000503000000000000" pitchFamily="2" charset="0"/>
              </a:rPr>
              <a:t>, dhe parandalimin e mungesave të aftësive që mund të ngadalësojnë konkurrueshmërinë ose tranzicionin e gjelbër.</a:t>
            </a:r>
          </a:p>
          <a:p>
            <a:pPr marL="342900" lvl="0" indent="-342900" algn="just">
              <a:spcBef>
                <a:spcPts val="1000"/>
              </a:spcBef>
              <a:buClr>
                <a:schemeClr val="accent1"/>
              </a:buClr>
              <a:buSzPts val="1440"/>
              <a:buFont typeface="Arial" panose="020B0604020202020204" pitchFamily="34" charset="0"/>
              <a:buChar char="•"/>
            </a:pPr>
            <a:r>
              <a:rPr lang="en-US" sz="2000" b="1" noProof="0" dirty="0" err="1">
                <a:solidFill>
                  <a:srgbClr val="303D68"/>
                </a:solidFill>
                <a:latin typeface="DejaVu Math TeX Gyre" panose="02000503000000000000" pitchFamily="2" charset="0"/>
              </a:rPr>
              <a:t>Cedefop </a:t>
            </a:r>
            <a:r>
              <a:rPr lang="en-US" sz="2000" noProof="0" dirty="0">
                <a:solidFill>
                  <a:srgbClr val="303D68"/>
                </a:solidFill>
                <a:latin typeface="DejaVu Math TeX Gyre" panose="02000503000000000000" pitchFamily="2" charset="0"/>
              </a:rPr>
              <a:t>– agjencia e BE-së që fokusohet në arsimin dhe formimin profesional (VET) dhe inteligjencën e aftësive, duke ofruar parashikime dhe analiza të tregut të punës (p.sh., Më Dixhitale, Më të Gjelbra dhe Më të Qëndrueshme (2021); Aftësitë në Tranzicion: Rruga drejt vitit 2035 (2023)), duke theksuar se si tranzicionet e gjelbra dhe dixhitale riformësojnë kërkesën për aftësi dhe duke udhëhequr politikën përmes iniciativave të tilla si Pakti për Aftësitë.</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1144703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3a87855-32f0-4335-8088-0170441fcb23">
      <Terms xmlns="http://schemas.microsoft.com/office/infopath/2007/PartnerControls"/>
    </lcf76f155ced4ddcb4097134ff3c332f>
    <TaxCatchAll xmlns="e76d9c07-0b06-4929-817e-fe7084f9c9c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DCFDD1B45B5F4B806800968C84CFE3" ma:contentTypeVersion="12" ma:contentTypeDescription="Create a new document." ma:contentTypeScope="" ma:versionID="4d61de73b3b87f79cae4fa1f41b902f6">
  <xsd:schema xmlns:xsd="http://www.w3.org/2001/XMLSchema" xmlns:xs="http://www.w3.org/2001/XMLSchema" xmlns:p="http://schemas.microsoft.com/office/2006/metadata/properties" xmlns:ns2="43a87855-32f0-4335-8088-0170441fcb23" xmlns:ns3="e76d9c07-0b06-4929-817e-fe7084f9c9c7" targetNamespace="http://schemas.microsoft.com/office/2006/metadata/properties" ma:root="true" ma:fieldsID="8d0478d3cad81f7456b84e76306d72d5" ns2:_="" ns3:_="">
    <xsd:import namespace="43a87855-32f0-4335-8088-0170441fcb23"/>
    <xsd:import namespace="e76d9c07-0b06-4929-817e-fe7084f9c9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87855-32f0-4335-8088-0170441fcb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9995d2-e2c0-43d6-89d2-2fe6094438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6d9c07-0b06-4929-817e-fe7084f9c9c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b0b466-1a09-4668-8578-52451da5a6f1}" ma:internalName="TaxCatchAll" ma:showField="CatchAllData" ma:web="e76d9c07-0b06-4929-817e-fe7084f9c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903E13-71B6-4BFD-AF44-0150E2E43CAD}">
  <ds:schemaRefs>
    <ds:schemaRef ds:uri="http://schemas.microsoft.com/sharepoint/v3/contenttype/forms"/>
  </ds:schemaRefs>
</ds:datastoreItem>
</file>

<file path=customXml/itemProps2.xml><?xml version="1.0" encoding="utf-8"?>
<ds:datastoreItem xmlns:ds="http://schemas.openxmlformats.org/officeDocument/2006/customXml" ds:itemID="{4AD10664-19B9-45F0-971F-00B5EE8EE9CE}">
  <ds:schemaRefs>
    <ds:schemaRef ds:uri="260d0452-9355-4de6-b189-e15d53161495"/>
    <ds:schemaRef ds:uri="702470db-a566-4540-b13a-d1af6dbd22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3a87855-32f0-4335-8088-0170441fcb23"/>
    <ds:schemaRef ds:uri="e76d9c07-0b06-4929-817e-fe7084f9c9c7"/>
  </ds:schemaRefs>
</ds:datastoreItem>
</file>

<file path=customXml/itemProps3.xml><?xml version="1.0" encoding="utf-8"?>
<ds:datastoreItem xmlns:ds="http://schemas.openxmlformats.org/officeDocument/2006/customXml" ds:itemID="{FC9A92DA-90B2-4F54-8302-4CDF0502F3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a87855-32f0-4335-8088-0170441fcb23"/>
    <ds:schemaRef ds:uri="e76d9c07-0b06-4929-817e-fe7084f9c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1203</TotalTime>
  <Words>3072</Words>
  <Application>Microsoft Office PowerPoint</Application>
  <PresentationFormat>Widescreen</PresentationFormat>
  <Paragraphs>284</Paragraphs>
  <Slides>45</Slides>
  <Notes>10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Aftësitë e Gjelbra – 1.3 Aftësitë e Gjelbra për Zhvillim të Qëndrueshëm</vt:lpstr>
      <vt:lpstr>PowerPoint Presentation</vt:lpstr>
      <vt:lpstr>PowerPoint Presentation</vt:lpstr>
      <vt:lpstr>Moduli 1: Identifikimi i aftësive thelbësore të gjelbra në tregun e punës  Nënkapitulli 1.1: Përcaktimi i aftësive të gjelbra  Nënkryetari 1.2: Trendet dhe kërkesat e tregut të punës, aftësitë e gjelbra në Ballkanin Perëndimor  Nënkapullë 1.3: Roli i edukatorëve në identifikimin e aftësive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Moduli 2: Integrimi i aftësive të gjelbra në trajnimin profesional  Nëntitulli 2.1: Integrimi i kurrikulës, qasjet dhe metodologjitë e mësimdhënies  Nëntitulli 2.2: Sinergjitë midis aftësive të gjelbra dhe atyre digjitale  Nënkryetari 2.3: Mposhtja e barrierave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Moduli 3: Studime rastesh – aplikime të suksesshme të aftësive të gjelbra në fuqinë punëtore  Nënkryetari 3.1: Punë të gjelbra në zhvillim në efikasitetin e energjisë, menaxhimin e mbetjeve, riciklimin, energjinë e rinovueshme dhe prodhimin e qëndrueshëm  Nënkryetari 3.2: Studime rastesh sektoriale në efikasitetin e energjisë, menaxhimin e mbetjeve, riciklimin, energjinë e rinovueshme dhe prodhimin e qëndrueshëm  Nënkapitulli 3.3: Projekte studentore për mësim të aplikuar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Aktivitet reflektues  Cilat aftësi të gjelbra (p.sh., efikasiteti energjetik, reduktimi i mbetjeve, mendimi sistemor, monitorimi digjital) janë më të rëndësishme për karrierat e ardhshme të nxënësve tuaj? Si mësohen ose trajtohen aktualisht këto aftësi në mësimet tuaja ose në vendin e punës? Ku vëreni boshllëqe ose mundësi për përmirësim? Si mund të përditësoni kurrikulën ose aktivitetet tuaja për të përfshirë aftësitë e reja të gjelbra? A mund të jepni një shembull konkret të një aftësie që u mungon nxënësve tuaj dhe si mund të integrohej?  Cili është një sfidë urgjente e qëndrueshmërisë në shkollën, qendrën tuaj të trajnimit ose komunitetin tuaj? Si mund t'i aplikojnë nxënësit kompetencat e GreenComp (mendimi sistemor, mendimi për të ardhmen, zgjidhja e problemeve, etj.) për të analizuar këtë sfidë? Çfarë metodash mund të përdorin studentët për të hartuar problemin dhe për të identifikuar shkaqet rrënjësore? Çfarë zgjidhjesh praktike mund të propozojnë nxënësit, dhe si mund t'i zbatojnë ose testojnë ato? Si mund të nxisë ky projekt bashkëpunimin dhe përgjegjësinë midis studentëve?  Cilat aftësi të gjelbra mund të integroni në mënyrë realiste në mësimet tuaja më pas? Cilat metoda mësimore (mësimi bazuar në projekte, studime rastesh, simulime, projekte për ekonominë qarkullore) do të ishin më efektive? Çfarë burimesh, mjetesh ose mbështetjeje do t'ju ndihmonte të zbatonit këto ide? Si mund të matni ose të reflektoni mbi ndikimin e këtyre aktiviteteve në aftësitë dhe angazhimin e nxënësve? A mund të përshkruani një projekt të vogël ose aktivitet specifik për të filluar integrimin e këtyre aftësive menjëherë?   </vt:lpstr>
      <vt:lpstr>Faleminderit!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Gost</dc:creator>
  <cp:keywords>, docId:EE14A1693DCA630B9847F1B613EF255C</cp:keywords>
  <cp:lastModifiedBy>Veliana Zlateva</cp:lastModifiedBy>
  <cp:revision>201</cp:revision>
  <dcterms:created xsi:type="dcterms:W3CDTF">2024-12-20T10:35:29Z</dcterms:created>
  <dcterms:modified xsi:type="dcterms:W3CDTF">2025-12-10T12:06:24Z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0x010100AFDCFDD1B45B5F4B806800968C84CFE3</vt:lpwstr>
  </property>
  <property fmtid="{D5CDD505-2E9C-101B-9397-08002B2CF9AE}" pid="3" name="MediaServiceImageTags">
    <vt:lpwstr/>
  </property>
</Properties>
</file>