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71" r:id="rId5"/>
    <p:sldId id="265" r:id="rId6"/>
    <p:sldId id="533" r:id="rId7"/>
    <p:sldId id="566" r:id="rId8"/>
    <p:sldId id="514" r:id="rId9"/>
    <p:sldId id="583" r:id="rId10"/>
    <p:sldId id="584" r:id="rId11"/>
    <p:sldId id="579" r:id="rId12"/>
    <p:sldId id="585" r:id="rId13"/>
    <p:sldId id="544" r:id="rId14"/>
    <p:sldId id="546" r:id="rId15"/>
    <p:sldId id="570" r:id="rId16"/>
    <p:sldId id="586" r:id="rId17"/>
    <p:sldId id="587" r:id="rId18"/>
    <p:sldId id="548" r:id="rId19"/>
    <p:sldId id="549" r:id="rId20"/>
    <p:sldId id="562" r:id="rId21"/>
    <p:sldId id="588" r:id="rId22"/>
    <p:sldId id="552" r:id="rId23"/>
    <p:sldId id="558" r:id="rId24"/>
    <p:sldId id="539" r:id="rId25"/>
    <p:sldId id="537" r:id="rId26"/>
    <p:sldId id="590" r:id="rId27"/>
    <p:sldId id="538" r:id="rId28"/>
    <p:sldId id="591" r:id="rId29"/>
    <p:sldId id="557" r:id="rId30"/>
    <p:sldId id="592" r:id="rId31"/>
    <p:sldId id="593" r:id="rId32"/>
    <p:sldId id="561" r:id="rId33"/>
    <p:sldId id="553" r:id="rId34"/>
    <p:sldId id="594" r:id="rId35"/>
    <p:sldId id="595" r:id="rId36"/>
    <p:sldId id="596" r:id="rId37"/>
    <p:sldId id="534" r:id="rId38"/>
    <p:sldId id="567" r:id="rId39"/>
    <p:sldId id="571" r:id="rId40"/>
    <p:sldId id="258" r:id="rId41"/>
    <p:sldId id="261" r:id="rId42"/>
    <p:sldId id="597" r:id="rId43"/>
    <p:sldId id="598" r:id="rId44"/>
    <p:sldId id="568" r:id="rId45"/>
    <p:sldId id="600" r:id="rId46"/>
    <p:sldId id="601" r:id="rId47"/>
    <p:sldId id="599" r:id="rId48"/>
    <p:sldId id="569" r:id="rId49"/>
    <p:sldId id="578" r:id="rId50"/>
    <p:sldId id="602" r:id="rId51"/>
    <p:sldId id="582" r:id="rId52"/>
    <p:sldId id="2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D3BD"/>
    <a:srgbClr val="373365"/>
    <a:srgbClr val="303D68"/>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8B97C-1DAF-EDFB-C585-81F5B8319D61}" v="301" dt="2025-12-10T12:17:06.797"/>
    <p1510:client id="{6F1EB684-7C90-C308-0AAE-2D633849208B}" v="2" dt="2025-12-12T11:34:27.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a@thebalkanforum.org" userId="S::erina_thebalkanforum.org#ext#@cleantechbulgaria.onmicrosoft.com::d35f3f0c-96d6-4a2e-9741-4f5883d9db32" providerId="AD" clId="Web-{44B8B97C-1DAF-EDFB-C585-81F5B8319D61}"/>
    <pc:docChg chg="modSld">
      <pc:chgData name="erina@thebalkanforum.org" userId="S::erina_thebalkanforum.org#ext#@cleantechbulgaria.onmicrosoft.com::d35f3f0c-96d6-4a2e-9741-4f5883d9db32" providerId="AD" clId="Web-{44B8B97C-1DAF-EDFB-C585-81F5B8319D61}" dt="2025-12-10T12:17:06.407" v="201" actId="20577"/>
      <pc:docMkLst>
        <pc:docMk/>
      </pc:docMkLst>
      <pc:sldChg chg="modSp">
        <pc:chgData name="erina@thebalkanforum.org" userId="S::erina_thebalkanforum.org#ext#@cleantechbulgaria.onmicrosoft.com::d35f3f0c-96d6-4a2e-9741-4f5883d9db32" providerId="AD" clId="Web-{44B8B97C-1DAF-EDFB-C585-81F5B8319D61}" dt="2025-12-10T12:16:51.531" v="191" actId="20577"/>
        <pc:sldMkLst>
          <pc:docMk/>
          <pc:sldMk cId="0" sldId="258"/>
        </pc:sldMkLst>
        <pc:spChg chg="mod">
          <ac:chgData name="erina@thebalkanforum.org" userId="S::erina_thebalkanforum.org#ext#@cleantechbulgaria.onmicrosoft.com::d35f3f0c-96d6-4a2e-9741-4f5883d9db32" providerId="AD" clId="Web-{44B8B97C-1DAF-EDFB-C585-81F5B8319D61}" dt="2025-12-10T12:16:51.531" v="191" actId="20577"/>
          <ac:spMkLst>
            <pc:docMk/>
            <pc:sldMk cId="0" sldId="258"/>
            <ac:spMk id="30" creationId="{DBBEF3B8-8CF8-D610-4B7B-39C33FECAB14}"/>
          </ac:spMkLst>
        </pc:spChg>
      </pc:sldChg>
      <pc:sldChg chg="modSp">
        <pc:chgData name="erina@thebalkanforum.org" userId="S::erina_thebalkanforum.org#ext#@cleantechbulgaria.onmicrosoft.com::d35f3f0c-96d6-4a2e-9741-4f5883d9db32" providerId="AD" clId="Web-{44B8B97C-1DAF-EDFB-C585-81F5B8319D61}" dt="2025-12-10T12:16:46.750" v="189" actId="20577"/>
        <pc:sldMkLst>
          <pc:docMk/>
          <pc:sldMk cId="0" sldId="261"/>
        </pc:sldMkLst>
        <pc:spChg chg="mod">
          <ac:chgData name="erina@thebalkanforum.org" userId="S::erina_thebalkanforum.org#ext#@cleantechbulgaria.onmicrosoft.com::d35f3f0c-96d6-4a2e-9741-4f5883d9db32" providerId="AD" clId="Web-{44B8B97C-1DAF-EDFB-C585-81F5B8319D61}" dt="2025-12-10T12:16:46.750" v="189" actId="20577"/>
          <ac:spMkLst>
            <pc:docMk/>
            <pc:sldMk cId="0" sldId="261"/>
            <ac:spMk id="31" creationId="{FD994843-CFCB-EF62-779A-B0620B7609AE}"/>
          </ac:spMkLst>
        </pc:spChg>
      </pc:sldChg>
      <pc:sldChg chg="modSp">
        <pc:chgData name="erina@thebalkanforum.org" userId="S::erina_thebalkanforum.org#ext#@cleantechbulgaria.onmicrosoft.com::d35f3f0c-96d6-4a2e-9741-4f5883d9db32" providerId="AD" clId="Web-{44B8B97C-1DAF-EDFB-C585-81F5B8319D61}" dt="2025-12-10T12:07:00.901" v="16" actId="20577"/>
        <pc:sldMkLst>
          <pc:docMk/>
          <pc:sldMk cId="3774500966" sldId="271"/>
        </pc:sldMkLst>
        <pc:spChg chg="mod">
          <ac:chgData name="erina@thebalkanforum.org" userId="S::erina_thebalkanforum.org#ext#@cleantechbulgaria.onmicrosoft.com::d35f3f0c-96d6-4a2e-9741-4f5883d9db32" providerId="AD" clId="Web-{44B8B97C-1DAF-EDFB-C585-81F5B8319D61}" dt="2025-12-10T12:06:48.572" v="8" actId="20577"/>
          <ac:spMkLst>
            <pc:docMk/>
            <pc:sldMk cId="3774500966" sldId="271"/>
            <ac:spMk id="3" creationId="{5D424D5D-C13D-E452-88C0-521E872C8BDA}"/>
          </ac:spMkLst>
        </pc:spChg>
        <pc:spChg chg="mod">
          <ac:chgData name="erina@thebalkanforum.org" userId="S::erina_thebalkanforum.org#ext#@cleantechbulgaria.onmicrosoft.com::d35f3f0c-96d6-4a2e-9741-4f5883d9db32" providerId="AD" clId="Web-{44B8B97C-1DAF-EDFB-C585-81F5B8319D61}" dt="2025-12-10T12:07:00.901" v="16" actId="20577"/>
          <ac:spMkLst>
            <pc:docMk/>
            <pc:sldMk cId="3774500966" sldId="271"/>
            <ac:spMk id="8" creationId="{72516657-60C6-1250-3C2B-F902C217885F}"/>
          </ac:spMkLst>
        </pc:spChg>
      </pc:sldChg>
      <pc:sldChg chg="modSp">
        <pc:chgData name="erina@thebalkanforum.org" userId="S::erina_thebalkanforum.org#ext#@cleantechbulgaria.onmicrosoft.com::d35f3f0c-96d6-4a2e-9741-4f5883d9db32" providerId="AD" clId="Web-{44B8B97C-1DAF-EDFB-C585-81F5B8319D61}" dt="2025-12-10T12:07:32.264" v="24" actId="20577"/>
        <pc:sldMkLst>
          <pc:docMk/>
          <pc:sldMk cId="627460957" sldId="514"/>
        </pc:sldMkLst>
        <pc:spChg chg="mod">
          <ac:chgData name="erina@thebalkanforum.org" userId="S::erina_thebalkanforum.org#ext#@cleantechbulgaria.onmicrosoft.com::d35f3f0c-96d6-4a2e-9741-4f5883d9db32" providerId="AD" clId="Web-{44B8B97C-1DAF-EDFB-C585-81F5B8319D61}" dt="2025-12-10T12:07:32.264" v="24" actId="20577"/>
          <ac:spMkLst>
            <pc:docMk/>
            <pc:sldMk cId="627460957" sldId="514"/>
            <ac:spMk id="6" creationId="{9B8922E9-B2A6-BF2C-2490-1D9AD6FEC6A8}"/>
          </ac:spMkLst>
        </pc:spChg>
      </pc:sldChg>
      <pc:sldChg chg="modSp">
        <pc:chgData name="erina@thebalkanforum.org" userId="S::erina_thebalkanforum.org#ext#@cleantechbulgaria.onmicrosoft.com::d35f3f0c-96d6-4a2e-9741-4f5883d9db32" providerId="AD" clId="Web-{44B8B97C-1DAF-EDFB-C585-81F5B8319D61}" dt="2025-12-10T12:12:33.405" v="109" actId="20577"/>
        <pc:sldMkLst>
          <pc:docMk/>
          <pc:sldMk cId="3272568479" sldId="534"/>
        </pc:sldMkLst>
        <pc:spChg chg="mod">
          <ac:chgData name="erina@thebalkanforum.org" userId="S::erina_thebalkanforum.org#ext#@cleantechbulgaria.onmicrosoft.com::d35f3f0c-96d6-4a2e-9741-4f5883d9db32" providerId="AD" clId="Web-{44B8B97C-1DAF-EDFB-C585-81F5B8319D61}" dt="2025-12-10T12:12:33.405" v="109" actId="20577"/>
          <ac:spMkLst>
            <pc:docMk/>
            <pc:sldMk cId="3272568479" sldId="534"/>
            <ac:spMk id="2" creationId="{1B7E248A-261C-CBEE-3A2D-B91E5F5B4CE5}"/>
          </ac:spMkLst>
        </pc:spChg>
        <pc:spChg chg="mod">
          <ac:chgData name="erina@thebalkanforum.org" userId="S::erina_thebalkanforum.org#ext#@cleantechbulgaria.onmicrosoft.com::d35f3f0c-96d6-4a2e-9741-4f5883d9db32" providerId="AD" clId="Web-{44B8B97C-1DAF-EDFB-C585-81F5B8319D61}" dt="2025-12-10T12:12:22.795" v="91" actId="20577"/>
          <ac:spMkLst>
            <pc:docMk/>
            <pc:sldMk cId="3272568479" sldId="534"/>
            <ac:spMk id="8" creationId="{E311B127-47A0-7940-AE08-E6B695726613}"/>
          </ac:spMkLst>
        </pc:spChg>
      </pc:sldChg>
      <pc:sldChg chg="modSp">
        <pc:chgData name="erina@thebalkanforum.org" userId="S::erina_thebalkanforum.org#ext#@cleantechbulgaria.onmicrosoft.com::d35f3f0c-96d6-4a2e-9741-4f5883d9db32" providerId="AD" clId="Web-{44B8B97C-1DAF-EDFB-C585-81F5B8319D61}" dt="2025-12-10T12:08:36.434" v="38" actId="20577"/>
        <pc:sldMkLst>
          <pc:docMk/>
          <pc:sldMk cId="1938321863" sldId="544"/>
        </pc:sldMkLst>
        <pc:spChg chg="mod">
          <ac:chgData name="erina@thebalkanforum.org" userId="S::erina_thebalkanforum.org#ext#@cleantechbulgaria.onmicrosoft.com::d35f3f0c-96d6-4a2e-9741-4f5883d9db32" providerId="AD" clId="Web-{44B8B97C-1DAF-EDFB-C585-81F5B8319D61}" dt="2025-12-10T12:08:36.434" v="38" actId="20577"/>
          <ac:spMkLst>
            <pc:docMk/>
            <pc:sldMk cId="1938321863" sldId="544"/>
            <ac:spMk id="6" creationId="{5D586DB9-683B-5539-682B-F9416AF3EA16}"/>
          </ac:spMkLst>
        </pc:spChg>
      </pc:sldChg>
      <pc:sldChg chg="modSp">
        <pc:chgData name="erina@thebalkanforum.org" userId="S::erina_thebalkanforum.org#ext#@cleantechbulgaria.onmicrosoft.com::d35f3f0c-96d6-4a2e-9741-4f5883d9db32" providerId="AD" clId="Web-{44B8B97C-1DAF-EDFB-C585-81F5B8319D61}" dt="2025-12-10T12:09:24.747" v="40" actId="20577"/>
        <pc:sldMkLst>
          <pc:docMk/>
          <pc:sldMk cId="2009422254" sldId="548"/>
        </pc:sldMkLst>
        <pc:spChg chg="mod">
          <ac:chgData name="erina@thebalkanforum.org" userId="S::erina_thebalkanforum.org#ext#@cleantechbulgaria.onmicrosoft.com::d35f3f0c-96d6-4a2e-9741-4f5883d9db32" providerId="AD" clId="Web-{44B8B97C-1DAF-EDFB-C585-81F5B8319D61}" dt="2025-12-10T12:09:24.747" v="40" actId="20577"/>
          <ac:spMkLst>
            <pc:docMk/>
            <pc:sldMk cId="2009422254" sldId="548"/>
            <ac:spMk id="6" creationId="{FEAD0587-3585-BDDB-3A7A-D496114D96AD}"/>
          </ac:spMkLst>
        </pc:spChg>
      </pc:sldChg>
      <pc:sldChg chg="modSp">
        <pc:chgData name="erina@thebalkanforum.org" userId="S::erina_thebalkanforum.org#ext#@cleantechbulgaria.onmicrosoft.com::d35f3f0c-96d6-4a2e-9741-4f5883d9db32" providerId="AD" clId="Web-{44B8B97C-1DAF-EDFB-C585-81F5B8319D61}" dt="2025-12-10T12:09:56.544" v="50" actId="20577"/>
        <pc:sldMkLst>
          <pc:docMk/>
          <pc:sldMk cId="3812429527" sldId="552"/>
        </pc:sldMkLst>
        <pc:spChg chg="mod">
          <ac:chgData name="erina@thebalkanforum.org" userId="S::erina_thebalkanforum.org#ext#@cleantechbulgaria.onmicrosoft.com::d35f3f0c-96d6-4a2e-9741-4f5883d9db32" providerId="AD" clId="Web-{44B8B97C-1DAF-EDFB-C585-81F5B8319D61}" dt="2025-12-10T12:09:56.544" v="50" actId="20577"/>
          <ac:spMkLst>
            <pc:docMk/>
            <pc:sldMk cId="3812429527" sldId="552"/>
            <ac:spMk id="8" creationId="{7177423B-F784-7DD2-62E5-82AF2D4E41C7}"/>
          </ac:spMkLst>
        </pc:spChg>
      </pc:sldChg>
      <pc:sldChg chg="modSp">
        <pc:chgData name="erina@thebalkanforum.org" userId="S::erina_thebalkanforum.org#ext#@cleantechbulgaria.onmicrosoft.com::d35f3f0c-96d6-4a2e-9741-4f5883d9db32" providerId="AD" clId="Web-{44B8B97C-1DAF-EDFB-C585-81F5B8319D61}" dt="2025-12-10T12:11:13.342" v="73" actId="20577"/>
        <pc:sldMkLst>
          <pc:docMk/>
          <pc:sldMk cId="3241916936" sldId="553"/>
        </pc:sldMkLst>
        <pc:spChg chg="mod">
          <ac:chgData name="erina@thebalkanforum.org" userId="S::erina_thebalkanforum.org#ext#@cleantechbulgaria.onmicrosoft.com::d35f3f0c-96d6-4a2e-9741-4f5883d9db32" providerId="AD" clId="Web-{44B8B97C-1DAF-EDFB-C585-81F5B8319D61}" dt="2025-12-10T12:11:13.342" v="73" actId="20577"/>
          <ac:spMkLst>
            <pc:docMk/>
            <pc:sldMk cId="3241916936" sldId="553"/>
            <ac:spMk id="6" creationId="{62CC711B-F75B-302C-C0A6-807423D29E91}"/>
          </ac:spMkLst>
        </pc:spChg>
      </pc:sldChg>
      <pc:sldChg chg="modSp">
        <pc:chgData name="erina@thebalkanforum.org" userId="S::erina_thebalkanforum.org#ext#@cleantechbulgaria.onmicrosoft.com::d35f3f0c-96d6-4a2e-9741-4f5883d9db32" providerId="AD" clId="Web-{44B8B97C-1DAF-EDFB-C585-81F5B8319D61}" dt="2025-12-10T12:10:21.341" v="54" actId="20577"/>
        <pc:sldMkLst>
          <pc:docMk/>
          <pc:sldMk cId="370133658" sldId="557"/>
        </pc:sldMkLst>
        <pc:spChg chg="mod">
          <ac:chgData name="erina@thebalkanforum.org" userId="S::erina_thebalkanforum.org#ext#@cleantechbulgaria.onmicrosoft.com::d35f3f0c-96d6-4a2e-9741-4f5883d9db32" providerId="AD" clId="Web-{44B8B97C-1DAF-EDFB-C585-81F5B8319D61}" dt="2025-12-10T12:10:21.341" v="54" actId="20577"/>
          <ac:spMkLst>
            <pc:docMk/>
            <pc:sldMk cId="370133658" sldId="557"/>
            <ac:spMk id="6" creationId="{0E071CD3-CC0E-91A0-F0F1-15A4DAAE4862}"/>
          </ac:spMkLst>
        </pc:spChg>
      </pc:sldChg>
      <pc:sldChg chg="modSp">
        <pc:chgData name="erina@thebalkanforum.org" userId="S::erina_thebalkanforum.org#ext#@cleantechbulgaria.onmicrosoft.com::d35f3f0c-96d6-4a2e-9741-4f5883d9db32" providerId="AD" clId="Web-{44B8B97C-1DAF-EDFB-C585-81F5B8319D61}" dt="2025-12-10T12:09:59.232" v="52" actId="20577"/>
        <pc:sldMkLst>
          <pc:docMk/>
          <pc:sldMk cId="2193048184" sldId="558"/>
        </pc:sldMkLst>
        <pc:spChg chg="mod">
          <ac:chgData name="erina@thebalkanforum.org" userId="S::erina_thebalkanforum.org#ext#@cleantechbulgaria.onmicrosoft.com::d35f3f0c-96d6-4a2e-9741-4f5883d9db32" providerId="AD" clId="Web-{44B8B97C-1DAF-EDFB-C585-81F5B8319D61}" dt="2025-12-10T12:09:59.232" v="52" actId="20577"/>
          <ac:spMkLst>
            <pc:docMk/>
            <pc:sldMk cId="2193048184" sldId="558"/>
            <ac:spMk id="6" creationId="{EF228CB3-145F-057F-3A05-D5B198A36E0F}"/>
          </ac:spMkLst>
        </pc:spChg>
      </pc:sldChg>
      <pc:sldChg chg="modSp">
        <pc:chgData name="erina@thebalkanforum.org" userId="S::erina_thebalkanforum.org#ext#@cleantechbulgaria.onmicrosoft.com::d35f3f0c-96d6-4a2e-9741-4f5883d9db32" providerId="AD" clId="Web-{44B8B97C-1DAF-EDFB-C585-81F5B8319D61}" dt="2025-12-10T12:11:09.186" v="71" actId="20577"/>
        <pc:sldMkLst>
          <pc:docMk/>
          <pc:sldMk cId="3189040839" sldId="561"/>
        </pc:sldMkLst>
        <pc:spChg chg="mod">
          <ac:chgData name="erina@thebalkanforum.org" userId="S::erina_thebalkanforum.org#ext#@cleantechbulgaria.onmicrosoft.com::d35f3f0c-96d6-4a2e-9741-4f5883d9db32" providerId="AD" clId="Web-{44B8B97C-1DAF-EDFB-C585-81F5B8319D61}" dt="2025-12-10T12:11:09.186" v="71" actId="20577"/>
          <ac:spMkLst>
            <pc:docMk/>
            <pc:sldMk cId="3189040839" sldId="561"/>
            <ac:spMk id="7" creationId="{3B3744E1-E287-4EE9-4959-ED76B9C1A7CF}"/>
          </ac:spMkLst>
        </pc:spChg>
      </pc:sldChg>
      <pc:sldChg chg="modSp">
        <pc:chgData name="erina@thebalkanforum.org" userId="S::erina_thebalkanforum.org#ext#@cleantechbulgaria.onmicrosoft.com::d35f3f0c-96d6-4a2e-9741-4f5883d9db32" providerId="AD" clId="Web-{44B8B97C-1DAF-EDFB-C585-81F5B8319D61}" dt="2025-12-10T12:09:32.028" v="41" actId="20577"/>
        <pc:sldMkLst>
          <pc:docMk/>
          <pc:sldMk cId="46635780" sldId="562"/>
        </pc:sldMkLst>
        <pc:spChg chg="mod">
          <ac:chgData name="erina@thebalkanforum.org" userId="S::erina_thebalkanforum.org#ext#@cleantechbulgaria.onmicrosoft.com::d35f3f0c-96d6-4a2e-9741-4f5883d9db32" providerId="AD" clId="Web-{44B8B97C-1DAF-EDFB-C585-81F5B8319D61}" dt="2025-12-10T12:09:32.028" v="41" actId="20577"/>
          <ac:spMkLst>
            <pc:docMk/>
            <pc:sldMk cId="46635780" sldId="562"/>
            <ac:spMk id="7" creationId="{EDA721AB-AFD9-CF16-02C8-DE3E573E0075}"/>
          </ac:spMkLst>
        </pc:spChg>
      </pc:sldChg>
      <pc:sldChg chg="modSp">
        <pc:chgData name="erina@thebalkanforum.org" userId="S::erina_thebalkanforum.org#ext#@cleantechbulgaria.onmicrosoft.com::d35f3f0c-96d6-4a2e-9741-4f5883d9db32" providerId="AD" clId="Web-{44B8B97C-1DAF-EDFB-C585-81F5B8319D61}" dt="2025-12-10T12:17:06.407" v="201" actId="20577"/>
        <pc:sldMkLst>
          <pc:docMk/>
          <pc:sldMk cId="4197824590" sldId="567"/>
        </pc:sldMkLst>
        <pc:spChg chg="mod">
          <ac:chgData name="erina@thebalkanforum.org" userId="S::erina_thebalkanforum.org#ext#@cleantechbulgaria.onmicrosoft.com::d35f3f0c-96d6-4a2e-9741-4f5883d9db32" providerId="AD" clId="Web-{44B8B97C-1DAF-EDFB-C585-81F5B8319D61}" dt="2025-12-10T12:17:01.750" v="197" actId="20577"/>
          <ac:spMkLst>
            <pc:docMk/>
            <pc:sldMk cId="4197824590" sldId="567"/>
            <ac:spMk id="6" creationId="{212744BE-0E8F-7B1F-7C38-55982EAE6603}"/>
          </ac:spMkLst>
        </pc:spChg>
        <pc:spChg chg="mod">
          <ac:chgData name="erina@thebalkanforum.org" userId="S::erina_thebalkanforum.org#ext#@cleantechbulgaria.onmicrosoft.com::d35f3f0c-96d6-4a2e-9741-4f5883d9db32" providerId="AD" clId="Web-{44B8B97C-1DAF-EDFB-C585-81F5B8319D61}" dt="2025-12-10T12:17:06.407" v="201" actId="20577"/>
          <ac:spMkLst>
            <pc:docMk/>
            <pc:sldMk cId="4197824590" sldId="567"/>
            <ac:spMk id="9" creationId="{F6062B20-D397-7A7C-6143-9052B903EB1C}"/>
          </ac:spMkLst>
        </pc:spChg>
      </pc:sldChg>
      <pc:sldChg chg="modSp">
        <pc:chgData name="erina@thebalkanforum.org" userId="S::erina_thebalkanforum.org#ext#@cleantechbulgaria.onmicrosoft.com::d35f3f0c-96d6-4a2e-9741-4f5883d9db32" providerId="AD" clId="Web-{44B8B97C-1DAF-EDFB-C585-81F5B8319D61}" dt="2025-12-10T12:16:25.641" v="188" actId="1076"/>
        <pc:sldMkLst>
          <pc:docMk/>
          <pc:sldMk cId="2567638231" sldId="568"/>
        </pc:sldMkLst>
        <pc:spChg chg="mod">
          <ac:chgData name="erina@thebalkanforum.org" userId="S::erina_thebalkanforum.org#ext#@cleantechbulgaria.onmicrosoft.com::d35f3f0c-96d6-4a2e-9741-4f5883d9db32" providerId="AD" clId="Web-{44B8B97C-1DAF-EDFB-C585-81F5B8319D61}" dt="2025-12-10T12:16:24.219" v="187" actId="20577"/>
          <ac:spMkLst>
            <pc:docMk/>
            <pc:sldMk cId="2567638231" sldId="568"/>
            <ac:spMk id="6" creationId="{DDF65AB5-CBF5-B088-D5CD-AC81ACA36D83}"/>
          </ac:spMkLst>
        </pc:spChg>
        <pc:spChg chg="mod">
          <ac:chgData name="erina@thebalkanforum.org" userId="S::erina_thebalkanforum.org#ext#@cleantechbulgaria.onmicrosoft.com::d35f3f0c-96d6-4a2e-9741-4f5883d9db32" providerId="AD" clId="Web-{44B8B97C-1DAF-EDFB-C585-81F5B8319D61}" dt="2025-12-10T12:13:54.687" v="155" actId="20577"/>
          <ac:spMkLst>
            <pc:docMk/>
            <pc:sldMk cId="2567638231" sldId="568"/>
            <ac:spMk id="9" creationId="{96EE9032-C5BC-4535-2EF8-E19B4EC20E10}"/>
          </ac:spMkLst>
        </pc:spChg>
        <pc:picChg chg="mod">
          <ac:chgData name="erina@thebalkanforum.org" userId="S::erina_thebalkanforum.org#ext#@cleantechbulgaria.onmicrosoft.com::d35f3f0c-96d6-4a2e-9741-4f5883d9db32" providerId="AD" clId="Web-{44B8B97C-1DAF-EDFB-C585-81F5B8319D61}" dt="2025-12-10T12:16:25.641" v="188" actId="1076"/>
          <ac:picMkLst>
            <pc:docMk/>
            <pc:sldMk cId="2567638231" sldId="568"/>
            <ac:picMk id="2" creationId="{145F98CC-36EF-2132-282A-05BC20281AF1}"/>
          </ac:picMkLst>
        </pc:picChg>
      </pc:sldChg>
      <pc:sldChg chg="modSp">
        <pc:chgData name="erina@thebalkanforum.org" userId="S::erina_thebalkanforum.org#ext#@cleantechbulgaria.onmicrosoft.com::d35f3f0c-96d6-4a2e-9741-4f5883d9db32" providerId="AD" clId="Web-{44B8B97C-1DAF-EDFB-C585-81F5B8319D61}" dt="2025-12-10T12:14:35.593" v="166" actId="20577"/>
        <pc:sldMkLst>
          <pc:docMk/>
          <pc:sldMk cId="1545303742" sldId="569"/>
        </pc:sldMkLst>
        <pc:spChg chg="mod">
          <ac:chgData name="erina@thebalkanforum.org" userId="S::erina_thebalkanforum.org#ext#@cleantechbulgaria.onmicrosoft.com::d35f3f0c-96d6-4a2e-9741-4f5883d9db32" providerId="AD" clId="Web-{44B8B97C-1DAF-EDFB-C585-81F5B8319D61}" dt="2025-12-10T12:14:26.015" v="159" actId="20577"/>
          <ac:spMkLst>
            <pc:docMk/>
            <pc:sldMk cId="1545303742" sldId="569"/>
            <ac:spMk id="6" creationId="{0DA1E61F-2F76-C3DA-90C3-430712585860}"/>
          </ac:spMkLst>
        </pc:spChg>
        <pc:spChg chg="mod">
          <ac:chgData name="erina@thebalkanforum.org" userId="S::erina_thebalkanforum.org#ext#@cleantechbulgaria.onmicrosoft.com::d35f3f0c-96d6-4a2e-9741-4f5883d9db32" providerId="AD" clId="Web-{44B8B97C-1DAF-EDFB-C585-81F5B8319D61}" dt="2025-12-10T12:14:35.593" v="166" actId="20577"/>
          <ac:spMkLst>
            <pc:docMk/>
            <pc:sldMk cId="1545303742" sldId="569"/>
            <ac:spMk id="9" creationId="{1ED7B1A0-5E9A-E58C-0AE1-D7BF97733642}"/>
          </ac:spMkLst>
        </pc:spChg>
      </pc:sldChg>
      <pc:sldChg chg="modSp">
        <pc:chgData name="erina@thebalkanforum.org" userId="S::erina_thebalkanforum.org#ext#@cleantechbulgaria.onmicrosoft.com::d35f3f0c-96d6-4a2e-9741-4f5883d9db32" providerId="AD" clId="Web-{44B8B97C-1DAF-EDFB-C585-81F5B8319D61}" dt="2025-12-10T12:13:12.265" v="137" actId="20577"/>
        <pc:sldMkLst>
          <pc:docMk/>
          <pc:sldMk cId="1893050742" sldId="571"/>
        </pc:sldMkLst>
        <pc:spChg chg="mod">
          <ac:chgData name="erina@thebalkanforum.org" userId="S::erina_thebalkanforum.org#ext#@cleantechbulgaria.onmicrosoft.com::d35f3f0c-96d6-4a2e-9741-4f5883d9db32" providerId="AD" clId="Web-{44B8B97C-1DAF-EDFB-C585-81F5B8319D61}" dt="2025-12-10T12:13:12.265" v="137" actId="20577"/>
          <ac:spMkLst>
            <pc:docMk/>
            <pc:sldMk cId="1893050742" sldId="571"/>
            <ac:spMk id="7" creationId="{32A638BF-49D8-6A28-5956-41FF2CF42E0D}"/>
          </ac:spMkLst>
        </pc:spChg>
      </pc:sldChg>
      <pc:sldChg chg="modSp">
        <pc:chgData name="erina@thebalkanforum.org" userId="S::erina_thebalkanforum.org#ext#@cleantechbulgaria.onmicrosoft.com::d35f3f0c-96d6-4a2e-9741-4f5883d9db32" providerId="AD" clId="Web-{44B8B97C-1DAF-EDFB-C585-81F5B8319D61}" dt="2025-12-10T12:14:39.156" v="167" actId="1076"/>
        <pc:sldMkLst>
          <pc:docMk/>
          <pc:sldMk cId="3893571599" sldId="578"/>
        </pc:sldMkLst>
        <pc:graphicFrameChg chg="mod">
          <ac:chgData name="erina@thebalkanforum.org" userId="S::erina_thebalkanforum.org#ext#@cleantechbulgaria.onmicrosoft.com::d35f3f0c-96d6-4a2e-9741-4f5883d9db32" providerId="AD" clId="Web-{44B8B97C-1DAF-EDFB-C585-81F5B8319D61}" dt="2025-12-10T12:14:39.156" v="167" actId="1076"/>
          <ac:graphicFrameMkLst>
            <pc:docMk/>
            <pc:sldMk cId="3893571599" sldId="578"/>
            <ac:graphicFrameMk id="18" creationId="{04FDE570-36AD-6693-9608-E87C1FC6D27C}"/>
          </ac:graphicFrameMkLst>
        </pc:graphicFrameChg>
      </pc:sldChg>
      <pc:sldChg chg="modSp">
        <pc:chgData name="erina@thebalkanforum.org" userId="S::erina_thebalkanforum.org#ext#@cleantechbulgaria.onmicrosoft.com::d35f3f0c-96d6-4a2e-9741-4f5883d9db32" providerId="AD" clId="Web-{44B8B97C-1DAF-EDFB-C585-81F5B8319D61}" dt="2025-12-10T12:16:01.172" v="179" actId="20577"/>
        <pc:sldMkLst>
          <pc:docMk/>
          <pc:sldMk cId="1880753954" sldId="582"/>
        </pc:sldMkLst>
        <pc:spChg chg="mod">
          <ac:chgData name="erina@thebalkanforum.org" userId="S::erina_thebalkanforum.org#ext#@cleantechbulgaria.onmicrosoft.com::d35f3f0c-96d6-4a2e-9741-4f5883d9db32" providerId="AD" clId="Web-{44B8B97C-1DAF-EDFB-C585-81F5B8319D61}" dt="2025-12-10T12:15:49.078" v="173" actId="20577"/>
          <ac:spMkLst>
            <pc:docMk/>
            <pc:sldMk cId="1880753954" sldId="582"/>
            <ac:spMk id="2" creationId="{1CBA98A9-F787-1BA8-945C-B1DFEC1003A4}"/>
          </ac:spMkLst>
        </pc:spChg>
        <pc:spChg chg="mod">
          <ac:chgData name="erina@thebalkanforum.org" userId="S::erina_thebalkanforum.org#ext#@cleantechbulgaria.onmicrosoft.com::d35f3f0c-96d6-4a2e-9741-4f5883d9db32" providerId="AD" clId="Web-{44B8B97C-1DAF-EDFB-C585-81F5B8319D61}" dt="2025-12-10T12:16:01.172" v="179" actId="20577"/>
          <ac:spMkLst>
            <pc:docMk/>
            <pc:sldMk cId="1880753954" sldId="582"/>
            <ac:spMk id="8" creationId="{1E7D40F4-68D1-6A6D-3670-C2DA3D43D016}"/>
          </ac:spMkLst>
        </pc:spChg>
      </pc:sldChg>
      <pc:sldChg chg="modSp">
        <pc:chgData name="erina@thebalkanforum.org" userId="S::erina_thebalkanforum.org#ext#@cleantechbulgaria.onmicrosoft.com::d35f3f0c-96d6-4a2e-9741-4f5883d9db32" providerId="AD" clId="Web-{44B8B97C-1DAF-EDFB-C585-81F5B8319D61}" dt="2025-12-10T12:08:06.434" v="33" actId="20577"/>
        <pc:sldMkLst>
          <pc:docMk/>
          <pc:sldMk cId="35587704" sldId="584"/>
        </pc:sldMkLst>
        <pc:spChg chg="mod">
          <ac:chgData name="erina@thebalkanforum.org" userId="S::erina_thebalkanforum.org#ext#@cleantechbulgaria.onmicrosoft.com::d35f3f0c-96d6-4a2e-9741-4f5883d9db32" providerId="AD" clId="Web-{44B8B97C-1DAF-EDFB-C585-81F5B8319D61}" dt="2025-12-10T12:08:06.434" v="33" actId="20577"/>
          <ac:spMkLst>
            <pc:docMk/>
            <pc:sldMk cId="35587704" sldId="584"/>
            <ac:spMk id="2" creationId="{47B8773C-D1D8-8CC3-A805-4395EA7A8794}"/>
          </ac:spMkLst>
        </pc:spChg>
        <pc:spChg chg="mod">
          <ac:chgData name="erina@thebalkanforum.org" userId="S::erina_thebalkanforum.org#ext#@cleantechbulgaria.onmicrosoft.com::d35f3f0c-96d6-4a2e-9741-4f5883d9db32" providerId="AD" clId="Web-{44B8B97C-1DAF-EDFB-C585-81F5B8319D61}" dt="2025-12-10T12:07:47.886" v="31" actId="20577"/>
          <ac:spMkLst>
            <pc:docMk/>
            <pc:sldMk cId="35587704" sldId="584"/>
            <ac:spMk id="8" creationId="{510B776B-1F43-AB96-9D33-89583EEAC5C3}"/>
          </ac:spMkLst>
        </pc:spChg>
        <pc:spChg chg="mod">
          <ac:chgData name="erina@thebalkanforum.org" userId="S::erina_thebalkanforum.org#ext#@cleantechbulgaria.onmicrosoft.com::d35f3f0c-96d6-4a2e-9741-4f5883d9db32" providerId="AD" clId="Web-{44B8B97C-1DAF-EDFB-C585-81F5B8319D61}" dt="2025-12-10T12:07:40.902" v="26" actId="20577"/>
          <ac:spMkLst>
            <pc:docMk/>
            <pc:sldMk cId="35587704" sldId="584"/>
            <ac:spMk id="11" creationId="{DCDF3AB4-193C-DD9F-CD02-23B75A7ABB76}"/>
          </ac:spMkLst>
        </pc:spChg>
      </pc:sldChg>
      <pc:sldChg chg="modSp">
        <pc:chgData name="erina@thebalkanforum.org" userId="S::erina_thebalkanforum.org#ext#@cleantechbulgaria.onmicrosoft.com::d35f3f0c-96d6-4a2e-9741-4f5883d9db32" providerId="AD" clId="Web-{44B8B97C-1DAF-EDFB-C585-81F5B8319D61}" dt="2025-12-10T12:08:27.574" v="36" actId="20577"/>
        <pc:sldMkLst>
          <pc:docMk/>
          <pc:sldMk cId="763805718" sldId="585"/>
        </pc:sldMkLst>
        <pc:spChg chg="mod">
          <ac:chgData name="erina@thebalkanforum.org" userId="S::erina_thebalkanforum.org#ext#@cleantechbulgaria.onmicrosoft.com::d35f3f0c-96d6-4a2e-9741-4f5883d9db32" providerId="AD" clId="Web-{44B8B97C-1DAF-EDFB-C585-81F5B8319D61}" dt="2025-12-10T12:08:27.574" v="36" actId="20577"/>
          <ac:spMkLst>
            <pc:docMk/>
            <pc:sldMk cId="763805718" sldId="585"/>
            <ac:spMk id="11" creationId="{43690F0C-F7B5-2470-238C-F95DE76F6A71}"/>
          </ac:spMkLst>
        </pc:spChg>
      </pc:sldChg>
      <pc:sldChg chg="modSp">
        <pc:chgData name="erina@thebalkanforum.org" userId="S::erina_thebalkanforum.org#ext#@cleantechbulgaria.onmicrosoft.com::d35f3f0c-96d6-4a2e-9741-4f5883d9db32" providerId="AD" clId="Web-{44B8B97C-1DAF-EDFB-C585-81F5B8319D61}" dt="2025-12-10T12:10:48.154" v="66" actId="20577"/>
        <pc:sldMkLst>
          <pc:docMk/>
          <pc:sldMk cId="2597090028" sldId="592"/>
        </pc:sldMkLst>
        <pc:spChg chg="mod">
          <ac:chgData name="erina@thebalkanforum.org" userId="S::erina_thebalkanforum.org#ext#@cleantechbulgaria.onmicrosoft.com::d35f3f0c-96d6-4a2e-9741-4f5883d9db32" providerId="AD" clId="Web-{44B8B97C-1DAF-EDFB-C585-81F5B8319D61}" dt="2025-12-10T12:10:48.154" v="66" actId="20577"/>
          <ac:spMkLst>
            <pc:docMk/>
            <pc:sldMk cId="2597090028" sldId="592"/>
            <ac:spMk id="7" creationId="{AE2254B7-DDC1-9565-0F59-5EAB42CE08E8}"/>
          </ac:spMkLst>
        </pc:spChg>
      </pc:sldChg>
      <pc:sldChg chg="modSp">
        <pc:chgData name="erina@thebalkanforum.org" userId="S::erina_thebalkanforum.org#ext#@cleantechbulgaria.onmicrosoft.com::d35f3f0c-96d6-4a2e-9741-4f5883d9db32" providerId="AD" clId="Web-{44B8B97C-1DAF-EDFB-C585-81F5B8319D61}" dt="2025-12-10T12:11:59.436" v="79" actId="20577"/>
        <pc:sldMkLst>
          <pc:docMk/>
          <pc:sldMk cId="4114583150" sldId="595"/>
        </pc:sldMkLst>
        <pc:spChg chg="mod">
          <ac:chgData name="erina@thebalkanforum.org" userId="S::erina_thebalkanforum.org#ext#@cleantechbulgaria.onmicrosoft.com::d35f3f0c-96d6-4a2e-9741-4f5883d9db32" providerId="AD" clId="Web-{44B8B97C-1DAF-EDFB-C585-81F5B8319D61}" dt="2025-12-10T12:11:59.436" v="79" actId="20577"/>
          <ac:spMkLst>
            <pc:docMk/>
            <pc:sldMk cId="4114583150" sldId="595"/>
            <ac:spMk id="7" creationId="{C6BDB4F7-4082-88D1-1EAE-D4B1D84C8BEE}"/>
          </ac:spMkLst>
        </pc:spChg>
        <pc:spChg chg="mod">
          <ac:chgData name="erina@thebalkanforum.org" userId="S::erina_thebalkanforum.org#ext#@cleantechbulgaria.onmicrosoft.com::d35f3f0c-96d6-4a2e-9741-4f5883d9db32" providerId="AD" clId="Web-{44B8B97C-1DAF-EDFB-C585-81F5B8319D61}" dt="2025-12-10T12:11:37.029" v="77" actId="20577"/>
          <ac:spMkLst>
            <pc:docMk/>
            <pc:sldMk cId="4114583150" sldId="595"/>
            <ac:spMk id="11" creationId="{298D5169-AD66-2EDC-0624-FDBA4BBD3D4F}"/>
          </ac:spMkLst>
        </pc:spChg>
      </pc:sldChg>
      <pc:sldChg chg="modSp">
        <pc:chgData name="erina@thebalkanforum.org" userId="S::erina_thebalkanforum.org#ext#@cleantechbulgaria.onmicrosoft.com::d35f3f0c-96d6-4a2e-9741-4f5883d9db32" providerId="AD" clId="Web-{44B8B97C-1DAF-EDFB-C585-81F5B8319D61}" dt="2025-12-10T12:13:38.093" v="145" actId="20577"/>
        <pc:sldMkLst>
          <pc:docMk/>
          <pc:sldMk cId="1136720137" sldId="597"/>
        </pc:sldMkLst>
        <pc:spChg chg="mod">
          <ac:chgData name="erina@thebalkanforum.org" userId="S::erina_thebalkanforum.org#ext#@cleantechbulgaria.onmicrosoft.com::d35f3f0c-96d6-4a2e-9741-4f5883d9db32" providerId="AD" clId="Web-{44B8B97C-1DAF-EDFB-C585-81F5B8319D61}" dt="2025-12-10T12:13:33.327" v="143" actId="20577"/>
          <ac:spMkLst>
            <pc:docMk/>
            <pc:sldMk cId="1136720137" sldId="597"/>
            <ac:spMk id="8" creationId="{07EF8F9F-36D1-AA16-2774-12ACCFEE576F}"/>
          </ac:spMkLst>
        </pc:spChg>
        <pc:spChg chg="mod">
          <ac:chgData name="erina@thebalkanforum.org" userId="S::erina_thebalkanforum.org#ext#@cleantechbulgaria.onmicrosoft.com::d35f3f0c-96d6-4a2e-9741-4f5883d9db32" providerId="AD" clId="Web-{44B8B97C-1DAF-EDFB-C585-81F5B8319D61}" dt="2025-12-10T12:13:38.093" v="145" actId="20577"/>
          <ac:spMkLst>
            <pc:docMk/>
            <pc:sldMk cId="1136720137" sldId="597"/>
            <ac:spMk id="11" creationId="{41F222DE-BAA4-459A-67C9-1792A800AA3A}"/>
          </ac:spMkLst>
        </pc:spChg>
      </pc:sldChg>
      <pc:sldChg chg="modSp">
        <pc:chgData name="erina@thebalkanforum.org" userId="S::erina_thebalkanforum.org#ext#@cleantechbulgaria.onmicrosoft.com::d35f3f0c-96d6-4a2e-9741-4f5883d9db32" providerId="AD" clId="Web-{44B8B97C-1DAF-EDFB-C585-81F5B8319D61}" dt="2025-12-10T12:13:47.968" v="148" actId="20577"/>
        <pc:sldMkLst>
          <pc:docMk/>
          <pc:sldMk cId="1534079984" sldId="598"/>
        </pc:sldMkLst>
        <pc:spChg chg="mod">
          <ac:chgData name="erina@thebalkanforum.org" userId="S::erina_thebalkanforum.org#ext#@cleantechbulgaria.onmicrosoft.com::d35f3f0c-96d6-4a2e-9741-4f5883d9db32" providerId="AD" clId="Web-{44B8B97C-1DAF-EDFB-C585-81F5B8319D61}" dt="2025-12-10T12:13:47.968" v="148" actId="20577"/>
          <ac:spMkLst>
            <pc:docMk/>
            <pc:sldMk cId="1534079984" sldId="598"/>
            <ac:spMk id="14" creationId="{3A4E9FDE-EC45-30B5-37D8-E6B7E0DFA0D7}"/>
          </ac:spMkLst>
        </pc:spChg>
      </pc:sldChg>
      <pc:sldChg chg="modSp">
        <pc:chgData name="erina@thebalkanforum.org" userId="S::erina_thebalkanforum.org#ext#@cleantechbulgaria.onmicrosoft.com::d35f3f0c-96d6-4a2e-9741-4f5883d9db32" providerId="AD" clId="Web-{44B8B97C-1DAF-EDFB-C585-81F5B8319D61}" dt="2025-12-10T12:16:12.891" v="184" actId="20577"/>
        <pc:sldMkLst>
          <pc:docMk/>
          <pc:sldMk cId="2885347031" sldId="599"/>
        </pc:sldMkLst>
        <pc:spChg chg="mod">
          <ac:chgData name="erina@thebalkanforum.org" userId="S::erina_thebalkanforum.org#ext#@cleantechbulgaria.onmicrosoft.com::d35f3f0c-96d6-4a2e-9741-4f5883d9db32" providerId="AD" clId="Web-{44B8B97C-1DAF-EDFB-C585-81F5B8319D61}" dt="2025-12-10T12:16:12.891" v="184" actId="20577"/>
          <ac:spMkLst>
            <pc:docMk/>
            <pc:sldMk cId="2885347031" sldId="599"/>
            <ac:spMk id="15" creationId="{B28B09EB-C38C-8CCE-BE74-E0BEEB77DE87}"/>
          </ac:spMkLst>
        </pc:spChg>
      </pc:sldChg>
    </pc:docChg>
  </pc:docChgLst>
  <pc:docChgLst>
    <pc:chgData clId="Web-{6F1EB684-7C90-C308-0AAE-2D633849208B}"/>
    <pc:docChg chg="modSld">
      <pc:chgData name="" userId="" providerId="" clId="Web-{6F1EB684-7C90-C308-0AAE-2D633849208B}" dt="2025-12-12T11:34:27.186" v="1" actId="20577"/>
      <pc:docMkLst>
        <pc:docMk/>
      </pc:docMkLst>
      <pc:sldChg chg="modSp">
        <pc:chgData name="" userId="" providerId="" clId="Web-{6F1EB684-7C90-C308-0AAE-2D633849208B}" dt="2025-12-12T11:34:27.186" v="1" actId="20577"/>
        <pc:sldMkLst>
          <pc:docMk/>
          <pc:sldMk cId="3774500966" sldId="271"/>
        </pc:sldMkLst>
        <pc:spChg chg="mod">
          <ac:chgData name="" userId="" providerId="" clId="Web-{6F1EB684-7C90-C308-0AAE-2D633849208B}" dt="2025-12-12T11:34:27.186" v="1" actId="20577"/>
          <ac:spMkLst>
            <pc:docMk/>
            <pc:sldMk cId="3774500966" sldId="271"/>
            <ac:spMk id="8" creationId="{72516657-60C6-1250-3C2B-F902C217885F}"/>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Moduli 1: Hyrje në ekonominë e gjelbër</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Nëntitulli 1.1: Përkufizimi i ekonomisë së gjelbër </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GB" sz="1600" noProof="0" dirty="0">
              <a:latin typeface="DejaVu Math TeX Gyre" panose="02000503000000000000"/>
            </a:rPr>
            <a:t>Nënkryetari 1.2: Dimensionet e ekonomisë së gjelbër – ekonomik</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Politikat e gjelbra, industritë dhe tregu i punës</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2.1: Përmbledhje e politikave të gjelbra</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 2.2: Ndikimi në industri</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Ekonomia cirkulare dhe efikasiteti i burimeve</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Nëntitull 3.1: Bazat e ekonomisë cirkulare, njohje me dokumentet kryesore</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Nënkapull 3.2: Efikasiteti i burimeve në praktikë dhe lidhja me ekonominë cirkulare</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Nënkapullë 1.3: Dimensionet e ekonomisë së gjelbër - sociale dhe mjedisore</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 2.3: Transformimi i tregut të punës</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6BAFE82F-3911-4DD3-B8EB-4D93BCE059C5}">
      <dgm:prSet phldrT="[Text]" custT="1"/>
      <dgm:spPr>
        <a:solidFill>
          <a:srgbClr val="74D3BD"/>
        </a:solidFill>
      </dgm:spPr>
      <dgm:t>
        <a:bodyPr/>
        <a:lstStyle/>
        <a:p>
          <a:pPr marL="228600" lvl="1" indent="0" algn="l" defTabSz="93345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3.3: Shembuj të mirë të zbatimit të ekonomisë së qarkullueshme dhe efikasitetit të burimeve</a:t>
          </a:r>
        </a:p>
      </dgm:t>
    </dgm:pt>
    <dgm:pt modelId="{BA566301-0875-40E2-9F74-D35539DC6FBA}" type="parTrans" cxnId="{64061E86-D08D-4C76-B894-01E28D6B876D}">
      <dgm:prSet/>
      <dgm:spPr/>
      <dgm:t>
        <a:bodyPr/>
        <a:lstStyle/>
        <a:p>
          <a:endParaRPr lang="en-GB"/>
        </a:p>
      </dgm:t>
    </dgm:pt>
    <dgm:pt modelId="{7CE65FCB-DD87-42DD-9790-E60BF015D94B}" type="sibTrans" cxnId="{64061E86-D08D-4C76-B894-01E28D6B876D}">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4061E86-D08D-4C76-B894-01E28D6B876D}" srcId="{37D074DA-7B98-4142-A990-56111AFBA890}" destId="{6BAFE82F-3911-4DD3-B8EB-4D93BCE059C5}" srcOrd="2" destOrd="0" parTransId="{BA566301-0875-40E2-9F74-D35539DC6FBA}" sibTransId="{7CE65FCB-DD87-42DD-9790-E60BF015D94B}"/>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90389AF8-C4D8-428A-8D3E-5AB5A1F6451B}" type="presOf" srcId="{6BAFE82F-3911-4DD3-B8EB-4D93BCE059C5}" destId="{0AB60A20-99D7-4B5C-A386-998DAAD1AA4B}" srcOrd="0" destOrd="3"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GB" sz="1800" b="1" noProof="0" dirty="0">
              <a:latin typeface="DejaVu Math TeX Gyre" panose="02000503000000000000"/>
            </a:rPr>
            <a:t>Energjia e rinovueshme </a:t>
          </a:r>
          <a:r>
            <a:rPr lang="en-GB" sz="1800" noProof="0" dirty="0">
              <a:latin typeface="DejaVu Math TeX Gyre" panose="02000503000000000000"/>
            </a:rPr>
            <a:t>– diellore, e erës, hidro dhe bioenergjia ofrojnë alternativa më të pastra ndaj karburanteve fosile dhe janë thelbësore për reduktimin e emetimeve të gazrave serrë; krijojnë një gamë të gjerë vendesh pune </a:t>
          </a: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GB" sz="1800" b="1" noProof="0" dirty="0">
              <a:latin typeface="DejaVu Math TeX Gyre" panose="02000503000000000000"/>
            </a:rPr>
            <a:t>Industria e gjelbër dhe prodhimi </a:t>
          </a:r>
          <a:r>
            <a:rPr lang="en-GB" sz="1800" noProof="0" dirty="0">
              <a:latin typeface="DejaVu Math TeX Gyre" panose="02000503000000000000"/>
            </a:rPr>
            <a:t>– Proceset më të pastra të prodhimit minimizojnë mbeturinat, reduktojnë emetimet dhe ruajnë energjinë. Inovacionet përfshijnë dizajnin cirkular, zinxhirët e furnizimit miqësorë me mjedisin dhe metodat karbon-neutralë.</a:t>
          </a: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GB" sz="1800" b="1" noProof="0" dirty="0">
              <a:latin typeface="DejaVu Math TeX Gyre" panose="02000503000000000000"/>
            </a:rPr>
            <a:t>Bujqësia e qëndrueshme </a:t>
          </a:r>
          <a:r>
            <a:rPr lang="en-GB" sz="1800" noProof="0" dirty="0">
              <a:latin typeface="DejaVu Math TeX Gyre" panose="02000503000000000000"/>
            </a:rPr>
            <a:t>- praktikat bujqësore në një ekonomi të gjelbër synojnë të ruajnë shëndetin e tokës, të ruajnë cilësinë e ujit dhe të reduktojnë përdorimin e plehrave kimike dhe pesticideve</a:t>
          </a: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r>
            <a:rPr lang="en-GB" b="1" noProof="0" dirty="0">
              <a:latin typeface="DejaVu Math TeX Gyre" panose="02000503000000000000"/>
            </a:rPr>
            <a:t>Ndërtesat dhe infrastruktura e gjelbër </a:t>
          </a:r>
          <a:r>
            <a:rPr lang="en-GB" noProof="0" dirty="0">
              <a:latin typeface="DejaVu Math TeX Gyre" panose="02000503000000000000"/>
            </a:rPr>
            <a:t>- Ndërtimi me efikasitet energjetik, materialet e qëndrueshme dhe planifikimi urban inteligjent reduktojnë emetimet, përmirësojnë standardet e jetesës dhe ndërtojnë qytete reziliente ndaj klimës. </a:t>
          </a: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r>
            <a:rPr lang="en-GB" b="1" noProof="0" dirty="0">
              <a:latin typeface="DejaVu Math TeX Gyre" panose="02000503000000000000"/>
            </a:rPr>
            <a:t>Transporti i qëndrueshëm </a:t>
          </a:r>
          <a:r>
            <a:rPr lang="en-GB" noProof="0" dirty="0">
              <a:latin typeface="DejaVu Math TeX Gyre" panose="02000503000000000000"/>
            </a:rPr>
            <a:t>– automjetet me emetime të ulëta, transporti publik dhe infrastruktura për çiklizëm reduktojnë përdorimin e karburanteve fosile, përmirësojnë cilësinë e ajrit dhe krijojnë vende pune në prodhim dhe shërbime mobiliteti.</a:t>
          </a: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950620FE-C36D-42DB-92AD-0DFFDE2834B5}">
      <dgm:prSet/>
      <dgm:spPr>
        <a:solidFill>
          <a:srgbClr val="303D68"/>
        </a:solidFill>
      </dgm:spPr>
      <dgm:t>
        <a:bodyPr/>
        <a:lstStyle/>
        <a:p>
          <a:r>
            <a:rPr lang="en-GB" b="1" noProof="0" dirty="0">
              <a:latin typeface="DejaVu Math TeX Gyre" panose="02000503000000000000"/>
            </a:rPr>
            <a:t>Menaxhimi i mbetjeve </a:t>
          </a:r>
          <a:r>
            <a:rPr lang="en-GB" noProof="0" dirty="0">
              <a:latin typeface="DejaVu Math TeX Gyre" panose="02000503000000000000"/>
            </a:rPr>
            <a:t>- Një ekonomi e gjelbër promovon reduktimin e mbetjeve, riciklimin, ri-përdorimin dhe teknologjitë inovative si mbeturinat në energji dhe kompostimin</a:t>
          </a:r>
        </a:p>
      </dgm:t>
    </dgm:pt>
    <dgm:pt modelId="{79EC9339-3BDB-453F-A2D8-C47159054130}" type="parTrans" cxnId="{FB38F41A-5629-4C02-AFFA-CD3C790D350B}">
      <dgm:prSet/>
      <dgm:spPr/>
      <dgm:t>
        <a:bodyPr/>
        <a:lstStyle/>
        <a:p>
          <a:endParaRPr lang="en-US">
            <a:latin typeface="DejaVu Math TeX Gyre" panose="02000503000000000000"/>
          </a:endParaRPr>
        </a:p>
      </dgm:t>
    </dgm:pt>
    <dgm:pt modelId="{30217087-3F88-4EF8-8279-631A708A1579}" type="sibTrans" cxnId="{FB38F41A-5629-4C02-AFFA-CD3C790D350B}">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3">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3">
        <dgm:presLayoutVars>
          <dgm:chMax val="0"/>
          <dgm:bulletEnabled val="1"/>
        </dgm:presLayoutVars>
      </dgm:prSet>
      <dgm:spPr/>
    </dgm:pt>
    <dgm:pt modelId="{C4772F29-1AF6-44D1-BBB7-BAE7919245F5}" type="pres">
      <dgm:prSet presAssocID="{F23EFE56-6B3D-4063-9F84-17F030DAFC7F}" presName="spacer" presStyleCnt="0"/>
      <dgm:spPr/>
    </dgm:pt>
    <dgm:pt modelId="{988C62CD-3B23-4C00-9BEB-87DF310C895D}" type="pres">
      <dgm:prSet presAssocID="{950620FE-C36D-42DB-92AD-0DFFDE2834B5}" presName="parentText" presStyleLbl="node1" presStyleIdx="2" presStyleCnt="3">
        <dgm:presLayoutVars>
          <dgm:chMax val="0"/>
          <dgm:bulletEnabled val="1"/>
        </dgm:presLayoutVars>
      </dgm:prSet>
      <dgm:spPr/>
    </dgm:pt>
  </dgm:ptLst>
  <dgm:cxnLst>
    <dgm:cxn modelId="{FB38F41A-5629-4C02-AFFA-CD3C790D350B}" srcId="{A1357C44-286D-4FD5-A2BB-A2E7D040FF1B}" destId="{950620FE-C36D-42DB-92AD-0DFFDE2834B5}" srcOrd="2" destOrd="0" parTransId="{79EC9339-3BDB-453F-A2D8-C47159054130}" sibTransId="{30217087-3F88-4EF8-8279-631A708A1579}"/>
    <dgm:cxn modelId="{D9C58620-03A0-4995-B4F9-082491B58871}" type="presOf" srcId="{950620FE-C36D-42DB-92AD-0DFFDE2834B5}" destId="{988C62CD-3B23-4C00-9BEB-87DF310C895D}" srcOrd="0" destOrd="0" presId="urn:microsoft.com/office/officeart/2005/8/layout/vList2"/>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 modelId="{B5E08BAE-155A-4D15-A61E-8394C368E3F8}" type="presParOf" srcId="{C9835681-4671-4D83-A439-10C08E2665B0}" destId="{C4772F29-1AF6-44D1-BBB7-BAE7919245F5}" srcOrd="3" destOrd="0" presId="urn:microsoft.com/office/officeart/2005/8/layout/vList2"/>
    <dgm:cxn modelId="{F27AAFE8-0BB6-4F21-85D7-EC020C0EEC21}" type="presParOf" srcId="{C9835681-4671-4D83-A439-10C08E2665B0}" destId="{988C62CD-3B23-4C00-9BEB-87DF310C895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7843A-7DA6-42F2-AD62-6890309F41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Modeli bashkëpunues i energjisë ku qytetarët, kooperativat, ndërmarrjet e vogla dhe të mesme dhe autoritetet lokale prodhojnë, menaxhojnë dhe konsumojnë së bashku energji të rinovueshme.</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Prioritetizoni vlerën lokale mjedisore dhe sociale mbi fitimin—ulni emetimet, reduktoni kostot, përmirësoni efikasitetin dhe ndërtoni rezistencën e komunitetit.</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custT="1"/>
      <dgm:spPr/>
      <dgm:t>
        <a:bodyPr/>
        <a:lstStyle/>
        <a:p>
          <a:pPr>
            <a:lnSpc>
              <a:spcPct val="100000"/>
            </a:lnSpc>
          </a:pPr>
          <a:r>
            <a:rPr lang="en-GB" sz="1800" noProof="0" dirty="0">
              <a:solidFill>
                <a:srgbClr val="303D68"/>
              </a:solidFill>
              <a:latin typeface="DejaVu Math TeX Gyre" panose="02000503000000000000"/>
            </a:rPr>
            <a:t>Infrastrukturë dhe teknologji inovative: panele diellore në çati, energji e erës me kapacitet të vogël, bateri të përbashkëta dhe sisteme inteligjente për menaxhimin e energjisë.</a:t>
          </a: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55DBE66F-DEC1-4966-A6AB-8AD1E071C8AE}" type="pres">
      <dgm:prSet presAssocID="{CCE7843A-7DA6-42F2-AD62-6890309F417B}" presName="root" presStyleCnt="0">
        <dgm:presLayoutVars>
          <dgm:dir/>
          <dgm:resizeHandles val="exact"/>
        </dgm:presLayoutVars>
      </dgm:prSet>
      <dgm:spPr/>
    </dgm:pt>
    <dgm:pt modelId="{A075F4A0-1105-40BA-BACD-53BC9AB28681}" type="pres">
      <dgm:prSet presAssocID="{57170BA0-E8AE-41D3-94A8-DABA0199BBCA}" presName="compNode" presStyleCnt="0"/>
      <dgm:spPr/>
    </dgm:pt>
    <dgm:pt modelId="{C785E0A2-A5BB-4C80-A576-2B9949162437}" type="pres">
      <dgm:prSet presAssocID="{57170BA0-E8AE-41D3-94A8-DABA0199BBCA}" presName="bgRect" presStyleLbl="bgShp" presStyleIdx="0" presStyleCnt="3"/>
      <dgm:spPr>
        <a:solidFill>
          <a:srgbClr val="74D3BD"/>
        </a:solidFill>
      </dgm:spPr>
    </dgm:pt>
    <dgm:pt modelId="{2146BD45-E73A-40F5-8D18-4ED216AAC9E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74D3BD"/>
          </a:solidFill>
        </a:ln>
      </dgm:spPr>
      <dgm:extLst>
        <a:ext uri="{E40237B7-FDA0-4F09-8148-C483321AD2D9}">
          <dgm14:cNvPr xmlns:dgm14="http://schemas.microsoft.com/office/drawing/2010/diagram" id="0" name="" descr="Open Hand with Plant"/>
        </a:ext>
      </dgm:extLst>
    </dgm:pt>
    <dgm:pt modelId="{31C26E9E-C815-4050-9C22-93AE2537AE75}" type="pres">
      <dgm:prSet presAssocID="{57170BA0-E8AE-41D3-94A8-DABA0199BBCA}" presName="spaceRect" presStyleCnt="0"/>
      <dgm:spPr/>
    </dgm:pt>
    <dgm:pt modelId="{7B72DB30-2D93-4C55-B47D-E9C472888B63}" type="pres">
      <dgm:prSet presAssocID="{57170BA0-E8AE-41D3-94A8-DABA0199BBCA}" presName="parTx" presStyleLbl="revTx" presStyleIdx="0" presStyleCnt="3">
        <dgm:presLayoutVars>
          <dgm:chMax val="0"/>
          <dgm:chPref val="0"/>
        </dgm:presLayoutVars>
      </dgm:prSet>
      <dgm:spPr/>
    </dgm:pt>
    <dgm:pt modelId="{2FC84EBA-C8EE-442F-A0ED-4385FE209E26}" type="pres">
      <dgm:prSet presAssocID="{2039DB87-D48A-41FB-9086-B6D48BC81561}" presName="sibTrans" presStyleCnt="0"/>
      <dgm:spPr/>
    </dgm:pt>
    <dgm:pt modelId="{89494C57-5679-4F3F-A307-482B46CC29F3}" type="pres">
      <dgm:prSet presAssocID="{E01DDBC8-E645-49EC-B4D6-85C6B02F89DC}" presName="compNode" presStyleCnt="0"/>
      <dgm:spPr/>
    </dgm:pt>
    <dgm:pt modelId="{7844F72F-C513-4603-9900-A138D169988B}" type="pres">
      <dgm:prSet presAssocID="{E01DDBC8-E645-49EC-B4D6-85C6B02F89DC}" presName="bgRect" presStyleLbl="bgShp" presStyleIdx="1" presStyleCnt="3"/>
      <dgm:spPr>
        <a:solidFill>
          <a:srgbClr val="74D3BD"/>
        </a:solidFill>
        <a:ln>
          <a:solidFill>
            <a:srgbClr val="74D3BD"/>
          </a:solidFill>
        </a:ln>
      </dgm:spPr>
    </dgm:pt>
    <dgm:pt modelId="{CE8ECC72-9760-456C-9A24-0CAE5CEAF428}"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74D3BD"/>
          </a:solidFill>
        </a:ln>
      </dgm:spPr>
      <dgm:extLst>
        <a:ext uri="{E40237B7-FDA0-4F09-8148-C483321AD2D9}">
          <dgm14:cNvPr xmlns:dgm14="http://schemas.microsoft.com/office/drawing/2010/diagram" id="0" name="" descr="Sustainability"/>
        </a:ext>
      </dgm:extLst>
    </dgm:pt>
    <dgm:pt modelId="{D2C977DB-7A99-4E53-AA66-608A43CD1F7D}" type="pres">
      <dgm:prSet presAssocID="{E01DDBC8-E645-49EC-B4D6-85C6B02F89DC}" presName="spaceRect" presStyleCnt="0"/>
      <dgm:spPr/>
    </dgm:pt>
    <dgm:pt modelId="{01288FE9-8E48-4F4E-89C8-015334C2B81D}" type="pres">
      <dgm:prSet presAssocID="{E01DDBC8-E645-49EC-B4D6-85C6B02F89DC}" presName="parTx" presStyleLbl="revTx" presStyleIdx="1" presStyleCnt="3">
        <dgm:presLayoutVars>
          <dgm:chMax val="0"/>
          <dgm:chPref val="0"/>
        </dgm:presLayoutVars>
      </dgm:prSet>
      <dgm:spPr/>
    </dgm:pt>
    <dgm:pt modelId="{F9D1C2C2-D1C9-49C3-BD66-3CABFC843737}" type="pres">
      <dgm:prSet presAssocID="{6DDFF7FC-325A-48D1-B873-6C09B8808373}" presName="sibTrans" presStyleCnt="0"/>
      <dgm:spPr/>
    </dgm:pt>
    <dgm:pt modelId="{7E802372-97E0-45B3-A9A6-ACDA0145FFEF}" type="pres">
      <dgm:prSet presAssocID="{EE7378D3-3084-44A3-BC93-4B31DBE523B7}" presName="compNode" presStyleCnt="0"/>
      <dgm:spPr/>
    </dgm:pt>
    <dgm:pt modelId="{6A64C08F-D1B8-495D-A3EF-C43FD1436545}" type="pres">
      <dgm:prSet presAssocID="{EE7378D3-3084-44A3-BC93-4B31DBE523B7}" presName="bgRect" presStyleLbl="bgShp" presStyleIdx="2" presStyleCnt="3" custLinFactNeighborX="53"/>
      <dgm:spPr>
        <a:solidFill>
          <a:srgbClr val="74D3BD"/>
        </a:solidFill>
      </dgm:spPr>
    </dgm:pt>
    <dgm:pt modelId="{F0F876AB-444D-42BF-A7A6-FC650ABF01D5}"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74D3BD"/>
          </a:solidFill>
        </a:ln>
      </dgm:spPr>
      <dgm:extLst>
        <a:ext uri="{E40237B7-FDA0-4F09-8148-C483321AD2D9}">
          <dgm14:cNvPr xmlns:dgm14="http://schemas.microsoft.com/office/drawing/2010/diagram" id="0" name="" descr="Electric Car"/>
        </a:ext>
      </dgm:extLst>
    </dgm:pt>
    <dgm:pt modelId="{A6FE5921-A5AB-4E84-8CB5-7A41AF5F0C3B}" type="pres">
      <dgm:prSet presAssocID="{EE7378D3-3084-44A3-BC93-4B31DBE523B7}" presName="spaceRect" presStyleCnt="0"/>
      <dgm:spPr/>
    </dgm:pt>
    <dgm:pt modelId="{D5ECE2A5-F0E4-4F3D-AD31-CB9EDFF96149}" type="pres">
      <dgm:prSet presAssocID="{EE7378D3-3084-44A3-BC93-4B31DBE523B7}" presName="parTx" presStyleLbl="revTx" presStyleIdx="2" presStyleCnt="3">
        <dgm:presLayoutVars>
          <dgm:chMax val="0"/>
          <dgm:chPref val="0"/>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0FCA2D37-1624-47CE-81DB-74DEF2CECE8B}" type="presOf" srcId="{CCE7843A-7DA6-42F2-AD62-6890309F417B}" destId="{55DBE66F-DEC1-4966-A6AB-8AD1E071C8AE}" srcOrd="0" destOrd="0" presId="urn:microsoft.com/office/officeart/2018/2/layout/IconVerticalSolidList"/>
    <dgm:cxn modelId="{1E1E8E6D-BBB9-4EDA-BEAD-FBE43B39AEAC}" type="presOf" srcId="{EE7378D3-3084-44A3-BC93-4B31DBE523B7}" destId="{D5ECE2A5-F0E4-4F3D-AD31-CB9EDFF96149}" srcOrd="0" destOrd="0" presId="urn:microsoft.com/office/officeart/2018/2/layout/IconVerticalSolidList"/>
    <dgm:cxn modelId="{7742EE72-5CCF-4D6E-B0F9-6A67BC27E237}" srcId="{CCE7843A-7DA6-42F2-AD62-6890309F417B}" destId="{57170BA0-E8AE-41D3-94A8-DABA0199BBCA}" srcOrd="0" destOrd="0" parTransId="{4CCDE154-8543-44B2-9B73-2C37B789C770}" sibTransId="{2039DB87-D48A-41FB-9086-B6D48BC81561}"/>
    <dgm:cxn modelId="{3C344373-5A3B-47B7-9794-6C003DC3B360}" type="presOf" srcId="{57170BA0-E8AE-41D3-94A8-DABA0199BBCA}" destId="{7B72DB30-2D93-4C55-B47D-E9C472888B63}" srcOrd="0" destOrd="0" presId="urn:microsoft.com/office/officeart/2018/2/layout/IconVerticalSolidList"/>
    <dgm:cxn modelId="{25C731A3-37C2-4E18-9792-22EB1082845F}" type="presOf" srcId="{E01DDBC8-E645-49EC-B4D6-85C6B02F89DC}" destId="{01288FE9-8E48-4F4E-89C8-015334C2B81D}" srcOrd="0" destOrd="0" presId="urn:microsoft.com/office/officeart/2018/2/layout/IconVerticalSolidList"/>
    <dgm:cxn modelId="{3380C2B2-3C31-4700-AFC3-4D1E513867C6}" type="presParOf" srcId="{55DBE66F-DEC1-4966-A6AB-8AD1E071C8AE}" destId="{A075F4A0-1105-40BA-BACD-53BC9AB28681}" srcOrd="0" destOrd="0" presId="urn:microsoft.com/office/officeart/2018/2/layout/IconVerticalSolidList"/>
    <dgm:cxn modelId="{F8A9CB13-14EC-4045-ACF2-095BA6B7043D}" type="presParOf" srcId="{A075F4A0-1105-40BA-BACD-53BC9AB28681}" destId="{C785E0A2-A5BB-4C80-A576-2B9949162437}" srcOrd="0" destOrd="0" presId="urn:microsoft.com/office/officeart/2018/2/layout/IconVerticalSolidList"/>
    <dgm:cxn modelId="{9DB602A9-8B1D-47DD-AE7D-731ACCA679AA}" type="presParOf" srcId="{A075F4A0-1105-40BA-BACD-53BC9AB28681}" destId="{2146BD45-E73A-40F5-8D18-4ED216AAC9E9}" srcOrd="1" destOrd="0" presId="urn:microsoft.com/office/officeart/2018/2/layout/IconVerticalSolidList"/>
    <dgm:cxn modelId="{0C940AD9-0A95-4489-89A2-2FBFDB725D12}" type="presParOf" srcId="{A075F4A0-1105-40BA-BACD-53BC9AB28681}" destId="{31C26E9E-C815-4050-9C22-93AE2537AE75}" srcOrd="2" destOrd="0" presId="urn:microsoft.com/office/officeart/2018/2/layout/IconVerticalSolidList"/>
    <dgm:cxn modelId="{B0BC7A07-C4A4-4357-A09F-CD850CF9DBBF}" type="presParOf" srcId="{A075F4A0-1105-40BA-BACD-53BC9AB28681}" destId="{7B72DB30-2D93-4C55-B47D-E9C472888B63}" srcOrd="3" destOrd="0" presId="urn:microsoft.com/office/officeart/2018/2/layout/IconVerticalSolidList"/>
    <dgm:cxn modelId="{1F03A0B9-D43D-407A-A33A-BCF2DBAF6047}" type="presParOf" srcId="{55DBE66F-DEC1-4966-A6AB-8AD1E071C8AE}" destId="{2FC84EBA-C8EE-442F-A0ED-4385FE209E26}" srcOrd="1" destOrd="0" presId="urn:microsoft.com/office/officeart/2018/2/layout/IconVerticalSolidList"/>
    <dgm:cxn modelId="{70344F46-2484-4274-AC43-E531C9E4282A}" type="presParOf" srcId="{55DBE66F-DEC1-4966-A6AB-8AD1E071C8AE}" destId="{89494C57-5679-4F3F-A307-482B46CC29F3}" srcOrd="2" destOrd="0" presId="urn:microsoft.com/office/officeart/2018/2/layout/IconVerticalSolidList"/>
    <dgm:cxn modelId="{5E0C591D-C518-49BE-AC04-999299A5A7E2}" type="presParOf" srcId="{89494C57-5679-4F3F-A307-482B46CC29F3}" destId="{7844F72F-C513-4603-9900-A138D169988B}" srcOrd="0" destOrd="0" presId="urn:microsoft.com/office/officeart/2018/2/layout/IconVerticalSolidList"/>
    <dgm:cxn modelId="{F14FC9BE-2A87-4AD0-A86A-9AFE5D23CF0D}" type="presParOf" srcId="{89494C57-5679-4F3F-A307-482B46CC29F3}" destId="{CE8ECC72-9760-456C-9A24-0CAE5CEAF428}" srcOrd="1" destOrd="0" presId="urn:microsoft.com/office/officeart/2018/2/layout/IconVerticalSolidList"/>
    <dgm:cxn modelId="{E336E102-54D9-4728-BEB2-EC28E0599F90}" type="presParOf" srcId="{89494C57-5679-4F3F-A307-482B46CC29F3}" destId="{D2C977DB-7A99-4E53-AA66-608A43CD1F7D}" srcOrd="2" destOrd="0" presId="urn:microsoft.com/office/officeart/2018/2/layout/IconVerticalSolidList"/>
    <dgm:cxn modelId="{6CDDA5B1-A9AF-41FD-B766-8FF63E4B0ADC}" type="presParOf" srcId="{89494C57-5679-4F3F-A307-482B46CC29F3}" destId="{01288FE9-8E48-4F4E-89C8-015334C2B81D}" srcOrd="3" destOrd="0" presId="urn:microsoft.com/office/officeart/2018/2/layout/IconVerticalSolidList"/>
    <dgm:cxn modelId="{61DF7C55-1D9B-42B1-87B0-19C1461E9366}" type="presParOf" srcId="{55DBE66F-DEC1-4966-A6AB-8AD1E071C8AE}" destId="{F9D1C2C2-D1C9-49C3-BD66-3CABFC843737}" srcOrd="3" destOrd="0" presId="urn:microsoft.com/office/officeart/2018/2/layout/IconVerticalSolidList"/>
    <dgm:cxn modelId="{81FE1048-CE1D-405E-B475-88B460A39F18}" type="presParOf" srcId="{55DBE66F-DEC1-4966-A6AB-8AD1E071C8AE}" destId="{7E802372-97E0-45B3-A9A6-ACDA0145FFEF}" srcOrd="4" destOrd="0" presId="urn:microsoft.com/office/officeart/2018/2/layout/IconVerticalSolidList"/>
    <dgm:cxn modelId="{216E0D1F-96AF-42A2-B154-3CC172C3BD1A}" type="presParOf" srcId="{7E802372-97E0-45B3-A9A6-ACDA0145FFEF}" destId="{6A64C08F-D1B8-495D-A3EF-C43FD1436545}" srcOrd="0" destOrd="0" presId="urn:microsoft.com/office/officeart/2018/2/layout/IconVerticalSolidList"/>
    <dgm:cxn modelId="{69592986-D37C-4C89-91B5-C8EF6D43F53B}" type="presParOf" srcId="{7E802372-97E0-45B3-A9A6-ACDA0145FFEF}" destId="{F0F876AB-444D-42BF-A7A6-FC650ABF01D5}" srcOrd="1" destOrd="0" presId="urn:microsoft.com/office/officeart/2018/2/layout/IconVerticalSolidList"/>
    <dgm:cxn modelId="{7C59BC30-DAE4-4257-8799-890A4BABDA3D}" type="presParOf" srcId="{7E802372-97E0-45B3-A9A6-ACDA0145FFEF}" destId="{A6FE5921-A5AB-4E84-8CB5-7A41AF5F0C3B}" srcOrd="2" destOrd="0" presId="urn:microsoft.com/office/officeart/2018/2/layout/IconVerticalSolidList"/>
    <dgm:cxn modelId="{0C3E94BC-6BD7-4AA6-A932-56B466C7B19E}" type="presParOf" srcId="{7E802372-97E0-45B3-A9A6-ACDA0145FFEF}" destId="{D5ECE2A5-F0E4-4F3D-AD31-CB9EDFF96149}"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Moduli 1: Hyrje në ekonominë e gjelbër</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Nëntitulli 1.1: Përkufizimi i ekonomisë së gjelbër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Nënkryetari 1.2: Dimensionet e ekonomisë së gjelbër – ekonomik</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Nënkapullë 1.3: Dimensionet e ekonomisë së gjelbër - sociale dhe mjedisore</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Politikat e gjelbra, industritë dhe tregu i punës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2.1: Përmbledhje e politikave të gjelbra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 2.2: Ndikimi në industri</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 2.3: Transformimi i tregut të punës</a:t>
          </a: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Ekonomia cirkulare dhe efikasiteti i burimeve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Nëntitull 3.1: Bazat e ekonomisë cirkulare, njohje me dokumentet kryesore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Nënkapull 3.2: Efikasiteti i burimeve në praktikë dhe lidhja me ekonominë cirkulare</a:t>
          </a:r>
        </a:p>
        <a:p>
          <a:pPr marL="228600" lvl="1" indent="0" algn="l" defTabSz="93345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3.3: Shembuj të mirë të zbatimit të ekonomisë së qarkullueshme dhe efikasitetit të burimeve</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2076"/>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Energjia e rinovueshme </a:t>
          </a:r>
          <a:r>
            <a:rPr lang="en-GB" sz="1800" kern="1200" noProof="0" dirty="0">
              <a:latin typeface="DejaVu Math TeX Gyre" panose="02000503000000000000"/>
            </a:rPr>
            <a:t>– diellore, e erës, hidro dhe bioenergjia ofrojnë alternativa më të pastra ndaj karburanteve fosile dhe janë thelbësore për reduktimin e emetimeve të gazrave serrë; krijojnë një gamë të gjerë vendesh pune </a:t>
          </a:r>
        </a:p>
      </dsp:txBody>
      <dsp:txXfrm>
        <a:off x="69408" y="71484"/>
        <a:ext cx="4713885" cy="1283008"/>
      </dsp:txXfrm>
    </dsp:sp>
    <dsp:sp modelId="{8D77A246-F298-401D-AECA-CC7227EDD45B}">
      <dsp:nvSpPr>
        <dsp:cNvPr id="0" name=""/>
        <dsp:cNvSpPr/>
      </dsp:nvSpPr>
      <dsp:spPr>
        <a:xfrm>
          <a:off x="0" y="1438244"/>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Industria e gjelbër dhe prodhimi </a:t>
          </a:r>
          <a:r>
            <a:rPr lang="en-GB" sz="1800" kern="1200" noProof="0" dirty="0">
              <a:latin typeface="DejaVu Math TeX Gyre" panose="02000503000000000000"/>
            </a:rPr>
            <a:t>– Proceset më të pastra të prodhimit minimizojnë mbeturinat, reduktojnë emetimet dhe ruajnë energjinë. Inovacionet përfshijnë dizajnin cirkular, zinxhirët e furnizimit miqësorë me mjedisin dhe metodat karbon-neutralë.</a:t>
          </a:r>
        </a:p>
      </dsp:txBody>
      <dsp:txXfrm>
        <a:off x="69408" y="1507652"/>
        <a:ext cx="4713885" cy="1283008"/>
      </dsp:txXfrm>
    </dsp:sp>
    <dsp:sp modelId="{2F7C02FD-EF04-458C-A214-9C73A5772320}">
      <dsp:nvSpPr>
        <dsp:cNvPr id="0" name=""/>
        <dsp:cNvSpPr/>
      </dsp:nvSpPr>
      <dsp:spPr>
        <a:xfrm>
          <a:off x="0" y="2874412"/>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Bujqësia e qëndrueshme </a:t>
          </a:r>
          <a:r>
            <a:rPr lang="en-GB" sz="1800" kern="1200" noProof="0" dirty="0">
              <a:latin typeface="DejaVu Math TeX Gyre" panose="02000503000000000000"/>
            </a:rPr>
            <a:t>- praktikat bujqësore në një ekonomi të gjelbër synojnë të ruajnë shëndetin e tokës, të ruajnë cilësinë e ujit dhe të reduktojnë përdorimin e plehrave kimike dhe pesticideve</a:t>
          </a:r>
        </a:p>
      </dsp:txBody>
      <dsp:txXfrm>
        <a:off x="69408" y="2943820"/>
        <a:ext cx="4713885" cy="1283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25156"/>
          <a:ext cx="4852701" cy="138527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Ndërtesat dhe infrastruktura e gjelbër </a:t>
          </a:r>
          <a:r>
            <a:rPr lang="en-GB" sz="1600" kern="1200" noProof="0" dirty="0">
              <a:latin typeface="DejaVu Math TeX Gyre" panose="02000503000000000000"/>
            </a:rPr>
            <a:t>- Ndërtimi me efikasitet energjetik, materialet e qëndrueshme dhe planifikimi urban inteligjent reduktojnë emetimet, përmirësojnë standardet e jetesës dhe ndërtojnë qytete reziliente ndaj klimës. </a:t>
          </a:r>
        </a:p>
      </dsp:txBody>
      <dsp:txXfrm>
        <a:off x="67624" y="92780"/>
        <a:ext cx="4717453" cy="1250031"/>
      </dsp:txXfrm>
    </dsp:sp>
    <dsp:sp modelId="{F36E7066-74FC-4C6D-96AA-455E5633B80E}">
      <dsp:nvSpPr>
        <dsp:cNvPr id="0" name=""/>
        <dsp:cNvSpPr/>
      </dsp:nvSpPr>
      <dsp:spPr>
        <a:xfrm>
          <a:off x="0" y="1456516"/>
          <a:ext cx="4852701" cy="138527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Transporti i qëndrueshëm </a:t>
          </a:r>
          <a:r>
            <a:rPr lang="en-GB" sz="1600" kern="1200" noProof="0" dirty="0">
              <a:latin typeface="DejaVu Math TeX Gyre" panose="02000503000000000000"/>
            </a:rPr>
            <a:t>– automjetet me emetime të ulëta, transporti publik dhe infrastruktura për çiklizëm reduktojnë përdorimin e karburanteve fosile, përmirësojnë cilësinë e ajrit dhe krijojnë vende pune në prodhim dhe shërbime mobiliteti.</a:t>
          </a:r>
        </a:p>
      </dsp:txBody>
      <dsp:txXfrm>
        <a:off x="67624" y="1524140"/>
        <a:ext cx="4717453" cy="1250031"/>
      </dsp:txXfrm>
    </dsp:sp>
    <dsp:sp modelId="{988C62CD-3B23-4C00-9BEB-87DF310C895D}">
      <dsp:nvSpPr>
        <dsp:cNvPr id="0" name=""/>
        <dsp:cNvSpPr/>
      </dsp:nvSpPr>
      <dsp:spPr>
        <a:xfrm>
          <a:off x="0" y="2887876"/>
          <a:ext cx="4852701" cy="138527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Menaxhimi i mbetjeve </a:t>
          </a:r>
          <a:r>
            <a:rPr lang="en-GB" sz="1600" kern="1200" noProof="0" dirty="0">
              <a:latin typeface="DejaVu Math TeX Gyre" panose="02000503000000000000"/>
            </a:rPr>
            <a:t>- Një ekonomi e gjelbër promovon reduktimin e mbetjeve, riciklimin, ri-përdorimin dhe teknologjitë inovative si mbeturinat në energji dhe kompostimin</a:t>
          </a:r>
        </a:p>
      </dsp:txBody>
      <dsp:txXfrm>
        <a:off x="67624" y="2955500"/>
        <a:ext cx="4717453" cy="1250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5E0A2-A5BB-4C80-A576-2B9949162437}">
      <dsp:nvSpPr>
        <dsp:cNvPr id="0" name=""/>
        <dsp:cNvSpPr/>
      </dsp:nvSpPr>
      <dsp:spPr>
        <a:xfrm>
          <a:off x="0" y="4256"/>
          <a:ext cx="5715098" cy="955743"/>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2146BD45-E73A-40F5-8D18-4ED216AAC9E9}">
      <dsp:nvSpPr>
        <dsp:cNvPr id="0" name=""/>
        <dsp:cNvSpPr/>
      </dsp:nvSpPr>
      <dsp:spPr>
        <a:xfrm>
          <a:off x="289112" y="219299"/>
          <a:ext cx="526172" cy="525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2DB30-2D93-4C55-B47D-E9C472888B63}">
      <dsp:nvSpPr>
        <dsp:cNvPr id="0" name=""/>
        <dsp:cNvSpPr/>
      </dsp:nvSpPr>
      <dsp:spPr>
        <a:xfrm>
          <a:off x="1104397" y="4256"/>
          <a:ext cx="3955209" cy="1284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20" tIns="135920" rIns="135920" bIns="135920" numCol="1" spcCol="1270" anchor="ctr"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Modeli bashkëpunues i energjisë ku qytetarët, kooperativat, ndërmarrjet e vogla dhe të mesme dhe autoritetet lokale prodhojnë, menaxhojnë dhe konsumojnë së bashku energji të rinovueshme.</a:t>
          </a:r>
        </a:p>
      </dsp:txBody>
      <dsp:txXfrm>
        <a:off x="1104397" y="4256"/>
        <a:ext cx="3955209" cy="1284279"/>
      </dsp:txXfrm>
    </dsp:sp>
    <dsp:sp modelId="{7844F72F-C513-4603-9900-A138D169988B}">
      <dsp:nvSpPr>
        <dsp:cNvPr id="0" name=""/>
        <dsp:cNvSpPr/>
      </dsp:nvSpPr>
      <dsp:spPr>
        <a:xfrm>
          <a:off x="0" y="1478800"/>
          <a:ext cx="5715098" cy="955743"/>
        </a:xfrm>
        <a:prstGeom prst="roundRect">
          <a:avLst>
            <a:gd name="adj" fmla="val 10000"/>
          </a:avLst>
        </a:prstGeom>
        <a:solidFill>
          <a:srgbClr val="74D3BD"/>
        </a:solidFill>
        <a:ln>
          <a:solidFill>
            <a:srgbClr val="74D3BD"/>
          </a:solidFill>
        </a:ln>
        <a:effectLst/>
      </dsp:spPr>
      <dsp:style>
        <a:lnRef idx="0">
          <a:scrgbClr r="0" g="0" b="0"/>
        </a:lnRef>
        <a:fillRef idx="1">
          <a:scrgbClr r="0" g="0" b="0"/>
        </a:fillRef>
        <a:effectRef idx="0">
          <a:scrgbClr r="0" g="0" b="0"/>
        </a:effectRef>
        <a:fontRef idx="minor"/>
      </dsp:style>
    </dsp:sp>
    <dsp:sp modelId="{CE8ECC72-9760-456C-9A24-0CAE5CEAF428}">
      <dsp:nvSpPr>
        <dsp:cNvPr id="0" name=""/>
        <dsp:cNvSpPr/>
      </dsp:nvSpPr>
      <dsp:spPr>
        <a:xfrm>
          <a:off x="289112" y="1693842"/>
          <a:ext cx="526172" cy="5256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88FE9-8E48-4F4E-89C8-015334C2B81D}">
      <dsp:nvSpPr>
        <dsp:cNvPr id="0" name=""/>
        <dsp:cNvSpPr/>
      </dsp:nvSpPr>
      <dsp:spPr>
        <a:xfrm>
          <a:off x="1104397" y="1478800"/>
          <a:ext cx="3955209" cy="1284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Prioritetizoni vlerën lokale mjedisore dhe sociale mbi fitimin—ulni emetimet, reduktoni kostot, përmirësoni efikasitetin dhe ndërtoni rezistencën e komunitetit.</a:t>
          </a:r>
        </a:p>
      </dsp:txBody>
      <dsp:txXfrm>
        <a:off x="1104397" y="1478800"/>
        <a:ext cx="3955209" cy="1284279"/>
      </dsp:txXfrm>
    </dsp:sp>
    <dsp:sp modelId="{6A64C08F-D1B8-495D-A3EF-C43FD1436545}">
      <dsp:nvSpPr>
        <dsp:cNvPr id="0" name=""/>
        <dsp:cNvSpPr/>
      </dsp:nvSpPr>
      <dsp:spPr>
        <a:xfrm>
          <a:off x="0" y="2953343"/>
          <a:ext cx="5715098" cy="955743"/>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F0F876AB-444D-42BF-A7A6-FC650ABF01D5}">
      <dsp:nvSpPr>
        <dsp:cNvPr id="0" name=""/>
        <dsp:cNvSpPr/>
      </dsp:nvSpPr>
      <dsp:spPr>
        <a:xfrm>
          <a:off x="289112" y="3168385"/>
          <a:ext cx="526172" cy="525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CE2A5-F0E4-4F3D-AD31-CB9EDFF96149}">
      <dsp:nvSpPr>
        <dsp:cNvPr id="0" name=""/>
        <dsp:cNvSpPr/>
      </dsp:nvSpPr>
      <dsp:spPr>
        <a:xfrm>
          <a:off x="1104397" y="2953343"/>
          <a:ext cx="3955209" cy="1284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20" tIns="135920" rIns="135920" bIns="135920" numCol="1" spcCol="1270" anchor="ctr"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Infrastrukturë dhe teknologji inovative: panele diellore në çati, energji e erës me kapacitet të vogël, bateri të përbashkëta dhe sisteme inteligjente për menaxhimin e energjisë.</a:t>
          </a:r>
        </a:p>
      </dsp:txBody>
      <dsp:txXfrm>
        <a:off x="1104397" y="2953343"/>
        <a:ext cx="3955209" cy="128427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12. 12. 2025.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79B0-FAD0-5502-65FF-90BE224DEC0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CA1D5C-8116-7EFE-104C-5C34A22EC9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E3021F-2F6D-CE3B-4CBD-304850A35A0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8ABF82A-A7FD-F3FD-DEA5-1BC6A4CC156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6D4E63-FBAE-CC7B-3A1F-567B8797A56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Shënim: qëllimi i këtij dhe katër slajdeve të ardhshme është të tregojë ndryshimin midis ekonomisë lineare dhe asaj cirkulare</a:t>
            </a:r>
          </a:p>
          <a:p>
            <a:endParaRPr lang="en-US"/>
          </a:p>
          <a:p>
            <a:r>
              <a:rPr lang="en-US"/>
              <a:t>Vala e Vlerës mund të përdoret për të paraqitur ekonominë. Vlera shtohet në çdo hap të rrugës ndërsa një produkt lëviz "në ngjitje", në anën e majtë: ne marrim burime, i përpunojmë, prodhojmë produkte dhe i çojmë tek përdoruesit. </a:t>
            </a:r>
          </a:p>
          <a:p>
            <a:endParaRPr lang="en-US"/>
          </a:p>
          <a:p>
            <a:r>
              <a:rPr lang="en-US"/>
              <a:t>‹#›</a:t>
            </a:r>
          </a:p>
        </p:txBody>
      </p:sp>
      <p:sp>
        <p:nvSpPr>
          <p:cNvPr id="6" name="Footer Placeholder 5">
            <a:extLst>
              <a:ext uri="{FF2B5EF4-FFF2-40B4-BE49-F238E27FC236}">
                <a16:creationId xmlns:a16="http://schemas.microsoft.com/office/drawing/2014/main" id="{AB51A4DD-7D01-9FAC-0475-81AC06D0E9B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36E519B-DCE3-585A-5C65-1950A1806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136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45</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49</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10</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Pyetje: A keni tashmë ide për subjektin e abstraktit tuaj?</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15</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(OC-të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takohuni më parë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26</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Pyetje: A keni tashmë ide për subjektin e abstraktit tuaj?</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30</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Shënim: qëllimi i këtij dhe katër slajdeve të ardhshme është të tregojë ndryshimin midis ekonomisë lineare dhe asaj cirkulare</a:t>
            </a:r>
          </a:p>
          <a:p>
            <a:endParaRPr lang="en-US"/>
          </a:p>
          <a:p>
            <a:r>
              <a:rPr lang="en-US"/>
              <a:t>Vendndalimi i Vlerës mund të përdoret për të paraqitur ekonominë. Vlera shtohet në çdo hap të rrugës ndërsa një produkt lëviz "në ngjitje", në anën e majtë: ne marrim burime, i përpunojmë, prodhojmë produkte dhe i çojmë tek përdoruesit.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Shënim: qëllimi i këtij dhe katër slajdeve të ardhshme është të tregojë ndryshimin midis ekonomisë lineare dhe asaj cirkulare</a:t>
            </a:r>
          </a:p>
          <a:p>
            <a:endParaRPr lang="en-US"/>
          </a:p>
          <a:p>
            <a:r>
              <a:rPr lang="en-US"/>
              <a:t>Vendndalimi i Vlerës mund të përdoret për të paraqitur ekonominë. Vlera shtohet në çdo hap të rrugës ndërsa një produkt lëviz "në ngjitje", në anën e majtë: ne marrim burime, i përpunojmë, prodhojmë produkte dhe i çojmë tek përdoruesit.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Klikoni për të redaktuar stilin kryesor të titullit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www.un.org/en/climatechange/paris-agreement"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commission.europa.eu/strategy-and-policy/priorities-2019-2024/european-green-deal_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5.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docs.wbcsd.org/2020/11/WBCSD_Circular_Economy_Action_Plan_2020%E2%80%93Summary_for_business.pdf" TargetMode="External"/><Relationship Id="rId5" Type="http://schemas.openxmlformats.org/officeDocument/2006/relationships/image" Target="../media/image54.png"/><Relationship Id="rId4" Type="http://schemas.openxmlformats.org/officeDocument/2006/relationships/hyperlink" Target="https://ec.europa.eu/environment/pdf/circular-economy/new_circular_economy_action_plan.pdf" TargetMode="Externa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Aftësitë e Gjelbra – 1.2 Elementët Kryesorë të Ekonomisë së Gjelbër</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a:solidFill>
                  <a:schemeClr val="bg1"/>
                </a:solidFill>
                <a:latin typeface="DejaVu Math TeX Gyre"/>
                <a:ea typeface="DejaVu Math TeX Gyre" panose="02000503000000000000" pitchFamily="2" charset="0"/>
                <a:cs typeface="DejaVu Math TeX Gyre" panose="02000503000000000000" pitchFamily="2" charset="0"/>
              </a:rPr>
              <a:t>aftësimit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Ura e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hendekut</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dirty="0" err="1">
                <a:solidFill>
                  <a:srgbClr val="74D3BD"/>
                </a:solidFill>
                <a:latin typeface="DejaVu Math TeX Gyre"/>
                <a:ea typeface="DejaVu Math TeX Gyre" panose="02000503000000000000" pitchFamily="2" charset="0"/>
                <a:cs typeface="DejaVu Math TeX Gyre" panose="02000503000000000000" pitchFamily="2" charset="0"/>
              </a:rPr>
              <a:t>të</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dirty="0" err="1">
                <a:solidFill>
                  <a:srgbClr val="74D3BD"/>
                </a:solidFill>
                <a:latin typeface="DejaVu Math TeX Gyre"/>
                <a:ea typeface="DejaVu Math TeX Gyre" panose="02000503000000000000" pitchFamily="2" charset="0"/>
                <a:cs typeface="DejaVu Math TeX Gyre" panose="02000503000000000000" pitchFamily="2" charset="0"/>
              </a:rPr>
              <a:t>gjelbër</a:t>
            </a:r>
            <a:r>
              <a:rPr lang="en-GB" sz="2000" b="1"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dhe</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digjital</a:t>
            </a:r>
            <a:endPar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860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Ekonomia e gjelbër</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Fushat kryesore ekonomike brenda ekonomisë së gjelbër</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Tranzicion i drejtë dhe vende pune të gjelbra </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1.2: Dimensionet e ekonomisë së gjelbër – ekonomik</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Ekonomia e gjelbër</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Fokusohet në krijimin e prosperitetit dhe vendeve të punës në mënyra të përgjegjshme ndaj mjedisit dhe gjithëpërfshirëse socialisht.</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Promovon rritje cilësore (inovative, efikase dhe të qëndrueshme) në vend që të rrisë vetëm prodhimin dhe konsumimin.</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Thekson shkëputjen - ndarjen e rritjes ekonomike nga degradimi mjedisor.</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Përdor inovacionin dhe praktikat e ekonomisë cirkulare (përdorim i ripërsëritur, riparim, riciklim) për të reduktuar përdorimin e burimeve dhe ndotjen.</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Fushat kryesore ekonomike brenda ekonomisë së gjelbër</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a:t>
            </a:r>
            <a:r>
              <a:rPr lang="en-GB" sz="800" noProof="0" dirty="0" err="1">
                <a:solidFill>
                  <a:schemeClr val="bg1"/>
                </a:solidFill>
                <a:latin typeface="DejaVu Math TeX Gyre" panose="02000503000000000000"/>
              </a:rPr>
              <a:t>josh-beech-tXJhAFVOHVk-unsplash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309887319"/>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t="6864" b="686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Fushat kryesore ekonomike brenda ekonomisë së gjelbër</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himmel-s-4LsgwnOewjQ-unsplash</a:t>
            </a: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589013557"/>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Tranzicioni i drejtë dhe punët e gjelbra </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Punët e gjelbra </a:t>
            </a:r>
            <a:r>
              <a:rPr lang="en-GB" sz="1800" noProof="0" dirty="0">
                <a:solidFill>
                  <a:srgbClr val="303D68"/>
                </a:solidFill>
                <a:latin typeface="DejaVu Math TeX Gyre" panose="02000503000000000000" pitchFamily="2" charset="0"/>
              </a:rPr>
              <a:t>– Punë që ruajnë ose rikthejnë mjedisin në sektorë të tillë si energjia e rinovueshme, bujqësia, prodhimi dhe menaxhimi i mbetjeve, duke përmirësuar cilësinë e punësimit dhe mirëqenien.</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Çfarë është tranzicioni i drejtë? </a:t>
            </a:r>
            <a:r>
              <a:rPr lang="en-GB" sz="1800" noProof="0" dirty="0">
                <a:solidFill>
                  <a:srgbClr val="303D68"/>
                </a:solidFill>
                <a:latin typeface="DejaVu Math TeX Gyre" panose="02000503000000000000" pitchFamily="2" charset="0"/>
              </a:rPr>
              <a:t>– Një kalim i drejtë, gjithëpërfshirës dhe socialisht përgjegjës drejt një ekonomie të gjelbër që mbështet punëtorët, komunitetet dhe grupet e cenueshme, duke siguruar që askush të mos mbetet pas.</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Tranzicioni i drejtë në veprim </a:t>
            </a:r>
            <a:r>
              <a:rPr lang="en-GB" sz="1800" noProof="0" dirty="0">
                <a:solidFill>
                  <a:srgbClr val="303D68"/>
                </a:solidFill>
                <a:latin typeface="DejaVu Math TeX Gyre" panose="02000503000000000000" pitchFamily="2" charset="0"/>
              </a:rPr>
              <a:t>– Siguron rikualifikim, zhvillim të aftësive, arsim dhe mbështetje ekonomike lokale për të ndihmuar punëtorët dhe komunitetet të kalojnë në sektorë të gjelbërt dhe jetesë të qëndrueshme.</a:t>
            </a: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chelsea-WvusC5M-TM8-unsplash</a:t>
            </a:r>
          </a:p>
        </p:txBody>
      </p:sp>
    </p:spTree>
    <p:extLst>
      <p:ext uri="{BB962C8B-B14F-4D97-AF65-F5344CB8AC3E}">
        <p14:creationId xmlns:p14="http://schemas.microsoft.com/office/powerpoint/2010/main" val="163734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Dimension social</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Dimension mjedisor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1.3: Dimensionet e ekonomisë së gjelbër - sociale dhe mjedisore</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3990219" y="2411214"/>
            <a:ext cx="729386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Siguron që përfitimet e rritjes së qëndrueshme të arrijnë të gjithë, duke reduktuar pabarazinë dhe fuqizuar komunitetet.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Ofron akses të drejtë në vende pune të gjelbra, punë të denjë dhe zhvillim të aftësive.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Promovon aksesin e komunitetit në energji të pastër, transport të qëndrueshëm dhe mjedise të shëndetshme.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Mbështet barazinë gjinore dhe përfshirjen e të rinjve për të forcuar inovacionin dhe rezistencën.</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44831BB-2322-340C-A737-8A3D0177B3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297769"/>
            <a:ext cx="2978998" cy="4497704"/>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Dimensioni social</a:t>
            </a:r>
          </a:p>
        </p:txBody>
      </p:sp>
      <p:sp>
        <p:nvSpPr>
          <p:cNvPr id="12" name="TextBox 11">
            <a:extLst>
              <a:ext uri="{FF2B5EF4-FFF2-40B4-BE49-F238E27FC236}">
                <a16:creationId xmlns:a16="http://schemas.microsoft.com/office/drawing/2014/main" id="{14EB5845-99EF-2B28-8FAB-BE11506C6D38}"/>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shane-rounce-DNkoNXQti3c-unsplash</a:t>
            </a:r>
          </a:p>
        </p:txBody>
      </p:sp>
    </p:spTree>
    <p:extLst>
      <p:ext uri="{BB962C8B-B14F-4D97-AF65-F5344CB8AC3E}">
        <p14:creationId xmlns:p14="http://schemas.microsoft.com/office/powerpoint/2010/main" val="187815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71917" y="21829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sz="2000" b="1" noProof="0" dirty="0">
                <a:solidFill>
                  <a:srgbClr val="303D68"/>
                </a:solidFill>
                <a:latin typeface="DejaVu Math TeX Gyre" panose="02000503000000000000" pitchFamily="2" charset="0"/>
              </a:rPr>
              <a:t>Zbatimi i një tranzicioni të drejtë</a:t>
            </a:r>
          </a:p>
          <a:p>
            <a:pPr algn="just"/>
            <a:endParaRPr lang="en-GB" sz="2000" b="1" dirty="0">
              <a:solidFill>
                <a:srgbClr val="303D68"/>
              </a:solidFill>
              <a:latin typeface="DejaVu Math TeX Gyre"/>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Përdor politika sociale dhe mbrojtje për të siguruar drejtësi dhe për të parandaluar varfërinë.</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Ofron programe trajnimi dhe zhvillimi të aftësive për punëtorët për të pasur qasje në vende pune të gjelbra.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Inkurajon zgjidhje të udhëhequra nga komuniteti, të përshtatura sipas nevojave lokale ekonomike, sociale dhe mjedisore.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Siguron që kalimi drejt një ekonomie të gjelbër të jetë gjithëpërfshirës, i drejtë dhe rezilient.</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Dimensioni social</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scott-graham-5fNmWej4tAA-unsplash</a:t>
            </a:r>
          </a:p>
        </p:txBody>
      </p:sp>
      <p:pic>
        <p:nvPicPr>
          <p:cNvPr id="14" name="Picture 13">
            <a:extLst>
              <a:ext uri="{FF2B5EF4-FFF2-40B4-BE49-F238E27FC236}">
                <a16:creationId xmlns:a16="http://schemas.microsoft.com/office/drawing/2014/main" id="{6ABDCD98-B33C-0FF6-1F8F-3E2F6DE52D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934" y="1870851"/>
            <a:ext cx="4869052"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EE5E72-CDE1-876C-DD43-96185C2A745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860D086-63C3-4646-5EC0-5AAC2E399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5C57B42-7173-EA50-99EF-843ADFD70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1560632-592A-1E8C-4A32-9363EA77C92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Dimension ekonomik </a:t>
            </a:r>
          </a:p>
        </p:txBody>
      </p:sp>
      <p:pic>
        <p:nvPicPr>
          <p:cNvPr id="9" name="Picture 8" descr="Blue text on a black background&#10;&#10;Description automatically generated">
            <a:extLst>
              <a:ext uri="{FF2B5EF4-FFF2-40B4-BE49-F238E27FC236}">
                <a16:creationId xmlns:a16="http://schemas.microsoft.com/office/drawing/2014/main" id="{E6C6C607-650C-64D1-16F8-0C18881BE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C2EC710F-29E7-E67A-5CBB-BC37C2319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8DB29B3-B4EC-9854-C239-F1C56ACBD75E}"/>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Mbron sistemet natyrore duke adresuar ndryshimet klimatike, humbjen e biodiversitetit dhe shterjen e burimeve përmes prodhimit të qëndrueshëm, ruajtjes dhe reduktimit të ndotjes.</a:t>
            </a:r>
          </a:p>
        </p:txBody>
      </p:sp>
      <p:pic>
        <p:nvPicPr>
          <p:cNvPr id="3" name="Picture 2" descr="A diagram of a diagram&#10;&#10;AI-generated content may be incorrect.">
            <a:extLst>
              <a:ext uri="{FF2B5EF4-FFF2-40B4-BE49-F238E27FC236}">
                <a16:creationId xmlns:a16="http://schemas.microsoft.com/office/drawing/2014/main" id="{73081125-91D6-3B8B-B11C-E82A08AD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061" y="941942"/>
            <a:ext cx="6724650" cy="4451529"/>
          </a:xfrm>
          <a:prstGeom prst="rect">
            <a:avLst/>
          </a:prstGeom>
        </p:spPr>
      </p:pic>
    </p:spTree>
    <p:extLst>
      <p:ext uri="{BB962C8B-B14F-4D97-AF65-F5344CB8AC3E}">
        <p14:creationId xmlns:p14="http://schemas.microsoft.com/office/powerpoint/2010/main" val="2152294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2: Politikat e gjelbra, industritë dhe tregu i punës</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Nënkapitulli 2.1: Përmbledhje e politikave të gjelbra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Nënkapitulli 2.2: Ndikimi në industri</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Nënkapitulli 2.3: Transformimi i tregut të punës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dhe</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381242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Rezultatet e të nxënit</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Fitoni njohuritë e nevojshme mbi përkufizimet dhe dimensionet e ekonomisë së gjelbër dhe rëndësinë e tyre për trajnimin profesional.</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Kuptoni dhe mësoni parimet e ekonomisë cirkulare dhe efikasitetit të burimeve në kontekstet e arsimit profesional.</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Të mbështesë studentët në lidhjen e njohurive mbi ekonominë e gjelbër me profesionet e tyre të ardhshme, duke rritur ndërgjegjësimin dhe besimin e tyre në aftësitë e gjelbra.</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Aftësia për të identifikuar avantazhet kryesore të tranzicionit drejt ekonomisë cirkulare </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Aftësia për të gjetur dhe kuptuar dokumentet ligjore dhe rregullatore për temat e kursit</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3921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Marrëveshja e Parisit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Qëllimet e Zhvillimit të Qëndrueshëm të Kombeve të Bashkuara (SDG-të)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Marrëveshja e Gjelbër e BE-së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Politikat specifike për vendin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2.1: Përmbledhje e politikave të gjelbra</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pic>
        <p:nvPicPr>
          <p:cNvPr id="4" name="Picture 3" descr="A cover of a book&#10;&#10;AI-generated content may be incorrect.">
            <a:extLst>
              <a:ext uri="{FF2B5EF4-FFF2-40B4-BE49-F238E27FC236}">
                <a16:creationId xmlns:a16="http://schemas.microsoft.com/office/drawing/2014/main" id="{FF827F0C-9590-5E86-97B1-522DCC4EA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5541" y="0"/>
            <a:ext cx="1904118" cy="6858000"/>
          </a:xfrm>
          <a:prstGeom prst="rect">
            <a:avLst/>
          </a:prstGeom>
        </p:spPr>
      </p:pic>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Marrëveshja e Parisit</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GB" sz="1800" noProof="0" dirty="0">
                <a:solidFill>
                  <a:srgbClr val="303D68"/>
                </a:solidFill>
                <a:latin typeface="DejaVu Math TeX Gyre" panose="02000503000000000000"/>
                <a:ea typeface="Arial"/>
                <a:cs typeface="Arial"/>
                <a:sym typeface="Arial"/>
                <a:hlinkClick r:id="rId5"/>
              </a:rPr>
              <a:t>Marrëveshja e Parisit </a:t>
            </a:r>
            <a:r>
              <a:rPr lang="en-GB" sz="1800" noProof="0" dirty="0">
                <a:solidFill>
                  <a:srgbClr val="303D68"/>
                </a:solidFill>
                <a:latin typeface="DejaVu Math TeX Gyre" panose="02000503000000000000"/>
                <a:ea typeface="Arial"/>
                <a:cs typeface="Arial"/>
                <a:sym typeface="Arial"/>
              </a:rPr>
              <a:t>është një traktat historik që i angazhon vendet të kufizojnë ngrohjen globale në shumë më pak se 2°C, me synim 1.5°C kur të jetë e mundur.</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Angazhimet Kombëtare (NDC-të) – Shtetet vendosin objektiva për reduktimin e emetimeve dhe promovojnë energjinë e rinovueshme dhe efikasitetin energjetik.</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Ndikimi në politikat e gjelbra – Formëson rregulloret, investimet dhe kërkesën për aftësi sektoriale.</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Mundësi për VET – Rritje e nevojës për profesionistë të trajnuar në energji të rinovueshme, auditim energjie dhe infrastrukturë të qëndrueshme.</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8128039" y="664255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faqja e internetit e Kombeve të Bashkuara</a:t>
            </a:r>
          </a:p>
        </p:txBody>
      </p:sp>
    </p:spTree>
    <p:extLst>
      <p:ext uri="{BB962C8B-B14F-4D97-AF65-F5344CB8AC3E}">
        <p14:creationId xmlns:p14="http://schemas.microsoft.com/office/powerpoint/2010/main" val="410834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Qëllimet e Zhvillimit të Qëndrueshëm të Kombeve të Bashkuara (SDG-të)</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Qëllimet e Zhvillimit të Qëndrueshëm (OKB) </a:t>
            </a:r>
            <a:r>
              <a:rPr lang="en-GB" sz="1800" noProof="0" dirty="0">
                <a:solidFill>
                  <a:srgbClr val="303D68"/>
                </a:solidFill>
                <a:latin typeface="DejaVu Math TeX Gyre" panose="02000503000000000000" pitchFamily="2" charset="0"/>
              </a:rPr>
              <a:t>janë një thirrje për veprim nga të gjitha vendet – të varfra, të pasura dhe me të ardhura të mesme – për të promovuar prosperitetin duke mbrojtur planetin. Ato njohin se përfundimi i varfërisë duhet të shkojë dorë për dore me strategji që nxisin rritjen ekonomike dhe adresojnë një gamë nevojash sociale, përfshirë arsimin, shëndetin, mbrojtjen sociale dhe mundësitë e punës, ndërkohë që trajtojnë ndryshimet klimatike dhe mbrojtjen e mjedisit.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 nga Kombet e Bashkuara</a:t>
            </a:r>
          </a:p>
        </p:txBody>
      </p:sp>
    </p:spTree>
    <p:extLst>
      <p:ext uri="{BB962C8B-B14F-4D97-AF65-F5344CB8AC3E}">
        <p14:creationId xmlns:p14="http://schemas.microsoft.com/office/powerpoint/2010/main" val="265220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A675E1-D595-F643-255A-8F3520CCFA4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Title 1">
            <a:extLst>
              <a:ext uri="{FF2B5EF4-FFF2-40B4-BE49-F238E27FC236}">
                <a16:creationId xmlns:a16="http://schemas.microsoft.com/office/drawing/2014/main" id="{5ECD950D-BB7E-A10C-1ADE-FDF056FD5709}"/>
              </a:ext>
            </a:extLst>
          </p:cNvPr>
          <p:cNvSpPr txBox="1">
            <a:spLocks/>
          </p:cNvSpPr>
          <p:nvPr/>
        </p:nvSpPr>
        <p:spPr>
          <a:xfrm>
            <a:off x="638881" y="4474080"/>
            <a:ext cx="10909640" cy="10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Qëllimet e Zhvillimit të Qëndrueshëm të Kombeve të Bashkuara (SDG-të)</a:t>
            </a:r>
          </a:p>
        </p:txBody>
      </p:sp>
      <p:pic>
        <p:nvPicPr>
          <p:cNvPr id="12" name="Picture 11" descr="A poster of a housing market&#10;&#10;AI-generated content may be incorrect.">
            <a:extLst>
              <a:ext uri="{FF2B5EF4-FFF2-40B4-BE49-F238E27FC236}">
                <a16:creationId xmlns:a16="http://schemas.microsoft.com/office/drawing/2014/main" id="{46CB27E1-F5F0-C4D4-4967-E238EB762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087" y="234335"/>
            <a:ext cx="3758184" cy="3758184"/>
          </a:xfrm>
          <a:prstGeom prst="rect">
            <a:avLst/>
          </a:prstGeom>
        </p:spPr>
      </p:pic>
      <p:pic>
        <p:nvPicPr>
          <p:cNvPr id="3" name="Picture 2" descr="A graph on a white background&#10;&#10;AI-generated content may be incorrect.">
            <a:extLst>
              <a:ext uri="{FF2B5EF4-FFF2-40B4-BE49-F238E27FC236}">
                <a16:creationId xmlns:a16="http://schemas.microsoft.com/office/drawing/2014/main" id="{ECC13A24-B050-653C-06D5-A42A3E5FB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871" y="234335"/>
            <a:ext cx="3758184" cy="3758184"/>
          </a:xfrm>
          <a:prstGeom prst="rect">
            <a:avLst/>
          </a:prstGeom>
        </p:spPr>
      </p:pic>
      <p:pic>
        <p:nvPicPr>
          <p:cNvPr id="5" name="Picture 4" descr="A yellow and white background with text and numbers&#10;&#10;AI-generated content may be incorrect.">
            <a:extLst>
              <a:ext uri="{FF2B5EF4-FFF2-40B4-BE49-F238E27FC236}">
                <a16:creationId xmlns:a16="http://schemas.microsoft.com/office/drawing/2014/main" id="{36CD689F-BA1C-E585-9682-BB4F9E779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04" y="234335"/>
            <a:ext cx="3758184" cy="3758184"/>
          </a:xfrm>
          <a:prstGeom prst="rect">
            <a:avLst/>
          </a:prstGeom>
        </p:spPr>
      </p:pic>
      <p:sp>
        <p:nvSpPr>
          <p:cNvPr id="19"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3" name="Picture 12" descr="Blue text on a black background&#10;&#10;Description automatically generated">
            <a:extLst>
              <a:ext uri="{FF2B5EF4-FFF2-40B4-BE49-F238E27FC236}">
                <a16:creationId xmlns:a16="http://schemas.microsoft.com/office/drawing/2014/main" id="{7C273706-3264-217D-1EF8-61A2DC26C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4275F54A-979A-05E3-29E4-8B27F9FE0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6" name="TextBox 15">
            <a:extLst>
              <a:ext uri="{FF2B5EF4-FFF2-40B4-BE49-F238E27FC236}">
                <a16:creationId xmlns:a16="http://schemas.microsoft.com/office/drawing/2014/main" id="{091073AB-308A-8F22-236D-6B06AC7C25AC}"/>
              </a:ext>
            </a:extLst>
          </p:cNvPr>
          <p:cNvSpPr txBox="1"/>
          <p:nvPr/>
        </p:nvSpPr>
        <p:spPr>
          <a:xfrm>
            <a:off x="10900634" y="660242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Kombet e Bashkuara</a:t>
            </a:r>
          </a:p>
        </p:txBody>
      </p:sp>
    </p:spTree>
    <p:extLst>
      <p:ext uri="{BB962C8B-B14F-4D97-AF65-F5344CB8AC3E}">
        <p14:creationId xmlns:p14="http://schemas.microsoft.com/office/powerpoint/2010/main" val="11044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 politikave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Marrëveshja e Gjelbër Evropiane</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a:hlinkClick r:id="rId4"/>
              </a:rPr>
              <a:t>Marrëveshja e Gjelbër Evropiane </a:t>
            </a:r>
            <a:r>
              <a:rPr lang="en-GB" sz="1800" noProof="0" dirty="0">
                <a:solidFill>
                  <a:srgbClr val="303D68"/>
                </a:solidFill>
                <a:latin typeface="DejaVu Math TeX Gyre" panose="02000503000000000000"/>
              </a:rPr>
              <a:t>është strategjia kryesore e Bashkimit Evropian për të transformuar ekonominë evropiane deri në vitin 2050 në një sistem neutral ndaj klimës. Ajo synon të reduktojë emetimet e gazrave serrë, të shkëpusë rritjen ekonomike nga përdorimi i burimeve dhe të nxisë energjinë e pastër, transportin e qëndrueshëm dhe mbrojtjen e biodiversitetit. Duke integruar qëllimet mjedisore në çdo sektor, ajo thekson se veprimi për klimën, prosperiteti ekonomik dhe barazia sociale janë të ndërlidhura dhe forcojnë njëra-tjetrën.</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KOMUNIKIMI NGA KOMISIONI PËR PARLAMENTIN EUROPIAN, KËSHILLIN EUROPIAN, KËSHILLIN, KOMITETIN EKONOMIK DHE SOCIAL EUROPIAN DHE KOMITETIN E RAJONEVE</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Politikat specifike për vendin </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Energiewende e Gjermanisë promovon një kalim sistematik nga karburantet fosile drejt energjisë së rinovueshme, duke nxitur efikasitetin energjetik dhe inovacionin.</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Strategjia Kombëtare për Karbon të Ulët e Francës vendos objektiva specifike sektoriale për dekarbonizim dhe nxitje investimesh për teknologjitë e gjelbra.</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Plani Kombëtar i Italisë për Energjinë dhe Klimën (NECP) përshkruan strategji për vendosjen e energjisë së rinovueshme, efikasitetin energjetik dhe reduktimin e gazrave serrë, duke krijuar mundësi për teknikë të kualifikuar dhe menaxherë energjie.</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chelsea-WvusC5M-TM8-unsplash</a:t>
            </a:r>
          </a:p>
        </p:txBody>
      </p:sp>
    </p:spTree>
    <p:extLst>
      <p:ext uri="{BB962C8B-B14F-4D97-AF65-F5344CB8AC3E}">
        <p14:creationId xmlns:p14="http://schemas.microsoft.com/office/powerpoint/2010/main" val="156861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Revolucionet industriale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Industritë evropiane si pjesë e revolucionet industriale</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2.2: Ndikimi në industri</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8B62-6A8C-51A7-00A1-EEB62D24942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420487D1-9C23-DF17-51C8-21A101C19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DE7EE19-1C12-84CB-F33D-ED03A7256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AE2254B7-DDC1-9565-0F59-5EAB42CE08E8}"/>
              </a:ext>
            </a:extLst>
          </p:cNvPr>
          <p:cNvSpPr txBox="1">
            <a:spLocks/>
          </p:cNvSpPr>
          <p:nvPr/>
        </p:nvSpPr>
        <p:spPr>
          <a:xfrm>
            <a:off x="5886746" y="2217163"/>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err="1">
                <a:solidFill>
                  <a:srgbClr val="303D68"/>
                </a:solidFill>
                <a:latin typeface="DejaVu Math TeX Gyre"/>
              </a:rPr>
              <a:t>Revolucioni</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dirty="0" err="1">
                <a:solidFill>
                  <a:srgbClr val="303D68"/>
                </a:solidFill>
                <a:latin typeface="DejaVu Math TeX Gyre"/>
              </a:rPr>
              <a:t>parë</a:t>
            </a:r>
            <a:r>
              <a:rPr lang="en-GB" sz="2000" noProof="0" dirty="0">
                <a:solidFill>
                  <a:srgbClr val="303D68"/>
                </a:solidFill>
                <a:latin typeface="DejaVu Math TeX Gyre"/>
              </a:rPr>
              <a:t> </a:t>
            </a:r>
            <a:r>
              <a:rPr lang="en-GB" sz="2000" dirty="0">
                <a:solidFill>
                  <a:srgbClr val="303D68"/>
                </a:solidFill>
                <a:latin typeface="DejaVu Math TeX Gyre"/>
              </a:rPr>
              <a:t>industrial</a:t>
            </a:r>
            <a:r>
              <a:rPr lang="en-GB" sz="2000" noProof="0" dirty="0">
                <a:solidFill>
                  <a:srgbClr val="303D68"/>
                </a:solidFill>
                <a:latin typeface="DejaVu Math TeX Gyre"/>
              </a:rPr>
              <a:t> - Forca e </a:t>
            </a:r>
            <a:r>
              <a:rPr lang="en-GB" sz="2000" noProof="0" dirty="0" err="1">
                <a:solidFill>
                  <a:srgbClr val="303D68"/>
                </a:solidFill>
                <a:latin typeface="DejaVu Math TeX Gyre"/>
              </a:rPr>
              <a:t>avullit</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prodhimi</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mekanizuar</a:t>
            </a:r>
            <a:r>
              <a:rPr lang="en-GB" sz="2000" noProof="0" dirty="0">
                <a:solidFill>
                  <a:srgbClr val="303D68"/>
                </a:solidFill>
                <a:latin typeface="DejaVu Math TeX Gyre"/>
              </a:rPr>
              <a:t> </a:t>
            </a:r>
            <a:r>
              <a:rPr lang="en-GB" sz="2000" noProof="0" dirty="0" err="1">
                <a:solidFill>
                  <a:srgbClr val="303D68"/>
                </a:solidFill>
                <a:latin typeface="DejaVu Math TeX Gyre"/>
              </a:rPr>
              <a:t>krijuan</a:t>
            </a:r>
            <a:r>
              <a:rPr lang="en-GB" sz="2000" noProof="0" dirty="0">
                <a:solidFill>
                  <a:srgbClr val="303D68"/>
                </a:solidFill>
                <a:latin typeface="DejaVu Math TeX Gyre"/>
              </a:rPr>
              <a:t> </a:t>
            </a:r>
            <a:r>
              <a:rPr lang="en-GB" sz="2000" noProof="0" dirty="0" err="1">
                <a:solidFill>
                  <a:srgbClr val="303D68"/>
                </a:solidFill>
                <a:latin typeface="DejaVu Math TeX Gyre"/>
              </a:rPr>
              <a:t>qendra</a:t>
            </a:r>
            <a:r>
              <a:rPr lang="en-GB" sz="2000" noProof="0" dirty="0">
                <a:solidFill>
                  <a:srgbClr val="303D68"/>
                </a:solidFill>
                <a:latin typeface="DejaVu Math TeX Gyre"/>
              </a:rPr>
              <a:t> </a:t>
            </a:r>
            <a:r>
              <a:rPr lang="en-GB" sz="2000" noProof="0" dirty="0" err="1">
                <a:solidFill>
                  <a:srgbClr val="303D68"/>
                </a:solidFill>
                <a:latin typeface="DejaVu Math TeX Gyre"/>
              </a:rPr>
              <a:t>pune</a:t>
            </a:r>
            <a:r>
              <a:rPr lang="en-GB" sz="2000" noProof="0" dirty="0">
                <a:solidFill>
                  <a:srgbClr val="303D68"/>
                </a:solidFill>
                <a:latin typeface="DejaVu Math TeX Gyre"/>
              </a:rPr>
              <a:t> urbane.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Revolucioni i Dytë Industrial - Prodhimi në masë dhe elektrifikimi nxitën produktivitetin dhe tregjet e konsumit.</a:t>
            </a:r>
          </a:p>
          <a:p>
            <a:pPr marL="285750" indent="-285750" algn="just">
              <a:buFont typeface="Arial" panose="020B0604020202020204" pitchFamily="34" charset="0"/>
              <a:buChar char="•"/>
            </a:pPr>
            <a:r>
              <a:rPr lang="en-GB" sz="2000" noProof="0" dirty="0" err="1">
                <a:solidFill>
                  <a:srgbClr val="303D68"/>
                </a:solidFill>
                <a:latin typeface="DejaVu Math TeX Gyre"/>
              </a:rPr>
              <a:t>Revolucioni</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tretë</a:t>
            </a:r>
            <a:r>
              <a:rPr lang="en-GB" sz="2000" noProof="0" dirty="0">
                <a:solidFill>
                  <a:srgbClr val="303D68"/>
                </a:solidFill>
                <a:latin typeface="DejaVu Math TeX Gyre"/>
              </a:rPr>
              <a:t> industrial - </a:t>
            </a:r>
            <a:r>
              <a:rPr lang="en-GB" sz="2000" dirty="0" err="1">
                <a:solidFill>
                  <a:srgbClr val="303D68"/>
                </a:solidFill>
                <a:latin typeface="DejaVu Math TeX Gyre"/>
              </a:rPr>
              <a:t>Digjitalizimi</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automatizimi</a:t>
            </a:r>
            <a:r>
              <a:rPr lang="en-GB" sz="2000" noProof="0" dirty="0">
                <a:solidFill>
                  <a:srgbClr val="303D68"/>
                </a:solidFill>
                <a:latin typeface="DejaVu Math TeX Gyre"/>
              </a:rPr>
              <a:t> </a:t>
            </a:r>
            <a:r>
              <a:rPr lang="en-GB" sz="2000" noProof="0" dirty="0" err="1">
                <a:solidFill>
                  <a:srgbClr val="303D68"/>
                </a:solidFill>
                <a:latin typeface="DejaVu Math TeX Gyre"/>
              </a:rPr>
              <a:t>mundësuan</a:t>
            </a:r>
            <a:r>
              <a:rPr lang="en-GB" sz="2000" noProof="0" dirty="0">
                <a:solidFill>
                  <a:srgbClr val="303D68"/>
                </a:solidFill>
                <a:latin typeface="DejaVu Math TeX Gyre"/>
              </a:rPr>
              <a:t> prodhim efikas të bazuar në të dhëna.</a:t>
            </a:r>
          </a:p>
          <a:p>
            <a:pPr marL="285750" indent="-285750" algn="just">
              <a:buFont typeface="Arial" panose="020B0604020202020204" pitchFamily="34" charset="0"/>
              <a:buChar char="•"/>
            </a:pPr>
            <a:r>
              <a:rPr lang="en-GB" sz="2000" noProof="0" dirty="0" err="1">
                <a:solidFill>
                  <a:srgbClr val="303D68"/>
                </a:solidFill>
                <a:latin typeface="DejaVu Math TeX Gyre"/>
              </a:rPr>
              <a:t>Revolucioni</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dirty="0" err="1">
                <a:solidFill>
                  <a:srgbClr val="303D68"/>
                </a:solidFill>
                <a:latin typeface="DejaVu Math TeX Gyre"/>
              </a:rPr>
              <a:t>katërt</a:t>
            </a:r>
            <a:r>
              <a:rPr lang="en-GB" sz="2000" noProof="0" dirty="0">
                <a:solidFill>
                  <a:srgbClr val="303D68"/>
                </a:solidFill>
                <a:latin typeface="DejaVu Math TeX Gyre"/>
              </a:rPr>
              <a:t> </a:t>
            </a:r>
            <a:r>
              <a:rPr lang="en-GB" sz="2000" dirty="0">
                <a:solidFill>
                  <a:srgbClr val="303D68"/>
                </a:solidFill>
                <a:latin typeface="DejaVu Math TeX Gyre"/>
              </a:rPr>
              <a:t>industrial</a:t>
            </a:r>
            <a:r>
              <a:rPr lang="en-GB" sz="2000" noProof="0" dirty="0">
                <a:solidFill>
                  <a:srgbClr val="303D68"/>
                </a:solidFill>
                <a:latin typeface="DejaVu Math TeX Gyre"/>
              </a:rPr>
              <a:t> - AI, IoT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teknologjitë</a:t>
            </a:r>
            <a:r>
              <a:rPr lang="en-GB" sz="2000" noProof="0" dirty="0">
                <a:solidFill>
                  <a:srgbClr val="303D68"/>
                </a:solidFill>
                <a:latin typeface="DejaVu Math TeX Gyre"/>
              </a:rPr>
              <a:t> e </a:t>
            </a:r>
            <a:r>
              <a:rPr lang="en-GB" sz="2000" noProof="0" dirty="0" err="1">
                <a:solidFill>
                  <a:srgbClr val="303D68"/>
                </a:solidFill>
                <a:latin typeface="DejaVu Math TeX Gyre"/>
              </a:rPr>
              <a:t>mençura</a:t>
            </a:r>
            <a:r>
              <a:rPr lang="en-GB" sz="2000" noProof="0" dirty="0">
                <a:solidFill>
                  <a:srgbClr val="303D68"/>
                </a:solidFill>
                <a:latin typeface="DejaVu Math TeX Gyre"/>
              </a:rPr>
              <a:t> </a:t>
            </a:r>
            <a:r>
              <a:rPr lang="en-GB" sz="2000" noProof="0" dirty="0" err="1">
                <a:solidFill>
                  <a:srgbClr val="303D68"/>
                </a:solidFill>
                <a:latin typeface="DejaVu Math TeX Gyre"/>
              </a:rPr>
              <a:t>transformojnë</a:t>
            </a:r>
            <a:r>
              <a:rPr lang="en-GB" sz="2000" noProof="0" dirty="0">
                <a:solidFill>
                  <a:srgbClr val="303D68"/>
                </a:solidFill>
                <a:latin typeface="DejaVu Math TeX Gyre"/>
              </a:rPr>
              <a:t> </a:t>
            </a:r>
            <a:r>
              <a:rPr lang="en-GB" sz="2000" noProof="0" dirty="0" err="1">
                <a:solidFill>
                  <a:srgbClr val="303D68"/>
                </a:solidFill>
                <a:latin typeface="DejaVu Math TeX Gyre"/>
              </a:rPr>
              <a:t>prodhimin</a:t>
            </a:r>
            <a:r>
              <a:rPr lang="en-GB" sz="2000" noProof="0" dirty="0">
                <a:solidFill>
                  <a:srgbClr val="303D68"/>
                </a:solidFill>
                <a:latin typeface="DejaVu Math TeX Gyre"/>
              </a:rPr>
              <a:t> në kohë reale.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960394-6478-6ED3-E746-6889447F82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Revolucionet industriale</a:t>
            </a:r>
          </a:p>
        </p:txBody>
      </p:sp>
      <p:sp>
        <p:nvSpPr>
          <p:cNvPr id="12" name="TextBox 11">
            <a:extLst>
              <a:ext uri="{FF2B5EF4-FFF2-40B4-BE49-F238E27FC236}">
                <a16:creationId xmlns:a16="http://schemas.microsoft.com/office/drawing/2014/main" id="{AF005E0C-FD01-D32F-86D2-FB9CC9BD5D8E}"/>
              </a:ext>
            </a:extLst>
          </p:cNvPr>
          <p:cNvSpPr txBox="1"/>
          <p:nvPr/>
        </p:nvSpPr>
        <p:spPr>
          <a:xfrm>
            <a:off x="610508" y="477470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t>
            </a:r>
            <a:r>
              <a:rPr lang="en-GB" sz="800" noProof="0" dirty="0" err="1">
                <a:solidFill>
                  <a:srgbClr val="303D68"/>
                </a:solidFill>
                <a:latin typeface="DejaVu Math TeX Gyre" panose="02000503000000000000"/>
              </a:rPr>
              <a:t>KFactory</a:t>
            </a:r>
            <a:endParaRPr lang="en-GB" sz="800" noProof="0" dirty="0">
              <a:solidFill>
                <a:srgbClr val="303D68"/>
              </a:solidFill>
              <a:latin typeface="DejaVu Math TeX Gyre" panose="02000503000000000000"/>
            </a:endParaRPr>
          </a:p>
        </p:txBody>
      </p:sp>
      <p:pic>
        <p:nvPicPr>
          <p:cNvPr id="14" name="Picture 13">
            <a:extLst>
              <a:ext uri="{FF2B5EF4-FFF2-40B4-BE49-F238E27FC236}">
                <a16:creationId xmlns:a16="http://schemas.microsoft.com/office/drawing/2014/main" id="{3C6E8BD6-3081-8082-0704-3E33AAE9C3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934" y="2003898"/>
            <a:ext cx="5273812" cy="2770811"/>
          </a:xfrm>
          <a:prstGeom prst="rect">
            <a:avLst/>
          </a:prstGeom>
        </p:spPr>
      </p:pic>
    </p:spTree>
    <p:extLst>
      <p:ext uri="{BB962C8B-B14F-4D97-AF65-F5344CB8AC3E}">
        <p14:creationId xmlns:p14="http://schemas.microsoft.com/office/powerpoint/2010/main" val="2597090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DD9D-7872-43BF-BFA2-4145DB37F26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7D1808F1-316E-E02F-8304-E758C1A27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27FD9241-D3F0-F330-EB10-F83BE538D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9B32845-F4AA-A04B-CE50-4C16097CACA5}"/>
              </a:ext>
            </a:extLst>
          </p:cNvPr>
          <p:cNvSpPr txBox="1">
            <a:spLocks/>
          </p:cNvSpPr>
          <p:nvPr/>
        </p:nvSpPr>
        <p:spPr>
          <a:xfrm>
            <a:off x="5867290" y="2447544"/>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Qasje e përqendruar te njerëzit - integron kreativitetin njerëzor me teknologjitë e avancuara për një industri më të përqendruar te njerëzit.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Bashkëpunimi me makinat - AI dhe automatizimi trajtojnë detyrat e përsëritura, duke liruar njerëzit për inovacion dhe zgjidhjen e problemeve.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Qëndrueshmëria - jep përparësi përgjegjësisë mjedisore dhe qëndrueshmërisë industriale afatgjatë.</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Fokusohet jo vetëm në efikasitet, por edhe në mirëqenien sociale dhe ndikimin etik.</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5BD3E9B0-18E7-B7F0-8821-4627E4A226E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Revolucionet industriale</a:t>
            </a:r>
          </a:p>
        </p:txBody>
      </p:sp>
      <p:sp>
        <p:nvSpPr>
          <p:cNvPr id="12" name="TextBox 11">
            <a:extLst>
              <a:ext uri="{FF2B5EF4-FFF2-40B4-BE49-F238E27FC236}">
                <a16:creationId xmlns:a16="http://schemas.microsoft.com/office/drawing/2014/main" id="{C6A9B288-9937-50AD-5AB8-E4F416D163F4}"/>
              </a:ext>
            </a:extLst>
          </p:cNvPr>
          <p:cNvSpPr txBox="1"/>
          <p:nvPr/>
        </p:nvSpPr>
        <p:spPr>
          <a:xfrm>
            <a:off x="610508" y="527152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Frost and Sullivan</a:t>
            </a:r>
          </a:p>
        </p:txBody>
      </p:sp>
      <p:pic>
        <p:nvPicPr>
          <p:cNvPr id="14" name="Picture 13">
            <a:extLst>
              <a:ext uri="{FF2B5EF4-FFF2-40B4-BE49-F238E27FC236}">
                <a16:creationId xmlns:a16="http://schemas.microsoft.com/office/drawing/2014/main" id="{27FC6DE3-4A0C-D79A-C5A0-8933C2E3C1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4117" y="1738872"/>
            <a:ext cx="4947820" cy="3478936"/>
          </a:xfrm>
          <a:prstGeom prst="rect">
            <a:avLst/>
          </a:prstGeom>
        </p:spPr>
      </p:pic>
    </p:spTree>
    <p:extLst>
      <p:ext uri="{BB962C8B-B14F-4D97-AF65-F5344CB8AC3E}">
        <p14:creationId xmlns:p14="http://schemas.microsoft.com/office/powerpoint/2010/main" val="243208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0256" r="2025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803923" y="2547306"/>
            <a:ext cx="4840010" cy="38436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Energji</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Transporti dhe mobiliteti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Prodhim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Ndërtim dhe infrastrukturë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Bujqësia dhe industria ushqimore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Menaxhimi i mbetjeve dhe riciklimi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Ujë dhe shërbime mjedisore </a:t>
            </a:r>
          </a:p>
          <a:p>
            <a:pPr marL="285750" indent="-285750" algn="just">
              <a:spcAft>
                <a:spcPts val="600"/>
              </a:spcAft>
              <a:buFont typeface="Arial" panose="020B0604020202020204" pitchFamily="34" charset="0"/>
              <a:buChar char="•"/>
            </a:pPr>
            <a:r>
              <a:rPr lang="en-GB" sz="1800" dirty="0" err="1">
                <a:solidFill>
                  <a:srgbClr val="303D68"/>
                </a:solidFill>
                <a:latin typeface="DejaVu Math TeX Gyre"/>
              </a:rPr>
              <a:t>Digjital</a:t>
            </a:r>
            <a:r>
              <a:rPr lang="en-GB" sz="1800" noProof="0" dirty="0">
                <a:solidFill>
                  <a:srgbClr val="303D68"/>
                </a:solidFill>
                <a:latin typeface="DejaVu Math TeX Gyre"/>
              </a:rPr>
              <a:t> </a:t>
            </a:r>
            <a:r>
              <a:rPr lang="en-GB" sz="1800" noProof="0" dirty="0" err="1">
                <a:solidFill>
                  <a:srgbClr val="303D68"/>
                </a:solidFill>
                <a:latin typeface="DejaVu Math TeX Gyre"/>
              </a:rPr>
              <a:t>dhe</a:t>
            </a:r>
            <a:r>
              <a:rPr lang="en-GB" sz="1800" noProof="0" dirty="0">
                <a:solidFill>
                  <a:srgbClr val="303D68"/>
                </a:solidFill>
                <a:latin typeface="DejaVu Math TeX Gyre"/>
              </a:rPr>
              <a:t> TIK</a:t>
            </a:r>
          </a:p>
          <a:p>
            <a:pPr marL="285750" indent="-285750" algn="just">
              <a:spcAft>
                <a:spcPts val="600"/>
              </a:spcAft>
              <a:buFont typeface="Arial" panose="020B0604020202020204" pitchFamily="34" charset="0"/>
              <a:buChar char="•"/>
            </a:pPr>
            <a:endParaRPr lang="en-GB" sz="18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noProof="0" dirty="0" err="1">
                <a:solidFill>
                  <a:schemeClr val="bg1"/>
                </a:solidFill>
                <a:latin typeface="DejaVu Math TeX Gyre" panose="02000503000000000000"/>
              </a:rPr>
              <a:t>homa-appliances-pWUyHVJgLhg-unsplash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Industritë evropiane pjesë e revolucionit industrial</a:t>
            </a:r>
          </a:p>
        </p:txBody>
      </p:sp>
    </p:spTree>
    <p:extLst>
      <p:ext uri="{BB962C8B-B14F-4D97-AF65-F5344CB8AC3E}">
        <p14:creationId xmlns:p14="http://schemas.microsoft.com/office/powerpoint/2010/main" val="318904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Përmbledhje e kursit</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3456872803"/>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Tregu i punës në shifra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Transformimi i tregut të punës</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2.3: Transformimi i tregut të punës</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5682-1677-32F7-9763-F65326843529}"/>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47E9C41-BCC3-BF54-A04D-1EC245408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66323019-C553-E441-1D8A-68FA63AAF8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33F9E82-873D-080D-EBD9-FBC064EF70A8}"/>
              </a:ext>
            </a:extLst>
          </p:cNvPr>
          <p:cNvSpPr txBox="1">
            <a:spLocks/>
          </p:cNvSpPr>
          <p:nvPr/>
        </p:nvSpPr>
        <p:spPr>
          <a:xfrm>
            <a:off x="6296891" y="2411214"/>
            <a:ext cx="498719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Transformimi i tregut të punës - tranzicionet e gjelbra dhe digjitale po riorganizojnë aftësitë, vendet e punës dhe industritë.</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Statistikat e Punësimit (2024/2025):</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Papunësia e përgjithshme: 5.9 %</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Papunësia e të rinjve (15–24): 14.8 %</a:t>
            </a:r>
          </a:p>
          <a:p>
            <a:pPr algn="just"/>
            <a:endParaRPr lang="en-GB" sz="2000" noProof="0" dirty="0">
              <a:solidFill>
                <a:srgbClr val="303D68"/>
              </a:solidFill>
              <a:latin typeface="DejaVu Math TeX Gyre" panose="02000503000000000000" pitchFamily="2" charset="0"/>
            </a:endParaRPr>
          </a:p>
          <a:p>
            <a:pPr marL="342900"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Tregu i punës është relativisht i ngushtë, por mungesa të përputhshmërisë së aftësive shfaqen ndërsa industritë evoluojnë.</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627395A-B261-660B-A57F-A8FFC61044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1089" y="1753717"/>
            <a:ext cx="5020828" cy="3350565"/>
          </a:xfrm>
          <a:prstGeom prst="rect">
            <a:avLst/>
          </a:prstGeom>
        </p:spPr>
      </p:pic>
      <p:sp>
        <p:nvSpPr>
          <p:cNvPr id="11" name="Title 1">
            <a:extLst>
              <a:ext uri="{FF2B5EF4-FFF2-40B4-BE49-F238E27FC236}">
                <a16:creationId xmlns:a16="http://schemas.microsoft.com/office/drawing/2014/main" id="{C6E57936-1460-9BF6-7138-64B52C3EC9F2}"/>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Tregu i punës në shifra</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Trendet</a:t>
            </a:r>
          </a:p>
        </p:txBody>
      </p:sp>
      <p:sp>
        <p:nvSpPr>
          <p:cNvPr id="12" name="TextBox 11">
            <a:extLst>
              <a:ext uri="{FF2B5EF4-FFF2-40B4-BE49-F238E27FC236}">
                <a16:creationId xmlns:a16="http://schemas.microsoft.com/office/drawing/2014/main" id="{C437D82D-2FAC-D92E-0719-2D73354FABB3}"/>
              </a:ext>
            </a:extLst>
          </p:cNvPr>
          <p:cNvSpPr txBox="1"/>
          <p:nvPr/>
        </p:nvSpPr>
        <p:spPr>
          <a:xfrm>
            <a:off x="619656" y="512747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arlington-research-kN_kViDchA0-unsplash</a:t>
            </a:r>
          </a:p>
        </p:txBody>
      </p:sp>
    </p:spTree>
    <p:extLst>
      <p:ext uri="{BB962C8B-B14F-4D97-AF65-F5344CB8AC3E}">
        <p14:creationId xmlns:p14="http://schemas.microsoft.com/office/powerpoint/2010/main" val="2092215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2179-3E95-AAE4-B713-1166DECBB2C7}"/>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415FECC-3C96-58E0-0C9F-00DDEB809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8DDFF0F7-40AF-E75F-AA4A-BBADEE197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6BDB4F7-4082-88D1-1EAE-D4B1D84C8BEE}"/>
              </a:ext>
            </a:extLst>
          </p:cNvPr>
          <p:cNvSpPr txBox="1">
            <a:spLocks/>
          </p:cNvSpPr>
          <p:nvPr/>
        </p:nvSpPr>
        <p:spPr>
          <a:xfrm>
            <a:off x="5330757" y="2411213"/>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a:rPr>
              <a:t>Kërkesa në rritje për aftësi të gjelbra - rreth 40% e vendeve të punës në BE kërkojnë një intensitet të lartë/mesëm të aftësive për tranzicionin e gjelbër.</a:t>
            </a:r>
          </a:p>
          <a:p>
            <a:pPr marL="285750" indent="-285750" algn="just">
              <a:buFont typeface="Arial" panose="020B0604020202020204" pitchFamily="34" charset="0"/>
              <a:buChar char="•"/>
            </a:pPr>
            <a:r>
              <a:rPr lang="en-GB" sz="2000" noProof="0" dirty="0">
                <a:solidFill>
                  <a:srgbClr val="303D68"/>
                </a:solidFill>
                <a:latin typeface="DejaVu Math TeX Gyre"/>
              </a:rPr>
              <a:t>Trendet globale - shpalljet e vendeve të punës që kërkojnë aftësi të gjelbra u rritën nga 7.3% (2023) në 7.7%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Hendeku i punësimit - kërkesa po rritet më shpejt (11.6%) se oferta (5.6%) e punëtorëve me aftësi të gjelbra.</a:t>
            </a:r>
          </a:p>
          <a:p>
            <a:pPr marL="285750" indent="-285750" algn="just">
              <a:buFont typeface="Arial" panose="020B0604020202020204" pitchFamily="34" charset="0"/>
              <a:buChar char="•"/>
            </a:pPr>
            <a:r>
              <a:rPr lang="en-GB" sz="2000" noProof="0" dirty="0">
                <a:solidFill>
                  <a:srgbClr val="303D68"/>
                </a:solidFill>
                <a:latin typeface="DejaVu Math TeX Gyre"/>
              </a:rPr>
              <a:t>Aftësitë kryesore të gjelbra - Inxhinieri mjedisore, dizajni i energjisë së rinovueshme, CSR, zinxhirë furnizimi të qëndrueshëm, ESG, analiza e të dhënave të gjelbra dhe dixhitale.</a:t>
            </a:r>
          </a:p>
          <a:p>
            <a:pPr marL="285750" indent="-285750" algn="just">
              <a:buFont typeface="Arial" panose="020B0604020202020204" pitchFamily="34" charset="0"/>
              <a:buChar char="•"/>
            </a:pPr>
            <a:r>
              <a:rPr lang="en-GB" sz="2000" noProof="0" dirty="0">
                <a:solidFill>
                  <a:srgbClr val="303D68"/>
                </a:solidFill>
                <a:latin typeface="DejaVu Math TeX Gyre"/>
              </a:rPr>
              <a:t>Profesione në zhvillim - teknikë të energjisë së rinovueshme, auditorë energjie, </a:t>
            </a:r>
            <a:r>
              <a:rPr lang="en-GB" sz="2000" noProof="0" dirty="0" err="1">
                <a:solidFill>
                  <a:srgbClr val="303D68"/>
                </a:solidFill>
                <a:latin typeface="DejaVu Math TeX Gyre"/>
              </a:rPr>
              <a:t>menaxherë</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ekonomisë</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a:t>
            </a:r>
            <a:r>
              <a:rPr lang="en-GB" sz="2000" noProof="0" dirty="0" err="1">
                <a:solidFill>
                  <a:srgbClr val="303D68"/>
                </a:solidFill>
                <a:latin typeface="DejaVu Math TeX Gyre"/>
              </a:rPr>
              <a:t>inxhinierë</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kthimit</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mbeturinave</a:t>
            </a:r>
            <a:r>
              <a:rPr lang="en-GB" sz="2000" noProof="0" dirty="0">
                <a:solidFill>
                  <a:srgbClr val="303D68"/>
                </a:solidFill>
                <a:latin typeface="DejaVu Math TeX Gyre"/>
              </a:rPr>
              <a:t> </a:t>
            </a:r>
            <a:r>
              <a:rPr lang="en-GB" sz="2000" noProof="0" dirty="0" err="1">
                <a:solidFill>
                  <a:srgbClr val="303D68"/>
                </a:solidFill>
                <a:latin typeface="DejaVu Math TeX Gyre"/>
              </a:rPr>
              <a:t>në</a:t>
            </a:r>
            <a:r>
              <a:rPr lang="en-GB" sz="2000" noProof="0" dirty="0">
                <a:solidFill>
                  <a:srgbClr val="303D68"/>
                </a:solidFill>
                <a:latin typeface="DejaVu Math TeX Gyre"/>
              </a:rPr>
              <a:t> burime, specialistë të materialeve të qëndrueshme, planifikues të politikave të gjelbra, analistë të tregut të energjisë, inxhinierë algoritmësh për bateri</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4F945BC-87D2-97B3-0024-D0083D538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9656" y="1964612"/>
            <a:ext cx="4393164" cy="2928776"/>
          </a:xfrm>
          <a:prstGeom prst="rect">
            <a:avLst/>
          </a:prstGeom>
        </p:spPr>
      </p:pic>
      <p:sp>
        <p:nvSpPr>
          <p:cNvPr id="11" name="Title 1">
            <a:extLst>
              <a:ext uri="{FF2B5EF4-FFF2-40B4-BE49-F238E27FC236}">
                <a16:creationId xmlns:a16="http://schemas.microsoft.com/office/drawing/2014/main" id="{298D5169-AD66-2EDC-0624-FDBA4BBD3D4F}"/>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Tregu i punës në shifra</a:t>
            </a:r>
          </a:p>
          <a:p>
            <a:r>
              <a:rPr lang="en-GB" sz="3000" b="1" noProof="0" dirty="0" err="1">
                <a:solidFill>
                  <a:srgbClr val="399884"/>
                </a:solidFill>
                <a:latin typeface="DejaVu Sans"/>
                <a:ea typeface="DejaVu Sans" panose="020B0603030804020204" pitchFamily="34" charset="0"/>
                <a:cs typeface="DejaVu Sans" panose="020B0603030804020204" pitchFamily="34" charset="0"/>
              </a:rPr>
              <a:t>Aftësitë</a:t>
            </a:r>
            <a:r>
              <a:rPr lang="en-GB" sz="3000" b="1" noProof="0" dirty="0">
                <a:solidFill>
                  <a:srgbClr val="399884"/>
                </a:solidFill>
                <a:latin typeface="DejaVu Sans"/>
                <a:ea typeface="DejaVu Sans" panose="020B0603030804020204" pitchFamily="34" charset="0"/>
                <a:cs typeface="DejaVu Sans" panose="020B0603030804020204" pitchFamily="34" charset="0"/>
              </a:rPr>
              <a:t> e </a:t>
            </a:r>
            <a:r>
              <a:rPr lang="en-GB" sz="3000" b="1" noProof="0" dirty="0" err="1">
                <a:solidFill>
                  <a:srgbClr val="399884"/>
                </a:solidFill>
                <a:latin typeface="DejaVu Sans"/>
                <a:ea typeface="DejaVu Sans" panose="020B0603030804020204" pitchFamily="34" charset="0"/>
                <a:cs typeface="DejaVu Sans" panose="020B0603030804020204" pitchFamily="34" charset="0"/>
              </a:rPr>
              <a:t>gjelbra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tendencat</a:t>
            </a:r>
            <a:endParaRPr lang="en-GB" sz="3000" b="1" dirty="0" err="1">
              <a:solidFill>
                <a:srgbClr val="399884"/>
              </a:solidFill>
              <a:latin typeface="DejaVu Sans"/>
              <a:ea typeface="DejaVu Sans" panose="020B0603030804020204" pitchFamily="34" charset="0"/>
              <a:cs typeface="DejaVu Sans" panose="020B0603030804020204" pitchFamily="34" charset="0"/>
            </a:endParaRPr>
          </a:p>
          <a:p>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në</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zhvillim</a:t>
            </a:r>
            <a:endParaRPr lang="en-GB" sz="3000" b="1" dirty="0" err="1">
              <a:solidFill>
                <a:srgbClr val="399884"/>
              </a:solidFill>
              <a:latin typeface="DejaVu Sans"/>
            </a:endParaRPr>
          </a:p>
        </p:txBody>
      </p:sp>
      <p:sp>
        <p:nvSpPr>
          <p:cNvPr id="12" name="TextBox 11">
            <a:extLst>
              <a:ext uri="{FF2B5EF4-FFF2-40B4-BE49-F238E27FC236}">
                <a16:creationId xmlns:a16="http://schemas.microsoft.com/office/drawing/2014/main" id="{AFF5288C-1F1F-DE62-63A5-C8F2CC1FDCEC}"/>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eric-prouzet-B3UFXwcVbc4-unsplash</a:t>
            </a:r>
          </a:p>
        </p:txBody>
      </p:sp>
    </p:spTree>
    <p:extLst>
      <p:ext uri="{BB962C8B-B14F-4D97-AF65-F5344CB8AC3E}">
        <p14:creationId xmlns:p14="http://schemas.microsoft.com/office/powerpoint/2010/main" val="411458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Transformimi i tregut të punës</a:t>
            </a: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Institucionet e arsimit dhe formimit profesional duhet të përqendrohen në aftësitë e gjelbra ndërsektoriale, përvojën praktike, bashkëpunimin me industrinë dhe mësimin gjatë gjithë jetës për të përgatitur punëtorët për vendet e punës së gjelbra në zhvillim.</a:t>
            </a:r>
          </a:p>
        </p:txBody>
      </p:sp>
      <p:pic>
        <p:nvPicPr>
          <p:cNvPr id="4" name="Picture 3" descr="A chart of different stages of production&#10;&#10;AI-generated content may be incorrect.">
            <a:extLst>
              <a:ext uri="{FF2B5EF4-FFF2-40B4-BE49-F238E27FC236}">
                <a16:creationId xmlns:a16="http://schemas.microsoft.com/office/drawing/2014/main" id="{9C7597A1-01E4-630B-9669-9DDC5CBBB7ED}"/>
              </a:ext>
            </a:extLst>
          </p:cNvPr>
          <p:cNvPicPr>
            <a:picLocks noChangeAspect="1"/>
          </p:cNvPicPr>
          <p:nvPr/>
        </p:nvPicPr>
        <p:blipFill>
          <a:blip r:embed="rId4">
            <a:extLst>
              <a:ext uri="{28A0092B-C50C-407E-A947-70E740481C1C}">
                <a14:useLocalDpi xmlns:a14="http://schemas.microsoft.com/office/drawing/2010/main" val="0"/>
              </a:ext>
            </a:extLst>
          </a:blip>
          <a:srcRect t="13477"/>
          <a:stretch>
            <a:fillRect/>
          </a:stretch>
        </p:blipFill>
        <p:spPr>
          <a:xfrm>
            <a:off x="5835014" y="298979"/>
            <a:ext cx="6311348" cy="5933768"/>
          </a:xfrm>
          <a:prstGeom prst="rect">
            <a:avLst/>
          </a:prstGeom>
        </p:spPr>
      </p:pic>
    </p:spTree>
    <p:extLst>
      <p:ext uri="{BB962C8B-B14F-4D97-AF65-F5344CB8AC3E}">
        <p14:creationId xmlns:p14="http://schemas.microsoft.com/office/powerpoint/2010/main" val="1743446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Moduli 3: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qarkore</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efikasiteti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burimeve</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r>
              <a:rPr lang="en-GB" sz="3000" noProof="0" dirty="0" err="1">
                <a:solidFill>
                  <a:srgbClr val="373365"/>
                </a:solidFill>
                <a:latin typeface="DejaVu Math TeX Gyre" panose="02000503000000000000"/>
              </a:rPr>
              <a:t>Nënkryetari</a:t>
            </a:r>
            <a:r>
              <a:rPr lang="en-GB" sz="3000" noProof="0" dirty="0">
                <a:solidFill>
                  <a:srgbClr val="373365"/>
                </a:solidFill>
                <a:latin typeface="DejaVu Math TeX Gyre" panose="02000503000000000000"/>
              </a:rPr>
              <a:t> 3.1: </a:t>
            </a:r>
            <a:r>
              <a:rPr lang="en-GB" sz="3000" noProof="0" dirty="0" err="1">
                <a:solidFill>
                  <a:srgbClr val="373365"/>
                </a:solidFill>
                <a:latin typeface="DejaVu Math TeX Gyre" panose="02000503000000000000"/>
              </a:rPr>
              <a:t>Bazat</a:t>
            </a:r>
            <a:r>
              <a:rPr lang="en-GB" sz="3000" noProof="0" dirty="0">
                <a:solidFill>
                  <a:srgbClr val="373365"/>
                </a:solidFill>
                <a:latin typeface="DejaVu Math TeX Gyre" panose="02000503000000000000"/>
              </a:rPr>
              <a:t> e </a:t>
            </a:r>
            <a:r>
              <a:rPr lang="en-GB" sz="3000" noProof="0" dirty="0" err="1">
                <a:solidFill>
                  <a:srgbClr val="373365"/>
                </a:solidFill>
                <a:latin typeface="DejaVu Math TeX Gyre" panose="02000503000000000000"/>
              </a:rPr>
              <a:t>ekonomisë</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qarkore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njohja</a:t>
            </a:r>
            <a:r>
              <a:rPr lang="en-GB" sz="3000" noProof="0" dirty="0">
                <a:solidFill>
                  <a:srgbClr val="373365"/>
                </a:solidFill>
                <a:latin typeface="DejaVu Math TeX Gyre" panose="02000503000000000000"/>
              </a:rPr>
              <a:t> me </a:t>
            </a:r>
            <a:r>
              <a:rPr lang="en-GB" sz="3000" noProof="0" dirty="0" err="1">
                <a:solidFill>
                  <a:srgbClr val="373365"/>
                </a:solidFill>
                <a:latin typeface="DejaVu Math TeX Gyre" panose="02000503000000000000"/>
              </a:rPr>
              <a:t>dokumentet</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kryesore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Nëntitull</a:t>
            </a:r>
            <a:r>
              <a:rPr lang="en-GB" sz="3000" noProof="0" dirty="0">
                <a:solidFill>
                  <a:srgbClr val="373365"/>
                </a:solidFill>
                <a:latin typeface="DejaVu Math TeX Gyre" panose="02000503000000000000"/>
              </a:rPr>
              <a:t> 3.2: </a:t>
            </a:r>
            <a:r>
              <a:rPr lang="en-GB" sz="3000" noProof="0" dirty="0" err="1">
                <a:solidFill>
                  <a:srgbClr val="373365"/>
                </a:solidFill>
                <a:latin typeface="DejaVu Math TeX Gyre" panose="02000503000000000000"/>
              </a:rPr>
              <a:t>Efikasiteti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burimeve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në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praktikë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dhe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lidhja</a:t>
            </a:r>
            <a:r>
              <a:rPr lang="en-GB" sz="3000" noProof="0" dirty="0">
                <a:solidFill>
                  <a:srgbClr val="373365"/>
                </a:solidFill>
                <a:latin typeface="DejaVu Math TeX Gyre" panose="02000503000000000000"/>
              </a:rPr>
              <a:t> me </a:t>
            </a:r>
            <a:r>
              <a:rPr lang="en-GB" sz="3000" noProof="0" dirty="0" err="1">
                <a:solidFill>
                  <a:srgbClr val="373365"/>
                </a:solidFill>
                <a:latin typeface="DejaVu Math TeX Gyre" panose="02000503000000000000"/>
              </a:rPr>
              <a:t>ekonominë</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qarkore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Nënkapitulli</a:t>
            </a:r>
            <a:r>
              <a:rPr lang="en-GB" sz="3000" noProof="0" dirty="0">
                <a:solidFill>
                  <a:srgbClr val="373365"/>
                </a:solidFill>
                <a:latin typeface="DejaVu Math TeX Gyre" panose="02000503000000000000"/>
              </a:rPr>
              <a:t> 3.3: </a:t>
            </a:r>
            <a:r>
              <a:rPr lang="en-GB" sz="3000" noProof="0" dirty="0" err="1">
                <a:solidFill>
                  <a:srgbClr val="373365"/>
                </a:solidFill>
                <a:latin typeface="DejaVu Math TeX Gyre" panose="02000503000000000000"/>
              </a:rPr>
              <a:t>Shembuj</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të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mirë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të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zbatimit</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të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ekonomisë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së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qarkullueshme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dhe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efikasitetit</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të</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burimeve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320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en-GB" sz="3200" noProof="0" dirty="0" err="1">
                <a:solidFill>
                  <a:srgbClr val="303D68"/>
                </a:solidFill>
                <a:latin typeface="DejaVu Math TeX Gyre"/>
                <a:ea typeface="+mj-ea"/>
                <a:cs typeface="+mj-cs"/>
              </a:rPr>
              <a:t>Ekonomia</a:t>
            </a:r>
            <a:r>
              <a:rPr lang="en-GB" sz="3200" noProof="0" dirty="0">
                <a:solidFill>
                  <a:srgbClr val="303D68"/>
                </a:solidFill>
                <a:latin typeface="DejaVu Math TeX Gyre"/>
                <a:ea typeface="+mj-ea"/>
                <a:cs typeface="+mj-cs"/>
              </a:rPr>
              <a:t> </a:t>
            </a:r>
            <a:r>
              <a:rPr lang="en-GB" sz="3200" dirty="0" err="1">
                <a:solidFill>
                  <a:srgbClr val="303D68"/>
                </a:solidFill>
                <a:latin typeface="DejaVu Math TeX Gyre"/>
                <a:ea typeface="+mj-ea"/>
                <a:cs typeface="+mj-cs"/>
              </a:rPr>
              <a:t>Qarkore</a:t>
            </a:r>
            <a:endParaRPr lang="en-GB" sz="3200" noProof="0" dirty="0" err="1">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GB" sz="3200" dirty="0" err="1">
                <a:solidFill>
                  <a:srgbClr val="303D68"/>
                </a:solidFill>
                <a:latin typeface="DejaVu Math TeX Gyre"/>
                <a:ea typeface="+mj-ea"/>
                <a:cs typeface="+mj-cs"/>
              </a:rPr>
              <a:t>Qasja</a:t>
            </a:r>
            <a:r>
              <a:rPr lang="en-GB" sz="3200" noProof="0" dirty="0">
                <a:solidFill>
                  <a:srgbClr val="303D68"/>
                </a:solidFill>
                <a:latin typeface="DejaVu Math TeX Gyre"/>
                <a:ea typeface="+mj-ea"/>
                <a:cs typeface="+mj-cs"/>
              </a:rPr>
              <a:t> "multi-R"</a:t>
            </a:r>
          </a:p>
          <a:p>
            <a:pPr marL="457200" indent="-457200">
              <a:lnSpc>
                <a:spcPct val="90000"/>
              </a:lnSpc>
              <a:spcBef>
                <a:spcPct val="0"/>
              </a:spcBef>
              <a:buFont typeface="Arial" panose="020B0604020202020204" pitchFamily="34" charset="0"/>
              <a:buChar char="•"/>
            </a:pPr>
            <a:r>
              <a:rPr lang="en-GB" sz="3200" noProof="0" dirty="0" err="1">
                <a:solidFill>
                  <a:srgbClr val="303D68"/>
                </a:solidFill>
                <a:latin typeface="DejaVu Math TeX Gyre"/>
                <a:ea typeface="+mj-ea"/>
                <a:cs typeface="+mj-cs"/>
              </a:rPr>
              <a:t>Ekonomia</a:t>
            </a:r>
            <a:r>
              <a:rPr lang="en-GB" sz="3200" noProof="0" dirty="0">
                <a:solidFill>
                  <a:srgbClr val="303D68"/>
                </a:solidFill>
                <a:latin typeface="DejaVu Math TeX Gyre"/>
                <a:ea typeface="+mj-ea"/>
                <a:cs typeface="+mj-cs"/>
              </a:rPr>
              <a:t> </a:t>
            </a:r>
            <a:r>
              <a:rPr lang="en-GB" sz="3200" dirty="0" err="1">
                <a:solidFill>
                  <a:srgbClr val="303D68"/>
                </a:solidFill>
                <a:latin typeface="DejaVu Math TeX Gyre"/>
                <a:ea typeface="+mj-ea"/>
                <a:cs typeface="+mj-cs"/>
              </a:rPr>
              <a:t>qarkore</a:t>
            </a:r>
            <a:r>
              <a:rPr lang="en-GB" sz="3200" noProof="0" dirty="0">
                <a:solidFill>
                  <a:srgbClr val="303D68"/>
                </a:solidFill>
                <a:latin typeface="DejaVu Math TeX Gyre"/>
                <a:ea typeface="+mj-ea"/>
                <a:cs typeface="+mj-cs"/>
              </a:rPr>
              <a:t>– </a:t>
            </a:r>
            <a:r>
              <a:rPr lang="en-GB" sz="3200" noProof="0" dirty="0" err="1">
                <a:solidFill>
                  <a:srgbClr val="303D68"/>
                </a:solidFill>
                <a:latin typeface="DejaVu Math TeX Gyre"/>
                <a:ea typeface="+mj-ea"/>
                <a:cs typeface="+mj-cs"/>
              </a:rPr>
              <a:t>dokumentet</a:t>
            </a:r>
            <a:r>
              <a:rPr lang="en-GB" sz="3200" noProof="0" dirty="0">
                <a:solidFill>
                  <a:srgbClr val="303D68"/>
                </a:solidFill>
                <a:latin typeface="DejaVu Math TeX Gyre"/>
                <a:ea typeface="+mj-ea"/>
                <a:cs typeface="+mj-cs"/>
              </a:rPr>
              <a:t> </a:t>
            </a:r>
            <a:r>
              <a:rPr lang="en-GB" sz="3200" noProof="0" dirty="0" err="1">
                <a:solidFill>
                  <a:srgbClr val="303D68"/>
                </a:solidFill>
                <a:latin typeface="DejaVu Math TeX Gyre"/>
                <a:ea typeface="+mj-ea"/>
                <a:cs typeface="+mj-cs"/>
              </a:rPr>
              <a:t>kryesore</a:t>
            </a:r>
            <a:endParaRPr lang="en-GB" sz="3200" noProof="0"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err="1">
                <a:solidFill>
                  <a:srgbClr val="399884"/>
                </a:solidFill>
                <a:latin typeface="DejaVu Sans"/>
                <a:ea typeface="DejaVu Sans" panose="020B0603030804020204" pitchFamily="34" charset="0"/>
                <a:cs typeface="DejaVu Sans" panose="020B0603030804020204" pitchFamily="34" charset="0"/>
              </a:rPr>
              <a:t>Nëntitull</a:t>
            </a:r>
            <a:r>
              <a:rPr lang="en-GB" sz="2800" b="1" noProof="0" dirty="0">
                <a:solidFill>
                  <a:srgbClr val="399884"/>
                </a:solidFill>
                <a:latin typeface="DejaVu Sans"/>
                <a:ea typeface="DejaVu Sans" panose="020B0603030804020204" pitchFamily="34" charset="0"/>
                <a:cs typeface="DejaVu Sans" panose="020B0603030804020204" pitchFamily="34" charset="0"/>
              </a:rPr>
              <a:t> 3.1: </a:t>
            </a:r>
            <a:r>
              <a:rPr lang="en-GB" sz="2800" b="1" noProof="0" dirty="0" err="1">
                <a:solidFill>
                  <a:srgbClr val="399884"/>
                </a:solidFill>
                <a:latin typeface="DejaVu Sans"/>
                <a:ea typeface="DejaVu Sans" panose="020B0603030804020204" pitchFamily="34" charset="0"/>
                <a:cs typeface="DejaVu Sans" panose="020B0603030804020204" pitchFamily="34" charset="0"/>
              </a:rPr>
              <a:t>Bazat</a:t>
            </a:r>
            <a:r>
              <a:rPr lang="en-GB" sz="2800" b="1" noProof="0" dirty="0">
                <a:solidFill>
                  <a:srgbClr val="399884"/>
                </a:solidFill>
                <a:latin typeface="DejaVu Sans"/>
                <a:ea typeface="DejaVu Sans" panose="020B0603030804020204" pitchFamily="34" charset="0"/>
                <a:cs typeface="DejaVu Sans" panose="020B0603030804020204" pitchFamily="34" charset="0"/>
              </a:rPr>
              <a:t> e </a:t>
            </a:r>
            <a:r>
              <a:rPr lang="en-GB" sz="2800" b="1" dirty="0" err="1">
                <a:solidFill>
                  <a:srgbClr val="399884"/>
                </a:solidFill>
                <a:latin typeface="DejaVu Sans"/>
                <a:ea typeface="DejaVu Sans" panose="020B0603030804020204" pitchFamily="34" charset="0"/>
                <a:cs typeface="DejaVu Sans" panose="020B0603030804020204" pitchFamily="34" charset="0"/>
              </a:rPr>
              <a:t>Ekonomisë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Qarkore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njohje</a:t>
            </a:r>
            <a:r>
              <a:rPr lang="en-GB" sz="2800" b="1" noProof="0" dirty="0">
                <a:solidFill>
                  <a:srgbClr val="399884"/>
                </a:solidFill>
                <a:latin typeface="DejaVu Sans"/>
                <a:ea typeface="DejaVu Sans" panose="020B0603030804020204" pitchFamily="34" charset="0"/>
                <a:cs typeface="DejaVu Sans" panose="020B0603030804020204" pitchFamily="34" charset="0"/>
              </a:rPr>
              <a:t> me </a:t>
            </a:r>
            <a:r>
              <a:rPr lang="en-GB" sz="2800" b="1" noProof="0" dirty="0" err="1">
                <a:solidFill>
                  <a:srgbClr val="399884"/>
                </a:solidFill>
                <a:latin typeface="DejaVu Sans"/>
                <a:ea typeface="DejaVu Sans" panose="020B0603030804020204" pitchFamily="34" charset="0"/>
                <a:cs typeface="DejaVu Sans" panose="020B0603030804020204" pitchFamily="34" charset="0"/>
              </a:rPr>
              <a:t>dokumentet</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kryesore</a:t>
            </a:r>
            <a:endParaRPr lang="en-GB" sz="2800" kern="100" noProof="0" dirty="0" err="1">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2000" noProof="0" dirty="0" err="1">
                <a:solidFill>
                  <a:srgbClr val="303D68"/>
                </a:solidFill>
                <a:latin typeface="DejaVu Math TeX Gyre"/>
              </a:rPr>
              <a:t>Komisioni</a:t>
            </a:r>
            <a:r>
              <a:rPr lang="en-GB" sz="2000" noProof="0" dirty="0">
                <a:solidFill>
                  <a:srgbClr val="303D68"/>
                </a:solidFill>
                <a:latin typeface="DejaVu Math TeX Gyre"/>
              </a:rPr>
              <a:t> </a:t>
            </a:r>
            <a:r>
              <a:rPr lang="en-GB" sz="2000" noProof="0" dirty="0" err="1">
                <a:solidFill>
                  <a:srgbClr val="303D68"/>
                </a:solidFill>
                <a:latin typeface="DejaVu Math TeX Gyre"/>
              </a:rPr>
              <a:t>Evropian</a:t>
            </a:r>
            <a:r>
              <a:rPr lang="en-GB" sz="2000" noProof="0" dirty="0">
                <a:solidFill>
                  <a:srgbClr val="303D68"/>
                </a:solidFill>
                <a:latin typeface="DejaVu Math TeX Gyre"/>
              </a:rPr>
              <a:t> - "</a:t>
            </a:r>
            <a:r>
              <a:rPr lang="en-GB" sz="2000" noProof="0" dirty="0" err="1">
                <a:solidFill>
                  <a:srgbClr val="303D68"/>
                </a:solidFill>
                <a:latin typeface="DejaVu Math TeX Gyre"/>
              </a:rPr>
              <a:t>Ekonomia</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dirty="0">
                <a:solidFill>
                  <a:srgbClr val="303D68"/>
                </a:solidFill>
                <a:latin typeface="DejaVu Math TeX Gyre"/>
              </a:rPr>
              <a:t> </a:t>
            </a:r>
            <a:r>
              <a:rPr lang="en-GB" sz="2000" dirty="0" err="1">
                <a:solidFill>
                  <a:srgbClr val="303D68"/>
                </a:solidFill>
                <a:latin typeface="DejaVu Math TeX Gyre"/>
              </a:rPr>
              <a:t>është</a:t>
            </a:r>
            <a:r>
              <a:rPr lang="en-GB" sz="2000" noProof="0" dirty="0">
                <a:solidFill>
                  <a:srgbClr val="303D68"/>
                </a:solidFill>
                <a:latin typeface="DejaVu Math TeX Gyre"/>
              </a:rPr>
              <a:t> </a:t>
            </a:r>
            <a:r>
              <a:rPr lang="en-GB" sz="2000" noProof="0" dirty="0" err="1">
                <a:solidFill>
                  <a:srgbClr val="303D68"/>
                </a:solidFill>
                <a:latin typeface="DejaVu Math TeX Gyre"/>
              </a:rPr>
              <a:t>një</a:t>
            </a:r>
            <a:r>
              <a:rPr lang="en-GB" sz="2000" noProof="0" dirty="0">
                <a:solidFill>
                  <a:srgbClr val="303D68"/>
                </a:solidFill>
                <a:latin typeface="DejaVu Math TeX Gyre"/>
              </a:rPr>
              <a:t> model </a:t>
            </a:r>
            <a:r>
              <a:rPr lang="en-GB" sz="2000" noProof="0" dirty="0" err="1">
                <a:solidFill>
                  <a:srgbClr val="303D68"/>
                </a:solidFill>
                <a:latin typeface="DejaVu Math TeX Gyre"/>
              </a:rPr>
              <a:t>prodhimi</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konsumimi</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cili</a:t>
            </a:r>
            <a:r>
              <a:rPr lang="en-GB" sz="2000" noProof="0" dirty="0">
                <a:solidFill>
                  <a:srgbClr val="303D68"/>
                </a:solidFill>
                <a:latin typeface="DejaVu Math TeX Gyre"/>
              </a:rPr>
              <a:t> </a:t>
            </a:r>
            <a:r>
              <a:rPr lang="en-GB" sz="2000" noProof="0" dirty="0" err="1">
                <a:solidFill>
                  <a:srgbClr val="303D68"/>
                </a:solidFill>
                <a:latin typeface="DejaVu Math TeX Gyre"/>
              </a:rPr>
              <a:t>përfshin</a:t>
            </a:r>
            <a:r>
              <a:rPr lang="en-GB" sz="2000" noProof="0" dirty="0">
                <a:solidFill>
                  <a:srgbClr val="303D68"/>
                </a:solidFill>
                <a:latin typeface="DejaVu Math TeX Gyre"/>
              </a:rPr>
              <a:t> </a:t>
            </a:r>
            <a:r>
              <a:rPr lang="en-GB" sz="2000" noProof="0" dirty="0" err="1">
                <a:solidFill>
                  <a:srgbClr val="303D68"/>
                </a:solidFill>
                <a:latin typeface="DejaVu Math TeX Gyre"/>
              </a:rPr>
              <a:t>ndarjen</a:t>
            </a:r>
            <a:r>
              <a:rPr lang="en-GB" sz="2000" noProof="0" dirty="0">
                <a:solidFill>
                  <a:srgbClr val="303D68"/>
                </a:solidFill>
                <a:latin typeface="DejaVu Math TeX Gyre"/>
              </a:rPr>
              <a:t>, marrjen me qira, përdorimin e ripërsëritur, riparimin, rinovimin dhe riciklimin e materialeve dhe produkteve ekzistuese sa më gjatë të jetë e mundur. Në këtë mënyrë, cikli i jetës së produkteve zgjatet."</a:t>
            </a:r>
          </a:p>
          <a:p>
            <a:pPr marL="285750" indent="-285750" algn="just">
              <a:spcAft>
                <a:spcPts val="600"/>
              </a:spcAf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algn="just">
              <a:spcAft>
                <a:spcPts val="600"/>
              </a:spcAft>
            </a:pPr>
            <a:endParaRPr lang="en-GB" sz="1900"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Ekonomia qarkullore</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mathieu-stern-1zO4O3Z0UJA-unsplash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564051" y="1478662"/>
            <a:ext cx="613026" cy="646993"/>
          </a:xfrm>
          <a:custGeom>
            <a:avLst/>
            <a:gdLst/>
            <a:ahLst/>
            <a:cxnLst/>
            <a:rect l="l" t="t" r="r" b="b"/>
            <a:pathLst>
              <a:path w="919539" h="970490">
                <a:moveTo>
                  <a:pt x="0" y="0"/>
                </a:moveTo>
                <a:lnTo>
                  <a:pt x="919539" y="0"/>
                </a:lnTo>
                <a:lnTo>
                  <a:pt x="919539" y="970490"/>
                </a:lnTo>
                <a:lnTo>
                  <a:pt x="0" y="970490"/>
                </a:lnTo>
                <a:lnTo>
                  <a:pt x="0" y="0"/>
                </a:lnTo>
                <a:close/>
              </a:path>
            </a:pathLst>
          </a:custGeom>
          <a:blipFill>
            <a:blip r:embed="rId17">
              <a:extLst>
                <a:ext uri="{96DAC541-7B7A-43D3-8B79-37D633B846F1}">
                  <asvg:svgBlip xmlns:asvg="http://schemas.microsoft.com/office/drawing/2016/SVG/main" r:embed="rId18"/>
                </a:ext>
              </a:extLst>
            </a:blip>
            <a:stretch>
              <a:fillRect l="-183" r="-183"/>
            </a:stretch>
          </a:blipFill>
        </p:spPr>
        <p:txBody>
          <a:bodyPr/>
          <a:lstStyle/>
          <a:p>
            <a:endParaRPr lang="en-GB" sz="1200" noProof="0" dirty="0">
              <a:latin typeface="DejaVu Math TeX Gyre"/>
            </a:endParaRPr>
          </a:p>
        </p:txBody>
      </p:sp>
      <p:sp>
        <p:nvSpPr>
          <p:cNvPr id="13" name="Freeform 13"/>
          <p:cNvSpPr/>
          <p:nvPr/>
        </p:nvSpPr>
        <p:spPr>
          <a:xfrm>
            <a:off x="6744565" y="1269373"/>
            <a:ext cx="5210403" cy="5210403"/>
          </a:xfrm>
          <a:custGeom>
            <a:avLst/>
            <a:gdLst/>
            <a:ahLst/>
            <a:cxnLst/>
            <a:rect l="l" t="t" r="r" b="b"/>
            <a:pathLst>
              <a:path w="7815604" h="7815604">
                <a:moveTo>
                  <a:pt x="0" y="0"/>
                </a:moveTo>
                <a:lnTo>
                  <a:pt x="7815604" y="0"/>
                </a:lnTo>
                <a:lnTo>
                  <a:pt x="7815604" y="7815605"/>
                </a:lnTo>
                <a:lnTo>
                  <a:pt x="0" y="7815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grpSp>
        <p:nvGrpSpPr>
          <p:cNvPr id="14" name="Group 14"/>
          <p:cNvGrpSpPr/>
          <p:nvPr/>
        </p:nvGrpSpPr>
        <p:grpSpPr>
          <a:xfrm>
            <a:off x="9302978" y="2215828"/>
            <a:ext cx="63500" cy="2833001"/>
            <a:chOff x="0" y="0"/>
            <a:chExt cx="127000" cy="5666001"/>
          </a:xfrm>
        </p:grpSpPr>
        <p:sp>
          <p:nvSpPr>
            <p:cNvPr id="15" name="Freeform 15"/>
            <p:cNvSpPr/>
            <p:nvPr/>
          </p:nvSpPr>
          <p:spPr>
            <a:xfrm>
              <a:off x="0" y="63500"/>
              <a:ext cx="127000" cy="5538978"/>
            </a:xfrm>
            <a:custGeom>
              <a:avLst/>
              <a:gdLst/>
              <a:ahLst/>
              <a:cxnLst/>
              <a:rect l="l" t="t" r="r" b="b"/>
              <a:pathLst>
                <a:path w="127000" h="5538978">
                  <a:moveTo>
                    <a:pt x="127000" y="0"/>
                  </a:moveTo>
                  <a:lnTo>
                    <a:pt x="127000" y="5538978"/>
                  </a:lnTo>
                  <a:lnTo>
                    <a:pt x="0" y="5538978"/>
                  </a:lnTo>
                  <a:lnTo>
                    <a:pt x="0" y="0"/>
                  </a:lnTo>
                  <a:close/>
                </a:path>
              </a:pathLst>
            </a:custGeom>
            <a:solidFill>
              <a:srgbClr val="FF0000"/>
            </a:solidFill>
            <a:ln w="12700">
              <a:solidFill>
                <a:srgbClr val="000000"/>
              </a:solidFill>
            </a:ln>
          </p:spPr>
          <p:txBody>
            <a:bodyPr/>
            <a:lstStyle/>
            <a:p>
              <a:endParaRPr lang="en-GB" sz="1200" noProof="0" dirty="0">
                <a:latin typeface="DejaVu Math TeX Gyre"/>
              </a:endParaRPr>
            </a:p>
          </p:txBody>
        </p:sp>
      </p:grpSp>
      <p:sp>
        <p:nvSpPr>
          <p:cNvPr id="16" name="Freeform 16"/>
          <p:cNvSpPr/>
          <p:nvPr/>
        </p:nvSpPr>
        <p:spPr>
          <a:xfrm>
            <a:off x="9001568" y="2902658"/>
            <a:ext cx="729821" cy="971917"/>
          </a:xfrm>
          <a:custGeom>
            <a:avLst/>
            <a:gdLst/>
            <a:ahLst/>
            <a:cxnLst/>
            <a:rect l="l" t="t" r="r" b="b"/>
            <a:pathLst>
              <a:path w="1094732" h="1457876">
                <a:moveTo>
                  <a:pt x="0" y="0"/>
                </a:moveTo>
                <a:lnTo>
                  <a:pt x="1094732" y="0"/>
                </a:lnTo>
                <a:lnTo>
                  <a:pt x="1094732" y="1457875"/>
                </a:lnTo>
                <a:lnTo>
                  <a:pt x="0" y="14578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sz="1200" noProof="0" dirty="0">
              <a:latin typeface="DejaVu Math TeX Gyre"/>
            </a:endParaRPr>
          </a:p>
        </p:txBody>
      </p:sp>
      <p:sp>
        <p:nvSpPr>
          <p:cNvPr id="18" name="TextBox 18"/>
          <p:cNvSpPr txBox="1"/>
          <p:nvPr/>
        </p:nvSpPr>
        <p:spPr>
          <a:xfrm>
            <a:off x="2073907" y="5946767"/>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PARA</a:t>
            </a:r>
          </a:p>
          <a:p>
            <a:pPr algn="ctr">
              <a:lnSpc>
                <a:spcPts val="2799"/>
              </a:lnSpc>
            </a:pPr>
            <a:r>
              <a:rPr lang="en-GB" sz="1999" b="1" noProof="0" dirty="0">
                <a:solidFill>
                  <a:srgbClr val="303D69"/>
                </a:solidFill>
                <a:latin typeface="DejaVu Math TeX Gyre"/>
                <a:ea typeface="Poppins Bold"/>
                <a:cs typeface="Poppins Bold"/>
                <a:sym typeface="Poppins Bold"/>
              </a:rPr>
              <a:t>PËRDORIMI</a:t>
            </a:r>
          </a:p>
        </p:txBody>
      </p:sp>
      <p:sp>
        <p:nvSpPr>
          <p:cNvPr id="19" name="TextBox 19"/>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SHTIMI</a:t>
            </a:r>
          </a:p>
          <a:p>
            <a:pPr algn="ctr">
              <a:lnSpc>
                <a:spcPts val="2799"/>
              </a:lnSpc>
            </a:pPr>
            <a:r>
              <a:rPr lang="en-GB" sz="1999" b="1" noProof="0" dirty="0">
                <a:solidFill>
                  <a:srgbClr val="303D69"/>
                </a:solidFill>
                <a:latin typeface="DejaVu Math TeX Gyre"/>
                <a:ea typeface="Poppins Bold"/>
                <a:cs typeface="Poppins Bold"/>
                <a:sym typeface="Poppins Bold"/>
              </a:rPr>
              <a:t>VLERË</a:t>
            </a:r>
          </a:p>
        </p:txBody>
      </p:sp>
      <p:sp>
        <p:nvSpPr>
          <p:cNvPr id="20" name="TextBox 20"/>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Ekstraktimi i lëndës së parë</a:t>
            </a:r>
          </a:p>
        </p:txBody>
      </p:sp>
      <p:sp>
        <p:nvSpPr>
          <p:cNvPr id="21" name="TextBox 21"/>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Përpunimi</a:t>
            </a:r>
          </a:p>
        </p:txBody>
      </p:sp>
      <p:sp>
        <p:nvSpPr>
          <p:cNvPr id="22" name="TextBox 22"/>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Prodhim</a:t>
            </a:r>
          </a:p>
        </p:txBody>
      </p:sp>
      <p:sp>
        <p:nvSpPr>
          <p:cNvPr id="23" name="TextBox 23"/>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Asambleja</a:t>
            </a:r>
          </a:p>
        </p:txBody>
      </p:sp>
      <p:sp>
        <p:nvSpPr>
          <p:cNvPr id="24" name="TextBox 24"/>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Paketim</a:t>
            </a:r>
          </a:p>
        </p:txBody>
      </p:sp>
      <p:sp>
        <p:nvSpPr>
          <p:cNvPr id="25" name="TextBox 25"/>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6" name="TextBox 26"/>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PËRDORIMI</a:t>
            </a:r>
          </a:p>
        </p:txBody>
      </p:sp>
      <p:sp>
        <p:nvSpPr>
          <p:cNvPr id="27" name="TextBox 27"/>
          <p:cNvSpPr txBox="1"/>
          <p:nvPr/>
        </p:nvSpPr>
        <p:spPr>
          <a:xfrm>
            <a:off x="7925187" y="1191656"/>
            <a:ext cx="288258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VLERË ËSHTË </a:t>
            </a:r>
          </a:p>
          <a:p>
            <a:pPr algn="ctr">
              <a:lnSpc>
                <a:spcPts val="2799"/>
              </a:lnSpc>
            </a:pPr>
            <a:r>
              <a:rPr lang="en-GB" sz="1999" b="1" noProof="0" dirty="0">
                <a:solidFill>
                  <a:srgbClr val="303D69"/>
                </a:solidFill>
                <a:latin typeface="DejaVu Math TeX Gyre"/>
                <a:ea typeface="Poppins Bold"/>
                <a:cs typeface="Poppins Bold"/>
                <a:sym typeface="Poppins Bold"/>
              </a:rPr>
              <a:t>HUMBUR</a:t>
            </a:r>
          </a:p>
        </p:txBody>
      </p:sp>
      <p:sp>
        <p:nvSpPr>
          <p:cNvPr id="28" name="TextBox 28"/>
          <p:cNvSpPr txBox="1"/>
          <p:nvPr/>
        </p:nvSpPr>
        <p:spPr>
          <a:xfrm>
            <a:off x="8196966" y="4199914"/>
            <a:ext cx="2737661" cy="277640"/>
          </a:xfrm>
          <a:prstGeom prst="rect">
            <a:avLst/>
          </a:prstGeom>
        </p:spPr>
        <p:txBody>
          <a:bodyPr lIns="0" tIns="0" rIns="0" bIns="0" rtlCol="0" anchor="t">
            <a:spAutoFit/>
          </a:bodyPr>
          <a:lstStyle/>
          <a:p>
            <a:pPr>
              <a:lnSpc>
                <a:spcPts val="2333"/>
              </a:lnSpc>
            </a:pPr>
            <a:r>
              <a:rPr lang="en-GB" sz="1666" b="1" noProof="0" dirty="0">
                <a:solidFill>
                  <a:srgbClr val="303D69"/>
                </a:solidFill>
                <a:latin typeface="DejaVu Math TeX Gyre"/>
                <a:ea typeface="Poppins Bold"/>
                <a:cs typeface="Poppins Bold"/>
                <a:sym typeface="Poppins Bold"/>
              </a:rPr>
              <a:t>vlera shembet ose humbet</a:t>
            </a:r>
          </a:p>
        </p:txBody>
      </p:sp>
      <p:sp>
        <p:nvSpPr>
          <p:cNvPr id="29" name="TextBox 29"/>
          <p:cNvSpPr txBox="1"/>
          <p:nvPr/>
        </p:nvSpPr>
        <p:spPr>
          <a:xfrm>
            <a:off x="7883789" y="5223476"/>
            <a:ext cx="3126862" cy="760273"/>
          </a:xfrm>
          <a:prstGeom prst="rect">
            <a:avLst/>
          </a:prstGeom>
        </p:spPr>
        <p:txBody>
          <a:bodyPr lIns="0" tIns="0" rIns="0" bIns="0" rtlCol="0" anchor="t">
            <a:spAutoFit/>
          </a:bodyPr>
          <a:lstStyle/>
          <a:p>
            <a:pPr algn="ctr">
              <a:lnSpc>
                <a:spcPts val="2333"/>
              </a:lnSpc>
            </a:pPr>
            <a:r>
              <a:rPr lang="en-GB" sz="1666" b="1" noProof="0" dirty="0">
                <a:solidFill>
                  <a:srgbClr val="303D69"/>
                </a:solidFill>
                <a:latin typeface="DejaVu Math TeX Gyre"/>
                <a:ea typeface="Poppins Bold"/>
                <a:cs typeface="Poppins Bold"/>
                <a:sym typeface="Poppins Bold"/>
              </a:rPr>
              <a:t>"Vlerë negative"</a:t>
            </a:r>
          </a:p>
          <a:p>
            <a:pPr algn="ctr">
              <a:lnSpc>
                <a:spcPts val="1867"/>
              </a:lnSpc>
            </a:pPr>
            <a:r>
              <a:rPr lang="en-GB" sz="1333" b="1" noProof="0" dirty="0">
                <a:solidFill>
                  <a:srgbClr val="303D69"/>
                </a:solidFill>
                <a:latin typeface="DejaVu Math TeX Gyre"/>
                <a:ea typeface="Poppins Bold"/>
                <a:cs typeface="Poppins Bold"/>
                <a:sym typeface="Poppins Bold"/>
              </a:rPr>
              <a:t>duke çuar në kosto për heqjen, ndotje dhe nevojën për zëvendësim</a:t>
            </a:r>
          </a:p>
        </p:txBody>
      </p:sp>
      <p:sp>
        <p:nvSpPr>
          <p:cNvPr id="30" name="Title 1">
            <a:extLst>
              <a:ext uri="{FF2B5EF4-FFF2-40B4-BE49-F238E27FC236}">
                <a16:creationId xmlns:a16="http://schemas.microsoft.com/office/drawing/2014/main" id="{DBBEF3B8-8CF8-D610-4B7B-39C33FECAB14}"/>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rPr>
              <a:t>Ekonomia</a:t>
            </a:r>
            <a:r>
              <a:rPr lang="en-GB" sz="3000" b="1" noProof="0" dirty="0">
                <a:solidFill>
                  <a:srgbClr val="399884"/>
                </a:solidFill>
                <a:latin typeface="DejaVu Sans"/>
              </a:rPr>
              <a:t> </a:t>
            </a:r>
            <a:r>
              <a:rPr lang="en-GB" sz="3000" b="1" dirty="0" err="1">
                <a:solidFill>
                  <a:srgbClr val="399884"/>
                </a:solidFill>
                <a:latin typeface="DejaVu Sans"/>
              </a:rPr>
              <a:t>Lineare</a:t>
            </a:r>
            <a:endParaRPr lang="en-GB" sz="3000" b="1" noProof="0" dirty="0" err="1">
              <a:solidFill>
                <a:srgbClr val="399884"/>
              </a:solidFill>
            </a:endParaRPr>
          </a:p>
        </p:txBody>
      </p:sp>
      <p:pic>
        <p:nvPicPr>
          <p:cNvPr id="31" name="Picture 30" descr="Blue text on a black background&#10;&#10;Description automatically generated">
            <a:extLst>
              <a:ext uri="{FF2B5EF4-FFF2-40B4-BE49-F238E27FC236}">
                <a16:creationId xmlns:a16="http://schemas.microsoft.com/office/drawing/2014/main" id="{153ACCEC-3399-ED41-8D85-1DE3AC319E9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2" name="Picture 31" descr="A logo with text on it&#10;&#10;Description automatically generated">
            <a:extLst>
              <a:ext uri="{FF2B5EF4-FFF2-40B4-BE49-F238E27FC236}">
                <a16:creationId xmlns:a16="http://schemas.microsoft.com/office/drawing/2014/main" id="{01205474-D111-F41C-FF6C-D9028A17D1E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p:cNvSpPr txBox="1"/>
          <p:nvPr/>
        </p:nvSpPr>
        <p:spPr>
          <a:xfrm>
            <a:off x="1948177" y="5957465"/>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PARA</a:t>
            </a:r>
          </a:p>
          <a:p>
            <a:pPr algn="ctr">
              <a:lnSpc>
                <a:spcPts val="2799"/>
              </a:lnSpc>
            </a:pPr>
            <a:r>
              <a:rPr lang="en-GB" sz="1999" b="1" noProof="0" dirty="0">
                <a:solidFill>
                  <a:srgbClr val="303D69"/>
                </a:solidFill>
                <a:latin typeface="DejaVu Math TeX Gyre"/>
                <a:ea typeface="Poppins Bold"/>
                <a:cs typeface="Poppins Bold"/>
                <a:sym typeface="Poppins Bold"/>
              </a:rPr>
              <a:t>PËRDORIMI</a:t>
            </a:r>
          </a:p>
        </p:txBody>
      </p:sp>
      <p:sp>
        <p:nvSpPr>
          <p:cNvPr id="16" name="TextBox 16"/>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SHTIMI</a:t>
            </a:r>
          </a:p>
          <a:p>
            <a:pPr algn="ctr">
              <a:lnSpc>
                <a:spcPts val="2799"/>
              </a:lnSpc>
            </a:pPr>
            <a:r>
              <a:rPr lang="en-GB" sz="1999" b="1" noProof="0" dirty="0">
                <a:solidFill>
                  <a:srgbClr val="303D69"/>
                </a:solidFill>
                <a:latin typeface="DejaVu Math TeX Gyre"/>
                <a:ea typeface="Poppins Bold"/>
                <a:cs typeface="Poppins Bold"/>
                <a:sym typeface="Poppins Bold"/>
              </a:rPr>
              <a:t>VLERË</a:t>
            </a:r>
          </a:p>
        </p:txBody>
      </p:sp>
      <p:sp>
        <p:nvSpPr>
          <p:cNvPr id="17" name="TextBox 17"/>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Ekstraktimi i lëndës së parë</a:t>
            </a:r>
          </a:p>
        </p:txBody>
      </p:sp>
      <p:sp>
        <p:nvSpPr>
          <p:cNvPr id="18" name="TextBox 18"/>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Përpunimi</a:t>
            </a:r>
          </a:p>
        </p:txBody>
      </p:sp>
      <p:sp>
        <p:nvSpPr>
          <p:cNvPr id="19" name="TextBox 19"/>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Prodhim</a:t>
            </a:r>
          </a:p>
        </p:txBody>
      </p:sp>
      <p:sp>
        <p:nvSpPr>
          <p:cNvPr id="20" name="TextBox 20"/>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Asambleja</a:t>
            </a:r>
          </a:p>
        </p:txBody>
      </p:sp>
      <p:sp>
        <p:nvSpPr>
          <p:cNvPr id="21" name="TextBox 21"/>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Paketim</a:t>
            </a:r>
          </a:p>
        </p:txBody>
      </p:sp>
      <p:sp>
        <p:nvSpPr>
          <p:cNvPr id="22" name="TextBox 22"/>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Transporti</a:t>
            </a:r>
          </a:p>
        </p:txBody>
      </p:sp>
      <p:sp>
        <p:nvSpPr>
          <p:cNvPr id="23" name="TextBox 23"/>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PËRDORIMI</a:t>
            </a:r>
          </a:p>
        </p:txBody>
      </p:sp>
      <p:sp>
        <p:nvSpPr>
          <p:cNvPr id="24" name="TextBox 24"/>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QASJA</a:t>
            </a:r>
          </a:p>
        </p:txBody>
      </p:sp>
      <p:sp>
        <p:nvSpPr>
          <p:cNvPr id="25" name="TextBox 25"/>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RIKUPERIMI I</a:t>
            </a:r>
          </a:p>
          <a:p>
            <a:pPr algn="ctr">
              <a:lnSpc>
                <a:spcPts val="2427"/>
              </a:lnSpc>
            </a:pPr>
            <a:r>
              <a:rPr lang="en-GB" sz="1733" b="1" noProof="0" dirty="0">
                <a:solidFill>
                  <a:srgbClr val="303D69"/>
                </a:solidFill>
                <a:latin typeface="DejaVu Math TeX Gyre"/>
                <a:ea typeface="Poppins Bold"/>
                <a:cs typeface="Poppins Bold"/>
                <a:sym typeface="Poppins Bold"/>
              </a:rPr>
              <a:t>VLERË</a:t>
            </a:r>
          </a:p>
        </p:txBody>
      </p:sp>
      <p:sp>
        <p:nvSpPr>
          <p:cNvPr id="26" name="TextBox 26"/>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Redukoni</a:t>
            </a:r>
          </a:p>
        </p:txBody>
      </p:sp>
      <p:sp>
        <p:nvSpPr>
          <p:cNvPr id="27" name="TextBox 27"/>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Rishfrytëzo</a:t>
            </a:r>
          </a:p>
        </p:txBody>
      </p:sp>
      <p:sp>
        <p:nvSpPr>
          <p:cNvPr id="28" name="TextBox 28"/>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Riparim</a:t>
            </a:r>
          </a:p>
        </p:txBody>
      </p:sp>
      <p:sp>
        <p:nvSpPr>
          <p:cNvPr id="29" name="TextBox 29"/>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Riciklo</a:t>
            </a:r>
          </a:p>
        </p:txBody>
      </p:sp>
      <p:sp>
        <p:nvSpPr>
          <p:cNvPr id="30" name="Freeform 30"/>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FD994843-CFCB-EF62-779A-B0620B7609AE}"/>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rPr>
              <a:t>Ekonomia</a:t>
            </a:r>
            <a:r>
              <a:rPr lang="en-GB" sz="3000" b="1" noProof="0" dirty="0">
                <a:solidFill>
                  <a:srgbClr val="399884"/>
                </a:solidFill>
                <a:latin typeface="DejaVu Sans"/>
              </a:rPr>
              <a:t> </a:t>
            </a:r>
            <a:r>
              <a:rPr lang="en-GB" sz="3000" b="1" dirty="0" err="1">
                <a:solidFill>
                  <a:srgbClr val="399884"/>
                </a:solidFill>
                <a:latin typeface="DejaVu Sans"/>
              </a:rPr>
              <a:t>Qarkore</a:t>
            </a:r>
            <a:endParaRPr lang="en-GB" sz="3000" b="1" noProof="0" dirty="0" err="1">
              <a:solidFill>
                <a:srgbClr val="399884"/>
              </a:solidFill>
            </a:endParaRPr>
          </a:p>
        </p:txBody>
      </p:sp>
      <p:pic>
        <p:nvPicPr>
          <p:cNvPr id="32" name="Picture 31" descr="Blue text on a black background&#10;&#10;Description automatically generated">
            <a:extLst>
              <a:ext uri="{FF2B5EF4-FFF2-40B4-BE49-F238E27FC236}">
                <a16:creationId xmlns:a16="http://schemas.microsoft.com/office/drawing/2014/main" id="{817BDE7C-2E35-A9D5-4179-254FD464740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9E2318A4-7278-2D05-B8FD-D5982488220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02E1B-3751-CB9A-C3B7-F0C779A89BC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8DC3DA-15E6-2E6B-8D62-265CC28E1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C2D22C2-5555-7A65-CA98-E9AA68356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7EF8F9F-36D1-AA16-2774-12ACCFEE576F}"/>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rPr>
              <a:t>Qasja</a:t>
            </a:r>
            <a:r>
              <a:rPr lang="en-GB" sz="3000" b="1" noProof="0" dirty="0">
                <a:solidFill>
                  <a:srgbClr val="399884"/>
                </a:solidFill>
                <a:latin typeface="DejaVu Sans"/>
              </a:rPr>
              <a:t> "multi-R" </a:t>
            </a:r>
          </a:p>
        </p:txBody>
      </p:sp>
      <p:pic>
        <p:nvPicPr>
          <p:cNvPr id="9" name="Picture 8" descr="Blue text on a black background&#10;&#10;Description automatically generated">
            <a:extLst>
              <a:ext uri="{FF2B5EF4-FFF2-40B4-BE49-F238E27FC236}">
                <a16:creationId xmlns:a16="http://schemas.microsoft.com/office/drawing/2014/main" id="{22F58B62-AA30-B165-B33F-753EA6EB2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1E110DC-7CCE-B2F5-E9BF-348E8F64A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1F222DE-BAA4-459A-67C9-1792A800AA3A}"/>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Refuzo</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Redukoni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Rishfrytëzo</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Riparoni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Riciklo</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Rishikoni</a:t>
            </a: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lvl="1" algn="just"/>
            <a:r>
              <a:rPr lang="en-GB" sz="2000" noProof="0" dirty="0">
                <a:solidFill>
                  <a:srgbClr val="373365"/>
                </a:solidFill>
                <a:latin typeface="DejaVu Math TeX Gyre" panose="02000503000000000000"/>
              </a:rPr>
              <a:t>Studim rasti: eksploroni se si zbatohet secili parim në jetën e përditshme ose </a:t>
            </a:r>
            <a:r>
              <a:rPr lang="en-GB" sz="2000" noProof="0" dirty="0" err="1">
                <a:solidFill>
                  <a:srgbClr val="373365"/>
                </a:solidFill>
                <a:latin typeface="DejaVu Math TeX Gyre" panose="02000503000000000000"/>
              </a:rPr>
              <a:t>në</a:t>
            </a:r>
            <a:r>
              <a:rPr lang="en-GB" sz="2000" noProof="0" dirty="0">
                <a:solidFill>
                  <a:srgbClr val="373365"/>
                </a:solidFill>
                <a:latin typeface="DejaVu Math TeX Gyre" panose="02000503000000000000"/>
              </a:rPr>
              <a:t> </a:t>
            </a:r>
            <a:r>
              <a:rPr lang="en-GB" sz="2000" noProof="0" dirty="0" err="1">
                <a:solidFill>
                  <a:srgbClr val="373365"/>
                </a:solidFill>
                <a:latin typeface="DejaVu Math TeX Gyre" panose="02000503000000000000"/>
              </a:rPr>
              <a:t>kontekste</a:t>
            </a:r>
            <a:r>
              <a:rPr lang="en-GB" sz="2000" noProof="0" dirty="0">
                <a:solidFill>
                  <a:srgbClr val="373365"/>
                </a:solidFill>
                <a:latin typeface="DejaVu Math TeX Gyre" panose="02000503000000000000"/>
              </a:rPr>
              <a:t> </a:t>
            </a:r>
            <a:r>
              <a:rPr lang="en-GB" sz="2000" noProof="0" dirty="0" err="1">
                <a:solidFill>
                  <a:srgbClr val="373365"/>
                </a:solidFill>
                <a:latin typeface="DejaVu Math TeX Gyre" panose="02000503000000000000"/>
              </a:rPr>
              <a:t>profesionale</a:t>
            </a:r>
            <a:r>
              <a:rPr lang="en-GB" sz="2000" dirty="0">
                <a:solidFill>
                  <a:srgbClr val="373365"/>
                </a:solidFill>
                <a:latin typeface="DejaVu Math TeX Gyre" panose="02000503000000000000"/>
              </a:rPr>
              <a:t> </a:t>
            </a:r>
            <a:r>
              <a:rPr lang="en-GB" sz="2000" noProof="0" dirty="0" err="1">
                <a:solidFill>
                  <a:srgbClr val="373365"/>
                </a:solidFill>
                <a:latin typeface="DejaVu Math TeX Gyre" panose="02000503000000000000"/>
              </a:rPr>
              <a:t>nga</a:t>
            </a:r>
            <a:r>
              <a:rPr lang="en-GB" sz="2000" noProof="0" dirty="0">
                <a:solidFill>
                  <a:srgbClr val="373365"/>
                </a:solidFill>
                <a:latin typeface="DejaVu Math TeX Gyre" panose="02000503000000000000"/>
              </a:rPr>
              <a:t> </a:t>
            </a:r>
            <a:r>
              <a:rPr lang="en-GB" sz="2000" noProof="0" dirty="0" err="1">
                <a:solidFill>
                  <a:srgbClr val="373365"/>
                </a:solidFill>
                <a:latin typeface="DejaVu Math TeX Gyre" panose="02000503000000000000"/>
              </a:rPr>
              <a:t>reduktimi</a:t>
            </a:r>
            <a:r>
              <a:rPr lang="en-GB" sz="2000" noProof="0" dirty="0">
                <a:solidFill>
                  <a:srgbClr val="373365"/>
                </a:solidFill>
                <a:latin typeface="DejaVu Math TeX Gyre" panose="02000503000000000000"/>
              </a:rPr>
              <a:t> </a:t>
            </a:r>
            <a:r>
              <a:rPr lang="en-GB" sz="2000" noProof="0" dirty="0" err="1">
                <a:solidFill>
                  <a:srgbClr val="373365"/>
                </a:solidFill>
                <a:latin typeface="DejaVu Math TeX Gyre" panose="02000503000000000000"/>
              </a:rPr>
              <a:t>i</a:t>
            </a:r>
            <a:r>
              <a:rPr lang="en-GB" sz="2000" noProof="0" dirty="0">
                <a:solidFill>
                  <a:srgbClr val="373365"/>
                </a:solidFill>
                <a:latin typeface="DejaVu Math TeX Gyre" panose="02000503000000000000"/>
              </a:rPr>
              <a:t> mbetjeve materiale në prodhim, deri te mirëmbajtja e mjeteve dhe pajisjeve për përdorim më të gjatë.</a:t>
            </a:r>
          </a:p>
        </p:txBody>
      </p:sp>
      <p:pic>
        <p:nvPicPr>
          <p:cNvPr id="3" name="Picture 2" descr="A diagram of a multi-step process&#10;&#10;AI-generated content may be incorrect.">
            <a:extLst>
              <a:ext uri="{FF2B5EF4-FFF2-40B4-BE49-F238E27FC236}">
                <a16:creationId xmlns:a16="http://schemas.microsoft.com/office/drawing/2014/main" id="{6B26DACE-EA8D-BD9B-F05B-77E90409A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984" y="-53001"/>
            <a:ext cx="7036130" cy="6858000"/>
          </a:xfrm>
          <a:prstGeom prst="rect">
            <a:avLst/>
          </a:prstGeom>
        </p:spPr>
      </p:pic>
    </p:spTree>
    <p:extLst>
      <p:ext uri="{BB962C8B-B14F-4D97-AF65-F5344CB8AC3E}">
        <p14:creationId xmlns:p14="http://schemas.microsoft.com/office/powerpoint/2010/main" val="113672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1: Hyrje në ekonominë e gjelbër</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Nënkryetimi 1.1: Përkufizimi i ekonomisë së gjelbër </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Nënkryetari 1.2: Dimensionet e ekonomisë së gjelbër – ekonomik</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Nënkapullë 1.3: Dimensionet e ekonomisë së gjelbër - sociale dhe mjedisore</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formimit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40ED7-1778-FC84-ABB6-5211DF5DFF4E}"/>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itle 1">
            <a:extLst>
              <a:ext uri="{FF2B5EF4-FFF2-40B4-BE49-F238E27FC236}">
                <a16:creationId xmlns:a16="http://schemas.microsoft.com/office/drawing/2014/main" id="{3A4E9FDE-EC45-30B5-37D8-E6B7E0DFA0D7}"/>
              </a:ext>
            </a:extLst>
          </p:cNvPr>
          <p:cNvSpPr txBox="1">
            <a:spLocks/>
          </p:cNvSpPr>
          <p:nvPr/>
        </p:nvSpPr>
        <p:spPr>
          <a:xfrm>
            <a:off x="640080" y="667512"/>
            <a:ext cx="10908792" cy="1069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err="1">
                <a:solidFill>
                  <a:srgbClr val="399884"/>
                </a:solidFill>
                <a:latin typeface="DejaVu Sans"/>
              </a:rPr>
              <a:t>Ekonomia</a:t>
            </a:r>
            <a:r>
              <a:rPr lang="en-GB" sz="3000" b="1" noProof="0" dirty="0">
                <a:solidFill>
                  <a:srgbClr val="399884"/>
                </a:solidFill>
                <a:latin typeface="DejaVu Sans"/>
              </a:rPr>
              <a:t> </a:t>
            </a:r>
            <a:r>
              <a:rPr lang="en-GB" sz="3000" b="1" dirty="0" err="1">
                <a:solidFill>
                  <a:srgbClr val="399884"/>
                </a:solidFill>
                <a:latin typeface="DejaVu Sans"/>
              </a:rPr>
              <a:t>Qarkore</a:t>
            </a:r>
            <a:endParaRPr lang="en-GB" sz="3000" b="1" noProof="0" dirty="0" err="1">
              <a:solidFill>
                <a:srgbClr val="399884"/>
              </a:solidFill>
              <a:latin typeface="DejaVu Sans" panose="020B0603030804020204" pitchFamily="34" charset="0"/>
            </a:endParaRPr>
          </a:p>
          <a:p>
            <a:pPr>
              <a:spcAft>
                <a:spcPts val="600"/>
              </a:spcAft>
            </a:pPr>
            <a:r>
              <a:rPr lang="en-GB" sz="3000" b="1" noProof="0" dirty="0">
                <a:solidFill>
                  <a:srgbClr val="399884"/>
                </a:solidFill>
                <a:latin typeface="DejaVu Sans" panose="020B0603030804020204" pitchFamily="34" charset="0"/>
              </a:rPr>
              <a:t>Dokumentet kryesore</a:t>
            </a:r>
          </a:p>
        </p:txBody>
      </p:sp>
      <p:sp>
        <p:nvSpPr>
          <p:cNvPr id="3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sX0" fmla="*/ 0 w 4572000"/>
              <a:gd name="csY0" fmla="*/ 0 h 18288"/>
              <a:gd name="csX1" fmla="*/ 744583 w 4572000"/>
              <a:gd name="csY1" fmla="*/ 0 h 18288"/>
              <a:gd name="csX2" fmla="*/ 1352006 w 4572000"/>
              <a:gd name="csY2" fmla="*/ 0 h 18288"/>
              <a:gd name="csX3" fmla="*/ 2050869 w 4572000"/>
              <a:gd name="csY3" fmla="*/ 0 h 18288"/>
              <a:gd name="csX4" fmla="*/ 2612571 w 4572000"/>
              <a:gd name="csY4" fmla="*/ 0 h 18288"/>
              <a:gd name="csX5" fmla="*/ 3357154 w 4572000"/>
              <a:gd name="csY5" fmla="*/ 0 h 18288"/>
              <a:gd name="csX6" fmla="*/ 4010297 w 4572000"/>
              <a:gd name="csY6" fmla="*/ 0 h 18288"/>
              <a:gd name="csX7" fmla="*/ 4572000 w 4572000"/>
              <a:gd name="csY7" fmla="*/ 0 h 18288"/>
              <a:gd name="csX8" fmla="*/ 4572000 w 4572000"/>
              <a:gd name="csY8" fmla="*/ 18288 h 18288"/>
              <a:gd name="csX9" fmla="*/ 3873137 w 4572000"/>
              <a:gd name="csY9" fmla="*/ 18288 h 18288"/>
              <a:gd name="csX10" fmla="*/ 3265714 w 4572000"/>
              <a:gd name="csY10" fmla="*/ 18288 h 18288"/>
              <a:gd name="csX11" fmla="*/ 2521131 w 4572000"/>
              <a:gd name="csY11" fmla="*/ 18288 h 18288"/>
              <a:gd name="csX12" fmla="*/ 1867989 w 4572000"/>
              <a:gd name="csY12" fmla="*/ 18288 h 18288"/>
              <a:gd name="csX13" fmla="*/ 1352006 w 4572000"/>
              <a:gd name="csY13" fmla="*/ 18288 h 18288"/>
              <a:gd name="csX14" fmla="*/ 83602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olorful bird and a circle&#10;&#10;AI-generated content may be incorrect.">
            <a:extLst>
              <a:ext uri="{FF2B5EF4-FFF2-40B4-BE49-F238E27FC236}">
                <a16:creationId xmlns:a16="http://schemas.microsoft.com/office/drawing/2014/main" id="{8F377377-62C7-B7BF-B2BC-EFF94B516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6" y="3093956"/>
            <a:ext cx="2832069" cy="1890406"/>
          </a:xfrm>
          <a:prstGeom prst="rect">
            <a:avLst/>
          </a:prstGeom>
        </p:spPr>
      </p:pic>
      <p:pic>
        <p:nvPicPr>
          <p:cNvPr id="13" name="Picture 12" descr="A diagram of a green and blue scheme&#10;&#10;AI-generated content may be incorrect.">
            <a:extLst>
              <a:ext uri="{FF2B5EF4-FFF2-40B4-BE49-F238E27FC236}">
                <a16:creationId xmlns:a16="http://schemas.microsoft.com/office/drawing/2014/main" id="{34C1825E-95DE-BA01-AD4C-CA7B86F8F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981" y="3037315"/>
            <a:ext cx="2832069" cy="2003688"/>
          </a:xfrm>
          <a:prstGeom prst="rect">
            <a:avLst/>
          </a:prstGeom>
        </p:spPr>
      </p:pic>
      <p:pic>
        <p:nvPicPr>
          <p:cNvPr id="4" name="Google Shape;183;p4">
            <a:hlinkClick r:id="rId4"/>
            <a:extLst>
              <a:ext uri="{FF2B5EF4-FFF2-40B4-BE49-F238E27FC236}">
                <a16:creationId xmlns:a16="http://schemas.microsoft.com/office/drawing/2014/main" id="{20F3C7EB-C5D0-8E65-0BAF-53BC08EB866A}"/>
              </a:ext>
            </a:extLst>
          </p:cNvPr>
          <p:cNvPicPr preferRelativeResize="0"/>
          <p:nvPr/>
        </p:nvPicPr>
        <p:blipFill rotWithShape="1">
          <a:blip r:embed="rId5"/>
          <a:stretch/>
        </p:blipFill>
        <p:spPr>
          <a:xfrm>
            <a:off x="6310206" y="2241009"/>
            <a:ext cx="2526494" cy="3609279"/>
          </a:xfrm>
          <a:prstGeom prst="rect">
            <a:avLst/>
          </a:prstGeom>
          <a:noFill/>
        </p:spPr>
      </p:pic>
      <p:pic>
        <p:nvPicPr>
          <p:cNvPr id="5" name="Google Shape;190;p5">
            <a:hlinkClick r:id="rId6"/>
            <a:extLst>
              <a:ext uri="{FF2B5EF4-FFF2-40B4-BE49-F238E27FC236}">
                <a16:creationId xmlns:a16="http://schemas.microsoft.com/office/drawing/2014/main" id="{6AF6A2F9-11D7-8781-026F-E16E48EE3618}"/>
              </a:ext>
            </a:extLst>
          </p:cNvPr>
          <p:cNvPicPr preferRelativeResize="0">
            <a:picLocks/>
          </p:cNvPicPr>
          <p:nvPr/>
        </p:nvPicPr>
        <p:blipFill rotWithShape="1">
          <a:blip r:embed="rId7"/>
          <a:stretch/>
        </p:blipFill>
        <p:spPr>
          <a:xfrm>
            <a:off x="9291011" y="2282073"/>
            <a:ext cx="2562588" cy="3609279"/>
          </a:xfrm>
          <a:prstGeom prst="rect">
            <a:avLst/>
          </a:prstGeom>
          <a:noFill/>
        </p:spPr>
      </p:pic>
      <p:pic>
        <p:nvPicPr>
          <p:cNvPr id="15" name="Picture 14" descr="Blue text on a black background&#10;&#10;Description automatically generated">
            <a:extLst>
              <a:ext uri="{FF2B5EF4-FFF2-40B4-BE49-F238E27FC236}">
                <a16:creationId xmlns:a16="http://schemas.microsoft.com/office/drawing/2014/main" id="{BCE3FC11-6097-9655-4D8C-3D928AC652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6" name="Picture 15" descr="A logo with text on it&#10;&#10;Description automatically generated">
            <a:extLst>
              <a:ext uri="{FF2B5EF4-FFF2-40B4-BE49-F238E27FC236}">
                <a16:creationId xmlns:a16="http://schemas.microsoft.com/office/drawing/2014/main" id="{8705F6D7-3AB4-5F97-4B67-D41AE10924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7" name="TextBox 16">
            <a:extLst>
              <a:ext uri="{FF2B5EF4-FFF2-40B4-BE49-F238E27FC236}">
                <a16:creationId xmlns:a16="http://schemas.microsoft.com/office/drawing/2014/main" id="{90C3774E-A877-0856-14AB-DC9C3A6D8CDC}"/>
              </a:ext>
            </a:extLst>
          </p:cNvPr>
          <p:cNvSpPr txBox="1"/>
          <p:nvPr/>
        </p:nvSpPr>
        <p:spPr>
          <a:xfrm>
            <a:off x="10205835"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Imazhet nga Komisioni Evropian</a:t>
            </a:r>
          </a:p>
        </p:txBody>
      </p:sp>
    </p:spTree>
    <p:extLst>
      <p:ext uri="{BB962C8B-B14F-4D97-AF65-F5344CB8AC3E}">
        <p14:creationId xmlns:p14="http://schemas.microsoft.com/office/powerpoint/2010/main" val="1534079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534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Efikasiteti i burimeve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Dokumentet dhe efikasiteti i burimeve</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Lidhja</a:t>
            </a:r>
            <a:r>
              <a:rPr lang="en-GB" sz="3000" noProof="0" dirty="0">
                <a:solidFill>
                  <a:srgbClr val="303D68"/>
                </a:solidFill>
                <a:latin typeface="DejaVu Math TeX Gyre"/>
                <a:ea typeface="+mj-ea"/>
                <a:cs typeface="+mj-cs"/>
              </a:rPr>
              <a:t> me </a:t>
            </a:r>
            <a:r>
              <a:rPr lang="en-GB" sz="3000" noProof="0" dirty="0" err="1">
                <a:solidFill>
                  <a:srgbClr val="303D68"/>
                </a:solidFill>
                <a:latin typeface="DejaVu Math TeX Gyre"/>
                <a:ea typeface="+mj-ea"/>
                <a:cs typeface="+mj-cs"/>
              </a:rPr>
              <a:t>ekonominë</a:t>
            </a:r>
            <a:r>
              <a:rPr lang="en-GB" sz="300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qarkore</a:t>
            </a:r>
            <a:endParaRPr lang="en-GB" sz="3200" noProof="0" dirty="0" err="1">
              <a:solidFill>
                <a:srgbClr val="303D68"/>
              </a:solidFill>
              <a:latin typeface="DejaVu Math TeX Gyre"/>
              <a:ea typeface="+mj-ea"/>
              <a:cs typeface="+mj-cs"/>
            </a:endParaRP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3077766"/>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a:ea typeface="DejaVu Sans" panose="020B0603030804020204" pitchFamily="34" charset="0"/>
                <a:cs typeface="DejaVu Sans" panose="020B0603030804020204" pitchFamily="34" charset="0"/>
              </a:rPr>
              <a:t>Nëntitull 3.2: Efikasiteti i burimeve në praktikë dhe lidhja me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ekonominë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qarkore</a:t>
            </a:r>
            <a:endParaRPr lang="en-GB" sz="2800" kern="100" noProof="0" dirty="0" err="1">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85" y="2930758"/>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3EF9EC-4FF5-0587-CE2A-905ED33440F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FBFAB-C4C8-F4CE-2499-BE9DA1E4A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56F9DF32-5CAE-2DB4-CF7E-DD74B2AB6265}"/>
              </a:ext>
            </a:extLst>
          </p:cNvPr>
          <p:cNvPicPr>
            <a:picLocks noChangeAspect="1"/>
          </p:cNvPicPr>
          <p:nvPr/>
        </p:nvPicPr>
        <p:blipFill>
          <a:blip r:embed="rId2" cstate="print">
            <a:extLst>
              <a:ext uri="{28A0092B-C50C-407E-A947-70E740481C1C}">
                <a14:useLocalDpi xmlns:a14="http://schemas.microsoft.com/office/drawing/2010/main" val="0"/>
              </a:ext>
            </a:extLst>
          </a:blip>
          <a:srcRect t="23336" b="2333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8B75FCE2-E15E-0B5A-3ECE-7A49DD888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8AAD6A6B-3740-CF2E-FD62-DDF640107FE2}"/>
              </a:ext>
            </a:extLst>
          </p:cNvPr>
          <p:cNvSpPr txBox="1">
            <a:spLocks/>
          </p:cNvSpPr>
          <p:nvPr/>
        </p:nvSpPr>
        <p:spPr>
          <a:xfrm>
            <a:off x="7464913" y="1848255"/>
            <a:ext cx="3924900" cy="4222908"/>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Burimet - të gjitha materialet e disponueshme në mjedisin tonë, të cilat janë të aksesueshme teknologjikisht, ekonomikisht të realizueshme dhe kulturalisht të qëndrueshme, dhe na ndihmojnë të plotësojmë nevojat dhe dëshirat tona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Efikasiteti i burimeve - përdorimi i burimeve natyrore në një mënyrë që maksimizon vlerën e tyre gjatë gjithë ciklit të jetës, duke minimizuar ndikimin në mjedis</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CC3BF8E0-EA25-8702-1B07-063F77980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1CD5BE0E-5A51-9C8F-EF11-4C67BE658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7E82E778-28E1-DD31-E3AC-E8CEA2648358}"/>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Efikasiteti i burimeve</a:t>
            </a:r>
          </a:p>
        </p:txBody>
      </p:sp>
      <p:sp>
        <p:nvSpPr>
          <p:cNvPr id="15" name="TextBox 14">
            <a:extLst>
              <a:ext uri="{FF2B5EF4-FFF2-40B4-BE49-F238E27FC236}">
                <a16:creationId xmlns:a16="http://schemas.microsoft.com/office/drawing/2014/main" id="{BFE637B9-6304-D7C6-C92C-14A764C8E670}"/>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ashley-_ZRWgz-a60Q-unsplash</a:t>
            </a:r>
          </a:p>
        </p:txBody>
      </p:sp>
    </p:spTree>
    <p:extLst>
      <p:ext uri="{BB962C8B-B14F-4D97-AF65-F5344CB8AC3E}">
        <p14:creationId xmlns:p14="http://schemas.microsoft.com/office/powerpoint/2010/main" val="1048172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199F48-F449-C71E-3549-361593C6D947}"/>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useBgFill="1">
        <p:nvSpPr>
          <p:cNvPr id="40" name="Freeform: Shape 39">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27F0057A-66D6-F768-6C1E-68D2DC318461}"/>
              </a:ext>
            </a:extLst>
          </p:cNvPr>
          <p:cNvSpPr txBox="1">
            <a:spLocks/>
          </p:cNvSpPr>
          <p:nvPr/>
        </p:nvSpPr>
        <p:spPr>
          <a:xfrm>
            <a:off x="475488" y="1124712"/>
            <a:ext cx="4023360" cy="3200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Dokumentet dhe efikasiteti i burimeve</a:t>
            </a:r>
          </a:p>
        </p:txBody>
      </p:sp>
      <p:sp>
        <p:nvSpPr>
          <p:cNvPr id="44" name="Rectangle 43">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197;p5" descr="European Commission presents new action plan on Critical Raw Materials">
            <a:extLst>
              <a:ext uri="{FF2B5EF4-FFF2-40B4-BE49-F238E27FC236}">
                <a16:creationId xmlns:a16="http://schemas.microsoft.com/office/drawing/2014/main" id="{8A0EB7E5-A34E-D415-8450-8A86D44B3931}"/>
              </a:ext>
            </a:extLst>
          </p:cNvPr>
          <p:cNvPicPr preferRelativeResize="0"/>
          <p:nvPr/>
        </p:nvPicPr>
        <p:blipFill rotWithShape="1">
          <a:blip r:embed="rId2"/>
          <a:stretch/>
        </p:blipFill>
        <p:spPr>
          <a:xfrm>
            <a:off x="5546903" y="1100992"/>
            <a:ext cx="5989326" cy="1991450"/>
          </a:xfrm>
          <a:prstGeom prst="rect">
            <a:avLst/>
          </a:prstGeom>
          <a:noFill/>
        </p:spPr>
      </p:pic>
      <p:sp>
        <p:nvSpPr>
          <p:cNvPr id="46" name="Rectangle 45">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oogle Shape;239;p10" descr="Image of EU's waste hierarchy">
            <a:extLst>
              <a:ext uri="{FF2B5EF4-FFF2-40B4-BE49-F238E27FC236}">
                <a16:creationId xmlns:a16="http://schemas.microsoft.com/office/drawing/2014/main" id="{82CE733A-4070-6594-5743-487036D3A3C9}"/>
              </a:ext>
            </a:extLst>
          </p:cNvPr>
          <p:cNvPicPr preferRelativeResize="0"/>
          <p:nvPr/>
        </p:nvPicPr>
        <p:blipFill rotWithShape="1">
          <a:blip r:embed="rId3"/>
          <a:stretch/>
        </p:blipFill>
        <p:spPr>
          <a:xfrm>
            <a:off x="5549354" y="4205009"/>
            <a:ext cx="2871216" cy="1586346"/>
          </a:xfrm>
          <a:prstGeom prst="rect">
            <a:avLst/>
          </a:prstGeom>
          <a:noFill/>
        </p:spPr>
      </p:pic>
      <p:pic>
        <p:nvPicPr>
          <p:cNvPr id="3" name="Google Shape;212;p7" descr="Critical raw materials">
            <a:extLst>
              <a:ext uri="{FF2B5EF4-FFF2-40B4-BE49-F238E27FC236}">
                <a16:creationId xmlns:a16="http://schemas.microsoft.com/office/drawing/2014/main" id="{FD96A258-3828-A9F9-D91F-209C9B08E6E3}"/>
              </a:ext>
            </a:extLst>
          </p:cNvPr>
          <p:cNvPicPr preferRelativeResize="0"/>
          <p:nvPr/>
        </p:nvPicPr>
        <p:blipFill rotWithShape="1">
          <a:blip r:embed="rId4"/>
          <a:stretch/>
        </p:blipFill>
        <p:spPr>
          <a:xfrm>
            <a:off x="8665013" y="4255255"/>
            <a:ext cx="2871216" cy="1485854"/>
          </a:xfrm>
          <a:prstGeom prst="rect">
            <a:avLst/>
          </a:prstGeom>
          <a:noFill/>
        </p:spPr>
      </p:pic>
      <p:sp>
        <p:nvSpPr>
          <p:cNvPr id="7" name="TextBox 6">
            <a:extLst>
              <a:ext uri="{FF2B5EF4-FFF2-40B4-BE49-F238E27FC236}">
                <a16:creationId xmlns:a16="http://schemas.microsoft.com/office/drawing/2014/main" id="{CF1975D7-504D-57D2-4A3E-00266A328C8B}"/>
              </a:ext>
            </a:extLst>
          </p:cNvPr>
          <p:cNvSpPr txBox="1"/>
          <p:nvPr/>
        </p:nvSpPr>
        <p:spPr>
          <a:xfrm>
            <a:off x="10237622"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Imazhet nga Komisioni Evropian</a:t>
            </a:r>
          </a:p>
        </p:txBody>
      </p:sp>
      <p:pic>
        <p:nvPicPr>
          <p:cNvPr id="9" name="Picture 8" descr="Blue text on a black background&#10;&#10;Description automatically generated">
            <a:extLst>
              <a:ext uri="{FF2B5EF4-FFF2-40B4-BE49-F238E27FC236}">
                <a16:creationId xmlns:a16="http://schemas.microsoft.com/office/drawing/2014/main" id="{5440C32D-83D1-802F-9923-56B1813D2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3B2082F8-BC4C-EB3D-85E1-98BB6E3BB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1990527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4280-CD54-3423-0BFD-06E8D10FD0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A4D90F-A664-2FDE-4004-3CB4537B9A76}"/>
              </a:ext>
            </a:extLst>
          </p:cNvPr>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a:extLst>
              <a:ext uri="{FF2B5EF4-FFF2-40B4-BE49-F238E27FC236}">
                <a16:creationId xmlns:a16="http://schemas.microsoft.com/office/drawing/2014/main" id="{7BA546F7-8BF3-D771-3F87-284258434DCD}"/>
              </a:ext>
            </a:extLst>
          </p:cNvPr>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a:extLst>
              <a:ext uri="{FF2B5EF4-FFF2-40B4-BE49-F238E27FC236}">
                <a16:creationId xmlns:a16="http://schemas.microsoft.com/office/drawing/2014/main" id="{E88EA527-C5F1-A3E1-0B37-FD3C75D79EAD}"/>
              </a:ext>
            </a:extLst>
          </p:cNvPr>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a:extLst>
              <a:ext uri="{FF2B5EF4-FFF2-40B4-BE49-F238E27FC236}">
                <a16:creationId xmlns:a16="http://schemas.microsoft.com/office/drawing/2014/main" id="{882600FF-AB79-20BA-2A79-E9B7E3E80EF6}"/>
              </a:ext>
            </a:extLst>
          </p:cNvPr>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a:extLst>
              <a:ext uri="{FF2B5EF4-FFF2-40B4-BE49-F238E27FC236}">
                <a16:creationId xmlns:a16="http://schemas.microsoft.com/office/drawing/2014/main" id="{E9E821C1-986E-FB37-E00C-398EF9958C7F}"/>
              </a:ext>
            </a:extLst>
          </p:cNvPr>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a:extLst>
              <a:ext uri="{FF2B5EF4-FFF2-40B4-BE49-F238E27FC236}">
                <a16:creationId xmlns:a16="http://schemas.microsoft.com/office/drawing/2014/main" id="{D3B220BA-4314-4967-358D-0A7FBC71E13E}"/>
              </a:ext>
            </a:extLst>
          </p:cNvPr>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a:extLst>
              <a:ext uri="{FF2B5EF4-FFF2-40B4-BE49-F238E27FC236}">
                <a16:creationId xmlns:a16="http://schemas.microsoft.com/office/drawing/2014/main" id="{C6E14FC7-7E23-136A-A4EB-35CFEF3F8DDA}"/>
              </a:ext>
            </a:extLst>
          </p:cNvPr>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a:extLst>
              <a:ext uri="{FF2B5EF4-FFF2-40B4-BE49-F238E27FC236}">
                <a16:creationId xmlns:a16="http://schemas.microsoft.com/office/drawing/2014/main" id="{2E3CBD39-3282-99C1-CD31-1014A2DCA245}"/>
              </a:ext>
            </a:extLst>
          </p:cNvPr>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a:extLst>
              <a:ext uri="{FF2B5EF4-FFF2-40B4-BE49-F238E27FC236}">
                <a16:creationId xmlns:a16="http://schemas.microsoft.com/office/drawing/2014/main" id="{26F5B55E-40BB-1CA9-13BA-0E6BE511EF85}"/>
              </a:ext>
            </a:extLst>
          </p:cNvPr>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a:extLst>
              <a:ext uri="{FF2B5EF4-FFF2-40B4-BE49-F238E27FC236}">
                <a16:creationId xmlns:a16="http://schemas.microsoft.com/office/drawing/2014/main" id="{BBE43E5D-7165-C50B-BEFF-A5029F09A254}"/>
              </a:ext>
            </a:extLst>
          </p:cNvPr>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a:extLst>
              <a:ext uri="{FF2B5EF4-FFF2-40B4-BE49-F238E27FC236}">
                <a16:creationId xmlns:a16="http://schemas.microsoft.com/office/drawing/2014/main" id="{CAE79A34-4A3D-828A-6ECE-8D20F11D0AC7}"/>
              </a:ext>
            </a:extLst>
          </p:cNvPr>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a:extLst>
              <a:ext uri="{FF2B5EF4-FFF2-40B4-BE49-F238E27FC236}">
                <a16:creationId xmlns:a16="http://schemas.microsoft.com/office/drawing/2014/main" id="{F1721680-4025-C1DB-73A2-8642693C18E5}"/>
              </a:ext>
            </a:extLst>
          </p:cNvPr>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a:extLst>
              <a:ext uri="{FF2B5EF4-FFF2-40B4-BE49-F238E27FC236}">
                <a16:creationId xmlns:a16="http://schemas.microsoft.com/office/drawing/2014/main" id="{B28B09EB-C38C-8CCE-BE74-E0BEEB77DE87}"/>
              </a:ext>
            </a:extLst>
          </p:cNvPr>
          <p:cNvSpPr txBox="1"/>
          <p:nvPr/>
        </p:nvSpPr>
        <p:spPr>
          <a:xfrm>
            <a:off x="1994640" y="6003928"/>
            <a:ext cx="2106741" cy="694357"/>
          </a:xfrm>
          <a:prstGeom prst="rect">
            <a:avLst/>
          </a:prstGeom>
        </p:spPr>
        <p:txBody>
          <a:bodyPr wrap="square"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PARA</a:t>
            </a:r>
          </a:p>
          <a:p>
            <a:pPr algn="ctr">
              <a:lnSpc>
                <a:spcPts val="2799"/>
              </a:lnSpc>
            </a:pPr>
            <a:r>
              <a:rPr lang="en-GB" sz="1950" b="1" dirty="0">
                <a:solidFill>
                  <a:srgbClr val="303D69"/>
                </a:solidFill>
                <a:latin typeface="DejaVu Math TeX Gyre"/>
                <a:ea typeface="Poppins Bold"/>
                <a:cs typeface="Poppins Bold"/>
                <a:sym typeface="Poppins Bold"/>
              </a:rPr>
              <a:t>PËRDORIMIT</a:t>
            </a:r>
            <a:endParaRPr lang="en-GB" sz="1950" b="1" noProof="0" dirty="0" err="1">
              <a:solidFill>
                <a:srgbClr val="303D69"/>
              </a:solidFill>
              <a:latin typeface="DejaVu Math TeX Gyre"/>
              <a:ea typeface="Poppins Bold"/>
              <a:cs typeface="Poppins Bold"/>
            </a:endParaRPr>
          </a:p>
        </p:txBody>
      </p:sp>
      <p:sp>
        <p:nvSpPr>
          <p:cNvPr id="16" name="TextBox 16">
            <a:extLst>
              <a:ext uri="{FF2B5EF4-FFF2-40B4-BE49-F238E27FC236}">
                <a16:creationId xmlns:a16="http://schemas.microsoft.com/office/drawing/2014/main" id="{48642373-8409-722E-0694-F372DD8FF9B3}"/>
              </a:ext>
            </a:extLst>
          </p:cNvPr>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SHTEGIMI</a:t>
            </a:r>
          </a:p>
          <a:p>
            <a:pPr algn="ctr">
              <a:lnSpc>
                <a:spcPts val="2799"/>
              </a:lnSpc>
            </a:pPr>
            <a:r>
              <a:rPr lang="en-GB" sz="1999" b="1" noProof="0" dirty="0">
                <a:solidFill>
                  <a:srgbClr val="303D69"/>
                </a:solidFill>
                <a:latin typeface="DejaVu Math TeX Gyre"/>
                <a:ea typeface="Poppins Bold"/>
                <a:cs typeface="Poppins Bold"/>
                <a:sym typeface="Poppins Bold"/>
              </a:rPr>
              <a:t>VLERË</a:t>
            </a:r>
          </a:p>
        </p:txBody>
      </p:sp>
      <p:sp>
        <p:nvSpPr>
          <p:cNvPr id="17" name="TextBox 17">
            <a:extLst>
              <a:ext uri="{FF2B5EF4-FFF2-40B4-BE49-F238E27FC236}">
                <a16:creationId xmlns:a16="http://schemas.microsoft.com/office/drawing/2014/main" id="{426B559F-BD4A-0997-AA33-96307105D9C8}"/>
              </a:ext>
            </a:extLst>
          </p:cNvPr>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Ekstraktimi i lëndës së parë</a:t>
            </a:r>
          </a:p>
        </p:txBody>
      </p:sp>
      <p:sp>
        <p:nvSpPr>
          <p:cNvPr id="18" name="TextBox 18">
            <a:extLst>
              <a:ext uri="{FF2B5EF4-FFF2-40B4-BE49-F238E27FC236}">
                <a16:creationId xmlns:a16="http://schemas.microsoft.com/office/drawing/2014/main" id="{F69B6B4A-6AD5-8108-3312-66D5515298FE}"/>
              </a:ext>
            </a:extLst>
          </p:cNvPr>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Përpunimi</a:t>
            </a:r>
          </a:p>
        </p:txBody>
      </p:sp>
      <p:sp>
        <p:nvSpPr>
          <p:cNvPr id="19" name="TextBox 19">
            <a:extLst>
              <a:ext uri="{FF2B5EF4-FFF2-40B4-BE49-F238E27FC236}">
                <a16:creationId xmlns:a16="http://schemas.microsoft.com/office/drawing/2014/main" id="{E15001A9-D99C-680D-F482-BF7DCA519646}"/>
              </a:ext>
            </a:extLst>
          </p:cNvPr>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Prodhim</a:t>
            </a:r>
          </a:p>
        </p:txBody>
      </p:sp>
      <p:sp>
        <p:nvSpPr>
          <p:cNvPr id="20" name="TextBox 20">
            <a:extLst>
              <a:ext uri="{FF2B5EF4-FFF2-40B4-BE49-F238E27FC236}">
                <a16:creationId xmlns:a16="http://schemas.microsoft.com/office/drawing/2014/main" id="{1EDA5E2B-3A60-D157-6A56-F289A955E069}"/>
              </a:ext>
            </a:extLst>
          </p:cNvPr>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Asambleja</a:t>
            </a:r>
          </a:p>
        </p:txBody>
      </p:sp>
      <p:sp>
        <p:nvSpPr>
          <p:cNvPr id="21" name="TextBox 21">
            <a:extLst>
              <a:ext uri="{FF2B5EF4-FFF2-40B4-BE49-F238E27FC236}">
                <a16:creationId xmlns:a16="http://schemas.microsoft.com/office/drawing/2014/main" id="{4A99E3F5-217D-702C-FCF5-2BB7F8BC030C}"/>
              </a:ext>
            </a:extLst>
          </p:cNvPr>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Paketim</a:t>
            </a:r>
          </a:p>
        </p:txBody>
      </p:sp>
      <p:sp>
        <p:nvSpPr>
          <p:cNvPr id="22" name="TextBox 22">
            <a:extLst>
              <a:ext uri="{FF2B5EF4-FFF2-40B4-BE49-F238E27FC236}">
                <a16:creationId xmlns:a16="http://schemas.microsoft.com/office/drawing/2014/main" id="{19EBBB25-35BB-B33D-EFCA-A7ED5A3D48EB}"/>
              </a:ext>
            </a:extLst>
          </p:cNvPr>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Transporti</a:t>
            </a:r>
          </a:p>
        </p:txBody>
      </p:sp>
      <p:sp>
        <p:nvSpPr>
          <p:cNvPr id="23" name="TextBox 23">
            <a:extLst>
              <a:ext uri="{FF2B5EF4-FFF2-40B4-BE49-F238E27FC236}">
                <a16:creationId xmlns:a16="http://schemas.microsoft.com/office/drawing/2014/main" id="{E56618B7-7A26-CECC-E970-D39007E449F8}"/>
              </a:ext>
            </a:extLst>
          </p:cNvPr>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PËRDORIMI</a:t>
            </a:r>
          </a:p>
        </p:txBody>
      </p:sp>
      <p:sp>
        <p:nvSpPr>
          <p:cNvPr id="24" name="TextBox 24">
            <a:extLst>
              <a:ext uri="{FF2B5EF4-FFF2-40B4-BE49-F238E27FC236}">
                <a16:creationId xmlns:a16="http://schemas.microsoft.com/office/drawing/2014/main" id="{7A2C3AD5-C834-41A8-614E-8D1BB0EDB9F4}"/>
              </a:ext>
            </a:extLst>
          </p:cNvPr>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QASJA</a:t>
            </a:r>
          </a:p>
        </p:txBody>
      </p:sp>
      <p:sp>
        <p:nvSpPr>
          <p:cNvPr id="25" name="TextBox 25">
            <a:extLst>
              <a:ext uri="{FF2B5EF4-FFF2-40B4-BE49-F238E27FC236}">
                <a16:creationId xmlns:a16="http://schemas.microsoft.com/office/drawing/2014/main" id="{7EE9AA20-EA50-3CB3-3234-7F5A216DC9AB}"/>
              </a:ext>
            </a:extLst>
          </p:cNvPr>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RIKUPERIMI I</a:t>
            </a:r>
          </a:p>
          <a:p>
            <a:pPr algn="ctr">
              <a:lnSpc>
                <a:spcPts val="2427"/>
              </a:lnSpc>
            </a:pPr>
            <a:r>
              <a:rPr lang="en-GB" sz="1733" b="1" noProof="0" dirty="0">
                <a:solidFill>
                  <a:srgbClr val="303D69"/>
                </a:solidFill>
                <a:latin typeface="DejaVu Math TeX Gyre"/>
                <a:ea typeface="Poppins Bold"/>
                <a:cs typeface="Poppins Bold"/>
                <a:sym typeface="Poppins Bold"/>
              </a:rPr>
              <a:t>VLERË</a:t>
            </a:r>
          </a:p>
        </p:txBody>
      </p:sp>
      <p:sp>
        <p:nvSpPr>
          <p:cNvPr id="26" name="TextBox 26">
            <a:extLst>
              <a:ext uri="{FF2B5EF4-FFF2-40B4-BE49-F238E27FC236}">
                <a16:creationId xmlns:a16="http://schemas.microsoft.com/office/drawing/2014/main" id="{91E5E77B-F340-06C8-EDD2-182FDE88527A}"/>
              </a:ext>
            </a:extLst>
          </p:cNvPr>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Redukoni</a:t>
            </a:r>
          </a:p>
        </p:txBody>
      </p:sp>
      <p:sp>
        <p:nvSpPr>
          <p:cNvPr id="27" name="TextBox 27">
            <a:extLst>
              <a:ext uri="{FF2B5EF4-FFF2-40B4-BE49-F238E27FC236}">
                <a16:creationId xmlns:a16="http://schemas.microsoft.com/office/drawing/2014/main" id="{68A7DCBF-7684-A776-4166-67AA7F9BF325}"/>
              </a:ext>
            </a:extLst>
          </p:cNvPr>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Ripërdorimi</a:t>
            </a:r>
          </a:p>
        </p:txBody>
      </p:sp>
      <p:sp>
        <p:nvSpPr>
          <p:cNvPr id="28" name="TextBox 28">
            <a:extLst>
              <a:ext uri="{FF2B5EF4-FFF2-40B4-BE49-F238E27FC236}">
                <a16:creationId xmlns:a16="http://schemas.microsoft.com/office/drawing/2014/main" id="{8E402F3D-265E-8E7A-E82D-CD06CDA17F9D}"/>
              </a:ext>
            </a:extLst>
          </p:cNvPr>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Riparim</a:t>
            </a:r>
          </a:p>
        </p:txBody>
      </p:sp>
      <p:sp>
        <p:nvSpPr>
          <p:cNvPr id="29" name="TextBox 29">
            <a:extLst>
              <a:ext uri="{FF2B5EF4-FFF2-40B4-BE49-F238E27FC236}">
                <a16:creationId xmlns:a16="http://schemas.microsoft.com/office/drawing/2014/main" id="{20EA4BA9-3BA8-DB78-500D-A9087929FE64}"/>
              </a:ext>
            </a:extLst>
          </p:cNvPr>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Riciklo</a:t>
            </a:r>
          </a:p>
        </p:txBody>
      </p:sp>
      <p:sp>
        <p:nvSpPr>
          <p:cNvPr id="30" name="Freeform 30">
            <a:extLst>
              <a:ext uri="{FF2B5EF4-FFF2-40B4-BE49-F238E27FC236}">
                <a16:creationId xmlns:a16="http://schemas.microsoft.com/office/drawing/2014/main" id="{F20A1B64-6D7F-25E5-3E50-2D50B5C958D0}"/>
              </a:ext>
            </a:extLst>
          </p:cNvPr>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74AFB5F7-7D81-DC02-0D00-AD4792A944BB}"/>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Lidhje me ekonominë qarkullore</a:t>
            </a:r>
            <a:endParaRPr lang="en-GB" sz="3000" b="1" noProof="0" dirty="0">
              <a:solidFill>
                <a:srgbClr val="399884"/>
              </a:solidFill>
            </a:endParaRPr>
          </a:p>
        </p:txBody>
      </p:sp>
      <p:pic>
        <p:nvPicPr>
          <p:cNvPr id="32" name="Picture 31" descr="Blue text on a black background&#10;&#10;Description automatically generated">
            <a:extLst>
              <a:ext uri="{FF2B5EF4-FFF2-40B4-BE49-F238E27FC236}">
                <a16:creationId xmlns:a16="http://schemas.microsoft.com/office/drawing/2014/main" id="{BB03EDC2-2C20-A3E6-30A4-26B963985DE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09EB0245-BB34-71F3-2751-24A63D540BA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extLst>
      <p:ext uri="{BB962C8B-B14F-4D97-AF65-F5344CB8AC3E}">
        <p14:creationId xmlns:p14="http://schemas.microsoft.com/office/powerpoint/2010/main" val="2885347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703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Komunitetet e energjisë</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Fondacioni Food Think Tank (FTT)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3077766"/>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a:ea typeface="DejaVu Sans" panose="020B0603030804020204" pitchFamily="34" charset="0"/>
                <a:cs typeface="DejaVu Sans" panose="020B0603030804020204" pitchFamily="34" charset="0"/>
              </a:rPr>
              <a:t>Nënkryetari 3.3: Shembuj të mirë të </a:t>
            </a:r>
            <a:r>
              <a:rPr lang="en-GB" sz="2800" b="1" noProof="0" dirty="0" err="1">
                <a:solidFill>
                  <a:srgbClr val="399884"/>
                </a:solidFill>
                <a:latin typeface="DejaVu Sans"/>
                <a:ea typeface="DejaVu Sans" panose="020B0603030804020204" pitchFamily="34" charset="0"/>
                <a:cs typeface="DejaVu Sans" panose="020B0603030804020204" pitchFamily="34" charset="0"/>
              </a:rPr>
              <a:t>zbatimit</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të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ekonomisë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qarkore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dhe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efikasitetit</a:t>
            </a:r>
            <a:r>
              <a:rPr lang="en-GB" sz="2800" b="1" noProof="0" dirty="0">
                <a:solidFill>
                  <a:srgbClr val="399884"/>
                </a:solidFill>
                <a:latin typeface="DejaVu Sans"/>
                <a:ea typeface="DejaVu Sans" panose="020B0603030804020204" pitchFamily="34" charset="0"/>
                <a:cs typeface="DejaVu Sans" panose="020B0603030804020204" pitchFamily="34" charset="0"/>
              </a:rPr>
              <a:t> të burimeve</a:t>
            </a:r>
            <a:endParaRPr lang="en-GB" sz="2800" kern="100" noProof="0" dirty="0">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light trails on a roof&#10;&#10;AI-generated content may be incorrect.">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10" r="2101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Komunitetet e energjisë</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federico-beccari-ahi73ZN5P0Y-unsplash</a:t>
            </a: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4111376698"/>
              </p:ext>
            </p:extLst>
          </p:nvPr>
        </p:nvGraphicFramePr>
        <p:xfrm>
          <a:off x="511069" y="1655002"/>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DE09-531E-8656-57C7-9EA6D8F5940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64996F43-1DA2-B069-75A8-9D1B48914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3AE939E-CDAB-C303-E4B3-D128C42D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1EB3952-D982-3CD3-4A2C-C63AE2212689}"/>
              </a:ext>
            </a:extLst>
          </p:cNvPr>
          <p:cNvSpPr txBox="1">
            <a:spLocks/>
          </p:cNvSpPr>
          <p:nvPr/>
        </p:nvSpPr>
        <p:spPr>
          <a:xfrm>
            <a:off x="5350213" y="2053101"/>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Bashkon kuzhinierë, dizajnerë, shkencëtarë dhe artizanë për të zbatuar parimet e qëndrueshmërisë dhe eficiencës së burimeve në operacionet e përditshme.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Përbërësit e tepërt transformohen në turshi, fermentime, reçelë dhe uthulla; klientët kthejnë kavanozët për t'i përdorur sërish, dhe fqinjët ndajnë prodhimet e tepërta të kopshtit.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Ushqimi i papërshitshëm ridistribuohet përmes aplikacionit </a:t>
            </a:r>
            <a:r>
              <a:rPr lang="en-GB" sz="2000" noProof="0" dirty="0" err="1">
                <a:solidFill>
                  <a:srgbClr val="303D68"/>
                </a:solidFill>
                <a:latin typeface="DejaVu Math TeX Gyre" panose="02000503000000000000" pitchFamily="2" charset="0"/>
              </a:rPr>
              <a:t>Foodsi</a:t>
            </a:r>
            <a:r>
              <a:rPr lang="en-GB" sz="2000" noProof="0" dirty="0">
                <a:solidFill>
                  <a:srgbClr val="303D68"/>
                </a:solidFill>
                <a:latin typeface="DejaVu Math TeX Gyre" panose="02000503000000000000" pitchFamily="2" charset="0"/>
              </a:rPr>
              <a:t>, duke demonstruar se si ndërmarrjet e vogla dhe të mesme mund ta kthejnë mbeturën në vlerë, ndërkohë që nxisin bashkëpunimin lokal dhe përdorimin e përgjegjshëm të burimeve.</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CBFA582-A415-1F7E-7013-B18BE8ACDA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984410"/>
            <a:ext cx="4393164" cy="2928776"/>
          </a:xfrm>
          <a:prstGeom prst="rect">
            <a:avLst/>
          </a:prstGeom>
        </p:spPr>
      </p:pic>
      <p:sp>
        <p:nvSpPr>
          <p:cNvPr id="11" name="Title 1">
            <a:extLst>
              <a:ext uri="{FF2B5EF4-FFF2-40B4-BE49-F238E27FC236}">
                <a16:creationId xmlns:a16="http://schemas.microsoft.com/office/drawing/2014/main" id="{606899E8-BC89-2F87-0FE7-F08A6F86B654}"/>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Fondacioni Food Think Tank (FTT) </a:t>
            </a:r>
          </a:p>
        </p:txBody>
      </p:sp>
      <p:sp>
        <p:nvSpPr>
          <p:cNvPr id="12" name="TextBox 11">
            <a:extLst>
              <a:ext uri="{FF2B5EF4-FFF2-40B4-BE49-F238E27FC236}">
                <a16:creationId xmlns:a16="http://schemas.microsoft.com/office/drawing/2014/main" id="{7084241A-DCFE-D373-4C9E-A66EC19CA265}"/>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Fotot nga anna-pelzer-IGfIGP5ONV0-unsplash</a:t>
            </a:r>
          </a:p>
        </p:txBody>
      </p:sp>
    </p:spTree>
    <p:extLst>
      <p:ext uri="{BB962C8B-B14F-4D97-AF65-F5344CB8AC3E}">
        <p14:creationId xmlns:p14="http://schemas.microsoft.com/office/powerpoint/2010/main" val="578901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Aktivitet reflektues</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A mund të mendoni për një proces, sistem ose aktivitet në komunitetin ose organizatën tuaj ku zbatimi i parimeve të ekonomisë së gjelbër mund të krijojë përfitime të matshme sociale, ekonomike ose mjedisore? Cili do të ishte hapi i parë i vogël që mund të ndërmerrnit për ta bërë atë proces më të qëndrueshëm? Me kë në komunitetin ose vendin tuaj të punës mund të bashkëpunonit për ta bërë këtë ndryshim më efektiv?</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A mund të identifikoni një aktivitet që kërkon shumë burime në jetën tuaj të përditshme ose në vendin e punës, ku zbatimi i gjashtë parimeve R (Refuzo, Redukto, Ripërdor, Riparoj, Riciklo, Rishqyrto) mund të përmirësonte ndjeshëm efikasitetin dhe qëndrueshmërinë? Cila nga gjashtë R-të mund të zbatohet menjëherë? Cila do të kërkonte më shumë planifikim ose ridizajn? A ka materiale ose produkte në kontekstin tuaj që mund të ripërdoren për qëllime të tjera ose të qarkullojnë lokalisht në vend që të hidhen? Si mund të inkurajoni të tjerët të marrin pjesë në mbylljen e këtyre cikleve materiale?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A mund të mendoni për një kompani, organizatë ose iniciativë lokale në vendin tuaj që zbaton me sukses praktikat e ekonomisë cirkulare ose strategjitë e efikasitetit të burimeve? Çfarë praktikash specifike përdorin që mund të frymëzojnë përmirësime në punën, organizatën ose komunitetin tuaj? Si mund të futen iniciativa të ngjashme për ndarjen e ushqimit ose parandalimin e mbetjeve aty </a:t>
            </a:r>
            <a:r>
              <a:rPr lang="en-GB" sz="1800" noProof="0" dirty="0" err="1">
                <a:solidFill>
                  <a:srgbClr val="373365"/>
                </a:solidFill>
                <a:latin typeface="DejaVu Math TeX Gyre" panose="02000503000000000000"/>
              </a:rPr>
              <a:t>ku</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jetoni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ose</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punoni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Çfarë</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përfitimesh</a:t>
            </a:r>
            <a:r>
              <a:rPr lang="en-GB" sz="1800" noProof="0" dirty="0">
                <a:solidFill>
                  <a:srgbClr val="373365"/>
                </a:solidFill>
                <a:latin typeface="DejaVu Math TeX Gyre" panose="02000503000000000000"/>
              </a:rPr>
              <a:t> </a:t>
            </a:r>
            <a:r>
              <a:rPr lang="en-GB" sz="1800" dirty="0" err="1">
                <a:solidFill>
                  <a:srgbClr val="373365"/>
                </a:solidFill>
                <a:latin typeface="DejaVu Math TeX Gyre" panose="02000503000000000000"/>
              </a:rPr>
              <a:t>sociale</a:t>
            </a:r>
            <a:r>
              <a:rPr lang="en-GB" sz="1800" dirty="0">
                <a:solidFill>
                  <a:srgbClr val="373365"/>
                </a:solidFill>
                <a:latin typeface="DejaVu Math TeX Gyre" panose="02000503000000000000"/>
              </a:rPr>
              <a:t> </a:t>
            </a:r>
            <a:r>
              <a:rPr lang="en-GB" sz="1800" dirty="0" err="1">
                <a:solidFill>
                  <a:srgbClr val="373365"/>
                </a:solidFill>
                <a:latin typeface="DejaVu Math TeX Gyre" panose="02000503000000000000"/>
              </a:rPr>
              <a:t>si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ndërtimi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komunitetit</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ose</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reduktimi</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i</a:t>
            </a:r>
            <a:r>
              <a:rPr lang="en-GB" sz="1800" noProof="0" dirty="0">
                <a:solidFill>
                  <a:srgbClr val="373365"/>
                </a:solidFill>
                <a:latin typeface="DejaVu Math TeX Gyre" panose="02000503000000000000"/>
              </a:rPr>
              <a:t> </a:t>
            </a:r>
            <a:r>
              <a:rPr lang="en-GB" sz="1800" dirty="0" err="1">
                <a:solidFill>
                  <a:srgbClr val="373365"/>
                </a:solidFill>
                <a:latin typeface="DejaVu Math TeX Gyre" panose="02000503000000000000"/>
              </a:rPr>
              <a:t>pabarazisë</a:t>
            </a:r>
            <a:r>
              <a:rPr lang="en-GB" sz="1800" dirty="0">
                <a:solidFill>
                  <a:srgbClr val="373365"/>
                </a:solidFill>
                <a:latin typeface="DejaVu Math TeX Gyre" panose="02000503000000000000"/>
              </a:rPr>
              <a:t> </a:t>
            </a:r>
            <a:r>
              <a:rPr lang="en-GB" sz="1800" dirty="0" err="1">
                <a:solidFill>
                  <a:srgbClr val="373365"/>
                </a:solidFill>
                <a:latin typeface="DejaVu Math TeX Gyre" panose="02000503000000000000"/>
              </a:rPr>
              <a:t>mund</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të</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lindin</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nga</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iniciativa</a:t>
            </a:r>
            <a:r>
              <a:rPr lang="en-GB" sz="1800" noProof="0" dirty="0">
                <a:solidFill>
                  <a:srgbClr val="373365"/>
                </a:solidFill>
                <a:latin typeface="DejaVu Math TeX Gyre" panose="02000503000000000000"/>
              </a:rPr>
              <a:t> </a:t>
            </a:r>
            <a:r>
              <a:rPr lang="en-GB" sz="1800" noProof="0" dirty="0" err="1">
                <a:solidFill>
                  <a:srgbClr val="373365"/>
                </a:solidFill>
                <a:latin typeface="DejaVu Math TeX Gyre" panose="02000503000000000000"/>
              </a:rPr>
              <a:t>të</a:t>
            </a:r>
            <a:r>
              <a:rPr lang="en-GB" sz="1800" noProof="0" dirty="0">
                <a:solidFill>
                  <a:srgbClr val="373365"/>
                </a:solidFill>
                <a:latin typeface="DejaVu Math TeX Gyre" panose="02000503000000000000"/>
              </a:rPr>
              <a:t> tilla?</a:t>
            </a:r>
            <a:br>
              <a:rPr lang="en-GB" sz="16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Përmirësoni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e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188075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Faleminderit!</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Bullgari</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3534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Ekonomia e gjelbër</a:t>
            </a:r>
          </a:p>
          <a:p>
            <a:pPr marL="457200" indent="-457200">
              <a:lnSpc>
                <a:spcPct val="90000"/>
              </a:lnSpc>
              <a:spcBef>
                <a:spcPct val="0"/>
              </a:spcBef>
              <a:buFont typeface="Arial" panose="020B0604020202020204" pitchFamily="34" charset="0"/>
              <a:buChar char="•"/>
            </a:pPr>
            <a:r>
              <a:rPr lang="en-GB" sz="3000" dirty="0" err="1">
                <a:solidFill>
                  <a:srgbClr val="303D68"/>
                </a:solidFill>
                <a:latin typeface="DejaVu Math TeX Gyre"/>
                <a:ea typeface="+mj-ea"/>
                <a:cs typeface="+mj-cs"/>
              </a:rPr>
              <a:t>Ekonomia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kafe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dhe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blu</a:t>
            </a:r>
            <a:r>
              <a:rPr lang="en-GB" sz="3000" noProof="0" dirty="0">
                <a:solidFill>
                  <a:srgbClr val="303D68"/>
                </a:solidFill>
                <a:latin typeface="DejaVu Math TeX Gyre"/>
                <a:ea typeface="+mj-ea"/>
                <a:cs typeface="+mj-cs"/>
              </a:rPr>
              <a:t>"</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Parimet</a:t>
            </a:r>
            <a:r>
              <a:rPr lang="en-GB" sz="3000" dirty="0">
                <a:solidFill>
                  <a:srgbClr val="303D68"/>
                </a:solidFill>
                <a:latin typeface="DejaVu Math TeX Gyre"/>
                <a:ea typeface="+mj-ea"/>
                <a:cs typeface="+mj-cs"/>
              </a:rPr>
              <a:t> e</a:t>
            </a:r>
            <a:r>
              <a:rPr lang="en-GB" sz="3000" noProof="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Ekonominë</a:t>
            </a:r>
            <a:r>
              <a:rPr lang="en-GB" sz="3000" noProof="0" dirty="0">
                <a:solidFill>
                  <a:srgbClr val="303D68"/>
                </a:solidFill>
                <a:latin typeface="DejaVu Math TeX Gyre"/>
                <a:ea typeface="+mj-ea"/>
                <a:cs typeface="+mj-cs"/>
              </a:rPr>
              <a:t> e </a:t>
            </a:r>
            <a:r>
              <a:rPr lang="en-GB" sz="3000" noProof="0" dirty="0" err="1">
                <a:solidFill>
                  <a:srgbClr val="303D68"/>
                </a:solidFill>
                <a:latin typeface="DejaVu Math TeX Gyre"/>
                <a:ea typeface="+mj-ea"/>
                <a:cs typeface="+mj-cs"/>
              </a:rPr>
              <a:t>gjelbër</a:t>
            </a:r>
            <a:r>
              <a:rPr lang="en-GB" sz="3000" noProof="0" dirty="0">
                <a:solidFill>
                  <a:srgbClr val="303D68"/>
                </a:solidFill>
                <a:latin typeface="DejaVu Math TeX Gyre"/>
                <a:ea typeface="+mj-ea"/>
                <a:cs typeface="+mj-cs"/>
              </a:rPr>
              <a:t>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1.1: Përcaktimi i ekonomisë së gjelbër </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l="2960" r="2960"/>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Adreson sfidat globale si ndryshimi i klimës, humbja e biodiversitetit dhe mungesa e burimeve.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Synon të përmirësojë mirëqenien njerëzore dhe barazinë sociale, duke reduktuar rreziqet mjedisore.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Promovon zhvillimin e qëndrueshëm duke balancuar rritjen ekonomike, përfshirjen sociale dhe mbrojtjen e mjedisit.</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Ekonomia e gjelbër</a:t>
            </a: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towfiqu-barbhuiya-joqWSI9u_XM-unsplash</a:t>
            </a:r>
          </a:p>
        </p:txBody>
      </p:sp>
    </p:spTree>
    <p:extLst>
      <p:ext uri="{BB962C8B-B14F-4D97-AF65-F5344CB8AC3E}">
        <p14:creationId xmlns:p14="http://schemas.microsoft.com/office/powerpoint/2010/main" val="8216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26FB82-354D-C1C7-6A87-38B5118792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6B20D99-D78F-675A-3814-37C0DF37F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6F2D482-CD12-7175-B5B5-23B4091BC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510B776B-1F43-AB96-9D33-89583EEAC5C3}"/>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kafe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blu</a:t>
            </a:r>
            <a:r>
              <a:rPr lang="en-GB" sz="3000" b="1" noProof="0" dirty="0">
                <a:solidFill>
                  <a:srgbClr val="399884"/>
                </a:solidFill>
                <a:latin typeface="DejaVu Sans"/>
                <a:ea typeface="DejaVu Sans" panose="020B0603030804020204" pitchFamily="34" charset="0"/>
                <a:cs typeface="DejaVu Sans" panose="020B0603030804020204" pitchFamily="34" charset="0"/>
              </a:rPr>
              <a:t>"</a:t>
            </a:r>
          </a:p>
        </p:txBody>
      </p:sp>
      <p:pic>
        <p:nvPicPr>
          <p:cNvPr id="9" name="Picture 8" descr="Blue text on a black background&#10;&#10;Description automatically generated">
            <a:extLst>
              <a:ext uri="{FF2B5EF4-FFF2-40B4-BE49-F238E27FC236}">
                <a16:creationId xmlns:a16="http://schemas.microsoft.com/office/drawing/2014/main" id="{A2310362-4A6F-A485-C62F-A6FCDD69A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9C2E02C-8DDB-5206-D847-904B2E3D8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CDF3AB4-193C-DD9F-CD02-23B75A7ABB76}"/>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dirty="0" err="1">
                <a:solidFill>
                  <a:srgbClr val="303D68"/>
                </a:solidFill>
                <a:latin typeface="DejaVu Math TeX Gyre"/>
              </a:rPr>
              <a:t>Ekonomia</a:t>
            </a:r>
            <a:r>
              <a:rPr lang="en-GB" sz="2000" b="1" noProof="0" dirty="0">
                <a:solidFill>
                  <a:srgbClr val="303D68"/>
                </a:solidFill>
                <a:latin typeface="DejaVu Math TeX Gyre"/>
              </a:rPr>
              <a:t> "</a:t>
            </a:r>
            <a:r>
              <a:rPr lang="en-GB" sz="2000" b="1" noProof="0" dirty="0" err="1">
                <a:solidFill>
                  <a:srgbClr val="303D68"/>
                </a:solidFill>
                <a:latin typeface="DejaVu Math TeX Gyre"/>
              </a:rPr>
              <a:t>kafe</a:t>
            </a:r>
            <a:r>
              <a:rPr lang="en-GB" sz="2000" b="1" noProof="0" dirty="0">
                <a:solidFill>
                  <a:srgbClr val="303D68"/>
                </a:solidFill>
                <a:latin typeface="DejaVu Math TeX Gyre"/>
              </a:rPr>
              <a:t>"</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Bazuar në modelet e epokës industriale të përqendruara në karburantet fosile, prodhimin linear dhe rritjen intensive të burimeve.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Prioritetizon fitimin afatshkurtër dhe zgjerimin e PBB-së mbi qëndrueshmërinë afatgjatë.</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Shkakton degradim mjedisor - ndotje të ajrit dhe ujit, humbje të biodiversitetit, dhe rritje të emetimeve të gazrave serrë</a:t>
            </a: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47B8773C-D1D8-8CC3-A805-4395EA7A8794}"/>
              </a:ext>
            </a:extLst>
          </p:cNvPr>
          <p:cNvSpPr txBox="1">
            <a:spLocks/>
          </p:cNvSpPr>
          <p:nvPr/>
        </p:nvSpPr>
        <p:spPr>
          <a:xfrm>
            <a:off x="5917793" y="2217163"/>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dirty="0" err="1">
                <a:solidFill>
                  <a:srgbClr val="303D68"/>
                </a:solidFill>
                <a:latin typeface="DejaVu Math TeX Gyre"/>
              </a:rPr>
              <a:t>Ekonomia</a:t>
            </a:r>
            <a:r>
              <a:rPr lang="en-GB" sz="2000" b="1" noProof="0" dirty="0">
                <a:solidFill>
                  <a:srgbClr val="303D68"/>
                </a:solidFill>
                <a:latin typeface="DejaVu Math TeX Gyre"/>
              </a:rPr>
              <a:t> "</a:t>
            </a:r>
            <a:r>
              <a:rPr lang="en-GB" sz="2000" b="1" noProof="0" dirty="0" err="1">
                <a:solidFill>
                  <a:srgbClr val="303D68"/>
                </a:solidFill>
                <a:latin typeface="DejaVu Math TeX Gyre"/>
              </a:rPr>
              <a:t>blu</a:t>
            </a:r>
            <a:r>
              <a:rPr lang="en-GB" sz="2000" b="1" noProof="0" dirty="0">
                <a:solidFill>
                  <a:srgbClr val="303D68"/>
                </a:solidFill>
                <a:latin typeface="DejaVu Math TeX Gyre"/>
              </a:rPr>
              <a:t>"</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Fokusohet në përdorimin e qëndrueshëm të burimeve të oqeanit dhe të ujit të ëmbël për rritje ekonomike dhe shëndet ekologjik.</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Synon të balancojë rritjen ekonomike në sektorët detarë dhe ujorë, si peshkimi, turizmi, energjia e rinovueshme detare dhe transporti detar, me mbrojtjen e ekosistemeve detare.</a:t>
            </a:r>
          </a:p>
          <a:p>
            <a:pPr marL="800100" lvl="1" indent="-342900" algn="just">
              <a:buFont typeface="Arial" panose="020B0604020202020204" pitchFamily="34" charset="0"/>
              <a:buChar char="•"/>
            </a:pPr>
            <a:r>
              <a:rPr lang="en-GB" sz="2000" noProof="0" dirty="0">
                <a:solidFill>
                  <a:srgbClr val="303D68"/>
                </a:solidFill>
                <a:latin typeface="DejaVu Math TeX Gyre"/>
              </a:rPr>
              <a:t>Promovon praktika që ruajnë biodiversitetin detar, reduktojnë ndotjen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forcojnë</a:t>
            </a:r>
            <a:r>
              <a:rPr lang="en-GB" sz="2000" noProof="0" dirty="0">
                <a:solidFill>
                  <a:srgbClr val="303D68"/>
                </a:solidFill>
                <a:latin typeface="DejaVu Math TeX Gyre"/>
              </a:rPr>
              <a:t> </a:t>
            </a:r>
            <a:r>
              <a:rPr lang="en-GB" sz="2000" noProof="0" dirty="0" err="1">
                <a:solidFill>
                  <a:srgbClr val="303D68"/>
                </a:solidFill>
                <a:latin typeface="DejaVu Math TeX Gyre"/>
              </a:rPr>
              <a:t>rezistencën</a:t>
            </a:r>
            <a:r>
              <a:rPr lang="en-GB" sz="2000" noProof="0" dirty="0">
                <a:solidFill>
                  <a:srgbClr val="303D68"/>
                </a:solidFill>
                <a:latin typeface="DejaVu Math TeX Gyre"/>
              </a:rPr>
              <a:t> </a:t>
            </a:r>
            <a:r>
              <a:rPr lang="en-GB" sz="2000" noProof="0" dirty="0" err="1">
                <a:solidFill>
                  <a:srgbClr val="303D68"/>
                </a:solidFill>
                <a:latin typeface="DejaVu Math TeX Gyre"/>
              </a:rPr>
              <a:t>bregdetare</a:t>
            </a:r>
            <a:r>
              <a:rPr lang="en-GB" sz="2000" dirty="0">
                <a:solidFill>
                  <a:srgbClr val="303D68"/>
                </a:solidFill>
                <a:latin typeface="DejaVu Math TeX Gyre"/>
              </a:rPr>
              <a:t> </a:t>
            </a:r>
            <a:r>
              <a:rPr lang="en-GB" sz="2000" noProof="0" dirty="0" err="1">
                <a:solidFill>
                  <a:srgbClr val="303D68"/>
                </a:solidFill>
                <a:latin typeface="DejaVu Math TeX Gyre"/>
              </a:rPr>
              <a:t>në</a:t>
            </a:r>
            <a:r>
              <a:rPr lang="en-GB" sz="2000" noProof="0" dirty="0">
                <a:solidFill>
                  <a:srgbClr val="303D68"/>
                </a:solidFill>
                <a:latin typeface="DejaVu Math TeX Gyre"/>
              </a:rPr>
              <a:t> </a:t>
            </a:r>
            <a:r>
              <a:rPr lang="en-GB" sz="2000" noProof="0" dirty="0" err="1">
                <a:solidFill>
                  <a:srgbClr val="303D68"/>
                </a:solidFill>
                <a:latin typeface="DejaVu Math TeX Gyre"/>
              </a:rPr>
              <a:t>kontrast</a:t>
            </a:r>
            <a:r>
              <a:rPr lang="en-GB" sz="2000" noProof="0" dirty="0">
                <a:solidFill>
                  <a:srgbClr val="303D68"/>
                </a:solidFill>
                <a:latin typeface="DejaVu Math TeX Gyre"/>
              </a:rPr>
              <a:t> me </a:t>
            </a:r>
            <a:r>
              <a:rPr lang="en-GB" sz="2000" noProof="0" dirty="0" err="1">
                <a:solidFill>
                  <a:srgbClr val="303D68"/>
                </a:solidFill>
                <a:latin typeface="DejaVu Math TeX Gyre"/>
              </a:rPr>
              <a:t>shfrytëzimin</a:t>
            </a:r>
            <a:r>
              <a:rPr lang="en-GB" sz="2000" noProof="0" dirty="0">
                <a:solidFill>
                  <a:srgbClr val="303D68"/>
                </a:solidFill>
                <a:latin typeface="DejaVu Math TeX Gyre"/>
              </a:rPr>
              <a:t> </a:t>
            </a:r>
            <a:r>
              <a:rPr lang="en-GB" sz="2000" noProof="0" dirty="0" err="1">
                <a:solidFill>
                  <a:srgbClr val="303D68"/>
                </a:solidFill>
                <a:latin typeface="DejaVu Math TeX Gyre"/>
              </a:rPr>
              <a:t>historik</a:t>
            </a:r>
            <a:r>
              <a:rPr lang="en-GB" sz="2000" noProof="0" dirty="0">
                <a:solidFill>
                  <a:srgbClr val="303D68"/>
                </a:solidFill>
                <a:latin typeface="DejaVu Math TeX Gyre"/>
              </a:rPr>
              <a:t> të praktikave të ekonomisë kafe.</a:t>
            </a: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558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Parimet për ekonominë e gjelbër </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797461"/>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endParaRPr lang="en-GB" sz="2000"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Zhvillimi i qëndrueshëm </a:t>
            </a:r>
            <a:r>
              <a:rPr lang="en-GB" sz="2000" noProof="0" dirty="0">
                <a:solidFill>
                  <a:srgbClr val="303D68"/>
                </a:solidFill>
                <a:latin typeface="DejaVu Math TeX Gyre" panose="02000503000000000000" pitchFamily="2" charset="0"/>
              </a:rPr>
              <a:t>- Promovon rritje që mbështet barazinë sociale dhe mbrojtjen e mjedisit. </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Punë e denjë dhe vende pune të gjelbra </a:t>
            </a:r>
            <a:r>
              <a:rPr lang="en-GB" sz="2000" noProof="0" dirty="0">
                <a:solidFill>
                  <a:srgbClr val="303D68"/>
                </a:solidFill>
                <a:latin typeface="DejaVu Math TeX Gyre" panose="02000503000000000000" pitchFamily="2" charset="0"/>
              </a:rPr>
              <a:t>- Krijon vende pune të sigurta, të drejta dhe me kuptim në sektorë si energjia e rinovueshme, eko-turizmi dhe bujqësia e qëndrueshme.</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Efikasiteti i burimeve dhe energjisë </a:t>
            </a:r>
            <a:r>
              <a:rPr lang="en-GB" sz="2000" noProof="0" dirty="0">
                <a:solidFill>
                  <a:srgbClr val="303D68"/>
                </a:solidFill>
                <a:latin typeface="DejaVu Math TeX Gyre" panose="02000503000000000000" pitchFamily="2" charset="0"/>
              </a:rPr>
              <a:t>- Maksimizon produktivitetin duke reduktuar përdorimin e energjisë, ujit dhe materialeve. </a:t>
            </a:r>
          </a:p>
        </p:txBody>
      </p:sp>
      <p:pic>
        <p:nvPicPr>
          <p:cNvPr id="4" name="Picture 3" descr="A diagram of a circular chart&#10;&#10;AI-generated content may be incorrect.">
            <a:extLst>
              <a:ext uri="{FF2B5EF4-FFF2-40B4-BE49-F238E27FC236}">
                <a16:creationId xmlns:a16="http://schemas.microsoft.com/office/drawing/2014/main" id="{99CF8D72-97E4-7884-A9E5-7B24927F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998FE-C934-78CB-D650-D4B63AED659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444B388-0026-5662-67EF-36BA581C4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35CE2C4-59CB-6922-3DCA-D3D4F334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474D759-70DC-872A-2828-AD92AF30ACF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Parimet për ekonominë e gjelbër </a:t>
            </a:r>
          </a:p>
        </p:txBody>
      </p:sp>
      <p:pic>
        <p:nvPicPr>
          <p:cNvPr id="9" name="Picture 8" descr="Blue text on a black background&#10;&#10;Description automatically generated">
            <a:extLst>
              <a:ext uri="{FF2B5EF4-FFF2-40B4-BE49-F238E27FC236}">
                <a16:creationId xmlns:a16="http://schemas.microsoft.com/office/drawing/2014/main" id="{9213D469-2724-A536-B8A8-C14748EDE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CB92B31-FE8B-38AA-F995-CE6891DDF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3690F0C-F7B5-2470-238C-F95DE76F6A71}"/>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Respekti për kufijtë ekologjikë </a:t>
            </a:r>
            <a:r>
              <a:rPr lang="en-GB" noProof="0" dirty="0">
                <a:solidFill>
                  <a:srgbClr val="303D68"/>
                </a:solidFill>
                <a:latin typeface="DejaVu Math TeX Gyre" panose="02000503000000000000" pitchFamily="2" charset="0"/>
              </a:rPr>
              <a:t>– Vepron brenda kufijve planetarë, duke shmangur përdorimin e tepruar të tokës, ujit dhe biodiversitetit.</a:t>
            </a:r>
          </a:p>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Ekuiteti dhe përfshirja sociale </a:t>
            </a:r>
            <a:r>
              <a:rPr lang="en-GB" noProof="0" dirty="0">
                <a:solidFill>
                  <a:srgbClr val="303D68"/>
                </a:solidFill>
                <a:latin typeface="DejaVu Math TeX Gyre" panose="02000503000000000000" pitchFamily="2" charset="0"/>
              </a:rPr>
              <a:t>– Siguron që përfitimet ekonomike të ndahen në mënyrë të drejtë dhe që grupet e cenueshme të mbështeten. </a:t>
            </a:r>
          </a:p>
          <a:p>
            <a:pPr marL="742950" lvl="1" indent="-285750" algn="just">
              <a:buFont typeface="Arial" panose="020B0604020202020204" pitchFamily="34" charset="0"/>
              <a:buChar char="•"/>
            </a:pPr>
            <a:r>
              <a:rPr lang="en-GB" b="1" noProof="0" dirty="0" err="1">
                <a:solidFill>
                  <a:srgbClr val="303D68"/>
                </a:solidFill>
                <a:latin typeface="DejaVu Math TeX Gyre"/>
              </a:rPr>
              <a:t>Qeverisje</a:t>
            </a:r>
            <a:r>
              <a:rPr lang="en-GB" b="1" noProof="0" dirty="0">
                <a:solidFill>
                  <a:srgbClr val="303D68"/>
                </a:solidFill>
                <a:latin typeface="DejaVu Math TeX Gyre"/>
              </a:rPr>
              <a:t> e </a:t>
            </a:r>
            <a:r>
              <a:rPr lang="en-GB" b="1" noProof="0" dirty="0" err="1">
                <a:solidFill>
                  <a:srgbClr val="303D68"/>
                </a:solidFill>
                <a:latin typeface="DejaVu Math TeX Gyre"/>
              </a:rPr>
              <a:t>mirë</a:t>
            </a:r>
            <a:r>
              <a:rPr lang="en-GB" b="1" noProof="0" dirty="0">
                <a:solidFill>
                  <a:srgbClr val="303D68"/>
                </a:solidFill>
                <a:latin typeface="DejaVu Math TeX Gyre"/>
              </a:rPr>
              <a:t> </a:t>
            </a:r>
            <a:r>
              <a:rPr lang="en-GB" b="1" noProof="0" dirty="0" err="1">
                <a:solidFill>
                  <a:srgbClr val="303D68"/>
                </a:solidFill>
                <a:latin typeface="DejaVu Math TeX Gyre"/>
              </a:rPr>
              <a:t>dhe</a:t>
            </a:r>
            <a:r>
              <a:rPr lang="en-GB" b="1" noProof="0" dirty="0">
                <a:solidFill>
                  <a:srgbClr val="303D68"/>
                </a:solidFill>
                <a:latin typeface="DejaVu Math TeX Gyre"/>
              </a:rPr>
              <a:t> </a:t>
            </a:r>
            <a:r>
              <a:rPr lang="en-GB" b="1" dirty="0" err="1">
                <a:solidFill>
                  <a:srgbClr val="303D68"/>
                </a:solidFill>
                <a:latin typeface="DejaVu Math TeX Gyre"/>
              </a:rPr>
              <a:t>përgjegjësi</a:t>
            </a:r>
            <a:r>
              <a:rPr lang="en-GB" b="1" noProof="0" dirty="0">
                <a:solidFill>
                  <a:srgbClr val="303D68"/>
                </a:solidFill>
                <a:latin typeface="DejaVu Math TeX Gyre"/>
              </a:rPr>
              <a:t> </a:t>
            </a:r>
            <a:r>
              <a:rPr lang="en-GB" noProof="0" dirty="0">
                <a:solidFill>
                  <a:srgbClr val="303D68"/>
                </a:solidFill>
                <a:latin typeface="DejaVu Math TeX Gyre"/>
              </a:rPr>
              <a:t>- </a:t>
            </a:r>
            <a:r>
              <a:rPr lang="en-GB" noProof="0" dirty="0" err="1">
                <a:solidFill>
                  <a:srgbClr val="303D68"/>
                </a:solidFill>
                <a:latin typeface="DejaVu Math TeX Gyre"/>
              </a:rPr>
              <a:t>Mbështetet</a:t>
            </a:r>
            <a:r>
              <a:rPr lang="en-GB" noProof="0" dirty="0">
                <a:solidFill>
                  <a:srgbClr val="303D68"/>
                </a:solidFill>
                <a:latin typeface="DejaVu Math TeX Gyre"/>
              </a:rPr>
              <a:t> </a:t>
            </a:r>
            <a:r>
              <a:rPr lang="en-GB" noProof="0" dirty="0" err="1">
                <a:solidFill>
                  <a:srgbClr val="303D68"/>
                </a:solidFill>
                <a:latin typeface="DejaVu Math TeX Gyre"/>
              </a:rPr>
              <a:t>në</a:t>
            </a:r>
            <a:r>
              <a:rPr lang="en-GB" noProof="0" dirty="0">
                <a:solidFill>
                  <a:srgbClr val="303D68"/>
                </a:solidFill>
                <a:latin typeface="DejaVu Math TeX Gyre"/>
              </a:rPr>
              <a:t> </a:t>
            </a:r>
            <a:r>
              <a:rPr lang="en-GB" noProof="0" dirty="0" err="1">
                <a:solidFill>
                  <a:srgbClr val="303D68"/>
                </a:solidFill>
                <a:latin typeface="DejaVu Math TeX Gyre"/>
              </a:rPr>
              <a:t>institucione</a:t>
            </a:r>
            <a:r>
              <a:rPr lang="en-GB" noProof="0" dirty="0">
                <a:solidFill>
                  <a:srgbClr val="303D68"/>
                </a:solidFill>
                <a:latin typeface="DejaVu Math TeX Gyre"/>
              </a:rPr>
              <a:t> transparente, pjesëmarrëse dhe përgjegjëse. </a:t>
            </a:r>
          </a:p>
        </p:txBody>
      </p:sp>
      <p:pic>
        <p:nvPicPr>
          <p:cNvPr id="4" name="Picture 3" descr="A diagram of a circular chart&#10;&#10;AI-generated content may be incorrect.">
            <a:extLst>
              <a:ext uri="{FF2B5EF4-FFF2-40B4-BE49-F238E27FC236}">
                <a16:creationId xmlns:a16="http://schemas.microsoft.com/office/drawing/2014/main" id="{CF91E427-C04B-1AA3-9F1C-A9130F262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76380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Props1.xml><?xml version="1.0" encoding="utf-8"?>
<ds:datastoreItem xmlns:ds="http://schemas.openxmlformats.org/officeDocument/2006/customXml" ds:itemID="{67C1A7F8-C700-49E7-A86F-23C12E4BC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3.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docProps/app.xml><?xml version="1.0" encoding="utf-8"?>
<Properties xmlns="http://schemas.openxmlformats.org/officeDocument/2006/extended-properties" xmlns:vt="http://schemas.openxmlformats.org/officeDocument/2006/docPropsVTypes">
  <Template>office theme</Template>
  <TotalTime>1079</TotalTime>
  <Words>3368</Words>
  <Application>Microsoft Office PowerPoint</Application>
  <PresentationFormat>Widescreen</PresentationFormat>
  <Paragraphs>377</Paragraphs>
  <Slides>49</Slides>
  <Notes>13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Aftësitë e Gjelbra – 1.2 Elementët Kryesorë të Ekonomisë së Gjelbër</vt:lpstr>
      <vt:lpstr>PowerPoint Presentation</vt:lpstr>
      <vt:lpstr>PowerPoint Presentation</vt:lpstr>
      <vt:lpstr>Moduli 1: Hyrje në ekonominë e gjelbër  Nënkryetimi 1.1: Përkufizimi i ekonomisë së gjelbër   Nënkryetari 1.2: Dimensionet e ekonomisë së gjelbër – ekonomik  Nënkapullë 1.3: Dimensionet e ekonomisë së gjelbër - sociale dhe mjedisore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2: Politikat e gjelbra, industritë dhe tregu i punës  Nënkapitulli 2.1: Përmbledhje e politikave të gjelbra  Nënkapitulli 2.2: Ndikimi në industri  Nënkapitulli 2.3: Transformimi i tregut të punës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3: Ekonomia qarkore dhe efikasiteti i burimeve  Nënkryetari 3.1: Bazat e ekonomisë qarkore, njohja me dokumentet kryesore  Nëntitull 3.2: Efikasiteti i burimeve në praktikë dhe lidhja me ekonominë qarkore  Nënkapitulli 3.3: Shembuj të mirë të zbatimit të ekonomisë së qarkullueshme dhe efikasitetit të burimeve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Aktivitet reflektues  A mund të mendoni për një proces, sistem ose aktivitet në komunitetin ose organizatën tuaj ku zbatimi i parimeve të ekonomisë së gjelbër mund të krijojë përfitime të matshme sociale, ekonomike ose mjedisore? Cili do të ishte hapi i parë i vogël që mund të ndërmerrnit për ta bërë atë proces më të qëndrueshëm? Me kë në komunitetin ose vendin tuaj të punës mund të bashkëpunonit për ta bërë këtë ndryshim më efektiv?  A mund të identifikoni një aktivitet që kërkon shumë burime në jetën tuaj të përditshme ose në vendin e punës, ku zbatimi i gjashtë parimeve R (Refuzo, Redukto, Ripërdor, Riparoj, Riciklo, Rishqyrto) mund të përmirësonte ndjeshëm efikasitetin dhe qëndrueshmërinë? Cila nga gjashtë R-të mund të zbatohet menjëherë? Cila do të kërkonte më shumë planifikim ose ridizajn? A ka materiale ose produkte në kontekstin tuaj që mund të ripërdoren për qëllime të tjera ose të qarkullojnë lokalisht në vend që të hidhen? Si mund të inkurajoni të tjerët të marrin pjesë në mbylljen e këtyre cikleve materiale?  A mund të mendoni për një kompani, organizatë ose iniciativë lokale në vendin tuaj që zbaton me sukses praktikat e ekonomisë cirkulare ose strategjitë e efikasitetit të burimeve? Çfarë praktikash specifike përdorin që mund të frymëzojnë përmirësime në punën, organizatën ose komunitetin tuaj? Si mund të futen iniciativa të ngjashme për ndarjen e ushqimit ose parandalimin e mbetjeve aty ku jetoni ose punoni? Çfarë përfitimesh sociale si ndërtimi i komunitetit ose reduktimi i pabarazisë mund të lindin nga iniciativa të tilla?    </vt:lpstr>
      <vt:lpstr>Faleminderit!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docId:ACD2CA65B160341F4516DF63DFA8C7EF</cp:keywords>
  <cp:lastModifiedBy>Veliana Zlateva</cp:lastModifiedBy>
  <cp:revision>212</cp:revision>
  <dcterms:created xsi:type="dcterms:W3CDTF">2024-12-20T10:35:29Z</dcterms:created>
  <dcterms:modified xsi:type="dcterms:W3CDTF">2025-12-12T11:34:29Z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