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5"/>
  </p:notesMasterIdLst>
  <p:sldIdLst>
    <p:sldId id="271" r:id="rId5"/>
    <p:sldId id="265" r:id="rId6"/>
    <p:sldId id="533" r:id="rId7"/>
    <p:sldId id="566" r:id="rId8"/>
    <p:sldId id="514" r:id="rId9"/>
    <p:sldId id="535" r:id="rId10"/>
    <p:sldId id="536" r:id="rId11"/>
    <p:sldId id="537" r:id="rId12"/>
    <p:sldId id="538" r:id="rId13"/>
    <p:sldId id="539" r:id="rId14"/>
    <p:sldId id="542" r:id="rId15"/>
    <p:sldId id="544" r:id="rId16"/>
    <p:sldId id="545" r:id="rId17"/>
    <p:sldId id="546" r:id="rId18"/>
    <p:sldId id="547" r:id="rId19"/>
    <p:sldId id="548" r:id="rId20"/>
    <p:sldId id="549" r:id="rId21"/>
    <p:sldId id="550" r:id="rId22"/>
    <p:sldId id="551" r:id="rId23"/>
    <p:sldId id="552" r:id="rId24"/>
    <p:sldId id="558" r:id="rId25"/>
    <p:sldId id="554" r:id="rId26"/>
    <p:sldId id="555" r:id="rId27"/>
    <p:sldId id="556" r:id="rId28"/>
    <p:sldId id="557" r:id="rId29"/>
    <p:sldId id="559" r:id="rId30"/>
    <p:sldId id="560" r:id="rId31"/>
    <p:sldId id="561" r:id="rId32"/>
    <p:sldId id="553" r:id="rId33"/>
    <p:sldId id="562" r:id="rId34"/>
    <p:sldId id="563" r:id="rId35"/>
    <p:sldId id="564" r:id="rId36"/>
    <p:sldId id="565" r:id="rId37"/>
    <p:sldId id="534" r:id="rId38"/>
    <p:sldId id="567" r:id="rId39"/>
    <p:sldId id="570" r:id="rId40"/>
    <p:sldId id="571" r:id="rId41"/>
    <p:sldId id="573" r:id="rId42"/>
    <p:sldId id="574" r:id="rId43"/>
    <p:sldId id="575" r:id="rId44"/>
    <p:sldId id="568" r:id="rId45"/>
    <p:sldId id="576" r:id="rId46"/>
    <p:sldId id="577" r:id="rId47"/>
    <p:sldId id="569" r:id="rId48"/>
    <p:sldId id="578" r:id="rId49"/>
    <p:sldId id="579" r:id="rId50"/>
    <p:sldId id="580" r:id="rId51"/>
    <p:sldId id="581" r:id="rId52"/>
    <p:sldId id="582" r:id="rId53"/>
    <p:sldId id="27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9" userDrawn="1">
          <p15:clr>
            <a:srgbClr val="A4A3A4"/>
          </p15:clr>
        </p15:guide>
        <p15:guide id="2" pos="5133" userDrawn="1">
          <p15:clr>
            <a:srgbClr val="A4A3A4"/>
          </p15:clr>
        </p15:guide>
        <p15:guide id="3" pos="2547" userDrawn="1">
          <p15:clr>
            <a:srgbClr val="A4A3A4"/>
          </p15:clr>
        </p15:guide>
        <p15:guide id="4" orient="horz" pos="299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D68"/>
    <a:srgbClr val="373365"/>
    <a:srgbClr val="399884"/>
    <a:srgbClr val="4DB9A1"/>
    <a:srgbClr val="74D3BD"/>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6616CB-0C55-F402-F275-F729DFFAC62D}" v="179" dt="2025-12-10T10:30:32.961"/>
    <p1510:client id="{B0DEA7EB-AB05-05F4-6F11-3B8FD21936CA}" v="87" dt="2025-12-10T12:25:48.5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660"/>
  </p:normalViewPr>
  <p:slideViewPr>
    <p:cSldViewPr snapToGrid="0">
      <p:cViewPr varScale="1">
        <p:scale>
          <a:sx n="79" d="100"/>
          <a:sy n="79" d="100"/>
        </p:scale>
        <p:origin x="773" y="72"/>
      </p:cViewPr>
      <p:guideLst>
        <p:guide orient="horz" pos="1729"/>
        <p:guide pos="5133"/>
        <p:guide pos="2547"/>
        <p:guide orient="horz" pos="299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B0DEA7EB-AB05-05F4-6F11-3B8FD21936CA}"/>
    <pc:docChg chg="modSld">
      <pc:chgData name="" userId="" providerId="" clId="Web-{B0DEA7EB-AB05-05F4-6F11-3B8FD21936CA}" dt="2025-12-10T12:18:12.327" v="3" actId="20577"/>
      <pc:docMkLst>
        <pc:docMk/>
      </pc:docMkLst>
      <pc:sldChg chg="modSp">
        <pc:chgData name="" userId="" providerId="" clId="Web-{B0DEA7EB-AB05-05F4-6F11-3B8FD21936CA}" dt="2025-12-10T12:18:12.327" v="3" actId="20577"/>
        <pc:sldMkLst>
          <pc:docMk/>
          <pc:sldMk cId="3774500966" sldId="271"/>
        </pc:sldMkLst>
        <pc:spChg chg="mod">
          <ac:chgData name="" userId="" providerId="" clId="Web-{B0DEA7EB-AB05-05F4-6F11-3B8FD21936CA}" dt="2025-12-10T12:18:12.327" v="3" actId="20577"/>
          <ac:spMkLst>
            <pc:docMk/>
            <pc:sldMk cId="3774500966" sldId="271"/>
            <ac:spMk id="8" creationId="{72516657-60C6-1250-3C2B-F902C217885F}"/>
          </ac:spMkLst>
        </pc:spChg>
      </pc:sldChg>
    </pc:docChg>
  </pc:docChgLst>
  <pc:docChgLst>
    <pc:chgData name="erina@thebalkanforum.org" userId="S::erina_thebalkanforum.org#ext#@cleantechbulgaria.onmicrosoft.com::d35f3f0c-96d6-4a2e-9741-4f5883d9db32" providerId="AD" clId="Web-{B0DEA7EB-AB05-05F4-6F11-3B8FD21936CA}"/>
    <pc:docChg chg="modSld">
      <pc:chgData name="erina@thebalkanforum.org" userId="S::erina_thebalkanforum.org#ext#@cleantechbulgaria.onmicrosoft.com::d35f3f0c-96d6-4a2e-9741-4f5883d9db32" providerId="AD" clId="Web-{B0DEA7EB-AB05-05F4-6F11-3B8FD21936CA}" dt="2025-12-10T12:25:48.331" v="82" actId="20577"/>
      <pc:docMkLst>
        <pc:docMk/>
      </pc:docMkLst>
      <pc:sldChg chg="modSp">
        <pc:chgData name="erina@thebalkanforum.org" userId="S::erina_thebalkanforum.org#ext#@cleantechbulgaria.onmicrosoft.com::d35f3f0c-96d6-4a2e-9741-4f5883d9db32" providerId="AD" clId="Web-{B0DEA7EB-AB05-05F4-6F11-3B8FD21936CA}" dt="2025-12-10T12:25:06.753" v="74" actId="20577"/>
        <pc:sldMkLst>
          <pc:docMk/>
          <pc:sldMk cId="3774500966" sldId="271"/>
        </pc:sldMkLst>
        <pc:spChg chg="mod">
          <ac:chgData name="erina@thebalkanforum.org" userId="S::erina_thebalkanforum.org#ext#@cleantechbulgaria.onmicrosoft.com::d35f3f0c-96d6-4a2e-9741-4f5883d9db32" providerId="AD" clId="Web-{B0DEA7EB-AB05-05F4-6F11-3B8FD21936CA}" dt="2025-12-10T12:25:06.753" v="74" actId="20577"/>
          <ac:spMkLst>
            <pc:docMk/>
            <pc:sldMk cId="3774500966" sldId="271"/>
            <ac:spMk id="2" creationId="{E76AB82A-AC1A-0576-9F5F-E6A9FC91E772}"/>
          </ac:spMkLst>
        </pc:spChg>
        <pc:spChg chg="mod">
          <ac:chgData name="erina@thebalkanforum.org" userId="S::erina_thebalkanforum.org#ext#@cleantechbulgaria.onmicrosoft.com::d35f3f0c-96d6-4a2e-9741-4f5883d9db32" providerId="AD" clId="Web-{B0DEA7EB-AB05-05F4-6F11-3B8FD21936CA}" dt="2025-12-10T12:18:33.455" v="15" actId="20577"/>
          <ac:spMkLst>
            <pc:docMk/>
            <pc:sldMk cId="3774500966" sldId="271"/>
            <ac:spMk id="3" creationId="{5D424D5D-C13D-E452-88C0-521E872C8BDA}"/>
          </ac:spMkLst>
        </pc:spChg>
        <pc:spChg chg="mod">
          <ac:chgData name="erina@thebalkanforum.org" userId="S::erina_thebalkanforum.org#ext#@cleantechbulgaria.onmicrosoft.com::d35f3f0c-96d6-4a2e-9741-4f5883d9db32" providerId="AD" clId="Web-{B0DEA7EB-AB05-05F4-6F11-3B8FD21936CA}" dt="2025-12-10T12:18:19.219" v="4" actId="20577"/>
          <ac:spMkLst>
            <pc:docMk/>
            <pc:sldMk cId="3774500966" sldId="271"/>
            <ac:spMk id="8" creationId="{72516657-60C6-1250-3C2B-F902C217885F}"/>
          </ac:spMkLst>
        </pc:spChg>
      </pc:sldChg>
      <pc:sldChg chg="modSp">
        <pc:chgData name="erina@thebalkanforum.org" userId="S::erina_thebalkanforum.org#ext#@cleantechbulgaria.onmicrosoft.com::d35f3f0c-96d6-4a2e-9741-4f5883d9db32" providerId="AD" clId="Web-{B0DEA7EB-AB05-05F4-6F11-3B8FD21936CA}" dt="2025-12-10T12:19:43.321" v="39" actId="20577"/>
        <pc:sldMkLst>
          <pc:docMk/>
          <pc:sldMk cId="627460957" sldId="514"/>
        </pc:sldMkLst>
        <pc:spChg chg="mod">
          <ac:chgData name="erina@thebalkanforum.org" userId="S::erina_thebalkanforum.org#ext#@cleantechbulgaria.onmicrosoft.com::d35f3f0c-96d6-4a2e-9741-4f5883d9db32" providerId="AD" clId="Web-{B0DEA7EB-AB05-05F4-6F11-3B8FD21936CA}" dt="2025-12-10T12:19:43.321" v="39" actId="20577"/>
          <ac:spMkLst>
            <pc:docMk/>
            <pc:sldMk cId="627460957" sldId="514"/>
            <ac:spMk id="6" creationId="{9B8922E9-B2A6-BF2C-2490-1D9AD6FEC6A8}"/>
          </ac:spMkLst>
        </pc:spChg>
      </pc:sldChg>
      <pc:sldChg chg="modSp">
        <pc:chgData name="erina@thebalkanforum.org" userId="S::erina_thebalkanforum.org#ext#@cleantechbulgaria.onmicrosoft.com::d35f3f0c-96d6-4a2e-9741-4f5883d9db32" providerId="AD" clId="Web-{B0DEA7EB-AB05-05F4-6F11-3B8FD21936CA}" dt="2025-12-10T12:19:08.724" v="25" actId="20577"/>
        <pc:sldMkLst>
          <pc:docMk/>
          <pc:sldMk cId="3460094968" sldId="533"/>
        </pc:sldMkLst>
        <pc:graphicFrameChg chg="modGraphic">
          <ac:chgData name="erina@thebalkanforum.org" userId="S::erina_thebalkanforum.org#ext#@cleantechbulgaria.onmicrosoft.com::d35f3f0c-96d6-4a2e-9741-4f5883d9db32" providerId="AD" clId="Web-{B0DEA7EB-AB05-05F4-6F11-3B8FD21936CA}" dt="2025-12-10T12:19:08.724" v="25" actId="20577"/>
          <ac:graphicFrameMkLst>
            <pc:docMk/>
            <pc:sldMk cId="3460094968" sldId="533"/>
            <ac:graphicFrameMk id="8" creationId="{934C6D51-A5C7-D102-A1B5-7368DEFB15F5}"/>
          </ac:graphicFrameMkLst>
        </pc:graphicFrameChg>
      </pc:sldChg>
      <pc:sldChg chg="modSp">
        <pc:chgData name="erina@thebalkanforum.org" userId="S::erina_thebalkanforum.org#ext#@cleantechbulgaria.onmicrosoft.com::d35f3f0c-96d6-4a2e-9741-4f5883d9db32" providerId="AD" clId="Web-{B0DEA7EB-AB05-05F4-6F11-3B8FD21936CA}" dt="2025-12-10T12:22:54.735" v="62" actId="20577"/>
        <pc:sldMkLst>
          <pc:docMk/>
          <pc:sldMk cId="3272568479" sldId="534"/>
        </pc:sldMkLst>
        <pc:spChg chg="mod">
          <ac:chgData name="erina@thebalkanforum.org" userId="S::erina_thebalkanforum.org#ext#@cleantechbulgaria.onmicrosoft.com::d35f3f0c-96d6-4a2e-9741-4f5883d9db32" providerId="AD" clId="Web-{B0DEA7EB-AB05-05F4-6F11-3B8FD21936CA}" dt="2025-12-10T12:22:54.735" v="62" actId="20577"/>
          <ac:spMkLst>
            <pc:docMk/>
            <pc:sldMk cId="3272568479" sldId="534"/>
            <ac:spMk id="8" creationId="{E311B127-47A0-7940-AE08-E6B695726613}"/>
          </ac:spMkLst>
        </pc:spChg>
      </pc:sldChg>
      <pc:sldChg chg="modSp">
        <pc:chgData name="erina@thebalkanforum.org" userId="S::erina_thebalkanforum.org#ext#@cleantechbulgaria.onmicrosoft.com::d35f3f0c-96d6-4a2e-9741-4f5883d9db32" providerId="AD" clId="Web-{B0DEA7EB-AB05-05F4-6F11-3B8FD21936CA}" dt="2025-12-10T12:20:22.402" v="42" actId="20577"/>
        <pc:sldMkLst>
          <pc:docMk/>
          <pc:sldMk cId="2009422254" sldId="548"/>
        </pc:sldMkLst>
        <pc:spChg chg="mod">
          <ac:chgData name="erina@thebalkanforum.org" userId="S::erina_thebalkanforum.org#ext#@cleantechbulgaria.onmicrosoft.com::d35f3f0c-96d6-4a2e-9741-4f5883d9db32" providerId="AD" clId="Web-{B0DEA7EB-AB05-05F4-6F11-3B8FD21936CA}" dt="2025-12-10T12:20:22.402" v="42" actId="20577"/>
          <ac:spMkLst>
            <pc:docMk/>
            <pc:sldMk cId="2009422254" sldId="548"/>
            <ac:spMk id="6" creationId="{FEAD0587-3585-BDDB-3A7A-D496114D96AD}"/>
          </ac:spMkLst>
        </pc:spChg>
      </pc:sldChg>
      <pc:sldChg chg="modSp">
        <pc:chgData name="erina@thebalkanforum.org" userId="S::erina_thebalkanforum.org#ext#@cleantechbulgaria.onmicrosoft.com::d35f3f0c-96d6-4a2e-9741-4f5883d9db32" providerId="AD" clId="Web-{B0DEA7EB-AB05-05F4-6F11-3B8FD21936CA}" dt="2025-12-10T12:20:37.605" v="45" actId="20577"/>
        <pc:sldMkLst>
          <pc:docMk/>
          <pc:sldMk cId="237154529" sldId="550"/>
        </pc:sldMkLst>
        <pc:spChg chg="mod">
          <ac:chgData name="erina@thebalkanforum.org" userId="S::erina_thebalkanforum.org#ext#@cleantechbulgaria.onmicrosoft.com::d35f3f0c-96d6-4a2e-9741-4f5883d9db32" providerId="AD" clId="Web-{B0DEA7EB-AB05-05F4-6F11-3B8FD21936CA}" dt="2025-12-10T12:20:37.605" v="45" actId="20577"/>
          <ac:spMkLst>
            <pc:docMk/>
            <pc:sldMk cId="237154529" sldId="550"/>
            <ac:spMk id="7" creationId="{82652F1B-B3BF-2C0F-0F72-F0FE73F817FE}"/>
          </ac:spMkLst>
        </pc:spChg>
      </pc:sldChg>
      <pc:sldChg chg="modSp">
        <pc:chgData name="erina@thebalkanforum.org" userId="S::erina_thebalkanforum.org#ext#@cleantechbulgaria.onmicrosoft.com::d35f3f0c-96d6-4a2e-9741-4f5883d9db32" providerId="AD" clId="Web-{B0DEA7EB-AB05-05F4-6F11-3B8FD21936CA}" dt="2025-12-10T12:21:07.763" v="53" actId="20577"/>
        <pc:sldMkLst>
          <pc:docMk/>
          <pc:sldMk cId="3812429527" sldId="552"/>
        </pc:sldMkLst>
        <pc:spChg chg="mod">
          <ac:chgData name="erina@thebalkanforum.org" userId="S::erina_thebalkanforum.org#ext#@cleantechbulgaria.onmicrosoft.com::d35f3f0c-96d6-4a2e-9741-4f5883d9db32" providerId="AD" clId="Web-{B0DEA7EB-AB05-05F4-6F11-3B8FD21936CA}" dt="2025-12-10T12:21:07.763" v="53" actId="20577"/>
          <ac:spMkLst>
            <pc:docMk/>
            <pc:sldMk cId="3812429527" sldId="552"/>
            <ac:spMk id="3" creationId="{E2C71962-DC56-D279-65E4-D68B81A506D9}"/>
          </ac:spMkLst>
        </pc:spChg>
        <pc:spChg chg="mod">
          <ac:chgData name="erina@thebalkanforum.org" userId="S::erina_thebalkanforum.org#ext#@cleantechbulgaria.onmicrosoft.com::d35f3f0c-96d6-4a2e-9741-4f5883d9db32" providerId="AD" clId="Web-{B0DEA7EB-AB05-05F4-6F11-3B8FD21936CA}" dt="2025-12-10T12:20:59.435" v="49" actId="20577"/>
          <ac:spMkLst>
            <pc:docMk/>
            <pc:sldMk cId="3812429527" sldId="552"/>
            <ac:spMk id="8" creationId="{7177423B-F784-7DD2-62E5-82AF2D4E41C7}"/>
          </ac:spMkLst>
        </pc:spChg>
      </pc:sldChg>
      <pc:sldChg chg="modSp">
        <pc:chgData name="erina@thebalkanforum.org" userId="S::erina_thebalkanforum.org#ext#@cleantechbulgaria.onmicrosoft.com::d35f3f0c-96d6-4a2e-9741-4f5883d9db32" providerId="AD" clId="Web-{B0DEA7EB-AB05-05F4-6F11-3B8FD21936CA}" dt="2025-12-10T12:22:10.906" v="55" actId="20577"/>
        <pc:sldMkLst>
          <pc:docMk/>
          <pc:sldMk cId="3241916936" sldId="553"/>
        </pc:sldMkLst>
        <pc:spChg chg="mod">
          <ac:chgData name="erina@thebalkanforum.org" userId="S::erina_thebalkanforum.org#ext#@cleantechbulgaria.onmicrosoft.com::d35f3f0c-96d6-4a2e-9741-4f5883d9db32" providerId="AD" clId="Web-{B0DEA7EB-AB05-05F4-6F11-3B8FD21936CA}" dt="2025-12-10T12:22:10.906" v="55" actId="20577"/>
          <ac:spMkLst>
            <pc:docMk/>
            <pc:sldMk cId="3241916936" sldId="553"/>
            <ac:spMk id="6" creationId="{62CC711B-F75B-302C-C0A6-807423D29E91}"/>
          </ac:spMkLst>
        </pc:spChg>
      </pc:sldChg>
      <pc:sldChg chg="modSp">
        <pc:chgData name="erina@thebalkanforum.org" userId="S::erina_thebalkanforum.org#ext#@cleantechbulgaria.onmicrosoft.com::d35f3f0c-96d6-4a2e-9741-4f5883d9db32" providerId="AD" clId="Web-{B0DEA7EB-AB05-05F4-6F11-3B8FD21936CA}" dt="2025-12-10T12:22:22.094" v="57" actId="20577"/>
        <pc:sldMkLst>
          <pc:docMk/>
          <pc:sldMk cId="46635780" sldId="562"/>
        </pc:sldMkLst>
        <pc:spChg chg="mod">
          <ac:chgData name="erina@thebalkanforum.org" userId="S::erina_thebalkanforum.org#ext#@cleantechbulgaria.onmicrosoft.com::d35f3f0c-96d6-4a2e-9741-4f5883d9db32" providerId="AD" clId="Web-{B0DEA7EB-AB05-05F4-6F11-3B8FD21936CA}" dt="2025-12-10T12:22:22.094" v="57" actId="20577"/>
          <ac:spMkLst>
            <pc:docMk/>
            <pc:sldMk cId="46635780" sldId="562"/>
            <ac:spMk id="7" creationId="{EDA721AB-AFD9-CF16-02C8-DE3E573E0075}"/>
          </ac:spMkLst>
        </pc:spChg>
      </pc:sldChg>
      <pc:sldChg chg="modSp">
        <pc:chgData name="erina@thebalkanforum.org" userId="S::erina_thebalkanforum.org#ext#@cleantechbulgaria.onmicrosoft.com::d35f3f0c-96d6-4a2e-9741-4f5883d9db32" providerId="AD" clId="Web-{B0DEA7EB-AB05-05F4-6F11-3B8FD21936CA}" dt="2025-12-10T12:19:38.711" v="37" actId="20577"/>
        <pc:sldMkLst>
          <pc:docMk/>
          <pc:sldMk cId="816150767" sldId="566"/>
        </pc:sldMkLst>
        <pc:spChg chg="mod">
          <ac:chgData name="erina@thebalkanforum.org" userId="S::erina_thebalkanforum.org#ext#@cleantechbulgaria.onmicrosoft.com::d35f3f0c-96d6-4a2e-9741-4f5883d9db32" providerId="AD" clId="Web-{B0DEA7EB-AB05-05F4-6F11-3B8FD21936CA}" dt="2025-12-10T12:19:24.929" v="27" actId="20577"/>
          <ac:spMkLst>
            <pc:docMk/>
            <pc:sldMk cId="816150767" sldId="566"/>
            <ac:spMk id="3" creationId="{820FC247-744E-3200-802F-09C6CC363520}"/>
          </ac:spMkLst>
        </pc:spChg>
        <pc:spChg chg="mod">
          <ac:chgData name="erina@thebalkanforum.org" userId="S::erina_thebalkanforum.org#ext#@cleantechbulgaria.onmicrosoft.com::d35f3f0c-96d6-4a2e-9741-4f5883d9db32" providerId="AD" clId="Web-{B0DEA7EB-AB05-05F4-6F11-3B8FD21936CA}" dt="2025-12-10T12:19:38.711" v="37" actId="20577"/>
          <ac:spMkLst>
            <pc:docMk/>
            <pc:sldMk cId="816150767" sldId="566"/>
            <ac:spMk id="8" creationId="{9D06A378-F1CD-1338-C62A-DBE8CACFC329}"/>
          </ac:spMkLst>
        </pc:spChg>
      </pc:sldChg>
      <pc:sldChg chg="modSp">
        <pc:chgData name="erina@thebalkanforum.org" userId="S::erina_thebalkanforum.org#ext#@cleantechbulgaria.onmicrosoft.com::d35f3f0c-96d6-4a2e-9741-4f5883d9db32" providerId="AD" clId="Web-{B0DEA7EB-AB05-05F4-6F11-3B8FD21936CA}" dt="2025-12-10T12:23:08.704" v="65" actId="20577"/>
        <pc:sldMkLst>
          <pc:docMk/>
          <pc:sldMk cId="4175086837" sldId="570"/>
        </pc:sldMkLst>
        <pc:spChg chg="mod">
          <ac:chgData name="erina@thebalkanforum.org" userId="S::erina_thebalkanforum.org#ext#@cleantechbulgaria.onmicrosoft.com::d35f3f0c-96d6-4a2e-9741-4f5883d9db32" providerId="AD" clId="Web-{B0DEA7EB-AB05-05F4-6F11-3B8FD21936CA}" dt="2025-12-10T12:23:08.704" v="65" actId="20577"/>
          <ac:spMkLst>
            <pc:docMk/>
            <pc:sldMk cId="4175086837" sldId="570"/>
            <ac:spMk id="7" creationId="{B3867719-AA83-060D-963D-C4F0643EF671}"/>
          </ac:spMkLst>
        </pc:spChg>
      </pc:sldChg>
      <pc:sldChg chg="modSp">
        <pc:chgData name="erina@thebalkanforum.org" userId="S::erina_thebalkanforum.org#ext#@cleantechbulgaria.onmicrosoft.com::d35f3f0c-96d6-4a2e-9741-4f5883d9db32" providerId="AD" clId="Web-{B0DEA7EB-AB05-05F4-6F11-3B8FD21936CA}" dt="2025-12-10T12:25:48.331" v="82" actId="20577"/>
        <pc:sldMkLst>
          <pc:docMk/>
          <pc:sldMk cId="1880753954" sldId="582"/>
        </pc:sldMkLst>
        <pc:spChg chg="mod">
          <ac:chgData name="erina@thebalkanforum.org" userId="S::erina_thebalkanforum.org#ext#@cleantechbulgaria.onmicrosoft.com::d35f3f0c-96d6-4a2e-9741-4f5883d9db32" providerId="AD" clId="Web-{B0DEA7EB-AB05-05F4-6F11-3B8FD21936CA}" dt="2025-12-10T12:24:57.815" v="71" actId="20577"/>
          <ac:spMkLst>
            <pc:docMk/>
            <pc:sldMk cId="1880753954" sldId="582"/>
            <ac:spMk id="2" creationId="{1CBA98A9-F787-1BA8-945C-B1DFEC1003A4}"/>
          </ac:spMkLst>
        </pc:spChg>
        <pc:spChg chg="mod">
          <ac:chgData name="erina@thebalkanforum.org" userId="S::erina_thebalkanforum.org#ext#@cleantechbulgaria.onmicrosoft.com::d35f3f0c-96d6-4a2e-9741-4f5883d9db32" providerId="AD" clId="Web-{B0DEA7EB-AB05-05F4-6F11-3B8FD21936CA}" dt="2025-12-10T12:25:48.331" v="82" actId="20577"/>
          <ac:spMkLst>
            <pc:docMk/>
            <pc:sldMk cId="1880753954" sldId="582"/>
            <ac:spMk id="8" creationId="{1E7D40F4-68D1-6A6D-3670-C2DA3D43D016}"/>
          </ac:spMkLst>
        </pc:spChg>
      </pc:sldChg>
    </pc:docChg>
  </pc:docChgLst>
  <pc:docChgLst>
    <pc:chgData name="erina@thebalkanforum.org" userId="S::erina_thebalkanforum.org#ext#@cleantechbulgaria.onmicrosoft.com::d35f3f0c-96d6-4a2e-9741-4f5883d9db32" providerId="AD" clId="Web-{766616CB-0C55-F402-F275-F729DFFAC62D}"/>
    <pc:docChg chg="modSld">
      <pc:chgData name="erina@thebalkanforum.org" userId="S::erina_thebalkanforum.org#ext#@cleantechbulgaria.onmicrosoft.com::d35f3f0c-96d6-4a2e-9741-4f5883d9db32" providerId="AD" clId="Web-{766616CB-0C55-F402-F275-F729DFFAC62D}" dt="2025-12-10T10:30:32.133" v="138" actId="20577"/>
      <pc:docMkLst>
        <pc:docMk/>
      </pc:docMkLst>
      <pc:sldChg chg="modSp">
        <pc:chgData name="erina@thebalkanforum.org" userId="S::erina_thebalkanforum.org#ext#@cleantechbulgaria.onmicrosoft.com::d35f3f0c-96d6-4a2e-9741-4f5883d9db32" providerId="AD" clId="Web-{766616CB-0C55-F402-F275-F729DFFAC62D}" dt="2025-12-10T10:23:24.065" v="1" actId="20577"/>
        <pc:sldMkLst>
          <pc:docMk/>
          <pc:sldMk cId="3774500966" sldId="271"/>
        </pc:sldMkLst>
        <pc:spChg chg="mod">
          <ac:chgData name="erina@thebalkanforum.org" userId="S::erina_thebalkanforum.org#ext#@cleantechbulgaria.onmicrosoft.com::d35f3f0c-96d6-4a2e-9741-4f5883d9db32" providerId="AD" clId="Web-{766616CB-0C55-F402-F275-F729DFFAC62D}" dt="2025-12-10T10:23:24.065" v="1" actId="20577"/>
          <ac:spMkLst>
            <pc:docMk/>
            <pc:sldMk cId="3774500966" sldId="271"/>
            <ac:spMk id="2" creationId="{E76AB82A-AC1A-0576-9F5F-E6A9FC91E772}"/>
          </ac:spMkLst>
        </pc:spChg>
      </pc:sldChg>
      <pc:sldChg chg="modSp">
        <pc:chgData name="erina@thebalkanforum.org" userId="S::erina_thebalkanforum.org#ext#@cleantechbulgaria.onmicrosoft.com::d35f3f0c-96d6-4a2e-9741-4f5883d9db32" providerId="AD" clId="Web-{766616CB-0C55-F402-F275-F729DFFAC62D}" dt="2025-12-10T10:24:15.831" v="7" actId="20577"/>
        <pc:sldMkLst>
          <pc:docMk/>
          <pc:sldMk cId="627460957" sldId="514"/>
        </pc:sldMkLst>
        <pc:spChg chg="mod">
          <ac:chgData name="erina@thebalkanforum.org" userId="S::erina_thebalkanforum.org#ext#@cleantechbulgaria.onmicrosoft.com::d35f3f0c-96d6-4a2e-9741-4f5883d9db32" providerId="AD" clId="Web-{766616CB-0C55-F402-F275-F729DFFAC62D}" dt="2025-12-10T10:24:15.831" v="7" actId="20577"/>
          <ac:spMkLst>
            <pc:docMk/>
            <pc:sldMk cId="627460957" sldId="514"/>
            <ac:spMk id="6" creationId="{9B8922E9-B2A6-BF2C-2490-1D9AD6FEC6A8}"/>
          </ac:spMkLst>
        </pc:spChg>
      </pc:sldChg>
      <pc:sldChg chg="modSp">
        <pc:chgData name="erina@thebalkanforum.org" userId="S::erina_thebalkanforum.org#ext#@cleantechbulgaria.onmicrosoft.com::d35f3f0c-96d6-4a2e-9741-4f5883d9db32" providerId="AD" clId="Web-{766616CB-0C55-F402-F275-F729DFFAC62D}" dt="2025-12-10T10:24:27.441" v="13" actId="20577"/>
        <pc:sldMkLst>
          <pc:docMk/>
          <pc:sldMk cId="2476959137" sldId="535"/>
        </pc:sldMkLst>
        <pc:spChg chg="mod">
          <ac:chgData name="erina@thebalkanforum.org" userId="S::erina_thebalkanforum.org#ext#@cleantechbulgaria.onmicrosoft.com::d35f3f0c-96d6-4a2e-9741-4f5883d9db32" providerId="AD" clId="Web-{766616CB-0C55-F402-F275-F729DFFAC62D}" dt="2025-12-10T10:24:27.441" v="13" actId="20577"/>
          <ac:spMkLst>
            <pc:docMk/>
            <pc:sldMk cId="2476959137" sldId="535"/>
            <ac:spMk id="7" creationId="{AB9C895C-89F8-AC54-FB5D-74F8EA80853F}"/>
          </ac:spMkLst>
        </pc:spChg>
      </pc:sldChg>
      <pc:sldChg chg="modSp">
        <pc:chgData name="erina@thebalkanforum.org" userId="S::erina_thebalkanforum.org#ext#@cleantechbulgaria.onmicrosoft.com::d35f3f0c-96d6-4a2e-9741-4f5883d9db32" providerId="AD" clId="Web-{766616CB-0C55-F402-F275-F729DFFAC62D}" dt="2025-12-10T10:24:33.222" v="14" actId="14100"/>
        <pc:sldMkLst>
          <pc:docMk/>
          <pc:sldMk cId="3315338260" sldId="536"/>
        </pc:sldMkLst>
        <pc:spChg chg="mod">
          <ac:chgData name="erina@thebalkanforum.org" userId="S::erina_thebalkanforum.org#ext#@cleantechbulgaria.onmicrosoft.com::d35f3f0c-96d6-4a2e-9741-4f5883d9db32" providerId="AD" clId="Web-{766616CB-0C55-F402-F275-F729DFFAC62D}" dt="2025-12-10T10:24:33.222" v="14" actId="14100"/>
          <ac:spMkLst>
            <pc:docMk/>
            <pc:sldMk cId="3315338260" sldId="536"/>
            <ac:spMk id="6" creationId="{CDC9C7E5-82CC-B90D-7EDD-FB2FF688A5E4}"/>
          </ac:spMkLst>
        </pc:spChg>
      </pc:sldChg>
      <pc:sldChg chg="modSp">
        <pc:chgData name="erina@thebalkanforum.org" userId="S::erina_thebalkanforum.org#ext#@cleantechbulgaria.onmicrosoft.com::d35f3f0c-96d6-4a2e-9741-4f5883d9db32" providerId="AD" clId="Web-{766616CB-0C55-F402-F275-F729DFFAC62D}" dt="2025-12-10T10:24:50.644" v="21" actId="20577"/>
        <pc:sldMkLst>
          <pc:docMk/>
          <pc:sldMk cId="4108346848" sldId="539"/>
        </pc:sldMkLst>
        <pc:spChg chg="mod">
          <ac:chgData name="erina@thebalkanforum.org" userId="S::erina_thebalkanforum.org#ext#@cleantechbulgaria.onmicrosoft.com::d35f3f0c-96d6-4a2e-9741-4f5883d9db32" providerId="AD" clId="Web-{766616CB-0C55-F402-F275-F729DFFAC62D}" dt="2025-12-10T10:24:50.644" v="21" actId="20577"/>
          <ac:spMkLst>
            <pc:docMk/>
            <pc:sldMk cId="4108346848" sldId="539"/>
            <ac:spMk id="8" creationId="{F39E5102-212E-C214-2021-7CF7F22AC6B6}"/>
          </ac:spMkLst>
        </pc:spChg>
      </pc:sldChg>
      <pc:sldChg chg="modSp">
        <pc:chgData name="erina@thebalkanforum.org" userId="S::erina_thebalkanforum.org#ext#@cleantechbulgaria.onmicrosoft.com::d35f3f0c-96d6-4a2e-9741-4f5883d9db32" providerId="AD" clId="Web-{766616CB-0C55-F402-F275-F729DFFAC62D}" dt="2025-12-10T10:25:03.754" v="26" actId="20577"/>
        <pc:sldMkLst>
          <pc:docMk/>
          <pc:sldMk cId="2285203505" sldId="542"/>
        </pc:sldMkLst>
        <pc:spChg chg="mod">
          <ac:chgData name="erina@thebalkanforum.org" userId="S::erina_thebalkanforum.org#ext#@cleantechbulgaria.onmicrosoft.com::d35f3f0c-96d6-4a2e-9741-4f5883d9db32" providerId="AD" clId="Web-{766616CB-0C55-F402-F275-F729DFFAC62D}" dt="2025-12-10T10:25:03.754" v="26" actId="20577"/>
          <ac:spMkLst>
            <pc:docMk/>
            <pc:sldMk cId="2285203505" sldId="542"/>
            <ac:spMk id="8" creationId="{41840AE9-5BF7-4822-544E-D9E7ADED54BE}"/>
          </ac:spMkLst>
        </pc:spChg>
      </pc:sldChg>
      <pc:sldChg chg="modSp">
        <pc:chgData name="erina@thebalkanforum.org" userId="S::erina_thebalkanforum.org#ext#@cleantechbulgaria.onmicrosoft.com::d35f3f0c-96d6-4a2e-9741-4f5883d9db32" providerId="AD" clId="Web-{766616CB-0C55-F402-F275-F729DFFAC62D}" dt="2025-12-10T10:25:26.911" v="49" actId="20577"/>
        <pc:sldMkLst>
          <pc:docMk/>
          <pc:sldMk cId="1938321863" sldId="544"/>
        </pc:sldMkLst>
        <pc:spChg chg="mod">
          <ac:chgData name="erina@thebalkanforum.org" userId="S::erina_thebalkanforum.org#ext#@cleantechbulgaria.onmicrosoft.com::d35f3f0c-96d6-4a2e-9741-4f5883d9db32" providerId="AD" clId="Web-{766616CB-0C55-F402-F275-F729DFFAC62D}" dt="2025-12-10T10:25:26.911" v="49" actId="20577"/>
          <ac:spMkLst>
            <pc:docMk/>
            <pc:sldMk cId="1938321863" sldId="544"/>
            <ac:spMk id="6" creationId="{5D586DB9-683B-5539-682B-F9416AF3EA16}"/>
          </ac:spMkLst>
        </pc:spChg>
        <pc:spChg chg="mod">
          <ac:chgData name="erina@thebalkanforum.org" userId="S::erina_thebalkanforum.org#ext#@cleantechbulgaria.onmicrosoft.com::d35f3f0c-96d6-4a2e-9741-4f5883d9db32" providerId="AD" clId="Web-{766616CB-0C55-F402-F275-F729DFFAC62D}" dt="2025-12-10T10:25:17.067" v="40" actId="20577"/>
          <ac:spMkLst>
            <pc:docMk/>
            <pc:sldMk cId="1938321863" sldId="544"/>
            <ac:spMk id="9" creationId="{766D7C5A-3D9E-D5C7-A750-73688EFF1774}"/>
          </ac:spMkLst>
        </pc:spChg>
      </pc:sldChg>
      <pc:sldChg chg="modSp">
        <pc:chgData name="erina@thebalkanforum.org" userId="S::erina_thebalkanforum.org#ext#@cleantechbulgaria.onmicrosoft.com::d35f3f0c-96d6-4a2e-9741-4f5883d9db32" providerId="AD" clId="Web-{766616CB-0C55-F402-F275-F729DFFAC62D}" dt="2025-12-10T10:25:40.192" v="60" actId="20577"/>
        <pc:sldMkLst>
          <pc:docMk/>
          <pc:sldMk cId="906533340" sldId="545"/>
        </pc:sldMkLst>
        <pc:spChg chg="mod">
          <ac:chgData name="erina@thebalkanforum.org" userId="S::erina_thebalkanforum.org#ext#@cleantechbulgaria.onmicrosoft.com::d35f3f0c-96d6-4a2e-9741-4f5883d9db32" providerId="AD" clId="Web-{766616CB-0C55-F402-F275-F729DFFAC62D}" dt="2025-12-10T10:25:31.645" v="55" actId="20577"/>
          <ac:spMkLst>
            <pc:docMk/>
            <pc:sldMk cId="906533340" sldId="545"/>
            <ac:spMk id="5" creationId="{0611E2FA-AA65-DCEA-D492-CDEAB7377A67}"/>
          </ac:spMkLst>
        </pc:spChg>
        <pc:spChg chg="mod">
          <ac:chgData name="erina@thebalkanforum.org" userId="S::erina_thebalkanforum.org#ext#@cleantechbulgaria.onmicrosoft.com::d35f3f0c-96d6-4a2e-9741-4f5883d9db32" providerId="AD" clId="Web-{766616CB-0C55-F402-F275-F729DFFAC62D}" dt="2025-12-10T10:25:40.192" v="60" actId="20577"/>
          <ac:spMkLst>
            <pc:docMk/>
            <pc:sldMk cId="906533340" sldId="545"/>
            <ac:spMk id="7" creationId="{73BB8D1A-C3D1-C1EB-4565-257293D40D74}"/>
          </ac:spMkLst>
        </pc:spChg>
      </pc:sldChg>
      <pc:sldChg chg="modSp">
        <pc:chgData name="erina@thebalkanforum.org" userId="S::erina_thebalkanforum.org#ext#@cleantechbulgaria.onmicrosoft.com::d35f3f0c-96d6-4a2e-9741-4f5883d9db32" providerId="AD" clId="Web-{766616CB-0C55-F402-F275-F729DFFAC62D}" dt="2025-12-10T10:25:52.833" v="75" actId="20577"/>
        <pc:sldMkLst>
          <pc:docMk/>
          <pc:sldMk cId="1144703411" sldId="546"/>
        </pc:sldMkLst>
        <pc:spChg chg="mod">
          <ac:chgData name="erina@thebalkanforum.org" userId="S::erina_thebalkanforum.org#ext#@cleantechbulgaria.onmicrosoft.com::d35f3f0c-96d6-4a2e-9741-4f5883d9db32" providerId="AD" clId="Web-{766616CB-0C55-F402-F275-F729DFFAC62D}" dt="2025-12-10T10:25:52.833" v="75" actId="20577"/>
          <ac:spMkLst>
            <pc:docMk/>
            <pc:sldMk cId="1144703411" sldId="546"/>
            <ac:spMk id="8" creationId="{98639BB6-BAD1-86BD-1E9C-B632F91B7799}"/>
          </ac:spMkLst>
        </pc:spChg>
        <pc:spChg chg="mod">
          <ac:chgData name="erina@thebalkanforum.org" userId="S::erina_thebalkanforum.org#ext#@cleantechbulgaria.onmicrosoft.com::d35f3f0c-96d6-4a2e-9741-4f5883d9db32" providerId="AD" clId="Web-{766616CB-0C55-F402-F275-F729DFFAC62D}" dt="2025-12-10T10:25:50.568" v="68" actId="20577"/>
          <ac:spMkLst>
            <pc:docMk/>
            <pc:sldMk cId="1144703411" sldId="546"/>
            <ac:spMk id="11" creationId="{AD23AE18-C32E-E1AA-DA40-135015F3E921}"/>
          </ac:spMkLst>
        </pc:spChg>
      </pc:sldChg>
      <pc:sldChg chg="modSp">
        <pc:chgData name="erina@thebalkanforum.org" userId="S::erina_thebalkanforum.org#ext#@cleantechbulgaria.onmicrosoft.com::d35f3f0c-96d6-4a2e-9741-4f5883d9db32" providerId="AD" clId="Web-{766616CB-0C55-F402-F275-F729DFFAC62D}" dt="2025-12-10T10:26:12.786" v="82" actId="20577"/>
        <pc:sldMkLst>
          <pc:docMk/>
          <pc:sldMk cId="2733065614" sldId="547"/>
        </pc:sldMkLst>
        <pc:spChg chg="mod">
          <ac:chgData name="erina@thebalkanforum.org" userId="S::erina_thebalkanforum.org#ext#@cleantechbulgaria.onmicrosoft.com::d35f3f0c-96d6-4a2e-9741-4f5883d9db32" providerId="AD" clId="Web-{766616CB-0C55-F402-F275-F729DFFAC62D}" dt="2025-12-10T10:26:04.349" v="77" actId="20577"/>
          <ac:spMkLst>
            <pc:docMk/>
            <pc:sldMk cId="2733065614" sldId="547"/>
            <ac:spMk id="8" creationId="{E7DF019F-7960-0BFE-2B66-791DE58F509C}"/>
          </ac:spMkLst>
        </pc:spChg>
        <pc:spChg chg="mod">
          <ac:chgData name="erina@thebalkanforum.org" userId="S::erina_thebalkanforum.org#ext#@cleantechbulgaria.onmicrosoft.com::d35f3f0c-96d6-4a2e-9741-4f5883d9db32" providerId="AD" clId="Web-{766616CB-0C55-F402-F275-F729DFFAC62D}" dt="2025-12-10T10:26:12.786" v="82" actId="20577"/>
          <ac:spMkLst>
            <pc:docMk/>
            <pc:sldMk cId="2733065614" sldId="547"/>
            <ac:spMk id="11" creationId="{F4659A06-888D-B792-F979-A83F3A51DCDE}"/>
          </ac:spMkLst>
        </pc:spChg>
      </pc:sldChg>
      <pc:sldChg chg="modSp">
        <pc:chgData name="erina@thebalkanforum.org" userId="S::erina_thebalkanforum.org#ext#@cleantechbulgaria.onmicrosoft.com::d35f3f0c-96d6-4a2e-9741-4f5883d9db32" providerId="AD" clId="Web-{766616CB-0C55-F402-F275-F729DFFAC62D}" dt="2025-12-10T10:26:31.568" v="85" actId="20577"/>
        <pc:sldMkLst>
          <pc:docMk/>
          <pc:sldMk cId="3590427710" sldId="551"/>
        </pc:sldMkLst>
        <pc:spChg chg="mod">
          <ac:chgData name="erina@thebalkanforum.org" userId="S::erina_thebalkanforum.org#ext#@cleantechbulgaria.onmicrosoft.com::d35f3f0c-96d6-4a2e-9741-4f5883d9db32" providerId="AD" clId="Web-{766616CB-0C55-F402-F275-F729DFFAC62D}" dt="2025-12-10T10:26:31.568" v="85" actId="20577"/>
          <ac:spMkLst>
            <pc:docMk/>
            <pc:sldMk cId="3590427710" sldId="551"/>
            <ac:spMk id="7" creationId="{45E020AA-1073-24AE-767F-74F74DCC743B}"/>
          </ac:spMkLst>
        </pc:spChg>
      </pc:sldChg>
      <pc:sldChg chg="modSp">
        <pc:chgData name="erina@thebalkanforum.org" userId="S::erina_thebalkanforum.org#ext#@cleantechbulgaria.onmicrosoft.com::d35f3f0c-96d6-4a2e-9741-4f5883d9db32" providerId="AD" clId="Web-{766616CB-0C55-F402-F275-F729DFFAC62D}" dt="2025-12-10T10:26:43.302" v="88" actId="20577"/>
        <pc:sldMkLst>
          <pc:docMk/>
          <pc:sldMk cId="3812429527" sldId="552"/>
        </pc:sldMkLst>
        <pc:spChg chg="mod">
          <ac:chgData name="erina@thebalkanforum.org" userId="S::erina_thebalkanforum.org#ext#@cleantechbulgaria.onmicrosoft.com::d35f3f0c-96d6-4a2e-9741-4f5883d9db32" providerId="AD" clId="Web-{766616CB-0C55-F402-F275-F729DFFAC62D}" dt="2025-12-10T10:26:43.302" v="88" actId="20577"/>
          <ac:spMkLst>
            <pc:docMk/>
            <pc:sldMk cId="3812429527" sldId="552"/>
            <ac:spMk id="2" creationId="{77E8D83A-3C4A-86B1-A834-747AC90B8821}"/>
          </ac:spMkLst>
        </pc:spChg>
      </pc:sldChg>
      <pc:sldChg chg="modSp">
        <pc:chgData name="erina@thebalkanforum.org" userId="S::erina_thebalkanforum.org#ext#@cleantechbulgaria.onmicrosoft.com::d35f3f0c-96d6-4a2e-9741-4f5883d9db32" providerId="AD" clId="Web-{766616CB-0C55-F402-F275-F729DFFAC62D}" dt="2025-12-10T10:27:05.881" v="92" actId="20577"/>
        <pc:sldMkLst>
          <pc:docMk/>
          <pc:sldMk cId="370133658" sldId="557"/>
        </pc:sldMkLst>
        <pc:spChg chg="mod">
          <ac:chgData name="erina@thebalkanforum.org" userId="S::erina_thebalkanforum.org#ext#@cleantechbulgaria.onmicrosoft.com::d35f3f0c-96d6-4a2e-9741-4f5883d9db32" providerId="AD" clId="Web-{766616CB-0C55-F402-F275-F729DFFAC62D}" dt="2025-12-10T10:27:05.881" v="92" actId="20577"/>
          <ac:spMkLst>
            <pc:docMk/>
            <pc:sldMk cId="370133658" sldId="557"/>
            <ac:spMk id="6" creationId="{0E071CD3-CC0E-91A0-F0F1-15A4DAAE4862}"/>
          </ac:spMkLst>
        </pc:spChg>
      </pc:sldChg>
      <pc:sldChg chg="modSp">
        <pc:chgData name="erina@thebalkanforum.org" userId="S::erina_thebalkanforum.org#ext#@cleantechbulgaria.onmicrosoft.com::d35f3f0c-96d6-4a2e-9741-4f5883d9db32" providerId="AD" clId="Web-{766616CB-0C55-F402-F275-F729DFFAC62D}" dt="2025-12-10T10:26:46.521" v="90" actId="20577"/>
        <pc:sldMkLst>
          <pc:docMk/>
          <pc:sldMk cId="2193048184" sldId="558"/>
        </pc:sldMkLst>
        <pc:spChg chg="mod">
          <ac:chgData name="erina@thebalkanforum.org" userId="S::erina_thebalkanforum.org#ext#@cleantechbulgaria.onmicrosoft.com::d35f3f0c-96d6-4a2e-9741-4f5883d9db32" providerId="AD" clId="Web-{766616CB-0C55-F402-F275-F729DFFAC62D}" dt="2025-12-10T10:26:46.521" v="90" actId="20577"/>
          <ac:spMkLst>
            <pc:docMk/>
            <pc:sldMk cId="2193048184" sldId="558"/>
            <ac:spMk id="6" creationId="{EF228CB3-145F-057F-3A05-D5B198A36E0F}"/>
          </ac:spMkLst>
        </pc:spChg>
      </pc:sldChg>
      <pc:sldChg chg="modSp">
        <pc:chgData name="erina@thebalkanforum.org" userId="S::erina_thebalkanforum.org#ext#@cleantechbulgaria.onmicrosoft.com::d35f3f0c-96d6-4a2e-9741-4f5883d9db32" providerId="AD" clId="Web-{766616CB-0C55-F402-F275-F729DFFAC62D}" dt="2025-12-10T10:27:29.164" v="100" actId="20577"/>
        <pc:sldMkLst>
          <pc:docMk/>
          <pc:sldMk cId="3189040839" sldId="561"/>
        </pc:sldMkLst>
        <pc:spChg chg="mod">
          <ac:chgData name="erina@thebalkanforum.org" userId="S::erina_thebalkanforum.org#ext#@cleantechbulgaria.onmicrosoft.com::d35f3f0c-96d6-4a2e-9741-4f5883d9db32" providerId="AD" clId="Web-{766616CB-0C55-F402-F275-F729DFFAC62D}" dt="2025-12-10T10:27:29.164" v="100" actId="20577"/>
          <ac:spMkLst>
            <pc:docMk/>
            <pc:sldMk cId="3189040839" sldId="561"/>
            <ac:spMk id="7" creationId="{3B3744E1-E287-4EE9-4959-ED76B9C1A7CF}"/>
          </ac:spMkLst>
        </pc:spChg>
      </pc:sldChg>
      <pc:sldChg chg="modSp">
        <pc:chgData name="erina@thebalkanforum.org" userId="S::erina_thebalkanforum.org#ext#@cleantechbulgaria.onmicrosoft.com::d35f3f0c-96d6-4a2e-9741-4f5883d9db32" providerId="AD" clId="Web-{766616CB-0C55-F402-F275-F729DFFAC62D}" dt="2025-12-10T10:27:44.509" v="102" actId="20577"/>
        <pc:sldMkLst>
          <pc:docMk/>
          <pc:sldMk cId="46635780" sldId="562"/>
        </pc:sldMkLst>
        <pc:spChg chg="mod">
          <ac:chgData name="erina@thebalkanforum.org" userId="S::erina_thebalkanforum.org#ext#@cleantechbulgaria.onmicrosoft.com::d35f3f0c-96d6-4a2e-9741-4f5883d9db32" providerId="AD" clId="Web-{766616CB-0C55-F402-F275-F729DFFAC62D}" dt="2025-12-10T10:27:44.509" v="102" actId="20577"/>
          <ac:spMkLst>
            <pc:docMk/>
            <pc:sldMk cId="46635780" sldId="562"/>
            <ac:spMk id="7" creationId="{EDA721AB-AFD9-CF16-02C8-DE3E573E0075}"/>
          </ac:spMkLst>
        </pc:spChg>
      </pc:sldChg>
      <pc:sldChg chg="modSp">
        <pc:chgData name="erina@thebalkanforum.org" userId="S::erina_thebalkanforum.org#ext#@cleantechbulgaria.onmicrosoft.com::d35f3f0c-96d6-4a2e-9741-4f5883d9db32" providerId="AD" clId="Web-{766616CB-0C55-F402-F275-F729DFFAC62D}" dt="2025-12-10T10:27:54.245" v="112" actId="20577"/>
        <pc:sldMkLst>
          <pc:docMk/>
          <pc:sldMk cId="1143317875" sldId="563"/>
        </pc:sldMkLst>
        <pc:spChg chg="mod">
          <ac:chgData name="erina@thebalkanforum.org" userId="S::erina_thebalkanforum.org#ext#@cleantechbulgaria.onmicrosoft.com::d35f3f0c-96d6-4a2e-9741-4f5883d9db32" providerId="AD" clId="Web-{766616CB-0C55-F402-F275-F729DFFAC62D}" dt="2025-12-10T10:27:54.245" v="112" actId="20577"/>
          <ac:spMkLst>
            <pc:docMk/>
            <pc:sldMk cId="1143317875" sldId="563"/>
            <ac:spMk id="7" creationId="{9E64A6DA-590D-8D1B-DB59-7F038CE97798}"/>
          </ac:spMkLst>
        </pc:spChg>
      </pc:sldChg>
      <pc:sldChg chg="modSp">
        <pc:chgData name="erina@thebalkanforum.org" userId="S::erina_thebalkanforum.org#ext#@cleantechbulgaria.onmicrosoft.com::d35f3f0c-96d6-4a2e-9741-4f5883d9db32" providerId="AD" clId="Web-{766616CB-0C55-F402-F275-F729DFFAC62D}" dt="2025-12-10T10:28:34.030" v="118" actId="20577"/>
        <pc:sldMkLst>
          <pc:docMk/>
          <pc:sldMk cId="2822319990" sldId="564"/>
        </pc:sldMkLst>
        <pc:spChg chg="mod">
          <ac:chgData name="erina@thebalkanforum.org" userId="S::erina_thebalkanforum.org#ext#@cleantechbulgaria.onmicrosoft.com::d35f3f0c-96d6-4a2e-9741-4f5883d9db32" providerId="AD" clId="Web-{766616CB-0C55-F402-F275-F729DFFAC62D}" dt="2025-12-10T10:28:34.030" v="118" actId="20577"/>
          <ac:spMkLst>
            <pc:docMk/>
            <pc:sldMk cId="2822319990" sldId="564"/>
            <ac:spMk id="7" creationId="{13E1F04A-9395-18A5-3EB8-CDBDCAB748C6}"/>
          </ac:spMkLst>
        </pc:spChg>
      </pc:sldChg>
      <pc:sldChg chg="modSp">
        <pc:chgData name="erina@thebalkanforum.org" userId="S::erina_thebalkanforum.org#ext#@cleantechbulgaria.onmicrosoft.com::d35f3f0c-96d6-4a2e-9741-4f5883d9db32" providerId="AD" clId="Web-{766616CB-0C55-F402-F275-F729DFFAC62D}" dt="2025-12-10T10:28:45.187" v="121" actId="20577"/>
        <pc:sldMkLst>
          <pc:docMk/>
          <pc:sldMk cId="2825900456" sldId="565"/>
        </pc:sldMkLst>
        <pc:spChg chg="mod">
          <ac:chgData name="erina@thebalkanforum.org" userId="S::erina_thebalkanforum.org#ext#@cleantechbulgaria.onmicrosoft.com::d35f3f0c-96d6-4a2e-9741-4f5883d9db32" providerId="AD" clId="Web-{766616CB-0C55-F402-F275-F729DFFAC62D}" dt="2025-12-10T10:28:45.187" v="121" actId="20577"/>
          <ac:spMkLst>
            <pc:docMk/>
            <pc:sldMk cId="2825900456" sldId="565"/>
            <ac:spMk id="7" creationId="{86856552-8B2E-3658-8019-C47B56247F4E}"/>
          </ac:spMkLst>
        </pc:spChg>
      </pc:sldChg>
      <pc:sldChg chg="modSp">
        <pc:chgData name="erina@thebalkanforum.org" userId="S::erina_thebalkanforum.org#ext#@cleantechbulgaria.onmicrosoft.com::d35f3f0c-96d6-4a2e-9741-4f5883d9db32" providerId="AD" clId="Web-{766616CB-0C55-F402-F275-F729DFFAC62D}" dt="2025-12-10T10:28:52.563" v="123" actId="20577"/>
        <pc:sldMkLst>
          <pc:docMk/>
          <pc:sldMk cId="4197824590" sldId="567"/>
        </pc:sldMkLst>
        <pc:spChg chg="mod">
          <ac:chgData name="erina@thebalkanforum.org" userId="S::erina_thebalkanforum.org#ext#@cleantechbulgaria.onmicrosoft.com::d35f3f0c-96d6-4a2e-9741-4f5883d9db32" providerId="AD" clId="Web-{766616CB-0C55-F402-F275-F729DFFAC62D}" dt="2025-12-10T10:28:52.563" v="123" actId="20577"/>
          <ac:spMkLst>
            <pc:docMk/>
            <pc:sldMk cId="4197824590" sldId="567"/>
            <ac:spMk id="6" creationId="{212744BE-0E8F-7B1F-7C38-55982EAE6603}"/>
          </ac:spMkLst>
        </pc:spChg>
      </pc:sldChg>
      <pc:sldChg chg="modSp">
        <pc:chgData name="erina@thebalkanforum.org" userId="S::erina_thebalkanforum.org#ext#@cleantechbulgaria.onmicrosoft.com::d35f3f0c-96d6-4a2e-9741-4f5883d9db32" providerId="AD" clId="Web-{766616CB-0C55-F402-F275-F729DFFAC62D}" dt="2025-12-10T10:29:35.707" v="131" actId="20577"/>
        <pc:sldMkLst>
          <pc:docMk/>
          <pc:sldMk cId="2567638231" sldId="568"/>
        </pc:sldMkLst>
        <pc:spChg chg="mod">
          <ac:chgData name="erina@thebalkanforum.org" userId="S::erina_thebalkanforum.org#ext#@cleantechbulgaria.onmicrosoft.com::d35f3f0c-96d6-4a2e-9741-4f5883d9db32" providerId="AD" clId="Web-{766616CB-0C55-F402-F275-F729DFFAC62D}" dt="2025-12-10T10:29:35.707" v="131" actId="20577"/>
          <ac:spMkLst>
            <pc:docMk/>
            <pc:sldMk cId="2567638231" sldId="568"/>
            <ac:spMk id="6" creationId="{DDF65AB5-CBF5-B088-D5CD-AC81ACA36D83}"/>
          </ac:spMkLst>
        </pc:spChg>
      </pc:sldChg>
      <pc:sldChg chg="modSp">
        <pc:chgData name="erina@thebalkanforum.org" userId="S::erina_thebalkanforum.org#ext#@cleantechbulgaria.onmicrosoft.com::d35f3f0c-96d6-4a2e-9741-4f5883d9db32" providerId="AD" clId="Web-{766616CB-0C55-F402-F275-F729DFFAC62D}" dt="2025-12-10T10:29:47.692" v="133" actId="20577"/>
        <pc:sldMkLst>
          <pc:docMk/>
          <pc:sldMk cId="1545303742" sldId="569"/>
        </pc:sldMkLst>
        <pc:spChg chg="mod">
          <ac:chgData name="erina@thebalkanforum.org" userId="S::erina_thebalkanforum.org#ext#@cleantechbulgaria.onmicrosoft.com::d35f3f0c-96d6-4a2e-9741-4f5883d9db32" providerId="AD" clId="Web-{766616CB-0C55-F402-F275-F729DFFAC62D}" dt="2025-12-10T10:29:47.692" v="133" actId="20577"/>
          <ac:spMkLst>
            <pc:docMk/>
            <pc:sldMk cId="1545303742" sldId="569"/>
            <ac:spMk id="6" creationId="{0DA1E61F-2F76-C3DA-90C3-430712585860}"/>
          </ac:spMkLst>
        </pc:spChg>
      </pc:sldChg>
      <pc:sldChg chg="modSp">
        <pc:chgData name="erina@thebalkanforum.org" userId="S::erina_thebalkanforum.org#ext#@cleantechbulgaria.onmicrosoft.com::d35f3f0c-96d6-4a2e-9741-4f5883d9db32" providerId="AD" clId="Web-{766616CB-0C55-F402-F275-F729DFFAC62D}" dt="2025-12-10T10:29:25.425" v="129" actId="20577"/>
        <pc:sldMkLst>
          <pc:docMk/>
          <pc:sldMk cId="2262224677" sldId="574"/>
        </pc:sldMkLst>
        <pc:spChg chg="mod">
          <ac:chgData name="erina@thebalkanforum.org" userId="S::erina_thebalkanforum.org#ext#@cleantechbulgaria.onmicrosoft.com::d35f3f0c-96d6-4a2e-9741-4f5883d9db32" providerId="AD" clId="Web-{766616CB-0C55-F402-F275-F729DFFAC62D}" dt="2025-12-10T10:29:25.425" v="129" actId="20577"/>
          <ac:spMkLst>
            <pc:docMk/>
            <pc:sldMk cId="2262224677" sldId="574"/>
            <ac:spMk id="8" creationId="{224A3D5C-37CD-4F10-B88C-E7319A1CB7A0}"/>
          </ac:spMkLst>
        </pc:spChg>
      </pc:sldChg>
      <pc:sldChg chg="modSp">
        <pc:chgData name="erina@thebalkanforum.org" userId="S::erina_thebalkanforum.org#ext#@cleantechbulgaria.onmicrosoft.com::d35f3f0c-96d6-4a2e-9741-4f5883d9db32" providerId="AD" clId="Web-{766616CB-0C55-F402-F275-F729DFFAC62D}" dt="2025-12-10T10:30:32.133" v="138" actId="20577"/>
        <pc:sldMkLst>
          <pc:docMk/>
          <pc:sldMk cId="1880753954" sldId="582"/>
        </pc:sldMkLst>
        <pc:spChg chg="mod">
          <ac:chgData name="erina@thebalkanforum.org" userId="S::erina_thebalkanforum.org#ext#@cleantechbulgaria.onmicrosoft.com::d35f3f0c-96d6-4a2e-9741-4f5883d9db32" providerId="AD" clId="Web-{766616CB-0C55-F402-F275-F729DFFAC62D}" dt="2025-12-10T10:30:32.133" v="138" actId="20577"/>
          <ac:spMkLst>
            <pc:docMk/>
            <pc:sldMk cId="1880753954" sldId="582"/>
            <ac:spMk id="2" creationId="{1CBA98A9-F787-1BA8-945C-B1DFEC1003A4}"/>
          </ac:spMkLst>
        </pc:sp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5AA4AE-1DE7-457B-8895-B3712A218543}"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GB"/>
        </a:p>
      </dgm:t>
    </dgm:pt>
    <dgm:pt modelId="{0AF321AB-7B36-421A-A0B9-D2933B4536CF}">
      <dgm:prSet phldrT="[Text]" custT="1"/>
      <dgm:spPr>
        <a:solidFill>
          <a:srgbClr val="399884"/>
        </a:solidFill>
      </dgm:spPr>
      <dgm:t>
        <a:bodyPr/>
        <a:lstStyle/>
        <a:p>
          <a:r>
            <a:rPr lang="en-GB" sz="2200" b="1" noProof="0" dirty="0">
              <a:solidFill>
                <a:srgbClr val="373365"/>
              </a:solidFill>
              <a:latin typeface="DejaVu Math TeX Gyre" panose="02000503000000000000"/>
            </a:rPr>
            <a:t>Moduli 1: Bazat e qëndrueshmërisë </a:t>
          </a:r>
        </a:p>
      </dgm:t>
    </dgm:pt>
    <dgm:pt modelId="{31BC75A9-8FE5-48D5-B0CD-6449FC1C4310}" type="parTrans" cxnId="{4A3FCDEA-2801-4C93-98C9-E2085BB927D0}">
      <dgm:prSet/>
      <dgm:spPr/>
      <dgm:t>
        <a:bodyPr/>
        <a:lstStyle/>
        <a:p>
          <a:endParaRPr lang="en-GB"/>
        </a:p>
      </dgm:t>
    </dgm:pt>
    <dgm:pt modelId="{67F7E916-E4BC-4387-B6D9-419ED1F543BB}" type="sibTrans" cxnId="{4A3FCDEA-2801-4C93-98C9-E2085BB927D0}">
      <dgm:prSet/>
      <dgm:spPr/>
      <dgm:t>
        <a:bodyPr/>
        <a:lstStyle/>
        <a:p>
          <a:endParaRPr lang="en-GB"/>
        </a:p>
      </dgm:t>
    </dgm:pt>
    <dgm:pt modelId="{B77B0499-EC21-4AE5-A6A1-2CBF83F93E96}">
      <dgm:prSet phldrT="[Text]" custT="1"/>
      <dgm:spPr>
        <a:solidFill>
          <a:srgbClr val="399884"/>
        </a:solidFill>
      </dgm:spPr>
      <dgm:t>
        <a:bodyPr/>
        <a:lstStyle/>
        <a:p>
          <a:r>
            <a:rPr lang="en-GB" sz="1600" noProof="0" dirty="0">
              <a:latin typeface="DejaVu Math TeX Gyre" panose="02000503000000000000"/>
            </a:rPr>
            <a:t>Nëntitulli 1.1: Hyrje në qëndrueshmëri dhe zhvillim të qëndrueshëm</a:t>
          </a:r>
        </a:p>
      </dgm:t>
    </dgm:pt>
    <dgm:pt modelId="{1EA819BB-A286-4BD2-B2F1-EE657B11ADCD}" type="parTrans" cxnId="{220A945B-B9DD-4E91-86E9-DACCC54ADBAB}">
      <dgm:prSet/>
      <dgm:spPr/>
      <dgm:t>
        <a:bodyPr/>
        <a:lstStyle/>
        <a:p>
          <a:endParaRPr lang="en-GB"/>
        </a:p>
      </dgm:t>
    </dgm:pt>
    <dgm:pt modelId="{C2B4E3F4-DBB1-4898-9E89-5CDDE9EBC57B}" type="sibTrans" cxnId="{220A945B-B9DD-4E91-86E9-DACCC54ADBAB}">
      <dgm:prSet/>
      <dgm:spPr/>
      <dgm:t>
        <a:bodyPr/>
        <a:lstStyle/>
        <a:p>
          <a:endParaRPr lang="en-GB"/>
        </a:p>
      </dgm:t>
    </dgm:pt>
    <dgm:pt modelId="{05FDD8DA-AA0A-4C3B-946B-56604277E9DE}">
      <dgm:prSet phldrT="[Text]" phldr="0" custT="1"/>
      <dgm:spPr>
        <a:solidFill>
          <a:srgbClr val="399884"/>
        </a:solidFill>
      </dgm:spPr>
      <dgm:t>
        <a:bodyPr/>
        <a:lstStyle/>
        <a:p>
          <a:pPr rtl="0"/>
          <a:r>
            <a:rPr lang="en-GB" sz="1600" noProof="0" dirty="0">
              <a:latin typeface="DejaVu Math TeX Gyre" panose="02000503000000000000"/>
            </a:rPr>
            <a:t>Nëntitull 1.2: Lidhja midis </a:t>
          </a:r>
          <a:r>
            <a:rPr lang="en-GB" sz="1600" noProof="0" dirty="0" err="1">
              <a:latin typeface="DejaVu Math TeX Gyre" panose="02000503000000000000"/>
            </a:rPr>
            <a:t>qëndrueshmërisë</a:t>
          </a:r>
          <a:r>
            <a:rPr lang="en-GB" sz="1600" noProof="0" dirty="0">
              <a:latin typeface="DejaVu Math TeX Gyre" panose="02000503000000000000"/>
            </a:rPr>
            <a:t>, </a:t>
          </a:r>
          <a:r>
            <a:rPr lang="en-GB" sz="1600" noProof="0" dirty="0" err="1">
              <a:latin typeface="DejaVu Math TeX Gyre" panose="02000503000000000000"/>
            </a:rPr>
            <a:t>ekonomisë</a:t>
          </a:r>
          <a:r>
            <a:rPr lang="en-GB" sz="1600" noProof="0" dirty="0">
              <a:latin typeface="DejaVu Math TeX Gyre" panose="02000503000000000000"/>
            </a:rPr>
            <a:t> </a:t>
          </a:r>
          <a:r>
            <a:rPr lang="en-GB" sz="1600" noProof="0" dirty="0" err="1">
              <a:latin typeface="DejaVu Math TeX Gyre" panose="02000503000000000000"/>
            </a:rPr>
            <a:t>qarkore</a:t>
          </a:r>
          <a:r>
            <a:rPr lang="en-GB" sz="1600" noProof="0" dirty="0">
              <a:latin typeface="DejaVu Math TeX Gyre" panose="02000503000000000000"/>
            </a:rPr>
            <a:t> dhe NVM-ve</a:t>
          </a:r>
        </a:p>
      </dgm:t>
    </dgm:pt>
    <dgm:pt modelId="{C523BCD6-0B0D-413B-A114-E21AB13489D3}" type="parTrans" cxnId="{299A0CAF-D060-487C-B193-3A0CD71473F6}">
      <dgm:prSet/>
      <dgm:spPr/>
      <dgm:t>
        <a:bodyPr/>
        <a:lstStyle/>
        <a:p>
          <a:endParaRPr lang="en-GB"/>
        </a:p>
      </dgm:t>
    </dgm:pt>
    <dgm:pt modelId="{83436793-6585-43A3-A965-0CF20DF912F6}" type="sibTrans" cxnId="{299A0CAF-D060-487C-B193-3A0CD71473F6}">
      <dgm:prSet/>
      <dgm:spPr/>
      <dgm:t>
        <a:bodyPr/>
        <a:lstStyle/>
        <a:p>
          <a:endParaRPr lang="en-GB"/>
        </a:p>
      </dgm:t>
    </dgm:pt>
    <dgm:pt modelId="{E364DC40-2D6E-4364-9D6F-3F6D3C0B6CA0}">
      <dgm:prSet phldrT="[Text]" custT="1"/>
      <dgm:spPr>
        <a:solidFill>
          <a:srgbClr val="4DB9A1"/>
        </a:solidFill>
      </dgm:spPr>
      <dgm: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Moduli 2: Etika mjedisore – parime dhe praktika</a:t>
          </a:r>
        </a:p>
      </dgm:t>
    </dgm:pt>
    <dgm:pt modelId="{7F0E1405-6E88-490D-94C4-48D428165B31}" type="parTrans" cxnId="{1AB33C3A-5C4D-4979-B463-872BD2315003}">
      <dgm:prSet/>
      <dgm:spPr/>
      <dgm:t>
        <a:bodyPr/>
        <a:lstStyle/>
        <a:p>
          <a:endParaRPr lang="en-GB"/>
        </a:p>
      </dgm:t>
    </dgm:pt>
    <dgm:pt modelId="{ED40E0DC-12C5-41B0-87C8-7741C3BB85D9}" type="sibTrans" cxnId="{1AB33C3A-5C4D-4979-B463-872BD2315003}">
      <dgm:prSet/>
      <dgm:spPr/>
      <dgm:t>
        <a:bodyPr/>
        <a:lstStyle/>
        <a:p>
          <a:endParaRPr lang="en-GB"/>
        </a:p>
      </dgm:t>
    </dgm:pt>
    <dgm:pt modelId="{5F904E51-97C7-4B67-A13B-A0921D93C8F8}">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Nënkapullë 2.1: Hyrje në etikën mjedisore dhe parimet kryesore</a:t>
          </a:r>
        </a:p>
      </dgm:t>
    </dgm:pt>
    <dgm:pt modelId="{3F8447A2-0172-4B26-A541-D7EB23DFB7E9}" type="parTrans" cxnId="{47586AC4-5F68-44F7-A3DA-C03EBA9BEA0C}">
      <dgm:prSet/>
      <dgm:spPr/>
      <dgm:t>
        <a:bodyPr/>
        <a:lstStyle/>
        <a:p>
          <a:endParaRPr lang="en-GB"/>
        </a:p>
      </dgm:t>
    </dgm:pt>
    <dgm:pt modelId="{4EC900AF-2F81-4778-951A-646767D8C24D}" type="sibTrans" cxnId="{47586AC4-5F68-44F7-A3DA-C03EBA9BEA0C}">
      <dgm:prSet/>
      <dgm:spPr/>
      <dgm:t>
        <a:bodyPr/>
        <a:lstStyle/>
        <a:p>
          <a:endParaRPr lang="en-GB"/>
        </a:p>
      </dgm:t>
    </dgm:pt>
    <dgm:pt modelId="{CDE6993B-1B3C-48B1-9577-62D5713753C2}">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Nënkryetari 2.2: Praktikat e etikës mjedisore - veprime, politika dhe zgjedhjet e stilit të jetesës</a:t>
          </a:r>
        </a:p>
      </dgm:t>
    </dgm:pt>
    <dgm:pt modelId="{4245FB99-CE81-4C73-8291-A6C522E6BC3E}" type="parTrans" cxnId="{1DE1FB07-3974-417E-9018-2B3CAF3687A1}">
      <dgm:prSet/>
      <dgm:spPr/>
      <dgm:t>
        <a:bodyPr/>
        <a:lstStyle/>
        <a:p>
          <a:endParaRPr lang="en-GB"/>
        </a:p>
      </dgm:t>
    </dgm:pt>
    <dgm:pt modelId="{4698DFE4-835C-4C22-9F35-2062098012E3}" type="sibTrans" cxnId="{1DE1FB07-3974-417E-9018-2B3CAF3687A1}">
      <dgm:prSet/>
      <dgm:spPr/>
      <dgm:t>
        <a:bodyPr/>
        <a:lstStyle/>
        <a:p>
          <a:endParaRPr lang="en-GB"/>
        </a:p>
      </dgm:t>
    </dgm:pt>
    <dgm:pt modelId="{37D074DA-7B98-4142-A990-56111AFBA890}">
      <dgm:prSet phldrT="[Text]" custT="1"/>
      <dgm:spPr>
        <a:solidFill>
          <a:srgbClr val="74D3BD"/>
        </a:solidFill>
      </dgm:spPr>
      <dgm: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Moduli 3: Edukimi për qëndrueshmëri dhe etikë mjedisore – pedagogji dhe praktikë</a:t>
          </a:r>
        </a:p>
      </dgm:t>
    </dgm:pt>
    <dgm:pt modelId="{C0E09891-1B53-479E-BEE2-6201465A1A58}" type="parTrans" cxnId="{556E045D-5316-4D9C-8FE4-CE43CD3DE0CB}">
      <dgm:prSet/>
      <dgm:spPr/>
      <dgm:t>
        <a:bodyPr/>
        <a:lstStyle/>
        <a:p>
          <a:endParaRPr lang="en-GB"/>
        </a:p>
      </dgm:t>
    </dgm:pt>
    <dgm:pt modelId="{D45A07B0-7A0F-438B-BDA9-33169241F928}" type="sibTrans" cxnId="{556E045D-5316-4D9C-8FE4-CE43CD3DE0CB}">
      <dgm:prSet/>
      <dgm:spPr/>
      <dgm:t>
        <a:bodyPr/>
        <a:lstStyle/>
        <a:p>
          <a:endParaRPr lang="en-GB"/>
        </a:p>
      </dgm:t>
    </dgm:pt>
    <dgm:pt modelId="{FD85481C-BCD7-49A8-A423-F0CA1CE85844}">
      <dgm:prSet phldrT="[Text]" custT="1"/>
      <dgm:spPr>
        <a:solidFill>
          <a:srgbClr val="74D3BD"/>
        </a:solidFill>
      </dgm:spPr>
      <dgm:t>
        <a:bodyPr/>
        <a:lstStyle/>
        <a:p>
          <a:pPr marL="228600" lvl="1" indent="0" algn="l" defTabSz="933450">
            <a:lnSpc>
              <a:spcPct val="90000"/>
            </a:lnSpc>
            <a:spcBef>
              <a:spcPct val="0"/>
            </a:spcBef>
            <a:spcAft>
              <a:spcPct val="15000"/>
            </a:spcAft>
          </a:pPr>
          <a:r>
            <a:rPr lang="en-GB" sz="1600" kern="1200" noProof="0" dirty="0">
              <a:latin typeface="DejaVu Math TeX Gyre" panose="02000503000000000000"/>
            </a:rPr>
            <a:t>Nëntitulli 3.1: Mësimi aktiv për qëndrueshmëri dhe etikë mjedisore</a:t>
          </a:r>
        </a:p>
      </dgm:t>
    </dgm:pt>
    <dgm:pt modelId="{B89DBDC9-0CF0-4342-ADE2-37B3B5B2AABD}" type="parTrans" cxnId="{DDAB41CB-1E0E-4F1D-A97B-E201BE4317E3}">
      <dgm:prSet/>
      <dgm:spPr/>
      <dgm:t>
        <a:bodyPr/>
        <a:lstStyle/>
        <a:p>
          <a:endParaRPr lang="en-GB"/>
        </a:p>
      </dgm:t>
    </dgm:pt>
    <dgm:pt modelId="{205ECCB7-9139-48D8-9010-F5E0043F5346}" type="sibTrans" cxnId="{DDAB41CB-1E0E-4F1D-A97B-E201BE4317E3}">
      <dgm:prSet/>
      <dgm:spPr/>
      <dgm:t>
        <a:bodyPr/>
        <a:lstStyle/>
        <a:p>
          <a:endParaRPr lang="en-GB"/>
        </a:p>
      </dgm:t>
    </dgm:pt>
    <dgm:pt modelId="{F8A3C8B2-A706-4732-8773-DCEF5306F043}">
      <dgm:prSet phldrT="[Text]" custT="1"/>
      <dgm:spPr>
        <a:solidFill>
          <a:srgbClr val="74D3BD"/>
        </a:solidFill>
      </dgm:spPr>
      <dgm:t>
        <a:bodyPr/>
        <a:lstStyle/>
        <a:p>
          <a:pPr marL="228600" lvl="1" indent="0" algn="l" defTabSz="933450">
            <a:lnSpc>
              <a:spcPct val="90000"/>
            </a:lnSpc>
            <a:spcBef>
              <a:spcPct val="0"/>
            </a:spcBef>
            <a:spcAft>
              <a:spcPct val="15000"/>
            </a:spcAft>
          </a:pPr>
          <a:r>
            <a:rPr lang="en-GB" sz="1600" kern="1200" noProof="0" dirty="0">
              <a:latin typeface="DejaVu Math TeX Gyre" panose="02000503000000000000"/>
            </a:rPr>
            <a:t>Nënkapitulli 3.2: Mjetet vizuale dhe digjitale për mësimdhënien e qëndrueshmërisë dhe etikës mjedisore</a:t>
          </a:r>
        </a:p>
      </dgm:t>
    </dgm:pt>
    <dgm:pt modelId="{00DD99A9-1B93-4E6F-B3E0-584BD04BEFF4}" type="parTrans" cxnId="{C23069DA-2E73-41BD-B15C-83C5F47DA4C6}">
      <dgm:prSet/>
      <dgm:spPr/>
      <dgm:t>
        <a:bodyPr/>
        <a:lstStyle/>
        <a:p>
          <a:endParaRPr lang="en-GB"/>
        </a:p>
      </dgm:t>
    </dgm:pt>
    <dgm:pt modelId="{11D32E10-FBA4-426B-B597-1F2CC9286642}" type="sibTrans" cxnId="{C23069DA-2E73-41BD-B15C-83C5F47DA4C6}">
      <dgm:prSet/>
      <dgm:spPr/>
      <dgm:t>
        <a:bodyPr/>
        <a:lstStyle/>
        <a:p>
          <a:endParaRPr lang="en-GB"/>
        </a:p>
      </dgm:t>
    </dgm:pt>
    <dgm:pt modelId="{ED510E3E-EC21-4689-8D58-6F56F7CDF800}">
      <dgm:prSet phldrT="[Text]" phldr="0" custT="1"/>
      <dgm:spPr>
        <a:solidFill>
          <a:srgbClr val="399884"/>
        </a:solidFill>
      </dgm:spPr>
      <dgm:t>
        <a:bodyPr/>
        <a:lstStyle/>
        <a:p>
          <a:r>
            <a:rPr lang="en-GB" sz="1600" noProof="0" dirty="0">
              <a:latin typeface="DejaVu Math TeX Gyre" panose="02000503000000000000"/>
            </a:rPr>
            <a:t>Nëntitull 1.3: Shembuj të mirë të zbatimit të praktikave të qëndrueshmërisë në kompani</a:t>
          </a:r>
        </a:p>
      </dgm:t>
    </dgm:pt>
    <dgm:pt modelId="{31D66B2A-D6C0-488B-9AF4-C492A451FC6B}" type="parTrans" cxnId="{31F26BA2-C39B-4C0C-8803-C7B1751B415D}">
      <dgm:prSet/>
      <dgm:spPr/>
      <dgm:t>
        <a:bodyPr/>
        <a:lstStyle/>
        <a:p>
          <a:endParaRPr lang="en-GB"/>
        </a:p>
      </dgm:t>
    </dgm:pt>
    <dgm:pt modelId="{AAFD95A5-51BA-42A3-B5A5-5A9AA7FA0A91}" type="sibTrans" cxnId="{31F26BA2-C39B-4C0C-8803-C7B1751B415D}">
      <dgm:prSet/>
      <dgm:spPr/>
      <dgm:t>
        <a:bodyPr/>
        <a:lstStyle/>
        <a:p>
          <a:endParaRPr lang="en-GB"/>
        </a:p>
      </dgm:t>
    </dgm:pt>
    <dgm:pt modelId="{30AF77A3-119C-45EA-B4EE-33F9F088192D}">
      <dgm:prSet phldrT="[Text]" custT="1"/>
      <dgm:spPr>
        <a:solidFill>
          <a:srgbClr val="4DB9A1"/>
        </a:solidFill>
      </dgm:spPr>
      <dgm:t>
        <a:bodyPr/>
        <a:lstStyle/>
        <a:p>
          <a:pPr marL="228600" lvl="1" indent="0" algn="l" defTabSz="1066800">
            <a:lnSpc>
              <a:spcPct val="90000"/>
            </a:lnSpc>
            <a:spcBef>
              <a:spcPct val="0"/>
            </a:spcBef>
            <a:spcAft>
              <a:spcPct val="15000"/>
            </a:spcAft>
          </a:pPr>
          <a:endParaRPr lang="en-GB" sz="1600" kern="1200" noProof="0" dirty="0">
            <a:latin typeface="DejaVu Math TeX Gyre" panose="02000503000000000000"/>
          </a:endParaRPr>
        </a:p>
      </dgm:t>
    </dgm:pt>
    <dgm:pt modelId="{3137220D-98C6-493D-B511-C4A4CF27F71D}" type="parTrans" cxnId="{70019B68-7D40-44AF-83D3-A7394F9FBCEF}">
      <dgm:prSet/>
      <dgm:spPr/>
      <dgm:t>
        <a:bodyPr/>
        <a:lstStyle/>
        <a:p>
          <a:endParaRPr lang="en-GB"/>
        </a:p>
      </dgm:t>
    </dgm:pt>
    <dgm:pt modelId="{D0C65C6E-F3C0-4EDA-8BD8-04B5AC7C15C4}" type="sibTrans" cxnId="{70019B68-7D40-44AF-83D3-A7394F9FBCEF}">
      <dgm:prSet/>
      <dgm:spPr/>
      <dgm:t>
        <a:bodyPr/>
        <a:lstStyle/>
        <a:p>
          <a:endParaRPr lang="en-GB"/>
        </a:p>
      </dgm:t>
    </dgm:pt>
    <dgm:pt modelId="{A6849B1E-31E5-4F9B-845F-7E5A76D2F7D8}">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 Nënkryetari 2.3: Shembuj të mirë të integrimit të parimeve të etikës mjedisore </a:t>
          </a:r>
        </a:p>
      </dgm:t>
    </dgm:pt>
    <dgm:pt modelId="{5692FA9C-3FD9-400D-9D91-2AEF5F283A9C}" type="parTrans" cxnId="{80D67314-805C-45FA-9D52-BFF23EF47EB6}">
      <dgm:prSet/>
      <dgm:spPr/>
      <dgm:t>
        <a:bodyPr/>
        <a:lstStyle/>
        <a:p>
          <a:endParaRPr lang="en-GB"/>
        </a:p>
      </dgm:t>
    </dgm:pt>
    <dgm:pt modelId="{B09B1D13-D69C-4476-8051-58ABE75130C4}" type="sibTrans" cxnId="{80D67314-805C-45FA-9D52-BFF23EF47EB6}">
      <dgm:prSet/>
      <dgm:spPr/>
      <dgm:t>
        <a:bodyPr/>
        <a:lstStyle/>
        <a:p>
          <a:endParaRPr lang="en-GB"/>
        </a:p>
      </dgm:t>
    </dgm:pt>
    <dgm:pt modelId="{40FA8B4F-1754-4136-98D6-9D31F9550555}">
      <dgm:prSet phldrT="[Text]" custT="1"/>
      <dgm:spPr>
        <a:solidFill>
          <a:srgbClr val="74D3BD"/>
        </a:solidFill>
      </dgm:spPr>
      <dgm:t>
        <a:bodyPr/>
        <a:lstStyle/>
        <a:p>
          <a:pPr marL="228600" lvl="1" indent="0" algn="l" defTabSz="933450">
            <a:lnSpc>
              <a:spcPct val="90000"/>
            </a:lnSpc>
            <a:spcBef>
              <a:spcPct val="0"/>
            </a:spcBef>
            <a:spcAft>
              <a:spcPct val="15000"/>
            </a:spcAft>
          </a:pPr>
          <a:r>
            <a:rPr lang="en-GB" sz="1600" kern="1200" noProof="0" dirty="0">
              <a:latin typeface="DejaVu Math TeX Gyre" panose="02000503000000000000"/>
            </a:rPr>
            <a:t>Nëntitull 3.3: Projekte të udhëhequra nga studentët dhe plane veprimi</a:t>
          </a:r>
        </a:p>
      </dgm:t>
    </dgm:pt>
    <dgm:pt modelId="{EB24302A-CCBA-488D-AB63-F7D8208ED489}" type="parTrans" cxnId="{1FB50BE7-609E-4664-A37B-B754FC22869F}">
      <dgm:prSet/>
      <dgm:spPr/>
      <dgm:t>
        <a:bodyPr/>
        <a:lstStyle/>
        <a:p>
          <a:endParaRPr lang="en-GB"/>
        </a:p>
      </dgm:t>
    </dgm:pt>
    <dgm:pt modelId="{B56353F9-C30D-41A9-9480-C5A4AA014DFA}" type="sibTrans" cxnId="{1FB50BE7-609E-4664-A37B-B754FC22869F}">
      <dgm:prSet/>
      <dgm:spPr/>
      <dgm:t>
        <a:bodyPr/>
        <a:lstStyle/>
        <a:p>
          <a:endParaRPr lang="en-GB"/>
        </a:p>
      </dgm:t>
    </dgm:pt>
    <dgm:pt modelId="{499D7117-9361-49B2-9E7A-0E723ECF01C8}" type="pres">
      <dgm:prSet presAssocID="{E75AA4AE-1DE7-457B-8895-B3712A218543}" presName="Name0" presStyleCnt="0">
        <dgm:presLayoutVars>
          <dgm:dir/>
          <dgm:resizeHandles val="exact"/>
        </dgm:presLayoutVars>
      </dgm:prSet>
      <dgm:spPr/>
    </dgm:pt>
    <dgm:pt modelId="{549F071B-AA45-4164-AEAF-06781EA662C1}" type="pres">
      <dgm:prSet presAssocID="{0AF321AB-7B36-421A-A0B9-D2933B4536CF}" presName="node" presStyleLbl="node1" presStyleIdx="0" presStyleCnt="3" custLinFactNeighborX="-513" custLinFactNeighborY="-311">
        <dgm:presLayoutVars>
          <dgm:bulletEnabled val="1"/>
        </dgm:presLayoutVars>
      </dgm:prSet>
      <dgm:spPr/>
    </dgm:pt>
    <dgm:pt modelId="{7D8517DF-54FB-40B1-9AED-2DE8C43A8F62}" type="pres">
      <dgm:prSet presAssocID="{67F7E916-E4BC-4387-B6D9-419ED1F543BB}" presName="sibTrans" presStyleCnt="0"/>
      <dgm:spPr/>
    </dgm:pt>
    <dgm:pt modelId="{2AE3CB7E-C9A4-44F4-85BC-8C6922025EF9}" type="pres">
      <dgm:prSet presAssocID="{E364DC40-2D6E-4364-9D6F-3F6D3C0B6CA0}" presName="node" presStyleLbl="node1" presStyleIdx="1" presStyleCnt="3">
        <dgm:presLayoutVars>
          <dgm:bulletEnabled val="1"/>
        </dgm:presLayoutVars>
      </dgm:prSet>
      <dgm:spPr/>
    </dgm:pt>
    <dgm:pt modelId="{86D41A16-92D5-4DE8-B346-6E9A3E90C141}" type="pres">
      <dgm:prSet presAssocID="{ED40E0DC-12C5-41B0-87C8-7741C3BB85D9}" presName="sibTrans" presStyleCnt="0"/>
      <dgm:spPr/>
    </dgm:pt>
    <dgm:pt modelId="{0AB60A20-99D7-4B5C-A386-998DAAD1AA4B}" type="pres">
      <dgm:prSet presAssocID="{37D074DA-7B98-4142-A990-56111AFBA890}" presName="node" presStyleLbl="node1" presStyleIdx="2" presStyleCnt="3">
        <dgm:presLayoutVars>
          <dgm:bulletEnabled val="1"/>
        </dgm:presLayoutVars>
      </dgm:prSet>
      <dgm:spPr/>
    </dgm:pt>
  </dgm:ptLst>
  <dgm:cxnLst>
    <dgm:cxn modelId="{1DE1FB07-3974-417E-9018-2B3CAF3687A1}" srcId="{E364DC40-2D6E-4364-9D6F-3F6D3C0B6CA0}" destId="{CDE6993B-1B3C-48B1-9577-62D5713753C2}" srcOrd="1" destOrd="0" parTransId="{4245FB99-CE81-4C73-8291-A6C522E6BC3E}" sibTransId="{4698DFE4-835C-4C22-9F35-2062098012E3}"/>
    <dgm:cxn modelId="{80D67314-805C-45FA-9D52-BFF23EF47EB6}" srcId="{E364DC40-2D6E-4364-9D6F-3F6D3C0B6CA0}" destId="{A6849B1E-31E5-4F9B-845F-7E5A76D2F7D8}" srcOrd="2" destOrd="0" parTransId="{5692FA9C-3FD9-400D-9D91-2AEF5F283A9C}" sibTransId="{B09B1D13-D69C-4476-8051-58ABE75130C4}"/>
    <dgm:cxn modelId="{6AB12237-09B4-45D0-B820-4661E0564465}" type="presOf" srcId="{30AF77A3-119C-45EA-B4EE-33F9F088192D}" destId="{2AE3CB7E-C9A4-44F4-85BC-8C6922025EF9}" srcOrd="0" destOrd="4" presId="urn:microsoft.com/office/officeart/2005/8/layout/hList6"/>
    <dgm:cxn modelId="{1AB33C3A-5C4D-4979-B463-872BD2315003}" srcId="{E75AA4AE-1DE7-457B-8895-B3712A218543}" destId="{E364DC40-2D6E-4364-9D6F-3F6D3C0B6CA0}" srcOrd="1" destOrd="0" parTransId="{7F0E1405-6E88-490D-94C4-48D428165B31}" sibTransId="{ED40E0DC-12C5-41B0-87C8-7741C3BB85D9}"/>
    <dgm:cxn modelId="{220A945B-B9DD-4E91-86E9-DACCC54ADBAB}" srcId="{0AF321AB-7B36-421A-A0B9-D2933B4536CF}" destId="{B77B0499-EC21-4AE5-A6A1-2CBF83F93E96}" srcOrd="0" destOrd="0" parTransId="{1EA819BB-A286-4BD2-B2F1-EE657B11ADCD}" sibTransId="{C2B4E3F4-DBB1-4898-9E89-5CDDE9EBC57B}"/>
    <dgm:cxn modelId="{556E045D-5316-4D9C-8FE4-CE43CD3DE0CB}" srcId="{E75AA4AE-1DE7-457B-8895-B3712A218543}" destId="{37D074DA-7B98-4142-A990-56111AFBA890}" srcOrd="2" destOrd="0" parTransId="{C0E09891-1B53-479E-BEE2-6201465A1A58}" sibTransId="{D45A07B0-7A0F-438B-BDA9-33169241F928}"/>
    <dgm:cxn modelId="{70019B68-7D40-44AF-83D3-A7394F9FBCEF}" srcId="{E364DC40-2D6E-4364-9D6F-3F6D3C0B6CA0}" destId="{30AF77A3-119C-45EA-B4EE-33F9F088192D}" srcOrd="3" destOrd="0" parTransId="{3137220D-98C6-493D-B511-C4A4CF27F71D}" sibTransId="{D0C65C6E-F3C0-4EDA-8BD8-04B5AC7C15C4}"/>
    <dgm:cxn modelId="{CA84D949-C08E-43D4-A8B0-136DF368BDFD}" type="presOf" srcId="{E364DC40-2D6E-4364-9D6F-3F6D3C0B6CA0}" destId="{2AE3CB7E-C9A4-44F4-85BC-8C6922025EF9}" srcOrd="0" destOrd="0" presId="urn:microsoft.com/office/officeart/2005/8/layout/hList6"/>
    <dgm:cxn modelId="{37E2E05A-7084-4073-8AC8-4FE2C4B6783B}" type="presOf" srcId="{05FDD8DA-AA0A-4C3B-946B-56604277E9DE}" destId="{549F071B-AA45-4164-AEAF-06781EA662C1}" srcOrd="0" destOrd="2" presId="urn:microsoft.com/office/officeart/2005/8/layout/hList6"/>
    <dgm:cxn modelId="{C567BE7E-CC4B-495C-8CB2-E2A4859FCAB4}" type="presOf" srcId="{0AF321AB-7B36-421A-A0B9-D2933B4536CF}" destId="{549F071B-AA45-4164-AEAF-06781EA662C1}" srcOrd="0" destOrd="0" presId="urn:microsoft.com/office/officeart/2005/8/layout/hList6"/>
    <dgm:cxn modelId="{85BF9C84-F28C-4B6A-8F3C-1C53DE66D68F}" type="presOf" srcId="{5F904E51-97C7-4B67-A13B-A0921D93C8F8}" destId="{2AE3CB7E-C9A4-44F4-85BC-8C6922025EF9}" srcOrd="0" destOrd="1" presId="urn:microsoft.com/office/officeart/2005/8/layout/hList6"/>
    <dgm:cxn modelId="{62036C8B-FCAA-4A71-807E-46C799209589}" type="presOf" srcId="{40FA8B4F-1754-4136-98D6-9D31F9550555}" destId="{0AB60A20-99D7-4B5C-A386-998DAAD1AA4B}" srcOrd="0" destOrd="3" presId="urn:microsoft.com/office/officeart/2005/8/layout/hList6"/>
    <dgm:cxn modelId="{0B1AA691-93E0-4F0D-9E0B-CA3ECDC74D73}" type="presOf" srcId="{ED510E3E-EC21-4689-8D58-6F56F7CDF800}" destId="{549F071B-AA45-4164-AEAF-06781EA662C1}" srcOrd="0" destOrd="3" presId="urn:microsoft.com/office/officeart/2005/8/layout/hList6"/>
    <dgm:cxn modelId="{C03E3B93-FDE2-4357-AA4F-F079832887EF}" type="presOf" srcId="{E75AA4AE-1DE7-457B-8895-B3712A218543}" destId="{499D7117-9361-49B2-9E7A-0E723ECF01C8}" srcOrd="0" destOrd="0" presId="urn:microsoft.com/office/officeart/2005/8/layout/hList6"/>
    <dgm:cxn modelId="{0E60E696-7F44-410F-8274-5FF1EA497A72}" type="presOf" srcId="{A6849B1E-31E5-4F9B-845F-7E5A76D2F7D8}" destId="{2AE3CB7E-C9A4-44F4-85BC-8C6922025EF9}" srcOrd="0" destOrd="3" presId="urn:microsoft.com/office/officeart/2005/8/layout/hList6"/>
    <dgm:cxn modelId="{31F26BA2-C39B-4C0C-8803-C7B1751B415D}" srcId="{0AF321AB-7B36-421A-A0B9-D2933B4536CF}" destId="{ED510E3E-EC21-4689-8D58-6F56F7CDF800}" srcOrd="2" destOrd="0" parTransId="{31D66B2A-D6C0-488B-9AF4-C492A451FC6B}" sibTransId="{AAFD95A5-51BA-42A3-B5A5-5A9AA7FA0A91}"/>
    <dgm:cxn modelId="{299A0CAF-D060-487C-B193-3A0CD71473F6}" srcId="{0AF321AB-7B36-421A-A0B9-D2933B4536CF}" destId="{05FDD8DA-AA0A-4C3B-946B-56604277E9DE}" srcOrd="1" destOrd="0" parTransId="{C523BCD6-0B0D-413B-A114-E21AB13489D3}" sibTransId="{83436793-6585-43A3-A965-0CF20DF912F6}"/>
    <dgm:cxn modelId="{B1F652BC-57E5-4B70-9385-E5BCBD913614}" type="presOf" srcId="{37D074DA-7B98-4142-A990-56111AFBA890}" destId="{0AB60A20-99D7-4B5C-A386-998DAAD1AA4B}" srcOrd="0" destOrd="0" presId="urn:microsoft.com/office/officeart/2005/8/layout/hList6"/>
    <dgm:cxn modelId="{47586AC4-5F68-44F7-A3DA-C03EBA9BEA0C}" srcId="{E364DC40-2D6E-4364-9D6F-3F6D3C0B6CA0}" destId="{5F904E51-97C7-4B67-A13B-A0921D93C8F8}" srcOrd="0" destOrd="0" parTransId="{3F8447A2-0172-4B26-A541-D7EB23DFB7E9}" sibTransId="{4EC900AF-2F81-4778-951A-646767D8C24D}"/>
    <dgm:cxn modelId="{DDAB41CB-1E0E-4F1D-A97B-E201BE4317E3}" srcId="{37D074DA-7B98-4142-A990-56111AFBA890}" destId="{FD85481C-BCD7-49A8-A423-F0CA1CE85844}" srcOrd="0" destOrd="0" parTransId="{B89DBDC9-0CF0-4342-ADE2-37B3B5B2AABD}" sibTransId="{205ECCB7-9139-48D8-9010-F5E0043F5346}"/>
    <dgm:cxn modelId="{72916BD2-791B-46E0-814D-060929EB57BC}" type="presOf" srcId="{F8A3C8B2-A706-4732-8773-DCEF5306F043}" destId="{0AB60A20-99D7-4B5C-A386-998DAAD1AA4B}" srcOrd="0" destOrd="2" presId="urn:microsoft.com/office/officeart/2005/8/layout/hList6"/>
    <dgm:cxn modelId="{C23069DA-2E73-41BD-B15C-83C5F47DA4C6}" srcId="{37D074DA-7B98-4142-A990-56111AFBA890}" destId="{F8A3C8B2-A706-4732-8773-DCEF5306F043}" srcOrd="1" destOrd="0" parTransId="{00DD99A9-1B93-4E6F-B3E0-584BD04BEFF4}" sibTransId="{11D32E10-FBA4-426B-B597-1F2CC9286642}"/>
    <dgm:cxn modelId="{D74123DF-15E5-46D7-B8C1-D2892AA52A88}" type="presOf" srcId="{B77B0499-EC21-4AE5-A6A1-2CBF83F93E96}" destId="{549F071B-AA45-4164-AEAF-06781EA662C1}" srcOrd="0" destOrd="1" presId="urn:microsoft.com/office/officeart/2005/8/layout/hList6"/>
    <dgm:cxn modelId="{1FB50BE7-609E-4664-A37B-B754FC22869F}" srcId="{37D074DA-7B98-4142-A990-56111AFBA890}" destId="{40FA8B4F-1754-4136-98D6-9D31F9550555}" srcOrd="2" destOrd="0" parTransId="{EB24302A-CCBA-488D-AB63-F7D8208ED489}" sibTransId="{B56353F9-C30D-41A9-9480-C5A4AA014DFA}"/>
    <dgm:cxn modelId="{4A3FCDEA-2801-4C93-98C9-E2085BB927D0}" srcId="{E75AA4AE-1DE7-457B-8895-B3712A218543}" destId="{0AF321AB-7B36-421A-A0B9-D2933B4536CF}" srcOrd="0" destOrd="0" parTransId="{31BC75A9-8FE5-48D5-B0CD-6449FC1C4310}" sibTransId="{67F7E916-E4BC-4387-B6D9-419ED1F543BB}"/>
    <dgm:cxn modelId="{A0D36FF2-F2D4-4294-A82F-AE14ED670087}" type="presOf" srcId="{CDE6993B-1B3C-48B1-9577-62D5713753C2}" destId="{2AE3CB7E-C9A4-44F4-85BC-8C6922025EF9}" srcOrd="0" destOrd="2" presId="urn:microsoft.com/office/officeart/2005/8/layout/hList6"/>
    <dgm:cxn modelId="{531DF2F5-E127-4FD6-82F2-C3E9646DEF55}" type="presOf" srcId="{FD85481C-BCD7-49A8-A423-F0CA1CE85844}" destId="{0AB60A20-99D7-4B5C-A386-998DAAD1AA4B}" srcOrd="0" destOrd="1" presId="urn:microsoft.com/office/officeart/2005/8/layout/hList6"/>
    <dgm:cxn modelId="{D5BDAEAF-857A-4A43-8EAF-2C0890511585}" type="presParOf" srcId="{499D7117-9361-49B2-9E7A-0E723ECF01C8}" destId="{549F071B-AA45-4164-AEAF-06781EA662C1}" srcOrd="0" destOrd="0" presId="urn:microsoft.com/office/officeart/2005/8/layout/hList6"/>
    <dgm:cxn modelId="{7C099000-E7BB-488C-B0A5-6657A31EFEFA}" type="presParOf" srcId="{499D7117-9361-49B2-9E7A-0E723ECF01C8}" destId="{7D8517DF-54FB-40B1-9AED-2DE8C43A8F62}" srcOrd="1" destOrd="0" presId="urn:microsoft.com/office/officeart/2005/8/layout/hList6"/>
    <dgm:cxn modelId="{E16E2665-4F2C-4804-8AD4-8033465ACE60}" type="presParOf" srcId="{499D7117-9361-49B2-9E7A-0E723ECF01C8}" destId="{2AE3CB7E-C9A4-44F4-85BC-8C6922025EF9}" srcOrd="2" destOrd="0" presId="urn:microsoft.com/office/officeart/2005/8/layout/hList6"/>
    <dgm:cxn modelId="{52016F05-5E86-46C1-B12B-8F20755B61CD}" type="presParOf" srcId="{499D7117-9361-49B2-9E7A-0E723ECF01C8}" destId="{86D41A16-92D5-4DE8-B346-6E9A3E90C141}" srcOrd="3" destOrd="0" presId="urn:microsoft.com/office/officeart/2005/8/layout/hList6"/>
    <dgm:cxn modelId="{2FC14BA8-A800-4EE5-8524-4A5248E6A748}" type="presParOf" srcId="{499D7117-9361-49B2-9E7A-0E723ECF01C8}" destId="{0AB60A20-99D7-4B5C-A386-998DAAD1AA4B}"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E472F2-9D79-4DC2-AC77-1D5842AD26DC}"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3757BEF4-74B3-4143-BB60-B6684B82CF6E}">
      <dgm:prSet phldrT="[Text]" phldr="0"/>
      <dgm:spPr>
        <a:solidFill>
          <a:srgbClr val="74D3BD">
            <a:alpha val="50000"/>
          </a:srgbClr>
        </a:solidFill>
      </dgm:spPr>
      <dgm:t>
        <a:bodyPr/>
        <a:lstStyle/>
        <a:p>
          <a:r>
            <a:rPr lang="en-GB" b="1" noProof="0" dirty="0">
              <a:solidFill>
                <a:srgbClr val="373365"/>
              </a:solidFill>
              <a:latin typeface="DejaVu Math TeX Gyre" panose="02000503000000000000"/>
            </a:rPr>
            <a:t>Shoqërore</a:t>
          </a:r>
        </a:p>
      </dgm:t>
    </dgm:pt>
    <dgm:pt modelId="{07F8443A-7F24-48BA-9971-22E501DB2160}" type="parTrans" cxnId="{16B20E56-37FA-4E37-9725-38401772A11D}">
      <dgm:prSet/>
      <dgm:spPr/>
      <dgm:t>
        <a:bodyPr/>
        <a:lstStyle/>
        <a:p>
          <a:endParaRPr lang="en-GB"/>
        </a:p>
      </dgm:t>
    </dgm:pt>
    <dgm:pt modelId="{22A78F8F-8075-4B3C-9A65-04218A9C5189}" type="sibTrans" cxnId="{16B20E56-37FA-4E37-9725-38401772A11D}">
      <dgm:prSet/>
      <dgm:spPr/>
      <dgm:t>
        <a:bodyPr/>
        <a:lstStyle/>
        <a:p>
          <a:endParaRPr lang="en-GB"/>
        </a:p>
      </dgm:t>
    </dgm:pt>
    <dgm:pt modelId="{E424029A-567A-48A2-850D-A033A8F8B976}">
      <dgm:prSet phldrT="[Text]" phldr="0"/>
      <dgm:spPr>
        <a:solidFill>
          <a:srgbClr val="399884">
            <a:alpha val="50000"/>
          </a:srgbClr>
        </a:solidFill>
      </dgm:spPr>
      <dgm:t>
        <a:bodyPr/>
        <a:lstStyle/>
        <a:p>
          <a:r>
            <a:rPr lang="en-GB" b="1" noProof="0" dirty="0">
              <a:solidFill>
                <a:srgbClr val="373365"/>
              </a:solidFill>
              <a:latin typeface="DejaVu Math TeX Gyre" panose="02000503000000000000"/>
            </a:rPr>
            <a:t>Ekonomik</a:t>
          </a:r>
        </a:p>
      </dgm:t>
    </dgm:pt>
    <dgm:pt modelId="{119B58B9-BB2D-43FE-B3F2-E145C7DB5E8F}" type="parTrans" cxnId="{5B2BEB2F-871A-4C0B-8555-B32C2AEA9476}">
      <dgm:prSet/>
      <dgm:spPr/>
      <dgm:t>
        <a:bodyPr/>
        <a:lstStyle/>
        <a:p>
          <a:endParaRPr lang="en-GB"/>
        </a:p>
      </dgm:t>
    </dgm:pt>
    <dgm:pt modelId="{2604EE4B-CBA1-4483-81DA-5B6B0BA26B5F}" type="sibTrans" cxnId="{5B2BEB2F-871A-4C0B-8555-B32C2AEA9476}">
      <dgm:prSet/>
      <dgm:spPr/>
      <dgm:t>
        <a:bodyPr/>
        <a:lstStyle/>
        <a:p>
          <a:endParaRPr lang="en-GB"/>
        </a:p>
      </dgm:t>
    </dgm:pt>
    <dgm:pt modelId="{61F79566-85E2-4220-BA8F-14B108801818}">
      <dgm:prSet phldrT="[Text]"/>
      <dgm:spPr>
        <a:solidFill>
          <a:srgbClr val="4DB9A1">
            <a:alpha val="50000"/>
          </a:srgbClr>
        </a:solidFill>
      </dgm:spPr>
      <dgm:t>
        <a:bodyPr/>
        <a:lstStyle/>
        <a:p>
          <a:pPr>
            <a:buNone/>
          </a:pPr>
          <a:r>
            <a:rPr lang="en-GB" b="1" noProof="0" dirty="0">
              <a:solidFill>
                <a:srgbClr val="373365"/>
              </a:solidFill>
              <a:latin typeface="DejaVu Math TeX Gyre" panose="02000503000000000000"/>
            </a:rPr>
            <a:t>Mjedisor </a:t>
          </a:r>
        </a:p>
      </dgm:t>
    </dgm:pt>
    <dgm:pt modelId="{752F5944-45B6-45F5-BB2F-E3D1C45CA625}" type="parTrans" cxnId="{C0B52957-8A49-43F4-94F5-C70DB38FC89B}">
      <dgm:prSet/>
      <dgm:spPr/>
      <dgm:t>
        <a:bodyPr/>
        <a:lstStyle/>
        <a:p>
          <a:endParaRPr lang="en-GB"/>
        </a:p>
      </dgm:t>
    </dgm:pt>
    <dgm:pt modelId="{406E9853-07DD-47C0-8273-8DA0DE54AED9}" type="sibTrans" cxnId="{C0B52957-8A49-43F4-94F5-C70DB38FC89B}">
      <dgm:prSet/>
      <dgm:spPr/>
      <dgm:t>
        <a:bodyPr/>
        <a:lstStyle/>
        <a:p>
          <a:endParaRPr lang="en-GB"/>
        </a:p>
      </dgm:t>
    </dgm:pt>
    <dgm:pt modelId="{A2637E6D-9EA3-4947-963B-6E370E62BE1D}" type="pres">
      <dgm:prSet presAssocID="{D5E472F2-9D79-4DC2-AC77-1D5842AD26DC}" presName="compositeShape" presStyleCnt="0">
        <dgm:presLayoutVars>
          <dgm:chMax val="7"/>
          <dgm:dir/>
          <dgm:resizeHandles val="exact"/>
        </dgm:presLayoutVars>
      </dgm:prSet>
      <dgm:spPr/>
    </dgm:pt>
    <dgm:pt modelId="{2657B164-F25E-409B-800D-7BE19004E8D2}" type="pres">
      <dgm:prSet presAssocID="{3757BEF4-74B3-4143-BB60-B6684B82CF6E}" presName="circ1" presStyleLbl="vennNode1" presStyleIdx="0" presStyleCnt="3" custLinFactNeighborX="7699" custLinFactNeighborY="9944"/>
      <dgm:spPr/>
    </dgm:pt>
    <dgm:pt modelId="{3F23C1CE-F24C-4CB5-BF87-82C6EE516F95}" type="pres">
      <dgm:prSet presAssocID="{3757BEF4-74B3-4143-BB60-B6684B82CF6E}" presName="circ1Tx" presStyleLbl="revTx" presStyleIdx="0" presStyleCnt="0">
        <dgm:presLayoutVars>
          <dgm:chMax val="0"/>
          <dgm:chPref val="0"/>
          <dgm:bulletEnabled val="1"/>
        </dgm:presLayoutVars>
      </dgm:prSet>
      <dgm:spPr/>
    </dgm:pt>
    <dgm:pt modelId="{7AF85209-0344-443A-B8A2-F7C12ADE0920}" type="pres">
      <dgm:prSet presAssocID="{E424029A-567A-48A2-850D-A033A8F8B976}" presName="circ2" presStyleLbl="vennNode1" presStyleIdx="1" presStyleCnt="3" custLinFactNeighborX="-402" custLinFactNeighborY="-3609"/>
      <dgm:spPr/>
    </dgm:pt>
    <dgm:pt modelId="{AD86D13A-A67E-4CE6-A6CE-5416B7F47E51}" type="pres">
      <dgm:prSet presAssocID="{E424029A-567A-48A2-850D-A033A8F8B976}" presName="circ2Tx" presStyleLbl="revTx" presStyleIdx="0" presStyleCnt="0">
        <dgm:presLayoutVars>
          <dgm:chMax val="0"/>
          <dgm:chPref val="0"/>
          <dgm:bulletEnabled val="1"/>
        </dgm:presLayoutVars>
      </dgm:prSet>
      <dgm:spPr/>
    </dgm:pt>
    <dgm:pt modelId="{6C58E5CC-D81B-4BD4-B254-5702510423E8}" type="pres">
      <dgm:prSet presAssocID="{61F79566-85E2-4220-BA8F-14B108801818}" presName="circ3" presStyleLbl="vennNode1" presStyleIdx="2" presStyleCnt="3" custLinFactNeighborX="11225" custLinFactNeighborY="-7216"/>
      <dgm:spPr/>
    </dgm:pt>
    <dgm:pt modelId="{1B56E362-5BC9-4496-9860-9BE59B87CC88}" type="pres">
      <dgm:prSet presAssocID="{61F79566-85E2-4220-BA8F-14B108801818}" presName="circ3Tx" presStyleLbl="revTx" presStyleIdx="0" presStyleCnt="0">
        <dgm:presLayoutVars>
          <dgm:chMax val="0"/>
          <dgm:chPref val="0"/>
          <dgm:bulletEnabled val="1"/>
        </dgm:presLayoutVars>
      </dgm:prSet>
      <dgm:spPr/>
    </dgm:pt>
  </dgm:ptLst>
  <dgm:cxnLst>
    <dgm:cxn modelId="{42A8C41D-8368-4F0D-9E8C-FEAF595E7E27}" type="presOf" srcId="{3757BEF4-74B3-4143-BB60-B6684B82CF6E}" destId="{3F23C1CE-F24C-4CB5-BF87-82C6EE516F95}" srcOrd="1" destOrd="0" presId="urn:microsoft.com/office/officeart/2005/8/layout/venn1"/>
    <dgm:cxn modelId="{5B2BEB2F-871A-4C0B-8555-B32C2AEA9476}" srcId="{D5E472F2-9D79-4DC2-AC77-1D5842AD26DC}" destId="{E424029A-567A-48A2-850D-A033A8F8B976}" srcOrd="1" destOrd="0" parTransId="{119B58B9-BB2D-43FE-B3F2-E145C7DB5E8F}" sibTransId="{2604EE4B-CBA1-4483-81DA-5B6B0BA26B5F}"/>
    <dgm:cxn modelId="{0C645645-BC85-4D7F-B3CE-71F9B4B346DB}" type="presOf" srcId="{E424029A-567A-48A2-850D-A033A8F8B976}" destId="{AD86D13A-A67E-4CE6-A6CE-5416B7F47E51}" srcOrd="1" destOrd="0" presId="urn:microsoft.com/office/officeart/2005/8/layout/venn1"/>
    <dgm:cxn modelId="{57397866-DEF0-4565-AC82-E8614B6D48FC}" type="presOf" srcId="{3757BEF4-74B3-4143-BB60-B6684B82CF6E}" destId="{2657B164-F25E-409B-800D-7BE19004E8D2}" srcOrd="0" destOrd="0" presId="urn:microsoft.com/office/officeart/2005/8/layout/venn1"/>
    <dgm:cxn modelId="{06DF3354-B7C1-4622-B191-5B6A7E46334A}" type="presOf" srcId="{61F79566-85E2-4220-BA8F-14B108801818}" destId="{1B56E362-5BC9-4496-9860-9BE59B87CC88}" srcOrd="1" destOrd="0" presId="urn:microsoft.com/office/officeart/2005/8/layout/venn1"/>
    <dgm:cxn modelId="{16B20E56-37FA-4E37-9725-38401772A11D}" srcId="{D5E472F2-9D79-4DC2-AC77-1D5842AD26DC}" destId="{3757BEF4-74B3-4143-BB60-B6684B82CF6E}" srcOrd="0" destOrd="0" parTransId="{07F8443A-7F24-48BA-9971-22E501DB2160}" sibTransId="{22A78F8F-8075-4B3C-9A65-04218A9C5189}"/>
    <dgm:cxn modelId="{C0B52957-8A49-43F4-94F5-C70DB38FC89B}" srcId="{D5E472F2-9D79-4DC2-AC77-1D5842AD26DC}" destId="{61F79566-85E2-4220-BA8F-14B108801818}" srcOrd="2" destOrd="0" parTransId="{752F5944-45B6-45F5-BB2F-E3D1C45CA625}" sibTransId="{406E9853-07DD-47C0-8273-8DA0DE54AED9}"/>
    <dgm:cxn modelId="{3B66F889-A84D-44AC-B77C-3089C0557667}" type="presOf" srcId="{E424029A-567A-48A2-850D-A033A8F8B976}" destId="{7AF85209-0344-443A-B8A2-F7C12ADE0920}" srcOrd="0" destOrd="0" presId="urn:microsoft.com/office/officeart/2005/8/layout/venn1"/>
    <dgm:cxn modelId="{0E926D8B-8C41-452F-859B-CB914FE36DEE}" type="presOf" srcId="{61F79566-85E2-4220-BA8F-14B108801818}" destId="{6C58E5CC-D81B-4BD4-B254-5702510423E8}" srcOrd="0" destOrd="0" presId="urn:microsoft.com/office/officeart/2005/8/layout/venn1"/>
    <dgm:cxn modelId="{ABDE15AC-47FF-4486-9C0D-EFC232F90964}" type="presOf" srcId="{D5E472F2-9D79-4DC2-AC77-1D5842AD26DC}" destId="{A2637E6D-9EA3-4947-963B-6E370E62BE1D}" srcOrd="0" destOrd="0" presId="urn:microsoft.com/office/officeart/2005/8/layout/venn1"/>
    <dgm:cxn modelId="{E21601DE-392C-4170-9B64-4690DB86EBD1}" type="presParOf" srcId="{A2637E6D-9EA3-4947-963B-6E370E62BE1D}" destId="{2657B164-F25E-409B-800D-7BE19004E8D2}" srcOrd="0" destOrd="0" presId="urn:microsoft.com/office/officeart/2005/8/layout/venn1"/>
    <dgm:cxn modelId="{910EF225-8B2E-4D11-81FD-6F90059EE868}" type="presParOf" srcId="{A2637E6D-9EA3-4947-963B-6E370E62BE1D}" destId="{3F23C1CE-F24C-4CB5-BF87-82C6EE516F95}" srcOrd="1" destOrd="0" presId="urn:microsoft.com/office/officeart/2005/8/layout/venn1"/>
    <dgm:cxn modelId="{2591CAB5-1157-40D5-8274-2BF2492BCC7B}" type="presParOf" srcId="{A2637E6D-9EA3-4947-963B-6E370E62BE1D}" destId="{7AF85209-0344-443A-B8A2-F7C12ADE0920}" srcOrd="2" destOrd="0" presId="urn:microsoft.com/office/officeart/2005/8/layout/venn1"/>
    <dgm:cxn modelId="{F782B94B-E5AB-47A8-AB2E-97AF03821615}" type="presParOf" srcId="{A2637E6D-9EA3-4947-963B-6E370E62BE1D}" destId="{AD86D13A-A67E-4CE6-A6CE-5416B7F47E51}" srcOrd="3" destOrd="0" presId="urn:microsoft.com/office/officeart/2005/8/layout/venn1"/>
    <dgm:cxn modelId="{25ADBD81-C020-4D17-B291-72F41BA97E1E}" type="presParOf" srcId="{A2637E6D-9EA3-4947-963B-6E370E62BE1D}" destId="{6C58E5CC-D81B-4BD4-B254-5702510423E8}" srcOrd="4" destOrd="0" presId="urn:microsoft.com/office/officeart/2005/8/layout/venn1"/>
    <dgm:cxn modelId="{393D38E3-C5AA-410D-938C-428836E5A636}" type="presParOf" srcId="{A2637E6D-9EA3-4947-963B-6E370E62BE1D}" destId="{1B56E362-5BC9-4496-9860-9BE59B87CC88}"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E7843A-7DA6-42F2-AD62-6890309F417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7170BA0-E8AE-41D3-94A8-DABA0199BBCA}">
      <dgm:prSet custT="1"/>
      <dgm:spPr/>
      <dgm:t>
        <a:bodyPr/>
        <a:lstStyle/>
        <a:p>
          <a:pPr>
            <a:lnSpc>
              <a:spcPct val="100000"/>
            </a:lnSpc>
          </a:pPr>
          <a:r>
            <a:rPr lang="en-GB" sz="1800" noProof="0" dirty="0">
              <a:solidFill>
                <a:srgbClr val="303D68"/>
              </a:solidFill>
              <a:latin typeface="DejaVu Math TeX Gyre" panose="02000503000000000000"/>
            </a:rPr>
            <a:t>Ura midis teorisë dhe veprimit - kthen konceptet abstrakte etike në rezultate të prekshme, duke zhvilluar krijimtarinë, angazhimin dhe aftësitë praktike.</a:t>
          </a:r>
        </a:p>
      </dgm:t>
    </dgm:pt>
    <dgm:pt modelId="{4CCDE154-8543-44B2-9B73-2C37B789C770}" type="parTrans" cxnId="{7742EE72-5CCF-4D6E-B0F9-6A67BC27E237}">
      <dgm:prSet/>
      <dgm:spPr/>
      <dgm:t>
        <a:bodyPr/>
        <a:lstStyle/>
        <a:p>
          <a:endParaRPr lang="en-US" sz="1800">
            <a:solidFill>
              <a:srgbClr val="303D68"/>
            </a:solidFill>
            <a:latin typeface="DejaVu Math TeX Gyre" panose="02000503000000000000"/>
          </a:endParaRPr>
        </a:p>
      </dgm:t>
    </dgm:pt>
    <dgm:pt modelId="{2039DB87-D48A-41FB-9086-B6D48BC81561}" type="sibTrans" cxnId="{7742EE72-5CCF-4D6E-B0F9-6A67BC27E237}">
      <dgm:prSet/>
      <dgm:spPr/>
      <dgm:t>
        <a:bodyPr/>
        <a:lstStyle/>
        <a:p>
          <a:endParaRPr lang="en-US" sz="1800">
            <a:solidFill>
              <a:srgbClr val="303D68"/>
            </a:solidFill>
            <a:latin typeface="DejaVu Math TeX Gyre" panose="02000503000000000000"/>
          </a:endParaRPr>
        </a:p>
      </dgm:t>
    </dgm:pt>
    <dgm:pt modelId="{E01DDBC8-E645-49EC-B4D6-85C6B02F89DC}">
      <dgm:prSet custT="1"/>
      <dgm:spPr>
        <a:noFill/>
        <a:ln>
          <a:noFill/>
        </a:ln>
        <a:effectLst/>
      </dgm:spPr>
      <dgm:t>
        <a:bodyPr spcFirstLastPara="0" vert="horz" wrap="square" lIns="0" tIns="0" rIns="0" bIns="0" numCol="1" spcCol="1270" anchor="t" anchorCtr="0"/>
        <a:lstStyle/>
        <a:p>
          <a:pPr>
            <a:lnSpc>
              <a:spcPct val="100000"/>
            </a:lnSpc>
          </a:pPr>
          <a:r>
            <a:rPr lang="en-GB" sz="1800" noProof="0" dirty="0">
              <a:solidFill>
                <a:srgbClr val="303D68"/>
              </a:solidFill>
              <a:latin typeface="DejaVu Math TeX Gyre" panose="02000503000000000000"/>
            </a:rPr>
            <a:t>Fokusi në etikë dhe qëndrueshmëri - projektet theksojnë ndikimet mjedisore, kompromiset etike dhe zgjidhjet inovative e praktike.</a:t>
          </a:r>
        </a:p>
      </dgm:t>
    </dgm:pt>
    <dgm:pt modelId="{02CD669E-D3CB-4945-A285-6D7FDE559D25}" type="parTrans" cxnId="{BA81DF2A-38A5-4C98-9C9D-CB4BA9DBC726}">
      <dgm:prSet/>
      <dgm:spPr/>
      <dgm:t>
        <a:bodyPr/>
        <a:lstStyle/>
        <a:p>
          <a:endParaRPr lang="en-US" sz="1800">
            <a:solidFill>
              <a:srgbClr val="303D68"/>
            </a:solidFill>
            <a:latin typeface="DejaVu Math TeX Gyre" panose="02000503000000000000"/>
          </a:endParaRPr>
        </a:p>
      </dgm:t>
    </dgm:pt>
    <dgm:pt modelId="{6DDFF7FC-325A-48D1-B873-6C09B8808373}" type="sibTrans" cxnId="{BA81DF2A-38A5-4C98-9C9D-CB4BA9DBC726}">
      <dgm:prSet/>
      <dgm:spPr/>
      <dgm:t>
        <a:bodyPr/>
        <a:lstStyle/>
        <a:p>
          <a:endParaRPr lang="en-US" sz="1800">
            <a:solidFill>
              <a:srgbClr val="303D68"/>
            </a:solidFill>
            <a:latin typeface="DejaVu Math TeX Gyre" panose="02000503000000000000"/>
          </a:endParaRPr>
        </a:p>
      </dgm:t>
    </dgm:pt>
    <dgm:pt modelId="{EE7378D3-3084-44A3-BC93-4B31DBE523B7}">
      <dgm:prSet custT="1"/>
      <dgm:spPr/>
      <dgm:t>
        <a:bodyPr/>
        <a:lstStyle/>
        <a:p>
          <a:pPr>
            <a:lnSpc>
              <a:spcPct val="100000"/>
            </a:lnSpc>
          </a:pPr>
          <a:r>
            <a:rPr lang="en-GB" sz="1800" noProof="0" dirty="0">
              <a:solidFill>
                <a:srgbClr val="303D68"/>
              </a:solidFill>
              <a:latin typeface="DejaVu Math TeX Gyre" panose="02000503000000000000"/>
            </a:rPr>
            <a:t>Pronësia e udhëhequr nga studentët - nxënësit identifikojnë sfida të botës reale, hulumtojnë zgjidhje dhe prezantojnë ose zbatojnë gjetjet e tyre.</a:t>
          </a:r>
        </a:p>
      </dgm:t>
    </dgm:pt>
    <dgm:pt modelId="{8DF45E18-6AF6-45AA-B6F8-77AD23BEB885}" type="parTrans" cxnId="{8CFE051F-13A5-47A2-A857-9604B04B904B}">
      <dgm:prSet/>
      <dgm:spPr/>
      <dgm:t>
        <a:bodyPr/>
        <a:lstStyle/>
        <a:p>
          <a:endParaRPr lang="en-US" sz="1800">
            <a:solidFill>
              <a:srgbClr val="303D68"/>
            </a:solidFill>
            <a:latin typeface="DejaVu Math TeX Gyre" panose="02000503000000000000"/>
          </a:endParaRPr>
        </a:p>
      </dgm:t>
    </dgm:pt>
    <dgm:pt modelId="{38E80F5C-066A-4D7E-B287-5F520964EE13}" type="sibTrans" cxnId="{8CFE051F-13A5-47A2-A857-9604B04B904B}">
      <dgm:prSet/>
      <dgm:spPr/>
      <dgm:t>
        <a:bodyPr/>
        <a:lstStyle/>
        <a:p>
          <a:endParaRPr lang="en-US" sz="1800">
            <a:solidFill>
              <a:srgbClr val="303D68"/>
            </a:solidFill>
            <a:latin typeface="DejaVu Math TeX Gyre" panose="02000503000000000000"/>
          </a:endParaRPr>
        </a:p>
      </dgm:t>
    </dgm:pt>
    <dgm:pt modelId="{F05A2874-7AF2-4DCA-8BD3-ABF6A6E1FC7D}" type="pres">
      <dgm:prSet presAssocID="{CCE7843A-7DA6-42F2-AD62-6890309F417B}" presName="root" presStyleCnt="0">
        <dgm:presLayoutVars>
          <dgm:dir/>
          <dgm:resizeHandles val="exact"/>
        </dgm:presLayoutVars>
      </dgm:prSet>
      <dgm:spPr/>
    </dgm:pt>
    <dgm:pt modelId="{7A2C02DB-D60F-4827-A6E3-B6BF681291A5}" type="pres">
      <dgm:prSet presAssocID="{57170BA0-E8AE-41D3-94A8-DABA0199BBCA}" presName="compNode" presStyleCnt="0"/>
      <dgm:spPr/>
    </dgm:pt>
    <dgm:pt modelId="{EB9A885C-AE97-441F-9416-89E2623AF709}" type="pres">
      <dgm:prSet presAssocID="{57170BA0-E8AE-41D3-94A8-DABA0199BBC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A688086D-0666-408D-B771-98182F262ECC}" type="pres">
      <dgm:prSet presAssocID="{57170BA0-E8AE-41D3-94A8-DABA0199BBCA}" presName="spaceRect" presStyleCnt="0"/>
      <dgm:spPr/>
    </dgm:pt>
    <dgm:pt modelId="{F1E64809-6814-47DC-BC94-8233322BF3C4}" type="pres">
      <dgm:prSet presAssocID="{57170BA0-E8AE-41D3-94A8-DABA0199BBCA}" presName="textRect" presStyleLbl="revTx" presStyleIdx="0" presStyleCnt="3">
        <dgm:presLayoutVars>
          <dgm:chMax val="1"/>
          <dgm:chPref val="1"/>
        </dgm:presLayoutVars>
      </dgm:prSet>
      <dgm:spPr/>
    </dgm:pt>
    <dgm:pt modelId="{81B859B4-0B7A-46F2-A2CC-374109739BF2}" type="pres">
      <dgm:prSet presAssocID="{2039DB87-D48A-41FB-9086-B6D48BC81561}" presName="sibTrans" presStyleCnt="0"/>
      <dgm:spPr/>
    </dgm:pt>
    <dgm:pt modelId="{62225C86-C9B7-443A-872E-EE89F93F279C}" type="pres">
      <dgm:prSet presAssocID="{E01DDBC8-E645-49EC-B4D6-85C6B02F89DC}" presName="compNode" presStyleCnt="0"/>
      <dgm:spPr/>
    </dgm:pt>
    <dgm:pt modelId="{1E4201D1-4FB2-49E3-BA72-00510C579B82}" type="pres">
      <dgm:prSet presAssocID="{E01DDBC8-E645-49EC-B4D6-85C6B02F89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ales of Justice"/>
        </a:ext>
      </dgm:extLst>
    </dgm:pt>
    <dgm:pt modelId="{D70E32FD-5184-4E8A-A54A-EAC81D7BFFF7}" type="pres">
      <dgm:prSet presAssocID="{E01DDBC8-E645-49EC-B4D6-85C6B02F89DC}" presName="spaceRect" presStyleCnt="0"/>
      <dgm:spPr/>
    </dgm:pt>
    <dgm:pt modelId="{32F0D2E6-779C-4CCB-ABC3-02464EF4977E}" type="pres">
      <dgm:prSet presAssocID="{E01DDBC8-E645-49EC-B4D6-85C6B02F89DC}" presName="textRect" presStyleLbl="revTx" presStyleIdx="1" presStyleCnt="3">
        <dgm:presLayoutVars>
          <dgm:chMax val="1"/>
          <dgm:chPref val="1"/>
        </dgm:presLayoutVars>
      </dgm:prSet>
      <dgm:spPr>
        <a:xfrm>
          <a:off x="2005009" y="1882311"/>
          <a:ext cx="1705078" cy="1675772"/>
        </a:xfrm>
        <a:prstGeom prst="rect">
          <a:avLst/>
        </a:prstGeom>
      </dgm:spPr>
    </dgm:pt>
    <dgm:pt modelId="{6F32D965-950F-41DB-85D9-2660B0CF4030}" type="pres">
      <dgm:prSet presAssocID="{6DDFF7FC-325A-48D1-B873-6C09B8808373}" presName="sibTrans" presStyleCnt="0"/>
      <dgm:spPr/>
    </dgm:pt>
    <dgm:pt modelId="{7D42C2E5-6566-493A-A841-1CF85BB1C66A}" type="pres">
      <dgm:prSet presAssocID="{EE7378D3-3084-44A3-BC93-4B31DBE523B7}" presName="compNode" presStyleCnt="0"/>
      <dgm:spPr/>
    </dgm:pt>
    <dgm:pt modelId="{1D71A624-66F4-42D4-82E1-409FEA1797C1}" type="pres">
      <dgm:prSet presAssocID="{EE7378D3-3084-44A3-BC93-4B31DBE523B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assroom"/>
        </a:ext>
      </dgm:extLst>
    </dgm:pt>
    <dgm:pt modelId="{ED34F539-8899-462F-8C79-874BCB05B393}" type="pres">
      <dgm:prSet presAssocID="{EE7378D3-3084-44A3-BC93-4B31DBE523B7}" presName="spaceRect" presStyleCnt="0"/>
      <dgm:spPr/>
    </dgm:pt>
    <dgm:pt modelId="{5C449398-8232-49DE-9470-8CB4FE604D85}" type="pres">
      <dgm:prSet presAssocID="{EE7378D3-3084-44A3-BC93-4B31DBE523B7}" presName="textRect" presStyleLbl="revTx" presStyleIdx="2" presStyleCnt="3">
        <dgm:presLayoutVars>
          <dgm:chMax val="1"/>
          <dgm:chPref val="1"/>
        </dgm:presLayoutVars>
      </dgm:prSet>
      <dgm:spPr/>
    </dgm:pt>
  </dgm:ptLst>
  <dgm:cxnLst>
    <dgm:cxn modelId="{8CFE051F-13A5-47A2-A857-9604B04B904B}" srcId="{CCE7843A-7DA6-42F2-AD62-6890309F417B}" destId="{EE7378D3-3084-44A3-BC93-4B31DBE523B7}" srcOrd="2" destOrd="0" parTransId="{8DF45E18-6AF6-45AA-B6F8-77AD23BEB885}" sibTransId="{38E80F5C-066A-4D7E-B287-5F520964EE13}"/>
    <dgm:cxn modelId="{BA81DF2A-38A5-4C98-9C9D-CB4BA9DBC726}" srcId="{CCE7843A-7DA6-42F2-AD62-6890309F417B}" destId="{E01DDBC8-E645-49EC-B4D6-85C6B02F89DC}" srcOrd="1" destOrd="0" parTransId="{02CD669E-D3CB-4945-A285-6D7FDE559D25}" sibTransId="{6DDFF7FC-325A-48D1-B873-6C09B8808373}"/>
    <dgm:cxn modelId="{BEE21251-9C92-470C-BE57-E3767EAEC859}" type="presOf" srcId="{CCE7843A-7DA6-42F2-AD62-6890309F417B}" destId="{F05A2874-7AF2-4DCA-8BD3-ABF6A6E1FC7D}" srcOrd="0" destOrd="0" presId="urn:microsoft.com/office/officeart/2018/2/layout/IconLabelList"/>
    <dgm:cxn modelId="{7742EE72-5CCF-4D6E-B0F9-6A67BC27E237}" srcId="{CCE7843A-7DA6-42F2-AD62-6890309F417B}" destId="{57170BA0-E8AE-41D3-94A8-DABA0199BBCA}" srcOrd="0" destOrd="0" parTransId="{4CCDE154-8543-44B2-9B73-2C37B789C770}" sibTransId="{2039DB87-D48A-41FB-9086-B6D48BC81561}"/>
    <dgm:cxn modelId="{17867458-46C5-478E-BEEB-6F89BCFC5E0C}" type="presOf" srcId="{57170BA0-E8AE-41D3-94A8-DABA0199BBCA}" destId="{F1E64809-6814-47DC-BC94-8233322BF3C4}" srcOrd="0" destOrd="0" presId="urn:microsoft.com/office/officeart/2018/2/layout/IconLabelList"/>
    <dgm:cxn modelId="{EF556AA6-3969-43C3-831F-E471482A55CE}" type="presOf" srcId="{E01DDBC8-E645-49EC-B4D6-85C6B02F89DC}" destId="{32F0D2E6-779C-4CCB-ABC3-02464EF4977E}" srcOrd="0" destOrd="0" presId="urn:microsoft.com/office/officeart/2018/2/layout/IconLabelList"/>
    <dgm:cxn modelId="{DC4F59B4-1AB1-4091-BC7D-E417E3656747}" type="presOf" srcId="{EE7378D3-3084-44A3-BC93-4B31DBE523B7}" destId="{5C449398-8232-49DE-9470-8CB4FE604D85}" srcOrd="0" destOrd="0" presId="urn:microsoft.com/office/officeart/2018/2/layout/IconLabelList"/>
    <dgm:cxn modelId="{B98AE4DC-3191-494B-A1F1-B3C53DBF14C9}" type="presParOf" srcId="{F05A2874-7AF2-4DCA-8BD3-ABF6A6E1FC7D}" destId="{7A2C02DB-D60F-4827-A6E3-B6BF681291A5}" srcOrd="0" destOrd="0" presId="urn:microsoft.com/office/officeart/2018/2/layout/IconLabelList"/>
    <dgm:cxn modelId="{54B1ED36-95C0-4D51-9326-D5FB70A55202}" type="presParOf" srcId="{7A2C02DB-D60F-4827-A6E3-B6BF681291A5}" destId="{EB9A885C-AE97-441F-9416-89E2623AF709}" srcOrd="0" destOrd="0" presId="urn:microsoft.com/office/officeart/2018/2/layout/IconLabelList"/>
    <dgm:cxn modelId="{7234E950-63B2-4476-B967-66B4C24C7CDE}" type="presParOf" srcId="{7A2C02DB-D60F-4827-A6E3-B6BF681291A5}" destId="{A688086D-0666-408D-B771-98182F262ECC}" srcOrd="1" destOrd="0" presId="urn:microsoft.com/office/officeart/2018/2/layout/IconLabelList"/>
    <dgm:cxn modelId="{B1FF8E65-C60F-4D37-B5A1-C837524C9528}" type="presParOf" srcId="{7A2C02DB-D60F-4827-A6E3-B6BF681291A5}" destId="{F1E64809-6814-47DC-BC94-8233322BF3C4}" srcOrd="2" destOrd="0" presId="urn:microsoft.com/office/officeart/2018/2/layout/IconLabelList"/>
    <dgm:cxn modelId="{AB1808E9-9C3B-436A-90AC-995968306E63}" type="presParOf" srcId="{F05A2874-7AF2-4DCA-8BD3-ABF6A6E1FC7D}" destId="{81B859B4-0B7A-46F2-A2CC-374109739BF2}" srcOrd="1" destOrd="0" presId="urn:microsoft.com/office/officeart/2018/2/layout/IconLabelList"/>
    <dgm:cxn modelId="{CDE4E327-1F95-4675-90A3-CA2C29094D47}" type="presParOf" srcId="{F05A2874-7AF2-4DCA-8BD3-ABF6A6E1FC7D}" destId="{62225C86-C9B7-443A-872E-EE89F93F279C}" srcOrd="2" destOrd="0" presId="urn:microsoft.com/office/officeart/2018/2/layout/IconLabelList"/>
    <dgm:cxn modelId="{48487C04-035B-4FCC-8ED2-D7D6618E3D34}" type="presParOf" srcId="{62225C86-C9B7-443A-872E-EE89F93F279C}" destId="{1E4201D1-4FB2-49E3-BA72-00510C579B82}" srcOrd="0" destOrd="0" presId="urn:microsoft.com/office/officeart/2018/2/layout/IconLabelList"/>
    <dgm:cxn modelId="{F116DB56-202F-43EE-AA4B-2992922CCBB4}" type="presParOf" srcId="{62225C86-C9B7-443A-872E-EE89F93F279C}" destId="{D70E32FD-5184-4E8A-A54A-EAC81D7BFFF7}" srcOrd="1" destOrd="0" presId="urn:microsoft.com/office/officeart/2018/2/layout/IconLabelList"/>
    <dgm:cxn modelId="{94827944-709D-4F19-A387-3D309E2B625C}" type="presParOf" srcId="{62225C86-C9B7-443A-872E-EE89F93F279C}" destId="{32F0D2E6-779C-4CCB-ABC3-02464EF4977E}" srcOrd="2" destOrd="0" presId="urn:microsoft.com/office/officeart/2018/2/layout/IconLabelList"/>
    <dgm:cxn modelId="{C8E95DC8-1764-4C0C-B76C-07AFF14D3EBD}" type="presParOf" srcId="{F05A2874-7AF2-4DCA-8BD3-ABF6A6E1FC7D}" destId="{6F32D965-950F-41DB-85D9-2660B0CF4030}" srcOrd="3" destOrd="0" presId="urn:microsoft.com/office/officeart/2018/2/layout/IconLabelList"/>
    <dgm:cxn modelId="{D0932ED9-FEC2-4835-8EFB-F5D1302FE5CD}" type="presParOf" srcId="{F05A2874-7AF2-4DCA-8BD3-ABF6A6E1FC7D}" destId="{7D42C2E5-6566-493A-A841-1CF85BB1C66A}" srcOrd="4" destOrd="0" presId="urn:microsoft.com/office/officeart/2018/2/layout/IconLabelList"/>
    <dgm:cxn modelId="{A42A8C8A-017A-4464-9D73-28E238A83EBF}" type="presParOf" srcId="{7D42C2E5-6566-493A-A841-1CF85BB1C66A}" destId="{1D71A624-66F4-42D4-82E1-409FEA1797C1}" srcOrd="0" destOrd="0" presId="urn:microsoft.com/office/officeart/2018/2/layout/IconLabelList"/>
    <dgm:cxn modelId="{A3A53E80-767C-4910-973C-521B74BA31BE}" type="presParOf" srcId="{7D42C2E5-6566-493A-A841-1CF85BB1C66A}" destId="{ED34F539-8899-462F-8C79-874BCB05B393}" srcOrd="1" destOrd="0" presId="urn:microsoft.com/office/officeart/2018/2/layout/IconLabelList"/>
    <dgm:cxn modelId="{7C9614AF-5EB0-41FD-94FE-DED34E94C63A}" type="presParOf" srcId="{7D42C2E5-6566-493A-A841-1CF85BB1C66A}" destId="{5C449398-8232-49DE-9470-8CB4FE604D85}"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F071B-AA45-4164-AEAF-06781EA662C1}">
      <dsp:nvSpPr>
        <dsp:cNvPr id="0" name=""/>
        <dsp:cNvSpPr/>
      </dsp:nvSpPr>
      <dsp:spPr>
        <a:xfrm rot="16200000">
          <a:off x="-544989" y="544989"/>
          <a:ext cx="4658342" cy="3568363"/>
        </a:xfrm>
        <a:prstGeom prst="flowChartManualOperation">
          <a:avLst/>
        </a:prstGeom>
        <a:solidFill>
          <a:srgbClr val="39988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977900">
            <a:lnSpc>
              <a:spcPct val="90000"/>
            </a:lnSpc>
            <a:spcBef>
              <a:spcPct val="0"/>
            </a:spcBef>
            <a:spcAft>
              <a:spcPct val="35000"/>
            </a:spcAft>
            <a:buNone/>
          </a:pPr>
          <a:r>
            <a:rPr lang="en-GB" sz="2200" b="1" kern="1200" noProof="0" dirty="0">
              <a:solidFill>
                <a:srgbClr val="373365"/>
              </a:solidFill>
              <a:latin typeface="DejaVu Math TeX Gyre" panose="02000503000000000000"/>
            </a:rPr>
            <a:t>Moduli 1: Bazat e qëndrueshmërisë </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Nëntitulli 1.1: Hyrje në qëndrueshmëri dhe zhvillim të qëndrueshëm</a:t>
          </a:r>
        </a:p>
        <a:p>
          <a:pPr marL="171450" lvl="1" indent="-171450" algn="l" defTabSz="711200" rtl="0">
            <a:lnSpc>
              <a:spcPct val="90000"/>
            </a:lnSpc>
            <a:spcBef>
              <a:spcPct val="0"/>
            </a:spcBef>
            <a:spcAft>
              <a:spcPct val="15000"/>
            </a:spcAft>
            <a:buChar char="•"/>
          </a:pPr>
          <a:r>
            <a:rPr lang="en-GB" sz="1600" kern="1200" noProof="0" dirty="0">
              <a:latin typeface="DejaVu Math TeX Gyre" panose="02000503000000000000"/>
            </a:rPr>
            <a:t>Nëntitull 1.2: Lidhja midis </a:t>
          </a:r>
          <a:r>
            <a:rPr lang="en-GB" sz="1600" kern="1200" noProof="0" dirty="0" err="1">
              <a:latin typeface="DejaVu Math TeX Gyre" panose="02000503000000000000"/>
            </a:rPr>
            <a:t>qëndrueshmërisë</a:t>
          </a:r>
          <a:r>
            <a:rPr lang="en-GB" sz="1600" kern="1200" noProof="0" dirty="0">
              <a:latin typeface="DejaVu Math TeX Gyre" panose="02000503000000000000"/>
            </a:rPr>
            <a:t>, </a:t>
          </a:r>
          <a:r>
            <a:rPr lang="en-GB" sz="1600" kern="1200" noProof="0" dirty="0" err="1">
              <a:latin typeface="DejaVu Math TeX Gyre" panose="02000503000000000000"/>
            </a:rPr>
            <a:t>ekonomisë</a:t>
          </a:r>
          <a:r>
            <a:rPr lang="en-GB" sz="1600" kern="1200" noProof="0" dirty="0">
              <a:latin typeface="DejaVu Math TeX Gyre" panose="02000503000000000000"/>
            </a:rPr>
            <a:t> </a:t>
          </a:r>
          <a:r>
            <a:rPr lang="en-GB" sz="1600" kern="1200" noProof="0" dirty="0" err="1">
              <a:latin typeface="DejaVu Math TeX Gyre" panose="02000503000000000000"/>
            </a:rPr>
            <a:t>qarkore</a:t>
          </a:r>
          <a:r>
            <a:rPr lang="en-GB" sz="1600" kern="1200" noProof="0" dirty="0">
              <a:latin typeface="DejaVu Math TeX Gyre" panose="02000503000000000000"/>
            </a:rPr>
            <a:t> dhe NVM-ve</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Nëntitull 1.3: Shembuj të mirë të zbatimit të praktikave të qëndrueshmërisë në kompani</a:t>
          </a:r>
        </a:p>
      </dsp:txBody>
      <dsp:txXfrm rot="5400000">
        <a:off x="1" y="931667"/>
        <a:ext cx="3568363" cy="2795006"/>
      </dsp:txXfrm>
    </dsp:sp>
    <dsp:sp modelId="{2AE3CB7E-C9A4-44F4-85BC-8C6922025EF9}">
      <dsp:nvSpPr>
        <dsp:cNvPr id="0" name=""/>
        <dsp:cNvSpPr/>
      </dsp:nvSpPr>
      <dsp:spPr>
        <a:xfrm rot="16200000">
          <a:off x="3292374" y="544989"/>
          <a:ext cx="4658342" cy="3568363"/>
        </a:xfrm>
        <a:prstGeom prst="flowChartManualOperation">
          <a:avLst/>
        </a:prstGeom>
        <a:solidFill>
          <a:srgbClr val="4DB9A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Moduli 2: Etika mjedisore – parime dhe praktika</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Nënkapullë 2.1: Hyrje në etikën mjedisore dhe parimet kryesore</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Nënkryetari 2.2: Praktikat e etikës mjedisore - veprime, politika dhe zgjedhjet e stilit të jetesës</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 Nënkryetari 2.3: Shembuj të mirë të integrimit të parimeve të etikës mjedisore </a:t>
          </a:r>
        </a:p>
        <a:p>
          <a:pPr marL="228600" lvl="1" indent="0" algn="l" defTabSz="1066800">
            <a:lnSpc>
              <a:spcPct val="90000"/>
            </a:lnSpc>
            <a:spcBef>
              <a:spcPct val="0"/>
            </a:spcBef>
            <a:spcAft>
              <a:spcPct val="15000"/>
            </a:spcAft>
            <a:buChar char="•"/>
          </a:pPr>
          <a:endParaRPr lang="en-GB" sz="1600" kern="1200" noProof="0" dirty="0">
            <a:latin typeface="DejaVu Math TeX Gyre" panose="02000503000000000000"/>
          </a:endParaRPr>
        </a:p>
      </dsp:txBody>
      <dsp:txXfrm rot="5400000">
        <a:off x="3837364" y="931667"/>
        <a:ext cx="3568363" cy="2795006"/>
      </dsp:txXfrm>
    </dsp:sp>
    <dsp:sp modelId="{0AB60A20-99D7-4B5C-A386-998DAAD1AA4B}">
      <dsp:nvSpPr>
        <dsp:cNvPr id="0" name=""/>
        <dsp:cNvSpPr/>
      </dsp:nvSpPr>
      <dsp:spPr>
        <a:xfrm rot="16200000">
          <a:off x="7128365" y="544989"/>
          <a:ext cx="4658342" cy="3568363"/>
        </a:xfrm>
        <a:prstGeom prst="flowChartManualOperation">
          <a:avLst/>
        </a:prstGeom>
        <a:solidFill>
          <a:srgbClr val="74D3B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Moduli 3: Edukimi për qëndrueshmëri dhe etikë mjedisore – pedagogji dhe praktikë</a:t>
          </a:r>
        </a:p>
        <a:p>
          <a:pPr marL="228600" lvl="1" indent="0" algn="l" defTabSz="933450">
            <a:lnSpc>
              <a:spcPct val="90000"/>
            </a:lnSpc>
            <a:spcBef>
              <a:spcPct val="0"/>
            </a:spcBef>
            <a:spcAft>
              <a:spcPct val="15000"/>
            </a:spcAft>
            <a:buChar char="•"/>
          </a:pPr>
          <a:r>
            <a:rPr lang="en-GB" sz="1600" kern="1200" noProof="0" dirty="0">
              <a:latin typeface="DejaVu Math TeX Gyre" panose="02000503000000000000"/>
            </a:rPr>
            <a:t>Nëntitulli 3.1: Mësimi aktiv për qëndrueshmëri dhe etikë mjedisore</a:t>
          </a:r>
        </a:p>
        <a:p>
          <a:pPr marL="228600" lvl="1" indent="0" algn="l" defTabSz="933450">
            <a:lnSpc>
              <a:spcPct val="90000"/>
            </a:lnSpc>
            <a:spcBef>
              <a:spcPct val="0"/>
            </a:spcBef>
            <a:spcAft>
              <a:spcPct val="15000"/>
            </a:spcAft>
            <a:buChar char="•"/>
          </a:pPr>
          <a:r>
            <a:rPr lang="en-GB" sz="1600" kern="1200" noProof="0" dirty="0">
              <a:latin typeface="DejaVu Math TeX Gyre" panose="02000503000000000000"/>
            </a:rPr>
            <a:t>Nënkapitulli 3.2: Mjetet vizuale dhe digjitale për mësimdhënien e qëndrueshmërisë dhe etikës mjedisore</a:t>
          </a:r>
        </a:p>
        <a:p>
          <a:pPr marL="228600" lvl="1" indent="0" algn="l" defTabSz="933450">
            <a:lnSpc>
              <a:spcPct val="90000"/>
            </a:lnSpc>
            <a:spcBef>
              <a:spcPct val="0"/>
            </a:spcBef>
            <a:spcAft>
              <a:spcPct val="15000"/>
            </a:spcAft>
            <a:buChar char="•"/>
          </a:pPr>
          <a:r>
            <a:rPr lang="en-GB" sz="1600" kern="1200" noProof="0" dirty="0">
              <a:latin typeface="DejaVu Math TeX Gyre" panose="02000503000000000000"/>
            </a:rPr>
            <a:t>Nëntitull 3.3: Projekte të udhëhequra nga studentët dhe plane veprimi</a:t>
          </a:r>
        </a:p>
      </dsp:txBody>
      <dsp:txXfrm rot="5400000">
        <a:off x="7673355" y="931667"/>
        <a:ext cx="3568363" cy="27950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7B164-F25E-409B-800D-7BE19004E8D2}">
      <dsp:nvSpPr>
        <dsp:cNvPr id="0" name=""/>
        <dsp:cNvSpPr/>
      </dsp:nvSpPr>
      <dsp:spPr>
        <a:xfrm>
          <a:off x="1967514" y="291835"/>
          <a:ext cx="2426437" cy="2426437"/>
        </a:xfrm>
        <a:prstGeom prst="ellipse">
          <a:avLst/>
        </a:prstGeom>
        <a:solidFill>
          <a:srgbClr val="74D3BD">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GB" sz="2800" b="1" kern="1200" noProof="0" dirty="0">
              <a:solidFill>
                <a:srgbClr val="373365"/>
              </a:solidFill>
              <a:latin typeface="DejaVu Math TeX Gyre" panose="02000503000000000000"/>
            </a:rPr>
            <a:t>Shoqërore</a:t>
          </a:r>
        </a:p>
      </dsp:txBody>
      <dsp:txXfrm>
        <a:off x="2291039" y="716462"/>
        <a:ext cx="1779387" cy="1091896"/>
      </dsp:txXfrm>
    </dsp:sp>
    <dsp:sp modelId="{7AF85209-0344-443A-B8A2-F7C12ADE0920}">
      <dsp:nvSpPr>
        <dsp:cNvPr id="0" name=""/>
        <dsp:cNvSpPr/>
      </dsp:nvSpPr>
      <dsp:spPr>
        <a:xfrm>
          <a:off x="2646488" y="1479503"/>
          <a:ext cx="2426437" cy="2426437"/>
        </a:xfrm>
        <a:prstGeom prst="ellipse">
          <a:avLst/>
        </a:prstGeom>
        <a:solidFill>
          <a:srgbClr val="399884">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GB" sz="2800" b="1" kern="1200" noProof="0" dirty="0">
              <a:solidFill>
                <a:srgbClr val="373365"/>
              </a:solidFill>
              <a:latin typeface="DejaVu Math TeX Gyre" panose="02000503000000000000"/>
            </a:rPr>
            <a:t>Ekonomik</a:t>
          </a:r>
        </a:p>
      </dsp:txBody>
      <dsp:txXfrm>
        <a:off x="3388573" y="2106333"/>
        <a:ext cx="1455862" cy="1334540"/>
      </dsp:txXfrm>
    </dsp:sp>
    <dsp:sp modelId="{6C58E5CC-D81B-4BD4-B254-5702510423E8}">
      <dsp:nvSpPr>
        <dsp:cNvPr id="0" name=""/>
        <dsp:cNvSpPr/>
      </dsp:nvSpPr>
      <dsp:spPr>
        <a:xfrm>
          <a:off x="1177531" y="1391982"/>
          <a:ext cx="2426437" cy="2426437"/>
        </a:xfrm>
        <a:prstGeom prst="ellipse">
          <a:avLst/>
        </a:prstGeom>
        <a:solidFill>
          <a:srgbClr val="4DB9A1">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GB" sz="2800" b="1" kern="1200" noProof="0" dirty="0">
              <a:solidFill>
                <a:srgbClr val="373365"/>
              </a:solidFill>
              <a:latin typeface="DejaVu Math TeX Gyre" panose="02000503000000000000"/>
            </a:rPr>
            <a:t>Mjedisor </a:t>
          </a:r>
        </a:p>
      </dsp:txBody>
      <dsp:txXfrm>
        <a:off x="1406021" y="2018811"/>
        <a:ext cx="1455862" cy="13345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9A885C-AE97-441F-9416-89E2623AF709}">
      <dsp:nvSpPr>
        <dsp:cNvPr id="0" name=""/>
        <dsp:cNvSpPr/>
      </dsp:nvSpPr>
      <dsp:spPr>
        <a:xfrm>
          <a:off x="534424" y="1870"/>
          <a:ext cx="746718" cy="7467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E64809-6814-47DC-BC94-8233322BF3C4}">
      <dsp:nvSpPr>
        <dsp:cNvPr id="0" name=""/>
        <dsp:cNvSpPr/>
      </dsp:nvSpPr>
      <dsp:spPr>
        <a:xfrm>
          <a:off x="78095" y="1384312"/>
          <a:ext cx="1659374" cy="2855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noProof="0" dirty="0">
              <a:solidFill>
                <a:srgbClr val="303D68"/>
              </a:solidFill>
              <a:latin typeface="DejaVu Math TeX Gyre" panose="02000503000000000000"/>
            </a:rPr>
            <a:t>Ura midis teorisë dhe veprimit - kthen konceptet abstrakte etike në rezultate të prekshme, duke zhvilluar krijimtarinë, angazhimin dhe aftësitë praktike.</a:t>
          </a:r>
        </a:p>
      </dsp:txBody>
      <dsp:txXfrm>
        <a:off x="78095" y="1384312"/>
        <a:ext cx="1659374" cy="2855696"/>
      </dsp:txXfrm>
    </dsp:sp>
    <dsp:sp modelId="{1E4201D1-4FB2-49E3-BA72-00510C579B82}">
      <dsp:nvSpPr>
        <dsp:cNvPr id="0" name=""/>
        <dsp:cNvSpPr/>
      </dsp:nvSpPr>
      <dsp:spPr>
        <a:xfrm>
          <a:off x="2484189" y="1870"/>
          <a:ext cx="746718" cy="7467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F0D2E6-779C-4CCB-ABC3-02464EF4977E}">
      <dsp:nvSpPr>
        <dsp:cNvPr id="0" name=""/>
        <dsp:cNvSpPr/>
      </dsp:nvSpPr>
      <dsp:spPr>
        <a:xfrm>
          <a:off x="2027861" y="1384312"/>
          <a:ext cx="1659374" cy="2855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noProof="0" dirty="0">
              <a:solidFill>
                <a:srgbClr val="303D68"/>
              </a:solidFill>
              <a:latin typeface="DejaVu Math TeX Gyre" panose="02000503000000000000"/>
            </a:rPr>
            <a:t>Fokusi në etikë dhe qëndrueshmëri - projektet theksojnë ndikimet mjedisore, kompromiset etike dhe zgjidhjet inovative e praktike.</a:t>
          </a:r>
        </a:p>
      </dsp:txBody>
      <dsp:txXfrm>
        <a:off x="2027861" y="1384312"/>
        <a:ext cx="1659374" cy="2855696"/>
      </dsp:txXfrm>
    </dsp:sp>
    <dsp:sp modelId="{1D71A624-66F4-42D4-82E1-409FEA1797C1}">
      <dsp:nvSpPr>
        <dsp:cNvPr id="0" name=""/>
        <dsp:cNvSpPr/>
      </dsp:nvSpPr>
      <dsp:spPr>
        <a:xfrm>
          <a:off x="4433955" y="1870"/>
          <a:ext cx="746718" cy="7467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449398-8232-49DE-9470-8CB4FE604D85}">
      <dsp:nvSpPr>
        <dsp:cNvPr id="0" name=""/>
        <dsp:cNvSpPr/>
      </dsp:nvSpPr>
      <dsp:spPr>
        <a:xfrm>
          <a:off x="3977627" y="1384312"/>
          <a:ext cx="1659374" cy="2855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noProof="0" dirty="0">
              <a:solidFill>
                <a:srgbClr val="303D68"/>
              </a:solidFill>
              <a:latin typeface="DejaVu Math TeX Gyre" panose="02000503000000000000"/>
            </a:rPr>
            <a:t>Pronësia e udhëhequr nga studentët - nxënësit identifikojnë sfida të botës reale, hulumtojnë zgjidhje dhe prezantojnë ose zbatojnë gjetjet e tyre.</a:t>
          </a:r>
        </a:p>
      </dsp:txBody>
      <dsp:txXfrm>
        <a:off x="3977627" y="1384312"/>
        <a:ext cx="1659374" cy="2855696"/>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s-Latn-B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E4258-EC8D-408A-8E26-0CE5EF9AE627}" type="datetimeFigureOut">
              <a:rPr lang="bs-Latn-BA" smtClean="0"/>
              <a:t>10. 12. 2025.</a:t>
            </a:fld>
            <a:endParaRPr lang="bs-Latn-B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s-Latn-B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Klikoni për të redaktuar stilet kryesore të tekstit</a:t>
            </a:r>
          </a:p>
          <a:p>
            <a:pPr lvl="1"/>
            <a:r>
              <a:rPr lang="en-US"/>
              <a:t>Niveli i dytë</a:t>
            </a:r>
          </a:p>
          <a:p>
            <a:pPr lvl="2"/>
            <a:r>
              <a:rPr lang="en-US"/>
              <a:t>Niveli i tretë</a:t>
            </a:r>
          </a:p>
          <a:p>
            <a:pPr lvl="3"/>
            <a:r>
              <a:rPr lang="en-US"/>
              <a:t>Niveli i katërt</a:t>
            </a:r>
          </a:p>
          <a:p>
            <a:pPr lvl="4"/>
            <a:r>
              <a:rPr lang="en-US"/>
              <a:t>Niveli i pestë</a:t>
            </a:r>
            <a:endParaRPr lang="bs-Latn-B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s-Latn-B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699EA-306C-4C1A-8956-C60AB1A9D867}" type="slidenum">
              <a:rPr lang="bs-Latn-BA" smtClean="0"/>
              <a:t>‹#›</a:t>
            </a:fld>
            <a:endParaRPr lang="bs-Latn-BA"/>
          </a:p>
        </p:txBody>
      </p:sp>
    </p:spTree>
    <p:extLst>
      <p:ext uri="{BB962C8B-B14F-4D97-AF65-F5344CB8AC3E}">
        <p14:creationId xmlns:p14="http://schemas.microsoft.com/office/powerpoint/2010/main" val="1468593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CA46F-1E4F-F6D6-C95C-FDD3848A8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B274E-DE77-1845-2E22-2152CCB72B5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171C15B-E4DB-51B8-F7ED-CD5EEB22004A}"/>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A preferoni të takohuni më parë (OC-të për </a:t>
            </a:r>
            <a:r>
              <a:rPr lang="en-US" err="1">
                <a:ea typeface="Calibri"/>
                <a:cs typeface="Calibri"/>
              </a:rPr>
              <a:t>të bërë brainstorming + secili </a:t>
            </a:r>
            <a:r>
              <a:rPr lang="en-US">
                <a:ea typeface="Calibri"/>
                <a:cs typeface="Calibri"/>
              </a:rPr>
              <a:t>me subjektet e veta)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799B41E5-918D-8C67-3AE4-E3E236C59784}"/>
              </a:ext>
            </a:extLst>
          </p:cNvPr>
          <p:cNvSpPr>
            <a:spLocks noGrp="1"/>
          </p:cNvSpPr>
          <p:nvPr>
            <p:ph type="sldNum" sz="quarter" idx="5"/>
          </p:nvPr>
        </p:nvSpPr>
        <p:spPr/>
        <p:txBody>
          <a:bodyPr/>
          <a:lstStyle/>
          <a:p>
            <a:fld id="{4150423F-27F2-4476-B57B-FED15DC68BB4}" type="slidenum">
              <a:rPr lang="en-US"/>
              <a:t>5</a:t>
            </a:fld>
            <a:endParaRPr lang="en-US"/>
          </a:p>
        </p:txBody>
      </p:sp>
    </p:spTree>
    <p:extLst>
      <p:ext uri="{BB962C8B-B14F-4D97-AF65-F5344CB8AC3E}">
        <p14:creationId xmlns:p14="http://schemas.microsoft.com/office/powerpoint/2010/main" val="4112404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bs-Latn-BA"/>
          </a:p>
        </p:txBody>
      </p:sp>
      <p:sp>
        <p:nvSpPr>
          <p:cNvPr id="4" name="Slide Number Placeholder 3"/>
          <p:cNvSpPr>
            <a:spLocks noGrp="1"/>
          </p:cNvSpPr>
          <p:nvPr>
            <p:ph type="sldNum" sz="quarter" idx="5"/>
          </p:nvPr>
        </p:nvSpPr>
        <p:spPr/>
        <p:txBody>
          <a:bodyPr/>
          <a:lstStyle/>
          <a:p>
            <a:fld id="{2BD699EA-306C-4C1A-8956-C60AB1A9D867}" type="slidenum">
              <a:rPr lang="bs-Latn-BA" smtClean="0"/>
              <a:t>50</a:t>
            </a:fld>
            <a:endParaRPr lang="bs-Latn-BA"/>
          </a:p>
        </p:txBody>
      </p:sp>
    </p:spTree>
    <p:extLst>
      <p:ext uri="{BB962C8B-B14F-4D97-AF65-F5344CB8AC3E}">
        <p14:creationId xmlns:p14="http://schemas.microsoft.com/office/powerpoint/2010/main" val="549579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1CB72-07D2-B394-A61D-C90DF83A0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8D4F3-62AF-BA50-CEE7-57DB02FF1E9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7235FE0-ECB4-9D07-AA4D-6E5F94EE271B}"/>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takim përpara (OCs për </a:t>
            </a:r>
            <a:r>
              <a:rPr lang="en-US" err="1">
                <a:ea typeface="Calibri"/>
                <a:cs typeface="Calibri"/>
              </a:rPr>
              <a:t>të bërë brainstorming + secili </a:t>
            </a:r>
            <a:r>
              <a:rPr lang="en-US">
                <a:ea typeface="Calibri"/>
                <a:cs typeface="Calibri"/>
              </a:rPr>
              <a:t>me subjektet)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AEE103F4-5D8B-437D-1C9C-0FC862843288}"/>
              </a:ext>
            </a:extLst>
          </p:cNvPr>
          <p:cNvSpPr>
            <a:spLocks noGrp="1"/>
          </p:cNvSpPr>
          <p:nvPr>
            <p:ph type="sldNum" sz="quarter" idx="5"/>
          </p:nvPr>
        </p:nvSpPr>
        <p:spPr/>
        <p:txBody>
          <a:bodyPr/>
          <a:lstStyle/>
          <a:p>
            <a:fld id="{4150423F-27F2-4476-B57B-FED15DC68BB4}" type="slidenum">
              <a:rPr lang="en-US"/>
              <a:t>12</a:t>
            </a:fld>
            <a:endParaRPr lang="en-US"/>
          </a:p>
        </p:txBody>
      </p:sp>
    </p:spTree>
    <p:extLst>
      <p:ext uri="{BB962C8B-B14F-4D97-AF65-F5344CB8AC3E}">
        <p14:creationId xmlns:p14="http://schemas.microsoft.com/office/powerpoint/2010/main" val="2830060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84803-87EA-37D1-F96B-77F1DCDB1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9C5E2-38A0-0056-26D1-3A405837762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305EBB3-9D53-74A5-E1F3-B7EA24C982E6}"/>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të takoheni para (OCs për </a:t>
            </a:r>
            <a:r>
              <a:rPr lang="en-US" err="1">
                <a:ea typeface="Calibri"/>
                <a:cs typeface="Calibri"/>
              </a:rPr>
              <a:t>të bërë brainstorming + secili </a:t>
            </a:r>
            <a:r>
              <a:rPr lang="en-US">
                <a:ea typeface="Calibri"/>
                <a:cs typeface="Calibri"/>
              </a:rPr>
              <a:t>me subjektet)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62B0AFC-C874-83E0-33C9-9E6D008A7908}"/>
              </a:ext>
            </a:extLst>
          </p:cNvPr>
          <p:cNvSpPr>
            <a:spLocks noGrp="1"/>
          </p:cNvSpPr>
          <p:nvPr>
            <p:ph type="sldNum" sz="quarter" idx="5"/>
          </p:nvPr>
        </p:nvSpPr>
        <p:spPr/>
        <p:txBody>
          <a:bodyPr/>
          <a:lstStyle/>
          <a:p>
            <a:fld id="{4150423F-27F2-4476-B57B-FED15DC68BB4}" type="slidenum">
              <a:rPr lang="en-US"/>
              <a:t>16</a:t>
            </a:fld>
            <a:endParaRPr lang="en-US"/>
          </a:p>
        </p:txBody>
      </p:sp>
    </p:spTree>
    <p:extLst>
      <p:ext uri="{BB962C8B-B14F-4D97-AF65-F5344CB8AC3E}">
        <p14:creationId xmlns:p14="http://schemas.microsoft.com/office/powerpoint/2010/main" val="3498125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16433-D666-9E5F-D610-5A9E290B8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EB3BA-1D1F-61FE-8259-51F12D8F914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4B09F29-FA3F-B821-6ACA-F00B899EB2C6}"/>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A preferoni të takohuni më parë (OC-të për </a:t>
            </a:r>
            <a:r>
              <a:rPr lang="en-US" err="1">
                <a:ea typeface="Calibri"/>
                <a:cs typeface="Calibri"/>
              </a:rPr>
              <a:t>të bërë brainstorming + secili </a:t>
            </a:r>
            <a:r>
              <a:rPr lang="en-US">
                <a:ea typeface="Calibri"/>
                <a:cs typeface="Calibri"/>
              </a:rPr>
              <a:t>me subjektet e veta)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854129FF-6B6B-A59D-E16D-E4582C2A9945}"/>
              </a:ext>
            </a:extLst>
          </p:cNvPr>
          <p:cNvSpPr>
            <a:spLocks noGrp="1"/>
          </p:cNvSpPr>
          <p:nvPr>
            <p:ph type="sldNum" sz="quarter" idx="5"/>
          </p:nvPr>
        </p:nvSpPr>
        <p:spPr/>
        <p:txBody>
          <a:bodyPr/>
          <a:lstStyle/>
          <a:p>
            <a:fld id="{4150423F-27F2-4476-B57B-FED15DC68BB4}" type="slidenum">
              <a:rPr lang="en-US"/>
              <a:t>21</a:t>
            </a:fld>
            <a:endParaRPr lang="en-US"/>
          </a:p>
        </p:txBody>
      </p:sp>
    </p:spTree>
    <p:extLst>
      <p:ext uri="{BB962C8B-B14F-4D97-AF65-F5344CB8AC3E}">
        <p14:creationId xmlns:p14="http://schemas.microsoft.com/office/powerpoint/2010/main" val="298245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13795-A91C-5B0A-2B2E-A0D93C760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B0980-49B9-40E1-21CD-53E50AA3902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ABE7752-15D2-888C-BB3B-80F692B82B8E}"/>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takim përpara (OCs për </a:t>
            </a:r>
            <a:r>
              <a:rPr lang="en-US" err="1">
                <a:ea typeface="Calibri"/>
                <a:cs typeface="Calibri"/>
              </a:rPr>
              <a:t>të bërë brainstorming + secili </a:t>
            </a:r>
            <a:r>
              <a:rPr lang="en-US">
                <a:ea typeface="Calibri"/>
                <a:cs typeface="Calibri"/>
              </a:rPr>
              <a:t>me subjektet)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B194109-BC26-CA14-2D8A-C970EB3F7E55}"/>
              </a:ext>
            </a:extLst>
          </p:cNvPr>
          <p:cNvSpPr>
            <a:spLocks noGrp="1"/>
          </p:cNvSpPr>
          <p:nvPr>
            <p:ph type="sldNum" sz="quarter" idx="5"/>
          </p:nvPr>
        </p:nvSpPr>
        <p:spPr/>
        <p:txBody>
          <a:bodyPr/>
          <a:lstStyle/>
          <a:p>
            <a:fld id="{4150423F-27F2-4476-B57B-FED15DC68BB4}" type="slidenum">
              <a:rPr lang="en-US"/>
              <a:t>25</a:t>
            </a:fld>
            <a:endParaRPr lang="en-US"/>
          </a:p>
        </p:txBody>
      </p:sp>
    </p:spTree>
    <p:extLst>
      <p:ext uri="{BB962C8B-B14F-4D97-AF65-F5344CB8AC3E}">
        <p14:creationId xmlns:p14="http://schemas.microsoft.com/office/powerpoint/2010/main" val="3785175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BA9FA-76CC-B769-A33F-29F02EF01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1EA36D-104B-B7A7-C565-1A2E1EA2447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D755916-C597-CE8F-48BF-D79628A9B624}"/>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të takoheni para (OCs për </a:t>
            </a:r>
            <a:r>
              <a:rPr lang="en-US" err="1">
                <a:ea typeface="Calibri"/>
                <a:cs typeface="Calibri"/>
              </a:rPr>
              <a:t>të bërë brainstorming + secili </a:t>
            </a:r>
            <a:r>
              <a:rPr lang="en-US">
                <a:ea typeface="Calibri"/>
                <a:cs typeface="Calibri"/>
              </a:rPr>
              <a:t>me subjektet e veta)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2127104-BA53-CE79-D299-9819F5A54365}"/>
              </a:ext>
            </a:extLst>
          </p:cNvPr>
          <p:cNvSpPr>
            <a:spLocks noGrp="1"/>
          </p:cNvSpPr>
          <p:nvPr>
            <p:ph type="sldNum" sz="quarter" idx="5"/>
          </p:nvPr>
        </p:nvSpPr>
        <p:spPr/>
        <p:txBody>
          <a:bodyPr/>
          <a:lstStyle/>
          <a:p>
            <a:fld id="{4150423F-27F2-4476-B57B-FED15DC68BB4}" type="slidenum">
              <a:rPr lang="en-US"/>
              <a:t>29</a:t>
            </a:fld>
            <a:endParaRPr lang="en-US"/>
          </a:p>
        </p:txBody>
      </p:sp>
    </p:spTree>
    <p:extLst>
      <p:ext uri="{BB962C8B-B14F-4D97-AF65-F5344CB8AC3E}">
        <p14:creationId xmlns:p14="http://schemas.microsoft.com/office/powerpoint/2010/main" val="461592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70FD8-EC28-E8D0-528E-EB806BCE1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78A23-473E-89E8-DD14-7A5A547F6E7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ADE06D7-C15D-E7F1-C4F6-91431B12CAA5}"/>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takim para (OCs për </a:t>
            </a:r>
            <a:r>
              <a:rPr lang="en-US" err="1">
                <a:ea typeface="Calibri"/>
                <a:cs typeface="Calibri"/>
              </a:rPr>
              <a:t>të bërë brainstorming + secili </a:t>
            </a:r>
            <a:r>
              <a:rPr lang="en-US">
                <a:ea typeface="Calibri"/>
                <a:cs typeface="Calibri"/>
              </a:rPr>
              <a:t>me subjektet)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1B2636F-23DB-DDD4-AE02-505BD0174584}"/>
              </a:ext>
            </a:extLst>
          </p:cNvPr>
          <p:cNvSpPr>
            <a:spLocks noGrp="1"/>
          </p:cNvSpPr>
          <p:nvPr>
            <p:ph type="sldNum" sz="quarter" idx="5"/>
          </p:nvPr>
        </p:nvSpPr>
        <p:spPr/>
        <p:txBody>
          <a:bodyPr/>
          <a:lstStyle/>
          <a:p>
            <a:fld id="{4150423F-27F2-4476-B57B-FED15DC68BB4}" type="slidenum">
              <a:rPr lang="en-US"/>
              <a:t>35</a:t>
            </a:fld>
            <a:endParaRPr lang="en-US"/>
          </a:p>
        </p:txBody>
      </p:sp>
    </p:spTree>
    <p:extLst>
      <p:ext uri="{BB962C8B-B14F-4D97-AF65-F5344CB8AC3E}">
        <p14:creationId xmlns:p14="http://schemas.microsoft.com/office/powerpoint/2010/main" val="2383165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80DBD-ED38-784F-7D59-D431D812B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8BD88-F306-2163-BE97-54B510B086B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576254A-8F32-7287-8DBC-6801F95FDB49}"/>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takim përpara (OCs për </a:t>
            </a:r>
            <a:r>
              <a:rPr lang="en-US" err="1">
                <a:ea typeface="Calibri"/>
                <a:cs typeface="Calibri"/>
              </a:rPr>
              <a:t>të bërë brainstorming + secili </a:t>
            </a:r>
            <a:r>
              <a:rPr lang="en-US">
                <a:ea typeface="Calibri"/>
                <a:cs typeface="Calibri"/>
              </a:rPr>
              <a:t>me subjektet)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A4A87D8-38C9-00FB-A0AB-01345872859F}"/>
              </a:ext>
            </a:extLst>
          </p:cNvPr>
          <p:cNvSpPr>
            <a:spLocks noGrp="1"/>
          </p:cNvSpPr>
          <p:nvPr>
            <p:ph type="sldNum" sz="quarter" idx="5"/>
          </p:nvPr>
        </p:nvSpPr>
        <p:spPr/>
        <p:txBody>
          <a:bodyPr/>
          <a:lstStyle/>
          <a:p>
            <a:fld id="{4150423F-27F2-4476-B57B-FED15DC68BB4}" type="slidenum">
              <a:rPr lang="en-US"/>
              <a:t>41</a:t>
            </a:fld>
            <a:endParaRPr lang="en-US"/>
          </a:p>
        </p:txBody>
      </p:sp>
    </p:spTree>
    <p:extLst>
      <p:ext uri="{BB962C8B-B14F-4D97-AF65-F5344CB8AC3E}">
        <p14:creationId xmlns:p14="http://schemas.microsoft.com/office/powerpoint/2010/main" val="1106354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595D4-BC14-CC57-1334-739FC0B0A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2AFD9-71F1-2851-15F8-00DE56891C5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61821D2-B5D9-93B5-6284-134952F15942}"/>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të takoheni para (OC-të për </a:t>
            </a:r>
            <a:r>
              <a:rPr lang="en-US" err="1">
                <a:ea typeface="Calibri"/>
                <a:cs typeface="Calibri"/>
              </a:rPr>
              <a:t>të bërë brainstorming + secili </a:t>
            </a:r>
            <a:r>
              <a:rPr lang="en-US">
                <a:ea typeface="Calibri"/>
                <a:cs typeface="Calibri"/>
              </a:rPr>
              <a:t>me subjektet e veta)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F24C6EB0-7AB1-4FE7-5699-A46543FD71E6}"/>
              </a:ext>
            </a:extLst>
          </p:cNvPr>
          <p:cNvSpPr>
            <a:spLocks noGrp="1"/>
          </p:cNvSpPr>
          <p:nvPr>
            <p:ph type="sldNum" sz="quarter" idx="5"/>
          </p:nvPr>
        </p:nvSpPr>
        <p:spPr/>
        <p:txBody>
          <a:bodyPr/>
          <a:lstStyle/>
          <a:p>
            <a:fld id="{4150423F-27F2-4476-B57B-FED15DC68BB4}" type="slidenum">
              <a:rPr lang="en-US"/>
              <a:t>44</a:t>
            </a:fld>
            <a:endParaRPr lang="en-US"/>
          </a:p>
        </p:txBody>
      </p:sp>
    </p:spTree>
    <p:extLst>
      <p:ext uri="{BB962C8B-B14F-4D97-AF65-F5344CB8AC3E}">
        <p14:creationId xmlns:p14="http://schemas.microsoft.com/office/powerpoint/2010/main" val="4294410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Image Layou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136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Klikoni për të redaktuar stilin kryesor të titullit</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Klikoni për të redaktuar stilet kryesore të tekstit</a:t>
            </a:r>
          </a:p>
          <a:p>
            <a:pPr lvl="1"/>
            <a:r>
              <a:rPr lang="en-US"/>
              <a:t>Niveli i dytë</a:t>
            </a:r>
          </a:p>
          <a:p>
            <a:pPr lvl="2"/>
            <a:r>
              <a:rPr lang="en-US"/>
              <a:t>Niveli i tretë</a:t>
            </a:r>
          </a:p>
          <a:p>
            <a:pPr lvl="3"/>
            <a:r>
              <a:rPr lang="en-US"/>
              <a:t>Niveli i katërt</a:t>
            </a:r>
          </a:p>
          <a:p>
            <a:pPr lvl="4"/>
            <a:r>
              <a:rPr lang="en-US"/>
              <a:t>Niveli i pestë</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12/10/2025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ec.europa.eu/environment/pdf/circular-economy/new_circular_economy_action_plan.pdf" TargetMode="External"/><Relationship Id="rId4" Type="http://schemas.openxmlformats.org/officeDocument/2006/relationships/hyperlink" Target="https://ec.europa.eu/commission/presscorner/detail/en/ip_20_42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environment.ec.europa.eu/strategy/environment-action-programme-2030_e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f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png"/><Relationship Id="rId7" Type="http://schemas.openxmlformats.org/officeDocument/2006/relationships/diagramQuickStyle" Target="../diagrams/quickStyle3.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png"/><Relationship Id="rId9" Type="http://schemas.microsoft.com/office/2007/relationships/diagramDrawing" Target="../diagrams/drawing3.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hyperlink" Target="https://www.un.org/sustainabledevelopment/sustainable-development-goals/" TargetMode="Externa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hyperlink" Target="https://commission.europa.eu/strategy-and-policy/priorities-2019-2024/european-green-deal_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323D-06A4-48A0-FC5B-88A2A7BDEB5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D94A087-2200-6020-4C51-96C323C5830A}"/>
              </a:ext>
            </a:extLst>
          </p:cNvPr>
          <p:cNvPicPr>
            <a:picLocks noGrp="1" noRot="1" noChangeAspect="1" noMove="1" noResize="1" noEditPoints="1" noAdjustHandles="1" noChangeArrowheads="1" noChangeShapeType="1" noCrop="1"/>
          </p:cNvPicPr>
          <p:nvPr/>
        </p:nvPicPr>
        <p:blipFill>
          <a:blip r:embed="rId2">
            <a:alphaModFix amt="85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CB9A657-3501-1492-DBBF-4B1CA483061A}"/>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E76AB82A-AC1A-0576-9F5F-E6A9FC91E772}"/>
              </a:ext>
            </a:extLst>
          </p:cNvPr>
          <p:cNvSpPr>
            <a:spLocks noGrp="1"/>
          </p:cNvSpPr>
          <p:nvPr>
            <p:ph type="title"/>
          </p:nvPr>
        </p:nvSpPr>
        <p:spPr>
          <a:xfrm>
            <a:off x="283093" y="4442279"/>
            <a:ext cx="10610482" cy="857864"/>
          </a:xfrm>
        </p:spPr>
        <p:txBody>
          <a:bodyPr>
            <a:noAutofit/>
          </a:bodyPr>
          <a:lstStyle/>
          <a:p>
            <a:r>
              <a:rPr lang="en-GB" sz="3600" b="1" noProof="0" dirty="0" err="1">
                <a:solidFill>
                  <a:srgbClr val="399884"/>
                </a:solidFill>
                <a:latin typeface="DejaVu Sans"/>
                <a:ea typeface="DejaVu Sans" panose="020B0603030804020204" pitchFamily="34" charset="0"/>
                <a:cs typeface="DejaVu Sans" panose="020B0603030804020204" pitchFamily="34" charset="0"/>
              </a:rPr>
              <a:t>Aftësitë</a:t>
            </a:r>
            <a:r>
              <a:rPr lang="en-GB" sz="3600" b="1" noProof="0" dirty="0">
                <a:solidFill>
                  <a:srgbClr val="399884"/>
                </a:solidFill>
                <a:latin typeface="DejaVu Sans"/>
                <a:ea typeface="DejaVu Sans" panose="020B0603030804020204" pitchFamily="34" charset="0"/>
                <a:cs typeface="DejaVu Sans" panose="020B0603030804020204" pitchFamily="34" charset="0"/>
              </a:rPr>
              <a:t> e </a:t>
            </a:r>
            <a:r>
              <a:rPr lang="en-GB" sz="3600" b="1" noProof="0" dirty="0" err="1">
                <a:solidFill>
                  <a:srgbClr val="399884"/>
                </a:solidFill>
                <a:latin typeface="DejaVu Sans"/>
                <a:ea typeface="DejaVu Sans" panose="020B0603030804020204" pitchFamily="34" charset="0"/>
                <a:cs typeface="DejaVu Sans" panose="020B0603030804020204" pitchFamily="34" charset="0"/>
              </a:rPr>
              <a:t>Gjelbra</a:t>
            </a:r>
            <a:r>
              <a:rPr lang="en-GB" sz="3600" b="1" noProof="0" dirty="0">
                <a:solidFill>
                  <a:srgbClr val="399884"/>
                </a:solidFill>
                <a:latin typeface="DejaVu Sans"/>
                <a:ea typeface="DejaVu Sans" panose="020B0603030804020204" pitchFamily="34" charset="0"/>
                <a:cs typeface="DejaVu Sans" panose="020B0603030804020204" pitchFamily="34" charset="0"/>
              </a:rPr>
              <a:t> – 1.1 </a:t>
            </a:r>
            <a:r>
              <a:rPr lang="en-GB" sz="3600" b="1" noProof="0" dirty="0" err="1">
                <a:solidFill>
                  <a:srgbClr val="399884"/>
                </a:solidFill>
                <a:latin typeface="DejaVu Sans"/>
                <a:ea typeface="DejaVu Sans" panose="020B0603030804020204" pitchFamily="34" charset="0"/>
                <a:cs typeface="DejaVu Sans" panose="020B0603030804020204" pitchFamily="34" charset="0"/>
              </a:rPr>
              <a:t>Hyrje</a:t>
            </a:r>
            <a:r>
              <a:rPr lang="en-GB" sz="3600" b="1" noProof="0" dirty="0">
                <a:solidFill>
                  <a:srgbClr val="399884"/>
                </a:solidFill>
                <a:latin typeface="DejaVu Sans"/>
                <a:ea typeface="DejaVu Sans" panose="020B0603030804020204" pitchFamily="34" charset="0"/>
                <a:cs typeface="DejaVu Sans" panose="020B0603030804020204" pitchFamily="34" charset="0"/>
              </a:rPr>
              <a:t> </a:t>
            </a:r>
            <a:r>
              <a:rPr lang="en-GB" sz="3600" b="1" noProof="0" dirty="0" err="1">
                <a:solidFill>
                  <a:srgbClr val="399884"/>
                </a:solidFill>
                <a:latin typeface="DejaVu Sans"/>
                <a:ea typeface="DejaVu Sans" panose="020B0603030804020204" pitchFamily="34" charset="0"/>
                <a:cs typeface="DejaVu Sans" panose="020B0603030804020204" pitchFamily="34" charset="0"/>
              </a:rPr>
              <a:t>në</a:t>
            </a:r>
            <a:r>
              <a:rPr lang="en-GB" sz="3600" b="1" noProof="0" dirty="0">
                <a:solidFill>
                  <a:srgbClr val="399884"/>
                </a:solidFill>
                <a:latin typeface="DejaVu Sans"/>
                <a:ea typeface="DejaVu Sans" panose="020B0603030804020204" pitchFamily="34" charset="0"/>
                <a:cs typeface="DejaVu Sans" panose="020B0603030804020204" pitchFamily="34" charset="0"/>
              </a:rPr>
              <a:t> </a:t>
            </a:r>
            <a:r>
              <a:rPr lang="en-GB" sz="3600" b="1" dirty="0" err="1">
                <a:solidFill>
                  <a:srgbClr val="399884"/>
                </a:solidFill>
                <a:latin typeface="DejaVu Sans"/>
                <a:ea typeface="DejaVu Sans" panose="020B0603030804020204" pitchFamily="34" charset="0"/>
                <a:cs typeface="DejaVu Sans" panose="020B0603030804020204" pitchFamily="34" charset="0"/>
              </a:rPr>
              <a:t>Qëndrueshmëri</a:t>
            </a:r>
            <a:r>
              <a:rPr lang="en-GB" sz="3600" b="1" noProof="0" dirty="0">
                <a:solidFill>
                  <a:srgbClr val="399884"/>
                </a:solidFill>
                <a:latin typeface="DejaVu Sans"/>
                <a:ea typeface="DejaVu Sans" panose="020B0603030804020204" pitchFamily="34" charset="0"/>
                <a:cs typeface="DejaVu Sans" panose="020B0603030804020204" pitchFamily="34" charset="0"/>
              </a:rPr>
              <a:t> </a:t>
            </a:r>
            <a:r>
              <a:rPr lang="en-GB" sz="3600" b="1" noProof="0" dirty="0" err="1">
                <a:solidFill>
                  <a:srgbClr val="399884"/>
                </a:solidFill>
                <a:latin typeface="DejaVu Sans"/>
                <a:ea typeface="DejaVu Sans" panose="020B0603030804020204" pitchFamily="34" charset="0"/>
                <a:cs typeface="DejaVu Sans" panose="020B0603030804020204" pitchFamily="34" charset="0"/>
              </a:rPr>
              <a:t>dhe</a:t>
            </a:r>
            <a:r>
              <a:rPr lang="en-GB" sz="3600" b="1" noProof="0" dirty="0">
                <a:solidFill>
                  <a:srgbClr val="399884"/>
                </a:solidFill>
                <a:latin typeface="DejaVu Sans"/>
                <a:ea typeface="DejaVu Sans" panose="020B0603030804020204" pitchFamily="34" charset="0"/>
                <a:cs typeface="DejaVu Sans" panose="020B0603030804020204" pitchFamily="34" charset="0"/>
              </a:rPr>
              <a:t> </a:t>
            </a:r>
            <a:r>
              <a:rPr lang="en-GB" sz="3600" b="1" noProof="0" dirty="0" err="1">
                <a:solidFill>
                  <a:srgbClr val="399884"/>
                </a:solidFill>
                <a:latin typeface="DejaVu Sans"/>
                <a:ea typeface="DejaVu Sans" panose="020B0603030804020204" pitchFamily="34" charset="0"/>
                <a:cs typeface="DejaVu Sans" panose="020B0603030804020204" pitchFamily="34" charset="0"/>
              </a:rPr>
              <a:t>Etikë</a:t>
            </a:r>
            <a:r>
              <a:rPr lang="en-GB" sz="3600" b="1" noProof="0" dirty="0">
                <a:solidFill>
                  <a:srgbClr val="399884"/>
                </a:solidFill>
                <a:latin typeface="DejaVu Sans"/>
                <a:ea typeface="DejaVu Sans" panose="020B0603030804020204" pitchFamily="34" charset="0"/>
                <a:cs typeface="DejaVu Sans" panose="020B0603030804020204" pitchFamily="34" charset="0"/>
              </a:rPr>
              <a:t> </a:t>
            </a:r>
            <a:r>
              <a:rPr lang="en-GB" sz="3600" b="1" noProof="0" dirty="0" err="1">
                <a:solidFill>
                  <a:srgbClr val="399884"/>
                </a:solidFill>
                <a:latin typeface="DejaVu Sans"/>
                <a:ea typeface="DejaVu Sans" panose="020B0603030804020204" pitchFamily="34" charset="0"/>
                <a:cs typeface="DejaVu Sans" panose="020B0603030804020204" pitchFamily="34" charset="0"/>
              </a:rPr>
              <a:t>Mjedisore</a:t>
            </a:r>
          </a:p>
        </p:txBody>
      </p:sp>
      <p:sp>
        <p:nvSpPr>
          <p:cNvPr id="8" name="Title 1">
            <a:extLst>
              <a:ext uri="{FF2B5EF4-FFF2-40B4-BE49-F238E27FC236}">
                <a16:creationId xmlns:a16="http://schemas.microsoft.com/office/drawing/2014/main" id="{72516657-60C6-1250-3C2B-F902C217885F}"/>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lnSpc>
                <a:spcPct val="100000"/>
              </a:lnSpc>
              <a:spcAft>
                <a:spcPct val="0"/>
              </a:spcAft>
            </a:pP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Përmirësoni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cilësinë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e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arsimit</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dhe</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aftësimit</a:t>
            </a:r>
            <a:r>
              <a:rPr lang="en-GB" sz="1400" dirty="0">
                <a:solidFill>
                  <a:schemeClr val="bg1"/>
                </a:solidFill>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profesional</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(VET)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në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Ballkanin</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Perëndimor</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për</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zhvillim të qëndrueshëm.</a:t>
            </a:r>
          </a:p>
        </p:txBody>
      </p:sp>
      <p:pic>
        <p:nvPicPr>
          <p:cNvPr id="13" name="Picture 12" descr="A white text on a black background&#10;&#10;Description automatically generated">
            <a:extLst>
              <a:ext uri="{FF2B5EF4-FFF2-40B4-BE49-F238E27FC236}">
                <a16:creationId xmlns:a16="http://schemas.microsoft.com/office/drawing/2014/main" id="{A42CE34F-3951-38BF-EF98-7F51CAEEB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13529C3-C9E5-7B87-98F9-4B1F8214C1DA}"/>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DF56D3A-F890-E7BC-9365-E290F30DD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5D424D5D-C13D-E452-88C0-521E872C8BDA}"/>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a:ea typeface="DejaVu Math TeX Gyre" panose="02000503000000000000" pitchFamily="2" charset="0"/>
                <a:cs typeface="DejaVu Math TeX Gyre" panose="02000503000000000000" pitchFamily="2" charset="0"/>
              </a:rPr>
              <a:t>Ura e </a:t>
            </a:r>
            <a:r>
              <a:rPr lang="en-GB" sz="2000" b="1" noProof="0" dirty="0" err="1">
                <a:solidFill>
                  <a:srgbClr val="74D3BD"/>
                </a:solidFill>
                <a:latin typeface="DejaVu Math TeX Gyre"/>
                <a:ea typeface="DejaVu Math TeX Gyre" panose="02000503000000000000" pitchFamily="2" charset="0"/>
                <a:cs typeface="DejaVu Math TeX Gyre" panose="02000503000000000000" pitchFamily="2" charset="0"/>
              </a:rPr>
              <a:t>hendekut</a:t>
            </a:r>
            <a:r>
              <a:rPr lang="en-GB" sz="2000" b="1" noProof="0" dirty="0">
                <a:solidFill>
                  <a:srgbClr val="74D3BD"/>
                </a:solidFill>
                <a:latin typeface="DejaVu Math TeX Gyre"/>
                <a:ea typeface="DejaVu Math TeX Gyre" panose="02000503000000000000" pitchFamily="2" charset="0"/>
                <a:cs typeface="DejaVu Math TeX Gyre" panose="02000503000000000000" pitchFamily="2" charset="0"/>
              </a:rPr>
              <a:t> </a:t>
            </a:r>
            <a:r>
              <a:rPr lang="en-GB" sz="2000" b="1" dirty="0" err="1">
                <a:solidFill>
                  <a:srgbClr val="74D3BD"/>
                </a:solidFill>
                <a:latin typeface="DejaVu Math TeX Gyre"/>
                <a:ea typeface="DejaVu Math TeX Gyre" panose="02000503000000000000" pitchFamily="2" charset="0"/>
                <a:cs typeface="DejaVu Math TeX Gyre" panose="02000503000000000000" pitchFamily="2" charset="0"/>
              </a:rPr>
              <a:t>të</a:t>
            </a:r>
            <a:r>
              <a:rPr lang="en-GB" sz="2000" b="1" dirty="0">
                <a:solidFill>
                  <a:srgbClr val="74D3BD"/>
                </a:solidFill>
                <a:latin typeface="DejaVu Math TeX Gyre"/>
                <a:ea typeface="DejaVu Math TeX Gyre" panose="02000503000000000000" pitchFamily="2" charset="0"/>
                <a:cs typeface="DejaVu Math TeX Gyre" panose="02000503000000000000" pitchFamily="2" charset="0"/>
              </a:rPr>
              <a:t> </a:t>
            </a:r>
            <a:r>
              <a:rPr lang="en-GB" sz="2000" b="1" dirty="0" err="1">
                <a:solidFill>
                  <a:srgbClr val="74D3BD"/>
                </a:solidFill>
                <a:latin typeface="DejaVu Math TeX Gyre"/>
                <a:ea typeface="DejaVu Math TeX Gyre" panose="02000503000000000000" pitchFamily="2" charset="0"/>
                <a:cs typeface="DejaVu Math TeX Gyre" panose="02000503000000000000" pitchFamily="2" charset="0"/>
              </a:rPr>
              <a:t>gjelbër</a:t>
            </a:r>
            <a:r>
              <a:rPr lang="en-GB" sz="2000" b="1" dirty="0">
                <a:solidFill>
                  <a:srgbClr val="74D3BD"/>
                </a:solidFill>
                <a:latin typeface="DejaVu Math TeX Gyre"/>
                <a:ea typeface="DejaVu Math TeX Gyre" panose="02000503000000000000" pitchFamily="2" charset="0"/>
                <a:cs typeface="DejaVu Math TeX Gyre" panose="02000503000000000000" pitchFamily="2" charset="0"/>
              </a:rPr>
              <a:t> </a:t>
            </a:r>
            <a:r>
              <a:rPr lang="en-GB" sz="2000" b="1" noProof="0" dirty="0" err="1">
                <a:solidFill>
                  <a:srgbClr val="74D3BD"/>
                </a:solidFill>
                <a:latin typeface="DejaVu Math TeX Gyre"/>
                <a:ea typeface="DejaVu Math TeX Gyre" panose="02000503000000000000" pitchFamily="2" charset="0"/>
                <a:cs typeface="DejaVu Math TeX Gyre" panose="02000503000000000000" pitchFamily="2" charset="0"/>
              </a:rPr>
              <a:t>dhe</a:t>
            </a:r>
            <a:r>
              <a:rPr lang="en-GB" sz="2000" b="1" noProof="0" dirty="0">
                <a:solidFill>
                  <a:srgbClr val="74D3BD"/>
                </a:solidFill>
                <a:latin typeface="DejaVu Math TeX Gyre"/>
                <a:ea typeface="DejaVu Math TeX Gyre" panose="02000503000000000000" pitchFamily="2" charset="0"/>
                <a:cs typeface="DejaVu Math TeX Gyre" panose="02000503000000000000" pitchFamily="2" charset="0"/>
              </a:rPr>
              <a:t> </a:t>
            </a:r>
            <a:r>
              <a:rPr lang="en-GB" sz="2000" b="1" noProof="0" dirty="0" err="1">
                <a:solidFill>
                  <a:srgbClr val="74D3BD"/>
                </a:solidFill>
                <a:latin typeface="DejaVu Math TeX Gyre"/>
                <a:ea typeface="DejaVu Math TeX Gyre" panose="02000503000000000000" pitchFamily="2" charset="0"/>
                <a:cs typeface="DejaVu Math TeX Gyre" panose="02000503000000000000" pitchFamily="2" charset="0"/>
              </a:rPr>
              <a:t>digjital</a:t>
            </a:r>
            <a:endParaRPr lang="en-GB" sz="2000" b="1" noProof="0" dirty="0">
              <a:solidFill>
                <a:srgbClr val="74D3BD"/>
              </a:solidFill>
              <a:latin typeface="DejaVu Math TeX Gyre"/>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3774500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81C541-332C-D7AE-84BD-22D9B5001CD0}"/>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194A132-321C-3635-1A10-F27130D1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67A1EDF6-C25B-8F4A-8E80-4F43E0E62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F39E5102-212E-C214-2021-7CF7F22AC6B6}"/>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Korniza e politikave</a:t>
            </a:r>
          </a:p>
          <a:p>
            <a:r>
              <a:rPr lang="en-GB" sz="3000" b="1" noProof="0" dirty="0" err="1">
                <a:solidFill>
                  <a:srgbClr val="399884"/>
                </a:solidFill>
                <a:latin typeface="DejaVu Sans"/>
                <a:ea typeface="DejaVu Sans" panose="020B0603030804020204" pitchFamily="34" charset="0"/>
                <a:cs typeface="DejaVu Sans" panose="020B0603030804020204" pitchFamily="34" charset="0"/>
              </a:rPr>
              <a:t>Plani</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i</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Veprimit</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për</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Ekonominë</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dirty="0" err="1">
                <a:solidFill>
                  <a:srgbClr val="399884"/>
                </a:solidFill>
                <a:latin typeface="DejaVu Sans"/>
                <a:ea typeface="DejaVu Sans" panose="020B0603030804020204" pitchFamily="34" charset="0"/>
                <a:cs typeface="DejaVu Sans" panose="020B0603030804020204" pitchFamily="34" charset="0"/>
              </a:rPr>
              <a:t>Qarkore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i</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Bashkimit</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Evropian</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p>
        </p:txBody>
      </p:sp>
      <p:pic>
        <p:nvPicPr>
          <p:cNvPr id="9" name="Picture 8" descr="Blue text on a black background&#10;&#10;Description automatically generated">
            <a:extLst>
              <a:ext uri="{FF2B5EF4-FFF2-40B4-BE49-F238E27FC236}">
                <a16:creationId xmlns:a16="http://schemas.microsoft.com/office/drawing/2014/main" id="{2F1B2DF8-41CB-8828-0B40-5DB634617D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D8358A1B-70E3-B030-EC75-2FA3C6C932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AE64572E-51CE-7015-DF79-85D16468FCCB}"/>
              </a:ext>
            </a:extLst>
          </p:cNvPr>
          <p:cNvSpPr txBox="1">
            <a:spLocks/>
          </p:cNvSpPr>
          <p:nvPr/>
        </p:nvSpPr>
        <p:spPr>
          <a:xfrm>
            <a:off x="592150" y="2817087"/>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spcBef>
                <a:spcPts val="0"/>
              </a:spcBef>
            </a:pPr>
            <a:r>
              <a:rPr lang="en-GB" sz="1800" noProof="0" dirty="0">
                <a:solidFill>
                  <a:srgbClr val="303D68"/>
                </a:solidFill>
                <a:latin typeface="DejaVu Math TeX Gyre" panose="02000503000000000000"/>
                <a:ea typeface="Arial"/>
                <a:cs typeface="Arial"/>
                <a:sym typeface="Arial"/>
              </a:rPr>
              <a:t>Katër temat kryesore të </a:t>
            </a:r>
            <a:r>
              <a:rPr lang="en-GB" sz="1800" b="1" noProof="0" dirty="0">
                <a:solidFill>
                  <a:srgbClr val="303D68"/>
                </a:solidFill>
                <a:latin typeface="DejaVu Math TeX Gyre" panose="02000503000000000000"/>
                <a:ea typeface="Arial"/>
                <a:cs typeface="Arial"/>
                <a:sym typeface="Arial"/>
                <a:hlinkClick r:id="rId4"/>
              </a:rPr>
              <a:t>Planit të Veprimit për Ekonominë Rrethore</a:t>
            </a:r>
            <a:r>
              <a:rPr lang="en-GB" sz="1800" noProof="0" dirty="0">
                <a:solidFill>
                  <a:srgbClr val="303D68"/>
                </a:solidFill>
                <a:latin typeface="DejaVu Math TeX Gyre" panose="02000503000000000000"/>
                <a:ea typeface="Arial"/>
                <a:cs typeface="Arial"/>
                <a:sym typeface="Arial"/>
              </a:rPr>
              <a:t> 2020 janë: </a:t>
            </a:r>
            <a:endParaRPr lang="en-GB" sz="1800" noProof="0" dirty="0">
              <a:solidFill>
                <a:srgbClr val="303D68"/>
              </a:solidFill>
              <a:latin typeface="DejaVu Math TeX Gyre" panose="02000503000000000000"/>
            </a:endParaRPr>
          </a:p>
          <a:p>
            <a:pPr lvl="0" algn="just">
              <a:spcBef>
                <a:spcPts val="600"/>
              </a:spcBef>
            </a:pPr>
            <a:endParaRPr lang="en-GB" sz="1800" noProof="0" dirty="0">
              <a:solidFill>
                <a:srgbClr val="303D68"/>
              </a:solidFill>
              <a:latin typeface="DejaVu Math TeX Gyre" panose="02000503000000000000"/>
              <a:ea typeface="Arial"/>
              <a:cs typeface="Arial"/>
              <a:sym typeface="Arial"/>
            </a:endParaRPr>
          </a:p>
          <a:p>
            <a:pPr marL="342900" lvl="0" indent="-342900" algn="just">
              <a:spcBef>
                <a:spcPts val="16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a:ea typeface="Arial"/>
                <a:cs typeface="Arial"/>
                <a:sym typeface="Arial"/>
              </a:rPr>
              <a:t>Siguroni më pak mbeturina</a:t>
            </a:r>
          </a:p>
          <a:p>
            <a:pPr marL="342900" lvl="0" indent="-342900" algn="just">
              <a:spcBef>
                <a:spcPts val="10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a:ea typeface="Arial"/>
                <a:cs typeface="Arial"/>
                <a:sym typeface="Arial"/>
              </a:rPr>
              <a:t>Bëni produktet e qëndrueshme normë në BE</a:t>
            </a:r>
          </a:p>
          <a:p>
            <a:pPr marL="342900" lvl="0" indent="-342900" algn="just">
              <a:spcBef>
                <a:spcPts val="10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a:ea typeface="Arial"/>
                <a:cs typeface="Arial"/>
                <a:sym typeface="Arial"/>
              </a:rPr>
              <a:t>Fuqizimi i konsumatorëve </a:t>
            </a:r>
          </a:p>
          <a:p>
            <a:pPr marL="342900" lvl="0" indent="-342900" algn="just">
              <a:spcBef>
                <a:spcPts val="10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a:ea typeface="Arial"/>
                <a:cs typeface="Arial"/>
                <a:sym typeface="Arial"/>
              </a:rPr>
              <a:t>Fokusi në jetëgjatësinë e produkteve përmes një qasjeje sektoriale </a:t>
            </a: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A7DB8849-8BB6-ADAD-76F5-6976E312A089}"/>
              </a:ext>
            </a:extLst>
          </p:cNvPr>
          <p:cNvSpPr txBox="1"/>
          <p:nvPr/>
        </p:nvSpPr>
        <p:spPr>
          <a:xfrm>
            <a:off x="6736984" y="6313803"/>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Imazh nga Komisioni Evropian</a:t>
            </a:r>
          </a:p>
        </p:txBody>
      </p:sp>
      <p:pic>
        <p:nvPicPr>
          <p:cNvPr id="2" name="Google Shape;183;p4">
            <a:hlinkClick r:id="rId5"/>
            <a:extLst>
              <a:ext uri="{FF2B5EF4-FFF2-40B4-BE49-F238E27FC236}">
                <a16:creationId xmlns:a16="http://schemas.microsoft.com/office/drawing/2014/main" id="{07C364C1-4421-89B9-FF4A-093C318BA8E8}"/>
              </a:ext>
            </a:extLst>
          </p:cNvPr>
          <p:cNvPicPr preferRelativeResize="0"/>
          <p:nvPr/>
        </p:nvPicPr>
        <p:blipFill rotWithShape="1">
          <a:blip r:embed="rId6">
            <a:alphaModFix/>
          </a:blip>
          <a:srcRect/>
          <a:stretch/>
        </p:blipFill>
        <p:spPr>
          <a:xfrm>
            <a:off x="6736984" y="1545769"/>
            <a:ext cx="3281360" cy="4687659"/>
          </a:xfrm>
          <a:prstGeom prst="rect">
            <a:avLst/>
          </a:prstGeom>
          <a:noFill/>
          <a:ln>
            <a:noFill/>
          </a:ln>
        </p:spPr>
      </p:pic>
    </p:spTree>
    <p:extLst>
      <p:ext uri="{BB962C8B-B14F-4D97-AF65-F5344CB8AC3E}">
        <p14:creationId xmlns:p14="http://schemas.microsoft.com/office/powerpoint/2010/main" val="4108346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DF3950-3166-D4E1-1839-89D9D15520D5}"/>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F15AA08-C0BA-279E-EF95-B2B205A2A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5EB38527-8857-18A9-8AAD-AA7E0100F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41840AE9-5BF7-4822-544E-D9E7ADED54BE}"/>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Korniza e politikave</a:t>
            </a:r>
          </a:p>
          <a:p>
            <a:r>
              <a:rPr lang="en-GB" sz="3000" b="1" noProof="0" dirty="0" err="1">
                <a:solidFill>
                  <a:srgbClr val="399884"/>
                </a:solidFill>
                <a:latin typeface="DejaVu Sans"/>
                <a:ea typeface="DejaVu Sans" panose="020B0603030804020204" pitchFamily="34" charset="0"/>
                <a:cs typeface="DejaVu Sans" panose="020B0603030804020204" pitchFamily="34" charset="0"/>
              </a:rPr>
              <a:t>Programi</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i</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dirty="0" err="1">
                <a:solidFill>
                  <a:srgbClr val="399884"/>
                </a:solidFill>
                <a:latin typeface="DejaVu Sans"/>
                <a:ea typeface="DejaVu Sans" panose="020B0603030804020204" pitchFamily="34" charset="0"/>
                <a:cs typeface="DejaVu Sans" panose="020B0603030804020204" pitchFamily="34" charset="0"/>
              </a:rPr>
              <a:t>tetë</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i</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dirty="0" err="1">
                <a:solidFill>
                  <a:srgbClr val="399884"/>
                </a:solidFill>
                <a:latin typeface="DejaVu Sans"/>
                <a:ea typeface="DejaVu Sans" panose="020B0603030804020204" pitchFamily="34" charset="0"/>
                <a:cs typeface="DejaVu Sans" panose="020B0603030804020204" pitchFamily="34" charset="0"/>
              </a:rPr>
              <a:t>veprimit</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për</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dirty="0" err="1">
                <a:solidFill>
                  <a:srgbClr val="399884"/>
                </a:solidFill>
                <a:latin typeface="DejaVu Sans"/>
                <a:ea typeface="DejaVu Sans" panose="020B0603030804020204" pitchFamily="34" charset="0"/>
                <a:cs typeface="DejaVu Sans" panose="020B0603030804020204" pitchFamily="34" charset="0"/>
              </a:rPr>
              <a:t>mjedisin</a:t>
            </a:r>
            <a:r>
              <a:rPr lang="en-GB" sz="3000" b="1" noProof="0" dirty="0">
                <a:solidFill>
                  <a:srgbClr val="399884"/>
                </a:solidFill>
                <a:latin typeface="DejaVu Sans"/>
                <a:ea typeface="DejaVu Sans" panose="020B0603030804020204" pitchFamily="34" charset="0"/>
                <a:cs typeface="DejaVu Sans" panose="020B0603030804020204" pitchFamily="34" charset="0"/>
              </a:rPr>
              <a:t> (EAP) </a:t>
            </a:r>
          </a:p>
        </p:txBody>
      </p:sp>
      <p:pic>
        <p:nvPicPr>
          <p:cNvPr id="9" name="Picture 8" descr="Blue text on a black background&#10;&#10;Description automatically generated">
            <a:extLst>
              <a:ext uri="{FF2B5EF4-FFF2-40B4-BE49-F238E27FC236}">
                <a16:creationId xmlns:a16="http://schemas.microsoft.com/office/drawing/2014/main" id="{FC7010B1-BE0B-825D-2751-521286B8A1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21E87131-A2A3-3829-E9F1-CDD090A97D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DD44CBD4-A5EE-D369-55E7-6AFE2868FB45}"/>
              </a:ext>
            </a:extLst>
          </p:cNvPr>
          <p:cNvSpPr txBox="1">
            <a:spLocks/>
          </p:cNvSpPr>
          <p:nvPr/>
        </p:nvSpPr>
        <p:spPr>
          <a:xfrm>
            <a:off x="514116" y="2554440"/>
            <a:ext cx="1119798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spcBef>
                <a:spcPts val="1000"/>
              </a:spcBef>
              <a:buClr>
                <a:schemeClr val="accent1"/>
              </a:buClr>
              <a:buSzPts val="1440"/>
            </a:pPr>
            <a:r>
              <a:rPr lang="en-GB" sz="1800" noProof="0" dirty="0">
                <a:solidFill>
                  <a:srgbClr val="303D68"/>
                </a:solidFill>
                <a:latin typeface="DejaVu Math TeX Gyre" panose="02000503000000000000" pitchFamily="2" charset="0"/>
              </a:rPr>
              <a:t>Ka gjashtë objektiva prioritare të </a:t>
            </a:r>
            <a:r>
              <a:rPr lang="en-GB" sz="1800" noProof="0" dirty="0">
                <a:solidFill>
                  <a:srgbClr val="303D68"/>
                </a:solidFill>
                <a:latin typeface="DejaVu Math TeX Gyre" panose="02000503000000000000" pitchFamily="2" charset="0"/>
                <a:hlinkClick r:id="rId4"/>
              </a:rPr>
              <a:t>Programit të Tetë të Veprimit për Mjedisin (EAP) </a:t>
            </a:r>
            <a:r>
              <a:rPr lang="en-GB" sz="1800" noProof="0" dirty="0">
                <a:solidFill>
                  <a:srgbClr val="303D68"/>
                </a:solidFill>
                <a:latin typeface="DejaVu Math TeX Gyre" panose="02000503000000000000" pitchFamily="2" charset="0"/>
              </a:rPr>
              <a:t>deri në vitin 2030:</a:t>
            </a:r>
          </a:p>
          <a:p>
            <a:pPr marL="342900" lvl="0" indent="-342900" algn="just">
              <a:spcBef>
                <a:spcPts val="10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arritja e objektivit të reduktimit të emetimeve të gazrave serrë për vitin 2030 dhe neutraliteti klimatik deri në vitin 2050</a:t>
            </a:r>
          </a:p>
          <a:p>
            <a:pPr marL="342900" lvl="0" indent="-342900" algn="just">
              <a:spcBef>
                <a:spcPts val="10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forcimi i kapacitetit adaptues, përforcimi i rezistencës dhe reduktimi i ndjeshmërisë ndaj ndryshimeve klimatike</a:t>
            </a:r>
          </a:p>
          <a:p>
            <a:pPr marL="342900" lvl="0" indent="-342900" algn="just">
              <a:spcBef>
                <a:spcPts val="10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përparimi drejt një modeli rritjeje rigjeneruese, shkëputja e rritjes ekonomike nga përdorimi i burimeve dhe degradimi mjedisor, dhe përshpejtimi i tranzicionit drejt një ekonomie qarkulluese</a:t>
            </a:r>
          </a:p>
          <a:p>
            <a:pPr marL="342900" lvl="0" indent="-342900" algn="just">
              <a:spcBef>
                <a:spcPts val="10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ndjekja e një ambicie për ndotje zero, përfshirë për ajrin, ujin dhe tokën, dhe mbrojtjen e shëndetit dhe mirëqenies së Evropianëve</a:t>
            </a:r>
          </a:p>
          <a:p>
            <a:pPr marL="342900" lvl="0" indent="-342900" algn="just">
              <a:spcBef>
                <a:spcPts val="10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mbrojtjen, ruajtjen dhe restaurimin e biodiversitetit, dhe rritjen e kapitalit natyror</a:t>
            </a:r>
          </a:p>
          <a:p>
            <a:pPr marL="342900" lvl="0" indent="-342900" algn="just">
              <a:spcBef>
                <a:spcPts val="10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uljen e presioneve mjedisore dhe klimatike që lidhen me prodhimin dhe konsumimin (sidomos në fushat e energjisë, industrisë, ndërtesave dhe infrastrukturës, mobilitetit, turizmit, tregtisë ndërkombëtare dhe sistemit ushqimor)</a:t>
            </a: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DC826164-37C9-51F4-D693-D3D6744CF223}"/>
              </a:ext>
            </a:extLst>
          </p:cNvPr>
          <p:cNvSpPr txBox="1"/>
          <p:nvPr/>
        </p:nvSpPr>
        <p:spPr>
          <a:xfrm>
            <a:off x="6736984" y="6313803"/>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Imazh nga Komisioni Evropian</a:t>
            </a:r>
          </a:p>
        </p:txBody>
      </p:sp>
    </p:spTree>
    <p:extLst>
      <p:ext uri="{BB962C8B-B14F-4D97-AF65-F5344CB8AC3E}">
        <p14:creationId xmlns:p14="http://schemas.microsoft.com/office/powerpoint/2010/main" val="2285203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4A74F-7BB7-24A6-304C-1DF72AD31A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42E050E-08B7-071E-B1AE-ADDDD57C619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5D586DB9-683B-5539-682B-F9416AF3EA16}"/>
              </a:ext>
            </a:extLst>
          </p:cNvPr>
          <p:cNvSpPr txBox="1"/>
          <p:nvPr/>
        </p:nvSpPr>
        <p:spPr>
          <a:xfrm>
            <a:off x="3984331" y="402332"/>
            <a:ext cx="8111062" cy="2675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GB" sz="3000" noProof="0" dirty="0" err="1">
                <a:solidFill>
                  <a:srgbClr val="303D68"/>
                </a:solidFill>
                <a:latin typeface="DejaVu Math TeX Gyre"/>
                <a:ea typeface="+mj-ea"/>
                <a:cs typeface="+mj-cs"/>
              </a:rPr>
              <a:t>Ekonomia</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lineare</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dhe</a:t>
            </a:r>
            <a:r>
              <a:rPr lang="en-GB" sz="3000" noProof="0" dirty="0">
                <a:solidFill>
                  <a:srgbClr val="303D68"/>
                </a:solidFill>
                <a:latin typeface="DejaVu Math TeX Gyre"/>
                <a:ea typeface="+mj-ea"/>
                <a:cs typeface="+mj-cs"/>
              </a:rPr>
              <a:t> </a:t>
            </a:r>
            <a:r>
              <a:rPr lang="en-GB" sz="3000" dirty="0" err="1">
                <a:solidFill>
                  <a:srgbClr val="303D68"/>
                </a:solidFill>
                <a:latin typeface="DejaVu Math TeX Gyre"/>
                <a:ea typeface="+mj-ea"/>
                <a:cs typeface="+mj-cs"/>
              </a:rPr>
              <a:t>qarkore</a:t>
            </a:r>
            <a:endParaRPr lang="en-GB" sz="3000" noProof="0">
              <a:solidFill>
                <a:srgbClr val="303D68"/>
              </a:solidFill>
              <a:latin typeface="DejaVu Math TeX Gyre" panose="02000503000000000000" pitchFamily="2" charset="0"/>
              <a:ea typeface="+mj-ea"/>
              <a:cs typeface="+mj-cs"/>
            </a:endParaRPr>
          </a:p>
          <a:p>
            <a:pPr marL="457200" indent="-457200">
              <a:lnSpc>
                <a:spcPct val="90000"/>
              </a:lnSpc>
              <a:spcBef>
                <a:spcPct val="0"/>
              </a:spcBef>
              <a:buFont typeface="Arial" panose="020B0604020202020204" pitchFamily="34" charset="0"/>
              <a:buChar char="•"/>
            </a:pPr>
            <a:r>
              <a:rPr lang="en-GB" sz="3000" noProof="0" dirty="0" err="1">
                <a:solidFill>
                  <a:srgbClr val="303D68"/>
                </a:solidFill>
                <a:latin typeface="DejaVu Math TeX Gyre"/>
                <a:ea typeface="+mj-ea"/>
                <a:cs typeface="+mj-cs"/>
              </a:rPr>
              <a:t>Qëndrueshmëria</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ekonomia</a:t>
            </a:r>
            <a:r>
              <a:rPr lang="en-GB" sz="3000" noProof="0" dirty="0">
                <a:solidFill>
                  <a:srgbClr val="303D68"/>
                </a:solidFill>
                <a:latin typeface="DejaVu Math TeX Gyre"/>
                <a:ea typeface="+mj-ea"/>
                <a:cs typeface="+mj-cs"/>
              </a:rPr>
              <a:t> </a:t>
            </a:r>
            <a:r>
              <a:rPr lang="en-GB" sz="3000" dirty="0" err="1">
                <a:solidFill>
                  <a:srgbClr val="303D68"/>
                </a:solidFill>
                <a:latin typeface="DejaVu Math TeX Gyre"/>
                <a:ea typeface="+mj-ea"/>
                <a:cs typeface="+mj-cs"/>
              </a:rPr>
              <a:t>qarkore</a:t>
            </a:r>
            <a:r>
              <a:rPr lang="en-GB" sz="3000" noProof="0" dirty="0">
                <a:solidFill>
                  <a:srgbClr val="303D68"/>
                </a:solidFill>
                <a:latin typeface="DejaVu Math TeX Gyre"/>
                <a:ea typeface="+mj-ea"/>
                <a:cs typeface="+mj-cs"/>
              </a:rPr>
              <a:t>, NVM</a:t>
            </a:r>
            <a:endParaRPr lang="en-GB" sz="3200" noProof="0" dirty="0">
              <a:solidFill>
                <a:srgbClr val="303D68"/>
              </a:solidFill>
              <a:latin typeface="DejaVu Math TeX Gyre"/>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766D7C5A-3D9E-D5C7-A750-73688EFF1774}"/>
              </a:ext>
            </a:extLst>
          </p:cNvPr>
          <p:cNvSpPr txBox="1">
            <a:spLocks noChangeArrowheads="1"/>
          </p:cNvSpPr>
          <p:nvPr/>
        </p:nvSpPr>
        <p:spPr bwMode="auto">
          <a:xfrm>
            <a:off x="96607" y="402332"/>
            <a:ext cx="3824186" cy="3508653"/>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a:ea typeface="DejaVu Sans" panose="020B0603030804020204" pitchFamily="34" charset="0"/>
                <a:cs typeface="DejaVu Sans" panose="020B0603030804020204" pitchFamily="34" charset="0"/>
              </a:rPr>
              <a:t>Nëntitull 1.2: Lidhja midis </a:t>
            </a:r>
            <a:r>
              <a:rPr lang="en-GB" sz="2800" b="1" noProof="0" dirty="0" err="1">
                <a:solidFill>
                  <a:srgbClr val="399884"/>
                </a:solidFill>
                <a:latin typeface="DejaVu Sans"/>
                <a:ea typeface="DejaVu Sans" panose="020B0603030804020204" pitchFamily="34" charset="0"/>
                <a:cs typeface="DejaVu Sans" panose="020B0603030804020204" pitchFamily="34" charset="0"/>
              </a:rPr>
              <a:t>qëndrueshmërisë</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ekonomisë</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dirty="0" err="1">
                <a:solidFill>
                  <a:srgbClr val="399884"/>
                </a:solidFill>
                <a:latin typeface="DejaVu Sans"/>
                <a:ea typeface="DejaVu Sans" panose="020B0603030804020204" pitchFamily="34" charset="0"/>
                <a:cs typeface="DejaVu Sans" panose="020B0603030804020204" pitchFamily="34" charset="0"/>
              </a:rPr>
              <a:t>qarkore</a:t>
            </a:r>
            <a:r>
              <a:rPr lang="en-GB" sz="2800" b="1"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dhe</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ndërmarrjeve</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të</a:t>
            </a:r>
            <a:r>
              <a:rPr lang="en-GB" sz="2800" b="1" noProof="0" dirty="0">
                <a:solidFill>
                  <a:srgbClr val="399884"/>
                </a:solidFill>
                <a:latin typeface="DejaVu Sans"/>
                <a:ea typeface="DejaVu Sans" panose="020B0603030804020204" pitchFamily="34" charset="0"/>
                <a:cs typeface="DejaVu Sans" panose="020B0603030804020204" pitchFamily="34" charset="0"/>
              </a:rPr>
              <a:t> vogla dhe të mesme</a:t>
            </a:r>
          </a:p>
        </p:txBody>
      </p:sp>
      <p:pic>
        <p:nvPicPr>
          <p:cNvPr id="2" name="Picture 1" descr="A logo with text on it&#10;&#10;Description automatically generated">
            <a:extLst>
              <a:ext uri="{FF2B5EF4-FFF2-40B4-BE49-F238E27FC236}">
                <a16:creationId xmlns:a16="http://schemas.microsoft.com/office/drawing/2014/main" id="{900CAC38-6028-896E-95F3-CCC6F34E9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AD797F7C-FA5A-E8D4-4363-77A8C0384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193832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3AB88-8792-0D83-10E4-F4EC503AF5E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611E2FA-AA65-DCEA-D492-CDEAB7377A67}"/>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err="1">
                <a:solidFill>
                  <a:srgbClr val="399884"/>
                </a:solidFill>
                <a:latin typeface="DejaVu Sans"/>
                <a:ea typeface="DejaVu Sans" panose="020B0603030804020204" pitchFamily="34" charset="0"/>
                <a:cs typeface="DejaVu Sans" panose="020B0603030804020204" pitchFamily="34" charset="0"/>
              </a:rPr>
              <a:t>Ekonomia</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lineare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dhe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dirty="0" err="1">
                <a:solidFill>
                  <a:srgbClr val="399884"/>
                </a:solidFill>
                <a:latin typeface="DejaVu Sans"/>
                <a:ea typeface="DejaVu Sans" panose="020B0603030804020204" pitchFamily="34" charset="0"/>
                <a:cs typeface="DejaVu Sans" panose="020B0603030804020204" pitchFamily="34" charset="0"/>
              </a:rPr>
              <a:t>qarkore</a:t>
            </a:r>
            <a:endParaRPr lang="en-GB" sz="3000" b="1" noProof="0" dirty="0" err="1">
              <a:solidFill>
                <a:srgbClr val="399884"/>
              </a:solidFill>
              <a:latin typeface="DejaVu Sans"/>
              <a:ea typeface="DejaVu Sans" panose="020B0603030804020204" pitchFamily="34" charset="0"/>
              <a:cs typeface="DejaVu Sans" panose="020B0603030804020204" pitchFamily="34" charset="0"/>
            </a:endParaRPr>
          </a:p>
        </p:txBody>
      </p:sp>
      <p:pic>
        <p:nvPicPr>
          <p:cNvPr id="2" name="Picture 1" descr="A logo with text on it&#10;&#10;Description automatically generated">
            <a:extLst>
              <a:ext uri="{FF2B5EF4-FFF2-40B4-BE49-F238E27FC236}">
                <a16:creationId xmlns:a16="http://schemas.microsoft.com/office/drawing/2014/main" id="{B4D3CC41-9890-550A-8265-60A884D6DB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962E8321-0CEF-A023-67C1-0508919102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73BB8D1A-C3D1-C1EB-4565-257293D40D74}"/>
              </a:ext>
            </a:extLst>
          </p:cNvPr>
          <p:cNvSpPr txBox="1">
            <a:spLocks/>
          </p:cNvSpPr>
          <p:nvPr/>
        </p:nvSpPr>
        <p:spPr>
          <a:xfrm>
            <a:off x="6028808" y="3039872"/>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b="1" noProof="0" dirty="0" err="1">
                <a:solidFill>
                  <a:srgbClr val="303D68"/>
                </a:solidFill>
                <a:latin typeface="DejaVu Math TeX Gyre"/>
              </a:rPr>
              <a:t>Ekonomia</a:t>
            </a:r>
            <a:r>
              <a:rPr lang="en-GB" sz="2000" b="1" noProof="0" dirty="0">
                <a:solidFill>
                  <a:srgbClr val="303D68"/>
                </a:solidFill>
                <a:latin typeface="DejaVu Math TeX Gyre"/>
              </a:rPr>
              <a:t> </a:t>
            </a:r>
            <a:r>
              <a:rPr lang="en-GB" sz="2000" b="1" dirty="0" err="1">
                <a:solidFill>
                  <a:srgbClr val="303D68"/>
                </a:solidFill>
                <a:latin typeface="DejaVu Math TeX Gyre"/>
              </a:rPr>
              <a:t>qarkore</a:t>
            </a:r>
            <a:r>
              <a:rPr lang="en-GB" sz="2000" noProof="0" dirty="0">
                <a:solidFill>
                  <a:srgbClr val="303D68"/>
                </a:solidFill>
                <a:latin typeface="DejaVu Math TeX Gyre"/>
              </a:rPr>
              <a:t>: </a:t>
            </a:r>
            <a:r>
              <a:rPr lang="en-GB" sz="2000" noProof="0" dirty="0" err="1">
                <a:solidFill>
                  <a:srgbClr val="303D68"/>
                </a:solidFill>
                <a:latin typeface="DejaVu Math TeX Gyre"/>
              </a:rPr>
              <a:t>përkufizimi</a:t>
            </a:r>
            <a:r>
              <a:rPr lang="en-GB" sz="2000" noProof="0" dirty="0">
                <a:solidFill>
                  <a:srgbClr val="303D68"/>
                </a:solidFill>
                <a:latin typeface="DejaVu Math TeX Gyre"/>
              </a:rPr>
              <a:t>, </a:t>
            </a:r>
            <a:r>
              <a:rPr lang="en-GB" sz="2000" noProof="0" dirty="0" err="1">
                <a:solidFill>
                  <a:srgbClr val="303D68"/>
                </a:solidFill>
                <a:latin typeface="DejaVu Math TeX Gyre"/>
              </a:rPr>
              <a:t>rëndësia</a:t>
            </a:r>
            <a:r>
              <a:rPr lang="en-GB" sz="2000" noProof="0" dirty="0">
                <a:solidFill>
                  <a:srgbClr val="303D68"/>
                </a:solidFill>
                <a:latin typeface="DejaVu Math TeX Gyre"/>
              </a:rPr>
              <a:t> </a:t>
            </a:r>
            <a:r>
              <a:rPr lang="en-GB" sz="2000" noProof="0" dirty="0" err="1">
                <a:solidFill>
                  <a:srgbClr val="303D68"/>
                </a:solidFill>
                <a:latin typeface="DejaVu Math TeX Gyre"/>
              </a:rPr>
              <a:t>dhe</a:t>
            </a:r>
            <a:r>
              <a:rPr lang="en-GB" sz="2000" noProof="0" dirty="0">
                <a:solidFill>
                  <a:srgbClr val="303D68"/>
                </a:solidFill>
                <a:latin typeface="DejaVu Math TeX Gyre"/>
              </a:rPr>
              <a:t> </a:t>
            </a:r>
            <a:r>
              <a:rPr lang="en-GB" sz="2000" noProof="0" dirty="0" err="1">
                <a:solidFill>
                  <a:srgbClr val="303D68"/>
                </a:solidFill>
                <a:latin typeface="DejaVu Math TeX Gyre"/>
              </a:rPr>
              <a:t>përfitimet</a:t>
            </a:r>
            <a:r>
              <a:rPr lang="en-GB" sz="2000" noProof="0" dirty="0">
                <a:solidFill>
                  <a:srgbClr val="303D68"/>
                </a:solidFill>
                <a:latin typeface="DejaVu Math TeX Gyre"/>
              </a:rPr>
              <a:t> (Parlamenti Evropian, 2021) - "</a:t>
            </a:r>
            <a:r>
              <a:rPr lang="en-GB" sz="2000" noProof="0" dirty="0" err="1">
                <a:solidFill>
                  <a:srgbClr val="303D68"/>
                </a:solidFill>
                <a:latin typeface="DejaVu Math TeX Gyre"/>
              </a:rPr>
              <a:t>Ekonomia</a:t>
            </a:r>
            <a:r>
              <a:rPr lang="en-GB" sz="2000" noProof="0" dirty="0">
                <a:solidFill>
                  <a:srgbClr val="303D68"/>
                </a:solidFill>
                <a:latin typeface="DejaVu Math TeX Gyre"/>
              </a:rPr>
              <a:t> </a:t>
            </a:r>
            <a:r>
              <a:rPr lang="en-GB" sz="2000" dirty="0" err="1">
                <a:solidFill>
                  <a:srgbClr val="303D68"/>
                </a:solidFill>
                <a:latin typeface="DejaVu Math TeX Gyre"/>
              </a:rPr>
              <a:t>qarkore</a:t>
            </a:r>
            <a:r>
              <a:rPr lang="en-GB" sz="2000" noProof="0" dirty="0">
                <a:solidFill>
                  <a:srgbClr val="303D68"/>
                </a:solidFill>
                <a:latin typeface="DejaVu Math TeX Gyre"/>
              </a:rPr>
              <a:t> </a:t>
            </a:r>
            <a:r>
              <a:rPr lang="en-GB" sz="2000" noProof="0" dirty="0" err="1">
                <a:solidFill>
                  <a:srgbClr val="303D68"/>
                </a:solidFill>
                <a:latin typeface="DejaVu Math TeX Gyre"/>
              </a:rPr>
              <a:t>është</a:t>
            </a:r>
            <a:r>
              <a:rPr lang="en-GB" sz="2000" noProof="0" dirty="0">
                <a:solidFill>
                  <a:srgbClr val="303D68"/>
                </a:solidFill>
                <a:latin typeface="DejaVu Math TeX Gyre"/>
              </a:rPr>
              <a:t> </a:t>
            </a:r>
            <a:r>
              <a:rPr lang="en-GB" sz="2000" noProof="0" dirty="0" err="1">
                <a:solidFill>
                  <a:srgbClr val="303D68"/>
                </a:solidFill>
                <a:latin typeface="DejaVu Math TeX Gyre"/>
              </a:rPr>
              <a:t>një</a:t>
            </a:r>
            <a:r>
              <a:rPr lang="en-GB" sz="2000" noProof="0" dirty="0">
                <a:solidFill>
                  <a:srgbClr val="303D68"/>
                </a:solidFill>
                <a:latin typeface="DejaVu Math TeX Gyre"/>
              </a:rPr>
              <a:t> model </a:t>
            </a:r>
            <a:r>
              <a:rPr lang="en-GB" sz="2000" noProof="0" dirty="0" err="1">
                <a:solidFill>
                  <a:srgbClr val="303D68"/>
                </a:solidFill>
                <a:latin typeface="DejaVu Math TeX Gyre"/>
              </a:rPr>
              <a:t>prodhimi</a:t>
            </a:r>
            <a:r>
              <a:rPr lang="en-GB" sz="2000" noProof="0" dirty="0">
                <a:solidFill>
                  <a:srgbClr val="303D68"/>
                </a:solidFill>
                <a:latin typeface="DejaVu Math TeX Gyre"/>
              </a:rPr>
              <a:t> </a:t>
            </a:r>
            <a:r>
              <a:rPr lang="en-GB" sz="2000" noProof="0" dirty="0" err="1">
                <a:solidFill>
                  <a:srgbClr val="303D68"/>
                </a:solidFill>
                <a:latin typeface="DejaVu Math TeX Gyre"/>
              </a:rPr>
              <a:t>dhe</a:t>
            </a:r>
            <a:r>
              <a:rPr lang="en-GB" sz="2000" noProof="0" dirty="0">
                <a:solidFill>
                  <a:srgbClr val="303D68"/>
                </a:solidFill>
                <a:latin typeface="DejaVu Math TeX Gyre"/>
              </a:rPr>
              <a:t> </a:t>
            </a:r>
            <a:r>
              <a:rPr lang="en-GB" sz="2000" noProof="0" dirty="0" err="1">
                <a:solidFill>
                  <a:srgbClr val="303D68"/>
                </a:solidFill>
                <a:latin typeface="DejaVu Math TeX Gyre"/>
              </a:rPr>
              <a:t>konsumimi</a:t>
            </a:r>
            <a:r>
              <a:rPr lang="en-GB" sz="2000" noProof="0" dirty="0">
                <a:solidFill>
                  <a:srgbClr val="303D68"/>
                </a:solidFill>
                <a:latin typeface="DejaVu Math TeX Gyre"/>
              </a:rPr>
              <a:t>, i cili përfshin ndarjen, marrjen me qira, përdorimin e sërishëm, riparimin, rinovimin dhe riciklimin e materialeve dhe produkteve ekzistuese për sa më gjatë të jetë e mundur. Në këtë mënyrë, zgjatet cikli i jetës së produkteve." </a:t>
            </a:r>
          </a:p>
          <a:p>
            <a:pPr marL="285750" indent="-285750" algn="just">
              <a:buFont typeface="Arial" panose="020B0604020202020204" pitchFamily="34" charset="0"/>
              <a:buChar char="•"/>
            </a:pPr>
            <a:r>
              <a:rPr lang="en-GB" sz="2000" b="1" noProof="0" dirty="0">
                <a:solidFill>
                  <a:srgbClr val="303D68"/>
                </a:solidFill>
                <a:latin typeface="DejaVu Math TeX Gyre" panose="02000503000000000000" pitchFamily="2" charset="0"/>
              </a:rPr>
              <a:t>Ekonomia lineare </a:t>
            </a:r>
            <a:r>
              <a:rPr lang="en-GB" sz="2000" noProof="0" dirty="0">
                <a:solidFill>
                  <a:srgbClr val="303D68"/>
                </a:solidFill>
                <a:latin typeface="DejaVu Math TeX Gyre" panose="02000503000000000000" pitchFamily="2" charset="0"/>
              </a:rPr>
              <a:t>- burimet nxirren, përdoren dhe më pas hidhen, duke ndjekur modelin tradicional "merr–bëj–hidh"</a:t>
            </a:r>
          </a:p>
          <a:p>
            <a:pPr algn="just"/>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9" name="Picture 8" descr="A diagram of circular economy&#10;&#10;AI-generated content may be incorrect.">
            <a:extLst>
              <a:ext uri="{FF2B5EF4-FFF2-40B4-BE49-F238E27FC236}">
                <a16:creationId xmlns:a16="http://schemas.microsoft.com/office/drawing/2014/main" id="{C6E83780-51DC-1C3D-BABC-F48A98D2E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710" y="1842874"/>
            <a:ext cx="5532098" cy="3172252"/>
          </a:xfrm>
          <a:prstGeom prst="rect">
            <a:avLst/>
          </a:prstGeom>
        </p:spPr>
      </p:pic>
    </p:spTree>
    <p:extLst>
      <p:ext uri="{BB962C8B-B14F-4D97-AF65-F5344CB8AC3E}">
        <p14:creationId xmlns:p14="http://schemas.microsoft.com/office/powerpoint/2010/main" val="906533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89CF89-A256-4F13-651D-C41B54781F51}"/>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28EBE81-6293-12EE-1108-85F2AA968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38743747-4B0F-5A64-9381-169504768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98639BB6-BAD1-86BD-1E9C-B632F91B7799}"/>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err="1">
                <a:solidFill>
                  <a:srgbClr val="399884"/>
                </a:solidFill>
                <a:latin typeface="DejaVu Sans"/>
                <a:ea typeface="DejaVu Sans" panose="020B0603030804020204" pitchFamily="34" charset="0"/>
                <a:cs typeface="DejaVu Sans" panose="020B0603030804020204" pitchFamily="34" charset="0"/>
              </a:rPr>
              <a:t>Qëndrueshmëria</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ekonomia</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dirty="0" err="1">
                <a:solidFill>
                  <a:srgbClr val="399884"/>
                </a:solidFill>
                <a:latin typeface="DejaVu Sans"/>
                <a:ea typeface="DejaVu Sans" panose="020B0603030804020204" pitchFamily="34" charset="0"/>
                <a:cs typeface="DejaVu Sans" panose="020B0603030804020204" pitchFamily="34" charset="0"/>
              </a:rPr>
              <a:t>qarkore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ndërmarrjet</a:t>
            </a:r>
            <a:r>
              <a:rPr lang="en-GB" sz="3000" b="1" noProof="0" dirty="0">
                <a:solidFill>
                  <a:srgbClr val="399884"/>
                </a:solidFill>
                <a:latin typeface="DejaVu Sans"/>
                <a:ea typeface="DejaVu Sans" panose="020B0603030804020204" pitchFamily="34" charset="0"/>
                <a:cs typeface="DejaVu Sans" panose="020B0603030804020204" pitchFamily="34" charset="0"/>
              </a:rPr>
              <a:t> e vogla dhe të mesme</a:t>
            </a:r>
          </a:p>
        </p:txBody>
      </p:sp>
      <p:pic>
        <p:nvPicPr>
          <p:cNvPr id="9" name="Picture 8" descr="Blue text on a black background&#10;&#10;Description automatically generated">
            <a:extLst>
              <a:ext uri="{FF2B5EF4-FFF2-40B4-BE49-F238E27FC236}">
                <a16:creationId xmlns:a16="http://schemas.microsoft.com/office/drawing/2014/main" id="{692989FC-25B0-D83D-14BF-FD3871013C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AF1B521C-F7C9-239F-CCDC-B187127851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AD23AE18-C32E-E1AA-DA40-135015F3E921}"/>
              </a:ext>
            </a:extLst>
          </p:cNvPr>
          <p:cNvSpPr txBox="1">
            <a:spLocks/>
          </p:cNvSpPr>
          <p:nvPr/>
        </p:nvSpPr>
        <p:spPr>
          <a:xfrm>
            <a:off x="514116" y="2554440"/>
            <a:ext cx="1119798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spcBef>
                <a:spcPts val="1000"/>
              </a:spcBef>
              <a:buClr>
                <a:schemeClr val="accent1"/>
              </a:buClr>
              <a:buSzPts val="1440"/>
            </a:pPr>
            <a:r>
              <a:rPr lang="en-GB" sz="2000" noProof="0" dirty="0" err="1">
                <a:solidFill>
                  <a:srgbClr val="303D68"/>
                </a:solidFill>
                <a:latin typeface="DejaVu Math TeX Gyre"/>
              </a:rPr>
              <a:t>Qëndrueshmëria</a:t>
            </a:r>
            <a:r>
              <a:rPr lang="en-GB" sz="2000" noProof="0" dirty="0">
                <a:solidFill>
                  <a:srgbClr val="303D68"/>
                </a:solidFill>
                <a:latin typeface="DejaVu Math TeX Gyre"/>
              </a:rPr>
              <a:t> </a:t>
            </a:r>
            <a:r>
              <a:rPr lang="en-GB" sz="2000" noProof="0" dirty="0" err="1">
                <a:solidFill>
                  <a:srgbClr val="303D68"/>
                </a:solidFill>
                <a:latin typeface="DejaVu Math TeX Gyre"/>
              </a:rPr>
              <a:t>dhe</a:t>
            </a:r>
            <a:r>
              <a:rPr lang="en-GB" sz="2000" noProof="0" dirty="0">
                <a:solidFill>
                  <a:srgbClr val="303D68"/>
                </a:solidFill>
                <a:latin typeface="DejaVu Math TeX Gyre"/>
              </a:rPr>
              <a:t> </a:t>
            </a:r>
            <a:r>
              <a:rPr lang="en-GB" sz="2000" noProof="0" dirty="0" err="1">
                <a:solidFill>
                  <a:srgbClr val="303D68"/>
                </a:solidFill>
                <a:latin typeface="DejaVu Math TeX Gyre"/>
              </a:rPr>
              <a:t>ekonomia</a:t>
            </a:r>
            <a:r>
              <a:rPr lang="en-GB" sz="2000" noProof="0" dirty="0">
                <a:solidFill>
                  <a:srgbClr val="303D68"/>
                </a:solidFill>
                <a:latin typeface="DejaVu Math TeX Gyre"/>
              </a:rPr>
              <a:t> </a:t>
            </a:r>
            <a:r>
              <a:rPr lang="en-GB" sz="2000" dirty="0" err="1">
                <a:solidFill>
                  <a:srgbClr val="303D68"/>
                </a:solidFill>
                <a:latin typeface="DejaVu Math TeX Gyre"/>
              </a:rPr>
              <a:t>qarkore</a:t>
            </a:r>
            <a:r>
              <a:rPr lang="en-GB" sz="2000" noProof="0" dirty="0">
                <a:solidFill>
                  <a:srgbClr val="303D68"/>
                </a:solidFill>
                <a:latin typeface="DejaVu Math TeX Gyre"/>
              </a:rPr>
              <a:t>:</a:t>
            </a:r>
          </a:p>
          <a:p>
            <a:pPr marL="342900" lvl="0" indent="-342900" algn="just">
              <a:spcBef>
                <a:spcPts val="1000"/>
              </a:spcBef>
              <a:buClr>
                <a:schemeClr val="accent1"/>
              </a:buClr>
              <a:buSzPts val="1440"/>
              <a:buFont typeface="Arial" panose="020B0604020202020204" pitchFamily="34" charset="0"/>
              <a:buChar char="•"/>
            </a:pPr>
            <a:r>
              <a:rPr lang="en-GB" sz="2000" noProof="0" dirty="0" err="1">
                <a:solidFill>
                  <a:srgbClr val="303D68"/>
                </a:solidFill>
                <a:latin typeface="DejaVu Math TeX Gyre"/>
              </a:rPr>
              <a:t>Qëndrueshmëria</a:t>
            </a:r>
            <a:r>
              <a:rPr lang="en-GB" sz="2000" noProof="0" dirty="0">
                <a:solidFill>
                  <a:srgbClr val="303D68"/>
                </a:solidFill>
                <a:latin typeface="DejaVu Math TeX Gyre"/>
              </a:rPr>
              <a:t> </a:t>
            </a:r>
            <a:r>
              <a:rPr lang="en-GB" sz="2000" noProof="0" dirty="0" err="1">
                <a:solidFill>
                  <a:srgbClr val="303D68"/>
                </a:solidFill>
                <a:latin typeface="DejaVu Math TeX Gyre"/>
              </a:rPr>
              <a:t>na</a:t>
            </a:r>
            <a:r>
              <a:rPr lang="en-GB" sz="2000" noProof="0" dirty="0">
                <a:solidFill>
                  <a:srgbClr val="303D68"/>
                </a:solidFill>
                <a:latin typeface="DejaVu Math TeX Gyre"/>
              </a:rPr>
              <a:t> </a:t>
            </a:r>
            <a:r>
              <a:rPr lang="en-GB" sz="2000" noProof="0" dirty="0" err="1">
                <a:solidFill>
                  <a:srgbClr val="303D68"/>
                </a:solidFill>
                <a:latin typeface="DejaVu Math TeX Gyre"/>
              </a:rPr>
              <a:t>jep</a:t>
            </a:r>
            <a:r>
              <a:rPr lang="en-GB" sz="2000" noProof="0" dirty="0">
                <a:solidFill>
                  <a:srgbClr val="303D68"/>
                </a:solidFill>
                <a:latin typeface="DejaVu Math TeX Gyre"/>
              </a:rPr>
              <a:t> </a:t>
            </a:r>
            <a:r>
              <a:rPr lang="en-GB" sz="2000" noProof="0" dirty="0" err="1">
                <a:solidFill>
                  <a:srgbClr val="303D68"/>
                </a:solidFill>
                <a:latin typeface="DejaVu Math TeX Gyre"/>
              </a:rPr>
              <a:t>arsyen</a:t>
            </a:r>
            <a:r>
              <a:rPr lang="en-GB" sz="2000" noProof="0" dirty="0">
                <a:solidFill>
                  <a:srgbClr val="303D68"/>
                </a:solidFill>
                <a:latin typeface="DejaVu Math TeX Gyre"/>
              </a:rPr>
              <a:t> </a:t>
            </a:r>
            <a:r>
              <a:rPr lang="en-GB" sz="2000" noProof="0" dirty="0" err="1">
                <a:solidFill>
                  <a:srgbClr val="303D68"/>
                </a:solidFill>
                <a:latin typeface="DejaVu Math TeX Gyre"/>
              </a:rPr>
              <a:t>pse</a:t>
            </a:r>
            <a:r>
              <a:rPr lang="en-GB" sz="2000" noProof="0" dirty="0">
                <a:solidFill>
                  <a:srgbClr val="303D68"/>
                </a:solidFill>
                <a:latin typeface="DejaVu Math TeX Gyre"/>
              </a:rPr>
              <a:t>, </a:t>
            </a:r>
            <a:r>
              <a:rPr lang="en-GB" sz="2000" noProof="0" dirty="0" err="1">
                <a:solidFill>
                  <a:srgbClr val="303D68"/>
                </a:solidFill>
                <a:latin typeface="DejaVu Math TeX Gyre"/>
              </a:rPr>
              <a:t>ndërsa</a:t>
            </a:r>
            <a:r>
              <a:rPr lang="en-GB" sz="2000" noProof="0" dirty="0">
                <a:solidFill>
                  <a:srgbClr val="303D68"/>
                </a:solidFill>
                <a:latin typeface="DejaVu Math TeX Gyre"/>
              </a:rPr>
              <a:t> </a:t>
            </a:r>
            <a:r>
              <a:rPr lang="en-GB" sz="2000" noProof="0" dirty="0" err="1">
                <a:solidFill>
                  <a:srgbClr val="303D68"/>
                </a:solidFill>
                <a:latin typeface="DejaVu Math TeX Gyre"/>
              </a:rPr>
              <a:t>ekonomia</a:t>
            </a:r>
            <a:r>
              <a:rPr lang="en-GB" sz="2000" noProof="0" dirty="0">
                <a:solidFill>
                  <a:srgbClr val="303D68"/>
                </a:solidFill>
                <a:latin typeface="DejaVu Math TeX Gyre"/>
              </a:rPr>
              <a:t> </a:t>
            </a:r>
            <a:r>
              <a:rPr lang="en-GB" sz="2000" dirty="0" err="1">
                <a:solidFill>
                  <a:srgbClr val="303D68"/>
                </a:solidFill>
                <a:latin typeface="DejaVu Math TeX Gyre"/>
              </a:rPr>
              <a:t>qarkore</a:t>
            </a:r>
            <a:r>
              <a:rPr lang="en-GB" sz="2000" noProof="0" dirty="0">
                <a:solidFill>
                  <a:srgbClr val="303D68"/>
                </a:solidFill>
                <a:latin typeface="DejaVu Math TeX Gyre"/>
              </a:rPr>
              <a:t> </a:t>
            </a:r>
            <a:r>
              <a:rPr lang="en-GB" sz="2000" noProof="0" dirty="0" err="1">
                <a:solidFill>
                  <a:srgbClr val="303D68"/>
                </a:solidFill>
                <a:latin typeface="DejaVu Math TeX Gyre"/>
              </a:rPr>
              <a:t>na</a:t>
            </a:r>
            <a:r>
              <a:rPr lang="en-GB" sz="2000" noProof="0" dirty="0">
                <a:solidFill>
                  <a:srgbClr val="303D68"/>
                </a:solidFill>
                <a:latin typeface="DejaVu Math TeX Gyre"/>
              </a:rPr>
              <a:t> </a:t>
            </a:r>
            <a:r>
              <a:rPr lang="en-GB" sz="2000" noProof="0" dirty="0" err="1">
                <a:solidFill>
                  <a:srgbClr val="303D68"/>
                </a:solidFill>
                <a:latin typeface="DejaVu Math TeX Gyre"/>
              </a:rPr>
              <a:t>tregon</a:t>
            </a:r>
            <a:r>
              <a:rPr lang="en-GB" sz="2000" noProof="0" dirty="0">
                <a:solidFill>
                  <a:srgbClr val="303D68"/>
                </a:solidFill>
                <a:latin typeface="DejaVu Math TeX Gyre"/>
              </a:rPr>
              <a:t> </a:t>
            </a:r>
            <a:r>
              <a:rPr lang="en-GB" sz="2000" noProof="0" dirty="0" err="1">
                <a:solidFill>
                  <a:srgbClr val="303D68"/>
                </a:solidFill>
                <a:latin typeface="DejaVu Math TeX Gyre"/>
              </a:rPr>
              <a:t>si</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a:rPr>
              <a:t>Ekonomia cirkulare synon të përfitojë mjedisin duke u përqendruar në përmirësimin e sistemeve ekonomike, duke siguruar përfitime të nënkuptuara për aspektet sociale. Qëndrueshmëria, përkundrazi, vepron në mënyrë që ekonomia, mjedisi dhe shoqëria të zhvillohen në një mënyrë të sigurt dhe të qëndrueshme, duke favorizuar mbrojtjen dhe ruajtjen e mjedisit.</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Perceptimi i përgjegjësive që sjellin të dyja është i ndryshëm, pasi përgjegjësia që rrjedh nga transformimi në një sistem qarkor bie mbi kompanitë private dhe ata që janë përgjegjës për formulimin e politikave, ndërsa qëndrueshmëria përpiqet të ndajë përgjegjësitë midis entiteteve ose individëve që e përbëjnë ose e zbatojnë atë.</a:t>
            </a:r>
          </a:p>
          <a:p>
            <a:pPr marL="342900" lvl="0" indent="-342900" algn="just">
              <a:spcBef>
                <a:spcPts val="1000"/>
              </a:spcBef>
              <a:buClr>
                <a:schemeClr val="accent1"/>
              </a:buClr>
              <a:buSzPts val="144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342900" lvl="0" indent="-342900" algn="just">
              <a:spcBef>
                <a:spcPts val="1000"/>
              </a:spcBef>
              <a:buClr>
                <a:schemeClr val="accent1"/>
              </a:buClr>
              <a:buSzPts val="144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1144703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10042F-12C3-EA21-1770-D4CC50380ED2}"/>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531F1E6-C460-9FAF-1FB8-6433D4D2A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6BE50982-EEC8-C297-C84D-4A860D2A9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E7DF019F-7960-0BFE-2B66-791DE58F509C}"/>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err="1">
                <a:solidFill>
                  <a:srgbClr val="399884"/>
                </a:solidFill>
                <a:latin typeface="DejaVu Sans"/>
                <a:ea typeface="DejaVu Sans" panose="020B0603030804020204" pitchFamily="34" charset="0"/>
                <a:cs typeface="DejaVu Sans" panose="020B0603030804020204" pitchFamily="34" charset="0"/>
              </a:rPr>
              <a:t>Qëndrueshmëria</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ekonomia</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dirty="0" err="1">
                <a:solidFill>
                  <a:srgbClr val="399884"/>
                </a:solidFill>
                <a:latin typeface="DejaVu Sans"/>
                <a:ea typeface="DejaVu Sans" panose="020B0603030804020204" pitchFamily="34" charset="0"/>
                <a:cs typeface="DejaVu Sans" panose="020B0603030804020204" pitchFamily="34" charset="0"/>
              </a:rPr>
              <a:t>qarkore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ndërmarrjet</a:t>
            </a:r>
            <a:r>
              <a:rPr lang="en-GB" sz="3000" b="1" noProof="0" dirty="0">
                <a:solidFill>
                  <a:srgbClr val="399884"/>
                </a:solidFill>
                <a:latin typeface="DejaVu Sans"/>
                <a:ea typeface="DejaVu Sans" panose="020B0603030804020204" pitchFamily="34" charset="0"/>
                <a:cs typeface="DejaVu Sans" panose="020B0603030804020204" pitchFamily="34" charset="0"/>
              </a:rPr>
              <a:t> e vogla dhe të mesme</a:t>
            </a:r>
          </a:p>
        </p:txBody>
      </p:sp>
      <p:pic>
        <p:nvPicPr>
          <p:cNvPr id="9" name="Picture 8" descr="Blue text on a black background&#10;&#10;Description automatically generated">
            <a:extLst>
              <a:ext uri="{FF2B5EF4-FFF2-40B4-BE49-F238E27FC236}">
                <a16:creationId xmlns:a16="http://schemas.microsoft.com/office/drawing/2014/main" id="{C2C9D409-CF2A-2397-E73B-0435233241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59C7B6B7-8915-5D0F-D3BC-39235A980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F4659A06-888D-B792-F979-A83F3A51DCDE}"/>
              </a:ext>
            </a:extLst>
          </p:cNvPr>
          <p:cNvSpPr txBox="1">
            <a:spLocks/>
          </p:cNvSpPr>
          <p:nvPr/>
        </p:nvSpPr>
        <p:spPr>
          <a:xfrm>
            <a:off x="514116" y="2554440"/>
            <a:ext cx="1119798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a:rPr>
              <a:t>Ndërmarrjet e vogla dhe të mesme (NVM) përbëjnë rreth 99% të të gjitha bizneseve evropiane</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a:rPr>
              <a:t>Shumë ndërmarrje të vogla dhe të mesme përballen me sfida të mëdha si buxhete të kufizuara, marzhe të ngushta, mungesë ekspertize në qëndrueshmëri dhe pasiguri për përfitimet e prekshme nga adoptimi i praktikave të gjelbra</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a:rPr>
              <a:t>Dokumentet strategjike që mbështesin këtë transformim - Objektivat e Zhvillimit të Qëndrueshëm të Kombeve të Bashkuara (SDG-të), Plani i Veprimit </a:t>
            </a:r>
            <a:r>
              <a:rPr lang="en-GB" sz="2000" noProof="0" dirty="0" err="1">
                <a:solidFill>
                  <a:srgbClr val="303D68"/>
                </a:solidFill>
                <a:latin typeface="DejaVu Math TeX Gyre"/>
              </a:rPr>
              <a:t>për</a:t>
            </a:r>
            <a:r>
              <a:rPr lang="en-GB" sz="2000" noProof="0" dirty="0">
                <a:solidFill>
                  <a:srgbClr val="303D68"/>
                </a:solidFill>
                <a:latin typeface="DejaVu Math TeX Gyre"/>
              </a:rPr>
              <a:t> </a:t>
            </a:r>
            <a:r>
              <a:rPr lang="en-GB" sz="2000" noProof="0" dirty="0" err="1">
                <a:solidFill>
                  <a:srgbClr val="303D68"/>
                </a:solidFill>
                <a:latin typeface="DejaVu Math TeX Gyre"/>
              </a:rPr>
              <a:t>Ekonominë</a:t>
            </a:r>
            <a:r>
              <a:rPr lang="en-GB" sz="2000" noProof="0" dirty="0">
                <a:solidFill>
                  <a:srgbClr val="303D68"/>
                </a:solidFill>
                <a:latin typeface="DejaVu Math TeX Gyre"/>
              </a:rPr>
              <a:t> </a:t>
            </a:r>
            <a:r>
              <a:rPr lang="en-GB" sz="2000" dirty="0" err="1">
                <a:solidFill>
                  <a:srgbClr val="303D68"/>
                </a:solidFill>
                <a:latin typeface="DejaVu Math TeX Gyre"/>
              </a:rPr>
              <a:t>Qarkore</a:t>
            </a:r>
            <a:r>
              <a:rPr lang="en-GB" sz="2000" noProof="0" dirty="0">
                <a:solidFill>
                  <a:srgbClr val="303D68"/>
                </a:solidFill>
                <a:latin typeface="DejaVu Math TeX Gyre"/>
              </a:rPr>
              <a:t>, </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Qeveritë, autoritetet lokale dhe institucionet arsimore luajnë një rol thelbësor në mundësimin e kësaj transformimi</a:t>
            </a:r>
          </a:p>
          <a:p>
            <a:pPr marL="342900" lvl="0" indent="-342900" algn="just">
              <a:spcBef>
                <a:spcPts val="1000"/>
              </a:spcBef>
              <a:buClr>
                <a:schemeClr val="accent1"/>
              </a:buClr>
              <a:buSzPts val="144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342900" lvl="0" indent="-342900" algn="just">
              <a:spcBef>
                <a:spcPts val="1000"/>
              </a:spcBef>
              <a:buClr>
                <a:schemeClr val="accent1"/>
              </a:buClr>
              <a:buSzPts val="144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2733065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33885-F348-E486-1D61-2348D1AAC1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81FC957-17FB-E200-2743-41232B76DFE8}"/>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FEAD0587-3585-BDDB-3A7A-D496114D96AD}"/>
              </a:ext>
            </a:extLst>
          </p:cNvPr>
          <p:cNvSpPr txBox="1"/>
          <p:nvPr/>
        </p:nvSpPr>
        <p:spPr>
          <a:xfrm>
            <a:off x="3984331" y="402332"/>
            <a:ext cx="8111062" cy="39219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Botanic Lab – Sofje, Bullgari</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Kramp &amp; Kramp GmbH + Co. KG – Lemgo, Gjermani</a:t>
            </a:r>
          </a:p>
          <a:p>
            <a:pPr marL="457200" indent="-457200">
              <a:lnSpc>
                <a:spcPct val="90000"/>
              </a:lnSpc>
              <a:spcBef>
                <a:spcPct val="0"/>
              </a:spcBef>
              <a:buFont typeface="Arial" panose="020B0604020202020204" pitchFamily="34" charset="0"/>
              <a:buChar char="•"/>
            </a:pPr>
            <a:r>
              <a:rPr lang="en-GB" sz="3000" noProof="0" dirty="0" err="1">
                <a:solidFill>
                  <a:srgbClr val="303D68"/>
                </a:solidFill>
                <a:latin typeface="DejaVu Math TeX Gyre"/>
                <a:ea typeface="+mj-ea"/>
                <a:cs typeface="+mj-cs"/>
              </a:rPr>
              <a:t>Koter</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Szkółka</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Krzewów</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Jagodowych</a:t>
            </a:r>
            <a:r>
              <a:rPr lang="en-GB" sz="3000" noProof="0" dirty="0">
                <a:solidFill>
                  <a:srgbClr val="303D68"/>
                </a:solidFill>
                <a:latin typeface="DejaVu Math TeX Gyre"/>
                <a:ea typeface="+mj-ea"/>
                <a:cs typeface="+mj-cs"/>
              </a:rPr>
              <a:t> – </a:t>
            </a:r>
            <a:r>
              <a:rPr lang="en-GB" sz="3000" noProof="0" dirty="0" err="1">
                <a:solidFill>
                  <a:srgbClr val="303D68"/>
                </a:solidFill>
                <a:latin typeface="DejaVu Math TeX Gyre"/>
                <a:ea typeface="+mj-ea"/>
                <a:cs typeface="+mj-cs"/>
              </a:rPr>
              <a:t>Dąbrowica</a:t>
            </a:r>
            <a:r>
              <a:rPr lang="en-GB" sz="3000" noProof="0" dirty="0">
                <a:solidFill>
                  <a:srgbClr val="303D68"/>
                </a:solidFill>
                <a:latin typeface="DejaVu Math TeX Gyre"/>
                <a:ea typeface="+mj-ea"/>
                <a:cs typeface="+mj-cs"/>
              </a:rPr>
              <a:t>, Poloni</a:t>
            </a: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610A473-0F90-5EFC-B011-EDA3BAEA6586}"/>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 1.3: Shembuj të mirë të zbatimit të praktikave të qëndrueshmërisë në kompani</a:t>
            </a:r>
          </a:p>
        </p:txBody>
      </p:sp>
      <p:pic>
        <p:nvPicPr>
          <p:cNvPr id="2" name="Picture 1" descr="A logo with text on it&#10;&#10;Description automatically generated">
            <a:extLst>
              <a:ext uri="{FF2B5EF4-FFF2-40B4-BE49-F238E27FC236}">
                <a16:creationId xmlns:a16="http://schemas.microsoft.com/office/drawing/2014/main" id="{1024C7AE-AD74-DA17-35B7-BC8E334C9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1D48B80-A5CB-A395-D1C6-A860403C19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00942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33A6D-D8CA-8D07-A5ED-A6ECF55591F1}"/>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24DD56B0-0439-FE10-7334-F5F2963BA4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0988EE0A-10B0-9824-9F34-1600F098E2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6ABC8B95-0B5D-5673-3CB3-A46704B41D9D}"/>
              </a:ext>
            </a:extLst>
          </p:cNvPr>
          <p:cNvSpPr txBox="1">
            <a:spLocks/>
          </p:cNvSpPr>
          <p:nvPr/>
        </p:nvSpPr>
        <p:spPr>
          <a:xfrm>
            <a:off x="5498008" y="3039872"/>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Botanic Lab (themeluar në 2018) ofron peizazhim të brendshëm/jashtë dhe dekorim me bimë, duke përfunduar mbi 300 projekte në rreth 200,000 m², kryesisht për ambiente zyre.</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Krijoi Botanic Wall – një kopsht vertikal inteligjent që përmirëson cilësinë e ajrit, lagështinë, nivelet e zhurmës dhe redukton valët elektromagnetike, duke rritur mirëqenien e punonjësve (ul lodhjen me 25% dhe rrit fokusin me gati 20%).</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Mbështetur nga programet e inovacionit të gjelbër (p.sh., Mekanizmi Financiar Norvegjez), zhvilloi zgjidhje si Dhoma Botanic, një hapësirë e gjelbër modulare multifunksionale për zyra.</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6" name="Picture 5" descr="A white sign with black text and green leaf&#10;&#10;AI-generated content may be incorrect.">
            <a:extLst>
              <a:ext uri="{FF2B5EF4-FFF2-40B4-BE49-F238E27FC236}">
                <a16:creationId xmlns:a16="http://schemas.microsoft.com/office/drawing/2014/main" id="{BF9E20F8-9BFB-53B1-35F5-DF210D768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4783" y="119553"/>
            <a:ext cx="1459149" cy="1838528"/>
          </a:xfrm>
          <a:prstGeom prst="rect">
            <a:avLst/>
          </a:prstGeom>
        </p:spPr>
      </p:pic>
      <p:pic>
        <p:nvPicPr>
          <p:cNvPr id="10" name="Picture 9" descr="A person standing in front of a green wall&#10;&#10;AI-generated content may be incorrect.">
            <a:extLst>
              <a:ext uri="{FF2B5EF4-FFF2-40B4-BE49-F238E27FC236}">
                <a16:creationId xmlns:a16="http://schemas.microsoft.com/office/drawing/2014/main" id="{544831BB-2322-340C-A737-8A3D0177B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508" y="1958081"/>
            <a:ext cx="4692064" cy="3377778"/>
          </a:xfrm>
          <a:prstGeom prst="rect">
            <a:avLst/>
          </a:prstGeom>
        </p:spPr>
      </p:pic>
      <p:sp>
        <p:nvSpPr>
          <p:cNvPr id="11" name="Title 1">
            <a:extLst>
              <a:ext uri="{FF2B5EF4-FFF2-40B4-BE49-F238E27FC236}">
                <a16:creationId xmlns:a16="http://schemas.microsoft.com/office/drawing/2014/main" id="{B12227D6-6A33-3FF4-CE28-E27F72E0C66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Botanic Lab – Sofje, Bullgari</a:t>
            </a:r>
          </a:p>
        </p:txBody>
      </p:sp>
      <p:sp>
        <p:nvSpPr>
          <p:cNvPr id="12" name="TextBox 11">
            <a:extLst>
              <a:ext uri="{FF2B5EF4-FFF2-40B4-BE49-F238E27FC236}">
                <a16:creationId xmlns:a16="http://schemas.microsoft.com/office/drawing/2014/main" id="{14EB5845-99EF-2B28-8FAB-BE11506C6D38}"/>
              </a:ext>
            </a:extLst>
          </p:cNvPr>
          <p:cNvSpPr txBox="1"/>
          <p:nvPr/>
        </p:nvSpPr>
        <p:spPr>
          <a:xfrm>
            <a:off x="610508" y="5438273"/>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Imazhet nga faqja e internetit e BotanicLab</a:t>
            </a:r>
          </a:p>
        </p:txBody>
      </p:sp>
    </p:spTree>
    <p:extLst>
      <p:ext uri="{BB962C8B-B14F-4D97-AF65-F5344CB8AC3E}">
        <p14:creationId xmlns:p14="http://schemas.microsoft.com/office/powerpoint/2010/main" val="1878151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02FCB-9B33-2E1A-82DE-D4D9DC5CADDA}"/>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AAFDAB0F-4B56-C246-2811-ABFC2FAF95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BE8836A0-5189-665A-7FC0-BCAC5925B7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82652F1B-B3BF-2C0F-0F72-F0FE73F817FE}"/>
              </a:ext>
            </a:extLst>
          </p:cNvPr>
          <p:cNvSpPr txBox="1">
            <a:spLocks/>
          </p:cNvSpPr>
          <p:nvPr/>
        </p:nvSpPr>
        <p:spPr>
          <a:xfrm>
            <a:off x="5498008" y="3039872"/>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Kramp &amp; Kramp (e themeluar në 1964) specializohet në ruajtjen dhe restaurimin e ndërtesave historike, duke kombinuar mjeshtërinë tradicionale me praktikat moderne të qëndrueshme dhe materialet ekologjike.</a:t>
            </a:r>
          </a:p>
          <a:p>
            <a:pPr marL="285750" indent="-285750" algn="just">
              <a:buFont typeface="Arial" panose="020B0604020202020204" pitchFamily="34" charset="0"/>
              <a:buChar char="•"/>
            </a:pPr>
            <a:r>
              <a:rPr lang="en-GB" sz="2000" noProof="0" dirty="0">
                <a:solidFill>
                  <a:srgbClr val="303D68"/>
                </a:solidFill>
                <a:latin typeface="DejaVu Math TeX Gyre"/>
              </a:rPr>
              <a:t>Veprohet me </a:t>
            </a:r>
            <a:r>
              <a:rPr lang="en-GB" sz="2000" noProof="0" dirty="0" err="1">
                <a:solidFill>
                  <a:srgbClr val="303D68"/>
                </a:solidFill>
                <a:latin typeface="DejaVu Math TeX Gyre"/>
              </a:rPr>
              <a:t>energji</a:t>
            </a:r>
            <a:r>
              <a:rPr lang="en-GB" sz="2000" noProof="0" dirty="0">
                <a:solidFill>
                  <a:srgbClr val="303D68"/>
                </a:solidFill>
                <a:latin typeface="DejaVu Math TeX Gyre"/>
              </a:rPr>
              <a:t> </a:t>
            </a:r>
            <a:r>
              <a:rPr lang="en-GB" sz="2000" noProof="0" dirty="0" err="1">
                <a:solidFill>
                  <a:srgbClr val="303D68"/>
                </a:solidFill>
                <a:latin typeface="DejaVu Math TeX Gyre"/>
              </a:rPr>
              <a:t>të</a:t>
            </a:r>
            <a:r>
              <a:rPr lang="en-GB" sz="2000" noProof="0" dirty="0">
                <a:solidFill>
                  <a:srgbClr val="303D68"/>
                </a:solidFill>
                <a:latin typeface="DejaVu Math TeX Gyre"/>
              </a:rPr>
              <a:t> </a:t>
            </a:r>
            <a:r>
              <a:rPr lang="en-GB" sz="2000" noProof="0" dirty="0" err="1">
                <a:solidFill>
                  <a:srgbClr val="303D68"/>
                </a:solidFill>
                <a:latin typeface="DejaVu Math TeX Gyre"/>
              </a:rPr>
              <a:t>rinovueshme</a:t>
            </a:r>
            <a:r>
              <a:rPr lang="en-GB" sz="2000" noProof="0" dirty="0">
                <a:solidFill>
                  <a:srgbClr val="303D68"/>
                </a:solidFill>
                <a:latin typeface="DejaVu Math TeX Gyre"/>
              </a:rPr>
              <a:t> </a:t>
            </a:r>
            <a:r>
              <a:rPr lang="en-GB" sz="2000" noProof="0" dirty="0" err="1">
                <a:solidFill>
                  <a:srgbClr val="303D68"/>
                </a:solidFill>
                <a:latin typeface="DejaVu Math TeX Gyre"/>
              </a:rPr>
              <a:t>dhe</a:t>
            </a:r>
            <a:r>
              <a:rPr lang="en-GB" sz="2000" noProof="0" dirty="0">
                <a:solidFill>
                  <a:srgbClr val="303D68"/>
                </a:solidFill>
                <a:latin typeface="DejaVu Math TeX Gyre"/>
              </a:rPr>
              <a:t> </a:t>
            </a:r>
            <a:r>
              <a:rPr lang="en-GB" sz="2000" noProof="0" dirty="0" err="1">
                <a:solidFill>
                  <a:srgbClr val="303D68"/>
                </a:solidFill>
                <a:latin typeface="DejaVu Math TeX Gyre"/>
              </a:rPr>
              <a:t>sisteme</a:t>
            </a:r>
            <a:r>
              <a:rPr lang="en-GB" sz="2000" noProof="0" dirty="0">
                <a:solidFill>
                  <a:srgbClr val="303D68"/>
                </a:solidFill>
                <a:latin typeface="DejaVu Math TeX Gyre"/>
              </a:rPr>
              <a:t> </a:t>
            </a:r>
            <a:r>
              <a:rPr lang="en-GB" sz="2000" noProof="0" dirty="0" err="1">
                <a:solidFill>
                  <a:srgbClr val="303D68"/>
                </a:solidFill>
                <a:latin typeface="DejaVu Math TeX Gyre"/>
              </a:rPr>
              <a:t>cirkulare</a:t>
            </a:r>
            <a:r>
              <a:rPr lang="en-GB" sz="2000" dirty="0">
                <a:solidFill>
                  <a:srgbClr val="303D68"/>
                </a:solidFill>
                <a:latin typeface="DejaVu Math TeX Gyre"/>
              </a:rPr>
              <a:t> -</a:t>
            </a:r>
            <a:r>
              <a:rPr lang="en-GB" sz="2000" noProof="0" dirty="0">
                <a:solidFill>
                  <a:srgbClr val="303D68"/>
                </a:solidFill>
                <a:latin typeface="DejaVu Math TeX Gyre"/>
              </a:rPr>
              <a:t> </a:t>
            </a:r>
            <a:r>
              <a:rPr lang="en-GB" sz="2000" noProof="0" dirty="0" err="1">
                <a:solidFill>
                  <a:srgbClr val="303D68"/>
                </a:solidFill>
                <a:latin typeface="DejaVu Math TeX Gyre"/>
              </a:rPr>
              <a:t>ngrohje</a:t>
            </a:r>
            <a:r>
              <a:rPr lang="en-GB" sz="2000" noProof="0" dirty="0">
                <a:solidFill>
                  <a:srgbClr val="303D68"/>
                </a:solidFill>
                <a:latin typeface="DejaVu Math TeX Gyre"/>
              </a:rPr>
              <a:t> me </a:t>
            </a:r>
            <a:r>
              <a:rPr lang="en-GB" sz="2000" noProof="0" dirty="0" err="1">
                <a:solidFill>
                  <a:srgbClr val="303D68"/>
                </a:solidFill>
                <a:latin typeface="DejaVu Math TeX Gyre"/>
              </a:rPr>
              <a:t>biomasë</a:t>
            </a:r>
            <a:r>
              <a:rPr lang="en-GB" sz="2000" noProof="0" dirty="0">
                <a:solidFill>
                  <a:srgbClr val="303D68"/>
                </a:solidFill>
                <a:latin typeface="DejaVu Math TeX Gyre"/>
              </a:rPr>
              <a:t> </a:t>
            </a:r>
            <a:r>
              <a:rPr lang="en-GB" sz="2000" noProof="0" dirty="0" err="1">
                <a:solidFill>
                  <a:srgbClr val="303D68"/>
                </a:solidFill>
                <a:latin typeface="DejaVu Math TeX Gyre"/>
              </a:rPr>
              <a:t>nga</a:t>
            </a:r>
            <a:r>
              <a:rPr lang="en-GB" sz="2000" noProof="0" dirty="0">
                <a:solidFill>
                  <a:srgbClr val="303D68"/>
                </a:solidFill>
                <a:latin typeface="DejaVu Math TeX Gyre"/>
              </a:rPr>
              <a:t> </a:t>
            </a:r>
            <a:r>
              <a:rPr lang="en-GB" sz="2000" noProof="0" dirty="0" err="1">
                <a:solidFill>
                  <a:srgbClr val="303D68"/>
                </a:solidFill>
                <a:latin typeface="DejaVu Math TeX Gyre"/>
              </a:rPr>
              <a:t>mbeturinat</a:t>
            </a:r>
            <a:r>
              <a:rPr lang="en-GB" sz="2000" noProof="0" dirty="0">
                <a:solidFill>
                  <a:srgbClr val="303D68"/>
                </a:solidFill>
                <a:latin typeface="DejaVu Math TeX Gyre"/>
              </a:rPr>
              <a:t> e </a:t>
            </a:r>
            <a:r>
              <a:rPr lang="en-GB" sz="2000" noProof="0" dirty="0" err="1">
                <a:solidFill>
                  <a:srgbClr val="303D68"/>
                </a:solidFill>
                <a:latin typeface="DejaVu Math TeX Gyre"/>
              </a:rPr>
              <a:t>drurit</a:t>
            </a:r>
            <a:r>
              <a:rPr lang="en-GB" sz="2000" noProof="0" dirty="0">
                <a:solidFill>
                  <a:srgbClr val="303D68"/>
                </a:solidFill>
                <a:latin typeface="DejaVu Math TeX Gyre"/>
              </a:rPr>
              <a:t>, panele fotovoltaike, trajtim i ujërave të zeza, menaxhim i avancuar i mbeturinave dhe mbështetje për biodiversitetin (këquqe për zogj, hotele për insektet).</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Inkorporon qëndrueshmërinë në kulturën e kompanisë përmes trajnimit të punonjësve, skemave të sugjerimeve, partneriteteve lokale dhe pjesëmarrjes në projekte rajonale mjedisore.</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600E59BF-80C0-D5B5-69A3-375F6912CAD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Kramp &amp; Kramp GmbH + Co. KG – Lemgo, Gjermani</a:t>
            </a:r>
          </a:p>
        </p:txBody>
      </p:sp>
      <p:sp>
        <p:nvSpPr>
          <p:cNvPr id="12" name="TextBox 11">
            <a:extLst>
              <a:ext uri="{FF2B5EF4-FFF2-40B4-BE49-F238E27FC236}">
                <a16:creationId xmlns:a16="http://schemas.microsoft.com/office/drawing/2014/main" id="{162377BD-DB66-650E-A42C-993A18E0D02B}"/>
              </a:ext>
            </a:extLst>
          </p:cNvPr>
          <p:cNvSpPr txBox="1"/>
          <p:nvPr/>
        </p:nvSpPr>
        <p:spPr>
          <a:xfrm>
            <a:off x="514117" y="4000500"/>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Foto nga faqja e internetit e Kramp &amp; Kramp GmbH + Co. KG </a:t>
            </a:r>
          </a:p>
        </p:txBody>
      </p:sp>
      <p:pic>
        <p:nvPicPr>
          <p:cNvPr id="5" name="Picture 4" descr="A logo for a restaurant&#10;&#10;AI-generated content may be incorrect.">
            <a:extLst>
              <a:ext uri="{FF2B5EF4-FFF2-40B4-BE49-F238E27FC236}">
                <a16:creationId xmlns:a16="http://schemas.microsoft.com/office/drawing/2014/main" id="{4F5B16C4-C458-21BA-C159-D73651C20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117" y="2857500"/>
            <a:ext cx="3981450" cy="1143000"/>
          </a:xfrm>
          <a:prstGeom prst="rect">
            <a:avLst/>
          </a:prstGeom>
        </p:spPr>
      </p:pic>
    </p:spTree>
    <p:extLst>
      <p:ext uri="{BB962C8B-B14F-4D97-AF65-F5344CB8AC3E}">
        <p14:creationId xmlns:p14="http://schemas.microsoft.com/office/powerpoint/2010/main" val="237154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40264-D8B3-5058-24D9-45DA3F4DF606}"/>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F86471B5-09CE-9036-6757-3114FA96DC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4679A6D6-DA1E-A77E-86D7-C1EEDDF0D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45E020AA-1073-24AE-767F-74F74DCC743B}"/>
              </a:ext>
            </a:extLst>
          </p:cNvPr>
          <p:cNvSpPr txBox="1">
            <a:spLocks/>
          </p:cNvSpPr>
          <p:nvPr/>
        </p:nvSpPr>
        <p:spPr>
          <a:xfrm>
            <a:off x="5498008" y="3039872"/>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err="1">
                <a:solidFill>
                  <a:srgbClr val="303D68"/>
                </a:solidFill>
                <a:latin typeface="DejaVu Math TeX Gyre"/>
              </a:rPr>
              <a:t>Koter</a:t>
            </a:r>
            <a:r>
              <a:rPr lang="en-GB" sz="2000" noProof="0" dirty="0">
                <a:solidFill>
                  <a:srgbClr val="303D68"/>
                </a:solidFill>
                <a:latin typeface="DejaVu Math TeX Gyre"/>
              </a:rPr>
              <a:t> (e themeluar në 2017) është një kopësht familjar që prodhon shkurre frutore me cilësi të lartë (mjedra, </a:t>
            </a:r>
            <a:r>
              <a:rPr lang="en-GB" sz="2000" noProof="0" dirty="0" err="1">
                <a:solidFill>
                  <a:srgbClr val="303D68"/>
                </a:solidFill>
                <a:latin typeface="DejaVu Math TeX Gyre"/>
              </a:rPr>
              <a:t>haskap</a:t>
            </a:r>
            <a:r>
              <a:rPr lang="en-GB" sz="2000" noProof="0" dirty="0">
                <a:solidFill>
                  <a:srgbClr val="303D68"/>
                </a:solidFill>
                <a:latin typeface="DejaVu Math TeX Gyre"/>
              </a:rPr>
              <a:t>, manaferra pa gjemba) dhe bimë dekorative (azale, rododendronë).</a:t>
            </a:r>
          </a:p>
          <a:p>
            <a:pPr marL="285750" indent="-285750" algn="just">
              <a:buFont typeface="Arial" panose="020B0604020202020204" pitchFamily="34" charset="0"/>
              <a:buChar char="•"/>
            </a:pPr>
            <a:r>
              <a:rPr lang="en-GB" sz="2000" noProof="0" dirty="0">
                <a:solidFill>
                  <a:srgbClr val="303D68"/>
                </a:solidFill>
                <a:latin typeface="DejaVu Math TeX Gyre"/>
              </a:rPr>
              <a:t>Zbaton operacione të qëndrueshme </a:t>
            </a:r>
            <a:r>
              <a:rPr lang="en-GB" sz="2000" noProof="0" dirty="0" err="1">
                <a:solidFill>
                  <a:srgbClr val="303D68"/>
                </a:solidFill>
                <a:latin typeface="DejaVu Math TeX Gyre"/>
              </a:rPr>
              <a:t>dhe</a:t>
            </a:r>
            <a:r>
              <a:rPr lang="en-GB" sz="2000" noProof="0" dirty="0">
                <a:solidFill>
                  <a:srgbClr val="303D68"/>
                </a:solidFill>
                <a:latin typeface="DejaVu Math TeX Gyre"/>
              </a:rPr>
              <a:t> </a:t>
            </a:r>
            <a:r>
              <a:rPr lang="en-GB" sz="2000" noProof="0" dirty="0" err="1">
                <a:solidFill>
                  <a:srgbClr val="303D68"/>
                </a:solidFill>
                <a:latin typeface="DejaVu Math TeX Gyre"/>
              </a:rPr>
              <a:t>efikase</a:t>
            </a:r>
            <a:r>
              <a:rPr lang="en-GB" sz="2000" noProof="0" dirty="0">
                <a:solidFill>
                  <a:srgbClr val="303D68"/>
                </a:solidFill>
                <a:latin typeface="DejaVu Math TeX Gyre"/>
              </a:rPr>
              <a:t> </a:t>
            </a:r>
            <a:r>
              <a:rPr lang="en-GB" sz="2000" noProof="0" dirty="0" err="1">
                <a:solidFill>
                  <a:srgbClr val="303D68"/>
                </a:solidFill>
                <a:latin typeface="DejaVu Math TeX Gyre"/>
              </a:rPr>
              <a:t>energji</a:t>
            </a:r>
            <a:r>
              <a:rPr lang="en-GB" sz="2000" noProof="0" dirty="0">
                <a:solidFill>
                  <a:srgbClr val="303D68"/>
                </a:solidFill>
                <a:latin typeface="DejaVu Math TeX Gyre"/>
              </a:rPr>
              <a:t> </a:t>
            </a:r>
            <a:r>
              <a:rPr lang="en-GB" sz="2000" noProof="0" dirty="0" err="1">
                <a:solidFill>
                  <a:srgbClr val="303D68"/>
                </a:solidFill>
                <a:latin typeface="DejaVu Math TeX Gyre"/>
              </a:rPr>
              <a:t>fotovoltaike</a:t>
            </a:r>
            <a:r>
              <a:rPr lang="en-GB" sz="2000" noProof="0" dirty="0">
                <a:solidFill>
                  <a:srgbClr val="303D68"/>
                </a:solidFill>
                <a:latin typeface="DejaVu Math TeX Gyre"/>
              </a:rPr>
              <a:t>, </a:t>
            </a:r>
            <a:r>
              <a:rPr lang="en-GB" sz="2000" noProof="0" dirty="0" err="1">
                <a:solidFill>
                  <a:srgbClr val="303D68"/>
                </a:solidFill>
                <a:latin typeface="DejaVu Math TeX Gyre"/>
              </a:rPr>
              <a:t>ripërdorim</a:t>
            </a:r>
            <a:r>
              <a:rPr lang="en-GB" sz="2000" noProof="0" dirty="0">
                <a:solidFill>
                  <a:srgbClr val="303D68"/>
                </a:solidFill>
                <a:latin typeface="DejaVu Math TeX Gyre"/>
              </a:rPr>
              <a:t> </a:t>
            </a:r>
            <a:r>
              <a:rPr lang="en-GB" sz="2000" noProof="0" dirty="0" err="1">
                <a:solidFill>
                  <a:srgbClr val="303D68"/>
                </a:solidFill>
                <a:latin typeface="DejaVu Math TeX Gyre"/>
              </a:rPr>
              <a:t>të</a:t>
            </a:r>
            <a:r>
              <a:rPr lang="en-GB" sz="2000" noProof="0" dirty="0">
                <a:solidFill>
                  <a:srgbClr val="303D68"/>
                </a:solidFill>
                <a:latin typeface="DejaVu Math TeX Gyre"/>
              </a:rPr>
              <a:t> </a:t>
            </a:r>
            <a:r>
              <a:rPr lang="en-GB" sz="2000" noProof="0" dirty="0" err="1">
                <a:solidFill>
                  <a:srgbClr val="303D68"/>
                </a:solidFill>
                <a:latin typeface="DejaVu Math TeX Gyre"/>
              </a:rPr>
              <a:t>mbyllur</a:t>
            </a:r>
            <a:r>
              <a:rPr lang="en-GB" sz="2000" noProof="0" dirty="0">
                <a:solidFill>
                  <a:srgbClr val="303D68"/>
                </a:solidFill>
                <a:latin typeface="DejaVu Math TeX Gyre"/>
              </a:rPr>
              <a:t> </a:t>
            </a:r>
            <a:r>
              <a:rPr lang="en-GB" sz="2000" noProof="0" dirty="0" err="1">
                <a:solidFill>
                  <a:srgbClr val="303D68"/>
                </a:solidFill>
                <a:latin typeface="DejaVu Math TeX Gyre"/>
              </a:rPr>
              <a:t>të</a:t>
            </a:r>
            <a:r>
              <a:rPr lang="en-GB" sz="2000" noProof="0" dirty="0">
                <a:solidFill>
                  <a:srgbClr val="303D68"/>
                </a:solidFill>
                <a:latin typeface="DejaVu Math TeX Gyre"/>
              </a:rPr>
              <a:t> </a:t>
            </a:r>
            <a:r>
              <a:rPr lang="en-GB" sz="2000" noProof="0" dirty="0" err="1">
                <a:solidFill>
                  <a:srgbClr val="303D68"/>
                </a:solidFill>
                <a:latin typeface="DejaVu Math TeX Gyre"/>
              </a:rPr>
              <a:t>ujit</a:t>
            </a:r>
            <a:r>
              <a:rPr lang="en-GB" sz="2000" noProof="0" dirty="0">
                <a:solidFill>
                  <a:srgbClr val="303D68"/>
                </a:solidFill>
                <a:latin typeface="DejaVu Math TeX Gyre"/>
              </a:rPr>
              <a:t>, </a:t>
            </a:r>
            <a:r>
              <a:rPr lang="en-GB" sz="2000" noProof="0" dirty="0" err="1">
                <a:solidFill>
                  <a:srgbClr val="303D68"/>
                </a:solidFill>
                <a:latin typeface="DejaVu Math TeX Gyre"/>
              </a:rPr>
              <a:t>bujqësi</a:t>
            </a:r>
            <a:r>
              <a:rPr lang="en-GB" sz="2000" noProof="0" dirty="0">
                <a:solidFill>
                  <a:srgbClr val="303D68"/>
                </a:solidFill>
                <a:latin typeface="DejaVu Math TeX Gyre"/>
              </a:rPr>
              <a:t> precize dhe testime të tokës për të reduktuar pesticide dhe plehra.</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Pavarësisht sfidave, zbaton në mënyrë aktive praktika të gjelbra të mbështetura nga subvencionet/hua, duke treguar se si bizneset e vogla bujqësore mund të rrisin qëndrueshmërinë dhe të reduktojnë ndikimin mjedisor.</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03011DCF-1AB2-6BD3-D063-9099D5FC2268}"/>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Koter Szkółka Krzewów Jagodowych </a:t>
            </a:r>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a:t>
            </a:r>
            <a:r>
              <a:rPr lang="en-GB"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Dąbrowica</a:t>
            </a:r>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Poloni</a:t>
            </a:r>
          </a:p>
        </p:txBody>
      </p:sp>
      <p:sp>
        <p:nvSpPr>
          <p:cNvPr id="12" name="TextBox 11">
            <a:extLst>
              <a:ext uri="{FF2B5EF4-FFF2-40B4-BE49-F238E27FC236}">
                <a16:creationId xmlns:a16="http://schemas.microsoft.com/office/drawing/2014/main" id="{F7ACD974-382F-13FE-3534-8CE7172CAA70}"/>
              </a:ext>
            </a:extLst>
          </p:cNvPr>
          <p:cNvSpPr txBox="1"/>
          <p:nvPr/>
        </p:nvSpPr>
        <p:spPr>
          <a:xfrm>
            <a:off x="610508" y="5430858"/>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Imazhet nga faqja e internetit </a:t>
            </a:r>
            <a:r>
              <a:rPr lang="en-GB" sz="800" noProof="0" dirty="0" err="1">
                <a:solidFill>
                  <a:srgbClr val="303D68"/>
                </a:solidFill>
                <a:latin typeface="DejaVu Math TeX Gyre" panose="02000503000000000000"/>
              </a:rPr>
              <a:t>Koter Szkółka Krzewów Jagodowych </a:t>
            </a:r>
            <a:r>
              <a:rPr lang="en-GB" sz="800" noProof="0" dirty="0">
                <a:solidFill>
                  <a:srgbClr val="303D68"/>
                </a:solidFill>
                <a:latin typeface="DejaVu Math TeX Gyre" panose="02000503000000000000"/>
              </a:rPr>
              <a:t>– </a:t>
            </a:r>
            <a:r>
              <a:rPr lang="en-GB" sz="800" noProof="0" dirty="0" err="1">
                <a:solidFill>
                  <a:srgbClr val="303D68"/>
                </a:solidFill>
                <a:latin typeface="DejaVu Math TeX Gyre" panose="02000503000000000000"/>
              </a:rPr>
              <a:t>Dąbrowica</a:t>
            </a:r>
          </a:p>
        </p:txBody>
      </p:sp>
      <p:pic>
        <p:nvPicPr>
          <p:cNvPr id="5" name="Picture 4" descr="A green circle with a letter k&#10;&#10;AI-generated content may be incorrect.">
            <a:extLst>
              <a:ext uri="{FF2B5EF4-FFF2-40B4-BE49-F238E27FC236}">
                <a16:creationId xmlns:a16="http://schemas.microsoft.com/office/drawing/2014/main" id="{AC035837-93EE-07FB-CB6F-BD911243C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9413" y="25491"/>
            <a:ext cx="1721866" cy="1721866"/>
          </a:xfrm>
          <a:prstGeom prst="rect">
            <a:avLst/>
          </a:prstGeom>
        </p:spPr>
      </p:pic>
      <p:pic>
        <p:nvPicPr>
          <p:cNvPr id="9" name="Picture 8" descr="Close-up of blueberries on a plant&#10;&#10;AI-generated content may be incorrect.">
            <a:extLst>
              <a:ext uri="{FF2B5EF4-FFF2-40B4-BE49-F238E27FC236}">
                <a16:creationId xmlns:a16="http://schemas.microsoft.com/office/drawing/2014/main" id="{9AFB7DD0-15FD-784E-747F-AD890C1E9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508" y="1932156"/>
            <a:ext cx="4518497" cy="3388873"/>
          </a:xfrm>
          <a:prstGeom prst="rect">
            <a:avLst/>
          </a:prstGeom>
        </p:spPr>
      </p:pic>
    </p:spTree>
    <p:extLst>
      <p:ext uri="{BB962C8B-B14F-4D97-AF65-F5344CB8AC3E}">
        <p14:creationId xmlns:p14="http://schemas.microsoft.com/office/powerpoint/2010/main" val="3590427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9239C-1E3D-C9DD-CE72-E2E004053C6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12C363F-4286-E670-459C-229FAF5D93F9}"/>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Rezultatet e të nxënit</a:t>
            </a:r>
          </a:p>
        </p:txBody>
      </p:sp>
      <p:sp>
        <p:nvSpPr>
          <p:cNvPr id="7" name="Title 1">
            <a:extLst>
              <a:ext uri="{FF2B5EF4-FFF2-40B4-BE49-F238E27FC236}">
                <a16:creationId xmlns:a16="http://schemas.microsoft.com/office/drawing/2014/main" id="{4674A1F7-E83A-277B-63BF-AA540B4DDD60}"/>
              </a:ext>
            </a:extLst>
          </p:cNvPr>
          <p:cNvSpPr txBox="1">
            <a:spLocks/>
          </p:cNvSpPr>
          <p:nvPr/>
        </p:nvSpPr>
        <p:spPr>
          <a:xfrm>
            <a:off x="514117" y="1668091"/>
            <a:ext cx="10633781" cy="243698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Kuptoni konceptin e qëndrueshmërisë dhe rëndësinë e tij në arsimin profesional dhe tregun e punës.</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Shpjegoni parimet e etikës mjedisore dhe përktheni ato në mësimdhënien në klasë.</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Integro konceptet e qëndrueshmërisë në kurrikulat specifike të lëndëve në mënyra praktike dhe të aksesueshme.</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Aplikoni metoda interaktive dhe </a:t>
            </a:r>
            <a:r>
              <a:rPr lang="en-GB" sz="2000" noProof="0" dirty="0" err="1">
                <a:solidFill>
                  <a:srgbClr val="303D68"/>
                </a:solidFill>
                <a:latin typeface="DejaVu Math TeX Gyre" panose="02000503000000000000" pitchFamily="2" charset="0"/>
              </a:rPr>
              <a:t>të përqendruara te </a:t>
            </a:r>
            <a:r>
              <a:rPr lang="en-GB" sz="2000" noProof="0" dirty="0">
                <a:solidFill>
                  <a:srgbClr val="303D68"/>
                </a:solidFill>
                <a:latin typeface="DejaVu Math TeX Gyre" panose="02000503000000000000" pitchFamily="2" charset="0"/>
              </a:rPr>
              <a:t>nxënësi për të nxitur ndërgjegjësimin, reflektimin dhe veprimimin tek nxënësit e arsimit dhe formimit profesional.</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Aftësia për të integruar dhe përdorur burime mësimore që rrisin besimin e studentëve në adoptimin e praktikave të qëndrueshme.</a:t>
            </a:r>
          </a:p>
          <a:p>
            <a:pPr marL="285750"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GB" sz="100" noProof="0" dirty="0">
                <a:solidFill>
                  <a:srgbClr val="303D68"/>
                </a:solidFill>
                <a:latin typeface="DejaVu Math TeX Gyre" panose="02000503000000000000" pitchFamily="2" charset="0"/>
              </a:rPr>
              <a:t> </a:t>
            </a: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GB" sz="100" noProof="0" dirty="0">
                <a:solidFill>
                  <a:srgbClr val="303D68"/>
                </a:solidFill>
                <a:latin typeface="DejaVu Math TeX Gyre" panose="02000503000000000000" pitchFamily="2" charset="0"/>
              </a:rPr>
              <a:t> </a:t>
            </a: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1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Picture 1" descr="A logo with text on it&#10;&#10;Description automatically generated">
            <a:extLst>
              <a:ext uri="{FF2B5EF4-FFF2-40B4-BE49-F238E27FC236}">
                <a16:creationId xmlns:a16="http://schemas.microsoft.com/office/drawing/2014/main" id="{0A516863-2B40-650E-A526-AEC83EE9E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53CE4FCB-F5D6-3A9A-4081-3BDCA0AA8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41448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06E3D-590D-5CCE-6C9D-DAC9DDDFD9C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656F0A9-912F-AFE2-E10B-0FE3AC922F27}"/>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1ED7FF6-0128-A436-08CC-AB162CF440EF}"/>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77E8D83A-3C4A-86B1-A834-747AC90B8821}"/>
              </a:ext>
            </a:extLst>
          </p:cNvPr>
          <p:cNvSpPr>
            <a:spLocks noGrp="1"/>
          </p:cNvSpPr>
          <p:nvPr>
            <p:ph type="title"/>
          </p:nvPr>
        </p:nvSpPr>
        <p:spPr>
          <a:xfrm>
            <a:off x="558396" y="2571136"/>
            <a:ext cx="10610482" cy="857864"/>
          </a:xfrm>
        </p:spPr>
        <p:txBody>
          <a:bodyPr>
            <a:noAutofit/>
          </a:bodyPr>
          <a:lstStyle/>
          <a:p>
            <a:r>
              <a:rPr lang="en-GB" sz="3000" b="1" noProof="0" dirty="0">
                <a:solidFill>
                  <a:srgbClr val="399884"/>
                </a:solidFill>
                <a:latin typeface="DejaVu Sans"/>
                <a:ea typeface="DejaVu Sans" panose="020B0603030804020204" pitchFamily="34" charset="0"/>
                <a:cs typeface="DejaVu Sans" panose="020B0603030804020204" pitchFamily="34" charset="0"/>
              </a:rPr>
              <a:t>Moduli 2: Etika </a:t>
            </a:r>
            <a:r>
              <a:rPr lang="en-GB" sz="3000" b="1" noProof="0" dirty="0" err="1">
                <a:solidFill>
                  <a:srgbClr val="399884"/>
                </a:solidFill>
                <a:latin typeface="DejaVu Sans"/>
                <a:ea typeface="DejaVu Sans" panose="020B0603030804020204" pitchFamily="34" charset="0"/>
                <a:cs typeface="DejaVu Sans" panose="020B0603030804020204" pitchFamily="34" charset="0"/>
              </a:rPr>
              <a:t>mjedisore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parimet</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dhe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praktikat</a:t>
            </a:r>
            <a:br>
              <a:rPr lang="en-GB" sz="3000" b="1" noProof="0" dirty="0">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latin typeface="DejaVu Sans" panose="020B0603030804020204" pitchFamily="34" charset="0"/>
                <a:ea typeface="DejaVu Sans" panose="020B0603030804020204" pitchFamily="34" charset="0"/>
                <a:cs typeface="DejaVu Sans" panose="020B0603030804020204" pitchFamily="34" charset="0"/>
              </a:rPr>
            </a:br>
            <a:r>
              <a:rPr lang="en-GB" sz="3000" noProof="0" dirty="0">
                <a:solidFill>
                  <a:srgbClr val="373365"/>
                </a:solidFill>
                <a:latin typeface="DejaVu Math TeX Gyre" panose="02000503000000000000"/>
              </a:rPr>
              <a:t>Nëntitulli 2.1: Hyrje në etikën mjedisore dhe parimet kryesore</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Nënkapitulli 2.2: Praktikat e etikës mjedisore - veprime, politika dhe zgjedhje të stilit të jetesës</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Nënkapitulli 2.3: Shembuj të mirë të integrimit të parimeve të etikës mjedisore </a:t>
            </a: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7177423B-F784-7DD2-62E5-82AF2D4E41C7}"/>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lnSpc>
                <a:spcPct val="100000"/>
              </a:lnSpc>
              <a:spcAft>
                <a:spcPct val="0"/>
              </a:spcAft>
            </a:pP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Përmirësimi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cilësisë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së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arsimit</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dhe</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aftësimit</a:t>
            </a:r>
            <a:r>
              <a:rPr lang="en-GB" sz="1400" dirty="0">
                <a:solidFill>
                  <a:schemeClr val="bg1"/>
                </a:solidFill>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profesional</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(VET)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në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Ballkanin</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Perëndimor</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për</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zhvillim</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të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qëndrueshëm.</a:t>
            </a:r>
          </a:p>
        </p:txBody>
      </p:sp>
      <p:pic>
        <p:nvPicPr>
          <p:cNvPr id="13" name="Picture 12" descr="A white text on a black background&#10;&#10;Description automatically generated">
            <a:extLst>
              <a:ext uri="{FF2B5EF4-FFF2-40B4-BE49-F238E27FC236}">
                <a16:creationId xmlns:a16="http://schemas.microsoft.com/office/drawing/2014/main" id="{1D15E25A-BE65-C69E-F643-574D2E6B61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3E9C2CBC-90EE-68AB-A40D-72C69EDD3F7C}"/>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ABC6D258-D251-6ADD-F91F-374C6F3334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E2C71962-DC56-D279-65E4-D68B81A506D9}"/>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a:ea typeface="DejaVu Math TeX Gyre" panose="02000503000000000000" pitchFamily="2" charset="0"/>
                <a:cs typeface="DejaVu Math TeX Gyre" panose="02000503000000000000" pitchFamily="2" charset="0"/>
              </a:rPr>
              <a:t>Ura e </a:t>
            </a:r>
            <a:r>
              <a:rPr lang="en-GB" sz="2000" b="1" noProof="0" dirty="0" err="1">
                <a:solidFill>
                  <a:srgbClr val="74D3BD"/>
                </a:solidFill>
                <a:latin typeface="DejaVu Math TeX Gyre"/>
                <a:ea typeface="DejaVu Math TeX Gyre" panose="02000503000000000000" pitchFamily="2" charset="0"/>
                <a:cs typeface="DejaVu Math TeX Gyre" panose="02000503000000000000" pitchFamily="2" charset="0"/>
              </a:rPr>
              <a:t>hendekut</a:t>
            </a:r>
            <a:r>
              <a:rPr lang="en-GB" sz="2000" b="1" dirty="0">
                <a:solidFill>
                  <a:srgbClr val="74D3BD"/>
                </a:solidFill>
                <a:latin typeface="DejaVu Math TeX Gyre"/>
                <a:ea typeface="DejaVu Math TeX Gyre" panose="02000503000000000000" pitchFamily="2" charset="0"/>
                <a:cs typeface="DejaVu Math TeX Gyre" panose="02000503000000000000" pitchFamily="2" charset="0"/>
              </a:rPr>
              <a:t> </a:t>
            </a:r>
            <a:r>
              <a:rPr lang="en-GB" sz="2000" b="1" dirty="0" err="1">
                <a:solidFill>
                  <a:srgbClr val="74D3BD"/>
                </a:solidFill>
                <a:latin typeface="DejaVu Math TeX Gyre"/>
                <a:ea typeface="DejaVu Math TeX Gyre" panose="02000503000000000000" pitchFamily="2" charset="0"/>
                <a:cs typeface="DejaVu Math TeX Gyre" panose="02000503000000000000" pitchFamily="2" charset="0"/>
              </a:rPr>
              <a:t>gjelbër</a:t>
            </a:r>
            <a:r>
              <a:rPr lang="en-GB" sz="2000" b="1" noProof="0" dirty="0">
                <a:solidFill>
                  <a:srgbClr val="74D3BD"/>
                </a:solidFill>
                <a:latin typeface="DejaVu Math TeX Gyre"/>
                <a:ea typeface="DejaVu Math TeX Gyre" panose="02000503000000000000" pitchFamily="2" charset="0"/>
                <a:cs typeface="DejaVu Math TeX Gyre" panose="02000503000000000000" pitchFamily="2" charset="0"/>
              </a:rPr>
              <a:t> </a:t>
            </a:r>
            <a:r>
              <a:rPr lang="en-GB" sz="2000" b="1" noProof="0" dirty="0" err="1">
                <a:solidFill>
                  <a:srgbClr val="74D3BD"/>
                </a:solidFill>
                <a:latin typeface="DejaVu Math TeX Gyre"/>
                <a:ea typeface="DejaVu Math TeX Gyre" panose="02000503000000000000" pitchFamily="2" charset="0"/>
                <a:cs typeface="DejaVu Math TeX Gyre" panose="02000503000000000000" pitchFamily="2" charset="0"/>
              </a:rPr>
              <a:t>dhe</a:t>
            </a:r>
            <a:r>
              <a:rPr lang="en-GB" sz="2000" b="1" noProof="0" dirty="0">
                <a:solidFill>
                  <a:srgbClr val="74D3BD"/>
                </a:solidFill>
                <a:latin typeface="DejaVu Math TeX Gyre"/>
                <a:ea typeface="DejaVu Math TeX Gyre" panose="02000503000000000000" pitchFamily="2" charset="0"/>
                <a:cs typeface="DejaVu Math TeX Gyre" panose="02000503000000000000" pitchFamily="2" charset="0"/>
              </a:rPr>
              <a:t> </a:t>
            </a:r>
            <a:r>
              <a:rPr lang="en-GB" sz="2000" b="1" noProof="0" dirty="0" err="1">
                <a:solidFill>
                  <a:srgbClr val="74D3BD"/>
                </a:solidFill>
                <a:latin typeface="DejaVu Math TeX Gyre"/>
                <a:ea typeface="DejaVu Math TeX Gyre" panose="02000503000000000000" pitchFamily="2" charset="0"/>
                <a:cs typeface="DejaVu Math TeX Gyre" panose="02000503000000000000" pitchFamily="2" charset="0"/>
              </a:rPr>
              <a:t>digjital</a:t>
            </a:r>
          </a:p>
        </p:txBody>
      </p:sp>
    </p:spTree>
    <p:extLst>
      <p:ext uri="{BB962C8B-B14F-4D97-AF65-F5344CB8AC3E}">
        <p14:creationId xmlns:p14="http://schemas.microsoft.com/office/powerpoint/2010/main" val="3812429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4AF8D-2757-0E5D-7F15-51B5AF85701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D034F69-8A61-869E-D774-FE594BC77343}"/>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EF228CB3-145F-057F-3A05-D5B198A36E0F}"/>
              </a:ext>
            </a:extLst>
          </p:cNvPr>
          <p:cNvSpPr txBox="1"/>
          <p:nvPr/>
        </p:nvSpPr>
        <p:spPr>
          <a:xfrm>
            <a:off x="3984331" y="402332"/>
            <a:ext cx="8111062" cy="43374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Definicioni i etikës mjedisore</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Katër parime kryesore – qëndrueshmëri, drejtësi, përgjegjësi mjedisore, vlerë e brendshme përtej nevojave njerëzore </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rPr>
              <a:t>Etika mjedisore – këndvështrim filozofik</a:t>
            </a:r>
            <a:endParaRPr lang="en-GB" sz="3000" noProof="0" dirty="0">
              <a:solidFill>
                <a:srgbClr val="303D68"/>
              </a:solidFill>
              <a:latin typeface="DejaVu Math TeX Gyre" panose="02000503000000000000" pitchFamily="2" charset="0"/>
              <a:ea typeface="+mj-ea"/>
              <a:cs typeface="+mj-cs"/>
            </a:endParaRPr>
          </a:p>
          <a:p>
            <a:pPr marL="457200" indent="-457200">
              <a:lnSpc>
                <a:spcPct val="90000"/>
              </a:lnSpc>
              <a:spcBef>
                <a:spcPct val="0"/>
              </a:spcBef>
              <a:buFont typeface="Arial" panose="020B0604020202020204" pitchFamily="34" charset="0"/>
              <a:buChar char="•"/>
            </a:pPr>
            <a:endParaRPr lang="en-GB" sz="30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B6877EDD-BF4D-2192-6C7E-777AC4C7364B}"/>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 2.1: Hyrje në etikën mjedisore dhe parimet kryesore</a:t>
            </a:r>
          </a:p>
        </p:txBody>
      </p:sp>
      <p:pic>
        <p:nvPicPr>
          <p:cNvPr id="2" name="Picture 1" descr="A logo with text on it&#10;&#10;Description automatically generated">
            <a:extLst>
              <a:ext uri="{FF2B5EF4-FFF2-40B4-BE49-F238E27FC236}">
                <a16:creationId xmlns:a16="http://schemas.microsoft.com/office/drawing/2014/main" id="{E8B4E403-9074-DE29-8183-F1AED79E97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B0151D1-7F83-79C3-4616-2A159B15A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19304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8392EC-8B65-76A2-CF3A-E248B9770301}"/>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descr="Hands holding a plant in the ground&#10;&#10;AI-generated content may be incorrect.">
            <a:extLst>
              <a:ext uri="{FF2B5EF4-FFF2-40B4-BE49-F238E27FC236}">
                <a16:creationId xmlns:a16="http://schemas.microsoft.com/office/drawing/2014/main" id="{55E67EA1-B0D8-0A3D-0B81-A1D04A8322F5}"/>
              </a:ext>
            </a:extLst>
          </p:cNvPr>
          <p:cNvPicPr>
            <a:picLocks noChangeAspect="1"/>
          </p:cNvPicPr>
          <p:nvPr/>
        </p:nvPicPr>
        <p:blipFill>
          <a:blip r:embed="rId2" cstate="print">
            <a:extLst>
              <a:ext uri="{28A0092B-C50C-407E-A947-70E740481C1C}">
                <a14:useLocalDpi xmlns:a14="http://schemas.microsoft.com/office/drawing/2010/main" val="0"/>
              </a:ext>
            </a:extLst>
          </a:blip>
          <a:srcRect l="12539" r="6741" b="1"/>
          <a:stretch>
            <a:fillRect/>
          </a:stretch>
        </p:blipFill>
        <p:spPr>
          <a:xfrm>
            <a:off x="0"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FD14F940-5CC9-2B24-1CD1-20B7FD10E074}"/>
              </a:ext>
            </a:extLst>
          </p:cNvPr>
          <p:cNvSpPr txBox="1">
            <a:spLocks/>
          </p:cNvSpPr>
          <p:nvPr/>
        </p:nvSpPr>
        <p:spPr>
          <a:xfrm>
            <a:off x="7464913" y="2328401"/>
            <a:ext cx="3822189" cy="3742762"/>
          </a:xfrm>
          <a:prstGeom prst="rect">
            <a:avLst/>
          </a:prstGeom>
        </p:spPr>
        <p:txBody>
          <a:bodyPr vert="horz" lIns="91440" tIns="45720" rIns="91440" bIns="45720" rtlCol="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Në terma filozofikë, etika mjedisore është dega e filozofisë që shqyrton marrëdhënien morale midis njerëzve dhe botës natyrore, duke përfshirë jo vetëm përgjegjësitë tona ndaj natyrës, por edhe statusin moral të entiteteve jo-njerëzore.</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Sfidon antropocentrizmin, i cili trajton interesat njerëzore si të vetmet me rëndësi morale.</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Argumentohet se entitetet jo-njerëzore (bimët, kafshët, ekosistemet) mund të kenë vlerë intrinseke të pavarur nga dobishmëria e tyre për njerëzit.</a:t>
            </a:r>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p:txBody>
      </p:sp>
      <p:pic>
        <p:nvPicPr>
          <p:cNvPr id="10" name="Picture 9" descr="Blue text on a black background&#10;&#10;Description automatically generated">
            <a:extLst>
              <a:ext uri="{FF2B5EF4-FFF2-40B4-BE49-F238E27FC236}">
                <a16:creationId xmlns:a16="http://schemas.microsoft.com/office/drawing/2014/main" id="{ECE1745C-EF3C-D65B-3875-465D4B0711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F581996D-A674-F0E2-9D0A-D63ABFE29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19BCC933-6D26-87BB-45A1-752E659831B9}"/>
              </a:ext>
            </a:extLst>
          </p:cNvPr>
          <p:cNvSpPr txBox="1">
            <a:spLocks/>
          </p:cNvSpPr>
          <p:nvPr/>
        </p:nvSpPr>
        <p:spPr>
          <a:xfrm>
            <a:off x="7557679" y="892637"/>
            <a:ext cx="3371617"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Definicioni i etikës mjedisore</a:t>
            </a:r>
          </a:p>
        </p:txBody>
      </p:sp>
      <p:sp>
        <p:nvSpPr>
          <p:cNvPr id="15" name="TextBox 14">
            <a:extLst>
              <a:ext uri="{FF2B5EF4-FFF2-40B4-BE49-F238E27FC236}">
                <a16:creationId xmlns:a16="http://schemas.microsoft.com/office/drawing/2014/main" id="{92F56CFF-4B83-F775-C092-2703ED89EE64}"/>
              </a:ext>
            </a:extLst>
          </p:cNvPr>
          <p:cNvSpPr txBox="1"/>
          <p:nvPr/>
        </p:nvSpPr>
        <p:spPr>
          <a:xfrm>
            <a:off x="-3047" y="6642546"/>
            <a:ext cx="3404849"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noah-buscher-x8ZStukS2PM-unsplash</a:t>
            </a:r>
          </a:p>
        </p:txBody>
      </p:sp>
    </p:spTree>
    <p:extLst>
      <p:ext uri="{BB962C8B-B14F-4D97-AF65-F5344CB8AC3E}">
        <p14:creationId xmlns:p14="http://schemas.microsoft.com/office/powerpoint/2010/main" val="748374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B8D524-C928-FF4F-48C6-35EE6E86BF07}"/>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A66A931-4004-9A57-EBAA-E3ED98BB0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3E485B4F-8618-5918-4182-5EB6003D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79E0DED5-BB77-D90C-03E6-69CA239B6D08}"/>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Katër parime kryesore të etikës mjedisore</a:t>
            </a:r>
          </a:p>
        </p:txBody>
      </p:sp>
      <p:pic>
        <p:nvPicPr>
          <p:cNvPr id="9" name="Picture 8" descr="Blue text on a black background&#10;&#10;Description automatically generated">
            <a:extLst>
              <a:ext uri="{FF2B5EF4-FFF2-40B4-BE49-F238E27FC236}">
                <a16:creationId xmlns:a16="http://schemas.microsoft.com/office/drawing/2014/main" id="{C3CA4C1B-B35B-7062-B213-840C141547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6965C465-9B25-48AC-C3CB-B468ED41FA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5EE01716-E137-4159-3716-7E64C13D8EF3}"/>
              </a:ext>
            </a:extLst>
          </p:cNvPr>
          <p:cNvSpPr txBox="1">
            <a:spLocks/>
          </p:cNvSpPr>
          <p:nvPr/>
        </p:nvSpPr>
        <p:spPr>
          <a:xfrm>
            <a:off x="514117" y="2590782"/>
            <a:ext cx="448910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buFont typeface="Arial" panose="020B0604020202020204" pitchFamily="34" charset="0"/>
              <a:buChar char="•"/>
            </a:pPr>
            <a:r>
              <a:rPr lang="en-GB" sz="2000" noProof="0" dirty="0">
                <a:solidFill>
                  <a:srgbClr val="303D68"/>
                </a:solidFill>
                <a:latin typeface="DejaVu Math TeX Gyre" panose="02000503000000000000" pitchFamily="2" charset="0"/>
              </a:rPr>
              <a:t>Qëndrueshmëria</a:t>
            </a:r>
          </a:p>
          <a:p>
            <a:pPr lvl="1"/>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GB" sz="2000" noProof="0" dirty="0">
                <a:solidFill>
                  <a:srgbClr val="303D68"/>
                </a:solidFill>
                <a:latin typeface="DejaVu Math TeX Gyre" panose="02000503000000000000" pitchFamily="2" charset="0"/>
              </a:rPr>
              <a:t>Drejtësia</a:t>
            </a:r>
          </a:p>
          <a:p>
            <a:pPr lvl="1"/>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GB" sz="2000" noProof="0" dirty="0">
                <a:solidFill>
                  <a:srgbClr val="303D68"/>
                </a:solidFill>
                <a:latin typeface="DejaVu Math TeX Gyre" panose="02000503000000000000" pitchFamily="2" charset="0"/>
              </a:rPr>
              <a:t>Përgjegjësia mjedisore</a:t>
            </a:r>
          </a:p>
          <a:p>
            <a:pPr lvl="1"/>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GB" sz="2000" noProof="0" dirty="0">
                <a:solidFill>
                  <a:srgbClr val="303D68"/>
                </a:solidFill>
                <a:latin typeface="DejaVu Math TeX Gyre" panose="02000503000000000000" pitchFamily="2" charset="0"/>
              </a:rPr>
              <a:t>Vlera e brendshme përtej nevojave njerëzore</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4" name="Picture 3" descr="A diagram of a building with columns&#10;&#10;AI-generated content may be incorrect.">
            <a:extLst>
              <a:ext uri="{FF2B5EF4-FFF2-40B4-BE49-F238E27FC236}">
                <a16:creationId xmlns:a16="http://schemas.microsoft.com/office/drawing/2014/main" id="{A185C79D-543D-6663-ED4E-3FFB2B1782E0}"/>
              </a:ext>
            </a:extLst>
          </p:cNvPr>
          <p:cNvPicPr>
            <a:picLocks noChangeAspect="1"/>
          </p:cNvPicPr>
          <p:nvPr/>
        </p:nvPicPr>
        <p:blipFill>
          <a:blip r:embed="rId4">
            <a:extLst>
              <a:ext uri="{28A0092B-C50C-407E-A947-70E740481C1C}">
                <a14:useLocalDpi xmlns:a14="http://schemas.microsoft.com/office/drawing/2010/main" val="0"/>
              </a:ext>
            </a:extLst>
          </a:blip>
          <a:srcRect t="15600"/>
          <a:stretch>
            <a:fillRect/>
          </a:stretch>
        </p:blipFill>
        <p:spPr>
          <a:xfrm>
            <a:off x="5847971" y="1655130"/>
            <a:ext cx="6005628" cy="3987387"/>
          </a:xfrm>
          <a:prstGeom prst="rect">
            <a:avLst/>
          </a:prstGeom>
        </p:spPr>
      </p:pic>
    </p:spTree>
    <p:extLst>
      <p:ext uri="{BB962C8B-B14F-4D97-AF65-F5344CB8AC3E}">
        <p14:creationId xmlns:p14="http://schemas.microsoft.com/office/powerpoint/2010/main" val="1988453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0030A2-3480-5BB5-8F7B-4DC986E98C88}"/>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65796CC-29B6-D336-F370-20A798BD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F6446875-468A-2A6C-CC1E-DCF9D3AD4E89}"/>
              </a:ext>
            </a:extLst>
          </p:cNvPr>
          <p:cNvPicPr>
            <a:picLocks noChangeAspect="1"/>
          </p:cNvPicPr>
          <p:nvPr/>
        </p:nvPicPr>
        <p:blipFill>
          <a:blip r:embed="rId2" cstate="print">
            <a:extLst>
              <a:ext uri="{28A0092B-C50C-407E-A947-70E740481C1C}">
                <a14:useLocalDpi xmlns:a14="http://schemas.microsoft.com/office/drawing/2010/main" val="0"/>
              </a:ext>
            </a:extLst>
          </a:blip>
          <a:srcRect t="26369" b="26369"/>
          <a:stretch/>
        </p:blipFill>
        <p:spPr>
          <a:xfrm>
            <a:off x="3049" y="10"/>
            <a:ext cx="9669642" cy="6857990"/>
          </a:xfrm>
          <a:prstGeom prst="rect">
            <a:avLst/>
          </a:prstGeom>
        </p:spPr>
      </p:pic>
      <p:sp>
        <p:nvSpPr>
          <p:cNvPr id="16" name="Rectangle 15">
            <a:extLst>
              <a:ext uri="{FF2B5EF4-FFF2-40B4-BE49-F238E27FC236}">
                <a16:creationId xmlns:a16="http://schemas.microsoft.com/office/drawing/2014/main" id="{F5237563-DF9C-0597-4F19-D8FBD2AA8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E94FA83F-BC47-89E9-AFDC-C651FFD64146}"/>
              </a:ext>
            </a:extLst>
          </p:cNvPr>
          <p:cNvSpPr txBox="1">
            <a:spLocks/>
          </p:cNvSpPr>
          <p:nvPr/>
        </p:nvSpPr>
        <p:spPr>
          <a:xfrm>
            <a:off x="7557679" y="2160432"/>
            <a:ext cx="3822189" cy="3742762"/>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1600" b="1" noProof="0" dirty="0">
                <a:solidFill>
                  <a:srgbClr val="303D68"/>
                </a:solidFill>
                <a:latin typeface="DejaVu Math TeX Gyre" panose="02000503000000000000" pitchFamily="2" charset="0"/>
              </a:rPr>
              <a:t>Bazat filozofike </a:t>
            </a:r>
            <a:r>
              <a:rPr lang="en-GB" sz="1600" noProof="0" dirty="0">
                <a:solidFill>
                  <a:srgbClr val="303D68"/>
                </a:solidFill>
                <a:latin typeface="DejaVu Math TeX Gyre" panose="02000503000000000000" pitchFamily="2" charset="0"/>
              </a:rPr>
              <a:t>- biocentrizëm (të gjitha format e jetës kanë status moral) dhe ekocentrizëm (vlerësojnë ekosistemet dhe tërësitë ekologjike).</a:t>
            </a:r>
          </a:p>
          <a:p>
            <a:pPr marL="285750" indent="-285750" algn="just">
              <a:spcAft>
                <a:spcPts val="600"/>
              </a:spcAft>
              <a:buFont typeface="Arial" panose="020B0604020202020204" pitchFamily="34" charset="0"/>
              <a:buChar char="•"/>
            </a:pPr>
            <a:r>
              <a:rPr lang="en-GB" sz="1600" b="1" noProof="0" dirty="0">
                <a:solidFill>
                  <a:srgbClr val="303D68"/>
                </a:solidFill>
                <a:latin typeface="DejaVu Math TeX Gyre" panose="02000503000000000000" pitchFamily="2" charset="0"/>
              </a:rPr>
              <a:t>Etika e tokës </a:t>
            </a:r>
            <a:r>
              <a:rPr lang="en-GB" sz="1600" noProof="0" dirty="0">
                <a:solidFill>
                  <a:srgbClr val="303D68"/>
                </a:solidFill>
                <a:latin typeface="DejaVu Math TeX Gyre" panose="02000503000000000000" pitchFamily="2" charset="0"/>
              </a:rPr>
              <a:t>– njerëzit si pjesë e një komuniteti biotik; veprojnë për të ruajtur integritetin ekologjik, stabilitetin dhe bukurinë (Aldo Leopold).</a:t>
            </a:r>
          </a:p>
          <a:p>
            <a:pPr marL="285750" indent="-285750" algn="just">
              <a:spcAft>
                <a:spcPts val="600"/>
              </a:spcAft>
              <a:buFont typeface="Arial" panose="020B0604020202020204" pitchFamily="34" charset="0"/>
              <a:buChar char="•"/>
            </a:pPr>
            <a:r>
              <a:rPr lang="en-GB" sz="1600" b="1" noProof="0" dirty="0">
                <a:solidFill>
                  <a:srgbClr val="303D68"/>
                </a:solidFill>
                <a:latin typeface="DejaVu Math TeX Gyre" panose="02000503000000000000" pitchFamily="2" charset="0"/>
              </a:rPr>
              <a:t>Dilemat etike </a:t>
            </a:r>
            <a:r>
              <a:rPr lang="en-GB" sz="1600" noProof="0" dirty="0">
                <a:solidFill>
                  <a:srgbClr val="303D68"/>
                </a:solidFill>
                <a:latin typeface="DejaVu Math TeX Gyre" panose="02000503000000000000" pitchFamily="2" charset="0"/>
              </a:rPr>
              <a:t>- detyrimet ndaj brezave të ardhshëm, konfliktet midis dëmtimeve dhe mbrojtjes së jetës, tensionet praktike në zbatimin e parimeve.</a:t>
            </a:r>
          </a:p>
          <a:p>
            <a:pPr marL="285750" indent="-285750" algn="just">
              <a:spcAft>
                <a:spcPts val="600"/>
              </a:spcAft>
              <a:buFont typeface="Arial" panose="020B0604020202020204" pitchFamily="34" charset="0"/>
              <a:buChar char="•"/>
            </a:pPr>
            <a:r>
              <a:rPr lang="en-GB" sz="1600" b="1" noProof="0" dirty="0">
                <a:solidFill>
                  <a:srgbClr val="303D68"/>
                </a:solidFill>
                <a:latin typeface="DejaVu Math TeX Gyre" panose="02000503000000000000" pitchFamily="2" charset="0"/>
              </a:rPr>
              <a:t>Ndryshim paradigme </a:t>
            </a:r>
            <a:r>
              <a:rPr lang="en-GB" sz="1600" noProof="0" dirty="0">
                <a:solidFill>
                  <a:srgbClr val="303D68"/>
                </a:solidFill>
                <a:latin typeface="DejaVu Math TeX Gyre" panose="02000503000000000000" pitchFamily="2" charset="0"/>
              </a:rPr>
              <a:t>- kalimi nga "Si na shërben natyra?" → "Si duhet të lidhemi me natyrën në mënyrë etike?" që udhëheq veprimet, politikat dhe zgjedhjet e stilit të jetesës.</a:t>
            </a:r>
            <a:endParaRPr lang="en-GB" sz="1600" noProof="0" dirty="0"/>
          </a:p>
          <a:p>
            <a:pPr marL="742950" lvl="1" indent="-228600">
              <a:lnSpc>
                <a:spcPct val="90000"/>
              </a:lnSpc>
              <a:spcAft>
                <a:spcPts val="600"/>
              </a:spcAft>
              <a:buFont typeface="Arial" panose="020B0604020202020204" pitchFamily="34" charset="0"/>
              <a:buChar char="•"/>
            </a:pPr>
            <a:endParaRPr lang="en-GB" sz="1600" noProof="0" dirty="0"/>
          </a:p>
          <a:p>
            <a:pPr marL="742950" lvl="1" indent="-228600">
              <a:lnSpc>
                <a:spcPct val="90000"/>
              </a:lnSpc>
              <a:spcAft>
                <a:spcPts val="600"/>
              </a:spcAft>
              <a:buFont typeface="Arial" panose="020B0604020202020204" pitchFamily="34" charset="0"/>
              <a:buChar char="•"/>
            </a:pPr>
            <a:endParaRPr lang="en-GB" sz="1600" noProof="0" dirty="0"/>
          </a:p>
          <a:p>
            <a:pPr marL="742950" lvl="1" indent="-228600">
              <a:lnSpc>
                <a:spcPct val="90000"/>
              </a:lnSpc>
              <a:spcAft>
                <a:spcPts val="600"/>
              </a:spcAft>
              <a:buFont typeface="Arial" panose="020B0604020202020204" pitchFamily="34" charset="0"/>
              <a:buChar char="•"/>
            </a:pPr>
            <a:endParaRPr lang="en-GB" sz="1600" noProof="0" dirty="0"/>
          </a:p>
          <a:p>
            <a:pPr marL="742950" lvl="1" indent="-228600">
              <a:lnSpc>
                <a:spcPct val="90000"/>
              </a:lnSpc>
              <a:spcAft>
                <a:spcPts val="600"/>
              </a:spcAft>
              <a:buFont typeface="Arial" panose="020B0604020202020204" pitchFamily="34" charset="0"/>
              <a:buChar char="•"/>
            </a:pPr>
            <a:endParaRPr lang="en-GB" sz="1600" noProof="0" dirty="0"/>
          </a:p>
        </p:txBody>
      </p:sp>
      <p:pic>
        <p:nvPicPr>
          <p:cNvPr id="10" name="Picture 9" descr="Blue text on a black background&#10;&#10;Description automatically generated">
            <a:extLst>
              <a:ext uri="{FF2B5EF4-FFF2-40B4-BE49-F238E27FC236}">
                <a16:creationId xmlns:a16="http://schemas.microsoft.com/office/drawing/2014/main" id="{0DF28AE1-4210-DD4E-1381-D5DF834FD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E2B653D2-06FD-3212-7C8D-734C25067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sp>
        <p:nvSpPr>
          <p:cNvPr id="12" name="Title 1">
            <a:extLst>
              <a:ext uri="{FF2B5EF4-FFF2-40B4-BE49-F238E27FC236}">
                <a16:creationId xmlns:a16="http://schemas.microsoft.com/office/drawing/2014/main" id="{E535B994-E9C9-F7D0-7D65-69810982BC91}"/>
              </a:ext>
            </a:extLst>
          </p:cNvPr>
          <p:cNvSpPr txBox="1">
            <a:spLocks/>
          </p:cNvSpPr>
          <p:nvPr/>
        </p:nvSpPr>
        <p:spPr>
          <a:xfrm>
            <a:off x="7557679" y="892637"/>
            <a:ext cx="3371617"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Etika mjedisore – këndvështrim filozofik</a:t>
            </a:r>
          </a:p>
        </p:txBody>
      </p:sp>
      <p:sp>
        <p:nvSpPr>
          <p:cNvPr id="15" name="TextBox 14">
            <a:extLst>
              <a:ext uri="{FF2B5EF4-FFF2-40B4-BE49-F238E27FC236}">
                <a16:creationId xmlns:a16="http://schemas.microsoft.com/office/drawing/2014/main" id="{EC237F5A-D185-BF03-7D91-41CAB7A9987A}"/>
              </a:ext>
            </a:extLst>
          </p:cNvPr>
          <p:cNvSpPr txBox="1"/>
          <p:nvPr/>
        </p:nvSpPr>
        <p:spPr>
          <a:xfrm>
            <a:off x="-3047" y="6642546"/>
            <a:ext cx="3404849"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Imazh nga artem-balashevsky-Ld-5Lu-eU6A-unsplash</a:t>
            </a:r>
          </a:p>
        </p:txBody>
      </p:sp>
    </p:spTree>
    <p:extLst>
      <p:ext uri="{BB962C8B-B14F-4D97-AF65-F5344CB8AC3E}">
        <p14:creationId xmlns:p14="http://schemas.microsoft.com/office/powerpoint/2010/main" val="1570624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FCFE8-287A-80DE-4245-2D87EDF4CC3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6723355-084E-6EEF-342B-6FEB3799F1EC}"/>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0E071CD3-CC0E-91A0-F0F1-15A4DAAE4862}"/>
              </a:ext>
            </a:extLst>
          </p:cNvPr>
          <p:cNvSpPr txBox="1"/>
          <p:nvPr/>
        </p:nvSpPr>
        <p:spPr>
          <a:xfrm>
            <a:off x="3984331" y="402332"/>
            <a:ext cx="8111062" cy="35064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Zgjedhjet e stilit të jetesës </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Politikat dhe masat kolektive</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Veprime sistemike </a:t>
            </a:r>
          </a:p>
          <a:p>
            <a:pPr marL="457200" indent="-457200">
              <a:lnSpc>
                <a:spcPct val="90000"/>
              </a:lnSpc>
              <a:spcBef>
                <a:spcPct val="0"/>
              </a:spcBef>
              <a:buFont typeface="Arial" panose="020B0604020202020204" pitchFamily="34" charset="0"/>
              <a:buChar char="•"/>
            </a:pPr>
            <a:endParaRPr lang="en-GB" sz="30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5B8A364-CA3E-515E-D1B6-6479C025A879}"/>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 2.2: Praktikat e etikës mjedisore - veprime, politika dhe zgjedhje të stilit të jetesës</a:t>
            </a:r>
          </a:p>
        </p:txBody>
      </p:sp>
      <p:pic>
        <p:nvPicPr>
          <p:cNvPr id="2" name="Picture 1" descr="A logo with text on it&#10;&#10;Description automatically generated">
            <a:extLst>
              <a:ext uri="{FF2B5EF4-FFF2-40B4-BE49-F238E27FC236}">
                <a16:creationId xmlns:a16="http://schemas.microsoft.com/office/drawing/2014/main" id="{4C737077-5149-8ED6-A613-7DA9F5A40F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932A86E-9FAD-3DF5-7808-58051A2533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701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168717-7953-7280-F520-8AF280B1E830}"/>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FDD889E1-B6C5-CDFC-C32F-8C602F172F8E}"/>
              </a:ext>
            </a:extLst>
          </p:cNvPr>
          <p:cNvSpPr txBox="1">
            <a:spLocks/>
          </p:cNvSpPr>
          <p:nvPr/>
        </p:nvSpPr>
        <p:spPr>
          <a:xfrm>
            <a:off x="6747145" y="-879159"/>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Zgjedhjet e stilit të jetesës</a:t>
            </a:r>
          </a:p>
        </p:txBody>
      </p:sp>
      <p:sp>
        <p:nvSpPr>
          <p:cNvPr id="49" name="Oval 48">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descr="A group of fruit on display&#10;&#10;AI-generated content may be incorrect.">
            <a:extLst>
              <a:ext uri="{FF2B5EF4-FFF2-40B4-BE49-F238E27FC236}">
                <a16:creationId xmlns:a16="http://schemas.microsoft.com/office/drawing/2014/main" id="{3080BEE0-BCAA-A6E3-033F-13D5611E498B}"/>
              </a:ext>
            </a:extLst>
          </p:cNvPr>
          <p:cNvPicPr>
            <a:picLocks noChangeAspect="1"/>
          </p:cNvPicPr>
          <p:nvPr/>
        </p:nvPicPr>
        <p:blipFill>
          <a:blip r:embed="rId2" cstate="print">
            <a:extLst>
              <a:ext uri="{28A0092B-C50C-407E-A947-70E740481C1C}">
                <a14:useLocalDpi xmlns:a14="http://schemas.microsoft.com/office/drawing/2010/main" val="0"/>
              </a:ext>
            </a:extLst>
          </a:blip>
          <a:srcRect l="12166" r="21083" b="-2"/>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9FB9C204-EBB7-4A27-241B-78BC16D5E5E9}"/>
              </a:ext>
            </a:extLst>
          </p:cNvPr>
          <p:cNvSpPr txBox="1">
            <a:spLocks/>
          </p:cNvSpPr>
          <p:nvPr/>
        </p:nvSpPr>
        <p:spPr>
          <a:xfrm>
            <a:off x="6747146" y="1562696"/>
            <a:ext cx="4195673"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b="1" noProof="0" dirty="0">
                <a:solidFill>
                  <a:srgbClr val="303D68"/>
                </a:solidFill>
                <a:latin typeface="DejaVu Math TeX Gyre" panose="02000503000000000000" pitchFamily="2" charset="0"/>
              </a:rPr>
              <a:t>Konsumi </a:t>
            </a:r>
            <a:r>
              <a:rPr lang="en-GB" sz="2000" noProof="0" dirty="0">
                <a:solidFill>
                  <a:srgbClr val="303D68"/>
                </a:solidFill>
                <a:latin typeface="DejaVu Math TeX Gyre" panose="02000503000000000000" pitchFamily="2" charset="0"/>
              </a:rPr>
              <a:t>- blej më pak, zgjidh produkte të qëndrueshme/të riparuara, shmang sendet njëpërdorimshe.</a:t>
            </a:r>
          </a:p>
          <a:p>
            <a:pPr marL="285750" indent="-285750" algn="just">
              <a:spcAft>
                <a:spcPts val="600"/>
              </a:spcAft>
              <a:buFont typeface="Arial" panose="020B0604020202020204" pitchFamily="34" charset="0"/>
              <a:buChar char="•"/>
            </a:pPr>
            <a:r>
              <a:rPr lang="en-GB" sz="2000" b="1" noProof="0" dirty="0">
                <a:solidFill>
                  <a:srgbClr val="303D68"/>
                </a:solidFill>
                <a:latin typeface="DejaVu Math TeX Gyre" panose="02000503000000000000" pitchFamily="2" charset="0"/>
              </a:rPr>
              <a:t>Ushqimi </a:t>
            </a:r>
            <a:r>
              <a:rPr lang="en-GB" sz="2000" noProof="0" dirty="0">
                <a:solidFill>
                  <a:srgbClr val="303D68"/>
                </a:solidFill>
                <a:latin typeface="DejaVu Math TeX Gyre" panose="02000503000000000000" pitchFamily="2" charset="0"/>
              </a:rPr>
              <a:t>- preferoni ushqime bimore, lokale ose të prodhuara në mënyrë të qëndrueshme për të ulur gjurmën e karbonit.</a:t>
            </a:r>
          </a:p>
          <a:p>
            <a:pPr marL="285750" indent="-285750" algn="just">
              <a:spcAft>
                <a:spcPts val="600"/>
              </a:spcAft>
              <a:buFont typeface="Arial" panose="020B0604020202020204" pitchFamily="34" charset="0"/>
              <a:buChar char="•"/>
            </a:pPr>
            <a:r>
              <a:rPr lang="en-GB" sz="2000" b="1" noProof="0" dirty="0">
                <a:solidFill>
                  <a:srgbClr val="303D68"/>
                </a:solidFill>
                <a:latin typeface="DejaVu Math TeX Gyre" panose="02000503000000000000" pitchFamily="2" charset="0"/>
              </a:rPr>
              <a:t>Transporti </a:t>
            </a:r>
            <a:r>
              <a:rPr lang="en-GB" sz="2000" noProof="0" dirty="0">
                <a:solidFill>
                  <a:srgbClr val="303D68"/>
                </a:solidFill>
                <a:latin typeface="DejaVu Math TeX Gyre" panose="02000503000000000000" pitchFamily="2" charset="0"/>
              </a:rPr>
              <a:t>- ecni, përdorni biçikletë, transport publik ose mjete me konsum të ulët karburanti.</a:t>
            </a:r>
          </a:p>
          <a:p>
            <a:pPr marL="285750" indent="-285750" algn="just">
              <a:spcAft>
                <a:spcPts val="600"/>
              </a:spcAft>
              <a:buFont typeface="Arial" panose="020B0604020202020204" pitchFamily="34" charset="0"/>
              <a:buChar char="•"/>
            </a:pPr>
            <a:r>
              <a:rPr lang="en-GB" sz="2000" b="1" noProof="0" dirty="0">
                <a:solidFill>
                  <a:srgbClr val="303D68"/>
                </a:solidFill>
                <a:latin typeface="DejaVu Math TeX Gyre" panose="02000503000000000000" pitchFamily="2" charset="0"/>
              </a:rPr>
              <a:t>Menaxhimi i mbetjeve </a:t>
            </a:r>
            <a:r>
              <a:rPr lang="en-GB" sz="2000" noProof="0" dirty="0">
                <a:solidFill>
                  <a:srgbClr val="303D68"/>
                </a:solidFill>
                <a:latin typeface="DejaVu Math TeX Gyre" panose="02000503000000000000" pitchFamily="2" charset="0"/>
              </a:rPr>
              <a:t>- redukto, ripërdor, riciklo për të kursyer burimet dhe minimizuar dëmin.</a:t>
            </a:r>
          </a:p>
          <a:p>
            <a:pPr marL="742950" lvl="1" indent="-228600">
              <a:lnSpc>
                <a:spcPct val="90000"/>
              </a:lnSpc>
              <a:spcAft>
                <a:spcPts val="600"/>
              </a:spcAft>
              <a:buFont typeface="Arial" panose="020B0604020202020204" pitchFamily="34" charset="0"/>
              <a:buChar char="•"/>
            </a:pPr>
            <a:endParaRPr lang="en-GB" sz="2000" noProof="0" dirty="0">
              <a:solidFill>
                <a:schemeClr val="tx1">
                  <a:alpha val="80000"/>
                </a:schemeClr>
              </a:solidFill>
            </a:endParaRPr>
          </a:p>
          <a:p>
            <a:pPr marL="742950" lvl="1" indent="-228600">
              <a:lnSpc>
                <a:spcPct val="90000"/>
              </a:lnSpc>
              <a:spcAft>
                <a:spcPts val="600"/>
              </a:spcAft>
              <a:buFont typeface="Arial" panose="020B0604020202020204" pitchFamily="34" charset="0"/>
              <a:buChar char="•"/>
            </a:pPr>
            <a:endParaRPr lang="en-GB" sz="2000" noProof="0" dirty="0">
              <a:solidFill>
                <a:schemeClr val="tx1">
                  <a:alpha val="80000"/>
                </a:schemeClr>
              </a:solidFill>
            </a:endParaRPr>
          </a:p>
          <a:p>
            <a:pPr marL="742950" lvl="1" indent="-228600">
              <a:lnSpc>
                <a:spcPct val="90000"/>
              </a:lnSpc>
              <a:spcAft>
                <a:spcPts val="600"/>
              </a:spcAft>
              <a:buFont typeface="Arial" panose="020B0604020202020204" pitchFamily="34" charset="0"/>
              <a:buChar char="•"/>
            </a:pPr>
            <a:endParaRPr lang="en-GB" sz="2000" noProof="0" dirty="0">
              <a:solidFill>
                <a:schemeClr val="tx1">
                  <a:alpha val="80000"/>
                </a:schemeClr>
              </a:solidFill>
            </a:endParaRPr>
          </a:p>
        </p:txBody>
      </p:sp>
      <p:sp>
        <p:nvSpPr>
          <p:cNvPr id="55"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80604180-02E2-3171-5E48-AF435F0084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4CCC5BA4-C671-B904-5751-F9D7E3D1DF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AEA9CAAE-E014-1F8B-7A06-68987F2E9005}"/>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dimitris-asproloupos-8r2HToR-dtc-unsplash</a:t>
            </a:r>
          </a:p>
        </p:txBody>
      </p:sp>
    </p:spTree>
    <p:extLst>
      <p:ext uri="{BB962C8B-B14F-4D97-AF65-F5344CB8AC3E}">
        <p14:creationId xmlns:p14="http://schemas.microsoft.com/office/powerpoint/2010/main" val="3487692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15E4A9-3ACD-509E-810B-D576833E1E3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D1E03A98-F0DE-B72E-CB11-5B763E5DF2CD}"/>
              </a:ext>
            </a:extLst>
          </p:cNvPr>
          <p:cNvSpPr txBox="1">
            <a:spLocks/>
          </p:cNvSpPr>
          <p:nvPr/>
        </p:nvSpPr>
        <p:spPr>
          <a:xfrm>
            <a:off x="610508" y="1763827"/>
            <a:ext cx="5485492" cy="3988043"/>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Ligjet mjedisore - direktivat e BE-së (Habitats, Zogjët, Korniza e Ujit, Emisionet Industriale) mbrojnë ekosistemet, biodiversitetin dhe burimet.</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Drejtësia mjedisore - siguron shpërndarje të drejtë të rreziqeve dhe përfitimeve; përfshin Marrëveshjen e Gjelbër, Mekanizmin e Tranzicionit të Drejtë dhe Planin për Ndotje Zero.</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Incentivat ekonomike - subvencionet, lehtësimet tatimore dhe programet (p.sh., Politika Bujqësore e Përbashkët) promovojnë praktika të qëndrueshme.</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Marrëveshjet ndërkombëtare - Marrëveshja e Parisit, Konventa për Biodiversitetin Biologjik dhe traktate të tjera koordinojnë përgjegjësinë globale mjedisore</a:t>
            </a:r>
          </a:p>
        </p:txBody>
      </p:sp>
      <p:pic>
        <p:nvPicPr>
          <p:cNvPr id="6" name="Picture 5" descr="A chess board with chess pieces on it&#10;&#10;AI-generated content may be incorrect.">
            <a:extLst>
              <a:ext uri="{FF2B5EF4-FFF2-40B4-BE49-F238E27FC236}">
                <a16:creationId xmlns:a16="http://schemas.microsoft.com/office/drawing/2014/main" id="{4265557B-AE55-C789-67D3-75F610534949}"/>
              </a:ext>
            </a:extLst>
          </p:cNvPr>
          <p:cNvPicPr>
            <a:picLocks noChangeAspect="1"/>
          </p:cNvPicPr>
          <p:nvPr/>
        </p:nvPicPr>
        <p:blipFill>
          <a:blip r:embed="rId2" cstate="print">
            <a:extLst>
              <a:ext uri="{28A0092B-C50C-407E-A947-70E740481C1C}">
                <a14:useLocalDpi xmlns:a14="http://schemas.microsoft.com/office/drawing/2010/main" val="0"/>
              </a:ext>
            </a:extLst>
          </a:blip>
          <a:srcRect t="6559" b="718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8" name="Picture 7" descr="A logo with text on it&#10;&#10;Description automatically generated">
            <a:extLst>
              <a:ext uri="{FF2B5EF4-FFF2-40B4-BE49-F238E27FC236}">
                <a16:creationId xmlns:a16="http://schemas.microsoft.com/office/drawing/2014/main" id="{BF9ECE02-5CA0-F45A-2FD3-A932B92300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pic>
        <p:nvPicPr>
          <p:cNvPr id="10" name="Picture 9" descr="Blue text on a black background&#10;&#10;Description automatically generated">
            <a:extLst>
              <a:ext uri="{FF2B5EF4-FFF2-40B4-BE49-F238E27FC236}">
                <a16:creationId xmlns:a16="http://schemas.microsoft.com/office/drawing/2014/main" id="{AB23CBF3-0B2E-5306-32CE-231FFF5095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11" name="Title 1">
            <a:extLst>
              <a:ext uri="{FF2B5EF4-FFF2-40B4-BE49-F238E27FC236}">
                <a16:creationId xmlns:a16="http://schemas.microsoft.com/office/drawing/2014/main" id="{7B03B462-D4D8-0033-08DA-6ABB1A4112FC}"/>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Politikat dhe masat kolektive</a:t>
            </a:r>
          </a:p>
        </p:txBody>
      </p:sp>
      <p:sp>
        <p:nvSpPr>
          <p:cNvPr id="13" name="TextBox 12">
            <a:extLst>
              <a:ext uri="{FF2B5EF4-FFF2-40B4-BE49-F238E27FC236}">
                <a16:creationId xmlns:a16="http://schemas.microsoft.com/office/drawing/2014/main" id="{636BAF9F-2F51-9221-9936-9E3BB0DB26D0}"/>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annie-spratt-a3mXEG8AEx8-unsplash</a:t>
            </a:r>
          </a:p>
        </p:txBody>
      </p:sp>
    </p:spTree>
    <p:extLst>
      <p:ext uri="{BB962C8B-B14F-4D97-AF65-F5344CB8AC3E}">
        <p14:creationId xmlns:p14="http://schemas.microsoft.com/office/powerpoint/2010/main" val="306103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2EB3BF-D4FF-6CE0-24D7-736B96CF61DC}"/>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8" name="Picture 7" descr="A close-up of a white and black pattern&#10;&#10;AI-generated content may be incorrect.">
            <a:extLst>
              <a:ext uri="{FF2B5EF4-FFF2-40B4-BE49-F238E27FC236}">
                <a16:creationId xmlns:a16="http://schemas.microsoft.com/office/drawing/2014/main" id="{5B6E198F-3511-37F0-56C3-5B9BCB645558}"/>
              </a:ext>
            </a:extLst>
          </p:cNvPr>
          <p:cNvPicPr>
            <a:picLocks noChangeAspect="1"/>
          </p:cNvPicPr>
          <p:nvPr/>
        </p:nvPicPr>
        <p:blipFill>
          <a:blip r:embed="rId2" cstate="print">
            <a:extLst>
              <a:ext uri="{28A0092B-C50C-407E-A947-70E740481C1C}">
                <a14:useLocalDpi xmlns:a14="http://schemas.microsoft.com/office/drawing/2010/main" val="0"/>
              </a:ext>
            </a:extLst>
          </a:blip>
          <a:srcRect l="23457" r="16341"/>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7" name="Title 1">
            <a:extLst>
              <a:ext uri="{FF2B5EF4-FFF2-40B4-BE49-F238E27FC236}">
                <a16:creationId xmlns:a16="http://schemas.microsoft.com/office/drawing/2014/main" id="{3B3744E1-E287-4EE9-4959-ED76B9C1A7CF}"/>
              </a:ext>
            </a:extLst>
          </p:cNvPr>
          <p:cNvSpPr txBox="1">
            <a:spLocks/>
          </p:cNvSpPr>
          <p:nvPr/>
        </p:nvSpPr>
        <p:spPr>
          <a:xfrm>
            <a:off x="6513788" y="2333297"/>
            <a:ext cx="4840010" cy="384366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b="1" noProof="0" dirty="0" err="1">
                <a:solidFill>
                  <a:srgbClr val="303D68"/>
                </a:solidFill>
                <a:latin typeface="DejaVu Math TeX Gyre"/>
              </a:rPr>
              <a:t>Ekonomia</a:t>
            </a:r>
            <a:r>
              <a:rPr lang="en-GB" sz="2000" b="1" noProof="0" dirty="0">
                <a:solidFill>
                  <a:srgbClr val="303D68"/>
                </a:solidFill>
                <a:latin typeface="DejaVu Math TeX Gyre"/>
              </a:rPr>
              <a:t> </a:t>
            </a:r>
            <a:r>
              <a:rPr lang="en-GB" sz="2000" b="1" dirty="0" err="1">
                <a:solidFill>
                  <a:srgbClr val="303D68"/>
                </a:solidFill>
                <a:latin typeface="DejaVu Math TeX Gyre"/>
              </a:rPr>
              <a:t>qarkore</a:t>
            </a:r>
            <a:r>
              <a:rPr lang="en-GB" sz="2000" b="1" noProof="0" dirty="0">
                <a:solidFill>
                  <a:srgbClr val="303D68"/>
                </a:solidFill>
                <a:latin typeface="DejaVu Math TeX Gyre"/>
              </a:rPr>
              <a:t> </a:t>
            </a:r>
            <a:r>
              <a:rPr lang="en-GB" sz="2000" noProof="0" dirty="0">
                <a:solidFill>
                  <a:srgbClr val="303D68"/>
                </a:solidFill>
                <a:latin typeface="DejaVu Math TeX Gyre"/>
              </a:rPr>
              <a:t>- </a:t>
            </a:r>
            <a:r>
              <a:rPr lang="en-GB" sz="2000" noProof="0" dirty="0" err="1">
                <a:solidFill>
                  <a:srgbClr val="303D68"/>
                </a:solidFill>
                <a:latin typeface="DejaVu Math TeX Gyre"/>
              </a:rPr>
              <a:t>kalimi</a:t>
            </a:r>
            <a:r>
              <a:rPr lang="en-GB" sz="2000" noProof="0" dirty="0">
                <a:solidFill>
                  <a:srgbClr val="303D68"/>
                </a:solidFill>
                <a:latin typeface="DejaVu Math TeX Gyre"/>
              </a:rPr>
              <a:t> </a:t>
            </a:r>
            <a:r>
              <a:rPr lang="en-GB" sz="2000" noProof="0" dirty="0" err="1">
                <a:solidFill>
                  <a:srgbClr val="303D68"/>
                </a:solidFill>
                <a:latin typeface="DejaVu Math TeX Gyre"/>
              </a:rPr>
              <a:t>nga</a:t>
            </a:r>
            <a:r>
              <a:rPr lang="en-GB" sz="2000" noProof="0" dirty="0">
                <a:solidFill>
                  <a:srgbClr val="303D68"/>
                </a:solidFill>
                <a:latin typeface="DejaVu Math TeX Gyre"/>
              </a:rPr>
              <a:t> "</a:t>
            </a:r>
            <a:r>
              <a:rPr lang="en-GB" sz="2000" noProof="0" dirty="0" err="1">
                <a:solidFill>
                  <a:srgbClr val="303D68"/>
                </a:solidFill>
                <a:latin typeface="DejaVu Math TeX Gyre"/>
              </a:rPr>
              <a:t>marrja-bërja-heqja</a:t>
            </a:r>
            <a:r>
              <a:rPr lang="en-GB" sz="2000" noProof="0" dirty="0">
                <a:solidFill>
                  <a:srgbClr val="303D68"/>
                </a:solidFill>
                <a:latin typeface="DejaVu Math TeX Gyre"/>
              </a:rPr>
              <a:t>" te ripërdorimi, riparimi, riciklimi dhe përdorimi efikas i burimeve.</a:t>
            </a:r>
          </a:p>
          <a:p>
            <a:pPr marL="285750" indent="-285750" algn="just">
              <a:spcAft>
                <a:spcPts val="600"/>
              </a:spcAft>
              <a:buFont typeface="Arial" panose="020B0604020202020204" pitchFamily="34" charset="0"/>
              <a:buChar char="•"/>
            </a:pPr>
            <a:r>
              <a:rPr lang="en-GB" sz="2000" b="1" noProof="0" dirty="0">
                <a:solidFill>
                  <a:srgbClr val="303D68"/>
                </a:solidFill>
                <a:latin typeface="DejaVu Math TeX Gyre" panose="02000503000000000000" pitchFamily="2" charset="0"/>
              </a:rPr>
              <a:t>Marrja e vendimeve etike </a:t>
            </a:r>
            <a:r>
              <a:rPr lang="en-GB" sz="2000" noProof="0" dirty="0">
                <a:solidFill>
                  <a:srgbClr val="303D68"/>
                </a:solidFill>
                <a:latin typeface="DejaVu Math TeX Gyre" panose="02000503000000000000" pitchFamily="2" charset="0"/>
              </a:rPr>
              <a:t>- balancimi i nevojave njerëzore me integritetin e ekosistemit për ndikimet e tanishme dhe të ardhshme.</a:t>
            </a:r>
          </a:p>
          <a:p>
            <a:pPr marL="285750" indent="-285750" algn="just">
              <a:spcAft>
                <a:spcPts val="600"/>
              </a:spcAft>
              <a:buFont typeface="Arial" panose="020B0604020202020204" pitchFamily="34" charset="0"/>
              <a:buChar char="•"/>
            </a:pPr>
            <a:r>
              <a:rPr lang="en-GB" sz="2000" b="1" noProof="0" dirty="0">
                <a:solidFill>
                  <a:srgbClr val="303D68"/>
                </a:solidFill>
                <a:latin typeface="DejaVu Math TeX Gyre" panose="02000503000000000000" pitchFamily="2" charset="0"/>
              </a:rPr>
              <a:t>Arsimimi dhe avokimi </a:t>
            </a:r>
            <a:r>
              <a:rPr lang="en-GB" sz="2000" noProof="0" dirty="0">
                <a:solidFill>
                  <a:srgbClr val="303D68"/>
                </a:solidFill>
                <a:latin typeface="DejaVu Math TeX Gyre" panose="02000503000000000000" pitchFamily="2" charset="0"/>
              </a:rPr>
              <a:t>- rrisin ndërgjegjësimin, formësojnë vlerat dhe frymëzojnë veprime të qëndrueshme në të gjithë shoqërinë.</a:t>
            </a:r>
          </a:p>
          <a:p>
            <a:pPr marL="742950" lvl="1" indent="-228600">
              <a:lnSpc>
                <a:spcPct val="90000"/>
              </a:lnSpc>
              <a:spcAft>
                <a:spcPts val="600"/>
              </a:spcAft>
              <a:buFont typeface="Arial" panose="020B0604020202020204" pitchFamily="34" charset="0"/>
              <a:buChar char="•"/>
            </a:pPr>
            <a:endParaRPr lang="en-GB" sz="2000" noProof="0" dirty="0"/>
          </a:p>
        </p:txBody>
      </p:sp>
      <p:pic>
        <p:nvPicPr>
          <p:cNvPr id="10" name="Picture 9" descr="Blue text on a black background&#10;&#10;Description automatically generated">
            <a:extLst>
              <a:ext uri="{FF2B5EF4-FFF2-40B4-BE49-F238E27FC236}">
                <a16:creationId xmlns:a16="http://schemas.microsoft.com/office/drawing/2014/main" id="{D4E0CF9D-14AF-3E6C-D46F-063705AAF3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C777C061-2245-FBFC-EBFA-1FF1BB920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sp>
        <p:nvSpPr>
          <p:cNvPr id="12" name="TextBox 11">
            <a:extLst>
              <a:ext uri="{FF2B5EF4-FFF2-40B4-BE49-F238E27FC236}">
                <a16:creationId xmlns:a16="http://schemas.microsoft.com/office/drawing/2014/main" id="{E4607D27-8B95-D1C3-9E55-13AA1F239074}"/>
              </a:ext>
            </a:extLst>
          </p:cNvPr>
          <p:cNvSpPr txBox="1"/>
          <p:nvPr/>
        </p:nvSpPr>
        <p:spPr>
          <a:xfrm>
            <a:off x="0" y="6642556"/>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bogdan-karlenko-36b7JBzhfF4-unsplash</a:t>
            </a:r>
          </a:p>
        </p:txBody>
      </p:sp>
      <p:sp>
        <p:nvSpPr>
          <p:cNvPr id="14" name="Title 1">
            <a:extLst>
              <a:ext uri="{FF2B5EF4-FFF2-40B4-BE49-F238E27FC236}">
                <a16:creationId xmlns:a16="http://schemas.microsoft.com/office/drawing/2014/main" id="{4AC38906-3F73-57FE-B87B-C387355F9DED}"/>
              </a:ext>
            </a:extLst>
          </p:cNvPr>
          <p:cNvSpPr txBox="1">
            <a:spLocks/>
          </p:cNvSpPr>
          <p:nvPr/>
        </p:nvSpPr>
        <p:spPr>
          <a:xfrm>
            <a:off x="6803923" y="892637"/>
            <a:ext cx="4125373"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Veprime sistemike</a:t>
            </a:r>
          </a:p>
        </p:txBody>
      </p:sp>
    </p:spTree>
    <p:extLst>
      <p:ext uri="{BB962C8B-B14F-4D97-AF65-F5344CB8AC3E}">
        <p14:creationId xmlns:p14="http://schemas.microsoft.com/office/powerpoint/2010/main" val="3189040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D6140-2A53-FCE9-C45F-BCC94B969ED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975D1D0-5EC9-2E86-B2C0-C05CA016D87E}"/>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62CC711B-F75B-302C-C0A6-807423D29E91}"/>
              </a:ext>
            </a:extLst>
          </p:cNvPr>
          <p:cNvSpPr txBox="1"/>
          <p:nvPr/>
        </p:nvSpPr>
        <p:spPr>
          <a:xfrm>
            <a:off x="3984331" y="402332"/>
            <a:ext cx="8111062" cy="35064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LEGO (Danimarkë)</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IKEA (Suedi)</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rPr>
              <a:t>Volvo (Suedi/Belgjikë)</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Werner &amp; Mertz – Frosch (Gjermania)</a:t>
            </a: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1D1117B7-3785-EB63-5A42-961A783F91FE}"/>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Nëntitulli 2.3: Shembuj të mirë të integrimit të parimeve të etikës mjedisore </a:t>
            </a:r>
          </a:p>
        </p:txBody>
      </p:sp>
      <p:pic>
        <p:nvPicPr>
          <p:cNvPr id="2" name="Picture 1" descr="A logo with text on it&#10;&#10;Description automatically generated">
            <a:extLst>
              <a:ext uri="{FF2B5EF4-FFF2-40B4-BE49-F238E27FC236}">
                <a16:creationId xmlns:a16="http://schemas.microsoft.com/office/drawing/2014/main" id="{C81FD5F7-2C62-6176-0F5C-C31809B4F7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55D84D80-CDAA-5F8C-C16C-7979577FE8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24191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06544-3C05-C33D-5F5C-13CD1E9CD52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13A4426-139F-FBA4-F2C6-0E1FBD7F0346}"/>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Përmbledhje e kursit</a:t>
            </a:r>
          </a:p>
        </p:txBody>
      </p:sp>
      <p:pic>
        <p:nvPicPr>
          <p:cNvPr id="2" name="Picture 1" descr="A logo with text on it&#10;&#10;Description automatically generated">
            <a:extLst>
              <a:ext uri="{FF2B5EF4-FFF2-40B4-BE49-F238E27FC236}">
                <a16:creationId xmlns:a16="http://schemas.microsoft.com/office/drawing/2014/main" id="{0550F964-C5F3-4FFB-2840-1B68AF6C7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D6DFD7B-6245-ABDA-4A7A-EE7D3F740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graphicFrame>
        <p:nvGraphicFramePr>
          <p:cNvPr id="8" name="Diagram 7">
            <a:extLst>
              <a:ext uri="{FF2B5EF4-FFF2-40B4-BE49-F238E27FC236}">
                <a16:creationId xmlns:a16="http://schemas.microsoft.com/office/drawing/2014/main" id="{934C6D51-A5C7-D102-A1B5-7368DEFB15F5}"/>
              </a:ext>
            </a:extLst>
          </p:cNvPr>
          <p:cNvGraphicFramePr/>
          <p:nvPr>
            <p:extLst>
              <p:ext uri="{D42A27DB-BD31-4B8C-83A1-F6EECF244321}">
                <p14:modId xmlns:p14="http://schemas.microsoft.com/office/powerpoint/2010/main" val="2064532709"/>
              </p:ext>
            </p:extLst>
          </p:nvPr>
        </p:nvGraphicFramePr>
        <p:xfrm>
          <a:off x="610508" y="1313235"/>
          <a:ext cx="11243091" cy="4658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0094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0D523-8306-12DC-1E1A-AE50AAFADDDE}"/>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834CB5D7-3636-1316-FB58-DADF004D8F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CB880DC-5E5C-6C4C-E39A-B04B9E1E73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EDA721AB-AFD9-CF16-02C8-DE3E573E0075}"/>
              </a:ext>
            </a:extLst>
          </p:cNvPr>
          <p:cNvSpPr txBox="1">
            <a:spLocks/>
          </p:cNvSpPr>
          <p:nvPr/>
        </p:nvSpPr>
        <p:spPr>
          <a:xfrm>
            <a:off x="5751667" y="2506569"/>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err="1">
                <a:solidFill>
                  <a:srgbClr val="303D68"/>
                </a:solidFill>
                <a:latin typeface="DejaVu Math TeX Gyre"/>
              </a:rPr>
              <a:t>Materiale</a:t>
            </a:r>
            <a:r>
              <a:rPr lang="en-GB" sz="2000" noProof="0" dirty="0">
                <a:solidFill>
                  <a:srgbClr val="303D68"/>
                </a:solidFill>
                <a:latin typeface="DejaVu Math TeX Gyre"/>
              </a:rPr>
              <a:t> </a:t>
            </a:r>
            <a:r>
              <a:rPr lang="en-GB" sz="2000" dirty="0" err="1">
                <a:solidFill>
                  <a:srgbClr val="303D68"/>
                </a:solidFill>
                <a:latin typeface="DejaVu Math TeX Gyre"/>
              </a:rPr>
              <a:t>qarkore</a:t>
            </a:r>
            <a:r>
              <a:rPr lang="en-GB" sz="2000" noProof="0" dirty="0">
                <a:solidFill>
                  <a:srgbClr val="303D68"/>
                </a:solidFill>
                <a:latin typeface="DejaVu Math TeX Gyre"/>
              </a:rPr>
              <a:t>, </a:t>
            </a:r>
            <a:r>
              <a:rPr lang="en-GB" sz="2000" noProof="0" dirty="0" err="1">
                <a:solidFill>
                  <a:srgbClr val="303D68"/>
                </a:solidFill>
                <a:latin typeface="DejaVu Math TeX Gyre"/>
              </a:rPr>
              <a:t>të</a:t>
            </a:r>
            <a:r>
              <a:rPr lang="en-GB" sz="2000" noProof="0" dirty="0">
                <a:solidFill>
                  <a:srgbClr val="303D68"/>
                </a:solidFill>
                <a:latin typeface="DejaVu Math TeX Gyre"/>
              </a:rPr>
              <a:t> </a:t>
            </a:r>
            <a:r>
              <a:rPr lang="en-GB" sz="2000" noProof="0" dirty="0" err="1">
                <a:solidFill>
                  <a:srgbClr val="303D68"/>
                </a:solidFill>
                <a:latin typeface="DejaVu Math TeX Gyre"/>
              </a:rPr>
              <a:t>qëndrueshme</a:t>
            </a:r>
            <a:r>
              <a:rPr lang="en-GB" sz="2000" noProof="0" dirty="0">
                <a:solidFill>
                  <a:srgbClr val="303D68"/>
                </a:solidFill>
                <a:latin typeface="DejaVu Math TeX Gyre"/>
              </a:rPr>
              <a:t> </a:t>
            </a:r>
            <a:r>
              <a:rPr lang="en-GB" sz="2000" noProof="0" dirty="0" err="1">
                <a:solidFill>
                  <a:srgbClr val="303D68"/>
                </a:solidFill>
                <a:latin typeface="DejaVu Math TeX Gyre"/>
              </a:rPr>
              <a:t>dhe</a:t>
            </a:r>
            <a:r>
              <a:rPr lang="en-GB" sz="2000" noProof="0" dirty="0">
                <a:solidFill>
                  <a:srgbClr val="303D68"/>
                </a:solidFill>
                <a:latin typeface="DejaVu Math TeX Gyre"/>
              </a:rPr>
              <a:t> </a:t>
            </a:r>
            <a:r>
              <a:rPr lang="en-GB" sz="2000" noProof="0" dirty="0" err="1">
                <a:solidFill>
                  <a:srgbClr val="303D68"/>
                </a:solidFill>
                <a:latin typeface="DejaVu Math TeX Gyre"/>
              </a:rPr>
              <a:t>të</a:t>
            </a:r>
            <a:r>
              <a:rPr lang="en-GB" sz="2000" noProof="0" dirty="0">
                <a:solidFill>
                  <a:srgbClr val="303D68"/>
                </a:solidFill>
                <a:latin typeface="DejaVu Math TeX Gyre"/>
              </a:rPr>
              <a:t> përgjegjshme - tullat janë të qëndrueshme, të ripërdorshme ndër breza, dhe gjithnjë e më shumë të prodhuara nga materiale të rinovueshme ose të ricikluara (rreth 1/3 deri në vitin 2024).</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Qëllimet mjedisore - të përkushtuar për reduktimin e gazrave serrë me 37% deri në vitin 2032 dhe për arritjen e emetimeve neto zero deri në vitin 2050.</a:t>
            </a:r>
          </a:p>
          <a:p>
            <a:pPr marL="285750" indent="-285750" algn="just">
              <a:buFont typeface="Arial" panose="020B0604020202020204" pitchFamily="34" charset="0"/>
              <a:buChar char="•"/>
            </a:pPr>
            <a:r>
              <a:rPr lang="en-GB" sz="2000" noProof="0" dirty="0" err="1">
                <a:solidFill>
                  <a:srgbClr val="303D68"/>
                </a:solidFill>
                <a:latin typeface="DejaVu Math TeX Gyre"/>
              </a:rPr>
              <a:t>Rishfrytëzim</a:t>
            </a:r>
            <a:r>
              <a:rPr lang="en-GB" sz="2000" noProof="0" dirty="0">
                <a:solidFill>
                  <a:srgbClr val="303D68"/>
                </a:solidFill>
                <a:latin typeface="DejaVu Math TeX Gyre"/>
              </a:rPr>
              <a:t> </a:t>
            </a:r>
            <a:r>
              <a:rPr lang="en-GB" sz="2000" noProof="0" dirty="0" err="1">
                <a:solidFill>
                  <a:srgbClr val="303D68"/>
                </a:solidFill>
                <a:latin typeface="DejaVu Math TeX Gyre"/>
              </a:rPr>
              <a:t>dhe</a:t>
            </a:r>
            <a:r>
              <a:rPr lang="en-GB" sz="2000" noProof="0" dirty="0">
                <a:solidFill>
                  <a:srgbClr val="303D68"/>
                </a:solidFill>
                <a:latin typeface="DejaVu Math TeX Gyre"/>
              </a:rPr>
              <a:t> </a:t>
            </a:r>
            <a:r>
              <a:rPr lang="en-GB" sz="2000" noProof="0" dirty="0" err="1">
                <a:solidFill>
                  <a:srgbClr val="303D68"/>
                </a:solidFill>
                <a:latin typeface="DejaVu Math TeX Gyre"/>
              </a:rPr>
              <a:t>ekonomi</a:t>
            </a:r>
            <a:r>
              <a:rPr lang="en-GB" sz="2000" noProof="0" dirty="0">
                <a:solidFill>
                  <a:srgbClr val="303D68"/>
                </a:solidFill>
                <a:latin typeface="DejaVu Math TeX Gyre"/>
              </a:rPr>
              <a:t> </a:t>
            </a:r>
            <a:r>
              <a:rPr lang="en-GB" sz="2000" dirty="0" err="1">
                <a:solidFill>
                  <a:srgbClr val="303D68"/>
                </a:solidFill>
                <a:latin typeface="DejaVu Math TeX Gyre"/>
              </a:rPr>
              <a:t>qarkore</a:t>
            </a:r>
            <a:r>
              <a:rPr lang="en-GB" sz="2000" noProof="0" dirty="0">
                <a:solidFill>
                  <a:srgbClr val="303D68"/>
                </a:solidFill>
                <a:latin typeface="DejaVu Math TeX Gyre"/>
              </a:rPr>
              <a:t> - </a:t>
            </a:r>
            <a:r>
              <a:rPr lang="en-GB" sz="2000" noProof="0" dirty="0" err="1">
                <a:solidFill>
                  <a:srgbClr val="303D68"/>
                </a:solidFill>
                <a:latin typeface="DejaVu Math TeX Gyre"/>
              </a:rPr>
              <a:t>iniciativa</a:t>
            </a:r>
            <a:r>
              <a:rPr lang="en-GB" sz="2000" noProof="0" dirty="0">
                <a:solidFill>
                  <a:srgbClr val="303D68"/>
                </a:solidFill>
                <a:latin typeface="DejaVu Math TeX Gyre"/>
              </a:rPr>
              <a:t> </a:t>
            </a:r>
            <a:r>
              <a:rPr lang="en-GB" sz="2000" noProof="0" dirty="0" err="1">
                <a:solidFill>
                  <a:srgbClr val="303D68"/>
                </a:solidFill>
                <a:latin typeface="DejaVu Math TeX Gyre"/>
              </a:rPr>
              <a:t>si</a:t>
            </a:r>
            <a:r>
              <a:rPr lang="en-GB" sz="2000" noProof="0" dirty="0">
                <a:solidFill>
                  <a:srgbClr val="303D68"/>
                </a:solidFill>
                <a:latin typeface="DejaVu Math TeX Gyre"/>
              </a:rPr>
              <a:t> Replay promovojnë rishfrytëzimin e blloqeve të përdorura më parë, duke integruar qëndrueshmërinë në produkte dhe modelet e biznesit.</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F86C72DF-6828-5AA4-B749-5F5DDE7477BF}"/>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LEGO</a:t>
            </a:r>
          </a:p>
        </p:txBody>
      </p:sp>
      <p:sp>
        <p:nvSpPr>
          <p:cNvPr id="12" name="TextBox 11">
            <a:extLst>
              <a:ext uri="{FF2B5EF4-FFF2-40B4-BE49-F238E27FC236}">
                <a16:creationId xmlns:a16="http://schemas.microsoft.com/office/drawing/2014/main" id="{DF8F9EE4-AB63-EC2F-1F5D-DEE097C18EC3}"/>
              </a:ext>
            </a:extLst>
          </p:cNvPr>
          <p:cNvSpPr txBox="1"/>
          <p:nvPr/>
        </p:nvSpPr>
        <p:spPr>
          <a:xfrm>
            <a:off x="610508" y="5222829"/>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Imazhet nga faqja e internetit e Lego-s dhe </a:t>
            </a:r>
            <a:r>
              <a:rPr lang="en-GB" sz="800" noProof="0" dirty="0" err="1">
                <a:solidFill>
                  <a:srgbClr val="303D68"/>
                </a:solidFill>
                <a:latin typeface="DejaVu Math TeX Gyre" panose="02000503000000000000"/>
              </a:rPr>
              <a:t>xavi-cabrera-kn-UmDZQDjM-unsplash</a:t>
            </a:r>
            <a:r>
              <a:rPr lang="en-GB" sz="800" noProof="0" dirty="0">
                <a:solidFill>
                  <a:srgbClr val="303D68"/>
                </a:solidFill>
                <a:latin typeface="DejaVu Math TeX Gyre" panose="02000503000000000000"/>
              </a:rPr>
              <a:t> </a:t>
            </a:r>
          </a:p>
        </p:txBody>
      </p:sp>
      <p:pic>
        <p:nvPicPr>
          <p:cNvPr id="5" name="Picture 4" descr="A red and white logo&#10;&#10;AI-generated content may be incorrect.">
            <a:extLst>
              <a:ext uri="{FF2B5EF4-FFF2-40B4-BE49-F238E27FC236}">
                <a16:creationId xmlns:a16="http://schemas.microsoft.com/office/drawing/2014/main" id="{532EF369-EF50-2B27-6DC8-A83BC388C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6677" y="72862"/>
            <a:ext cx="1535349" cy="1535349"/>
          </a:xfrm>
          <a:prstGeom prst="rect">
            <a:avLst/>
          </a:prstGeom>
        </p:spPr>
      </p:pic>
      <p:pic>
        <p:nvPicPr>
          <p:cNvPr id="14" name="Picture 13" descr="A pile of colorful lego blocks&#10;&#10;AI-generated content may be incorrect.">
            <a:extLst>
              <a:ext uri="{FF2B5EF4-FFF2-40B4-BE49-F238E27FC236}">
                <a16:creationId xmlns:a16="http://schemas.microsoft.com/office/drawing/2014/main" id="{6ABDCD98-B33C-0FF6-1F8F-3E2F6DE52D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508" y="1870851"/>
            <a:ext cx="4873905" cy="3249563"/>
          </a:xfrm>
          <a:prstGeom prst="rect">
            <a:avLst/>
          </a:prstGeom>
        </p:spPr>
      </p:pic>
    </p:spTree>
    <p:extLst>
      <p:ext uri="{BB962C8B-B14F-4D97-AF65-F5344CB8AC3E}">
        <p14:creationId xmlns:p14="http://schemas.microsoft.com/office/powerpoint/2010/main" val="46635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22B5E-7D74-EF11-FCCE-0181CEA79638}"/>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9542F5A2-D77E-4001-6705-B420F662A3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A4737B8F-3C0E-7D62-5A3E-149566B47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9E64A6DA-590D-8D1B-DB59-7F038CE97798}"/>
              </a:ext>
            </a:extLst>
          </p:cNvPr>
          <p:cNvSpPr txBox="1">
            <a:spLocks/>
          </p:cNvSpPr>
          <p:nvPr/>
        </p:nvSpPr>
        <p:spPr>
          <a:xfrm>
            <a:off x="3735421" y="2217163"/>
            <a:ext cx="7452198"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a:rPr>
              <a:t>Qëndrueshmëria dhe drejtësia - agjenda "People &amp; Planet Positive" dhe partneriteti me WWF për të mbrojtur gati 400,000 hektarë pyll të lashtë në Evropën Qendrore dhe Lindore</a:t>
            </a:r>
          </a:p>
          <a:p>
            <a:pPr marL="285750" indent="-285750" algn="just">
              <a:buFont typeface="Arial" panose="020B0604020202020204" pitchFamily="34" charset="0"/>
              <a:buChar char="•"/>
            </a:pPr>
            <a:r>
              <a:rPr lang="en-GB" sz="2000" noProof="0" dirty="0">
                <a:solidFill>
                  <a:srgbClr val="303D68"/>
                </a:solidFill>
                <a:latin typeface="DejaVu Math TeX Gyre"/>
              </a:rPr>
              <a:t>Efiçenca e burimeve të rinovueshme - investime në energji të rinovueshme dhe synimi për të eliminuar varësinë nga materialet e papërpunuara jo të rinovueshme.</a:t>
            </a:r>
          </a:p>
          <a:p>
            <a:pPr marL="285750" indent="-285750" algn="just">
              <a:buFont typeface="Arial" panose="020B0604020202020204" pitchFamily="34" charset="0"/>
              <a:buChar char="•"/>
            </a:pPr>
            <a:r>
              <a:rPr lang="en-GB" sz="2000" noProof="0" dirty="0" err="1">
                <a:solidFill>
                  <a:srgbClr val="303D68"/>
                </a:solidFill>
                <a:latin typeface="DejaVu Math TeX Gyre"/>
              </a:rPr>
              <a:t>Ekonomia</a:t>
            </a:r>
            <a:r>
              <a:rPr lang="en-GB" sz="2000" noProof="0" dirty="0">
                <a:solidFill>
                  <a:srgbClr val="303D68"/>
                </a:solidFill>
                <a:latin typeface="DejaVu Math TeX Gyre"/>
              </a:rPr>
              <a:t> </a:t>
            </a:r>
            <a:r>
              <a:rPr lang="en-GB" sz="2000" dirty="0" err="1">
                <a:solidFill>
                  <a:srgbClr val="303D68"/>
                </a:solidFill>
                <a:latin typeface="DejaVu Math TeX Gyre"/>
              </a:rPr>
              <a:t>qarkore</a:t>
            </a:r>
            <a:r>
              <a:rPr lang="en-GB" sz="2000" dirty="0">
                <a:solidFill>
                  <a:srgbClr val="303D68"/>
                </a:solidFill>
                <a:latin typeface="DejaVu Math TeX Gyre"/>
              </a:rPr>
              <a:t> </a:t>
            </a:r>
            <a:r>
              <a:rPr lang="en-GB" sz="2000" dirty="0" err="1">
                <a:solidFill>
                  <a:srgbClr val="303D68"/>
                </a:solidFill>
                <a:latin typeface="DejaVu Math TeX Gyre"/>
              </a:rPr>
              <a:t>në</a:t>
            </a:r>
            <a:r>
              <a:rPr lang="en-GB" sz="2000" noProof="0" dirty="0">
                <a:solidFill>
                  <a:srgbClr val="303D68"/>
                </a:solidFill>
                <a:latin typeface="DejaVu Math TeX Gyre"/>
              </a:rPr>
              <a:t> </a:t>
            </a:r>
            <a:r>
              <a:rPr lang="en-GB" sz="2000" noProof="0" dirty="0" err="1">
                <a:solidFill>
                  <a:srgbClr val="303D68"/>
                </a:solidFill>
                <a:latin typeface="DejaVu Math TeX Gyre"/>
              </a:rPr>
              <a:t>praktikë</a:t>
            </a:r>
            <a:r>
              <a:rPr lang="en-GB" sz="2000" noProof="0" dirty="0">
                <a:solidFill>
                  <a:srgbClr val="303D68"/>
                </a:solidFill>
                <a:latin typeface="DejaVu Math TeX Gyre"/>
              </a:rPr>
              <a:t> - </a:t>
            </a:r>
            <a:r>
              <a:rPr lang="en-GB" sz="2000" noProof="0" dirty="0" err="1">
                <a:solidFill>
                  <a:srgbClr val="303D68"/>
                </a:solidFill>
                <a:latin typeface="DejaVu Math TeX Gyre"/>
              </a:rPr>
              <a:t>tregu</a:t>
            </a:r>
            <a:r>
              <a:rPr lang="en-GB" sz="2000" noProof="0" dirty="0">
                <a:solidFill>
                  <a:srgbClr val="303D68"/>
                </a:solidFill>
                <a:latin typeface="DejaVu Math TeX Gyre"/>
              </a:rPr>
              <a:t> </a:t>
            </a:r>
            <a:r>
              <a:rPr lang="en-GB" sz="2000" noProof="0" dirty="0" err="1">
                <a:solidFill>
                  <a:srgbClr val="303D68"/>
                </a:solidFill>
                <a:latin typeface="DejaVu Math TeX Gyre"/>
              </a:rPr>
              <a:t>i</a:t>
            </a:r>
            <a:r>
              <a:rPr lang="en-GB" sz="2000" noProof="0" dirty="0">
                <a:solidFill>
                  <a:srgbClr val="303D68"/>
                </a:solidFill>
                <a:latin typeface="DejaVu Math TeX Gyre"/>
              </a:rPr>
              <a:t> </a:t>
            </a:r>
            <a:r>
              <a:rPr lang="en-GB" sz="2000" noProof="0" dirty="0" err="1">
                <a:solidFill>
                  <a:srgbClr val="303D68"/>
                </a:solidFill>
                <a:latin typeface="DejaVu Math TeX Gyre"/>
              </a:rPr>
              <a:t>produkteve</a:t>
            </a:r>
            <a:r>
              <a:rPr lang="en-GB" sz="2000" noProof="0" dirty="0">
                <a:solidFill>
                  <a:srgbClr val="303D68"/>
                </a:solidFill>
                <a:latin typeface="DejaVu Math TeX Gyre"/>
              </a:rPr>
              <a:t> </a:t>
            </a:r>
            <a:r>
              <a:rPr lang="en-GB" sz="2000" noProof="0" dirty="0" err="1">
                <a:solidFill>
                  <a:srgbClr val="303D68"/>
                </a:solidFill>
                <a:latin typeface="DejaVu Math TeX Gyre"/>
              </a:rPr>
              <a:t>të</a:t>
            </a:r>
            <a:r>
              <a:rPr lang="en-GB" sz="2000" noProof="0" dirty="0">
                <a:solidFill>
                  <a:srgbClr val="303D68"/>
                </a:solidFill>
                <a:latin typeface="DejaVu Math TeX Gyre"/>
              </a:rPr>
              <a:t> </a:t>
            </a:r>
            <a:r>
              <a:rPr lang="en-GB" sz="2000" noProof="0" dirty="0" err="1">
                <a:solidFill>
                  <a:srgbClr val="303D68"/>
                </a:solidFill>
                <a:latin typeface="DejaVu Math TeX Gyre"/>
              </a:rPr>
              <a:t>përdorura</a:t>
            </a:r>
            <a:r>
              <a:rPr lang="en-GB" sz="2000" noProof="0" dirty="0">
                <a:solidFill>
                  <a:srgbClr val="303D68"/>
                </a:solidFill>
                <a:latin typeface="DejaVu Math TeX Gyre"/>
              </a:rPr>
              <a:t> </a:t>
            </a:r>
            <a:r>
              <a:rPr lang="en-GB" sz="2000" noProof="0" dirty="0" err="1">
                <a:solidFill>
                  <a:srgbClr val="303D68"/>
                </a:solidFill>
                <a:latin typeface="DejaVu Math TeX Gyre"/>
              </a:rPr>
              <a:t>zgjat</a:t>
            </a:r>
            <a:r>
              <a:rPr lang="en-GB" sz="2000" noProof="0" dirty="0">
                <a:solidFill>
                  <a:srgbClr val="303D68"/>
                </a:solidFill>
                <a:latin typeface="DejaVu Math TeX Gyre"/>
              </a:rPr>
              <a:t> </a:t>
            </a:r>
            <a:r>
              <a:rPr lang="en-GB" sz="2000" noProof="0" dirty="0" err="1">
                <a:solidFill>
                  <a:srgbClr val="303D68"/>
                </a:solidFill>
                <a:latin typeface="DejaVu Math TeX Gyre"/>
              </a:rPr>
              <a:t>ciklin</a:t>
            </a:r>
            <a:r>
              <a:rPr lang="en-GB" sz="2000" noProof="0" dirty="0">
                <a:solidFill>
                  <a:srgbClr val="303D68"/>
                </a:solidFill>
                <a:latin typeface="DejaVu Math TeX Gyre"/>
              </a:rPr>
              <a:t> e jetës së produkteve, redukton mbeturinat dhe promovon konsum të përgjegjshëm.</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9C3A7AFB-AF2E-93B4-597E-0A0611663C0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IKEA</a:t>
            </a:r>
          </a:p>
        </p:txBody>
      </p:sp>
      <p:sp>
        <p:nvSpPr>
          <p:cNvPr id="12" name="TextBox 11">
            <a:extLst>
              <a:ext uri="{FF2B5EF4-FFF2-40B4-BE49-F238E27FC236}">
                <a16:creationId xmlns:a16="http://schemas.microsoft.com/office/drawing/2014/main" id="{F534A53F-A879-B09C-5476-A869CD5325FE}"/>
              </a:ext>
            </a:extLst>
          </p:cNvPr>
          <p:cNvSpPr txBox="1"/>
          <p:nvPr/>
        </p:nvSpPr>
        <p:spPr>
          <a:xfrm>
            <a:off x="610508" y="5659078"/>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Imazhet nga faqja e internetit e IKEA-s dhe stacie-ong-4gR08BYCnSA-unsplash </a:t>
            </a:r>
          </a:p>
        </p:txBody>
      </p:sp>
      <p:pic>
        <p:nvPicPr>
          <p:cNvPr id="14" name="Picture 13">
            <a:extLst>
              <a:ext uri="{FF2B5EF4-FFF2-40B4-BE49-F238E27FC236}">
                <a16:creationId xmlns:a16="http://schemas.microsoft.com/office/drawing/2014/main" id="{774953A7-E170-0502-9D7B-CC0E4BF3644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0508" y="1334228"/>
            <a:ext cx="2793287" cy="4189544"/>
          </a:xfrm>
          <a:prstGeom prst="rect">
            <a:avLst/>
          </a:prstGeom>
        </p:spPr>
      </p:pic>
      <p:pic>
        <p:nvPicPr>
          <p:cNvPr id="6" name="Picture 5" descr="A yellow and blue logo&#10;&#10;AI-generated content may be incorrect.">
            <a:extLst>
              <a:ext uri="{FF2B5EF4-FFF2-40B4-BE49-F238E27FC236}">
                <a16:creationId xmlns:a16="http://schemas.microsoft.com/office/drawing/2014/main" id="{14CA6100-4C1F-3B6E-7812-8F10C76870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3923" y="159984"/>
            <a:ext cx="2444885" cy="977954"/>
          </a:xfrm>
          <a:prstGeom prst="rect">
            <a:avLst/>
          </a:prstGeom>
        </p:spPr>
      </p:pic>
    </p:spTree>
    <p:extLst>
      <p:ext uri="{BB962C8B-B14F-4D97-AF65-F5344CB8AC3E}">
        <p14:creationId xmlns:p14="http://schemas.microsoft.com/office/powerpoint/2010/main" val="1143317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A96D7-FCEB-74E9-0F43-0B40CDF1ABD4}"/>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FE58CB70-2E95-E351-B31D-22DEFE89D6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AE8E3133-0ECD-5000-57A7-332477D40F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13E1F04A-9395-18A5-3EB8-CDBDCAB748C6}"/>
              </a:ext>
            </a:extLst>
          </p:cNvPr>
          <p:cNvSpPr txBox="1">
            <a:spLocks/>
          </p:cNvSpPr>
          <p:nvPr/>
        </p:nvSpPr>
        <p:spPr>
          <a:xfrm>
            <a:off x="3482502" y="2506569"/>
            <a:ext cx="7821849"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a:rPr>
              <a:t>Udhëheqje etike dhe e qëndrueshme - Volvo integron etikën mjedisore në identitetin e </a:t>
            </a:r>
            <a:r>
              <a:rPr lang="en-GB" sz="2000" noProof="0" dirty="0" err="1">
                <a:solidFill>
                  <a:srgbClr val="303D68"/>
                </a:solidFill>
                <a:latin typeface="DejaVu Math TeX Gyre"/>
              </a:rPr>
              <a:t>saj</a:t>
            </a:r>
            <a:r>
              <a:rPr lang="en-GB" sz="2000" noProof="0" dirty="0">
                <a:solidFill>
                  <a:srgbClr val="303D68"/>
                </a:solidFill>
                <a:latin typeface="DejaVu Math TeX Gyre"/>
              </a:rPr>
              <a:t> </a:t>
            </a:r>
            <a:r>
              <a:rPr lang="en-GB" sz="2000" noProof="0" dirty="0" err="1">
                <a:solidFill>
                  <a:srgbClr val="303D68"/>
                </a:solidFill>
                <a:latin typeface="DejaVu Math TeX Gyre"/>
              </a:rPr>
              <a:t>themelor</a:t>
            </a:r>
            <a:r>
              <a:rPr lang="en-GB" sz="2000" noProof="0" dirty="0">
                <a:solidFill>
                  <a:srgbClr val="303D68"/>
                </a:solidFill>
                <a:latin typeface="DejaVu Math TeX Gyre"/>
              </a:rPr>
              <a:t> </a:t>
            </a:r>
            <a:r>
              <a:rPr lang="en-GB" sz="2000" noProof="0" dirty="0" err="1">
                <a:solidFill>
                  <a:srgbClr val="303D68"/>
                </a:solidFill>
                <a:latin typeface="DejaVu Math TeX Gyre"/>
              </a:rPr>
              <a:t>dhe</a:t>
            </a:r>
            <a:r>
              <a:rPr lang="en-GB" sz="2000" noProof="0" dirty="0">
                <a:solidFill>
                  <a:srgbClr val="303D68"/>
                </a:solidFill>
                <a:latin typeface="DejaVu Math TeX Gyre"/>
              </a:rPr>
              <a:t> </a:t>
            </a:r>
            <a:r>
              <a:rPr lang="en-GB" sz="2000" noProof="0" dirty="0" err="1">
                <a:solidFill>
                  <a:srgbClr val="303D68"/>
                </a:solidFill>
                <a:latin typeface="DejaVu Math TeX Gyre"/>
              </a:rPr>
              <a:t>njihet</a:t>
            </a:r>
            <a:r>
              <a:rPr lang="en-GB" sz="2000" noProof="0" dirty="0">
                <a:solidFill>
                  <a:srgbClr val="303D68"/>
                </a:solidFill>
                <a:latin typeface="DejaVu Math TeX Gyre"/>
              </a:rPr>
              <a:t> </a:t>
            </a:r>
            <a:r>
              <a:rPr lang="en-GB" sz="2000" noProof="0" dirty="0" err="1">
                <a:solidFill>
                  <a:srgbClr val="303D68"/>
                </a:solidFill>
                <a:latin typeface="DejaVu Math TeX Gyre"/>
              </a:rPr>
              <a:t>globalisht</a:t>
            </a:r>
            <a:r>
              <a:rPr lang="en-GB" sz="2000" noProof="0" dirty="0">
                <a:solidFill>
                  <a:srgbClr val="303D68"/>
                </a:solidFill>
                <a:latin typeface="DejaVu Math TeX Gyre"/>
              </a:rPr>
              <a:t> </a:t>
            </a:r>
            <a:r>
              <a:rPr lang="en-GB" sz="2000" noProof="0" dirty="0" err="1">
                <a:solidFill>
                  <a:srgbClr val="303D68"/>
                </a:solidFill>
                <a:latin typeface="DejaVu Math TeX Gyre"/>
              </a:rPr>
              <a:t>si</a:t>
            </a:r>
            <a:r>
              <a:rPr lang="en-GB" sz="2000" noProof="0" dirty="0">
                <a:solidFill>
                  <a:srgbClr val="303D68"/>
                </a:solidFill>
                <a:latin typeface="DejaVu Math TeX Gyre"/>
              </a:rPr>
              <a:t> </a:t>
            </a:r>
            <a:r>
              <a:rPr lang="en-GB" sz="2000" noProof="0" dirty="0" err="1">
                <a:solidFill>
                  <a:srgbClr val="303D68"/>
                </a:solidFill>
                <a:latin typeface="DejaVu Math TeX Gyre"/>
              </a:rPr>
              <a:t>një</a:t>
            </a:r>
            <a:r>
              <a:rPr lang="en-GB" sz="2000" noProof="0" dirty="0">
                <a:solidFill>
                  <a:srgbClr val="303D68"/>
                </a:solidFill>
                <a:latin typeface="DejaVu Math TeX Gyre"/>
              </a:rPr>
              <a:t> </a:t>
            </a:r>
            <a:r>
              <a:rPr lang="en-GB" sz="2000" noProof="0" dirty="0" err="1">
                <a:solidFill>
                  <a:srgbClr val="303D68"/>
                </a:solidFill>
                <a:latin typeface="DejaVu Math TeX Gyre"/>
              </a:rPr>
              <a:t>nga</a:t>
            </a:r>
            <a:r>
              <a:rPr lang="en-GB" sz="2000" noProof="0" dirty="0">
                <a:solidFill>
                  <a:srgbClr val="303D68"/>
                </a:solidFill>
                <a:latin typeface="DejaVu Math TeX Gyre"/>
              </a:rPr>
              <a:t> "</a:t>
            </a:r>
            <a:r>
              <a:rPr lang="en-GB" sz="2000" noProof="0" dirty="0" err="1">
                <a:solidFill>
                  <a:srgbClr val="303D68"/>
                </a:solidFill>
                <a:latin typeface="DejaVu Math TeX Gyre"/>
              </a:rPr>
              <a:t>Kompanitë</a:t>
            </a:r>
            <a:r>
              <a:rPr lang="en-GB" sz="2000" noProof="0" dirty="0">
                <a:solidFill>
                  <a:srgbClr val="303D68"/>
                </a:solidFill>
                <a:latin typeface="DejaVu Math TeX Gyre"/>
              </a:rPr>
              <a:t> </a:t>
            </a:r>
            <a:r>
              <a:rPr lang="en-GB" sz="2000" dirty="0" err="1">
                <a:solidFill>
                  <a:srgbClr val="303D68"/>
                </a:solidFill>
                <a:latin typeface="DejaVu Math TeX Gyre"/>
              </a:rPr>
              <a:t>më</a:t>
            </a:r>
            <a:r>
              <a:rPr lang="en-GB" sz="2000" noProof="0" dirty="0">
                <a:solidFill>
                  <a:srgbClr val="303D68"/>
                </a:solidFill>
                <a:latin typeface="DejaVu Math TeX Gyre"/>
              </a:rPr>
              <a:t> </a:t>
            </a:r>
            <a:r>
              <a:rPr lang="en-GB" sz="2000" dirty="0" err="1">
                <a:solidFill>
                  <a:srgbClr val="303D68"/>
                </a:solidFill>
                <a:latin typeface="DejaVu Math TeX Gyre"/>
              </a:rPr>
              <a:t>etike</a:t>
            </a:r>
            <a:r>
              <a:rPr lang="en-GB" sz="2000" noProof="0" dirty="0">
                <a:solidFill>
                  <a:srgbClr val="303D68"/>
                </a:solidFill>
                <a:latin typeface="DejaVu Math TeX Gyre"/>
              </a:rPr>
              <a:t> </a:t>
            </a:r>
            <a:r>
              <a:rPr lang="en-GB" sz="2000" noProof="0" dirty="0" err="1">
                <a:solidFill>
                  <a:srgbClr val="303D68"/>
                </a:solidFill>
                <a:latin typeface="DejaVu Math TeX Gyre"/>
              </a:rPr>
              <a:t>në</a:t>
            </a:r>
            <a:r>
              <a:rPr lang="en-GB" sz="2000" noProof="0" dirty="0">
                <a:solidFill>
                  <a:srgbClr val="303D68"/>
                </a:solidFill>
                <a:latin typeface="DejaVu Math TeX Gyre"/>
              </a:rPr>
              <a:t> </a:t>
            </a:r>
            <a:r>
              <a:rPr lang="en-GB" sz="2000" dirty="0" err="1">
                <a:solidFill>
                  <a:srgbClr val="303D68"/>
                </a:solidFill>
                <a:latin typeface="DejaVu Math TeX Gyre"/>
              </a:rPr>
              <a:t>botë</a:t>
            </a:r>
            <a:r>
              <a:rPr lang="en-GB" sz="2000" noProof="0" dirty="0">
                <a:solidFill>
                  <a:srgbClr val="303D68"/>
                </a:solidFill>
                <a:latin typeface="DejaVu Math TeX Gyre"/>
              </a:rPr>
              <a:t>," me </a:t>
            </a:r>
            <a:r>
              <a:rPr lang="en-GB" sz="2000" noProof="0" dirty="0" err="1">
                <a:solidFill>
                  <a:srgbClr val="303D68"/>
                </a:solidFill>
                <a:latin typeface="DejaVu Math TeX Gyre"/>
              </a:rPr>
              <a:t>një</a:t>
            </a:r>
            <a:r>
              <a:rPr lang="en-GB" sz="2000" noProof="0" dirty="0">
                <a:solidFill>
                  <a:srgbClr val="303D68"/>
                </a:solidFill>
                <a:latin typeface="DejaVu Math TeX Gyre"/>
              </a:rPr>
              <a:t> </a:t>
            </a:r>
            <a:r>
              <a:rPr lang="en-GB" sz="2000" noProof="0" dirty="0" err="1">
                <a:solidFill>
                  <a:srgbClr val="303D68"/>
                </a:solidFill>
                <a:latin typeface="DejaVu Math TeX Gyre"/>
              </a:rPr>
              <a:t>angazhim</a:t>
            </a:r>
            <a:r>
              <a:rPr lang="en-GB" sz="2000" noProof="0" dirty="0">
                <a:solidFill>
                  <a:srgbClr val="303D68"/>
                </a:solidFill>
                <a:latin typeface="DejaVu Math TeX Gyre"/>
              </a:rPr>
              <a:t> </a:t>
            </a:r>
            <a:r>
              <a:rPr lang="en-GB" sz="2000" noProof="0" dirty="0" err="1">
                <a:solidFill>
                  <a:srgbClr val="303D68"/>
                </a:solidFill>
                <a:latin typeface="DejaVu Math TeX Gyre"/>
              </a:rPr>
              <a:t>të</a:t>
            </a:r>
            <a:r>
              <a:rPr lang="en-GB" sz="2000" noProof="0" dirty="0">
                <a:solidFill>
                  <a:srgbClr val="303D68"/>
                </a:solidFill>
                <a:latin typeface="DejaVu Math TeX Gyre"/>
              </a:rPr>
              <a:t> </a:t>
            </a:r>
            <a:r>
              <a:rPr lang="en-GB" sz="2000" noProof="0" dirty="0" err="1">
                <a:solidFill>
                  <a:srgbClr val="303D68"/>
                </a:solidFill>
                <a:latin typeface="DejaVu Math TeX Gyre"/>
              </a:rPr>
              <a:t>fortë</a:t>
            </a:r>
            <a:r>
              <a:rPr lang="en-GB" sz="2000" noProof="0" dirty="0">
                <a:solidFill>
                  <a:srgbClr val="303D68"/>
                </a:solidFill>
                <a:latin typeface="DejaVu Math TeX Gyre"/>
              </a:rPr>
              <a:t> </a:t>
            </a:r>
            <a:r>
              <a:rPr lang="en-GB" sz="2000" noProof="0" dirty="0" err="1">
                <a:solidFill>
                  <a:srgbClr val="303D68"/>
                </a:solidFill>
                <a:latin typeface="DejaVu Math TeX Gyre"/>
              </a:rPr>
              <a:t>për</a:t>
            </a:r>
            <a:r>
              <a:rPr lang="en-GB" sz="2000" noProof="0" dirty="0">
                <a:solidFill>
                  <a:srgbClr val="303D68"/>
                </a:solidFill>
                <a:latin typeface="DejaVu Math TeX Gyre"/>
              </a:rPr>
              <a:t> </a:t>
            </a:r>
            <a:r>
              <a:rPr lang="en-GB" sz="2000" noProof="0" dirty="0" err="1">
                <a:solidFill>
                  <a:srgbClr val="303D68"/>
                </a:solidFill>
                <a:latin typeface="DejaVu Math TeX Gyre"/>
              </a:rPr>
              <a:t>një</a:t>
            </a:r>
            <a:r>
              <a:rPr lang="en-GB" sz="2000" noProof="0" dirty="0">
                <a:solidFill>
                  <a:srgbClr val="303D68"/>
                </a:solidFill>
                <a:latin typeface="DejaVu Math TeX Gyre"/>
              </a:rPr>
              <a:t> </a:t>
            </a:r>
            <a:r>
              <a:rPr lang="en-GB" sz="2000" noProof="0" dirty="0" err="1">
                <a:solidFill>
                  <a:srgbClr val="303D68"/>
                </a:solidFill>
                <a:latin typeface="DejaVu Math TeX Gyre"/>
              </a:rPr>
              <a:t>gamë</a:t>
            </a:r>
            <a:r>
              <a:rPr lang="en-GB" sz="2000" noProof="0" dirty="0">
                <a:solidFill>
                  <a:srgbClr val="303D68"/>
                </a:solidFill>
                <a:latin typeface="DejaVu Math TeX Gyre"/>
              </a:rPr>
              <a:t> </a:t>
            </a:r>
            <a:r>
              <a:rPr lang="en-GB" sz="2000" noProof="0" dirty="0" err="1">
                <a:solidFill>
                  <a:srgbClr val="303D68"/>
                </a:solidFill>
                <a:latin typeface="DejaVu Math TeX Gyre"/>
              </a:rPr>
              <a:t>të</a:t>
            </a:r>
            <a:r>
              <a:rPr lang="en-GB" sz="2000" noProof="0" dirty="0">
                <a:solidFill>
                  <a:srgbClr val="303D68"/>
                </a:solidFill>
                <a:latin typeface="DejaVu Math TeX Gyre"/>
              </a:rPr>
              <a:t> </a:t>
            </a:r>
            <a:r>
              <a:rPr lang="en-GB" sz="2000" noProof="0" dirty="0" err="1">
                <a:solidFill>
                  <a:srgbClr val="303D68"/>
                </a:solidFill>
                <a:latin typeface="DejaVu Math TeX Gyre"/>
              </a:rPr>
              <a:t>plotë</a:t>
            </a:r>
            <a:r>
              <a:rPr lang="en-GB" sz="2000" noProof="0" dirty="0">
                <a:solidFill>
                  <a:srgbClr val="303D68"/>
                </a:solidFill>
                <a:latin typeface="DejaVu Math TeX Gyre"/>
              </a:rPr>
              <a:t> </a:t>
            </a:r>
            <a:r>
              <a:rPr lang="en-GB" sz="2000" noProof="0" dirty="0" err="1">
                <a:solidFill>
                  <a:srgbClr val="303D68"/>
                </a:solidFill>
                <a:latin typeface="DejaVu Math TeX Gyre"/>
              </a:rPr>
              <a:t>automjetesh</a:t>
            </a:r>
            <a:r>
              <a:rPr lang="en-GB" sz="2000" noProof="0" dirty="0">
                <a:solidFill>
                  <a:srgbClr val="303D68"/>
                </a:solidFill>
                <a:latin typeface="DejaVu Math TeX Gyre"/>
              </a:rPr>
              <a:t> </a:t>
            </a:r>
            <a:r>
              <a:rPr lang="en-GB" sz="2000" noProof="0" dirty="0" err="1">
                <a:solidFill>
                  <a:srgbClr val="303D68"/>
                </a:solidFill>
                <a:latin typeface="DejaVu Math TeX Gyre"/>
              </a:rPr>
              <a:t>elektrike</a:t>
            </a:r>
            <a:r>
              <a:rPr lang="en-GB" sz="2000" noProof="0" dirty="0">
                <a:solidFill>
                  <a:srgbClr val="303D68"/>
                </a:solidFill>
                <a:latin typeface="DejaVu Math TeX Gyre"/>
              </a:rPr>
              <a:t> </a:t>
            </a:r>
            <a:r>
              <a:rPr lang="en-GB" sz="2000" noProof="0" dirty="0" err="1">
                <a:solidFill>
                  <a:srgbClr val="303D68"/>
                </a:solidFill>
                <a:latin typeface="DejaVu Math TeX Gyre"/>
              </a:rPr>
              <a:t>deri</a:t>
            </a:r>
            <a:r>
              <a:rPr lang="en-GB" sz="2000" noProof="0" dirty="0">
                <a:solidFill>
                  <a:srgbClr val="303D68"/>
                </a:solidFill>
                <a:latin typeface="DejaVu Math TeX Gyre"/>
              </a:rPr>
              <a:t> </a:t>
            </a:r>
            <a:r>
              <a:rPr lang="en-GB" sz="2000" noProof="0" dirty="0" err="1">
                <a:solidFill>
                  <a:srgbClr val="303D68"/>
                </a:solidFill>
                <a:latin typeface="DejaVu Math TeX Gyre"/>
              </a:rPr>
              <a:t>në</a:t>
            </a:r>
            <a:r>
              <a:rPr lang="en-GB" sz="2000" noProof="0" dirty="0">
                <a:solidFill>
                  <a:srgbClr val="303D68"/>
                </a:solidFill>
                <a:latin typeface="DejaVu Math TeX Gyre"/>
              </a:rPr>
              <a:t> </a:t>
            </a:r>
            <a:r>
              <a:rPr lang="en-GB" sz="2000" noProof="0" dirty="0" err="1">
                <a:solidFill>
                  <a:srgbClr val="303D68"/>
                </a:solidFill>
                <a:latin typeface="DejaVu Math TeX Gyre"/>
              </a:rPr>
              <a:t>vitin</a:t>
            </a:r>
            <a:r>
              <a:rPr lang="en-GB" sz="2000" noProof="0" dirty="0">
                <a:solidFill>
                  <a:srgbClr val="303D68"/>
                </a:solidFill>
                <a:latin typeface="DejaVu Math TeX Gyre"/>
              </a:rPr>
              <a:t> 2030.</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Transparenca dhe përgjegjshmëria - prezantimi i një "pasaporte" baterie rrit transparencën rreth materialeve, riciklimit dhe gjurmës së karbonit, duke forcuar përgjegjësinë e Volvo-s në të gjithë zinxhirin e furnizimit.</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Drejtësia - duke reduktuar ngarkesat e ndotjes mbi komunitetet dhe gjeneratat e ardhshme, ndërsa vlera e brendshme përtej nevojave njerëzore reflektohet në trajtimin e materialeve, ekosistemeve dhe qenieve të gjalla nga kompania si më shumë se thjesht burime</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AC7FAE69-7B7F-AEB6-2FB3-EC944FF0F174}"/>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VOLVO</a:t>
            </a:r>
          </a:p>
        </p:txBody>
      </p:sp>
      <p:sp>
        <p:nvSpPr>
          <p:cNvPr id="12" name="TextBox 11">
            <a:extLst>
              <a:ext uri="{FF2B5EF4-FFF2-40B4-BE49-F238E27FC236}">
                <a16:creationId xmlns:a16="http://schemas.microsoft.com/office/drawing/2014/main" id="{BD69156F-5EB1-9E6A-AAEA-399E0D05D328}"/>
              </a:ext>
            </a:extLst>
          </p:cNvPr>
          <p:cNvSpPr txBox="1"/>
          <p:nvPr/>
        </p:nvSpPr>
        <p:spPr>
          <a:xfrm>
            <a:off x="514117" y="5617376"/>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Imazhet nga faqja e internetit e VOLVO dhe remy-lovesy-hn9PnGuVy9s-unsplash</a:t>
            </a:r>
          </a:p>
        </p:txBody>
      </p:sp>
      <p:pic>
        <p:nvPicPr>
          <p:cNvPr id="6" name="Picture 5" descr="A black circle with a black arrow&#10;&#10;AI-generated content may be incorrect.">
            <a:extLst>
              <a:ext uri="{FF2B5EF4-FFF2-40B4-BE49-F238E27FC236}">
                <a16:creationId xmlns:a16="http://schemas.microsoft.com/office/drawing/2014/main" id="{393409CF-0503-69C9-8010-957DA01D6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7234" y="180238"/>
            <a:ext cx="1396365" cy="1396365"/>
          </a:xfrm>
          <a:prstGeom prst="rect">
            <a:avLst/>
          </a:prstGeom>
        </p:spPr>
      </p:pic>
      <p:pic>
        <p:nvPicPr>
          <p:cNvPr id="9" name="Picture 8" descr="A blue car parked in a field&#10;&#10;AI-generated content may be incorrect.">
            <a:extLst>
              <a:ext uri="{FF2B5EF4-FFF2-40B4-BE49-F238E27FC236}">
                <a16:creationId xmlns:a16="http://schemas.microsoft.com/office/drawing/2014/main" id="{951D076F-C0C2-7C00-502B-41CF3AF885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508" y="1299809"/>
            <a:ext cx="2395339" cy="4258381"/>
          </a:xfrm>
          <a:prstGeom prst="rect">
            <a:avLst/>
          </a:prstGeom>
        </p:spPr>
      </p:pic>
    </p:spTree>
    <p:extLst>
      <p:ext uri="{BB962C8B-B14F-4D97-AF65-F5344CB8AC3E}">
        <p14:creationId xmlns:p14="http://schemas.microsoft.com/office/powerpoint/2010/main" val="2822319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7A7B1-1D43-DF92-E0D1-06D39A7A093D}"/>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505CF514-78F3-B136-9042-DAFEA001B9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143BCF07-3E8B-23C0-1F7F-48C9036EDB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86856552-8B2E-3658-8019-C47B56247F4E}"/>
              </a:ext>
            </a:extLst>
          </p:cNvPr>
          <p:cNvSpPr txBox="1">
            <a:spLocks/>
          </p:cNvSpPr>
          <p:nvPr/>
        </p:nvSpPr>
        <p:spPr>
          <a:xfrm>
            <a:off x="5477033" y="2629679"/>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1800" noProof="0" dirty="0">
                <a:solidFill>
                  <a:srgbClr val="303D68"/>
                </a:solidFill>
                <a:latin typeface="DejaVu Math TeX Gyre"/>
              </a:rPr>
              <a:t>Materialet e qëndrueshme dhe prodhimi – Frosch përdor përbërës me bazë </a:t>
            </a:r>
            <a:r>
              <a:rPr lang="en-GB" sz="1800" noProof="0" dirty="0" err="1">
                <a:solidFill>
                  <a:srgbClr val="303D68"/>
                </a:solidFill>
                <a:latin typeface="DejaVu Math TeX Gyre"/>
              </a:rPr>
              <a:t>bimore</a:t>
            </a:r>
            <a:r>
              <a:rPr lang="en-GB" sz="1800" noProof="0" dirty="0">
                <a:solidFill>
                  <a:srgbClr val="303D68"/>
                </a:solidFill>
                <a:latin typeface="DejaVu Math TeX Gyre"/>
              </a:rPr>
              <a:t>—</a:t>
            </a:r>
            <a:r>
              <a:rPr lang="en-GB" sz="1800" noProof="0" dirty="0" err="1">
                <a:solidFill>
                  <a:srgbClr val="303D68"/>
                </a:solidFill>
                <a:latin typeface="DejaVu Math TeX Gyre"/>
              </a:rPr>
              <a:t>si</a:t>
            </a:r>
            <a:r>
              <a:rPr lang="en-GB" sz="1800" noProof="0" dirty="0">
                <a:solidFill>
                  <a:srgbClr val="303D68"/>
                </a:solidFill>
                <a:latin typeface="DejaVu Math TeX Gyre"/>
              </a:rPr>
              <a:t> </a:t>
            </a:r>
            <a:r>
              <a:rPr lang="en-GB" sz="1800" noProof="0" dirty="0" err="1">
                <a:solidFill>
                  <a:srgbClr val="303D68"/>
                </a:solidFill>
                <a:latin typeface="DejaVu Math TeX Gyre"/>
              </a:rPr>
              <a:t>vaji</a:t>
            </a:r>
            <a:r>
              <a:rPr lang="en-GB" sz="1800" noProof="0" dirty="0">
                <a:solidFill>
                  <a:srgbClr val="303D68"/>
                </a:solidFill>
                <a:latin typeface="DejaVu Math TeX Gyre"/>
              </a:rPr>
              <a:t> </a:t>
            </a:r>
            <a:r>
              <a:rPr lang="en-GB" sz="1800" noProof="0" dirty="0" err="1">
                <a:solidFill>
                  <a:srgbClr val="303D68"/>
                </a:solidFill>
                <a:latin typeface="DejaVu Math TeX Gyre"/>
              </a:rPr>
              <a:t>i</a:t>
            </a:r>
            <a:r>
              <a:rPr lang="en-GB" sz="1800" noProof="0" dirty="0">
                <a:solidFill>
                  <a:srgbClr val="303D68"/>
                </a:solidFill>
                <a:latin typeface="DejaVu Math TeX Gyre"/>
              </a:rPr>
              <a:t> </a:t>
            </a:r>
            <a:r>
              <a:rPr lang="en-GB" sz="1800" dirty="0" err="1">
                <a:solidFill>
                  <a:srgbClr val="303D68"/>
                </a:solidFill>
                <a:latin typeface="DejaVu Math TeX Gyre"/>
              </a:rPr>
              <a:t>portokallit</a:t>
            </a:r>
            <a:r>
              <a:rPr lang="en-GB" sz="1800" dirty="0">
                <a:solidFill>
                  <a:srgbClr val="303D68"/>
                </a:solidFill>
                <a:latin typeface="DejaVu Math TeX Gyre"/>
              </a:rPr>
              <a:t> </a:t>
            </a:r>
            <a:r>
              <a:rPr lang="en-GB" sz="1800" dirty="0" err="1">
                <a:solidFill>
                  <a:srgbClr val="303D68"/>
                </a:solidFill>
                <a:latin typeface="DejaVu Math TeX Gyre"/>
              </a:rPr>
              <a:t>në</a:t>
            </a:r>
            <a:r>
              <a:rPr lang="en-GB" sz="1800" noProof="0" dirty="0">
                <a:solidFill>
                  <a:srgbClr val="303D68"/>
                </a:solidFill>
                <a:latin typeface="DejaVu Math TeX Gyre"/>
              </a:rPr>
              <a:t> vend </a:t>
            </a:r>
            <a:r>
              <a:rPr lang="en-GB" sz="1800" noProof="0" dirty="0" err="1">
                <a:solidFill>
                  <a:srgbClr val="303D68"/>
                </a:solidFill>
                <a:latin typeface="DejaVu Math TeX Gyre"/>
              </a:rPr>
              <a:t>të</a:t>
            </a:r>
            <a:r>
              <a:rPr lang="en-GB" sz="1800" noProof="0" dirty="0">
                <a:solidFill>
                  <a:srgbClr val="303D68"/>
                </a:solidFill>
                <a:latin typeface="DejaVu Math TeX Gyre"/>
              </a:rPr>
              <a:t> </a:t>
            </a:r>
            <a:r>
              <a:rPr lang="en-GB" sz="1800" noProof="0" dirty="0" err="1">
                <a:solidFill>
                  <a:srgbClr val="303D68"/>
                </a:solidFill>
                <a:latin typeface="DejaVu Math TeX Gyre"/>
              </a:rPr>
              <a:t>kimikateve</a:t>
            </a:r>
            <a:r>
              <a:rPr lang="en-GB" sz="1800" noProof="0" dirty="0">
                <a:solidFill>
                  <a:srgbClr val="303D68"/>
                </a:solidFill>
                <a:latin typeface="DejaVu Math TeX Gyre"/>
              </a:rPr>
              <a:t> </a:t>
            </a:r>
            <a:r>
              <a:rPr lang="en-GB" sz="1800" noProof="0" dirty="0" err="1">
                <a:solidFill>
                  <a:srgbClr val="303D68"/>
                </a:solidFill>
                <a:latin typeface="DejaVu Math TeX Gyre"/>
              </a:rPr>
              <a:t>sintetike</a:t>
            </a:r>
            <a:r>
              <a:rPr lang="en-GB" sz="1800" noProof="0" dirty="0">
                <a:solidFill>
                  <a:srgbClr val="303D68"/>
                </a:solidFill>
                <a:latin typeface="DejaVu Math TeX Gyre"/>
              </a:rPr>
              <a:t>, duke </a:t>
            </a:r>
            <a:r>
              <a:rPr lang="en-GB" sz="1800" noProof="0" dirty="0" err="1">
                <a:solidFill>
                  <a:srgbClr val="303D68"/>
                </a:solidFill>
                <a:latin typeface="DejaVu Math TeX Gyre"/>
              </a:rPr>
              <a:t>demonstruar</a:t>
            </a:r>
            <a:r>
              <a:rPr lang="en-GB" sz="1800" noProof="0" dirty="0">
                <a:solidFill>
                  <a:srgbClr val="303D68"/>
                </a:solidFill>
                <a:latin typeface="DejaVu Math TeX Gyre"/>
              </a:rPr>
              <a:t> </a:t>
            </a:r>
            <a:r>
              <a:rPr lang="en-GB" sz="1800" noProof="0" dirty="0" err="1">
                <a:solidFill>
                  <a:srgbClr val="303D68"/>
                </a:solidFill>
                <a:latin typeface="DejaVu Math TeX Gyre"/>
              </a:rPr>
              <a:t>respekt</a:t>
            </a:r>
            <a:r>
              <a:rPr lang="en-GB" sz="1800" noProof="0" dirty="0">
                <a:solidFill>
                  <a:srgbClr val="303D68"/>
                </a:solidFill>
                <a:latin typeface="DejaVu Math TeX Gyre"/>
              </a:rPr>
              <a:t> </a:t>
            </a:r>
            <a:r>
              <a:rPr lang="en-GB" sz="1800" noProof="0" dirty="0" err="1">
                <a:solidFill>
                  <a:srgbClr val="303D68"/>
                </a:solidFill>
                <a:latin typeface="DejaVu Math TeX Gyre"/>
              </a:rPr>
              <a:t>afatgjatë</a:t>
            </a:r>
            <a:r>
              <a:rPr lang="en-GB" sz="1800" noProof="0" dirty="0">
                <a:solidFill>
                  <a:srgbClr val="303D68"/>
                </a:solidFill>
                <a:latin typeface="DejaVu Math TeX Gyre"/>
              </a:rPr>
              <a:t> </a:t>
            </a:r>
            <a:r>
              <a:rPr lang="en-GB" sz="1800" noProof="0" dirty="0" err="1">
                <a:solidFill>
                  <a:srgbClr val="303D68"/>
                </a:solidFill>
                <a:latin typeface="DejaVu Math TeX Gyre"/>
              </a:rPr>
              <a:t>për</a:t>
            </a:r>
            <a:r>
              <a:rPr lang="en-GB" sz="1800" noProof="0" dirty="0">
                <a:solidFill>
                  <a:srgbClr val="303D68"/>
                </a:solidFill>
                <a:latin typeface="DejaVu Math TeX Gyre"/>
              </a:rPr>
              <a:t> ekosistemet dhe një angazhim për prodhim me përgjegjësi ndaj mjedisit.</a:t>
            </a:r>
          </a:p>
          <a:p>
            <a:pPr marL="285750" indent="-285750" algn="just">
              <a:buFont typeface="Arial" panose="020B0604020202020204" pitchFamily="34" charset="0"/>
              <a:buChar char="•"/>
            </a:pPr>
            <a:r>
              <a:rPr lang="en-GB" sz="1800" noProof="0" dirty="0">
                <a:solidFill>
                  <a:srgbClr val="303D68"/>
                </a:solidFill>
                <a:latin typeface="DejaVu Math TeX Gyre" panose="02000503000000000000" pitchFamily="2" charset="0"/>
              </a:rPr>
              <a:t>Ambalazh i qarkullueshëm dhe përgjegjësi për burimet - përmes ambalazheve prej plastike të ricikluar dhe Nismës Recyclat, kompania mbyll ciklet materiale dhe mishëron parimet e ekonomisë qarkulluese.</a:t>
            </a:r>
          </a:p>
          <a:p>
            <a:pPr marL="285750" indent="-285750" algn="just">
              <a:buFont typeface="Arial" panose="020B0604020202020204" pitchFamily="34" charset="0"/>
              <a:buChar char="•"/>
            </a:pPr>
            <a:r>
              <a:rPr lang="en-GB" sz="1800" noProof="0" dirty="0">
                <a:solidFill>
                  <a:srgbClr val="303D68"/>
                </a:solidFill>
                <a:latin typeface="DejaVu Math TeX Gyre" panose="02000503000000000000" pitchFamily="2" charset="0"/>
              </a:rPr>
              <a:t>Transparenca dhe angazhimi etik - me certifikime si EMAS dhe fokus në produkte të sigurta dhe miqësore me mjedisin, Frosch promovon drejtësinë për konsumatorët dhe tregon se si ndërmarrjet e vogla dhe të mesme mund të integrojnë etikën mjedisore duke mbetur fitimprurëse dhe konkurruese.</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8C6DA145-CDE8-7C46-8594-95031A950729}"/>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Werner &amp; Mertz – Frosch</a:t>
            </a:r>
          </a:p>
        </p:txBody>
      </p:sp>
      <p:sp>
        <p:nvSpPr>
          <p:cNvPr id="12" name="TextBox 11">
            <a:extLst>
              <a:ext uri="{FF2B5EF4-FFF2-40B4-BE49-F238E27FC236}">
                <a16:creationId xmlns:a16="http://schemas.microsoft.com/office/drawing/2014/main" id="{DA6CC656-AAE4-DC14-5751-FF3C9D7F2385}"/>
              </a:ext>
            </a:extLst>
          </p:cNvPr>
          <p:cNvSpPr txBox="1"/>
          <p:nvPr/>
        </p:nvSpPr>
        <p:spPr>
          <a:xfrm>
            <a:off x="610508" y="5222829"/>
            <a:ext cx="3404849" cy="338554"/>
          </a:xfrm>
          <a:prstGeom prst="rect">
            <a:avLst/>
          </a:prstGeom>
          <a:noFill/>
        </p:spPr>
        <p:txBody>
          <a:bodyPr wrap="square" rtlCol="0">
            <a:spAutoFit/>
          </a:bodyPr>
          <a:lstStyle/>
          <a:p>
            <a:r>
              <a:rPr lang="en-GB" sz="800" noProof="0" dirty="0">
                <a:solidFill>
                  <a:srgbClr val="303D68"/>
                </a:solidFill>
                <a:latin typeface="DejaVu Math TeX Gyre" panose="02000503000000000000"/>
              </a:rPr>
              <a:t>Fotot nga Werner &amp; Mertz dhe precious-plastic-melbourne-n5qirFAe6rQ-unsplash</a:t>
            </a:r>
          </a:p>
        </p:txBody>
      </p:sp>
      <p:pic>
        <p:nvPicPr>
          <p:cNvPr id="14" name="Picture 13">
            <a:extLst>
              <a:ext uri="{FF2B5EF4-FFF2-40B4-BE49-F238E27FC236}">
                <a16:creationId xmlns:a16="http://schemas.microsoft.com/office/drawing/2014/main" id="{1BF9D6D5-E9A4-8001-E3DC-0C4E4586AE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0508" y="1700290"/>
            <a:ext cx="4609891" cy="3457419"/>
          </a:xfrm>
          <a:prstGeom prst="rect">
            <a:avLst/>
          </a:prstGeom>
        </p:spPr>
      </p:pic>
      <p:pic>
        <p:nvPicPr>
          <p:cNvPr id="6" name="Picture 5" descr="A green frog logo with red text&#10;&#10;AI-generated content may be incorrect.">
            <a:extLst>
              <a:ext uri="{FF2B5EF4-FFF2-40B4-BE49-F238E27FC236}">
                <a16:creationId xmlns:a16="http://schemas.microsoft.com/office/drawing/2014/main" id="{98E15883-8D6A-16FF-B971-4E16714A9F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0793" y="144627"/>
            <a:ext cx="1817848" cy="1275100"/>
          </a:xfrm>
          <a:prstGeom prst="rect">
            <a:avLst/>
          </a:prstGeom>
        </p:spPr>
      </p:pic>
    </p:spTree>
    <p:extLst>
      <p:ext uri="{BB962C8B-B14F-4D97-AF65-F5344CB8AC3E}">
        <p14:creationId xmlns:p14="http://schemas.microsoft.com/office/powerpoint/2010/main" val="2825900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35BF9-BE2C-F494-917F-A6B8EA13758E}"/>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77390AA-EBFA-E0AC-23BA-8B09B9A2018E}"/>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0E67B35E-7579-42D3-68A7-FC354C731A15}"/>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1B7E248A-261C-CBEE-3A2D-B91E5F5B4CE5}"/>
              </a:ext>
            </a:extLst>
          </p:cNvPr>
          <p:cNvSpPr>
            <a:spLocks noGrp="1"/>
          </p:cNvSpPr>
          <p:nvPr>
            <p:ph type="title"/>
          </p:nvPr>
        </p:nvSpPr>
        <p:spPr>
          <a:xfrm>
            <a:off x="583460" y="2356770"/>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Moduli 3: Arsimi për qëndrueshmëri dhe etikë mjedisore – pedagogji dhe praktikë</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GB" sz="3000" noProof="0" dirty="0">
                <a:solidFill>
                  <a:srgbClr val="373365"/>
                </a:solidFill>
                <a:latin typeface="DejaVu Math TeX Gyre" panose="02000503000000000000"/>
              </a:rPr>
              <a:t>Nëntitulli 3.1: Mësimi aktiv për qëndrueshmëri dhe etikë mjedisore</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Nënkryetari 3.2: Mjetet vizuale dhe digjitale për mësimin e qëndrueshmërisë dhe etikës mjedisore</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Nënkryetari 3.3: Projekte të udhëhequra nga studentët dhe plane veprimi</a:t>
            </a: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E311B127-47A0-7940-AE08-E6B695726613}"/>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Përmirësimi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cilësisë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së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arsimit</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dhe</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aftësimit</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profesional</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(VET)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në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Ballkanin</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Perëndimor</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për</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zhvillim</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të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qëndrueshëm</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a:t>
            </a:r>
          </a:p>
        </p:txBody>
      </p:sp>
      <p:pic>
        <p:nvPicPr>
          <p:cNvPr id="13" name="Picture 12" descr="A white text on a black background&#10;&#10;Description automatically generated">
            <a:extLst>
              <a:ext uri="{FF2B5EF4-FFF2-40B4-BE49-F238E27FC236}">
                <a16:creationId xmlns:a16="http://schemas.microsoft.com/office/drawing/2014/main" id="{9185C0CC-9AE7-E6B9-4896-98CA9C9440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9E9B23DE-BD51-77CF-DDF5-68A303C4D0F4}"/>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456D4F50-0ED1-48A6-67A2-731360EFDB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B78C6DA0-6A5F-335E-C1C1-605F7E7BA23E}"/>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Ura e hendekut të gjelbër dhe digjital</a:t>
            </a:r>
          </a:p>
        </p:txBody>
      </p:sp>
    </p:spTree>
    <p:extLst>
      <p:ext uri="{BB962C8B-B14F-4D97-AF65-F5344CB8AC3E}">
        <p14:creationId xmlns:p14="http://schemas.microsoft.com/office/powerpoint/2010/main" val="3272568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6B9A6-055E-684D-41AC-AC06ADD7E7C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839933C-8FBA-846D-73FD-ED12E69BAB5A}"/>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212744BE-0E8F-7B1F-7C38-55982EAE6603}"/>
              </a:ext>
            </a:extLst>
          </p:cNvPr>
          <p:cNvSpPr txBox="1"/>
          <p:nvPr/>
        </p:nvSpPr>
        <p:spPr>
          <a:xfrm>
            <a:off x="3984331" y="402332"/>
            <a:ext cx="8111062" cy="45036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Mësimi i bazuar në projekte</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Detyrat e zgjidhjes së problemeve </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Mendimi dizajnerik</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Simulime dhe lojë roli</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Roli i reflektimit </a:t>
            </a:r>
          </a:p>
          <a:p>
            <a:pPr marL="457200" indent="-457200">
              <a:lnSpc>
                <a:spcPct val="90000"/>
              </a:lnSpc>
              <a:spcBef>
                <a:spcPct val="0"/>
              </a:spcBef>
              <a:buFont typeface="Arial" panose="020B0604020202020204" pitchFamily="34" charset="0"/>
              <a:buChar char="•"/>
            </a:pP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F6062B20-D397-7A7C-6143-9052B903EB1C}"/>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 3.1: Mësimi aktiv për qëndrueshmëri dhe etikë mjedisore</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29D12DB4-2C43-161A-5C83-0F5B4D384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1305F5E0-161A-CF14-9C17-EEFC7B0C96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419782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294222-AB0D-5AFC-D7E8-D0A615C1712E}"/>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B3867719-AA83-060D-963D-C4F0643EF671}"/>
              </a:ext>
            </a:extLst>
          </p:cNvPr>
          <p:cNvSpPr txBox="1">
            <a:spLocks/>
          </p:cNvSpPr>
          <p:nvPr/>
        </p:nvSpPr>
        <p:spPr>
          <a:xfrm>
            <a:off x="514117" y="1394454"/>
            <a:ext cx="4852702" cy="429831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Studentët trajtojnë sfida reale të qëndrueshmërisë në fushën e tyre (p.sh., reduktimi i mbetjeve ushqimore në mikpritje, auditime energjetike në shkolla, propozime për energji të rinovueshme, plane për riciklim dhe kompostim urban).</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a:rPr>
              <a:t>Projektet </a:t>
            </a:r>
            <a:r>
              <a:rPr lang="en-GB" sz="1800" noProof="0" dirty="0" err="1">
                <a:solidFill>
                  <a:srgbClr val="303D68"/>
                </a:solidFill>
                <a:latin typeface="DejaVu Math TeX Gyre"/>
              </a:rPr>
              <a:t>praktike</a:t>
            </a:r>
            <a:r>
              <a:rPr lang="en-GB" sz="1800" noProof="0" dirty="0">
                <a:solidFill>
                  <a:srgbClr val="303D68"/>
                </a:solidFill>
                <a:latin typeface="DejaVu Math TeX Gyre"/>
              </a:rPr>
              <a:t> </a:t>
            </a:r>
            <a:r>
              <a:rPr lang="en-GB" sz="1800" noProof="0" dirty="0" err="1">
                <a:solidFill>
                  <a:srgbClr val="303D68"/>
                </a:solidFill>
                <a:latin typeface="DejaVu Math TeX Gyre"/>
              </a:rPr>
              <a:t>zbulojnë</a:t>
            </a:r>
            <a:r>
              <a:rPr lang="en-GB" sz="1800" noProof="0" dirty="0">
                <a:solidFill>
                  <a:srgbClr val="303D68"/>
                </a:solidFill>
                <a:latin typeface="DejaVu Math TeX Gyre"/>
              </a:rPr>
              <a:t> </a:t>
            </a:r>
            <a:r>
              <a:rPr lang="en-GB" sz="1800" noProof="0" dirty="0" err="1">
                <a:solidFill>
                  <a:srgbClr val="303D68"/>
                </a:solidFill>
                <a:latin typeface="DejaVu Math TeX Gyre"/>
              </a:rPr>
              <a:t>dimensionet</a:t>
            </a:r>
            <a:r>
              <a:rPr lang="en-GB" sz="1800" noProof="0" dirty="0">
                <a:solidFill>
                  <a:srgbClr val="303D68"/>
                </a:solidFill>
                <a:latin typeface="DejaVu Math TeX Gyre"/>
              </a:rPr>
              <a:t> </a:t>
            </a:r>
            <a:r>
              <a:rPr lang="en-GB" sz="1800" dirty="0" err="1">
                <a:solidFill>
                  <a:srgbClr val="303D68"/>
                </a:solidFill>
                <a:latin typeface="DejaVu Math TeX Gyre"/>
              </a:rPr>
              <a:t>etike</a:t>
            </a:r>
            <a:r>
              <a:rPr lang="en-GB" sz="1800" dirty="0">
                <a:solidFill>
                  <a:srgbClr val="303D68"/>
                </a:solidFill>
                <a:latin typeface="DejaVu Math TeX Gyre"/>
              </a:rPr>
              <a:t> </a:t>
            </a:r>
            <a:r>
              <a:rPr lang="en-GB" sz="1800" dirty="0" err="1">
                <a:solidFill>
                  <a:srgbClr val="303D68"/>
                </a:solidFill>
                <a:latin typeface="DejaVu Math TeX Gyre"/>
              </a:rPr>
              <a:t>balancimi</a:t>
            </a:r>
            <a:r>
              <a:rPr lang="en-GB" sz="1800" noProof="0" dirty="0">
                <a:solidFill>
                  <a:srgbClr val="303D68"/>
                </a:solidFill>
                <a:latin typeface="DejaVu Math TeX Gyre"/>
              </a:rPr>
              <a:t> </a:t>
            </a:r>
            <a:r>
              <a:rPr lang="en-GB" sz="1800" noProof="0" dirty="0" err="1">
                <a:solidFill>
                  <a:srgbClr val="303D68"/>
                </a:solidFill>
                <a:latin typeface="DejaVu Math TeX Gyre"/>
              </a:rPr>
              <a:t>i</a:t>
            </a:r>
            <a:r>
              <a:rPr lang="en-GB" sz="1800" noProof="0" dirty="0">
                <a:solidFill>
                  <a:srgbClr val="303D68"/>
                </a:solidFill>
                <a:latin typeface="DejaVu Math TeX Gyre"/>
              </a:rPr>
              <a:t> </a:t>
            </a:r>
            <a:r>
              <a:rPr lang="en-GB" sz="1800" noProof="0" dirty="0" err="1">
                <a:solidFill>
                  <a:srgbClr val="303D68"/>
                </a:solidFill>
                <a:latin typeface="DejaVu Math TeX Gyre"/>
              </a:rPr>
              <a:t>kostos</a:t>
            </a:r>
            <a:r>
              <a:rPr lang="en-GB" sz="1800" noProof="0" dirty="0">
                <a:solidFill>
                  <a:srgbClr val="303D68"/>
                </a:solidFill>
                <a:latin typeface="DejaVu Math TeX Gyre"/>
              </a:rPr>
              <a:t>, </a:t>
            </a:r>
            <a:r>
              <a:rPr lang="en-GB" sz="1800" noProof="0" dirty="0" err="1">
                <a:solidFill>
                  <a:srgbClr val="303D68"/>
                </a:solidFill>
                <a:latin typeface="DejaVu Math TeX Gyre"/>
              </a:rPr>
              <a:t>ndikimit</a:t>
            </a:r>
            <a:r>
              <a:rPr lang="en-GB" sz="1800" noProof="0" dirty="0">
                <a:solidFill>
                  <a:srgbClr val="303D68"/>
                </a:solidFill>
                <a:latin typeface="DejaVu Math TeX Gyre"/>
              </a:rPr>
              <a:t> social, </a:t>
            </a:r>
            <a:r>
              <a:rPr lang="en-GB" sz="1800" noProof="0" dirty="0" err="1">
                <a:solidFill>
                  <a:srgbClr val="303D68"/>
                </a:solidFill>
                <a:latin typeface="DejaVu Math TeX Gyre"/>
              </a:rPr>
              <a:t>përgjegjësisë</a:t>
            </a:r>
            <a:r>
              <a:rPr lang="en-GB" sz="1800" noProof="0" dirty="0">
                <a:solidFill>
                  <a:srgbClr val="303D68"/>
                </a:solidFill>
                <a:latin typeface="DejaVu Math TeX Gyre"/>
              </a:rPr>
              <a:t> </a:t>
            </a:r>
            <a:r>
              <a:rPr lang="en-GB" sz="1800" noProof="0" dirty="0" err="1">
                <a:solidFill>
                  <a:srgbClr val="303D68"/>
                </a:solidFill>
                <a:latin typeface="DejaVu Math TeX Gyre"/>
              </a:rPr>
              <a:t>mjedisore</a:t>
            </a:r>
            <a:r>
              <a:rPr lang="en-GB" sz="1800" noProof="0" dirty="0">
                <a:solidFill>
                  <a:srgbClr val="303D68"/>
                </a:solidFill>
                <a:latin typeface="DejaVu Math TeX Gyre"/>
              </a:rPr>
              <a:t> </a:t>
            </a:r>
            <a:r>
              <a:rPr lang="en-GB" sz="1800" noProof="0" dirty="0" err="1">
                <a:solidFill>
                  <a:srgbClr val="303D68"/>
                </a:solidFill>
                <a:latin typeface="DejaVu Math TeX Gyre"/>
              </a:rPr>
              <a:t>dhe</a:t>
            </a:r>
            <a:r>
              <a:rPr lang="en-GB" sz="1800" noProof="0" dirty="0">
                <a:solidFill>
                  <a:srgbClr val="303D68"/>
                </a:solidFill>
                <a:latin typeface="DejaVu Math TeX Gyre"/>
              </a:rPr>
              <a:t> </a:t>
            </a:r>
            <a:r>
              <a:rPr lang="en-GB" sz="1800" noProof="0" dirty="0" err="1">
                <a:solidFill>
                  <a:srgbClr val="303D68"/>
                </a:solidFill>
                <a:latin typeface="DejaVu Math TeX Gyre"/>
              </a:rPr>
              <a:t>pasojave</a:t>
            </a:r>
            <a:r>
              <a:rPr lang="en-GB" sz="1800" noProof="0" dirty="0">
                <a:solidFill>
                  <a:srgbClr val="303D68"/>
                </a:solidFill>
                <a:latin typeface="DejaVu Math TeX Gyre"/>
              </a:rPr>
              <a:t> afatgjata.</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Mësuesit mbështesin mësimin me lista kontrolli për qëndrueshmëri, vlerësime të ndikimit dhe korniza të Mendimit të Dizajnit.</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Studentët krijojnë plane veprimi të matshme (reduktimi i energjisë, normat e devijimit të mbeturinave, analiza e gjurmës së karbonit) që lidhin arsyetimin etik me rezultate reale të bazuara në të dhëna.</a:t>
            </a:r>
          </a:p>
          <a:p>
            <a:pPr lvl="1" indent="-228600">
              <a:lnSpc>
                <a:spcPct val="90000"/>
              </a:lnSpc>
              <a:spcAft>
                <a:spcPts val="600"/>
              </a:spcAft>
              <a:buFont typeface="Arial" panose="020B0604020202020204" pitchFamily="34" charset="0"/>
              <a:buChar char="•"/>
            </a:pPr>
            <a:endParaRPr lang="en-GB" noProof="0" dirty="0">
              <a:latin typeface="DejaVu Math TeX Gyre"/>
            </a:endParaRPr>
          </a:p>
        </p:txBody>
      </p:sp>
      <p:pic>
        <p:nvPicPr>
          <p:cNvPr id="14" name="Picture 13" descr="A person's hand pointing at a white board&#10;&#10;AI-generated content may be incorrect.">
            <a:extLst>
              <a:ext uri="{FF2B5EF4-FFF2-40B4-BE49-F238E27FC236}">
                <a16:creationId xmlns:a16="http://schemas.microsoft.com/office/drawing/2014/main" id="{749A3D9A-F737-9BFE-9AFB-F9ED6347BC0B}"/>
              </a:ext>
            </a:extLst>
          </p:cNvPr>
          <p:cNvPicPr>
            <a:picLocks noChangeAspect="1"/>
          </p:cNvPicPr>
          <p:nvPr/>
        </p:nvPicPr>
        <p:blipFill>
          <a:blip r:embed="rId2" cstate="print">
            <a:extLst>
              <a:ext uri="{28A0092B-C50C-407E-A947-70E740481C1C}">
                <a14:useLocalDpi xmlns:a14="http://schemas.microsoft.com/office/drawing/2010/main" val="0"/>
              </a:ext>
            </a:extLst>
          </a:blip>
          <a:srcRect l="14119" r="27843"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Title 1">
            <a:extLst>
              <a:ext uri="{FF2B5EF4-FFF2-40B4-BE49-F238E27FC236}">
                <a16:creationId xmlns:a16="http://schemas.microsoft.com/office/drawing/2014/main" id="{25179873-DFEF-0E18-D084-EBE5B2035113}"/>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Mësimi i bazuar në projekte</a:t>
            </a:r>
          </a:p>
        </p:txBody>
      </p:sp>
      <p:pic>
        <p:nvPicPr>
          <p:cNvPr id="16" name="Picture 15" descr="Blue text on a black background&#10;&#10;Description automatically generated">
            <a:extLst>
              <a:ext uri="{FF2B5EF4-FFF2-40B4-BE49-F238E27FC236}">
                <a16:creationId xmlns:a16="http://schemas.microsoft.com/office/drawing/2014/main" id="{065DC30A-2851-B0DD-FCE1-11B87BB5D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7" name="Picture 16" descr="A logo with text on it&#10;&#10;Description automatically generated">
            <a:extLst>
              <a:ext uri="{FF2B5EF4-FFF2-40B4-BE49-F238E27FC236}">
                <a16:creationId xmlns:a16="http://schemas.microsoft.com/office/drawing/2014/main" id="{26C8F20A-1381-814A-E9B2-3C37B1825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8" name="TextBox 17">
            <a:extLst>
              <a:ext uri="{FF2B5EF4-FFF2-40B4-BE49-F238E27FC236}">
                <a16:creationId xmlns:a16="http://schemas.microsoft.com/office/drawing/2014/main" id="{895941DF-0632-85FD-3E57-09D1D449670A}"/>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alvaro-reyes-qWwpHwip31M-unsplash</a:t>
            </a:r>
          </a:p>
        </p:txBody>
      </p:sp>
    </p:spTree>
    <p:extLst>
      <p:ext uri="{BB962C8B-B14F-4D97-AF65-F5344CB8AC3E}">
        <p14:creationId xmlns:p14="http://schemas.microsoft.com/office/powerpoint/2010/main" val="4175086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010E8A-645F-07BC-1C07-C72D745B8BA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32A638BF-49D8-6A28-5956-41FF2CF42E0D}"/>
              </a:ext>
            </a:extLst>
          </p:cNvPr>
          <p:cNvSpPr txBox="1">
            <a:spLocks/>
          </p:cNvSpPr>
          <p:nvPr/>
        </p:nvSpPr>
        <p:spPr>
          <a:xfrm>
            <a:off x="514117" y="1507167"/>
            <a:ext cx="4619621" cy="384366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Studentët trajtojnë dilemat e botës reale përmes studimeve të rasteve (p.sh., energjia e rinovueshme kundrejt karburanteve fosile, menaxhimi cirkular i mbetjeve).</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Aplikoni korniza etike për të vlerësuar kompromiset, ndikimet ndaj palëve të interesuara dhe pasojat afatgjata.</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Përdorni mjete praktike – matrica vendimmarrjeje, analiza kosto-përfitim, lista kontrolli për vlerësimin etik.</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Inkurajon analizë sistematike dhe rekomandime të justifikuara e të përgjegjshme.</a:t>
            </a:r>
          </a:p>
          <a:p>
            <a:pPr marL="742950" lvl="1" indent="-228600">
              <a:lnSpc>
                <a:spcPct val="90000"/>
              </a:lnSpc>
              <a:spcAft>
                <a:spcPts val="600"/>
              </a:spcAft>
              <a:buFont typeface="Arial" panose="020B0604020202020204" pitchFamily="34" charset="0"/>
              <a:buChar char="•"/>
            </a:pPr>
            <a:endParaRPr lang="en-GB" sz="1900" noProof="0" dirty="0"/>
          </a:p>
        </p:txBody>
      </p:sp>
      <p:pic>
        <p:nvPicPr>
          <p:cNvPr id="6" name="Picture 5" descr="A close-up of a puzzle&#10;&#10;AI-generated content may be incorrect.">
            <a:extLst>
              <a:ext uri="{FF2B5EF4-FFF2-40B4-BE49-F238E27FC236}">
                <a16:creationId xmlns:a16="http://schemas.microsoft.com/office/drawing/2014/main" id="{E84D76B3-AD9A-A5FE-90A3-AFA8B402835E}"/>
              </a:ext>
            </a:extLst>
          </p:cNvPr>
          <p:cNvPicPr>
            <a:picLocks noChangeAspect="1"/>
          </p:cNvPicPr>
          <p:nvPr/>
        </p:nvPicPr>
        <p:blipFill>
          <a:blip r:embed="rId2" cstate="print">
            <a:extLst>
              <a:ext uri="{28A0092B-C50C-407E-A947-70E740481C1C}">
                <a14:useLocalDpi xmlns:a14="http://schemas.microsoft.com/office/drawing/2010/main" val="0"/>
              </a:ext>
            </a:extLst>
          </a:blip>
          <a:srcRect l="21484" r="20479"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2D07CB73-6F11-6AA3-B167-2FDF50156CC0}"/>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Detyrat e zgjidhjes së problemeve</a:t>
            </a:r>
          </a:p>
        </p:txBody>
      </p:sp>
      <p:pic>
        <p:nvPicPr>
          <p:cNvPr id="10" name="Picture 9" descr="Blue text on a black background&#10;&#10;Description automatically generated">
            <a:extLst>
              <a:ext uri="{FF2B5EF4-FFF2-40B4-BE49-F238E27FC236}">
                <a16:creationId xmlns:a16="http://schemas.microsoft.com/office/drawing/2014/main" id="{5663239F-D932-EA3C-8B98-AECE870909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4927BAC4-991C-D669-00A6-6D093DC52F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1F41FE57-5C7D-B5CE-6A9C-6E05F6B17E23}"/>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Imazh nga olav-ahrens-rotne-4Ennrbj1svk-unsplash</a:t>
            </a:r>
          </a:p>
        </p:txBody>
      </p:sp>
    </p:spTree>
    <p:extLst>
      <p:ext uri="{BB962C8B-B14F-4D97-AF65-F5344CB8AC3E}">
        <p14:creationId xmlns:p14="http://schemas.microsoft.com/office/powerpoint/2010/main" val="189305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6AF6C5-90BD-182D-8CC6-3C77D1FE67A3}"/>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82FEEF2-31E7-0496-0CC9-57D4F3BFB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57A3014F-B293-B2F6-03E3-3E0D09B500E3}"/>
              </a:ext>
            </a:extLst>
          </p:cNvPr>
          <p:cNvSpPr txBox="1">
            <a:spLocks/>
          </p:cNvSpPr>
          <p:nvPr/>
        </p:nvSpPr>
        <p:spPr>
          <a:xfrm>
            <a:off x="514117" y="1507167"/>
            <a:ext cx="5715098" cy="4241880"/>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r>
              <a:rPr lang="en-GB" sz="1800" noProof="0" dirty="0">
                <a:solidFill>
                  <a:srgbClr val="303D68"/>
                </a:solidFill>
                <a:latin typeface="DejaVu Math TeX Gyre" panose="02000503000000000000" pitchFamily="2" charset="0"/>
              </a:rPr>
              <a:t>Një qasje krijuese dhe iterative për zgjidhjen e problemeve që nxit empatinë, bashkëpunimin dhe eksperimentimin. Kryhet duke ndjekur këto hapa:</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Empatizo – kupto përdoruesit/njerëzit e prekur; mbledh nevojat, sfidat dhe emocionet.</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Defino – kthe vëzhgimet në një deklaratë problemi të qartë dhe të zbatueshme.</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Ideo – zhvilloni stuhinë e ideve për shumë zgjidhje krijuese pa paragjykim.</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Prototiponi – ndërtoni versione të thjeshta, të prekshme të zgjidhjeve (posterë, modele, plane veprimi).</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Testoni – provoni zgjidhjet, mbledhni reagime, përmirësoni dhe përsëritni.</a:t>
            </a:r>
          </a:p>
          <a:p>
            <a:pPr algn="just">
              <a:spcAft>
                <a:spcPts val="600"/>
              </a:spcAft>
            </a:pPr>
            <a:endParaRPr lang="en-GB" sz="1800" noProof="0" dirty="0">
              <a:solidFill>
                <a:srgbClr val="303D68"/>
              </a:solidFill>
              <a:latin typeface="DejaVu Math TeX Gyre" panose="02000503000000000000" pitchFamily="2" charset="0"/>
            </a:endParaRPr>
          </a:p>
          <a:p>
            <a:pPr algn="just">
              <a:spcAft>
                <a:spcPts val="600"/>
              </a:spcAft>
            </a:pPr>
            <a:r>
              <a:rPr lang="en-GB" sz="1800" noProof="0" dirty="0">
                <a:solidFill>
                  <a:srgbClr val="303D68"/>
                </a:solidFill>
                <a:latin typeface="DejaVu Math TeX Gyre" panose="02000503000000000000" pitchFamily="2" charset="0"/>
              </a:rPr>
              <a:t>Qëllimi - zgjidhni probleme reale në mënyrë krijuese, etike dhe bashkëpunuese.</a:t>
            </a:r>
            <a:endParaRPr lang="en-GB" sz="1800" noProof="0" dirty="0"/>
          </a:p>
        </p:txBody>
      </p:sp>
      <p:pic>
        <p:nvPicPr>
          <p:cNvPr id="6" name="Picture 5">
            <a:extLst>
              <a:ext uri="{FF2B5EF4-FFF2-40B4-BE49-F238E27FC236}">
                <a16:creationId xmlns:a16="http://schemas.microsoft.com/office/drawing/2014/main" id="{3FD93563-F3C2-CD3F-C3C8-4C8FB40C9934}"/>
              </a:ext>
            </a:extLst>
          </p:cNvPr>
          <p:cNvPicPr>
            <a:picLocks noChangeAspect="1"/>
          </p:cNvPicPr>
          <p:nvPr/>
        </p:nvPicPr>
        <p:blipFill>
          <a:blip r:embed="rId2" cstate="print">
            <a:extLst>
              <a:ext uri="{28A0092B-C50C-407E-A947-70E740481C1C}">
                <a14:useLocalDpi xmlns:a14="http://schemas.microsoft.com/office/drawing/2010/main" val="0"/>
              </a:ext>
            </a:extLst>
          </a:blip>
          <a:srcRect l="21021" r="2102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1B386920-A7F1-3DD1-01D2-9A8131F40500}"/>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Mendimi dizajnerik</a:t>
            </a:r>
          </a:p>
        </p:txBody>
      </p:sp>
      <p:pic>
        <p:nvPicPr>
          <p:cNvPr id="10" name="Picture 9" descr="Blue text on a black background&#10;&#10;Description automatically generated">
            <a:extLst>
              <a:ext uri="{FF2B5EF4-FFF2-40B4-BE49-F238E27FC236}">
                <a16:creationId xmlns:a16="http://schemas.microsoft.com/office/drawing/2014/main" id="{2768B84B-D761-502F-12CC-E5AD251A0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F67F2708-5A5B-CA84-BE18-2B43ADB730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72C21C7C-A71A-E6D9-8EDE-802780F34C94}"/>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ux-indonesia-qC2n6RQU4Vw-unsplash</a:t>
            </a:r>
          </a:p>
        </p:txBody>
      </p:sp>
    </p:spTree>
    <p:extLst>
      <p:ext uri="{BB962C8B-B14F-4D97-AF65-F5344CB8AC3E}">
        <p14:creationId xmlns:p14="http://schemas.microsoft.com/office/powerpoint/2010/main" val="854845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C6B168-A78F-FC50-8095-65A9344FEC1E}"/>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E8CA85A-F17D-AA28-33F1-D05F708C7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7DACDD16-3F3C-B2E1-2AB0-009263DCB382}"/>
              </a:ext>
            </a:extLst>
          </p:cNvPr>
          <p:cNvSpPr txBox="1">
            <a:spLocks/>
          </p:cNvSpPr>
          <p:nvPr/>
        </p:nvSpPr>
        <p:spPr>
          <a:xfrm>
            <a:off x="514117" y="1729691"/>
            <a:ext cx="5715098" cy="4241880"/>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Udhëtimet imagjinare thellojnë kuptimin e marrjes së vendimeve etike.</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Shembuj - Debatet e këshillit bashkiak mbi projektet industriale ose fermat diellore, Parlamenti i bashkëmoshatarëve: studentët marrin rolet e palëve të interesuara (banorë, OJQ, biznese, politikanë), Hackathons: dizajnimi i sistemeve të zgjuara të riciklimit, energjisë së rinovueshme në shkallë të vogël, ose projekte të eko-inovacionit</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Aftësitë e zhvilluara - empati, negociata, bashkëpunim dhe zgjidhje praktike të problemeve</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Lidh studentët me sfidat etike dhe mjedisore të botës reale.</a:t>
            </a:r>
            <a:endParaRPr lang="en-GB" sz="2000" noProof="0" dirty="0"/>
          </a:p>
        </p:txBody>
      </p:sp>
      <p:pic>
        <p:nvPicPr>
          <p:cNvPr id="6" name="Picture 5">
            <a:extLst>
              <a:ext uri="{FF2B5EF4-FFF2-40B4-BE49-F238E27FC236}">
                <a16:creationId xmlns:a16="http://schemas.microsoft.com/office/drawing/2014/main" id="{F70CC2B9-37CC-37BB-B0C0-6E7AC17C6DF5}"/>
              </a:ext>
            </a:extLst>
          </p:cNvPr>
          <p:cNvPicPr>
            <a:picLocks noChangeAspect="1"/>
          </p:cNvPicPr>
          <p:nvPr/>
        </p:nvPicPr>
        <p:blipFill>
          <a:blip r:embed="rId2" cstate="print">
            <a:extLst>
              <a:ext uri="{28A0092B-C50C-407E-A947-70E740481C1C}">
                <a14:useLocalDpi xmlns:a14="http://schemas.microsoft.com/office/drawing/2010/main" val="0"/>
              </a:ext>
            </a:extLst>
          </a:blip>
          <a:srcRect l="21002" r="2100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224A3D5C-37CD-4F10-B88C-E7319A1CB7A0}"/>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err="1">
                <a:solidFill>
                  <a:srgbClr val="399884"/>
                </a:solidFill>
                <a:latin typeface="DejaVu Sans"/>
                <a:ea typeface="DejaVu Sans" panose="020B0603030804020204" pitchFamily="34" charset="0"/>
                <a:cs typeface="DejaVu Sans" panose="020B0603030804020204" pitchFamily="34" charset="0"/>
              </a:rPr>
              <a:t>Simulime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dhe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dirty="0" err="1">
                <a:solidFill>
                  <a:srgbClr val="399884"/>
                </a:solidFill>
                <a:latin typeface="DejaVu Sans"/>
                <a:ea typeface="DejaVu Sans" panose="020B0603030804020204" pitchFamily="34" charset="0"/>
                <a:cs typeface="DejaVu Sans" panose="020B0603030804020204" pitchFamily="34" charset="0"/>
              </a:rPr>
              <a:t>loja</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dirty="0">
                <a:solidFill>
                  <a:srgbClr val="399884"/>
                </a:solidFill>
                <a:latin typeface="DejaVu Sans"/>
                <a:ea typeface="DejaVu Sans" panose="020B0603030804020204" pitchFamily="34" charset="0"/>
                <a:cs typeface="DejaVu Sans" panose="020B0603030804020204" pitchFamily="34" charset="0"/>
              </a:rPr>
              <a:t>me role</a:t>
            </a:r>
            <a:endParaRPr lang="en-GB" sz="3000" b="1" noProof="0" dirty="0">
              <a:solidFill>
                <a:srgbClr val="399884"/>
              </a:solidFill>
              <a:latin typeface="DejaVu Sans"/>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F4FDF794-E42B-9B10-FDF4-0E0D32E12D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9A87CA7D-5AC6-DD9E-A126-029602A035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10A270D8-D793-E802-D4DC-F71BD9B24BD9}"/>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Imazh nga </a:t>
            </a:r>
            <a:r>
              <a:rPr lang="en-GB" sz="800" noProof="0" dirty="0" err="1">
                <a:solidFill>
                  <a:schemeClr val="bg1"/>
                </a:solidFill>
                <a:latin typeface="DejaVu Math TeX Gyre" panose="02000503000000000000"/>
              </a:rPr>
              <a:t>thisisengineering-jk-vpJaxUxw-unsplash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2262224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03A55-4463-0B81-F8FA-951800261322}"/>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C40AD813-BF75-90A3-AD53-AA5A6FE245D9}"/>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190BE33A-EF6E-1817-B16A-B3EEA30AEB38}"/>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A24FC31F-9DDF-85FB-277E-FE53ACDCE27E}"/>
              </a:ext>
            </a:extLst>
          </p:cNvPr>
          <p:cNvSpPr>
            <a:spLocks noGrp="1"/>
          </p:cNvSpPr>
          <p:nvPr>
            <p:ph type="title"/>
          </p:nvPr>
        </p:nvSpPr>
        <p:spPr>
          <a:xfrm>
            <a:off x="558396" y="2220583"/>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Moduli 1: Bazat e qëndrueshmërisë </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GB" sz="3000" noProof="0" dirty="0">
                <a:solidFill>
                  <a:srgbClr val="373365"/>
                </a:solidFill>
                <a:latin typeface="DejaVu Math TeX Gyre" panose="02000503000000000000"/>
              </a:rPr>
              <a:t>Nëntitulli 1.1: Hyrje në qëndrueshmëri dhe zhvillim të qëndrueshëm</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Nënkryetari 1.2: Lidhja midis qëndrueshmërisë, ekonomisë cirkulare dhe NVM-ve</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Nëntitull 1.3: Shembuj të mirë të zbatimit të praktikave të qëndrueshmërisë në kompani</a:t>
            </a: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9D06A378-F1CD-1338-C62A-DBE8CACFC329}"/>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lnSpc>
                <a:spcPct val="100000"/>
              </a:lnSpc>
              <a:spcAft>
                <a:spcPct val="0"/>
              </a:spcAft>
            </a:pP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Përmirësimi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cilësisë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së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arsimit</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dhe</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aftësimit</a:t>
            </a:r>
            <a:r>
              <a:rPr lang="en-GB" sz="1400" dirty="0">
                <a:solidFill>
                  <a:schemeClr val="bg1"/>
                </a:solidFill>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profesional</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(VET)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në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Ballkanin</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Perëndimor</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për</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zhvillim</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të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qëndrueshëm.</a:t>
            </a:r>
          </a:p>
        </p:txBody>
      </p:sp>
      <p:pic>
        <p:nvPicPr>
          <p:cNvPr id="13" name="Picture 12" descr="A white text on a black background&#10;&#10;Description automatically generated">
            <a:extLst>
              <a:ext uri="{FF2B5EF4-FFF2-40B4-BE49-F238E27FC236}">
                <a16:creationId xmlns:a16="http://schemas.microsoft.com/office/drawing/2014/main" id="{CB126673-B492-8D8E-9623-107FAB555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879399CC-7A46-4F13-53B2-FC2AE1E0827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B3EF742A-6367-D6DE-173F-F1FD201B30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820FC247-744E-3200-802F-09C6CC36352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ea typeface="+mj-lt"/>
                <a:cs typeface="+mj-lt"/>
              </a:rPr>
              <a:t>Ura e </a:t>
            </a:r>
            <a:r>
              <a:rPr lang="en-GB" sz="2000" b="1" noProof="0" dirty="0" err="1">
                <a:solidFill>
                  <a:srgbClr val="74D3BD"/>
                </a:solidFill>
                <a:ea typeface="+mj-lt"/>
                <a:cs typeface="+mj-lt"/>
              </a:rPr>
              <a:t>hendekut</a:t>
            </a:r>
            <a:r>
              <a:rPr lang="en-GB" sz="2000" b="1" noProof="0" dirty="0">
                <a:solidFill>
                  <a:srgbClr val="74D3BD"/>
                </a:solidFill>
                <a:ea typeface="+mj-lt"/>
                <a:cs typeface="+mj-lt"/>
              </a:rPr>
              <a:t> </a:t>
            </a:r>
            <a:r>
              <a:rPr lang="en-GB" sz="2000" b="1" dirty="0" err="1">
                <a:solidFill>
                  <a:srgbClr val="74D3BD"/>
                </a:solidFill>
                <a:ea typeface="+mj-lt"/>
                <a:cs typeface="+mj-lt"/>
              </a:rPr>
              <a:t>të</a:t>
            </a:r>
            <a:r>
              <a:rPr lang="en-GB" sz="2000" b="1" dirty="0">
                <a:solidFill>
                  <a:srgbClr val="74D3BD"/>
                </a:solidFill>
                <a:ea typeface="+mj-lt"/>
                <a:cs typeface="+mj-lt"/>
              </a:rPr>
              <a:t> </a:t>
            </a:r>
            <a:r>
              <a:rPr lang="en-GB" sz="2000" b="1" dirty="0" err="1">
                <a:solidFill>
                  <a:srgbClr val="74D3BD"/>
                </a:solidFill>
                <a:ea typeface="+mj-lt"/>
                <a:cs typeface="+mj-lt"/>
              </a:rPr>
              <a:t>gjelbër</a:t>
            </a:r>
            <a:r>
              <a:rPr lang="en-GB" sz="2000" b="1" dirty="0">
                <a:solidFill>
                  <a:srgbClr val="74D3BD"/>
                </a:solidFill>
                <a:ea typeface="+mj-lt"/>
                <a:cs typeface="+mj-lt"/>
              </a:rPr>
              <a:t> </a:t>
            </a:r>
            <a:r>
              <a:rPr lang="en-GB" sz="2000" b="1" noProof="0" dirty="0" err="1">
                <a:solidFill>
                  <a:srgbClr val="74D3BD"/>
                </a:solidFill>
                <a:ea typeface="+mj-lt"/>
                <a:cs typeface="+mj-lt"/>
              </a:rPr>
              <a:t>dhe</a:t>
            </a:r>
            <a:r>
              <a:rPr lang="en-GB" sz="2000" b="1" noProof="0" dirty="0">
                <a:solidFill>
                  <a:srgbClr val="74D3BD"/>
                </a:solidFill>
                <a:ea typeface="+mj-lt"/>
                <a:cs typeface="+mj-lt"/>
              </a:rPr>
              <a:t> </a:t>
            </a:r>
            <a:r>
              <a:rPr lang="en-GB" sz="2000" b="1" noProof="0" dirty="0" err="1">
                <a:solidFill>
                  <a:srgbClr val="74D3BD"/>
                </a:solidFill>
                <a:ea typeface="+mj-lt"/>
                <a:cs typeface="+mj-lt"/>
              </a:rPr>
              <a:t>digjital</a:t>
            </a:r>
            <a:endParaRPr lang="en-GB" sz="2000" dirty="0" err="1">
              <a:solidFill>
                <a:srgbClr val="000000"/>
              </a:solidFill>
              <a:ea typeface="+mj-lt"/>
              <a:cs typeface="+mj-lt"/>
            </a:endParaRPr>
          </a:p>
          <a:p>
            <a:pPr algn="r"/>
            <a:endPar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816150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A61AE9-0EDB-D0F3-9673-8D4F35EEE8E4}"/>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01C25E5-4C1E-7AE5-BEEE-3F17F04401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7D4AD980-8E44-154B-BCE1-59F301FA71E0}"/>
              </a:ext>
            </a:extLst>
          </p:cNvPr>
          <p:cNvSpPr txBox="1">
            <a:spLocks/>
          </p:cNvSpPr>
          <p:nvPr/>
        </p:nvSpPr>
        <p:spPr>
          <a:xfrm>
            <a:off x="511069" y="1394454"/>
            <a:ext cx="5715098" cy="4241880"/>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Reflektim i strukturuar pas projekteve, simulimeve ose zgjidhjes së problemeve - ditarë, diskutime me bashkëmoshatarë, portofolë digjitalë</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Fokus në dilemat etike, kompromiset dhe ndikimet në njerëz dhe mjedis</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Forcon dhe ndërton - qëndrueshmëri, drejtësi, përgjegjësi mjedisore, mendim kritik, mësim gjatë gjithë jetës</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Rezultati kryesor - studentët fitojnë njohuri, vetëbesim dhe aftësi praktike për të bërë kontribute domethënëse dhe të përgjegjshme në karrierat dhe komunitetet e tyre</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Roli i edukatorit të VET: Zhvillimi i profesionistëve proaktivë, me orientim etik, përmes përvojave praktike të të nxënit në botën reale</a:t>
            </a:r>
            <a:endParaRPr lang="en-GB" sz="2000" noProof="0" dirty="0"/>
          </a:p>
        </p:txBody>
      </p:sp>
      <p:pic>
        <p:nvPicPr>
          <p:cNvPr id="6" name="Picture 5">
            <a:extLst>
              <a:ext uri="{FF2B5EF4-FFF2-40B4-BE49-F238E27FC236}">
                <a16:creationId xmlns:a16="http://schemas.microsoft.com/office/drawing/2014/main" id="{2E3C612B-D63B-4B9D-E142-EDBE55F8C919}"/>
              </a:ext>
            </a:extLst>
          </p:cNvPr>
          <p:cNvPicPr>
            <a:picLocks noChangeAspect="1"/>
          </p:cNvPicPr>
          <p:nvPr/>
        </p:nvPicPr>
        <p:blipFill>
          <a:blip r:embed="rId2" cstate="print">
            <a:extLst>
              <a:ext uri="{28A0092B-C50C-407E-A947-70E740481C1C}">
                <a14:useLocalDpi xmlns:a14="http://schemas.microsoft.com/office/drawing/2010/main" val="0"/>
              </a:ext>
            </a:extLst>
          </a:blip>
          <a:srcRect l="20983" r="2098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37E26B9C-5C58-82C5-C15D-0AB89AFF94BC}"/>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Roli i reflektimit</a:t>
            </a:r>
          </a:p>
        </p:txBody>
      </p:sp>
      <p:pic>
        <p:nvPicPr>
          <p:cNvPr id="10" name="Picture 9" descr="Blue text on a black background&#10;&#10;Description automatically generated">
            <a:extLst>
              <a:ext uri="{FF2B5EF4-FFF2-40B4-BE49-F238E27FC236}">
                <a16:creationId xmlns:a16="http://schemas.microsoft.com/office/drawing/2014/main" id="{881B1318-81FE-80FD-23DB-773B964B7F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4DDECEF7-2584-C274-AFBF-691B8E5906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ACB5E7CD-4116-A67F-3BD1-365F4117E4B8}"/>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Imazh nga dylan-gillis-KdeqA3aTnBY-unsplash</a:t>
            </a:r>
          </a:p>
        </p:txBody>
      </p:sp>
    </p:spTree>
    <p:extLst>
      <p:ext uri="{BB962C8B-B14F-4D97-AF65-F5344CB8AC3E}">
        <p14:creationId xmlns:p14="http://schemas.microsoft.com/office/powerpoint/2010/main" val="191175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60AE-D738-E3D3-CBF3-6E1EF574006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87E989A-C2DA-172C-FF4E-A00F1AA940EF}"/>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DDF65AB5-CBF5-B088-D5CD-AC81ACA36D83}"/>
              </a:ext>
            </a:extLst>
          </p:cNvPr>
          <p:cNvSpPr txBox="1"/>
          <p:nvPr/>
        </p:nvSpPr>
        <p:spPr>
          <a:xfrm>
            <a:off x="3984331" y="402332"/>
            <a:ext cx="8111062" cy="31463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Përmbledhje e mjeteve</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Platformat interaktive dhe aplikacionet</a:t>
            </a:r>
          </a:p>
          <a:p>
            <a:pPr>
              <a:lnSpc>
                <a:spcPct val="90000"/>
              </a:lnSpc>
              <a:spcBef>
                <a:spcPct val="0"/>
              </a:spcBef>
            </a:pP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96EE9032-C5BC-4535-2EF8-E19B4EC20E10}"/>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 3.2: Mjetet vizuale dhe digjitale për mësimin e qëndrueshmërisë dhe etikës mjedisore</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145F98CC-36EF-2132-282A-05BC20281A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7668A9FD-8B2D-4903-3F50-C354EFC802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56763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67C3E-A2CA-0008-8BBB-4E0217E5F4B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89C4E78-01E0-1016-8ECC-6869CD1D3AA7}"/>
              </a:ext>
            </a:extLst>
          </p:cNvPr>
          <p:cNvSpPr txBox="1">
            <a:spLocks/>
          </p:cNvSpPr>
          <p:nvPr/>
        </p:nvSpPr>
        <p:spPr>
          <a:xfrm>
            <a:off x="514117" y="295700"/>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Përmbledhje e mjeteve</a:t>
            </a:r>
          </a:p>
        </p:txBody>
      </p:sp>
      <p:pic>
        <p:nvPicPr>
          <p:cNvPr id="2" name="Picture 1" descr="A logo with text on it&#10;&#10;Description automatically generated">
            <a:extLst>
              <a:ext uri="{FF2B5EF4-FFF2-40B4-BE49-F238E27FC236}">
                <a16:creationId xmlns:a16="http://schemas.microsoft.com/office/drawing/2014/main" id="{E219C031-B868-20DA-D7DE-6E66387C25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DB955873-15AD-1E82-2847-8393DF1C1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6" name="Picture 5" descr="A diagram of a diagram&#10;&#10;AI-generated content may be incorrect.">
            <a:extLst>
              <a:ext uri="{FF2B5EF4-FFF2-40B4-BE49-F238E27FC236}">
                <a16:creationId xmlns:a16="http://schemas.microsoft.com/office/drawing/2014/main" id="{31104A42-EA75-E594-29B3-EED77912AB20}"/>
              </a:ext>
            </a:extLst>
          </p:cNvPr>
          <p:cNvPicPr>
            <a:picLocks noChangeAspect="1"/>
          </p:cNvPicPr>
          <p:nvPr/>
        </p:nvPicPr>
        <p:blipFill>
          <a:blip r:embed="rId4">
            <a:extLst>
              <a:ext uri="{28A0092B-C50C-407E-A947-70E740481C1C}">
                <a14:useLocalDpi xmlns:a14="http://schemas.microsoft.com/office/drawing/2010/main" val="0"/>
              </a:ext>
            </a:extLst>
          </a:blip>
          <a:srcRect t="22461"/>
          <a:stretch>
            <a:fillRect/>
          </a:stretch>
        </p:blipFill>
        <p:spPr>
          <a:xfrm>
            <a:off x="1361349" y="944627"/>
            <a:ext cx="8821135" cy="5317631"/>
          </a:xfrm>
          <a:prstGeom prst="rect">
            <a:avLst/>
          </a:prstGeom>
        </p:spPr>
      </p:pic>
    </p:spTree>
    <p:extLst>
      <p:ext uri="{BB962C8B-B14F-4D97-AF65-F5344CB8AC3E}">
        <p14:creationId xmlns:p14="http://schemas.microsoft.com/office/powerpoint/2010/main" val="1748326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FBCA88-ABD0-EB28-7883-648B967EE046}"/>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DDE337E-4B72-8488-F156-1274888EC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FC6D7807-6065-5182-D8B0-36CC816CF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0267D439-357C-4CD3-4EB6-669847BF4F62}"/>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Platforma interaktive dhe aplikacione </a:t>
            </a:r>
          </a:p>
        </p:txBody>
      </p:sp>
      <p:pic>
        <p:nvPicPr>
          <p:cNvPr id="9" name="Picture 8" descr="Blue text on a black background&#10;&#10;Description automatically generated">
            <a:extLst>
              <a:ext uri="{FF2B5EF4-FFF2-40B4-BE49-F238E27FC236}">
                <a16:creationId xmlns:a16="http://schemas.microsoft.com/office/drawing/2014/main" id="{637EDC76-D55F-BEF3-F8EC-2414D7E78A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546B8F96-E8ED-9725-B05F-F5DEA9FB01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962AEB75-B282-C555-7FE4-9B91D955651F}"/>
              </a:ext>
            </a:extLst>
          </p:cNvPr>
          <p:cNvSpPr txBox="1">
            <a:spLocks/>
          </p:cNvSpPr>
          <p:nvPr/>
        </p:nvSpPr>
        <p:spPr>
          <a:xfrm>
            <a:off x="115283" y="2217163"/>
            <a:ext cx="448910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GB" sz="2000" b="1" noProof="0" dirty="0">
                <a:solidFill>
                  <a:srgbClr val="303D68"/>
                </a:solidFill>
                <a:latin typeface="DejaVu Math TeX Gyre" panose="02000503000000000000" pitchFamily="2" charset="0"/>
              </a:rPr>
              <a:t>Shembuj të mjeteve:</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Kahoot! &amp; </a:t>
            </a:r>
            <a:r>
              <a:rPr lang="en-GB" sz="2000" noProof="0" dirty="0" err="1">
                <a:solidFill>
                  <a:srgbClr val="303D68"/>
                </a:solidFill>
                <a:latin typeface="DejaVu Math TeX Gyre" panose="02000503000000000000" pitchFamily="2" charset="0"/>
              </a:rPr>
              <a:t>Mentimeter </a:t>
            </a:r>
            <a:r>
              <a:rPr lang="en-GB" sz="2000" noProof="0" dirty="0">
                <a:solidFill>
                  <a:srgbClr val="303D68"/>
                </a:solidFill>
                <a:latin typeface="DejaVu Math TeX Gyre" panose="02000503000000000000" pitchFamily="2" charset="0"/>
              </a:rPr>
              <a:t>– kuize, sondazhe dhe diskutime mbi temat e qëndrueshmërisë</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Miro &amp; </a:t>
            </a:r>
            <a:r>
              <a:rPr lang="en-GB" sz="2000" noProof="0" dirty="0" err="1">
                <a:solidFill>
                  <a:srgbClr val="303D68"/>
                </a:solidFill>
                <a:latin typeface="DejaVu Math TeX Gyre" panose="02000503000000000000" pitchFamily="2" charset="0"/>
              </a:rPr>
              <a:t>Klaxoon </a:t>
            </a:r>
            <a:r>
              <a:rPr lang="en-GB" sz="2000" noProof="0" dirty="0">
                <a:solidFill>
                  <a:srgbClr val="303D68"/>
                </a:solidFill>
                <a:latin typeface="DejaVu Math TeX Gyre" panose="02000503000000000000" pitchFamily="2" charset="0"/>
              </a:rPr>
              <a:t>– tabela të bardha bashkëpunuese për hartimin e sfidave, dizajnimin e zgjidhjeve cirkulare, planifikimin e veprimeve klimatike</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Kalkulatorin e Gjurmës së WWF – mat dhe analizon ndikimin mjedisor, duke lidhur zgjedhjet etike me rezultatet</a:t>
            </a:r>
          </a:p>
          <a:p>
            <a:pPr marL="742950" lvl="1" indent="-285750" algn="just">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lgn="just">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2" name="Title 1">
            <a:extLst>
              <a:ext uri="{FF2B5EF4-FFF2-40B4-BE49-F238E27FC236}">
                <a16:creationId xmlns:a16="http://schemas.microsoft.com/office/drawing/2014/main" id="{CF8F7F44-712F-E6A9-C6EB-54F25CB75E47}"/>
              </a:ext>
            </a:extLst>
          </p:cNvPr>
          <p:cNvSpPr txBox="1">
            <a:spLocks/>
          </p:cNvSpPr>
          <p:nvPr/>
        </p:nvSpPr>
        <p:spPr>
          <a:xfrm>
            <a:off x="5962785" y="1963148"/>
            <a:ext cx="5595123"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GB" sz="2000" b="1" noProof="0" dirty="0">
                <a:solidFill>
                  <a:srgbClr val="303D68"/>
                </a:solidFill>
                <a:latin typeface="DejaVu Math TeX Gyre" panose="02000503000000000000" pitchFamily="2" charset="0"/>
              </a:rPr>
              <a:t>Përfitimet e të nxënit për studentët:</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Bëni idetë të prekshme – vizualizoni sisteme komplekse mjedisore dhe ndikimet njerëzore</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Angazhim aktiv – kuizet e gamifikuara dhe tabelat bashkëpunuese i kthejnë mësuesit në pjesëmarrës</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Mendimi kritik &amp; reflektimi – analizoni të dhënat, merrni vendime etike, reflektoni mbi pasojat</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Bashkëpunim &amp; kreativitet – zhvilloni stuhinë e ideve, prototiponi dhe përsëritni zgjidhjet si në projekte reale</a:t>
            </a:r>
          </a:p>
          <a:p>
            <a:pPr marL="742950" lvl="1" indent="-285750" algn="just">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63148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D5D60-B437-4093-0D42-DFD3551EC07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BE91825-975B-E971-92AF-2B89DEE87C59}"/>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0DA1E61F-2F76-C3DA-90C3-430712585860}"/>
              </a:ext>
            </a:extLst>
          </p:cNvPr>
          <p:cNvSpPr txBox="1"/>
          <p:nvPr/>
        </p:nvSpPr>
        <p:spPr>
          <a:xfrm>
            <a:off x="3984331" y="402332"/>
            <a:ext cx="8111062" cy="2675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Projektet e udhëhequra nga studentët</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Hapat e një projekti të udhëhequr nga studenti</a:t>
            </a: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1ED7B1A0-5E9A-E58C-0AE1-D7BF97733642}"/>
              </a:ext>
            </a:extLst>
          </p:cNvPr>
          <p:cNvSpPr txBox="1">
            <a:spLocks noChangeArrowheads="1"/>
          </p:cNvSpPr>
          <p:nvPr/>
        </p:nvSpPr>
        <p:spPr bwMode="auto">
          <a:xfrm>
            <a:off x="96607" y="402332"/>
            <a:ext cx="3824186" cy="1785104"/>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Nënkapitulli 3.3: Projekte të udhëhequra nga studentët dhe planet e veprimit</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5A6EAA7A-F97A-E4A2-BBCC-88816A23B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231A156-49F0-8083-C292-73469DCE5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154530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5AB3AA-765F-F670-2416-708B447F22BB}"/>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2446C54-D1AB-C384-AB9C-E211BA130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800A9797-F97C-123D-09B9-670ADB1A0CCA}"/>
              </a:ext>
            </a:extLst>
          </p:cNvPr>
          <p:cNvPicPr>
            <a:picLocks noChangeAspect="1"/>
          </p:cNvPicPr>
          <p:nvPr/>
        </p:nvPicPr>
        <p:blipFill>
          <a:blip r:embed="rId2" cstate="print">
            <a:extLst>
              <a:ext uri="{28A0092B-C50C-407E-A947-70E740481C1C}">
                <a14:useLocalDpi xmlns:a14="http://schemas.microsoft.com/office/drawing/2010/main" val="0"/>
              </a:ext>
            </a:extLst>
          </a:blip>
          <a:srcRect l="21002" r="2100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1F24BCDC-4601-FE6D-97D4-CB8B8D5592AD}"/>
              </a:ext>
            </a:extLst>
          </p:cNvPr>
          <p:cNvSpPr txBox="1">
            <a:spLocks/>
          </p:cNvSpPr>
          <p:nvPr/>
        </p:nvSpPr>
        <p:spPr>
          <a:xfrm>
            <a:off x="511069"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Projekte të udhëhequra nga studentët</a:t>
            </a:r>
          </a:p>
        </p:txBody>
      </p:sp>
      <p:pic>
        <p:nvPicPr>
          <p:cNvPr id="10" name="Picture 9" descr="Blue text on a black background&#10;&#10;Description automatically generated">
            <a:extLst>
              <a:ext uri="{FF2B5EF4-FFF2-40B4-BE49-F238E27FC236}">
                <a16:creationId xmlns:a16="http://schemas.microsoft.com/office/drawing/2014/main" id="{13D8A84A-1B4C-2278-E760-BF1C3814D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B16DCF8B-18A8-3874-A3AD-1FD60A1965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AA1A4074-1F45-8587-EE3A-6D2A1E33C598}"/>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 nga </a:t>
            </a:r>
            <a:r>
              <a:rPr lang="en-GB" sz="800" noProof="0" dirty="0" err="1">
                <a:solidFill>
                  <a:schemeClr val="bg1"/>
                </a:solidFill>
                <a:latin typeface="DejaVu Math TeX Gyre" panose="02000503000000000000"/>
              </a:rPr>
              <a:t>annie-spratt-QckxruozjRg-unsplash</a:t>
            </a:r>
            <a:endParaRPr lang="en-GB" sz="800" noProof="0" dirty="0">
              <a:solidFill>
                <a:schemeClr val="bg1"/>
              </a:solidFill>
              <a:latin typeface="DejaVu Math TeX Gyre" panose="02000503000000000000"/>
            </a:endParaRPr>
          </a:p>
        </p:txBody>
      </p:sp>
      <p:graphicFrame>
        <p:nvGraphicFramePr>
          <p:cNvPr id="18" name="Title 1">
            <a:extLst>
              <a:ext uri="{FF2B5EF4-FFF2-40B4-BE49-F238E27FC236}">
                <a16:creationId xmlns:a16="http://schemas.microsoft.com/office/drawing/2014/main" id="{04FDE570-36AD-6693-9608-E87C1FC6D27C}"/>
              </a:ext>
            </a:extLst>
          </p:cNvPr>
          <p:cNvGraphicFramePr/>
          <p:nvPr>
            <p:extLst>
              <p:ext uri="{D42A27DB-BD31-4B8C-83A1-F6EECF244321}">
                <p14:modId xmlns:p14="http://schemas.microsoft.com/office/powerpoint/2010/main" val="1495378697"/>
              </p:ext>
            </p:extLst>
          </p:nvPr>
        </p:nvGraphicFramePr>
        <p:xfrm>
          <a:off x="511069" y="1562075"/>
          <a:ext cx="5715098" cy="42418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93571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056EE0-DE47-0471-2D38-E9F7273905D6}"/>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574FE7B-744A-E4FF-5604-96019817A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0AB87549-FB97-6680-D819-EA1E10965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BA2291DF-B316-7357-CEE1-DEAF74E40BC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Hapat e projekteve të udhëhequra nga studentët</a:t>
            </a:r>
          </a:p>
        </p:txBody>
      </p:sp>
      <p:pic>
        <p:nvPicPr>
          <p:cNvPr id="9" name="Picture 8" descr="Blue text on a black background&#10;&#10;Description automatically generated">
            <a:extLst>
              <a:ext uri="{FF2B5EF4-FFF2-40B4-BE49-F238E27FC236}">
                <a16:creationId xmlns:a16="http://schemas.microsoft.com/office/drawing/2014/main" id="{87273BB3-A62C-CD75-80AE-118D68B395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9D339E76-EAB2-A776-E136-E050FF174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23227CDA-E2DF-3BB6-952A-60B1CA5EB453}"/>
              </a:ext>
            </a:extLst>
          </p:cNvPr>
          <p:cNvSpPr txBox="1">
            <a:spLocks/>
          </p:cNvSpPr>
          <p:nvPr/>
        </p:nvSpPr>
        <p:spPr>
          <a:xfrm>
            <a:off x="0" y="1972559"/>
            <a:ext cx="4893013"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endParaRPr lang="en-GB" sz="16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GB" sz="1600" b="1" noProof="0" dirty="0">
                <a:solidFill>
                  <a:srgbClr val="303D68"/>
                </a:solidFill>
                <a:latin typeface="DejaVu Math TeX Gyre" panose="02000503000000000000" pitchFamily="2" charset="0"/>
              </a:rPr>
              <a:t>Java 1: Formoni ekipet dhe identifikoni fushat e fokusit </a:t>
            </a:r>
            <a:r>
              <a:rPr lang="en-GB" sz="1600" noProof="0" dirty="0">
                <a:solidFill>
                  <a:srgbClr val="303D68"/>
                </a:solidFill>
                <a:latin typeface="DejaVu Math TeX Gyre" panose="02000503000000000000" pitchFamily="2" charset="0"/>
              </a:rPr>
              <a:t>- studentët punojnë në ekipe të vogla për të zgjedhur një sfidë të qëndrueshmërisë ose etike që lidhet me fushën ose komunitetin e tyre, duke nxitur bashkëpunimin, kreativitetin dhe mësimin ndërmjet bashkëmoshatarëve.</a:t>
            </a:r>
          </a:p>
          <a:p>
            <a:pPr marL="742950" lvl="1" indent="-285750">
              <a:buFont typeface="Arial" panose="020B0604020202020204" pitchFamily="34" charset="0"/>
              <a:buChar char="•"/>
            </a:pPr>
            <a:r>
              <a:rPr lang="en-GB" sz="1600" b="1" noProof="0" dirty="0">
                <a:solidFill>
                  <a:srgbClr val="303D68"/>
                </a:solidFill>
                <a:latin typeface="DejaVu Math TeX Gyre" panose="02000503000000000000" pitchFamily="2" charset="0"/>
              </a:rPr>
              <a:t>Javët 1–2: Përcaktimi i problemit dhe i qëllimeve (Qëllime SMART) </a:t>
            </a:r>
            <a:r>
              <a:rPr lang="en-GB" sz="1600" noProof="0" dirty="0">
                <a:solidFill>
                  <a:srgbClr val="303D68"/>
                </a:solidFill>
                <a:latin typeface="DejaVu Math TeX Gyre" panose="02000503000000000000" pitchFamily="2" charset="0"/>
              </a:rPr>
              <a:t>- ekipet krijojnë deklarata problemi të Specifike, të Matshme, të Arritshme, të Rëndësishme dhe të Kufizuara në Kohë, duke siguruar qartësi dhe arritje të mundshme për periudhën e projektit.</a:t>
            </a:r>
          </a:p>
          <a:p>
            <a:pPr marL="742950" lvl="1" indent="-285750">
              <a:buFont typeface="Arial" panose="020B0604020202020204" pitchFamily="34" charset="0"/>
              <a:buChar char="•"/>
            </a:pPr>
            <a:r>
              <a:rPr lang="en-GB" sz="1600" b="1" noProof="0" dirty="0">
                <a:solidFill>
                  <a:srgbClr val="303D68"/>
                </a:solidFill>
                <a:latin typeface="DejaVu Math TeX Gyre" panose="02000503000000000000" pitchFamily="2" charset="0"/>
              </a:rPr>
              <a:t>Javët 2–3: Hulumtim dhe mbledhje të të dhënave </a:t>
            </a:r>
            <a:r>
              <a:rPr lang="en-GB" sz="1600" noProof="0" dirty="0">
                <a:solidFill>
                  <a:srgbClr val="303D68"/>
                </a:solidFill>
                <a:latin typeface="DejaVu Math TeX Gyre" panose="02000503000000000000" pitchFamily="2" charset="0"/>
              </a:rPr>
              <a:t>- ekipet mbledhin informacion mbi praktikat aktuale, treguesit mjedisorë dhe konsideratat etike, ndërsa edukatorët ofrojnë udhëzime dhe kontrolle të përparimit.</a:t>
            </a:r>
          </a:p>
          <a:p>
            <a:pPr marL="742950" lvl="1" indent="-285750">
              <a:buFont typeface="Courier New" panose="02070309020205020404" pitchFamily="49" charset="0"/>
              <a:buChar char="o"/>
            </a:pPr>
            <a:endParaRPr lang="en-GB" sz="16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3" name="Picture 2" descr="A diagram of a project timeline&#10;&#10;AI-generated content may be incorrect.">
            <a:extLst>
              <a:ext uri="{FF2B5EF4-FFF2-40B4-BE49-F238E27FC236}">
                <a16:creationId xmlns:a16="http://schemas.microsoft.com/office/drawing/2014/main" id="{83C445CB-2DD8-B4DB-1F07-949D282F1777}"/>
              </a:ext>
            </a:extLst>
          </p:cNvPr>
          <p:cNvPicPr>
            <a:picLocks noChangeAspect="1"/>
          </p:cNvPicPr>
          <p:nvPr/>
        </p:nvPicPr>
        <p:blipFill>
          <a:blip r:embed="rId4">
            <a:extLst>
              <a:ext uri="{28A0092B-C50C-407E-A947-70E740481C1C}">
                <a14:useLocalDpi xmlns:a14="http://schemas.microsoft.com/office/drawing/2010/main" val="0"/>
              </a:ext>
            </a:extLst>
          </a:blip>
          <a:srcRect t="17058"/>
          <a:stretch>
            <a:fillRect/>
          </a:stretch>
        </p:blipFill>
        <p:spPr>
          <a:xfrm>
            <a:off x="5781538" y="1591747"/>
            <a:ext cx="6072061" cy="4114154"/>
          </a:xfrm>
          <a:prstGeom prst="rect">
            <a:avLst/>
          </a:prstGeom>
        </p:spPr>
      </p:pic>
    </p:spTree>
    <p:extLst>
      <p:ext uri="{BB962C8B-B14F-4D97-AF65-F5344CB8AC3E}">
        <p14:creationId xmlns:p14="http://schemas.microsoft.com/office/powerpoint/2010/main" val="1293847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AC83DB-F23A-D47B-566D-76967AF64002}"/>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D62EA4F-E084-9566-CFAD-C2E5949CA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93758EC7-D3DA-D2E2-FB8F-01A637F1C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BDA370F8-29DA-ABD3-5355-4E6E3F4B85FE}"/>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Hapat e projekteve të udhëhequra nga studentët</a:t>
            </a:r>
          </a:p>
        </p:txBody>
      </p:sp>
      <p:pic>
        <p:nvPicPr>
          <p:cNvPr id="9" name="Picture 8" descr="Blue text on a black background&#10;&#10;Description automatically generated">
            <a:extLst>
              <a:ext uri="{FF2B5EF4-FFF2-40B4-BE49-F238E27FC236}">
                <a16:creationId xmlns:a16="http://schemas.microsoft.com/office/drawing/2014/main" id="{B7D049CD-322B-C711-9B31-360E1795CC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BDB91609-A3E0-D223-2F1F-F2CB619511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6D11620B-A666-734D-8196-4110E736C7D8}"/>
              </a:ext>
            </a:extLst>
          </p:cNvPr>
          <p:cNvSpPr txBox="1">
            <a:spLocks/>
          </p:cNvSpPr>
          <p:nvPr/>
        </p:nvSpPr>
        <p:spPr>
          <a:xfrm>
            <a:off x="0" y="1963148"/>
            <a:ext cx="4680453"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endParaRPr lang="en-GB" sz="16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GB" sz="1600" b="1" noProof="0" dirty="0">
                <a:solidFill>
                  <a:srgbClr val="303D68"/>
                </a:solidFill>
                <a:latin typeface="DejaVu Math TeX Gyre" panose="02000503000000000000" pitchFamily="2" charset="0"/>
              </a:rPr>
              <a:t>Javët 3–4: Ideimi, prototipimi dhe planifikimi i veprimeve </a:t>
            </a:r>
            <a:r>
              <a:rPr lang="en-GB" sz="1600" noProof="0" dirty="0">
                <a:solidFill>
                  <a:srgbClr val="303D68"/>
                </a:solidFill>
                <a:latin typeface="DejaVu Math TeX Gyre" panose="02000503000000000000" pitchFamily="2" charset="0"/>
              </a:rPr>
              <a:t>- ekipet gjenerojnë zgjidhje, krijojnë prototipe dhe organizojnë idetë vizualisht, duke marrë reagime përmes punëtorive dhe rishikimit nga kolegët.</a:t>
            </a:r>
          </a:p>
          <a:p>
            <a:pPr marL="742950" lvl="1" indent="-285750">
              <a:buFont typeface="Arial" panose="020B0604020202020204" pitchFamily="34" charset="0"/>
              <a:buChar char="•"/>
            </a:pPr>
            <a:r>
              <a:rPr lang="en-GB" sz="1600" b="1" noProof="0" dirty="0">
                <a:solidFill>
                  <a:srgbClr val="303D68"/>
                </a:solidFill>
                <a:latin typeface="DejaVu Math TeX Gyre" panose="02000503000000000000" pitchFamily="2" charset="0"/>
              </a:rPr>
              <a:t>Javët 4–6: Zbatimi </a:t>
            </a:r>
            <a:r>
              <a:rPr lang="en-GB" sz="1600" noProof="0" dirty="0">
                <a:solidFill>
                  <a:srgbClr val="303D68"/>
                </a:solidFill>
                <a:latin typeface="DejaVu Math TeX Gyre" panose="02000503000000000000" pitchFamily="2" charset="0"/>
              </a:rPr>
              <a:t>- ekipet zbatojnë ose simulojnë zgjidhjet e tyre, ndjekin përparimin, adresojnë sfidat dhe forcojnë konsideratat etike.</a:t>
            </a:r>
          </a:p>
          <a:p>
            <a:pPr marL="742950" lvl="1" indent="-285750">
              <a:buFont typeface="Courier New" panose="02070309020205020404" pitchFamily="49" charset="0"/>
              <a:buChar char="o"/>
            </a:pPr>
            <a:endParaRPr lang="en-GB" sz="16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3" name="Picture 2" descr="A diagram of a project timeline&#10;&#10;AI-generated content may be incorrect.">
            <a:extLst>
              <a:ext uri="{FF2B5EF4-FFF2-40B4-BE49-F238E27FC236}">
                <a16:creationId xmlns:a16="http://schemas.microsoft.com/office/drawing/2014/main" id="{FE382024-58AB-4448-D415-FC14C1E9E0A2}"/>
              </a:ext>
            </a:extLst>
          </p:cNvPr>
          <p:cNvPicPr>
            <a:picLocks noChangeAspect="1"/>
          </p:cNvPicPr>
          <p:nvPr/>
        </p:nvPicPr>
        <p:blipFill>
          <a:blip r:embed="rId4">
            <a:extLst>
              <a:ext uri="{28A0092B-C50C-407E-A947-70E740481C1C}">
                <a14:useLocalDpi xmlns:a14="http://schemas.microsoft.com/office/drawing/2010/main" val="0"/>
              </a:ext>
            </a:extLst>
          </a:blip>
          <a:srcRect t="17058"/>
          <a:stretch>
            <a:fillRect/>
          </a:stretch>
        </p:blipFill>
        <p:spPr>
          <a:xfrm>
            <a:off x="5781538" y="1591747"/>
            <a:ext cx="6072061" cy="4114154"/>
          </a:xfrm>
          <a:prstGeom prst="rect">
            <a:avLst/>
          </a:prstGeom>
        </p:spPr>
      </p:pic>
    </p:spTree>
    <p:extLst>
      <p:ext uri="{BB962C8B-B14F-4D97-AF65-F5344CB8AC3E}">
        <p14:creationId xmlns:p14="http://schemas.microsoft.com/office/powerpoint/2010/main" val="2953568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77321E-DEF4-DA6F-0085-7C353C240A6E}"/>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82A1718-4F65-76CA-9718-A4E52AAB9F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6A7FEAB5-1AA4-C168-0086-F76D652E6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2AEF0A0B-0CEB-1DA8-BD1F-7A7A2D6A4E9D}"/>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Hapat e projekteve të udhëhequra nga studentët</a:t>
            </a:r>
          </a:p>
        </p:txBody>
      </p:sp>
      <p:pic>
        <p:nvPicPr>
          <p:cNvPr id="9" name="Picture 8" descr="Blue text on a black background&#10;&#10;Description automatically generated">
            <a:extLst>
              <a:ext uri="{FF2B5EF4-FFF2-40B4-BE49-F238E27FC236}">
                <a16:creationId xmlns:a16="http://schemas.microsoft.com/office/drawing/2014/main" id="{E05BBCAC-CD45-149B-C723-3D05D1396D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1081F412-E4BE-BFA5-1F51-5D152FE1A7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2D2033F0-947A-9707-A617-43B9C55D10F8}"/>
              </a:ext>
            </a:extLst>
          </p:cNvPr>
          <p:cNvSpPr txBox="1">
            <a:spLocks/>
          </p:cNvSpPr>
          <p:nvPr/>
        </p:nvSpPr>
        <p:spPr>
          <a:xfrm>
            <a:off x="338401" y="2139981"/>
            <a:ext cx="4680453"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buFont typeface="Arial" panose="020B0604020202020204" pitchFamily="34" charset="0"/>
              <a:buChar char="•"/>
            </a:pPr>
            <a:r>
              <a:rPr lang="en-GB" sz="1600" b="1" noProof="0" dirty="0">
                <a:solidFill>
                  <a:srgbClr val="303D68"/>
                </a:solidFill>
                <a:latin typeface="DejaVu Math TeX Gyre" panose="02000503000000000000" pitchFamily="2" charset="0"/>
              </a:rPr>
              <a:t>Javët 6–7: Reflektim dhe rezultate </a:t>
            </a:r>
            <a:r>
              <a:rPr lang="en-GB" sz="1600" noProof="0" dirty="0">
                <a:solidFill>
                  <a:srgbClr val="303D68"/>
                </a:solidFill>
                <a:latin typeface="DejaVu Math TeX Gyre" panose="02000503000000000000" pitchFamily="2" charset="0"/>
              </a:rPr>
              <a:t>- studentët reflektojnë mbi dilemat etike, kompromiset dhe mësimet e nxjerra, prezantojnë punën e tyre në formate të ndryshme dhe marrin pjesë në diskutime në klasë.</a:t>
            </a:r>
          </a:p>
          <a:p>
            <a:pPr marL="742950" lvl="1" indent="-285750">
              <a:buFont typeface="Arial" panose="020B0604020202020204" pitchFamily="34" charset="0"/>
              <a:buChar char="•"/>
            </a:pPr>
            <a:r>
              <a:rPr lang="en-GB" sz="1600" b="1" noProof="0" dirty="0">
                <a:solidFill>
                  <a:srgbClr val="303D68"/>
                </a:solidFill>
                <a:latin typeface="DejaVu Math TeX Gyre" panose="02000503000000000000" pitchFamily="2" charset="0"/>
              </a:rPr>
              <a:t>Javët 7–8: Vlerësimi dhe mësimet kryesore </a:t>
            </a:r>
            <a:r>
              <a:rPr lang="en-GB" sz="1600" noProof="0" dirty="0">
                <a:solidFill>
                  <a:srgbClr val="303D68"/>
                </a:solidFill>
                <a:latin typeface="DejaVu Math TeX Gyre" panose="02000503000000000000" pitchFamily="2" charset="0"/>
              </a:rPr>
              <a:t>- mësuesit vlerësojnë ekipet për arsyetimin etik, ndikimin në qëndrueshmëri, kreativitetin dhe zgjidhjen e problemeve. Ekipet përsërisin zgjidhjet bazuar në reagimet e marra, ndërsa vlerësimi nga bashkëmoshatarët nxit përgjegjshmërinë dhe bashkëpunimin.</a:t>
            </a:r>
          </a:p>
          <a:p>
            <a:pPr marL="742950" lvl="1" indent="-285750">
              <a:buFont typeface="Arial" panose="020B0604020202020204" pitchFamily="34" charset="0"/>
              <a:buChar char="•"/>
            </a:pPr>
            <a:endParaRPr lang="en-GB" sz="16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16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3" name="Picture 2" descr="A diagram of a project timeline&#10;&#10;AI-generated content may be incorrect.">
            <a:extLst>
              <a:ext uri="{FF2B5EF4-FFF2-40B4-BE49-F238E27FC236}">
                <a16:creationId xmlns:a16="http://schemas.microsoft.com/office/drawing/2014/main" id="{11428D15-0D99-D040-5EE9-F810BE6311B0}"/>
              </a:ext>
            </a:extLst>
          </p:cNvPr>
          <p:cNvPicPr>
            <a:picLocks noChangeAspect="1"/>
          </p:cNvPicPr>
          <p:nvPr/>
        </p:nvPicPr>
        <p:blipFill>
          <a:blip r:embed="rId4">
            <a:extLst>
              <a:ext uri="{28A0092B-C50C-407E-A947-70E740481C1C}">
                <a14:useLocalDpi xmlns:a14="http://schemas.microsoft.com/office/drawing/2010/main" val="0"/>
              </a:ext>
            </a:extLst>
          </a:blip>
          <a:srcRect t="17058"/>
          <a:stretch>
            <a:fillRect/>
          </a:stretch>
        </p:blipFill>
        <p:spPr>
          <a:xfrm>
            <a:off x="5781538" y="1591747"/>
            <a:ext cx="6072061" cy="4114154"/>
          </a:xfrm>
          <a:prstGeom prst="rect">
            <a:avLst/>
          </a:prstGeom>
        </p:spPr>
      </p:pic>
    </p:spTree>
    <p:extLst>
      <p:ext uri="{BB962C8B-B14F-4D97-AF65-F5344CB8AC3E}">
        <p14:creationId xmlns:p14="http://schemas.microsoft.com/office/powerpoint/2010/main" val="11114607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34A8E-C8F6-82DE-EBDC-A62A1FBA774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EBF7134-D668-48D3-566B-68D739583FEF}"/>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2DEEA371-DD11-7A8C-D2D9-5390E6D1325E}"/>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1CBA98A9-F787-1BA8-945C-B1DFEC1003A4}"/>
              </a:ext>
            </a:extLst>
          </p:cNvPr>
          <p:cNvSpPr>
            <a:spLocks noGrp="1"/>
          </p:cNvSpPr>
          <p:nvPr>
            <p:ph type="title"/>
          </p:nvPr>
        </p:nvSpPr>
        <p:spPr>
          <a:xfrm>
            <a:off x="497051" y="3025847"/>
            <a:ext cx="10610482" cy="857864"/>
          </a:xfrm>
        </p:spPr>
        <p:txBody>
          <a:bodyPr>
            <a:noAutofit/>
          </a:bodyPr>
          <a:lstStyle/>
          <a:p>
            <a:r>
              <a:rPr lang="en-GB" sz="3000" b="1" noProof="0" dirty="0">
                <a:solidFill>
                  <a:srgbClr val="399884"/>
                </a:solidFill>
                <a:latin typeface="DejaVu Sans"/>
                <a:ea typeface="DejaVu Sans" panose="020B0603030804020204" pitchFamily="34" charset="0"/>
                <a:cs typeface="DejaVu Sans" panose="020B0603030804020204" pitchFamily="34" charset="0"/>
              </a:rPr>
              <a:t>Aktivitet reflektues</a:t>
            </a:r>
            <a:br>
              <a:rPr lang="en-GB" sz="3000" b="1" noProof="0" dirty="0">
                <a:latin typeface="DejaVu Sans" panose="020B0603030804020204" pitchFamily="34" charset="0"/>
                <a:ea typeface="DejaVu Sans" panose="020B0603030804020204" pitchFamily="34" charset="0"/>
                <a:cs typeface="DejaVu Sans" panose="020B0603030804020204" pitchFamily="34" charset="0"/>
              </a:rPr>
            </a:br>
            <a:br>
              <a:rPr lang="en-GB" sz="2000" noProof="0" dirty="0">
                <a:solidFill>
                  <a:srgbClr val="373365"/>
                </a:solidFill>
                <a:latin typeface="DejaVu Math TeX Gyre" panose="02000503000000000000"/>
              </a:rPr>
            </a:br>
            <a:r>
              <a:rPr lang="en-US" sz="1800" noProof="0" dirty="0">
                <a:solidFill>
                  <a:srgbClr val="373365"/>
                </a:solidFill>
                <a:latin typeface="DejaVu Math TeX Gyre" panose="02000503000000000000"/>
              </a:rPr>
              <a:t>A mund të mendoni për një veprim të përditshëm ose një praktikë në vendin e punës që e ndiqni dhe që ka një ndikim të qartë mjedisor? Si mund të përmirësonte këtë praktikë zbatimi i parimeve të etikës mjedisore? Çfarë e motivon këtë veprim—zakon, lehtësi, </a:t>
            </a:r>
            <a:r>
              <a:rPr lang="en-US" sz="1800" noProof="0" dirty="0" err="1">
                <a:solidFill>
                  <a:srgbClr val="373365"/>
                </a:solidFill>
                <a:latin typeface="DejaVu Math TeX Gyre" panose="02000503000000000000"/>
              </a:rPr>
              <a:t>kosto</a:t>
            </a:r>
            <a:r>
              <a:rPr lang="en-US" sz="1800" noProof="0" dirty="0">
                <a:solidFill>
                  <a:srgbClr val="373365"/>
                </a:solidFill>
                <a:latin typeface="DejaVu Math TeX Gyre" panose="02000503000000000000"/>
              </a:rPr>
              <a:t> apo </a:t>
            </a:r>
            <a:r>
              <a:rPr lang="en-US" sz="1800" noProof="0" dirty="0" err="1">
                <a:solidFill>
                  <a:srgbClr val="373365"/>
                </a:solidFill>
                <a:latin typeface="DejaVu Math TeX Gyre" panose="02000503000000000000"/>
              </a:rPr>
              <a:t>nevojë</a:t>
            </a:r>
            <a:r>
              <a:rPr lang="en-US" sz="180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dhe</a:t>
            </a:r>
            <a:r>
              <a:rPr lang="en-US" sz="1800" noProof="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si</a:t>
            </a:r>
            <a:r>
              <a:rPr lang="en-US" sz="1800" noProof="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mund</a:t>
            </a:r>
            <a:r>
              <a:rPr lang="en-US" sz="1800" noProof="0" dirty="0">
                <a:solidFill>
                  <a:srgbClr val="373365"/>
                </a:solidFill>
                <a:latin typeface="DejaVu Math TeX Gyre" panose="02000503000000000000"/>
              </a:rPr>
              <a:t> të ndryshojnë zgjedhjet tuaja përmes reflektimit etik? Cilat parime etike (p.sh., përgjegjësia, qëndrueshmëria, kujdesi për brezat e ardhshëm) janë më të rëndësishme për përmirësimin e këtij praktike?</a:t>
            </a:r>
            <a:br>
              <a:rPr lang="en-GB" sz="1800" noProof="0" dirty="0">
                <a:solidFill>
                  <a:srgbClr val="373365"/>
                </a:solidFill>
                <a:latin typeface="DejaVu Math TeX Gyre" panose="02000503000000000000"/>
              </a:rPr>
            </a:br>
            <a:br>
              <a:rPr lang="en-GB" sz="1800" noProof="0" dirty="0">
                <a:solidFill>
                  <a:srgbClr val="373365"/>
                </a:solidFill>
                <a:latin typeface="DejaVu Math TeX Gyre" panose="02000503000000000000"/>
              </a:rPr>
            </a:br>
            <a:r>
              <a:rPr lang="en-US" sz="1800" noProof="0" dirty="0">
                <a:solidFill>
                  <a:srgbClr val="373365"/>
                </a:solidFill>
                <a:latin typeface="DejaVu Math TeX Gyre" panose="02000503000000000000"/>
              </a:rPr>
              <a:t>A mund të mendoni për një projekt të lidhur me qëndrueshmërinë në të cilin </a:t>
            </a:r>
            <a:r>
              <a:rPr lang="en-US" sz="1800" noProof="0" dirty="0" err="1">
                <a:solidFill>
                  <a:srgbClr val="373365"/>
                </a:solidFill>
                <a:latin typeface="DejaVu Math TeX Gyre" panose="02000503000000000000"/>
              </a:rPr>
              <a:t>jeni</a:t>
            </a:r>
            <a:r>
              <a:rPr lang="en-US" sz="1800" noProof="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të</a:t>
            </a:r>
            <a:r>
              <a:rPr lang="en-US" sz="1800" noProof="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përfshirë</a:t>
            </a:r>
            <a:r>
              <a:rPr lang="en-US" sz="180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ose</a:t>
            </a:r>
            <a:r>
              <a:rPr lang="en-US" sz="1800" noProof="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që</a:t>
            </a:r>
            <a:r>
              <a:rPr lang="en-US" sz="1800" noProof="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mund</a:t>
            </a:r>
            <a:r>
              <a:rPr lang="en-US" sz="1800" noProof="0" dirty="0">
                <a:solidFill>
                  <a:srgbClr val="373365"/>
                </a:solidFill>
                <a:latin typeface="DejaVu Math TeX Gyre" panose="02000503000000000000"/>
              </a:rPr>
              <a:t> ta </a:t>
            </a:r>
            <a:r>
              <a:rPr lang="en-US" sz="1800" noProof="0" dirty="0" err="1">
                <a:solidFill>
                  <a:srgbClr val="373365"/>
                </a:solidFill>
                <a:latin typeface="DejaVu Math TeX Gyre" panose="02000503000000000000"/>
              </a:rPr>
              <a:t>hartoni</a:t>
            </a:r>
            <a:r>
              <a:rPr lang="en-US" sz="180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ku</a:t>
            </a:r>
            <a:r>
              <a:rPr lang="en-US" sz="1800" noProof="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mund</a:t>
            </a:r>
            <a:r>
              <a:rPr lang="en-US" sz="1800" noProof="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të</a:t>
            </a:r>
            <a:r>
              <a:rPr lang="en-US" sz="1800" noProof="0" dirty="0">
                <a:solidFill>
                  <a:srgbClr val="373365"/>
                </a:solidFill>
                <a:latin typeface="DejaVu Math TeX Gyre" panose="02000503000000000000"/>
              </a:rPr>
              <a:t> lindë një dilemë etike (p.sh., kostoja vs. ndikimi mjedisor, fitimi vs. barazia sociale)? Si do ta trajtonit këtë dilemë duke përdorur parimet e etikës mjedisore? Cilat vlera—drejtësia, barazia, transparenca, përgjegjësia—duhet të udhëheqin marrjen e vendimeve në këtë skenar? </a:t>
            </a:r>
            <a:br>
              <a:rPr lang="en-GB" sz="1800" noProof="0" dirty="0">
                <a:solidFill>
                  <a:srgbClr val="373365"/>
                </a:solidFill>
                <a:latin typeface="DejaVu Math TeX Gyre" panose="02000503000000000000"/>
              </a:rPr>
            </a:br>
            <a:br>
              <a:rPr lang="en-GB" sz="1800" noProof="0" dirty="0">
                <a:solidFill>
                  <a:srgbClr val="373365"/>
                </a:solidFill>
                <a:latin typeface="DejaVu Math TeX Gyre" panose="02000503000000000000"/>
              </a:rPr>
            </a:br>
            <a:r>
              <a:rPr lang="en-US" sz="1800" noProof="0" dirty="0">
                <a:solidFill>
                  <a:srgbClr val="373365"/>
                </a:solidFill>
                <a:latin typeface="DejaVu Math TeX Gyre" panose="02000503000000000000"/>
              </a:rPr>
              <a:t>A mund të mendoni për një iniciativë—në shtëpi, në punë, ose </a:t>
            </a:r>
            <a:r>
              <a:rPr lang="en-US" sz="1800" noProof="0" dirty="0" err="1">
                <a:solidFill>
                  <a:srgbClr val="373365"/>
                </a:solidFill>
                <a:latin typeface="DejaVu Math TeX Gyre" panose="02000503000000000000"/>
              </a:rPr>
              <a:t>në</a:t>
            </a:r>
            <a:r>
              <a:rPr lang="en-US" sz="1800" noProof="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komunitetin</a:t>
            </a:r>
            <a:r>
              <a:rPr lang="en-US" sz="1800" noProof="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tuaj</a:t>
            </a:r>
            <a:r>
              <a:rPr lang="en-US" sz="180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ku</a:t>
            </a:r>
            <a:r>
              <a:rPr lang="en-US" sz="1800" noProof="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mund</a:t>
            </a:r>
            <a:r>
              <a:rPr lang="en-US" sz="1800" noProof="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të</a:t>
            </a:r>
            <a:r>
              <a:rPr lang="en-US" sz="1800" noProof="0" dirty="0">
                <a:solidFill>
                  <a:srgbClr val="373365"/>
                </a:solidFill>
                <a:latin typeface="DejaVu Math TeX Gyre" panose="02000503000000000000"/>
              </a:rPr>
              <a:t> sillni një ndryshim të fokusuar në qëndrueshmëri? Çfarë hapash do të ndërmerrnit për ta realizuar atë? Cilat parime të etikës mjedisore udhëheqin qasjen tuaj (p.sh., kujdestaria, respekti për natyrën, përgjegjësia afatgjatë)? Kush do të duhej të ishte i përfshirë për të siguruar suksesin e kësaj </a:t>
            </a:r>
            <a:r>
              <a:rPr lang="en-US" sz="1800" noProof="0" dirty="0" err="1">
                <a:solidFill>
                  <a:srgbClr val="373365"/>
                </a:solidFill>
                <a:latin typeface="DejaVu Math TeX Gyre" panose="02000503000000000000"/>
              </a:rPr>
              <a:t>iniciative</a:t>
            </a:r>
            <a:r>
              <a:rPr lang="en-US" sz="1800" noProof="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Çfarë</a:t>
            </a:r>
            <a:r>
              <a:rPr lang="en-US" sz="1800" noProof="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rezultatesh</a:t>
            </a:r>
            <a:r>
              <a:rPr lang="en-US" sz="180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mjedisore</a:t>
            </a:r>
            <a:r>
              <a:rPr lang="en-US" sz="1800" noProof="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sociale</a:t>
            </a:r>
            <a:r>
              <a:rPr lang="en-US" sz="1800" noProof="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ose</a:t>
            </a:r>
            <a:r>
              <a:rPr lang="en-US" sz="1800" noProof="0" dirty="0">
                <a:solidFill>
                  <a:srgbClr val="373365"/>
                </a:solidFill>
                <a:latin typeface="DejaVu Math TeX Gyre" panose="02000503000000000000"/>
              </a:rPr>
              <a:t> </a:t>
            </a:r>
            <a:r>
              <a:rPr lang="en-US" sz="1800" dirty="0" err="1">
                <a:solidFill>
                  <a:srgbClr val="373365"/>
                </a:solidFill>
                <a:latin typeface="DejaVu Math TeX Gyre" panose="02000503000000000000"/>
              </a:rPr>
              <a:t>ekonomike</a:t>
            </a:r>
            <a:r>
              <a:rPr lang="en-US" sz="1800" dirty="0">
                <a:solidFill>
                  <a:srgbClr val="373365"/>
                </a:solidFill>
                <a:latin typeface="DejaVu Math TeX Gyre" panose="02000503000000000000"/>
              </a:rPr>
              <a:t> </a:t>
            </a:r>
            <a:r>
              <a:rPr lang="en-US" sz="1800" dirty="0" err="1">
                <a:solidFill>
                  <a:srgbClr val="373365"/>
                </a:solidFill>
                <a:latin typeface="DejaVu Math TeX Gyre" panose="02000503000000000000"/>
              </a:rPr>
              <a:t>presim</a:t>
            </a:r>
            <a:r>
              <a:rPr lang="en-US" sz="1800" noProof="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nëse</a:t>
            </a:r>
            <a:r>
              <a:rPr lang="en-US" sz="1800" noProof="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plani</a:t>
            </a:r>
            <a:r>
              <a:rPr lang="en-US" sz="1800" noProof="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juaj</a:t>
            </a:r>
            <a:r>
              <a:rPr lang="en-US" sz="1800" noProof="0" dirty="0">
                <a:solidFill>
                  <a:srgbClr val="373365"/>
                </a:solidFill>
                <a:latin typeface="DejaVu Math TeX Gyre" panose="02000503000000000000"/>
              </a:rPr>
              <a:t> </a:t>
            </a:r>
            <a:r>
              <a:rPr lang="en-US" sz="1800" noProof="0" dirty="0" err="1">
                <a:solidFill>
                  <a:srgbClr val="373365"/>
                </a:solidFill>
                <a:latin typeface="DejaVu Math TeX Gyre" panose="02000503000000000000"/>
              </a:rPr>
              <a:t>zbatohet</a:t>
            </a:r>
            <a:r>
              <a:rPr lang="en-US" sz="1800" noProof="0" dirty="0">
                <a:solidFill>
                  <a:srgbClr val="373365"/>
                </a:solidFill>
                <a:latin typeface="DejaVu Math TeX Gyre" panose="02000503000000000000"/>
              </a:rPr>
              <a:t>?</a:t>
            </a:r>
            <a:br>
              <a:rPr lang="en-GB" sz="1800" noProof="0" dirty="0">
                <a:solidFill>
                  <a:srgbClr val="373365"/>
                </a:solidFill>
                <a:latin typeface="DejaVu Math TeX Gyre" panose="02000503000000000000"/>
              </a:rPr>
            </a:br>
            <a:br>
              <a:rPr lang="en-GB" sz="18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1E7D40F4-68D1-6A6D-3670-C2DA3D43D016}"/>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lnSpc>
                <a:spcPct val="100000"/>
              </a:lnSpc>
              <a:spcAft>
                <a:spcPct val="0"/>
              </a:spcAft>
            </a:pP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Përmirësoni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cilësinë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e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arsimit</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dhe</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aftësimit</a:t>
            </a:r>
            <a:r>
              <a:rPr lang="en-GB" sz="1400" dirty="0">
                <a:solidFill>
                  <a:schemeClr val="bg1"/>
                </a:solidFill>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profesional</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(VET)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në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Ballkanin</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Perëndimor</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për</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zhvillim</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të</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qëndrueshëm</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a:t>
            </a:r>
          </a:p>
        </p:txBody>
      </p:sp>
      <p:pic>
        <p:nvPicPr>
          <p:cNvPr id="13" name="Picture 12" descr="A white text on a black background&#10;&#10;Description automatically generated">
            <a:extLst>
              <a:ext uri="{FF2B5EF4-FFF2-40B4-BE49-F238E27FC236}">
                <a16:creationId xmlns:a16="http://schemas.microsoft.com/office/drawing/2014/main" id="{58DA715E-2265-7080-C56C-3D978A48B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34BA32F-715B-6AEF-0E07-9F6F4C9A670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7647617-E3F9-8578-6ED1-E215F4D6E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6550F3C3-F820-592C-CDD6-2AA9A786415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Ura e hendekut të gjelbër dhe digjital</a:t>
            </a:r>
          </a:p>
        </p:txBody>
      </p:sp>
    </p:spTree>
    <p:extLst>
      <p:ext uri="{BB962C8B-B14F-4D97-AF65-F5344CB8AC3E}">
        <p14:creationId xmlns:p14="http://schemas.microsoft.com/office/powerpoint/2010/main" val="1880753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72CCD-DA40-ECF7-D8C5-A0622ABA29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194A68D-2BDC-A201-9856-4E6A0BDE4AC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9B8922E9-B2A6-BF2C-2490-1D9AD6FEC6A8}"/>
              </a:ext>
            </a:extLst>
          </p:cNvPr>
          <p:cNvSpPr txBox="1"/>
          <p:nvPr/>
        </p:nvSpPr>
        <p:spPr>
          <a:xfrm>
            <a:off x="3984331" y="402332"/>
            <a:ext cx="8111062" cy="55839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en-GB" sz="3000" b="1"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Qëndrueshmëria dhe zhvillimi i qëndrueshëm</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a:ea typeface="+mj-ea"/>
                <a:cs typeface="+mj-cs"/>
              </a:rPr>
              <a:t>Tre </a:t>
            </a:r>
            <a:r>
              <a:rPr lang="en-GB" sz="3000" noProof="0" dirty="0" err="1">
                <a:solidFill>
                  <a:srgbClr val="303D68"/>
                </a:solidFill>
                <a:latin typeface="DejaVu Math TeX Gyre"/>
                <a:ea typeface="+mj-ea"/>
                <a:cs typeface="+mj-cs"/>
              </a:rPr>
              <a:t>shtyllat</a:t>
            </a:r>
            <a:r>
              <a:rPr lang="en-GB" sz="3000" noProof="0" dirty="0">
                <a:solidFill>
                  <a:srgbClr val="303D68"/>
                </a:solidFill>
                <a:latin typeface="DejaVu Math TeX Gyre"/>
                <a:ea typeface="+mj-ea"/>
                <a:cs typeface="+mj-cs"/>
              </a:rPr>
              <a:t> e </a:t>
            </a:r>
            <a:r>
              <a:rPr lang="en-GB" sz="3000" noProof="0" dirty="0" err="1">
                <a:solidFill>
                  <a:srgbClr val="303D68"/>
                </a:solidFill>
                <a:latin typeface="DejaVu Math TeX Gyre"/>
                <a:ea typeface="+mj-ea"/>
                <a:cs typeface="+mj-cs"/>
              </a:rPr>
              <a:t>qëndrueshmërisë</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mjedisore</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sociale</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dhe</a:t>
            </a:r>
            <a:r>
              <a:rPr lang="en-GB" sz="3000" noProof="0" dirty="0">
                <a:solidFill>
                  <a:srgbClr val="303D68"/>
                </a:solidFill>
                <a:latin typeface="DejaVu Math TeX Gyre"/>
                <a:ea typeface="+mj-ea"/>
                <a:cs typeface="+mj-cs"/>
              </a:rPr>
              <a:t> ekonomike</a:t>
            </a:r>
          </a:p>
          <a:p>
            <a:pPr marL="457200" indent="-457200">
              <a:lnSpc>
                <a:spcPct val="90000"/>
              </a:lnSpc>
              <a:spcBef>
                <a:spcPct val="0"/>
              </a:spcBef>
              <a:buFont typeface="Arial" panose="020B0604020202020204" pitchFamily="34" charset="0"/>
              <a:buChar char="•"/>
            </a:pPr>
            <a:endParaRPr lang="en-GB" sz="3000" dirty="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a:ea typeface="+mj-ea"/>
                <a:cs typeface="+mj-cs"/>
              </a:rPr>
              <a:t>Korniza e politikave - Objektivat e Zhvillimit të Qëndrueshëm të Kombeve të Bashkuara (SDG-të), Marrëveshja e Gjelbër Evropiane, </a:t>
            </a:r>
            <a:r>
              <a:rPr lang="en-GB" sz="3000" noProof="0" dirty="0" err="1">
                <a:solidFill>
                  <a:srgbClr val="303D68"/>
                </a:solidFill>
                <a:latin typeface="DejaVu Math TeX Gyre"/>
                <a:ea typeface="+mj-ea"/>
                <a:cs typeface="+mj-cs"/>
              </a:rPr>
              <a:t>Plani</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i</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Veprimit</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për</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Ekonominë</a:t>
            </a:r>
            <a:r>
              <a:rPr lang="en-GB" sz="3000" noProof="0" dirty="0">
                <a:solidFill>
                  <a:srgbClr val="303D68"/>
                </a:solidFill>
                <a:latin typeface="DejaVu Math TeX Gyre"/>
                <a:ea typeface="+mj-ea"/>
                <a:cs typeface="+mj-cs"/>
              </a:rPr>
              <a:t> </a:t>
            </a:r>
            <a:r>
              <a:rPr lang="en-GB" sz="3000" dirty="0" err="1">
                <a:solidFill>
                  <a:srgbClr val="303D68"/>
                </a:solidFill>
                <a:latin typeface="DejaVu Math TeX Gyre"/>
                <a:ea typeface="+mj-ea"/>
                <a:cs typeface="+mj-cs"/>
              </a:rPr>
              <a:t>Qarkore</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të</a:t>
            </a:r>
            <a:r>
              <a:rPr lang="en-GB" sz="3000" noProof="0" dirty="0">
                <a:solidFill>
                  <a:srgbClr val="303D68"/>
                </a:solidFill>
                <a:latin typeface="DejaVu Math TeX Gyre"/>
                <a:ea typeface="+mj-ea"/>
                <a:cs typeface="+mj-cs"/>
              </a:rPr>
              <a:t> BE-</a:t>
            </a:r>
            <a:r>
              <a:rPr lang="en-GB" sz="3000" noProof="0" dirty="0" err="1">
                <a:solidFill>
                  <a:srgbClr val="303D68"/>
                </a:solidFill>
                <a:latin typeface="DejaVu Math TeX Gyre"/>
                <a:ea typeface="+mj-ea"/>
                <a:cs typeface="+mj-cs"/>
              </a:rPr>
              <a:t>së</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dhe</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Programi</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i</a:t>
            </a:r>
            <a:r>
              <a:rPr lang="en-GB" sz="3000" noProof="0" dirty="0">
                <a:solidFill>
                  <a:srgbClr val="303D68"/>
                </a:solidFill>
                <a:latin typeface="DejaVu Math TeX Gyre"/>
                <a:ea typeface="+mj-ea"/>
                <a:cs typeface="+mj-cs"/>
              </a:rPr>
              <a:t> 8-të i Veprimit për Mjedisin</a:t>
            </a:r>
            <a:endParaRPr lang="en-GB" sz="3200" noProof="0" dirty="0">
              <a:solidFill>
                <a:srgbClr val="303D68"/>
              </a:solidFill>
              <a:latin typeface="DejaVu Math TeX Gyre"/>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275FCA6A-2173-63AB-7712-D15B4675B4DA}"/>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Nënkapitulli 1.1: Hyrje në qëndrueshmëri dhe zhvillim të qëndrueshëm</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DB658871-ED5E-6892-D01A-0D8B68943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7719F2D-D2E8-FD2D-7B90-2806E27921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62746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BC7B3-BE3B-42C9-8623-406DFF2085D1}"/>
            </a:ext>
          </a:extLst>
        </p:cNvPr>
        <p:cNvGrpSpPr/>
        <p:nvPr/>
      </p:nvGrpSpPr>
      <p:grpSpPr>
        <a:xfrm>
          <a:off x="0" y="0"/>
          <a:ext cx="0" cy="0"/>
          <a:chOff x="0" y="0"/>
          <a:chExt cx="0" cy="0"/>
        </a:xfrm>
      </p:grpSpPr>
      <p:pic>
        <p:nvPicPr>
          <p:cNvPr id="11" name="Picture 10" descr="Business people shaking hands">
            <a:extLst>
              <a:ext uri="{FF2B5EF4-FFF2-40B4-BE49-F238E27FC236}">
                <a16:creationId xmlns:a16="http://schemas.microsoft.com/office/drawing/2014/main" id="{353C131C-1FE4-915C-8AC8-70BCEF8734F5}"/>
              </a:ext>
            </a:extLst>
          </p:cNvPr>
          <p:cNvPicPr>
            <a:picLocks noGrp="1" noRot="1" noChangeAspect="1" noMove="1" noResize="1" noEditPoints="1" noAdjustHandles="1" noChangeArrowheads="1" noChangeShapeType="1" noCrop="1"/>
          </p:cNvPicPr>
          <p:nvPr/>
        </p:nvPicPr>
        <p:blipFill>
          <a:blip r:embed="rId3">
            <a:alphaModFix amt="20000"/>
            <a:extLst>
              <a:ext uri="{28A0092B-C50C-407E-A947-70E740481C1C}">
                <a14:useLocalDpi xmlns:a14="http://schemas.microsoft.com/office/drawing/2010/main" val="0"/>
              </a:ext>
            </a:extLst>
          </a:blip>
          <a:srcRect l="5312" t="19863"/>
          <a:stretch/>
        </p:blipFill>
        <p:spPr>
          <a:xfrm>
            <a:off x="-7880" y="0"/>
            <a:ext cx="12199880" cy="6891849"/>
          </a:xfrm>
          <a:prstGeom prst="rect">
            <a:avLst/>
          </a:prstGeom>
        </p:spPr>
      </p:pic>
      <p:sp>
        <p:nvSpPr>
          <p:cNvPr id="2" name="Title 1">
            <a:extLst>
              <a:ext uri="{FF2B5EF4-FFF2-40B4-BE49-F238E27FC236}">
                <a16:creationId xmlns:a16="http://schemas.microsoft.com/office/drawing/2014/main" id="{A0DD77EA-30B7-5596-BC7E-0B72D36354EA}"/>
              </a:ext>
            </a:extLst>
          </p:cNvPr>
          <p:cNvSpPr>
            <a:spLocks noGrp="1"/>
          </p:cNvSpPr>
          <p:nvPr>
            <p:ph type="title"/>
          </p:nvPr>
        </p:nvSpPr>
        <p:spPr>
          <a:xfrm>
            <a:off x="2587120" y="3000068"/>
            <a:ext cx="7025640" cy="857864"/>
          </a:xfrm>
        </p:spPr>
        <p:txBody>
          <a:bodyPr>
            <a:noAutofit/>
          </a:bodyPr>
          <a:lstStyle/>
          <a:p>
            <a:pPr algn="ctr"/>
            <a:r>
              <a:rPr lang="en-GB" sz="6000" b="1" noProof="0" dirty="0">
                <a:solidFill>
                  <a:srgbClr val="4DB9A1"/>
                </a:solidFill>
                <a:latin typeface="DejaVu Sans" panose="020B0603030804020204" pitchFamily="34" charset="0"/>
                <a:ea typeface="DejaVu Sans" panose="020B0603030804020204" pitchFamily="34" charset="0"/>
                <a:cs typeface="DejaVu Sans" panose="020B0603030804020204" pitchFamily="34" charset="0"/>
              </a:rPr>
              <a:t>Faleminderit!</a:t>
            </a:r>
          </a:p>
        </p:txBody>
      </p:sp>
      <p:sp>
        <p:nvSpPr>
          <p:cNvPr id="4" name="Rectangle 2">
            <a:extLst>
              <a:ext uri="{FF2B5EF4-FFF2-40B4-BE49-F238E27FC236}">
                <a16:creationId xmlns:a16="http://schemas.microsoft.com/office/drawing/2014/main" id="{B77DFBFF-5126-062E-05E9-031F96874DFE}"/>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sp>
        <p:nvSpPr>
          <p:cNvPr id="3" name="Title 1">
            <a:extLst>
              <a:ext uri="{FF2B5EF4-FFF2-40B4-BE49-F238E27FC236}">
                <a16:creationId xmlns:a16="http://schemas.microsoft.com/office/drawing/2014/main" id="{DEEC1FFE-33F2-F6D3-EE8A-4AB41164C339}"/>
              </a:ext>
            </a:extLst>
          </p:cNvPr>
          <p:cNvSpPr txBox="1">
            <a:spLocks/>
          </p:cNvSpPr>
          <p:nvPr/>
        </p:nvSpPr>
        <p:spPr>
          <a:xfrm>
            <a:off x="2308059" y="4357398"/>
            <a:ext cx="7389857" cy="4057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5" name="Title 1">
            <a:extLst>
              <a:ext uri="{FF2B5EF4-FFF2-40B4-BE49-F238E27FC236}">
                <a16:creationId xmlns:a16="http://schemas.microsoft.com/office/drawing/2014/main" id="{F597848C-F37D-5FDA-43D7-22F3A5A9FC10}"/>
              </a:ext>
            </a:extLst>
          </p:cNvPr>
          <p:cNvSpPr txBox="1">
            <a:spLocks/>
          </p:cNvSpPr>
          <p:nvPr/>
        </p:nvSpPr>
        <p:spPr>
          <a:xfrm>
            <a:off x="2308059" y="2142609"/>
            <a:ext cx="7389857" cy="715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r>
              <a:rPr lang="en-GB" sz="2000" b="1"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Cleantech Bullgari</a:t>
            </a:r>
          </a:p>
        </p:txBody>
      </p:sp>
      <p:grpSp>
        <p:nvGrpSpPr>
          <p:cNvPr id="6" name="Group 5">
            <a:extLst>
              <a:ext uri="{FF2B5EF4-FFF2-40B4-BE49-F238E27FC236}">
                <a16:creationId xmlns:a16="http://schemas.microsoft.com/office/drawing/2014/main" id="{5381120A-CFF2-DBF3-FD1E-47ED1F905D9B}"/>
              </a:ext>
            </a:extLst>
          </p:cNvPr>
          <p:cNvGrpSpPr/>
          <p:nvPr/>
        </p:nvGrpSpPr>
        <p:grpSpPr>
          <a:xfrm>
            <a:off x="-7880" y="5779801"/>
            <a:ext cx="12199880" cy="1115889"/>
            <a:chOff x="0" y="5742109"/>
            <a:chExt cx="12199880" cy="1115889"/>
          </a:xfrm>
        </p:grpSpPr>
        <p:sp>
          <p:nvSpPr>
            <p:cNvPr id="10" name="Rectangle 9">
              <a:extLst>
                <a:ext uri="{FF2B5EF4-FFF2-40B4-BE49-F238E27FC236}">
                  <a16:creationId xmlns:a16="http://schemas.microsoft.com/office/drawing/2014/main" id="{DEEDB35B-167E-D805-E805-7A42279F2784}"/>
                </a:ext>
              </a:extLst>
            </p:cNvPr>
            <p:cNvSpPr>
              <a:spLocks/>
            </p:cNvSpPr>
            <p:nvPr/>
          </p:nvSpPr>
          <p:spPr>
            <a:xfrm flipV="1">
              <a:off x="0" y="5742109"/>
              <a:ext cx="12199880" cy="1115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6" name="Picture 15" descr="A blue and gold logo&#10;&#10;Description automatically generated">
              <a:extLst>
                <a:ext uri="{FF2B5EF4-FFF2-40B4-BE49-F238E27FC236}">
                  <a16:creationId xmlns:a16="http://schemas.microsoft.com/office/drawing/2014/main" id="{F4AEE9FB-8105-9F53-4BD1-A8500503A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818" y="6076008"/>
              <a:ext cx="988452" cy="401110"/>
            </a:xfrm>
            <a:prstGeom prst="rect">
              <a:avLst/>
            </a:prstGeom>
          </p:spPr>
        </p:pic>
        <p:pic>
          <p:nvPicPr>
            <p:cNvPr id="18" name="Picture 17" descr="A logo with a circle and a circle with a letter b&#10;&#10;Description automatically generated">
              <a:extLst>
                <a:ext uri="{FF2B5EF4-FFF2-40B4-BE49-F238E27FC236}">
                  <a16:creationId xmlns:a16="http://schemas.microsoft.com/office/drawing/2014/main" id="{0B0D8A18-9093-176C-B4CE-9EE9052ABE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4581" y="6083411"/>
              <a:ext cx="974895" cy="428106"/>
            </a:xfrm>
            <a:prstGeom prst="rect">
              <a:avLst/>
            </a:prstGeom>
          </p:spPr>
        </p:pic>
        <p:pic>
          <p:nvPicPr>
            <p:cNvPr id="20" name="Picture 19" descr="A green and blue text on a black background&#10;&#10;Description automatically generated">
              <a:extLst>
                <a:ext uri="{FF2B5EF4-FFF2-40B4-BE49-F238E27FC236}">
                  <a16:creationId xmlns:a16="http://schemas.microsoft.com/office/drawing/2014/main" id="{7E25FFE1-B1CB-3A46-3E8C-FDA9B92546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9" y="6088687"/>
              <a:ext cx="1732222" cy="430944"/>
            </a:xfrm>
            <a:prstGeom prst="rect">
              <a:avLst/>
            </a:prstGeom>
          </p:spPr>
        </p:pic>
        <p:pic>
          <p:nvPicPr>
            <p:cNvPr id="21" name="Picture 20" descr="A yellow and blue circle with a white bird and stars&#10;&#10;Description automatically generated">
              <a:extLst>
                <a:ext uri="{FF2B5EF4-FFF2-40B4-BE49-F238E27FC236}">
                  <a16:creationId xmlns:a16="http://schemas.microsoft.com/office/drawing/2014/main" id="{62B07B95-9682-B75F-645C-E2842BE1C7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4655" y="5997328"/>
              <a:ext cx="581236" cy="581236"/>
            </a:xfrm>
            <a:prstGeom prst="rect">
              <a:avLst/>
            </a:prstGeom>
          </p:spPr>
        </p:pic>
        <p:pic>
          <p:nvPicPr>
            <p:cNvPr id="22" name="Picture 21" descr="A logo with text on it&#10;&#10;Description automatically generated">
              <a:extLst>
                <a:ext uri="{FF2B5EF4-FFF2-40B4-BE49-F238E27FC236}">
                  <a16:creationId xmlns:a16="http://schemas.microsoft.com/office/drawing/2014/main" id="{10E1F949-FA54-EB97-9B0D-75D239FFC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1374" y="5972113"/>
              <a:ext cx="1647764" cy="659106"/>
            </a:xfrm>
            <a:prstGeom prst="rect">
              <a:avLst/>
            </a:prstGeom>
          </p:spPr>
        </p:pic>
        <p:pic>
          <p:nvPicPr>
            <p:cNvPr id="23" name="Picture 22" descr="Blue text on a black background&#10;&#10;Description automatically generated">
              <a:extLst>
                <a:ext uri="{FF2B5EF4-FFF2-40B4-BE49-F238E27FC236}">
                  <a16:creationId xmlns:a16="http://schemas.microsoft.com/office/drawing/2014/main" id="{0BBF9D4F-A4BD-7D54-2E3C-5D7976FB92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81373" y="6049983"/>
              <a:ext cx="2392256" cy="500627"/>
            </a:xfrm>
            <a:prstGeom prst="rect">
              <a:avLst/>
            </a:prstGeom>
          </p:spPr>
        </p:pic>
      </p:grpSp>
      <p:pic>
        <p:nvPicPr>
          <p:cNvPr id="8" name="Picture 7" descr="A logo with text on it&#10;&#10;AI-generated content may be incorrect.">
            <a:extLst>
              <a:ext uri="{FF2B5EF4-FFF2-40B4-BE49-F238E27FC236}">
                <a16:creationId xmlns:a16="http://schemas.microsoft.com/office/drawing/2014/main" id="{16442515-2FEA-9A3E-2D58-3592B3FA15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84732" y="6115925"/>
            <a:ext cx="929084" cy="433284"/>
          </a:xfrm>
          <a:prstGeom prst="rect">
            <a:avLst/>
          </a:prstGeom>
        </p:spPr>
      </p:pic>
      <p:pic>
        <p:nvPicPr>
          <p:cNvPr id="13" name="Picture 12" descr="A blue and black logo&#10;&#10;AI-generated content may be incorrect.">
            <a:extLst>
              <a:ext uri="{FF2B5EF4-FFF2-40B4-BE49-F238E27FC236}">
                <a16:creationId xmlns:a16="http://schemas.microsoft.com/office/drawing/2014/main" id="{00E7A72B-4826-B1D2-7703-D4FC82C1BB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96131" y="6164344"/>
            <a:ext cx="1552832" cy="341623"/>
          </a:xfrm>
          <a:prstGeom prst="rect">
            <a:avLst/>
          </a:prstGeom>
        </p:spPr>
      </p:pic>
    </p:spTree>
    <p:extLst>
      <p:ext uri="{BB962C8B-B14F-4D97-AF65-F5344CB8AC3E}">
        <p14:creationId xmlns:p14="http://schemas.microsoft.com/office/powerpoint/2010/main" val="1189446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77917-7535-0E14-646A-38FECB5317D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3570A6E-A305-3030-7430-1D6738778B7F}"/>
              </a:ext>
            </a:extLst>
          </p:cNvPr>
          <p:cNvSpPr txBox="1">
            <a:spLocks/>
          </p:cNvSpPr>
          <p:nvPr/>
        </p:nvSpPr>
        <p:spPr>
          <a:xfrm>
            <a:off x="4933507" y="745527"/>
            <a:ext cx="609621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Qëndrueshmëria dhe zhvillimi i qëndrueshëm</a:t>
            </a:r>
          </a:p>
        </p:txBody>
      </p:sp>
      <p:sp>
        <p:nvSpPr>
          <p:cNvPr id="7" name="Title 1">
            <a:extLst>
              <a:ext uri="{FF2B5EF4-FFF2-40B4-BE49-F238E27FC236}">
                <a16:creationId xmlns:a16="http://schemas.microsoft.com/office/drawing/2014/main" id="{AB9C895C-89F8-AC54-FB5D-74F8EA80853F}"/>
              </a:ext>
            </a:extLst>
          </p:cNvPr>
          <p:cNvSpPr txBox="1">
            <a:spLocks/>
          </p:cNvSpPr>
          <p:nvPr/>
        </p:nvSpPr>
        <p:spPr>
          <a:xfrm>
            <a:off x="4816549" y="2231617"/>
            <a:ext cx="6310084" cy="3238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1800" dirty="0" err="1">
                <a:solidFill>
                  <a:srgbClr val="303D68"/>
                </a:solidFill>
                <a:latin typeface="DejaVu Math TeX Gyre"/>
              </a:rPr>
              <a:t>Qëndrueshmëria</a:t>
            </a:r>
            <a:r>
              <a:rPr lang="en-GB" sz="1800" dirty="0">
                <a:solidFill>
                  <a:srgbClr val="303D68"/>
                </a:solidFill>
                <a:latin typeface="DejaVu Math TeX Gyre"/>
              </a:rPr>
              <a:t> - </a:t>
            </a:r>
            <a:r>
              <a:rPr lang="en-GB" sz="1800" dirty="0" err="1">
                <a:solidFill>
                  <a:srgbClr val="303D68"/>
                </a:solidFill>
                <a:latin typeface="DejaVu Math TeX Gyre"/>
              </a:rPr>
              <a:t>një</a:t>
            </a:r>
            <a:r>
              <a:rPr lang="en-GB" sz="1800" noProof="0" dirty="0">
                <a:solidFill>
                  <a:srgbClr val="303D68"/>
                </a:solidFill>
                <a:latin typeface="DejaVu Math TeX Gyre"/>
              </a:rPr>
              <a:t> </a:t>
            </a:r>
            <a:r>
              <a:rPr lang="en-GB" sz="1800" noProof="0" dirty="0" err="1">
                <a:solidFill>
                  <a:srgbClr val="303D68"/>
                </a:solidFill>
                <a:latin typeface="DejaVu Math TeX Gyre"/>
              </a:rPr>
              <a:t>mënyrë</a:t>
            </a:r>
            <a:r>
              <a:rPr lang="en-GB" sz="1800" noProof="0" dirty="0">
                <a:solidFill>
                  <a:srgbClr val="303D68"/>
                </a:solidFill>
                <a:latin typeface="DejaVu Math TeX Gyre"/>
              </a:rPr>
              <a:t> </a:t>
            </a:r>
            <a:r>
              <a:rPr lang="en-GB" sz="1800" noProof="0" dirty="0" err="1">
                <a:solidFill>
                  <a:srgbClr val="303D68"/>
                </a:solidFill>
                <a:latin typeface="DejaVu Math TeX Gyre"/>
              </a:rPr>
              <a:t>jetese</a:t>
            </a:r>
            <a:r>
              <a:rPr lang="en-GB" sz="1800" noProof="0" dirty="0">
                <a:solidFill>
                  <a:srgbClr val="303D68"/>
                </a:solidFill>
                <a:latin typeface="DejaVu Math TeX Gyre"/>
              </a:rPr>
              <a:t> </a:t>
            </a:r>
            <a:r>
              <a:rPr lang="en-GB" sz="1800" noProof="0" dirty="0" err="1">
                <a:solidFill>
                  <a:srgbClr val="303D68"/>
                </a:solidFill>
                <a:latin typeface="DejaVu Math TeX Gyre"/>
              </a:rPr>
              <a:t>dhe</a:t>
            </a:r>
            <a:r>
              <a:rPr lang="en-GB" sz="1800" noProof="0" dirty="0">
                <a:solidFill>
                  <a:srgbClr val="303D68"/>
                </a:solidFill>
                <a:latin typeface="DejaVu Math TeX Gyre"/>
              </a:rPr>
              <a:t> </a:t>
            </a:r>
            <a:r>
              <a:rPr lang="en-GB" sz="1800" noProof="0" dirty="0" err="1">
                <a:solidFill>
                  <a:srgbClr val="303D68"/>
                </a:solidFill>
                <a:latin typeface="DejaVu Math TeX Gyre"/>
              </a:rPr>
              <a:t>pune</a:t>
            </a:r>
            <a:r>
              <a:rPr lang="en-GB" sz="1800" noProof="0" dirty="0">
                <a:solidFill>
                  <a:srgbClr val="303D68"/>
                </a:solidFill>
                <a:latin typeface="DejaVu Math TeX Gyre"/>
              </a:rPr>
              <a:t> </a:t>
            </a:r>
            <a:r>
              <a:rPr lang="en-GB" sz="1800" noProof="0" dirty="0" err="1">
                <a:solidFill>
                  <a:srgbClr val="303D68"/>
                </a:solidFill>
                <a:latin typeface="DejaVu Math TeX Gyre"/>
              </a:rPr>
              <a:t>që</a:t>
            </a:r>
            <a:r>
              <a:rPr lang="en-GB" sz="1800" noProof="0" dirty="0">
                <a:solidFill>
                  <a:srgbClr val="303D68"/>
                </a:solidFill>
                <a:latin typeface="DejaVu Math TeX Gyre"/>
              </a:rPr>
              <a:t> </a:t>
            </a:r>
            <a:r>
              <a:rPr lang="en-GB" sz="1800" noProof="0" dirty="0" err="1">
                <a:solidFill>
                  <a:srgbClr val="303D68"/>
                </a:solidFill>
                <a:latin typeface="DejaVu Math TeX Gyre"/>
              </a:rPr>
              <a:t>plotëson</a:t>
            </a:r>
            <a:r>
              <a:rPr lang="en-GB" sz="1800" noProof="0" dirty="0">
                <a:solidFill>
                  <a:srgbClr val="303D68"/>
                </a:solidFill>
                <a:latin typeface="DejaVu Math TeX Gyre"/>
              </a:rPr>
              <a:t> </a:t>
            </a:r>
            <a:r>
              <a:rPr lang="en-GB" sz="1800" noProof="0" dirty="0" err="1">
                <a:solidFill>
                  <a:srgbClr val="303D68"/>
                </a:solidFill>
                <a:latin typeface="DejaVu Math TeX Gyre"/>
              </a:rPr>
              <a:t>nevojat</a:t>
            </a:r>
            <a:r>
              <a:rPr lang="en-GB" sz="1800" noProof="0" dirty="0">
                <a:solidFill>
                  <a:srgbClr val="303D68"/>
                </a:solidFill>
                <a:latin typeface="DejaVu Math TeX Gyre"/>
              </a:rPr>
              <a:t> e </a:t>
            </a:r>
            <a:r>
              <a:rPr lang="en-GB" sz="1800" noProof="0" dirty="0" err="1">
                <a:solidFill>
                  <a:srgbClr val="303D68"/>
                </a:solidFill>
                <a:latin typeface="DejaVu Math TeX Gyre"/>
              </a:rPr>
              <a:t>sotme</a:t>
            </a:r>
            <a:r>
              <a:rPr lang="en-GB" sz="1800" noProof="0" dirty="0">
                <a:solidFill>
                  <a:srgbClr val="303D68"/>
                </a:solidFill>
                <a:latin typeface="DejaVu Math TeX Gyre"/>
              </a:rPr>
              <a:t> pa dëmtuar mundësitë e së nesërmes</a:t>
            </a:r>
          </a:p>
          <a:p>
            <a:pPr marL="285750" indent="-285750" algn="just">
              <a:buFont typeface="Arial" panose="020B0604020202020204" pitchFamily="34" charset="0"/>
              <a:buChar char="•"/>
            </a:pPr>
            <a:r>
              <a:rPr lang="en-GB" sz="1800" noProof="0" dirty="0">
                <a:solidFill>
                  <a:srgbClr val="303D68"/>
                </a:solidFill>
                <a:latin typeface="DejaVu Math TeX Gyre"/>
              </a:rPr>
              <a:t>Zhvillimi i qëndrueshëm (OKB) - "Zhvillimi i qëndrueshëm nuk është një gjendje e fikse harmonie, por më tepër një proces ndryshimi në të cilin shfrytëzimi i burimeve, drejtimi i investimeve, orientimi i zhvillimit teknologjik dhe ndryshimi institucional bëhen të përputhshëm me nevojat e së ardhmes po ashtu edhe me ato të së tashmes." (Brundtland, 1987)</a:t>
            </a:r>
          </a:p>
          <a:p>
            <a:pPr marL="285750" indent="-285750" algn="just">
              <a:buFont typeface="Arial" panose="020B0604020202020204" pitchFamily="34" charset="0"/>
              <a:buChar char="•"/>
            </a:pPr>
            <a:r>
              <a:rPr lang="en-GB" sz="1800" noProof="0" dirty="0">
                <a:solidFill>
                  <a:srgbClr val="303D68"/>
                </a:solidFill>
                <a:latin typeface="DejaVu Math TeX Gyre" panose="02000503000000000000" pitchFamily="2" charset="0"/>
              </a:rPr>
              <a:t>UNESCO formuloi një dallim midis qëndrueshmërisë dhe zhvillimit të qëndrueshëm si më poshtë: "Qëndrueshmëria shpesh konsiderohet si një qëllim afatgjatë (dmth. një botë më e qëndrueshme), ndërsa zhvillimi i qëndrueshëm i referohet proceseve dhe rrugëve të shumta për ta arritur atë." </a:t>
            </a:r>
          </a:p>
          <a:p>
            <a:pPr marL="742950" lvl="1" indent="-285750">
              <a:buFont typeface="Arial" panose="020B0604020202020204" pitchFamily="34" charset="0"/>
              <a:buChar char="•"/>
            </a:pPr>
            <a:endParaRPr lang="en-GB" sz="14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4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4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4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14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Picture 1" descr="A logo with text on it&#10;&#10;Description automatically generated">
            <a:extLst>
              <a:ext uri="{FF2B5EF4-FFF2-40B4-BE49-F238E27FC236}">
                <a16:creationId xmlns:a16="http://schemas.microsoft.com/office/drawing/2014/main" id="{7DEF0F74-C1BA-4A48-265F-F2B220B690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34D509F-500D-852D-756A-D414AD7FCE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4" name="Google Shape;286;p16" descr="Immagine che contiene testo, bigliettodavisita, screenshot&#10;&#10;Descrizione generata automaticamente">
            <a:extLst>
              <a:ext uri="{FF2B5EF4-FFF2-40B4-BE49-F238E27FC236}">
                <a16:creationId xmlns:a16="http://schemas.microsoft.com/office/drawing/2014/main" id="{E24B5B63-E180-9A7A-BB13-47158B1E6277}"/>
              </a:ext>
            </a:extLst>
          </p:cNvPr>
          <p:cNvPicPr preferRelativeResize="0"/>
          <p:nvPr/>
        </p:nvPicPr>
        <p:blipFill rotWithShape="1">
          <a:blip r:embed="rId4">
            <a:alphaModFix/>
          </a:blip>
          <a:srcRect l="2906" r="1105"/>
          <a:stretch/>
        </p:blipFill>
        <p:spPr>
          <a:xfrm>
            <a:off x="460955" y="149927"/>
            <a:ext cx="3896282" cy="5737318"/>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2476959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16CF7-5E0B-3328-BD9E-797ED6D139C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399BBE9-4FB8-3E3C-2395-B8B29C92B86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Tre shtyllat e qëndrueshmërisë</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Mjedisore, sociale dhe ekonomike</a:t>
            </a:r>
          </a:p>
        </p:txBody>
      </p:sp>
      <p:pic>
        <p:nvPicPr>
          <p:cNvPr id="2" name="Picture 1" descr="A logo with text on it&#10;&#10;Description automatically generated">
            <a:extLst>
              <a:ext uri="{FF2B5EF4-FFF2-40B4-BE49-F238E27FC236}">
                <a16:creationId xmlns:a16="http://schemas.microsoft.com/office/drawing/2014/main" id="{A7D859B0-0A22-7400-4CE3-C74D5B7474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3194FDE-F075-778B-F12E-B840669F9C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graphicFrame>
        <p:nvGraphicFramePr>
          <p:cNvPr id="4" name="Diagram 3">
            <a:extLst>
              <a:ext uri="{FF2B5EF4-FFF2-40B4-BE49-F238E27FC236}">
                <a16:creationId xmlns:a16="http://schemas.microsoft.com/office/drawing/2014/main" id="{05CD180A-89D0-8639-DC1F-798D9D9B8A83}"/>
              </a:ext>
            </a:extLst>
          </p:cNvPr>
          <p:cNvGraphicFramePr/>
          <p:nvPr>
            <p:extLst>
              <p:ext uri="{D42A27DB-BD31-4B8C-83A1-F6EECF244321}">
                <p14:modId xmlns:p14="http://schemas.microsoft.com/office/powerpoint/2010/main" val="3561518937"/>
              </p:ext>
            </p:extLst>
          </p:nvPr>
        </p:nvGraphicFramePr>
        <p:xfrm>
          <a:off x="0" y="1626793"/>
          <a:ext cx="5987844" cy="40440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CDC9C7E5-82CC-B90D-7EDD-FB2FF688A5E4}"/>
              </a:ext>
            </a:extLst>
          </p:cNvPr>
          <p:cNvSpPr txBox="1"/>
          <p:nvPr/>
        </p:nvSpPr>
        <p:spPr>
          <a:xfrm>
            <a:off x="2466328" y="3648824"/>
            <a:ext cx="1845951" cy="369332"/>
          </a:xfrm>
          <a:prstGeom prst="rect">
            <a:avLst/>
          </a:prstGeom>
          <a:noFill/>
        </p:spPr>
        <p:txBody>
          <a:bodyPr wrap="square" rtlCol="0">
            <a:spAutoFit/>
          </a:bodyPr>
          <a:lstStyle/>
          <a:p>
            <a:r>
              <a:rPr lang="en-GB" b="1" noProof="0" dirty="0">
                <a:solidFill>
                  <a:srgbClr val="303D68"/>
                </a:solidFill>
                <a:latin typeface="DejaVu Math TeX Gyre" panose="02000503000000000000"/>
              </a:rPr>
              <a:t>Qëndrueshmëria</a:t>
            </a:r>
          </a:p>
        </p:txBody>
      </p:sp>
      <p:sp>
        <p:nvSpPr>
          <p:cNvPr id="7" name="Title 1">
            <a:extLst>
              <a:ext uri="{FF2B5EF4-FFF2-40B4-BE49-F238E27FC236}">
                <a16:creationId xmlns:a16="http://schemas.microsoft.com/office/drawing/2014/main" id="{17063DE3-CB83-854C-3EA7-0CFE70ED958D}"/>
              </a:ext>
            </a:extLst>
          </p:cNvPr>
          <p:cNvSpPr txBox="1">
            <a:spLocks/>
          </p:cNvSpPr>
          <p:nvPr/>
        </p:nvSpPr>
        <p:spPr>
          <a:xfrm>
            <a:off x="5677830" y="3180769"/>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Qëndrueshmëria mjedisore fokusohet në mbrojtjen e sistemeve natyrore </a:t>
            </a:r>
          </a:p>
          <a:p>
            <a:pPr algn="just"/>
            <a:endParaRPr lang="en-GB" sz="20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Qëndrueshmëria sociale ka të bëjë me njerëzit që përqendrohen në efektet njerëzore të sistemeve ekonomike</a:t>
            </a:r>
          </a:p>
          <a:p>
            <a:pPr algn="just"/>
            <a:endParaRPr lang="en-GB" sz="20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Qëndrueshmëria ekonomike do të thotë ndërtimi i ekonomive të qëndrueshme që krijojnë vende pune dhe prosperitet, duke përdorur burimet në mënyrë efikase</a:t>
            </a:r>
          </a:p>
          <a:p>
            <a:pPr marL="285750" indent="-285750" algn="just">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3315338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51FE7B-576B-2336-4930-4D8905D1F4A9}"/>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pic>
        <p:nvPicPr>
          <p:cNvPr id="6" name="Picture 5" descr="A group of colorful squares with icons&#10;&#10;AI-generated content may be incorrect.">
            <a:extLst>
              <a:ext uri="{FF2B5EF4-FFF2-40B4-BE49-F238E27FC236}">
                <a16:creationId xmlns:a16="http://schemas.microsoft.com/office/drawing/2014/main" id="{F6D0C999-98BD-DF08-857F-7EB491300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0986" y="2291892"/>
            <a:ext cx="4747547" cy="2302560"/>
          </a:xfrm>
          <a:prstGeom prst="rect">
            <a:avLst/>
          </a:prstGeom>
        </p:spPr>
      </p:pic>
      <p:sp>
        <p:nvSpPr>
          <p:cNvPr id="8" name="Title 1">
            <a:extLst>
              <a:ext uri="{FF2B5EF4-FFF2-40B4-BE49-F238E27FC236}">
                <a16:creationId xmlns:a16="http://schemas.microsoft.com/office/drawing/2014/main" id="{0E00E60C-8EDB-0819-CFC9-C39559C13ED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Korniza e politikave</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Qëllimet e Zhvillimit të Qëndrueshëm të Kombeve të Bashkuara (SDG-të)</a:t>
            </a:r>
          </a:p>
        </p:txBody>
      </p:sp>
      <p:pic>
        <p:nvPicPr>
          <p:cNvPr id="9" name="Picture 8" descr="Blue text on a black background&#10;&#10;Description automatically generated">
            <a:extLst>
              <a:ext uri="{FF2B5EF4-FFF2-40B4-BE49-F238E27FC236}">
                <a16:creationId xmlns:a16="http://schemas.microsoft.com/office/drawing/2014/main" id="{4E866FA1-85F0-DEC3-5F03-209D8DEC06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8F951B8B-28C6-F587-7672-82206D786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BB486454-CB70-534D-4805-851EA9324CA0}"/>
              </a:ext>
            </a:extLst>
          </p:cNvPr>
          <p:cNvSpPr txBox="1">
            <a:spLocks/>
          </p:cNvSpPr>
          <p:nvPr/>
        </p:nvSpPr>
        <p:spPr>
          <a:xfrm>
            <a:off x="592150" y="2817087"/>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buSzPct val="79999"/>
            </a:pPr>
            <a:r>
              <a:rPr lang="en-GB" sz="1800" noProof="0" dirty="0">
                <a:solidFill>
                  <a:srgbClr val="303D68"/>
                </a:solidFill>
                <a:latin typeface="DejaVu Math TeX Gyre" panose="02000503000000000000" pitchFamily="2" charset="0"/>
                <a:hlinkClick r:id="rId5">
                  <a:extLst>
                    <a:ext uri="{A12FA001-AC4F-418D-AE19-62706E023703}">
                      <ahyp:hlinkClr xmlns:ahyp="http://schemas.microsoft.com/office/drawing/2018/hyperlinkcolor" val="tx"/>
                    </a:ext>
                  </a:extLst>
                </a:hlinkClick>
              </a:rPr>
              <a:t>Qëllimet e Zhvillimit të Qëndrueshëm (OKB) </a:t>
            </a:r>
            <a:r>
              <a:rPr lang="en-GB" sz="1800" noProof="0" dirty="0">
                <a:solidFill>
                  <a:srgbClr val="303D68"/>
                </a:solidFill>
                <a:latin typeface="DejaVu Math TeX Gyre" panose="02000503000000000000" pitchFamily="2" charset="0"/>
              </a:rPr>
              <a:t>janë një thirrje për veprim nga të gjitha vendet – të varfra, të pasura dhe me të ardhura të mesme – për të promovuar prosperitetin duke mbrojtur planetin. Ato njohin se përfundimi i varfërisë duhet të shkojë dorë për dore me strategji që nxisin rritjen ekonomike dhe adresojnë një gamë nevojash sociale, përfshirë arsimin, shëndetin, mbrojtjen sociale dhe mundësitë e punës, ndërkohë që trajtojnë ndryshimet klimatike dhe mbrojtjen e mjedisit. </a:t>
            </a:r>
            <a:endParaRPr lang="en-GB" sz="1800" noProof="0" dirty="0">
              <a:solidFill>
                <a:srgbClr val="303D68"/>
              </a:solidFill>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16F7376B-B4F4-2673-32B8-E4BE63340FDC}"/>
              </a:ext>
            </a:extLst>
          </p:cNvPr>
          <p:cNvSpPr txBox="1"/>
          <p:nvPr/>
        </p:nvSpPr>
        <p:spPr>
          <a:xfrm>
            <a:off x="6800986" y="4611154"/>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Imazh nga Kombet e Bashkuara</a:t>
            </a:r>
          </a:p>
        </p:txBody>
      </p:sp>
    </p:spTree>
    <p:extLst>
      <p:ext uri="{BB962C8B-B14F-4D97-AF65-F5344CB8AC3E}">
        <p14:creationId xmlns:p14="http://schemas.microsoft.com/office/powerpoint/2010/main" val="2652208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A8CA11-632C-FBEE-DD18-705A8B247047}"/>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E8B7D7B-579B-9DD9-0A07-B3D6F9670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8BDDFC13-F9DD-C504-D153-46802ABF9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6FD4EF2E-C760-7639-683D-78F8BDDD9CD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Korniza e politikave</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Marrëveshja e Gjelbër Evropiane</a:t>
            </a:r>
          </a:p>
        </p:txBody>
      </p:sp>
      <p:pic>
        <p:nvPicPr>
          <p:cNvPr id="9" name="Picture 8" descr="Blue text on a black background&#10;&#10;Description automatically generated">
            <a:extLst>
              <a:ext uri="{FF2B5EF4-FFF2-40B4-BE49-F238E27FC236}">
                <a16:creationId xmlns:a16="http://schemas.microsoft.com/office/drawing/2014/main" id="{7696B331-4049-8E9C-2698-CFF1FC9AE3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2BDE48A2-559E-E52E-F2F5-7DA5557391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2516272E-455A-0BDF-8B75-BDFABC9A6394}"/>
              </a:ext>
            </a:extLst>
          </p:cNvPr>
          <p:cNvSpPr txBox="1">
            <a:spLocks/>
          </p:cNvSpPr>
          <p:nvPr/>
        </p:nvSpPr>
        <p:spPr>
          <a:xfrm>
            <a:off x="592150" y="2817087"/>
            <a:ext cx="448910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buSzPct val="79999"/>
            </a:pPr>
            <a:r>
              <a:rPr lang="en-GB" sz="1800" noProof="0" dirty="0">
                <a:solidFill>
                  <a:srgbClr val="303D68"/>
                </a:solidFill>
                <a:latin typeface="DejaVu Math TeX Gyre" panose="02000503000000000000"/>
                <a:hlinkClick r:id="rId4"/>
              </a:rPr>
              <a:t>Marrëveshja e Gjelbër Evropiane </a:t>
            </a:r>
            <a:r>
              <a:rPr lang="en-GB" sz="1800" noProof="0" dirty="0">
                <a:solidFill>
                  <a:srgbClr val="303D68"/>
                </a:solidFill>
                <a:latin typeface="DejaVu Math TeX Gyre" panose="02000503000000000000"/>
              </a:rPr>
              <a:t>është strategjia kryesore e Bashkimit Evropian për të transformuar ekonominë evropiane deri në vitin 2050 në një sistem neutral ndaj klimës. Ajo synon të reduktojë emetimet e gazrave serrë, të shkëpusë rritjen ekonomike nga përdorimi i burimeve dhe të nxisë energjinë e pastër, transportin e qëndrueshëm dhe mbrojtjen e biodiversitetit. Duke integruar qëllimet mjedisore në çdo sektor, ajo thekson se veprimi për klimën, prosperiteti ekonomik dhe barazia sociale janë të ndërlidhura dhe forcojnë njëra-tjetrën.</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8FE54402-5AB5-D852-9B04-456321EDBD02}"/>
              </a:ext>
            </a:extLst>
          </p:cNvPr>
          <p:cNvSpPr txBox="1"/>
          <p:nvPr/>
        </p:nvSpPr>
        <p:spPr>
          <a:xfrm>
            <a:off x="6229217" y="5253851"/>
            <a:ext cx="5716349" cy="523220"/>
          </a:xfrm>
          <a:prstGeom prst="rect">
            <a:avLst/>
          </a:prstGeom>
          <a:noFill/>
        </p:spPr>
        <p:txBody>
          <a:bodyPr wrap="square" rtlCol="0">
            <a:spAutoFit/>
          </a:bodyPr>
          <a:lstStyle/>
          <a:p>
            <a:r>
              <a:rPr lang="en-GB" sz="800" noProof="0" dirty="0">
                <a:solidFill>
                  <a:srgbClr val="303D68"/>
                </a:solidFill>
                <a:latin typeface="DejaVu Math TeX Gyre" panose="02000503000000000000"/>
              </a:rPr>
              <a:t>Imazh nga KOMUNIKIMI NGA KOMISIONI PËR PARLAMENTIN EUROPIAN, KËSHILLIN EUROPIAN, KËSHILLIN, KOMITETIN EKONOMIK DHE SOCIAL EUROPIAN DHE KOMITETIN E RAJONEVE</a:t>
            </a:r>
          </a:p>
          <a:p>
            <a:endParaRPr lang="en-GB" sz="1200" noProof="0" dirty="0">
              <a:solidFill>
                <a:srgbClr val="303D68"/>
              </a:solidFill>
              <a:latin typeface="DejaVu Math TeX Gyre" panose="02000503000000000000"/>
            </a:endParaRPr>
          </a:p>
        </p:txBody>
      </p:sp>
      <p:pic>
        <p:nvPicPr>
          <p:cNvPr id="3" name="Picture 2" descr="A diagram of a green and blue scheme&#10;&#10;AI-generated content may be incorrect.">
            <a:extLst>
              <a:ext uri="{FF2B5EF4-FFF2-40B4-BE49-F238E27FC236}">
                <a16:creationId xmlns:a16="http://schemas.microsoft.com/office/drawing/2014/main" id="{9343EB37-D992-54DF-0CC0-0915D9605CBD}"/>
              </a:ext>
            </a:extLst>
          </p:cNvPr>
          <p:cNvPicPr>
            <a:picLocks noChangeAspect="1"/>
          </p:cNvPicPr>
          <p:nvPr/>
        </p:nvPicPr>
        <p:blipFill>
          <a:blip r:embed="rId5">
            <a:extLst>
              <a:ext uri="{28A0092B-C50C-407E-A947-70E740481C1C}">
                <a14:useLocalDpi xmlns:a14="http://schemas.microsoft.com/office/drawing/2010/main" val="0"/>
              </a:ext>
            </a:extLst>
          </a:blip>
          <a:srcRect t="11773" b="1702"/>
          <a:stretch>
            <a:fillRect/>
          </a:stretch>
        </p:blipFill>
        <p:spPr>
          <a:xfrm>
            <a:off x="6094476" y="1604148"/>
            <a:ext cx="5962785" cy="3649703"/>
          </a:xfrm>
          <a:prstGeom prst="rect">
            <a:avLst/>
          </a:prstGeom>
        </p:spPr>
      </p:pic>
    </p:spTree>
    <p:extLst>
      <p:ext uri="{BB962C8B-B14F-4D97-AF65-F5344CB8AC3E}">
        <p14:creationId xmlns:p14="http://schemas.microsoft.com/office/powerpoint/2010/main" val="3689498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a87855-32f0-4335-8088-0170441fcb23">
      <Terms xmlns="http://schemas.microsoft.com/office/infopath/2007/PartnerControls"/>
    </lcf76f155ced4ddcb4097134ff3c332f>
    <TaxCatchAll xmlns="e76d9c07-0b06-4929-817e-fe7084f9c9c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DCFDD1B45B5F4B806800968C84CFE3" ma:contentTypeVersion="12" ma:contentTypeDescription="Create a new document." ma:contentTypeScope="" ma:versionID="4d61de73b3b87f79cae4fa1f41b902f6">
  <xsd:schema xmlns:xsd="http://www.w3.org/2001/XMLSchema" xmlns:xs="http://www.w3.org/2001/XMLSchema" xmlns:p="http://schemas.microsoft.com/office/2006/metadata/properties" xmlns:ns2="43a87855-32f0-4335-8088-0170441fcb23" xmlns:ns3="e76d9c07-0b06-4929-817e-fe7084f9c9c7" targetNamespace="http://schemas.microsoft.com/office/2006/metadata/properties" ma:root="true" ma:fieldsID="8d0478d3cad81f7456b84e76306d72d5" ns2:_="" ns3:_="">
    <xsd:import namespace="43a87855-32f0-4335-8088-0170441fcb23"/>
    <xsd:import namespace="e76d9c07-0b06-4929-817e-fe7084f9c9c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a87855-32f0-4335-8088-0170441fcb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c9995d2-e2c0-43d6-89d2-2fe60944384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6d9c07-0b06-4929-817e-fe7084f9c9c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6b0b466-1a09-4668-8578-52451da5a6f1}" ma:internalName="TaxCatchAll" ma:showField="CatchAllData" ma:web="e76d9c07-0b06-4929-817e-fe7084f9c9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D10664-19B9-45F0-971F-00B5EE8EE9CE}">
  <ds:schemaRefs>
    <ds:schemaRef ds:uri="260d0452-9355-4de6-b189-e15d53161495"/>
    <ds:schemaRef ds:uri="702470db-a566-4540-b13a-d1af6dbd22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3a87855-32f0-4335-8088-0170441fcb23"/>
    <ds:schemaRef ds:uri="e76d9c07-0b06-4929-817e-fe7084f9c9c7"/>
  </ds:schemaRefs>
</ds:datastoreItem>
</file>

<file path=customXml/itemProps2.xml><?xml version="1.0" encoding="utf-8"?>
<ds:datastoreItem xmlns:ds="http://schemas.openxmlformats.org/officeDocument/2006/customXml" ds:itemID="{BC7C740F-8E12-4C53-8E61-59FBDE9B12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a87855-32f0-4335-8088-0170441fcb23"/>
    <ds:schemaRef ds:uri="e76d9c07-0b06-4929-817e-fe7084f9c9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903E13-71B6-4BFD-AF44-0150E2E43C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899</TotalTime>
  <Words>4123</Words>
  <Application>Microsoft Office PowerPoint</Application>
  <PresentationFormat>Widescreen</PresentationFormat>
  <Paragraphs>371</Paragraphs>
  <Slides>50</Slides>
  <Notes>10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Aftësitë e Gjelbra – 1.1 Hyrje në Qëndrueshmëri dhe Etikë Mjedisore</vt:lpstr>
      <vt:lpstr>PowerPoint Presentation</vt:lpstr>
      <vt:lpstr>PowerPoint Presentation</vt:lpstr>
      <vt:lpstr>Moduli 1: Bazat e qëndrueshmërisë   Nëntitulli 1.1: Hyrje në qëndrueshmëri dhe zhvillim të qëndrueshëm  Nënkryetari 1.2: Lidhja midis qëndrueshmërisë, ekonomisë cirkulare dhe NVM-ve  Nëntitull 1.3: Shembuj të mirë të zbatimit të praktikave të qëndrueshmërisë në kompani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Moduli 2: Etika mjedisore - parimet dhe praktikat  Nëntitulli 2.1: Hyrje në etikën mjedisore dhe parimet kryesore  Nënkapitulli 2.2: Praktikat e etikës mjedisore - veprime, politika dhe zgjedhje të stilit të jetesës  Nënkapitulli 2.3: Shembuj të mirë të integrimit të parimeve të etikës mjedisore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Moduli 3: Arsimi për qëndrueshmëri dhe etikë mjedisore – pedagogji dhe praktikë  Nëntitulli 3.1: Mësimi aktiv për qëndrueshmëri dhe etikë mjedisore  Nënkryetari 3.2: Mjetet vizuale dhe digjitale për mësimin e qëndrueshmërisë dhe etikës mjedisore  Nënkryetari 3.3: Projekte të udhëhequra nga studentët dhe plane veprimi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Aktivitet reflektues  A mund të mendoni për një veprim të përditshëm ose një praktikë në vendin e punës që e ndiqni dhe që ka një ndikim të qartë mjedisor? Si mund të përmirësonte këtë praktikë zbatimi i parimeve të etikës mjedisore? Çfarë e motivon këtë veprim—zakon, lehtësi, kosto apo nevojë dhe si mund të ndryshojnë zgjedhjet tuaja përmes reflektimit etik? Cilat parime etike (p.sh., përgjegjësia, qëndrueshmëria, kujdesi për brezat e ardhshëm) janë më të rëndësishme për përmirësimin e këtij praktike?  A mund të mendoni për një projekt të lidhur me qëndrueshmërinë në të cilin jeni të përfshirë ose që mund ta hartoni ku mund të lindë një dilemë etike (p.sh., kostoja vs. ndikimi mjedisor, fitimi vs. barazia sociale)? Si do ta trajtonit këtë dilemë duke përdorur parimet e etikës mjedisore? Cilat vlera—drejtësia, barazia, transparenca, përgjegjësia—duhet të udhëheqin marrjen e vendimeve në këtë skenar?   A mund të mendoni për një iniciativë—në shtëpi, në punë, ose në komunitetin tuaj ku mund të sillni një ndryshim të fokusuar në qëndrueshmëri? Çfarë hapash do të ndërmerrnit për ta realizuar atë? Cilat parime të etikës mjedisore udhëheqin qasjen tuaj (p.sh., kujdestaria, respekti për natyrën, përgjegjësia afatgjatë)? Kush do të duhej të ishte i përfshirë për të siguruar suksesin e kësaj iniciative? Çfarë rezultatesh mjedisore, sociale, ose ekonomike presim nëse plani juaj zbatohet?    </vt:lpstr>
      <vt:lpstr>Faleminderit!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Gost</dc:creator>
  <cp:keywords>, docId:A559771B83D91F131666606C333E5360</cp:keywords>
  <cp:lastModifiedBy>Veliana Zlateva</cp:lastModifiedBy>
  <cp:revision>185</cp:revision>
  <dcterms:created xsi:type="dcterms:W3CDTF">2024-12-20T10:35:29Z</dcterms:created>
  <dcterms:modified xsi:type="dcterms:W3CDTF">2025-12-10T12:25:50Z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0x010100AFDCFDD1B45B5F4B806800968C84CFE3</vt:lpwstr>
  </property>
  <property fmtid="{D5CDD505-2E9C-101B-9397-08002B2CF9AE}" pid="3" name="MediaServiceImageTags">
    <vt:lpwstr/>
  </property>
</Properties>
</file>