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71" r:id="rId5"/>
    <p:sldId id="265" r:id="rId6"/>
    <p:sldId id="533" r:id="rId7"/>
    <p:sldId id="566" r:id="rId8"/>
    <p:sldId id="514" r:id="rId9"/>
    <p:sldId id="535" r:id="rId10"/>
    <p:sldId id="536" r:id="rId11"/>
    <p:sldId id="537" r:id="rId12"/>
    <p:sldId id="544" r:id="rId13"/>
    <p:sldId id="545" r:id="rId14"/>
    <p:sldId id="546" r:id="rId15"/>
    <p:sldId id="589" r:id="rId16"/>
    <p:sldId id="547" r:id="rId17"/>
    <p:sldId id="548" r:id="rId18"/>
    <p:sldId id="549" r:id="rId19"/>
    <p:sldId id="550" r:id="rId20"/>
    <p:sldId id="551" r:id="rId21"/>
    <p:sldId id="552" r:id="rId22"/>
    <p:sldId id="558" r:id="rId23"/>
    <p:sldId id="554" r:id="rId24"/>
    <p:sldId id="555" r:id="rId25"/>
    <p:sldId id="556" r:id="rId26"/>
    <p:sldId id="557" r:id="rId27"/>
    <p:sldId id="560" r:id="rId28"/>
    <p:sldId id="561" r:id="rId29"/>
    <p:sldId id="583" r:id="rId30"/>
    <p:sldId id="553" r:id="rId31"/>
    <p:sldId id="562" r:id="rId32"/>
    <p:sldId id="563" r:id="rId33"/>
    <p:sldId id="564" r:id="rId34"/>
    <p:sldId id="534" r:id="rId35"/>
    <p:sldId id="567" r:id="rId36"/>
    <p:sldId id="570" r:id="rId37"/>
    <p:sldId id="571" r:id="rId38"/>
    <p:sldId id="573" r:id="rId39"/>
    <p:sldId id="568" r:id="rId40"/>
    <p:sldId id="576" r:id="rId41"/>
    <p:sldId id="584" r:id="rId42"/>
    <p:sldId id="577" r:id="rId43"/>
    <p:sldId id="569" r:id="rId44"/>
    <p:sldId id="578" r:id="rId45"/>
    <p:sldId id="579" r:id="rId46"/>
    <p:sldId id="580" r:id="rId47"/>
    <p:sldId id="585" r:id="rId48"/>
    <p:sldId id="586" r:id="rId49"/>
    <p:sldId id="587" r:id="rId50"/>
    <p:sldId id="588" r:id="rId51"/>
    <p:sldId id="582" r:id="rId52"/>
    <p:sldId id="27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5133" userDrawn="1">
          <p15:clr>
            <a:srgbClr val="A4A3A4"/>
          </p15:clr>
        </p15:guide>
        <p15:guide id="3" pos="2547" userDrawn="1">
          <p15:clr>
            <a:srgbClr val="A4A3A4"/>
          </p15:clr>
        </p15:guide>
        <p15:guide id="4" orient="horz" pos="29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D68"/>
    <a:srgbClr val="373365"/>
    <a:srgbClr val="399884"/>
    <a:srgbClr val="4DB9A1"/>
    <a:srgbClr val="74D3BD"/>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D43AA-04BC-B4B0-DA11-F947080C12AA}" v="189" dt="2025-12-10T10:22:47.863"/>
    <p1510:client id="{6283E85A-2FCF-1707-2230-BC98A4161459}" v="64" dt="2025-12-10T12:30:59.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60"/>
  </p:normalViewPr>
  <p:slideViewPr>
    <p:cSldViewPr snapToGrid="0">
      <p:cViewPr varScale="1">
        <p:scale>
          <a:sx n="78" d="100"/>
          <a:sy n="78" d="100"/>
        </p:scale>
        <p:origin x="802" y="62"/>
      </p:cViewPr>
      <p:guideLst>
        <p:guide orient="horz" pos="1729"/>
        <p:guide pos="5133"/>
        <p:guide pos="2547"/>
        <p:guide orient="horz" pos="299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a@thebalkanforum.org" userId="S::erina_thebalkanforum.org#ext#@cleantechbulgaria.onmicrosoft.com::d35f3f0c-96d6-4a2e-9741-4f5883d9db32" providerId="AD" clId="Web-{6283E85A-2FCF-1707-2230-BC98A4161459}"/>
    <pc:docChg chg="modSld">
      <pc:chgData name="erina@thebalkanforum.org" userId="S::erina_thebalkanforum.org#ext#@cleantechbulgaria.onmicrosoft.com::d35f3f0c-96d6-4a2e-9741-4f5883d9db32" providerId="AD" clId="Web-{6283E85A-2FCF-1707-2230-BC98A4161459}" dt="2025-12-10T12:30:59.364" v="48" actId="20577"/>
      <pc:docMkLst>
        <pc:docMk/>
      </pc:docMkLst>
      <pc:sldChg chg="modSp">
        <pc:chgData name="erina@thebalkanforum.org" userId="S::erina_thebalkanforum.org#ext#@cleantechbulgaria.onmicrosoft.com::d35f3f0c-96d6-4a2e-9741-4f5883d9db32" providerId="AD" clId="Web-{6283E85A-2FCF-1707-2230-BC98A4161459}" dt="2025-12-10T12:26:28.475" v="8" actId="20577"/>
        <pc:sldMkLst>
          <pc:docMk/>
          <pc:sldMk cId="3774500966" sldId="271"/>
        </pc:sldMkLst>
        <pc:spChg chg="mod">
          <ac:chgData name="erina@thebalkanforum.org" userId="S::erina_thebalkanforum.org#ext#@cleantechbulgaria.onmicrosoft.com::d35f3f0c-96d6-4a2e-9741-4f5883d9db32" providerId="AD" clId="Web-{6283E85A-2FCF-1707-2230-BC98A4161459}" dt="2025-12-10T12:26:28.475" v="8" actId="20577"/>
          <ac:spMkLst>
            <pc:docMk/>
            <pc:sldMk cId="3774500966" sldId="271"/>
            <ac:spMk id="8" creationId="{72516657-60C6-1250-3C2B-F902C217885F}"/>
          </ac:spMkLst>
        </pc:spChg>
      </pc:sldChg>
      <pc:sldChg chg="modSp">
        <pc:chgData name="erina@thebalkanforum.org" userId="S::erina_thebalkanforum.org#ext#@cleantechbulgaria.onmicrosoft.com::d35f3f0c-96d6-4a2e-9741-4f5883d9db32" providerId="AD" clId="Web-{6283E85A-2FCF-1707-2230-BC98A4161459}" dt="2025-12-10T12:30:59.364" v="48" actId="20577"/>
        <pc:sldMkLst>
          <pc:docMk/>
          <pc:sldMk cId="3272568479" sldId="534"/>
        </pc:sldMkLst>
        <pc:spChg chg="mod">
          <ac:chgData name="erina@thebalkanforum.org" userId="S::erina_thebalkanforum.org#ext#@cleantechbulgaria.onmicrosoft.com::d35f3f0c-96d6-4a2e-9741-4f5883d9db32" providerId="AD" clId="Web-{6283E85A-2FCF-1707-2230-BC98A4161459}" dt="2025-12-10T12:30:59.364" v="48" actId="20577"/>
          <ac:spMkLst>
            <pc:docMk/>
            <pc:sldMk cId="3272568479" sldId="534"/>
            <ac:spMk id="8" creationId="{E311B127-47A0-7940-AE08-E6B695726613}"/>
          </ac:spMkLst>
        </pc:spChg>
      </pc:sldChg>
      <pc:sldChg chg="modSp">
        <pc:chgData name="erina@thebalkanforum.org" userId="S::erina_thebalkanforum.org#ext#@cleantechbulgaria.onmicrosoft.com::d35f3f0c-96d6-4a2e-9741-4f5883d9db32" providerId="AD" clId="Web-{6283E85A-2FCF-1707-2230-BC98A4161459}" dt="2025-12-10T12:27:20.651" v="13" actId="20577"/>
        <pc:sldMkLst>
          <pc:docMk/>
          <pc:sldMk cId="1878151930" sldId="549"/>
        </pc:sldMkLst>
        <pc:spChg chg="mod">
          <ac:chgData name="erina@thebalkanforum.org" userId="S::erina_thebalkanforum.org#ext#@cleantechbulgaria.onmicrosoft.com::d35f3f0c-96d6-4a2e-9741-4f5883d9db32" providerId="AD" clId="Web-{6283E85A-2FCF-1707-2230-BC98A4161459}" dt="2025-12-10T12:27:20.651" v="13" actId="20577"/>
          <ac:spMkLst>
            <pc:docMk/>
            <pc:sldMk cId="1878151930" sldId="549"/>
            <ac:spMk id="11" creationId="{B12227D6-6A33-3FF4-CE28-E27F72E0C66A}"/>
          </ac:spMkLst>
        </pc:spChg>
      </pc:sldChg>
      <pc:sldChg chg="modSp">
        <pc:chgData name="erina@thebalkanforum.org" userId="S::erina_thebalkanforum.org#ext#@cleantechbulgaria.onmicrosoft.com::d35f3f0c-96d6-4a2e-9741-4f5883d9db32" providerId="AD" clId="Web-{6283E85A-2FCF-1707-2230-BC98A4161459}" dt="2025-12-10T12:28:18.451" v="17" actId="20577"/>
        <pc:sldMkLst>
          <pc:docMk/>
          <pc:sldMk cId="3812429527" sldId="552"/>
        </pc:sldMkLst>
        <pc:spChg chg="mod">
          <ac:chgData name="erina@thebalkanforum.org" userId="S::erina_thebalkanforum.org#ext#@cleantechbulgaria.onmicrosoft.com::d35f3f0c-96d6-4a2e-9741-4f5883d9db32" providerId="AD" clId="Web-{6283E85A-2FCF-1707-2230-BC98A4161459}" dt="2025-12-10T12:28:18.451" v="17" actId="20577"/>
          <ac:spMkLst>
            <pc:docMk/>
            <pc:sldMk cId="3812429527" sldId="552"/>
            <ac:spMk id="8" creationId="{7177423B-F784-7DD2-62E5-82AF2D4E41C7}"/>
          </ac:spMkLst>
        </pc:spChg>
      </pc:sldChg>
      <pc:sldChg chg="modSp">
        <pc:chgData name="erina@thebalkanforum.org" userId="S::erina_thebalkanforum.org#ext#@cleantechbulgaria.onmicrosoft.com::d35f3f0c-96d6-4a2e-9741-4f5883d9db32" providerId="AD" clId="Web-{6283E85A-2FCF-1707-2230-BC98A4161459}" dt="2025-12-10T12:28:53.937" v="25" actId="20577"/>
        <pc:sldMkLst>
          <pc:docMk/>
          <pc:sldMk cId="3241916936" sldId="553"/>
        </pc:sldMkLst>
        <pc:spChg chg="mod">
          <ac:chgData name="erina@thebalkanforum.org" userId="S::erina_thebalkanforum.org#ext#@cleantechbulgaria.onmicrosoft.com::d35f3f0c-96d6-4a2e-9741-4f5883d9db32" providerId="AD" clId="Web-{6283E85A-2FCF-1707-2230-BC98A4161459}" dt="2025-12-10T12:28:53.937" v="25" actId="20577"/>
          <ac:spMkLst>
            <pc:docMk/>
            <pc:sldMk cId="3241916936" sldId="553"/>
            <ac:spMk id="6" creationId="{62CC711B-F75B-302C-C0A6-807423D29E91}"/>
          </ac:spMkLst>
        </pc:spChg>
      </pc:sldChg>
      <pc:sldChg chg="modSp">
        <pc:chgData name="erina@thebalkanforum.org" userId="S::erina_thebalkanforum.org#ext#@cleantechbulgaria.onmicrosoft.com::d35f3f0c-96d6-4a2e-9741-4f5883d9db32" providerId="AD" clId="Web-{6283E85A-2FCF-1707-2230-BC98A4161459}" dt="2025-12-10T12:28:38.373" v="18" actId="20577"/>
        <pc:sldMkLst>
          <pc:docMk/>
          <pc:sldMk cId="3189040839" sldId="561"/>
        </pc:sldMkLst>
        <pc:spChg chg="mod">
          <ac:chgData name="erina@thebalkanforum.org" userId="S::erina_thebalkanforum.org#ext#@cleantechbulgaria.onmicrosoft.com::d35f3f0c-96d6-4a2e-9741-4f5883d9db32" providerId="AD" clId="Web-{6283E85A-2FCF-1707-2230-BC98A4161459}" dt="2025-12-10T12:28:38.373" v="18" actId="20577"/>
          <ac:spMkLst>
            <pc:docMk/>
            <pc:sldMk cId="3189040839" sldId="561"/>
            <ac:spMk id="14" creationId="{4AC38906-3F73-57FE-B87B-C387355F9DED}"/>
          </ac:spMkLst>
        </pc:spChg>
      </pc:sldChg>
      <pc:sldChg chg="modSp">
        <pc:chgData name="erina@thebalkanforum.org" userId="S::erina_thebalkanforum.org#ext#@cleantechbulgaria.onmicrosoft.com::d35f3f0c-96d6-4a2e-9741-4f5883d9db32" providerId="AD" clId="Web-{6283E85A-2FCF-1707-2230-BC98A4161459}" dt="2025-12-10T12:26:49.414" v="12" actId="20577"/>
        <pc:sldMkLst>
          <pc:docMk/>
          <pc:sldMk cId="816150767" sldId="566"/>
        </pc:sldMkLst>
        <pc:spChg chg="mod">
          <ac:chgData name="erina@thebalkanforum.org" userId="S::erina_thebalkanforum.org#ext#@cleantechbulgaria.onmicrosoft.com::d35f3f0c-96d6-4a2e-9741-4f5883d9db32" providerId="AD" clId="Web-{6283E85A-2FCF-1707-2230-BC98A4161459}" dt="2025-12-10T12:26:49.414" v="12" actId="20577"/>
          <ac:spMkLst>
            <pc:docMk/>
            <pc:sldMk cId="816150767" sldId="566"/>
            <ac:spMk id="8" creationId="{9D06A378-F1CD-1338-C62A-DBE8CACFC329}"/>
          </ac:spMkLst>
        </pc:spChg>
      </pc:sldChg>
      <pc:sldChg chg="modSp">
        <pc:chgData name="erina@thebalkanforum.org" userId="S::erina_thebalkanforum.org#ext#@cleantechbulgaria.onmicrosoft.com::d35f3f0c-96d6-4a2e-9741-4f5883d9db32" providerId="AD" clId="Web-{6283E85A-2FCF-1707-2230-BC98A4161459}" dt="2025-12-10T12:29:28.298" v="32" actId="20577"/>
        <pc:sldMkLst>
          <pc:docMk/>
          <pc:sldMk cId="854845879" sldId="573"/>
        </pc:sldMkLst>
        <pc:spChg chg="mod">
          <ac:chgData name="erina@thebalkanforum.org" userId="S::erina_thebalkanforum.org#ext#@cleantechbulgaria.onmicrosoft.com::d35f3f0c-96d6-4a2e-9741-4f5883d9db32" providerId="AD" clId="Web-{6283E85A-2FCF-1707-2230-BC98A4161459}" dt="2025-12-10T12:29:28.298" v="32" actId="20577"/>
          <ac:spMkLst>
            <pc:docMk/>
            <pc:sldMk cId="854845879" sldId="573"/>
            <ac:spMk id="8" creationId="{1B386920-A7F1-3DD1-01D2-9A8131F40500}"/>
          </ac:spMkLst>
        </pc:spChg>
      </pc:sldChg>
      <pc:sldChg chg="modSp">
        <pc:chgData name="erina@thebalkanforum.org" userId="S::erina_thebalkanforum.org#ext#@cleantechbulgaria.onmicrosoft.com::d35f3f0c-96d6-4a2e-9741-4f5883d9db32" providerId="AD" clId="Web-{6283E85A-2FCF-1707-2230-BC98A4161459}" dt="2025-12-10T12:29:41.564" v="35" actId="20577"/>
        <pc:sldMkLst>
          <pc:docMk/>
          <pc:sldMk cId="1748326901" sldId="576"/>
        </pc:sldMkLst>
        <pc:spChg chg="mod">
          <ac:chgData name="erina@thebalkanforum.org" userId="S::erina_thebalkanforum.org#ext#@cleantechbulgaria.onmicrosoft.com::d35f3f0c-96d6-4a2e-9741-4f5883d9db32" providerId="AD" clId="Web-{6283E85A-2FCF-1707-2230-BC98A4161459}" dt="2025-12-10T12:29:41.564" v="35" actId="20577"/>
          <ac:spMkLst>
            <pc:docMk/>
            <pc:sldMk cId="1748326901" sldId="576"/>
            <ac:spMk id="5" creationId="{889C4E78-01E0-1016-8ECC-6869CD1D3AA7}"/>
          </ac:spMkLst>
        </pc:spChg>
      </pc:sldChg>
      <pc:sldChg chg="modSp">
        <pc:chgData name="erina@thebalkanforum.org" userId="S::erina_thebalkanforum.org#ext#@cleantechbulgaria.onmicrosoft.com::d35f3f0c-96d6-4a2e-9741-4f5883d9db32" providerId="AD" clId="Web-{6283E85A-2FCF-1707-2230-BC98A4161459}" dt="2025-12-10T12:30:29.925" v="44" actId="20577"/>
        <pc:sldMkLst>
          <pc:docMk/>
          <pc:sldMk cId="1880753954" sldId="582"/>
        </pc:sldMkLst>
        <pc:spChg chg="mod">
          <ac:chgData name="erina@thebalkanforum.org" userId="S::erina_thebalkanforum.org#ext#@cleantechbulgaria.onmicrosoft.com::d35f3f0c-96d6-4a2e-9741-4f5883d9db32" providerId="AD" clId="Web-{6283E85A-2FCF-1707-2230-BC98A4161459}" dt="2025-12-10T12:30:29.925" v="44" actId="20577"/>
          <ac:spMkLst>
            <pc:docMk/>
            <pc:sldMk cId="1880753954" sldId="582"/>
            <ac:spMk id="8" creationId="{1E7D40F4-68D1-6A6D-3670-C2DA3D43D016}"/>
          </ac:spMkLst>
        </pc:spChg>
      </pc:sldChg>
    </pc:docChg>
  </pc:docChgLst>
  <pc:docChgLst>
    <pc:chgData name="erina@thebalkanforum.org" userId="S::erina_thebalkanforum.org#ext#@cleantechbulgaria.onmicrosoft.com::d35f3f0c-96d6-4a2e-9741-4f5883d9db32" providerId="AD" clId="Web-{06FD43AA-04BC-B4B0-DA11-F947080C12AA}"/>
    <pc:docChg chg="modSld">
      <pc:chgData name="erina@thebalkanforum.org" userId="S::erina_thebalkanforum.org#ext#@cleantechbulgaria.onmicrosoft.com::d35f3f0c-96d6-4a2e-9741-4f5883d9db32" providerId="AD" clId="Web-{06FD43AA-04BC-B4B0-DA11-F947080C12AA}" dt="2025-12-10T10:22:46.488" v="150" actId="20577"/>
      <pc:docMkLst>
        <pc:docMk/>
      </pc:docMkLst>
      <pc:sldChg chg="modSp">
        <pc:chgData name="erina@thebalkanforum.org" userId="S::erina_thebalkanforum.org#ext#@cleantechbulgaria.onmicrosoft.com::d35f3f0c-96d6-4a2e-9741-4f5883d9db32" providerId="AD" clId="Web-{06FD43AA-04BC-B4B0-DA11-F947080C12AA}" dt="2025-12-10T10:15:34.919" v="7" actId="20577"/>
        <pc:sldMkLst>
          <pc:docMk/>
          <pc:sldMk cId="241448111" sldId="265"/>
        </pc:sldMkLst>
        <pc:spChg chg="mod">
          <ac:chgData name="erina@thebalkanforum.org" userId="S::erina_thebalkanforum.org#ext#@cleantechbulgaria.onmicrosoft.com::d35f3f0c-96d6-4a2e-9741-4f5883d9db32" providerId="AD" clId="Web-{06FD43AA-04BC-B4B0-DA11-F947080C12AA}" dt="2025-12-10T10:15:34.919" v="7" actId="20577"/>
          <ac:spMkLst>
            <pc:docMk/>
            <pc:sldMk cId="241448111" sldId="265"/>
            <ac:spMk id="5" creationId="{212C363F-4286-E670-459C-229FAF5D93F9}"/>
          </ac:spMkLst>
        </pc:spChg>
      </pc:sldChg>
      <pc:sldChg chg="modSp">
        <pc:chgData name="erina@thebalkanforum.org" userId="S::erina_thebalkanforum.org#ext#@cleantechbulgaria.onmicrosoft.com::d35f3f0c-96d6-4a2e-9741-4f5883d9db32" providerId="AD" clId="Web-{06FD43AA-04BC-B4B0-DA11-F947080C12AA}" dt="2025-12-10T10:15:31.873" v="6" actId="20577"/>
        <pc:sldMkLst>
          <pc:docMk/>
          <pc:sldMk cId="3774500966" sldId="271"/>
        </pc:sldMkLst>
        <pc:spChg chg="mod">
          <ac:chgData name="erina@thebalkanforum.org" userId="S::erina_thebalkanforum.org#ext#@cleantechbulgaria.onmicrosoft.com::d35f3f0c-96d6-4a2e-9741-4f5883d9db32" providerId="AD" clId="Web-{06FD43AA-04BC-B4B0-DA11-F947080C12AA}" dt="2025-12-10T10:15:31.873" v="6" actId="20577"/>
          <ac:spMkLst>
            <pc:docMk/>
            <pc:sldMk cId="3774500966" sldId="271"/>
            <ac:spMk id="2" creationId="{E76AB82A-AC1A-0576-9F5F-E6A9FC91E772}"/>
          </ac:spMkLst>
        </pc:spChg>
      </pc:sldChg>
      <pc:sldChg chg="modSp">
        <pc:chgData name="erina@thebalkanforum.org" userId="S::erina_thebalkanforum.org#ext#@cleantechbulgaria.onmicrosoft.com::d35f3f0c-96d6-4a2e-9741-4f5883d9db32" providerId="AD" clId="Web-{06FD43AA-04BC-B4B0-DA11-F947080C12AA}" dt="2025-12-10T10:16:19.701" v="18" actId="20577"/>
        <pc:sldMkLst>
          <pc:docMk/>
          <pc:sldMk cId="627460957" sldId="514"/>
        </pc:sldMkLst>
        <pc:spChg chg="mod">
          <ac:chgData name="erina@thebalkanforum.org" userId="S::erina_thebalkanforum.org#ext#@cleantechbulgaria.onmicrosoft.com::d35f3f0c-96d6-4a2e-9741-4f5883d9db32" providerId="AD" clId="Web-{06FD43AA-04BC-B4B0-DA11-F947080C12AA}" dt="2025-12-10T10:16:19.701" v="18" actId="20577"/>
          <ac:spMkLst>
            <pc:docMk/>
            <pc:sldMk cId="627460957" sldId="514"/>
            <ac:spMk id="6" creationId="{9B8922E9-B2A6-BF2C-2490-1D9AD6FEC6A8}"/>
          </ac:spMkLst>
        </pc:spChg>
      </pc:sldChg>
      <pc:sldChg chg="modSp">
        <pc:chgData name="erina@thebalkanforum.org" userId="S::erina_thebalkanforum.org#ext#@cleantechbulgaria.onmicrosoft.com::d35f3f0c-96d6-4a2e-9741-4f5883d9db32" providerId="AD" clId="Web-{06FD43AA-04BC-B4B0-DA11-F947080C12AA}" dt="2025-12-10T10:16:03.592" v="12" actId="20577"/>
        <pc:sldMkLst>
          <pc:docMk/>
          <pc:sldMk cId="3460094968" sldId="533"/>
        </pc:sldMkLst>
        <pc:graphicFrameChg chg="modGraphic">
          <ac:chgData name="erina@thebalkanforum.org" userId="S::erina_thebalkanforum.org#ext#@cleantechbulgaria.onmicrosoft.com::d35f3f0c-96d6-4a2e-9741-4f5883d9db32" providerId="AD" clId="Web-{06FD43AA-04BC-B4B0-DA11-F947080C12AA}" dt="2025-12-10T10:16:03.592" v="12" actId="20577"/>
          <ac:graphicFrameMkLst>
            <pc:docMk/>
            <pc:sldMk cId="3460094968" sldId="533"/>
            <ac:graphicFrameMk id="8" creationId="{934C6D51-A5C7-D102-A1B5-7368DEFB15F5}"/>
          </ac:graphicFrameMkLst>
        </pc:graphicFrameChg>
      </pc:sldChg>
      <pc:sldChg chg="modSp">
        <pc:chgData name="erina@thebalkanforum.org" userId="S::erina_thebalkanforum.org#ext#@cleantechbulgaria.onmicrosoft.com::d35f3f0c-96d6-4a2e-9741-4f5883d9db32" providerId="AD" clId="Web-{06FD43AA-04BC-B4B0-DA11-F947080C12AA}" dt="2025-12-10T10:20:15.347" v="98" actId="20577"/>
        <pc:sldMkLst>
          <pc:docMk/>
          <pc:sldMk cId="3272568479" sldId="534"/>
        </pc:sldMkLst>
        <pc:spChg chg="mod">
          <ac:chgData name="erina@thebalkanforum.org" userId="S::erina_thebalkanforum.org#ext#@cleantechbulgaria.onmicrosoft.com::d35f3f0c-96d6-4a2e-9741-4f5883d9db32" providerId="AD" clId="Web-{06FD43AA-04BC-B4B0-DA11-F947080C12AA}" dt="2025-12-10T10:20:15.347" v="98" actId="20577"/>
          <ac:spMkLst>
            <pc:docMk/>
            <pc:sldMk cId="3272568479" sldId="534"/>
            <ac:spMk id="2" creationId="{1B7E248A-261C-CBEE-3A2D-B91E5F5B4CE5}"/>
          </ac:spMkLst>
        </pc:spChg>
      </pc:sldChg>
      <pc:sldChg chg="modSp">
        <pc:chgData name="erina@thebalkanforum.org" userId="S::erina_thebalkanforum.org#ext#@cleantechbulgaria.onmicrosoft.com::d35f3f0c-96d6-4a2e-9741-4f5883d9db32" providerId="AD" clId="Web-{06FD43AA-04BC-B4B0-DA11-F947080C12AA}" dt="2025-12-10T10:16:51.264" v="27" actId="20577"/>
        <pc:sldMkLst>
          <pc:docMk/>
          <pc:sldMk cId="2476959137" sldId="535"/>
        </pc:sldMkLst>
        <pc:spChg chg="mod">
          <ac:chgData name="erina@thebalkanforum.org" userId="S::erina_thebalkanforum.org#ext#@cleantechbulgaria.onmicrosoft.com::d35f3f0c-96d6-4a2e-9741-4f5883d9db32" providerId="AD" clId="Web-{06FD43AA-04BC-B4B0-DA11-F947080C12AA}" dt="2025-12-10T10:16:28.061" v="22" actId="20577"/>
          <ac:spMkLst>
            <pc:docMk/>
            <pc:sldMk cId="2476959137" sldId="535"/>
            <ac:spMk id="5" creationId="{C3570A6E-A305-3030-7430-1D6738778B7F}"/>
          </ac:spMkLst>
        </pc:spChg>
        <pc:spChg chg="mod">
          <ac:chgData name="erina@thebalkanforum.org" userId="S::erina_thebalkanforum.org#ext#@cleantechbulgaria.onmicrosoft.com::d35f3f0c-96d6-4a2e-9741-4f5883d9db32" providerId="AD" clId="Web-{06FD43AA-04BC-B4B0-DA11-F947080C12AA}" dt="2025-12-10T10:16:51.264" v="27" actId="20577"/>
          <ac:spMkLst>
            <pc:docMk/>
            <pc:sldMk cId="2476959137" sldId="535"/>
            <ac:spMk id="7" creationId="{AB9C895C-89F8-AC54-FB5D-74F8EA80853F}"/>
          </ac:spMkLst>
        </pc:spChg>
      </pc:sldChg>
      <pc:sldChg chg="modSp">
        <pc:chgData name="erina@thebalkanforum.org" userId="S::erina_thebalkanforum.org#ext#@cleantechbulgaria.onmicrosoft.com::d35f3f0c-96d6-4a2e-9741-4f5883d9db32" providerId="AD" clId="Web-{06FD43AA-04BC-B4B0-DA11-F947080C12AA}" dt="2025-12-10T10:16:58.108" v="30" actId="20577"/>
        <pc:sldMkLst>
          <pc:docMk/>
          <pc:sldMk cId="3315338260" sldId="536"/>
        </pc:sldMkLst>
        <pc:spChg chg="mod">
          <ac:chgData name="erina@thebalkanforum.org" userId="S::erina_thebalkanforum.org#ext#@cleantechbulgaria.onmicrosoft.com::d35f3f0c-96d6-4a2e-9741-4f5883d9db32" providerId="AD" clId="Web-{06FD43AA-04BC-B4B0-DA11-F947080C12AA}" dt="2025-12-10T10:16:58.108" v="30" actId="20577"/>
          <ac:spMkLst>
            <pc:docMk/>
            <pc:sldMk cId="3315338260" sldId="536"/>
            <ac:spMk id="5" creationId="{9399BBE9-4FB8-3E3C-2395-B8B29C92B860}"/>
          </ac:spMkLst>
        </pc:spChg>
      </pc:sldChg>
      <pc:sldChg chg="modSp">
        <pc:chgData name="erina@thebalkanforum.org" userId="S::erina_thebalkanforum.org#ext#@cleantechbulgaria.onmicrosoft.com::d35f3f0c-96d6-4a2e-9741-4f5883d9db32" providerId="AD" clId="Web-{06FD43AA-04BC-B4B0-DA11-F947080C12AA}" dt="2025-12-10T10:17:10.171" v="33" actId="20577"/>
        <pc:sldMkLst>
          <pc:docMk/>
          <pc:sldMk cId="1938321863" sldId="544"/>
        </pc:sldMkLst>
        <pc:spChg chg="mod">
          <ac:chgData name="erina@thebalkanforum.org" userId="S::erina_thebalkanforum.org#ext#@cleantechbulgaria.onmicrosoft.com::d35f3f0c-96d6-4a2e-9741-4f5883d9db32" providerId="AD" clId="Web-{06FD43AA-04BC-B4B0-DA11-F947080C12AA}" dt="2025-12-10T10:17:10.171" v="33" actId="20577"/>
          <ac:spMkLst>
            <pc:docMk/>
            <pc:sldMk cId="1938321863" sldId="544"/>
            <ac:spMk id="6" creationId="{5D586DB9-683B-5539-682B-F9416AF3EA16}"/>
          </ac:spMkLst>
        </pc:spChg>
      </pc:sldChg>
      <pc:sldChg chg="modSp">
        <pc:chgData name="erina@thebalkanforum.org" userId="S::erina_thebalkanforum.org#ext#@cleantechbulgaria.onmicrosoft.com::d35f3f0c-96d6-4a2e-9741-4f5883d9db32" providerId="AD" clId="Web-{06FD43AA-04BC-B4B0-DA11-F947080C12AA}" dt="2025-12-10T10:17:18.468" v="36" actId="20577"/>
        <pc:sldMkLst>
          <pc:docMk/>
          <pc:sldMk cId="906533340" sldId="545"/>
        </pc:sldMkLst>
        <pc:spChg chg="mod">
          <ac:chgData name="erina@thebalkanforum.org" userId="S::erina_thebalkanforum.org#ext#@cleantechbulgaria.onmicrosoft.com::d35f3f0c-96d6-4a2e-9741-4f5883d9db32" providerId="AD" clId="Web-{06FD43AA-04BC-B4B0-DA11-F947080C12AA}" dt="2025-12-10T10:17:18.468" v="36" actId="20577"/>
          <ac:spMkLst>
            <pc:docMk/>
            <pc:sldMk cId="906533340" sldId="545"/>
            <ac:spMk id="5" creationId="{0611E2FA-AA65-DCEA-D492-CDEAB7377A67}"/>
          </ac:spMkLst>
        </pc:spChg>
      </pc:sldChg>
      <pc:sldChg chg="modSp">
        <pc:chgData name="erina@thebalkanforum.org" userId="S::erina_thebalkanforum.org#ext#@cleantechbulgaria.onmicrosoft.com::d35f3f0c-96d6-4a2e-9741-4f5883d9db32" providerId="AD" clId="Web-{06FD43AA-04BC-B4B0-DA11-F947080C12AA}" dt="2025-12-10T10:17:37.031" v="38" actId="20577"/>
        <pc:sldMkLst>
          <pc:docMk/>
          <pc:sldMk cId="2009422254" sldId="548"/>
        </pc:sldMkLst>
        <pc:spChg chg="mod">
          <ac:chgData name="erina@thebalkanforum.org" userId="S::erina_thebalkanforum.org#ext#@cleantechbulgaria.onmicrosoft.com::d35f3f0c-96d6-4a2e-9741-4f5883d9db32" providerId="AD" clId="Web-{06FD43AA-04BC-B4B0-DA11-F947080C12AA}" dt="2025-12-10T10:17:37.031" v="38" actId="20577"/>
          <ac:spMkLst>
            <pc:docMk/>
            <pc:sldMk cId="2009422254" sldId="548"/>
            <ac:spMk id="6" creationId="{FEAD0587-3585-BDDB-3A7A-D496114D96AD}"/>
          </ac:spMkLst>
        </pc:spChg>
      </pc:sldChg>
      <pc:sldChg chg="modSp">
        <pc:chgData name="erina@thebalkanforum.org" userId="S::erina_thebalkanforum.org#ext#@cleantechbulgaria.onmicrosoft.com::d35f3f0c-96d6-4a2e-9741-4f5883d9db32" providerId="AD" clId="Web-{06FD43AA-04BC-B4B0-DA11-F947080C12AA}" dt="2025-12-10T10:17:47.172" v="41" actId="20577"/>
        <pc:sldMkLst>
          <pc:docMk/>
          <pc:sldMk cId="1878151930" sldId="549"/>
        </pc:sldMkLst>
        <pc:spChg chg="mod">
          <ac:chgData name="erina@thebalkanforum.org" userId="S::erina_thebalkanforum.org#ext#@cleantechbulgaria.onmicrosoft.com::d35f3f0c-96d6-4a2e-9741-4f5883d9db32" providerId="AD" clId="Web-{06FD43AA-04BC-B4B0-DA11-F947080C12AA}" dt="2025-12-10T10:17:47.172" v="41" actId="20577"/>
          <ac:spMkLst>
            <pc:docMk/>
            <pc:sldMk cId="1878151930" sldId="549"/>
            <ac:spMk id="11" creationId="{B12227D6-6A33-3FF4-CE28-E27F72E0C66A}"/>
          </ac:spMkLst>
        </pc:spChg>
      </pc:sldChg>
      <pc:sldChg chg="modSp">
        <pc:chgData name="erina@thebalkanforum.org" userId="S::erina_thebalkanforum.org#ext#@cleantechbulgaria.onmicrosoft.com::d35f3f0c-96d6-4a2e-9741-4f5883d9db32" providerId="AD" clId="Web-{06FD43AA-04BC-B4B0-DA11-F947080C12AA}" dt="2025-12-10T10:18:06.687" v="45" actId="20577"/>
        <pc:sldMkLst>
          <pc:docMk/>
          <pc:sldMk cId="3812429527" sldId="552"/>
        </pc:sldMkLst>
        <pc:spChg chg="mod">
          <ac:chgData name="erina@thebalkanforum.org" userId="S::erina_thebalkanforum.org#ext#@cleantechbulgaria.onmicrosoft.com::d35f3f0c-96d6-4a2e-9741-4f5883d9db32" providerId="AD" clId="Web-{06FD43AA-04BC-B4B0-DA11-F947080C12AA}" dt="2025-12-10T10:18:06.687" v="45" actId="20577"/>
          <ac:spMkLst>
            <pc:docMk/>
            <pc:sldMk cId="3812429527" sldId="552"/>
            <ac:spMk id="2" creationId="{77E8D83A-3C4A-86B1-A834-747AC90B8821}"/>
          </ac:spMkLst>
        </pc:spChg>
      </pc:sldChg>
      <pc:sldChg chg="modSp">
        <pc:chgData name="erina@thebalkanforum.org" userId="S::erina_thebalkanforum.org#ext#@cleantechbulgaria.onmicrosoft.com::d35f3f0c-96d6-4a2e-9741-4f5883d9db32" providerId="AD" clId="Web-{06FD43AA-04BC-B4B0-DA11-F947080C12AA}" dt="2025-12-10T10:19:36.673" v="88" actId="20577"/>
        <pc:sldMkLst>
          <pc:docMk/>
          <pc:sldMk cId="3241916936" sldId="553"/>
        </pc:sldMkLst>
        <pc:spChg chg="mod">
          <ac:chgData name="erina@thebalkanforum.org" userId="S::erina_thebalkanforum.org#ext#@cleantechbulgaria.onmicrosoft.com::d35f3f0c-96d6-4a2e-9741-4f5883d9db32" providerId="AD" clId="Web-{06FD43AA-04BC-B4B0-DA11-F947080C12AA}" dt="2025-12-10T10:19:36.673" v="88" actId="20577"/>
          <ac:spMkLst>
            <pc:docMk/>
            <pc:sldMk cId="3241916936" sldId="553"/>
            <ac:spMk id="6" creationId="{62CC711B-F75B-302C-C0A6-807423D29E91}"/>
          </ac:spMkLst>
        </pc:spChg>
      </pc:sldChg>
      <pc:sldChg chg="modSp">
        <pc:chgData name="erina@thebalkanforum.org" userId="S::erina_thebalkanforum.org#ext#@cleantechbulgaria.onmicrosoft.com::d35f3f0c-96d6-4a2e-9741-4f5883d9db32" providerId="AD" clId="Web-{06FD43AA-04BC-B4B0-DA11-F947080C12AA}" dt="2025-12-10T10:18:26.266" v="54" actId="20577"/>
        <pc:sldMkLst>
          <pc:docMk/>
          <pc:sldMk cId="748374612" sldId="554"/>
        </pc:sldMkLst>
        <pc:spChg chg="mod">
          <ac:chgData name="erina@thebalkanforum.org" userId="S::erina_thebalkanforum.org#ext#@cleantechbulgaria.onmicrosoft.com::d35f3f0c-96d6-4a2e-9741-4f5883d9db32" providerId="AD" clId="Web-{06FD43AA-04BC-B4B0-DA11-F947080C12AA}" dt="2025-12-10T10:18:26.266" v="54" actId="20577"/>
          <ac:spMkLst>
            <pc:docMk/>
            <pc:sldMk cId="748374612" sldId="554"/>
            <ac:spMk id="12" creationId="{19BCC933-6D26-87BB-45A1-752E659831B9}"/>
          </ac:spMkLst>
        </pc:spChg>
      </pc:sldChg>
      <pc:sldChg chg="modSp">
        <pc:chgData name="erina@thebalkanforum.org" userId="S::erina_thebalkanforum.org#ext#@cleantechbulgaria.onmicrosoft.com::d35f3f0c-96d6-4a2e-9741-4f5883d9db32" providerId="AD" clId="Web-{06FD43AA-04BC-B4B0-DA11-F947080C12AA}" dt="2025-12-10T10:18:38.532" v="58" actId="20577"/>
        <pc:sldMkLst>
          <pc:docMk/>
          <pc:sldMk cId="1988453845" sldId="555"/>
        </pc:sldMkLst>
        <pc:spChg chg="mod">
          <ac:chgData name="erina@thebalkanforum.org" userId="S::erina_thebalkanforum.org#ext#@cleantechbulgaria.onmicrosoft.com::d35f3f0c-96d6-4a2e-9741-4f5883d9db32" providerId="AD" clId="Web-{06FD43AA-04BC-B4B0-DA11-F947080C12AA}" dt="2025-12-10T10:18:38.532" v="58" actId="20577"/>
          <ac:spMkLst>
            <pc:docMk/>
            <pc:sldMk cId="1988453845" sldId="555"/>
            <ac:spMk id="8" creationId="{79E0DED5-BB77-D90C-03E6-69CA239B6D08}"/>
          </ac:spMkLst>
        </pc:spChg>
      </pc:sldChg>
      <pc:sldChg chg="modSp">
        <pc:chgData name="erina@thebalkanforum.org" userId="S::erina_thebalkanforum.org#ext#@cleantechbulgaria.onmicrosoft.com::d35f3f0c-96d6-4a2e-9741-4f5883d9db32" providerId="AD" clId="Web-{06FD43AA-04BC-B4B0-DA11-F947080C12AA}" dt="2025-12-10T10:18:49.688" v="60" actId="20577"/>
        <pc:sldMkLst>
          <pc:docMk/>
          <pc:sldMk cId="370133658" sldId="557"/>
        </pc:sldMkLst>
        <pc:spChg chg="mod">
          <ac:chgData name="erina@thebalkanforum.org" userId="S::erina_thebalkanforum.org#ext#@cleantechbulgaria.onmicrosoft.com::d35f3f0c-96d6-4a2e-9741-4f5883d9db32" providerId="AD" clId="Web-{06FD43AA-04BC-B4B0-DA11-F947080C12AA}" dt="2025-12-10T10:18:49.688" v="60" actId="20577"/>
          <ac:spMkLst>
            <pc:docMk/>
            <pc:sldMk cId="370133658" sldId="557"/>
            <ac:spMk id="6" creationId="{0E071CD3-CC0E-91A0-F0F1-15A4DAAE4862}"/>
          </ac:spMkLst>
        </pc:spChg>
      </pc:sldChg>
      <pc:sldChg chg="modSp">
        <pc:chgData name="erina@thebalkanforum.org" userId="S::erina_thebalkanforum.org#ext#@cleantechbulgaria.onmicrosoft.com::d35f3f0c-96d6-4a2e-9741-4f5883d9db32" providerId="AD" clId="Web-{06FD43AA-04BC-B4B0-DA11-F947080C12AA}" dt="2025-12-10T10:18:10.125" v="47" actId="20577"/>
        <pc:sldMkLst>
          <pc:docMk/>
          <pc:sldMk cId="2193048184" sldId="558"/>
        </pc:sldMkLst>
        <pc:spChg chg="mod">
          <ac:chgData name="erina@thebalkanforum.org" userId="S::erina_thebalkanforum.org#ext#@cleantechbulgaria.onmicrosoft.com::d35f3f0c-96d6-4a2e-9741-4f5883d9db32" providerId="AD" clId="Web-{06FD43AA-04BC-B4B0-DA11-F947080C12AA}" dt="2025-12-10T10:18:10.125" v="47" actId="20577"/>
          <ac:spMkLst>
            <pc:docMk/>
            <pc:sldMk cId="2193048184" sldId="558"/>
            <ac:spMk id="6" creationId="{EF228CB3-145F-057F-3A05-D5B198A36E0F}"/>
          </ac:spMkLst>
        </pc:spChg>
      </pc:sldChg>
      <pc:sldChg chg="modSp">
        <pc:chgData name="erina@thebalkanforum.org" userId="S::erina_thebalkanforum.org#ext#@cleantechbulgaria.onmicrosoft.com::d35f3f0c-96d6-4a2e-9741-4f5883d9db32" providerId="AD" clId="Web-{06FD43AA-04BC-B4B0-DA11-F947080C12AA}" dt="2025-12-10T10:19:01.282" v="64" actId="20577"/>
        <pc:sldMkLst>
          <pc:docMk/>
          <pc:sldMk cId="306103596" sldId="560"/>
        </pc:sldMkLst>
        <pc:spChg chg="mod">
          <ac:chgData name="erina@thebalkanforum.org" userId="S::erina_thebalkanforum.org#ext#@cleantechbulgaria.onmicrosoft.com::d35f3f0c-96d6-4a2e-9741-4f5883d9db32" providerId="AD" clId="Web-{06FD43AA-04BC-B4B0-DA11-F947080C12AA}" dt="2025-12-10T10:19:01.282" v="64" actId="20577"/>
          <ac:spMkLst>
            <pc:docMk/>
            <pc:sldMk cId="306103596" sldId="560"/>
            <ac:spMk id="11" creationId="{7B03B462-D4D8-0033-08DA-6ABB1A4112FC}"/>
          </ac:spMkLst>
        </pc:spChg>
      </pc:sldChg>
      <pc:sldChg chg="modSp">
        <pc:chgData name="erina@thebalkanforum.org" userId="S::erina_thebalkanforum.org#ext#@cleantechbulgaria.onmicrosoft.com::d35f3f0c-96d6-4a2e-9741-4f5883d9db32" providerId="AD" clId="Web-{06FD43AA-04BC-B4B0-DA11-F947080C12AA}" dt="2025-12-10T10:19:22.392" v="81" actId="20577"/>
        <pc:sldMkLst>
          <pc:docMk/>
          <pc:sldMk cId="3189040839" sldId="561"/>
        </pc:sldMkLst>
        <pc:spChg chg="mod">
          <ac:chgData name="erina@thebalkanforum.org" userId="S::erina_thebalkanforum.org#ext#@cleantechbulgaria.onmicrosoft.com::d35f3f0c-96d6-4a2e-9741-4f5883d9db32" providerId="AD" clId="Web-{06FD43AA-04BC-B4B0-DA11-F947080C12AA}" dt="2025-12-10T10:19:22.392" v="81" actId="20577"/>
          <ac:spMkLst>
            <pc:docMk/>
            <pc:sldMk cId="3189040839" sldId="561"/>
            <ac:spMk id="14" creationId="{4AC38906-3F73-57FE-B87B-C387355F9DED}"/>
          </ac:spMkLst>
        </pc:spChg>
      </pc:sldChg>
      <pc:sldChg chg="modSp">
        <pc:chgData name="erina@thebalkanforum.org" userId="S::erina_thebalkanforum.org#ext#@cleantechbulgaria.onmicrosoft.com::d35f3f0c-96d6-4a2e-9741-4f5883d9db32" providerId="AD" clId="Web-{06FD43AA-04BC-B4B0-DA11-F947080C12AA}" dt="2025-12-10T10:19:57.298" v="94" actId="20577"/>
        <pc:sldMkLst>
          <pc:docMk/>
          <pc:sldMk cId="2822319990" sldId="564"/>
        </pc:sldMkLst>
        <pc:spChg chg="mod">
          <ac:chgData name="erina@thebalkanforum.org" userId="S::erina_thebalkanforum.org#ext#@cleantechbulgaria.onmicrosoft.com::d35f3f0c-96d6-4a2e-9741-4f5883d9db32" providerId="AD" clId="Web-{06FD43AA-04BC-B4B0-DA11-F947080C12AA}" dt="2025-12-10T10:19:57.298" v="94" actId="20577"/>
          <ac:spMkLst>
            <pc:docMk/>
            <pc:sldMk cId="2822319990" sldId="564"/>
            <ac:spMk id="11" creationId="{AC7FAE69-7B7F-AEB6-2FB3-EC944FF0F174}"/>
          </ac:spMkLst>
        </pc:spChg>
      </pc:sldChg>
      <pc:sldChg chg="modSp">
        <pc:chgData name="erina@thebalkanforum.org" userId="S::erina_thebalkanforum.org#ext#@cleantechbulgaria.onmicrosoft.com::d35f3f0c-96d6-4a2e-9741-4f5883d9db32" providerId="AD" clId="Web-{06FD43AA-04BC-B4B0-DA11-F947080C12AA}" dt="2025-12-10T10:20:21.769" v="103" actId="20577"/>
        <pc:sldMkLst>
          <pc:docMk/>
          <pc:sldMk cId="4197824590" sldId="567"/>
        </pc:sldMkLst>
        <pc:spChg chg="mod">
          <ac:chgData name="erina@thebalkanforum.org" userId="S::erina_thebalkanforum.org#ext#@cleantechbulgaria.onmicrosoft.com::d35f3f0c-96d6-4a2e-9741-4f5883d9db32" providerId="AD" clId="Web-{06FD43AA-04BC-B4B0-DA11-F947080C12AA}" dt="2025-12-10T10:20:17.675" v="100" actId="20577"/>
          <ac:spMkLst>
            <pc:docMk/>
            <pc:sldMk cId="4197824590" sldId="567"/>
            <ac:spMk id="6" creationId="{212744BE-0E8F-7B1F-7C38-55982EAE6603}"/>
          </ac:spMkLst>
        </pc:spChg>
        <pc:spChg chg="mod">
          <ac:chgData name="erina@thebalkanforum.org" userId="S::erina_thebalkanforum.org#ext#@cleantechbulgaria.onmicrosoft.com::d35f3f0c-96d6-4a2e-9741-4f5883d9db32" providerId="AD" clId="Web-{06FD43AA-04BC-B4B0-DA11-F947080C12AA}" dt="2025-12-10T10:20:21.769" v="103" actId="20577"/>
          <ac:spMkLst>
            <pc:docMk/>
            <pc:sldMk cId="4197824590" sldId="567"/>
            <ac:spMk id="9" creationId="{F6062B20-D397-7A7C-6143-9052B903EB1C}"/>
          </ac:spMkLst>
        </pc:spChg>
      </pc:sldChg>
      <pc:sldChg chg="modSp">
        <pc:chgData name="erina@thebalkanforum.org" userId="S::erina_thebalkanforum.org#ext#@cleantechbulgaria.onmicrosoft.com::d35f3f0c-96d6-4a2e-9741-4f5883d9db32" providerId="AD" clId="Web-{06FD43AA-04BC-B4B0-DA11-F947080C12AA}" dt="2025-12-10T10:21:09.588" v="123" actId="20577"/>
        <pc:sldMkLst>
          <pc:docMk/>
          <pc:sldMk cId="2567638231" sldId="568"/>
        </pc:sldMkLst>
        <pc:spChg chg="mod">
          <ac:chgData name="erina@thebalkanforum.org" userId="S::erina_thebalkanforum.org#ext#@cleantechbulgaria.onmicrosoft.com::d35f3f0c-96d6-4a2e-9741-4f5883d9db32" providerId="AD" clId="Web-{06FD43AA-04BC-B4B0-DA11-F947080C12AA}" dt="2025-12-10T10:21:09.588" v="123" actId="20577"/>
          <ac:spMkLst>
            <pc:docMk/>
            <pc:sldMk cId="2567638231" sldId="568"/>
            <ac:spMk id="6" creationId="{DDF65AB5-CBF5-B088-D5CD-AC81ACA36D83}"/>
          </ac:spMkLst>
        </pc:spChg>
      </pc:sldChg>
      <pc:sldChg chg="modSp">
        <pc:chgData name="erina@thebalkanforum.org" userId="S::erina_thebalkanforum.org#ext#@cleantechbulgaria.onmicrosoft.com::d35f3f0c-96d6-4a2e-9741-4f5883d9db32" providerId="AD" clId="Web-{06FD43AA-04BC-B4B0-DA11-F947080C12AA}" dt="2025-12-10T10:21:50.592" v="130" actId="20577"/>
        <pc:sldMkLst>
          <pc:docMk/>
          <pc:sldMk cId="1545303742" sldId="569"/>
        </pc:sldMkLst>
        <pc:spChg chg="mod">
          <ac:chgData name="erina@thebalkanforum.org" userId="S::erina_thebalkanforum.org#ext#@cleantechbulgaria.onmicrosoft.com::d35f3f0c-96d6-4a2e-9741-4f5883d9db32" providerId="AD" clId="Web-{06FD43AA-04BC-B4B0-DA11-F947080C12AA}" dt="2025-12-10T10:21:44.279" v="125" actId="20577"/>
          <ac:spMkLst>
            <pc:docMk/>
            <pc:sldMk cId="1545303742" sldId="569"/>
            <ac:spMk id="6" creationId="{0DA1E61F-2F76-C3DA-90C3-430712585860}"/>
          </ac:spMkLst>
        </pc:spChg>
        <pc:spChg chg="mod">
          <ac:chgData name="erina@thebalkanforum.org" userId="S::erina_thebalkanforum.org#ext#@cleantechbulgaria.onmicrosoft.com::d35f3f0c-96d6-4a2e-9741-4f5883d9db32" providerId="AD" clId="Web-{06FD43AA-04BC-B4B0-DA11-F947080C12AA}" dt="2025-12-10T10:21:50.592" v="130" actId="20577"/>
          <ac:spMkLst>
            <pc:docMk/>
            <pc:sldMk cId="1545303742" sldId="569"/>
            <ac:spMk id="9" creationId="{1ED7B1A0-5E9A-E58C-0AE1-D7BF97733642}"/>
          </ac:spMkLst>
        </pc:spChg>
      </pc:sldChg>
      <pc:sldChg chg="modSp">
        <pc:chgData name="erina@thebalkanforum.org" userId="S::erina_thebalkanforum.org#ext#@cleantechbulgaria.onmicrosoft.com::d35f3f0c-96d6-4a2e-9741-4f5883d9db32" providerId="AD" clId="Web-{06FD43AA-04BC-B4B0-DA11-F947080C12AA}" dt="2025-12-10T10:20:48.632" v="116" actId="20577"/>
        <pc:sldMkLst>
          <pc:docMk/>
          <pc:sldMk cId="4175086837" sldId="570"/>
        </pc:sldMkLst>
        <pc:spChg chg="mod">
          <ac:chgData name="erina@thebalkanforum.org" userId="S::erina_thebalkanforum.org#ext#@cleantechbulgaria.onmicrosoft.com::d35f3f0c-96d6-4a2e-9741-4f5883d9db32" providerId="AD" clId="Web-{06FD43AA-04BC-B4B0-DA11-F947080C12AA}" dt="2025-12-10T10:20:48.632" v="116" actId="20577"/>
          <ac:spMkLst>
            <pc:docMk/>
            <pc:sldMk cId="4175086837" sldId="570"/>
            <ac:spMk id="7" creationId="{B3867719-AA83-060D-963D-C4F0643EF671}"/>
          </ac:spMkLst>
        </pc:spChg>
        <pc:spChg chg="mod">
          <ac:chgData name="erina@thebalkanforum.org" userId="S::erina_thebalkanforum.org#ext#@cleantechbulgaria.onmicrosoft.com::d35f3f0c-96d6-4a2e-9741-4f5883d9db32" providerId="AD" clId="Web-{06FD43AA-04BC-B4B0-DA11-F947080C12AA}" dt="2025-12-10T10:20:33.661" v="112" actId="20577"/>
          <ac:spMkLst>
            <pc:docMk/>
            <pc:sldMk cId="4175086837" sldId="570"/>
            <ac:spMk id="15" creationId="{25179873-DFEF-0E18-D084-EBE5B2035113}"/>
          </ac:spMkLst>
        </pc:spChg>
      </pc:sldChg>
      <pc:sldChg chg="modSp">
        <pc:chgData name="erina@thebalkanforum.org" userId="S::erina_thebalkanforum.org#ext#@cleantechbulgaria.onmicrosoft.com::d35f3f0c-96d6-4a2e-9741-4f5883d9db32" providerId="AD" clId="Web-{06FD43AA-04BC-B4B0-DA11-F947080C12AA}" dt="2025-12-10T10:22:03.890" v="133" actId="20577"/>
        <pc:sldMkLst>
          <pc:docMk/>
          <pc:sldMk cId="2953568670" sldId="580"/>
        </pc:sldMkLst>
        <pc:spChg chg="mod">
          <ac:chgData name="erina@thebalkanforum.org" userId="S::erina_thebalkanforum.org#ext#@cleantechbulgaria.onmicrosoft.com::d35f3f0c-96d6-4a2e-9741-4f5883d9db32" providerId="AD" clId="Web-{06FD43AA-04BC-B4B0-DA11-F947080C12AA}" dt="2025-12-10T10:22:03.890" v="133" actId="20577"/>
          <ac:spMkLst>
            <pc:docMk/>
            <pc:sldMk cId="2953568670" sldId="580"/>
            <ac:spMk id="8" creationId="{BDA370F8-29DA-ABD3-5355-4E6E3F4B85FE}"/>
          </ac:spMkLst>
        </pc:spChg>
      </pc:sldChg>
      <pc:sldChg chg="modSp">
        <pc:chgData name="erina@thebalkanforum.org" userId="S::erina_thebalkanforum.org#ext#@cleantechbulgaria.onmicrosoft.com::d35f3f0c-96d6-4a2e-9741-4f5883d9db32" providerId="AD" clId="Web-{06FD43AA-04BC-B4B0-DA11-F947080C12AA}" dt="2025-12-10T10:22:46.488" v="150" actId="20577"/>
        <pc:sldMkLst>
          <pc:docMk/>
          <pc:sldMk cId="1880753954" sldId="582"/>
        </pc:sldMkLst>
        <pc:spChg chg="mod">
          <ac:chgData name="erina@thebalkanforum.org" userId="S::erina_thebalkanforum.org#ext#@cleantechbulgaria.onmicrosoft.com::d35f3f0c-96d6-4a2e-9741-4f5883d9db32" providerId="AD" clId="Web-{06FD43AA-04BC-B4B0-DA11-F947080C12AA}" dt="2025-12-10T10:22:46.488" v="150" actId="20577"/>
          <ac:spMkLst>
            <pc:docMk/>
            <pc:sldMk cId="1880753954" sldId="582"/>
            <ac:spMk id="5" creationId="{3A9094B9-BDCE-134C-4B87-A32E1ABC406F}"/>
          </ac:spMkLst>
        </pc:spChg>
      </pc:sldChg>
      <pc:sldChg chg="modSp">
        <pc:chgData name="erina@thebalkanforum.org" userId="S::erina_thebalkanforum.org#ext#@cleantechbulgaria.onmicrosoft.com::d35f3f0c-96d6-4a2e-9741-4f5883d9db32" providerId="AD" clId="Web-{06FD43AA-04BC-B4B0-DA11-F947080C12AA}" dt="2025-12-10T10:19:32.485" v="86" actId="20577"/>
        <pc:sldMkLst>
          <pc:docMk/>
          <pc:sldMk cId="4033861188" sldId="583"/>
        </pc:sldMkLst>
        <pc:spChg chg="mod">
          <ac:chgData name="erina@thebalkanforum.org" userId="S::erina_thebalkanforum.org#ext#@cleantechbulgaria.onmicrosoft.com::d35f3f0c-96d6-4a2e-9741-4f5883d9db32" providerId="AD" clId="Web-{06FD43AA-04BC-B4B0-DA11-F947080C12AA}" dt="2025-12-10T10:19:32.485" v="86" actId="20577"/>
          <ac:spMkLst>
            <pc:docMk/>
            <pc:sldMk cId="4033861188" sldId="583"/>
            <ac:spMk id="14" creationId="{0DBF23AB-30D0-8198-6694-EEB445CDBE44}"/>
          </ac:spMkLst>
        </pc:spChg>
      </pc:sldChg>
      <pc:sldChg chg="modSp">
        <pc:chgData name="erina@thebalkanforum.org" userId="S::erina_thebalkanforum.org#ext#@cleantechbulgaria.onmicrosoft.com::d35f3f0c-96d6-4a2e-9741-4f5883d9db32" providerId="AD" clId="Web-{06FD43AA-04BC-B4B0-DA11-F947080C12AA}" dt="2025-12-10T10:22:11.297" v="135" actId="20577"/>
        <pc:sldMkLst>
          <pc:docMk/>
          <pc:sldMk cId="1693601485" sldId="585"/>
        </pc:sldMkLst>
        <pc:spChg chg="mod">
          <ac:chgData name="erina@thebalkanforum.org" userId="S::erina_thebalkanforum.org#ext#@cleantechbulgaria.onmicrosoft.com::d35f3f0c-96d6-4a2e-9741-4f5883d9db32" providerId="AD" clId="Web-{06FD43AA-04BC-B4B0-DA11-F947080C12AA}" dt="2025-12-10T10:22:11.297" v="135" actId="20577"/>
          <ac:spMkLst>
            <pc:docMk/>
            <pc:sldMk cId="1693601485" sldId="585"/>
            <ac:spMk id="6" creationId="{445379B7-FDCC-E2DE-B18D-43EFC1DDAE67}"/>
          </ac:spMkLst>
        </pc:spChg>
      </pc:sldChg>
      <pc:sldChg chg="modSp">
        <pc:chgData name="erina@thebalkanforum.org" userId="S::erina_thebalkanforum.org#ext#@cleantechbulgaria.onmicrosoft.com::d35f3f0c-96d6-4a2e-9741-4f5883d9db32" providerId="AD" clId="Web-{06FD43AA-04BC-B4B0-DA11-F947080C12AA}" dt="2025-12-10T10:22:33.346" v="145" actId="20577"/>
        <pc:sldMkLst>
          <pc:docMk/>
          <pc:sldMk cId="2246533249" sldId="587"/>
        </pc:sldMkLst>
        <pc:spChg chg="mod">
          <ac:chgData name="erina@thebalkanforum.org" userId="S::erina_thebalkanforum.org#ext#@cleantechbulgaria.onmicrosoft.com::d35f3f0c-96d6-4a2e-9741-4f5883d9db32" providerId="AD" clId="Web-{06FD43AA-04BC-B4B0-DA11-F947080C12AA}" dt="2025-12-10T10:22:33.346" v="145" actId="20577"/>
          <ac:spMkLst>
            <pc:docMk/>
            <pc:sldMk cId="2246533249" sldId="587"/>
            <ac:spMk id="11" creationId="{BC266763-55D1-44E1-9797-661AAAFB8196}"/>
          </ac:spMkLst>
        </pc:spChg>
      </pc:sldChg>
      <pc:sldChg chg="modSp">
        <pc:chgData name="erina@thebalkanforum.org" userId="S::erina_thebalkanforum.org#ext#@cleantechbulgaria.onmicrosoft.com::d35f3f0c-96d6-4a2e-9741-4f5883d9db32" providerId="AD" clId="Web-{06FD43AA-04BC-B4B0-DA11-F947080C12AA}" dt="2025-12-10T10:22:38.831" v="148" actId="20577"/>
        <pc:sldMkLst>
          <pc:docMk/>
          <pc:sldMk cId="880564911" sldId="588"/>
        </pc:sldMkLst>
        <pc:spChg chg="mod">
          <ac:chgData name="erina@thebalkanforum.org" userId="S::erina_thebalkanforum.org#ext#@cleantechbulgaria.onmicrosoft.com::d35f3f0c-96d6-4a2e-9741-4f5883d9db32" providerId="AD" clId="Web-{06FD43AA-04BC-B4B0-DA11-F947080C12AA}" dt="2025-12-10T10:22:38.831" v="148" actId="20577"/>
          <ac:spMkLst>
            <pc:docMk/>
            <pc:sldMk cId="880564911" sldId="588"/>
            <ac:spMk id="8" creationId="{C841ECBF-FEBF-1CDE-9BF5-AFC70A6763BA}"/>
          </ac:spMkLst>
        </pc:spChg>
      </pc:sldChg>
    </pc:docChg>
  </pc:docChgLst>
  <pc:docChgLst>
    <pc:chgData clId="Web-{06FD43AA-04BC-B4B0-DA11-F947080C12AA}"/>
    <pc:docChg chg="modSld">
      <pc:chgData name="" userId="" providerId="" clId="Web-{06FD43AA-04BC-B4B0-DA11-F947080C12AA}" dt="2025-12-10T10:15:26.482" v="0" actId="20577"/>
      <pc:docMkLst>
        <pc:docMk/>
      </pc:docMkLst>
      <pc:sldChg chg="modSp">
        <pc:chgData name="" userId="" providerId="" clId="Web-{06FD43AA-04BC-B4B0-DA11-F947080C12AA}" dt="2025-12-10T10:15:26.482" v="0" actId="20577"/>
        <pc:sldMkLst>
          <pc:docMk/>
          <pc:sldMk cId="3774500966" sldId="271"/>
        </pc:sldMkLst>
        <pc:spChg chg="mod">
          <ac:chgData name="" userId="" providerId="" clId="Web-{06FD43AA-04BC-B4B0-DA11-F947080C12AA}" dt="2025-12-10T10:15:26.482" v="0" actId="20577"/>
          <ac:spMkLst>
            <pc:docMk/>
            <pc:sldMk cId="3774500966" sldId="271"/>
            <ac:spMk id="2" creationId="{E76AB82A-AC1A-0576-9F5F-E6A9FC91E77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AA4AE-1DE7-457B-8895-B3712A21854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0AF321AB-7B36-421A-A0B9-D2933B4536CF}">
      <dgm:prSet phldrT="[Text]" custT="1"/>
      <dgm:spPr>
        <a:solidFill>
          <a:srgbClr val="399884"/>
        </a:solidFill>
      </dgm:spPr>
      <dgm:t>
        <a:bodyPr/>
        <a:lstStyle/>
        <a:p>
          <a:r>
            <a:rPr lang="en-GB" sz="2200" b="1" noProof="0" dirty="0">
              <a:solidFill>
                <a:srgbClr val="373365"/>
              </a:solidFill>
              <a:latin typeface="DejaVu Math TeX Gyre" panose="02000503000000000000"/>
            </a:rPr>
            <a:t>Moduli 1: Inteligjenca e aftësive dhe hartëzimi DigComp</a:t>
          </a:r>
        </a:p>
      </dgm:t>
    </dgm:pt>
    <dgm:pt modelId="{31BC75A9-8FE5-48D5-B0CD-6449FC1C4310}" type="parTrans" cxnId="{4A3FCDEA-2801-4C93-98C9-E2085BB927D0}">
      <dgm:prSet/>
      <dgm:spPr/>
      <dgm:t>
        <a:bodyPr/>
        <a:lstStyle/>
        <a:p>
          <a:endParaRPr lang="en-GB"/>
        </a:p>
      </dgm:t>
    </dgm:pt>
    <dgm:pt modelId="{67F7E916-E4BC-4387-B6D9-419ED1F543BB}" type="sibTrans" cxnId="{4A3FCDEA-2801-4C93-98C9-E2085BB927D0}">
      <dgm:prSet/>
      <dgm:spPr/>
      <dgm:t>
        <a:bodyPr/>
        <a:lstStyle/>
        <a:p>
          <a:endParaRPr lang="en-GB"/>
        </a:p>
      </dgm:t>
    </dgm:pt>
    <dgm:pt modelId="{B77B0499-EC21-4AE5-A6A1-2CBF83F93E96}">
      <dgm:prSet phldrT="[Text]" custT="1"/>
      <dgm:spPr>
        <a:solidFill>
          <a:srgbClr val="399884"/>
        </a:solidFill>
      </dgm:spPr>
      <dgm:t>
        <a:bodyPr/>
        <a:lstStyle/>
        <a:p>
          <a:r>
            <a:rPr lang="en-US" sz="1600" dirty="0">
              <a:latin typeface="DejaVu Math TeX Gyre" panose="02000503000000000000"/>
            </a:rPr>
            <a:t>Nëntitulli 1.1: </a:t>
          </a:r>
          <a:r>
            <a:rPr lang="en-US" sz="1600" b="0" dirty="0">
              <a:latin typeface="DejaVu Math TeX Gyre" panose="02000503000000000000"/>
            </a:rPr>
            <a:t>Mbledhja e informacionit mbi aftësitë digjitale aktuale dhe në zhvillim </a:t>
          </a:r>
          <a:endParaRPr lang="en-GB" sz="1600" b="0" dirty="0">
            <a:latin typeface="DejaVu Math TeX Gyre" panose="02000503000000000000"/>
          </a:endParaRPr>
        </a:p>
      </dgm:t>
    </dgm:pt>
    <dgm:pt modelId="{1EA819BB-A286-4BD2-B2F1-EE657B11ADCD}" type="parTrans" cxnId="{220A945B-B9DD-4E91-86E9-DACCC54ADBAB}">
      <dgm:prSet/>
      <dgm:spPr/>
      <dgm:t>
        <a:bodyPr/>
        <a:lstStyle/>
        <a:p>
          <a:endParaRPr lang="en-GB"/>
        </a:p>
      </dgm:t>
    </dgm:pt>
    <dgm:pt modelId="{C2B4E3F4-DBB1-4898-9E89-5CDDE9EBC57B}" type="sibTrans" cxnId="{220A945B-B9DD-4E91-86E9-DACCC54ADBAB}">
      <dgm:prSet/>
      <dgm:spPr/>
      <dgm:t>
        <a:bodyPr/>
        <a:lstStyle/>
        <a:p>
          <a:endParaRPr lang="en-GB"/>
        </a:p>
      </dgm:t>
    </dgm:pt>
    <dgm:pt modelId="{05FDD8DA-AA0A-4C3B-946B-56604277E9DE}">
      <dgm:prSet phldrT="[Text]" phldr="0" custT="1"/>
      <dgm:spPr>
        <a:solidFill>
          <a:srgbClr val="399884"/>
        </a:solidFill>
      </dgm:spPr>
      <dgm:t>
        <a:bodyPr/>
        <a:lstStyle/>
        <a:p>
          <a:r>
            <a:rPr lang="en-US" sz="1600" b="0" dirty="0">
              <a:latin typeface="DejaVu Math TeX Gyre" panose="02000503000000000000"/>
            </a:rPr>
            <a:t>Nënkapitulli 1.2: </a:t>
          </a:r>
          <a:r>
            <a:rPr lang="en-US" sz="1600" b="0" dirty="0"/>
            <a:t>Hartimi i kompetencave me </a:t>
          </a:r>
          <a:r>
            <a:rPr lang="en-US" sz="1600" b="0" dirty="0" err="1"/>
            <a:t>DigComp</a:t>
          </a:r>
          <a:r>
            <a:rPr lang="en-US" sz="1600" b="0" dirty="0"/>
            <a:t> 2.2</a:t>
          </a:r>
          <a:endParaRPr lang="en-GB" sz="1600" b="0" dirty="0">
            <a:latin typeface="DejaVu Math TeX Gyre" panose="02000503000000000000"/>
          </a:endParaRPr>
        </a:p>
      </dgm:t>
    </dgm:pt>
    <dgm:pt modelId="{C523BCD6-0B0D-413B-A114-E21AB13489D3}" type="parTrans" cxnId="{299A0CAF-D060-487C-B193-3A0CD71473F6}">
      <dgm:prSet/>
      <dgm:spPr/>
      <dgm:t>
        <a:bodyPr/>
        <a:lstStyle/>
        <a:p>
          <a:endParaRPr lang="en-GB"/>
        </a:p>
      </dgm:t>
    </dgm:pt>
    <dgm:pt modelId="{83436793-6585-43A3-A965-0CF20DF912F6}" type="sibTrans" cxnId="{299A0CAF-D060-487C-B193-3A0CD71473F6}">
      <dgm:prSet/>
      <dgm:spPr/>
      <dgm:t>
        <a:bodyPr/>
        <a:lstStyle/>
        <a:p>
          <a:endParaRPr lang="en-GB"/>
        </a:p>
      </dgm:t>
    </dgm:pt>
    <dgm:pt modelId="{E364DC40-2D6E-4364-9D6F-3F6D3C0B6CA0}">
      <dgm:prSet phldrT="[Text]" custT="1"/>
      <dgm:spPr>
        <a:solidFill>
          <a:srgbClr val="4DB9A1"/>
        </a:solidFill>
      </dgm:spPr>
      <dgm: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Moduli 2: </a:t>
          </a:r>
          <a:r>
            <a:rPr lang="en-US" sz="2200" b="1" kern="1200" dirty="0">
              <a:solidFill>
                <a:srgbClr val="373365"/>
              </a:solidFill>
              <a:latin typeface="DejaVu Math TeX Gyre" panose="02000503000000000000"/>
              <a:ea typeface="+mn-ea"/>
              <a:cs typeface="+mn-cs"/>
            </a:rPr>
            <a:t>Zhvillimi i një plani CPD për ofruesit e VET</a:t>
          </a:r>
          <a:endParaRPr lang="en-GB" sz="2200" b="1" kern="1200" dirty="0">
            <a:solidFill>
              <a:srgbClr val="373365"/>
            </a:solidFill>
            <a:latin typeface="DejaVu Math TeX Gyre" panose="02000503000000000000"/>
            <a:ea typeface="+mn-ea"/>
            <a:cs typeface="+mn-cs"/>
          </a:endParaRPr>
        </a:p>
      </dgm:t>
    </dgm:pt>
    <dgm:pt modelId="{7F0E1405-6E88-490D-94C4-48D428165B31}" type="parTrans" cxnId="{1AB33C3A-5C4D-4979-B463-872BD2315003}">
      <dgm:prSet/>
      <dgm:spPr/>
      <dgm:t>
        <a:bodyPr/>
        <a:lstStyle/>
        <a:p>
          <a:endParaRPr lang="en-GB"/>
        </a:p>
      </dgm:t>
    </dgm:pt>
    <dgm:pt modelId="{ED40E0DC-12C5-41B0-87C8-7741C3BB85D9}" type="sibTrans" cxnId="{1AB33C3A-5C4D-4979-B463-872BD2315003}">
      <dgm:prSet/>
      <dgm:spPr/>
      <dgm:t>
        <a:bodyPr/>
        <a:lstStyle/>
        <a:p>
          <a:endParaRPr lang="en-GB"/>
        </a:p>
      </dgm:t>
    </dgm:pt>
    <dgm:pt modelId="{5F904E51-97C7-4B67-A13B-A0921D93C8F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Nënkryetari 2.1: </a:t>
          </a:r>
          <a:r>
            <a:rPr lang="en-US" sz="1600" b="0" kern="1200" dirty="0"/>
            <a:t>Përcaktimi i qëllimit të CPD-së dhe grupit të synuar</a:t>
          </a:r>
          <a:endParaRPr lang="en-GB" sz="1600" b="0" kern="1200" dirty="0">
            <a:solidFill>
              <a:prstClr val="white"/>
            </a:solidFill>
            <a:latin typeface="DejaVu Math TeX Gyre" panose="02000503000000000000"/>
            <a:ea typeface="+mn-ea"/>
            <a:cs typeface="+mn-cs"/>
          </a:endParaRPr>
        </a:p>
      </dgm:t>
    </dgm:pt>
    <dgm:pt modelId="{3F8447A2-0172-4B26-A541-D7EB23DFB7E9}" type="parTrans" cxnId="{47586AC4-5F68-44F7-A3DA-C03EBA9BEA0C}">
      <dgm:prSet/>
      <dgm:spPr/>
      <dgm:t>
        <a:bodyPr/>
        <a:lstStyle/>
        <a:p>
          <a:endParaRPr lang="en-GB"/>
        </a:p>
      </dgm:t>
    </dgm:pt>
    <dgm:pt modelId="{4EC900AF-2F81-4778-951A-646767D8C24D}" type="sibTrans" cxnId="{47586AC4-5F68-44F7-A3DA-C03EBA9BEA0C}">
      <dgm:prSet/>
      <dgm:spPr/>
      <dgm:t>
        <a:bodyPr/>
        <a:lstStyle/>
        <a:p>
          <a:endParaRPr lang="en-GB"/>
        </a:p>
      </dgm:t>
    </dgm:pt>
    <dgm:pt modelId="{CDE6993B-1B3C-48B1-9577-62D5713753C2}">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Nënkapitulli 2.2: </a:t>
          </a:r>
          <a:r>
            <a:rPr lang="en-US" sz="1600" b="0" kern="1200" dirty="0"/>
            <a:t>Shkrimi i rezultateve të të nxënit të matshme</a:t>
          </a:r>
          <a:endParaRPr lang="en-GB" sz="1600" b="0" kern="1200" dirty="0">
            <a:solidFill>
              <a:prstClr val="white"/>
            </a:solidFill>
            <a:latin typeface="DejaVu Math TeX Gyre" panose="02000503000000000000"/>
            <a:ea typeface="+mn-ea"/>
            <a:cs typeface="+mn-cs"/>
          </a:endParaRPr>
        </a:p>
      </dgm:t>
    </dgm:pt>
    <dgm:pt modelId="{4245FB99-CE81-4C73-8291-A6C522E6BC3E}" type="parTrans" cxnId="{1DE1FB07-3974-417E-9018-2B3CAF3687A1}">
      <dgm:prSet/>
      <dgm:spPr/>
      <dgm:t>
        <a:bodyPr/>
        <a:lstStyle/>
        <a:p>
          <a:endParaRPr lang="en-GB"/>
        </a:p>
      </dgm:t>
    </dgm:pt>
    <dgm:pt modelId="{4698DFE4-835C-4C22-9F35-2062098012E3}" type="sibTrans" cxnId="{1DE1FB07-3974-417E-9018-2B3CAF3687A1}">
      <dgm:prSet/>
      <dgm:spPr/>
      <dgm:t>
        <a:bodyPr/>
        <a:lstStyle/>
        <a:p>
          <a:endParaRPr lang="en-GB"/>
        </a:p>
      </dgm:t>
    </dgm:pt>
    <dgm:pt modelId="{37D074DA-7B98-4142-A990-56111AFBA890}">
      <dgm:prSet phldrT="[Text]" custT="1"/>
      <dgm:spPr>
        <a:solidFill>
          <a:srgbClr val="74D3BD"/>
        </a:solidFill>
      </dgm:spPr>
      <dgm:t>
        <a:bodyPr/>
        <a:lstStyle/>
        <a:p>
          <a:pPr marL="0" lvl="0" indent="0" algn="l" defTabSz="1066800">
            <a:lnSpc>
              <a:spcPct val="90000"/>
            </a:lnSpc>
            <a:spcBef>
              <a:spcPct val="0"/>
            </a:spcBef>
            <a:spcAft>
              <a:spcPct val="35000"/>
            </a:spcAft>
            <a:buNone/>
          </a:pPr>
          <a:r>
            <a:rPr lang="en-US" sz="2200" b="1" kern="1200" dirty="0">
              <a:solidFill>
                <a:srgbClr val="373365"/>
              </a:solidFill>
              <a:latin typeface="DejaVu Math TeX Gyre" panose="02000503000000000000"/>
              <a:ea typeface="+mn-ea"/>
              <a:cs typeface="+mn-cs"/>
            </a:rPr>
            <a:t>Moduli 3: </a:t>
          </a:r>
          <a:r>
            <a:rPr lang="pt-PT" sz="2200" b="1" kern="1200" dirty="0" err="1">
              <a:solidFill>
                <a:srgbClr val="373365"/>
              </a:solidFill>
              <a:latin typeface="DejaVu Math TeX Gyre" panose="02000503000000000000"/>
              <a:ea typeface="+mn-ea"/>
              <a:cs typeface="+mn-cs"/>
            </a:rPr>
            <a:t>Kultivimi</a:t>
          </a:r>
          <a:r>
            <a:rPr lang="pt-PT" sz="2200" b="1" kern="1200" dirty="0">
              <a:solidFill>
                <a:srgbClr val="373365"/>
              </a:solidFill>
              <a:latin typeface="DejaVu Math TeX Gyre" panose="02000503000000000000"/>
              <a:ea typeface="+mn-ea"/>
              <a:cs typeface="+mn-cs"/>
            </a:rPr>
            <a:t> i </a:t>
          </a:r>
          <a:r>
            <a:rPr lang="pt-PT" sz="2200" b="1" kern="1200" dirty="0" err="1">
              <a:solidFill>
                <a:srgbClr val="373365"/>
              </a:solidFill>
              <a:latin typeface="DejaVu Math TeX Gyre" panose="02000503000000000000"/>
              <a:ea typeface="+mn-ea"/>
              <a:cs typeface="+mn-cs"/>
            </a:rPr>
            <a:t>një</a:t>
          </a:r>
          <a:r>
            <a:rPr lang="pt-PT" sz="2200" b="1" kern="1200" dirty="0">
              <a:solidFill>
                <a:srgbClr val="373365"/>
              </a:solidFill>
              <a:latin typeface="DejaVu Math TeX Gyre" panose="02000503000000000000"/>
              <a:ea typeface="+mn-ea"/>
              <a:cs typeface="+mn-cs"/>
            </a:rPr>
            <a:t> </a:t>
          </a:r>
          <a:r>
            <a:rPr lang="pt-PT" sz="2200" b="1" kern="1200" dirty="0" err="1">
              <a:solidFill>
                <a:srgbClr val="373365"/>
              </a:solidFill>
              <a:latin typeface="DejaVu Math TeX Gyre" panose="02000503000000000000"/>
              <a:ea typeface="+mn-ea"/>
              <a:cs typeface="+mn-cs"/>
            </a:rPr>
            <a:t>kulture</a:t>
          </a:r>
          <a:r>
            <a:rPr lang="pt-PT" sz="2200" b="1" kern="1200" dirty="0">
              <a:solidFill>
                <a:srgbClr val="373365"/>
              </a:solidFill>
              <a:latin typeface="DejaVu Math TeX Gyre" panose="02000503000000000000"/>
              <a:ea typeface="+mn-ea"/>
              <a:cs typeface="+mn-cs"/>
            </a:rPr>
            <a:t> digjtale </a:t>
          </a:r>
          <a:r>
            <a:rPr lang="pt-PT" sz="2200" b="1" kern="1200" dirty="0" err="1">
              <a:solidFill>
                <a:srgbClr val="373365"/>
              </a:solidFill>
              <a:latin typeface="DejaVu Math TeX Gyre" panose="02000503000000000000"/>
              <a:ea typeface="+mn-ea"/>
              <a:cs typeface="+mn-cs"/>
            </a:rPr>
            <a:t>të</a:t>
          </a:r>
          <a:r>
            <a:rPr lang="pt-PT" sz="2200" b="1" kern="1200" dirty="0">
              <a:solidFill>
                <a:srgbClr val="373365"/>
              </a:solidFill>
              <a:latin typeface="DejaVu Math TeX Gyre" panose="02000503000000000000"/>
              <a:ea typeface="+mn-ea"/>
              <a:cs typeface="+mn-cs"/>
            </a:rPr>
            <a:t> </a:t>
          </a:r>
          <a:r>
            <a:rPr lang="pt-PT" sz="2200" b="1" kern="1200" dirty="0" err="1">
              <a:solidFill>
                <a:srgbClr val="373365"/>
              </a:solidFill>
              <a:latin typeface="DejaVu Math TeX Gyre" panose="02000503000000000000"/>
              <a:ea typeface="+mn-ea"/>
              <a:cs typeface="+mn-cs"/>
            </a:rPr>
            <a:t>përgjegjshme</a:t>
          </a:r>
          <a:endParaRPr lang="en-GB" sz="2200" b="1" kern="1200" dirty="0">
            <a:solidFill>
              <a:srgbClr val="373365"/>
            </a:solidFill>
            <a:latin typeface="DejaVu Math TeX Gyre" panose="02000503000000000000"/>
            <a:ea typeface="+mn-ea"/>
            <a:cs typeface="+mn-cs"/>
          </a:endParaRPr>
        </a:p>
      </dgm:t>
    </dgm:pt>
    <dgm:pt modelId="{C0E09891-1B53-479E-BEE2-6201465A1A58}" type="parTrans" cxnId="{556E045D-5316-4D9C-8FE4-CE43CD3DE0CB}">
      <dgm:prSet/>
      <dgm:spPr/>
      <dgm:t>
        <a:bodyPr/>
        <a:lstStyle/>
        <a:p>
          <a:endParaRPr lang="en-GB"/>
        </a:p>
      </dgm:t>
    </dgm:pt>
    <dgm:pt modelId="{D45A07B0-7A0F-438B-BDA9-33169241F928}" type="sibTrans" cxnId="{556E045D-5316-4D9C-8FE4-CE43CD3DE0CB}">
      <dgm:prSet/>
      <dgm:spPr/>
      <dgm:t>
        <a:bodyPr/>
        <a:lstStyle/>
        <a:p>
          <a:endParaRPr lang="en-GB"/>
        </a:p>
      </dgm:t>
    </dgm:pt>
    <dgm:pt modelId="{FD85481C-BCD7-49A8-A423-F0CA1CE85844}">
      <dgm:prSet phldrT="[Text]" custT="1"/>
      <dgm:spPr>
        <a:solidFill>
          <a:srgbClr val="74D3BD"/>
        </a:solidFill>
      </dgm:spPr>
      <dgm:t>
        <a:bodyPr/>
        <a:lstStyle/>
        <a:p>
          <a:pPr marL="228600" lvl="1" indent="0" algn="l" defTabSz="933450">
            <a:lnSpc>
              <a:spcPct val="90000"/>
            </a:lnSpc>
            <a:spcBef>
              <a:spcPct val="0"/>
            </a:spcBef>
            <a:spcAft>
              <a:spcPct val="15000"/>
            </a:spcAft>
          </a:pPr>
          <a:r>
            <a:rPr lang="en-US" sz="1600" b="0" kern="1200" dirty="0">
              <a:latin typeface="DejaVu Math TeX Gyre" panose="02000503000000000000"/>
            </a:rPr>
            <a:t>Nënkapitulli 3.1: </a:t>
          </a:r>
          <a:r>
            <a:rPr lang="en-US" sz="1600" b="0" kern="1200" dirty="0"/>
            <a:t>Modele për përmirësimin e aftësive </a:t>
          </a:r>
          <a:r>
            <a:rPr lang="en-US" sz="1600" b="0" kern="1200" dirty="0">
              <a:latin typeface="Aptos Display" panose="020F0302020204030204"/>
            </a:rPr>
            <a:t>digjitale</a:t>
          </a:r>
          <a:endParaRPr lang="en-GB" sz="1600" b="0" kern="1200" dirty="0">
            <a:latin typeface="DejaVu Math TeX Gyre" panose="02000503000000000000"/>
          </a:endParaRPr>
        </a:p>
      </dgm:t>
    </dgm:pt>
    <dgm:pt modelId="{B89DBDC9-0CF0-4342-ADE2-37B3B5B2AABD}" type="parTrans" cxnId="{DDAB41CB-1E0E-4F1D-A97B-E201BE4317E3}">
      <dgm:prSet/>
      <dgm:spPr/>
      <dgm:t>
        <a:bodyPr/>
        <a:lstStyle/>
        <a:p>
          <a:endParaRPr lang="en-GB"/>
        </a:p>
      </dgm:t>
    </dgm:pt>
    <dgm:pt modelId="{205ECCB7-9139-48D8-9010-F5E0043F5346}" type="sibTrans" cxnId="{DDAB41CB-1E0E-4F1D-A97B-E201BE4317E3}">
      <dgm:prSet/>
      <dgm:spPr/>
      <dgm:t>
        <a:bodyPr/>
        <a:lstStyle/>
        <a:p>
          <a:endParaRPr lang="en-GB"/>
        </a:p>
      </dgm:t>
    </dgm:pt>
    <dgm:pt modelId="{F8A3C8B2-A706-4732-8773-DCEF5306F043}">
      <dgm:prSet phldrT="[Text]" custT="1"/>
      <dgm:spPr>
        <a:solidFill>
          <a:srgbClr val="74D3BD"/>
        </a:solidFill>
      </dgm:spPr>
      <dgm:t>
        <a:bodyPr/>
        <a:lstStyle/>
        <a:p>
          <a:pPr marL="228600" lvl="1" indent="0" algn="l" defTabSz="933450">
            <a:lnSpc>
              <a:spcPct val="90000"/>
            </a:lnSpc>
            <a:spcBef>
              <a:spcPct val="0"/>
            </a:spcBef>
            <a:spcAft>
              <a:spcPct val="15000"/>
            </a:spcAft>
          </a:pPr>
          <a:r>
            <a:rPr lang="en-US" sz="1600" b="0" kern="1200" dirty="0">
              <a:latin typeface="DejaVu Math TeX Gyre" panose="02000503000000000000"/>
            </a:rPr>
            <a:t>Nënkapitulli 3.2: </a:t>
          </a:r>
          <a:r>
            <a:rPr lang="en-US" sz="1600" b="0" kern="1200" dirty="0"/>
            <a:t>Projektimi i materialeve mësimore digjitale gjithëpërfshirëse</a:t>
          </a:r>
          <a:endParaRPr lang="en-GB" sz="1600" b="0" kern="1200" dirty="0">
            <a:latin typeface="DejaVu Math TeX Gyre" panose="02000503000000000000"/>
          </a:endParaRPr>
        </a:p>
      </dgm:t>
    </dgm:pt>
    <dgm:pt modelId="{00DD99A9-1B93-4E6F-B3E0-584BD04BEFF4}" type="parTrans" cxnId="{C23069DA-2E73-41BD-B15C-83C5F47DA4C6}">
      <dgm:prSet/>
      <dgm:spPr/>
      <dgm:t>
        <a:bodyPr/>
        <a:lstStyle/>
        <a:p>
          <a:endParaRPr lang="en-GB"/>
        </a:p>
      </dgm:t>
    </dgm:pt>
    <dgm:pt modelId="{11D32E10-FBA4-426B-B597-1F2CC9286642}" type="sibTrans" cxnId="{C23069DA-2E73-41BD-B15C-83C5F47DA4C6}">
      <dgm:prSet/>
      <dgm:spPr/>
      <dgm:t>
        <a:bodyPr/>
        <a:lstStyle/>
        <a:p>
          <a:endParaRPr lang="en-GB"/>
        </a:p>
      </dgm:t>
    </dgm:pt>
    <dgm:pt modelId="{ED510E3E-EC21-4689-8D58-6F56F7CDF800}">
      <dgm:prSet phldrT="[Text]" phldr="0" custT="1"/>
      <dgm:spPr>
        <a:solidFill>
          <a:srgbClr val="399884"/>
        </a:solidFill>
      </dgm:spPr>
      <dgm:t>
        <a:bodyPr/>
        <a:lstStyle/>
        <a:p>
          <a:r>
            <a:rPr lang="en-US" sz="1600" b="0" dirty="0">
              <a:latin typeface="DejaVu Math TeX Gyre" panose="02000503000000000000"/>
            </a:rPr>
            <a:t>Nënkapak 1.3: </a:t>
          </a:r>
          <a:r>
            <a:rPr lang="en-US" sz="1600" b="0" dirty="0"/>
            <a:t>Analiza e boshllëqeve dhe mbivendosjeve</a:t>
          </a:r>
          <a:endParaRPr lang="en-GB" sz="1600" b="0" dirty="0">
            <a:latin typeface="DejaVu Math TeX Gyre" panose="02000503000000000000"/>
          </a:endParaRPr>
        </a:p>
      </dgm:t>
    </dgm:pt>
    <dgm:pt modelId="{31D66B2A-D6C0-488B-9AF4-C492A451FC6B}" type="parTrans" cxnId="{31F26BA2-C39B-4C0C-8803-C7B1751B415D}">
      <dgm:prSet/>
      <dgm:spPr/>
      <dgm:t>
        <a:bodyPr/>
        <a:lstStyle/>
        <a:p>
          <a:endParaRPr lang="en-GB"/>
        </a:p>
      </dgm:t>
    </dgm:pt>
    <dgm:pt modelId="{AAFD95A5-51BA-42A3-B5A5-5A9AA7FA0A91}" type="sibTrans" cxnId="{31F26BA2-C39B-4C0C-8803-C7B1751B415D}">
      <dgm:prSet/>
      <dgm:spPr/>
      <dgm:t>
        <a:bodyPr/>
        <a:lstStyle/>
        <a:p>
          <a:endParaRPr lang="en-GB"/>
        </a:p>
      </dgm:t>
    </dgm:pt>
    <dgm:pt modelId="{A6849B1E-31E5-4F9B-845F-7E5A76D2F7D8}">
      <dgm:prSet phldrT="[Text]" custT="1"/>
      <dgm:spPr>
        <a:solidFill>
          <a:srgbClr val="4DB9A1"/>
        </a:solidFill>
      </dgm:spPr>
      <dgm:t>
        <a:bodyPr/>
        <a:lstStyle/>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 Nëntitull 2.3: </a:t>
          </a:r>
          <a:r>
            <a:rPr lang="en-US" sz="1600" b="0" kern="1200" dirty="0"/>
            <a:t>Zgjedhja e mënyrave të trajnimit dhe burimeve</a:t>
          </a:r>
          <a:r>
            <a:rPr lang="en-US" sz="1600" b="0" kern="1200" dirty="0">
              <a:solidFill>
                <a:prstClr val="white"/>
              </a:solidFill>
              <a:latin typeface="DejaVu Math TeX Gyre" panose="02000503000000000000"/>
              <a:ea typeface="+mn-ea"/>
              <a:cs typeface="+mn-cs"/>
            </a:rPr>
            <a:t> </a:t>
          </a:r>
          <a:endParaRPr lang="en-GB" sz="1600" b="0" kern="1200" dirty="0">
            <a:solidFill>
              <a:prstClr val="white"/>
            </a:solidFill>
            <a:latin typeface="DejaVu Math TeX Gyre" panose="02000503000000000000"/>
            <a:ea typeface="+mn-ea"/>
            <a:cs typeface="+mn-cs"/>
          </a:endParaRPr>
        </a:p>
      </dgm:t>
    </dgm:pt>
    <dgm:pt modelId="{5692FA9C-3FD9-400D-9D91-2AEF5F283A9C}" type="parTrans" cxnId="{80D67314-805C-45FA-9D52-BFF23EF47EB6}">
      <dgm:prSet/>
      <dgm:spPr/>
      <dgm:t>
        <a:bodyPr/>
        <a:lstStyle/>
        <a:p>
          <a:endParaRPr lang="en-GB"/>
        </a:p>
      </dgm:t>
    </dgm:pt>
    <dgm:pt modelId="{B09B1D13-D69C-4476-8051-58ABE75130C4}" type="sibTrans" cxnId="{80D67314-805C-45FA-9D52-BFF23EF47EB6}">
      <dgm:prSet/>
      <dgm:spPr/>
      <dgm:t>
        <a:bodyPr/>
        <a:lstStyle/>
        <a:p>
          <a:endParaRPr lang="en-GB"/>
        </a:p>
      </dgm:t>
    </dgm:pt>
    <dgm:pt modelId="{40FA8B4F-1754-4136-98D6-9D31F9550555}">
      <dgm:prSet phldrT="[Text]" custT="1"/>
      <dgm:spPr>
        <a:solidFill>
          <a:srgbClr val="74D3BD"/>
        </a:solidFill>
      </dgm:spPr>
      <dgm:t>
        <a:bodyPr/>
        <a:lstStyle/>
        <a:p>
          <a:pPr marL="228600" lvl="1" indent="0" algn="l" defTabSz="933450">
            <a:lnSpc>
              <a:spcPct val="90000"/>
            </a:lnSpc>
            <a:spcBef>
              <a:spcPct val="0"/>
            </a:spcBef>
            <a:spcAft>
              <a:spcPct val="15000"/>
            </a:spcAft>
          </a:pPr>
          <a:r>
            <a:rPr lang="en-US" sz="1600" b="0" kern="1200" dirty="0">
              <a:latin typeface="DejaVu Math TeX Gyre" panose="02000503000000000000"/>
            </a:rPr>
            <a:t>Nënkapitulli 3.3: </a:t>
          </a:r>
          <a:r>
            <a:rPr lang="en-US" sz="1600" b="0" kern="1200" dirty="0"/>
            <a:t>Krijimi i një Repozitori Qendror të Burimeve</a:t>
          </a:r>
          <a:endParaRPr lang="en-GB" sz="1600" b="0" kern="1200" dirty="0">
            <a:latin typeface="DejaVu Math TeX Gyre" panose="02000503000000000000"/>
          </a:endParaRPr>
        </a:p>
      </dgm:t>
    </dgm:pt>
    <dgm:pt modelId="{EB24302A-CCBA-488D-AB63-F7D8208ED489}" type="parTrans" cxnId="{6BA267DA-40D2-4F5F-8818-2730F4223902}">
      <dgm:prSet/>
      <dgm:spPr/>
      <dgm:t>
        <a:bodyPr/>
        <a:lstStyle/>
        <a:p>
          <a:endParaRPr lang="en-GB"/>
        </a:p>
      </dgm:t>
    </dgm:pt>
    <dgm:pt modelId="{B56353F9-C30D-41A9-9480-C5A4AA014DFA}" type="sibTrans" cxnId="{6BA267DA-40D2-4F5F-8818-2730F4223902}">
      <dgm:prSet/>
      <dgm:spPr/>
      <dgm:t>
        <a:bodyPr/>
        <a:lstStyle/>
        <a:p>
          <a:endParaRPr lang="en-GB"/>
        </a:p>
      </dgm:t>
    </dgm:pt>
    <dgm:pt modelId="{D4684D48-45FB-419F-8D16-2C57A85D983E}">
      <dgm:prSet phldrT="[Text]" custT="1"/>
      <dgm:spPr>
        <a:solidFill>
          <a:srgbClr val="74D3BD"/>
        </a:solidFill>
      </dgm:spPr>
      <dgm:t>
        <a:bodyPr/>
        <a:lstStyle/>
        <a:p>
          <a:pPr marL="228600" lvl="1" indent="0" algn="l" defTabSz="933450">
            <a:lnSpc>
              <a:spcPct val="90000"/>
            </a:lnSpc>
            <a:spcBef>
              <a:spcPct val="0"/>
            </a:spcBef>
            <a:spcAft>
              <a:spcPct val="15000"/>
            </a:spcAft>
          </a:pPr>
          <a:r>
            <a:rPr lang="en-GB" sz="1600" b="0" kern="1200" noProof="0" dirty="0">
              <a:solidFill>
                <a:schemeClr val="bg1"/>
              </a:solidFill>
              <a:latin typeface="DejaVu Math TeX Gyre" panose="02000503000000000000"/>
            </a:rPr>
            <a:t>Nëntitull 3.4: </a:t>
          </a:r>
          <a:r>
            <a:rPr lang="en-GB" sz="1600" kern="1200" noProof="0" dirty="0">
              <a:solidFill>
                <a:schemeClr val="bg1"/>
              </a:solidFill>
              <a:latin typeface="DejaVu Math TeX Gyre" panose="02000503000000000000"/>
            </a:rPr>
            <a:t>Mbledhja e informacionit mbi aftësitë digjitale aktuale dhe në zhvillim</a:t>
          </a:r>
          <a:endParaRPr lang="en-GB" sz="1600" b="0" kern="1200" noProof="0" dirty="0">
            <a:solidFill>
              <a:schemeClr val="bg1"/>
            </a:solidFill>
            <a:latin typeface="DejaVu Math TeX Gyre" panose="02000503000000000000"/>
          </a:endParaRPr>
        </a:p>
      </dgm:t>
    </dgm:pt>
    <dgm:pt modelId="{78AB5981-D631-42D2-9D77-53EA2348624D}" type="parTrans" cxnId="{4DE900BA-BC99-46B9-83A4-D47DDEE70944}">
      <dgm:prSet/>
      <dgm:spPr/>
      <dgm:t>
        <a:bodyPr/>
        <a:lstStyle/>
        <a:p>
          <a:endParaRPr lang="pt-PT"/>
        </a:p>
      </dgm:t>
    </dgm:pt>
    <dgm:pt modelId="{47E46EAD-B76C-4D4E-B54A-5B844D18D040}" type="sibTrans" cxnId="{4DE900BA-BC99-46B9-83A4-D47DDEE70944}">
      <dgm:prSet/>
      <dgm:spPr/>
      <dgm:t>
        <a:bodyPr/>
        <a:lstStyle/>
        <a:p>
          <a:endParaRPr lang="pt-PT"/>
        </a:p>
      </dgm:t>
    </dgm:pt>
    <dgm:pt modelId="{499D7117-9361-49B2-9E7A-0E723ECF01C8}" type="pres">
      <dgm:prSet presAssocID="{E75AA4AE-1DE7-457B-8895-B3712A218543}" presName="Name0" presStyleCnt="0">
        <dgm:presLayoutVars>
          <dgm:dir/>
          <dgm:resizeHandles val="exact"/>
        </dgm:presLayoutVars>
      </dgm:prSet>
      <dgm:spPr/>
    </dgm:pt>
    <dgm:pt modelId="{549F071B-AA45-4164-AEAF-06781EA662C1}" type="pres">
      <dgm:prSet presAssocID="{0AF321AB-7B36-421A-A0B9-D2933B4536CF}" presName="node" presStyleLbl="node1" presStyleIdx="0" presStyleCnt="3" custLinFactNeighborX="-513" custLinFactNeighborY="-311">
        <dgm:presLayoutVars>
          <dgm:bulletEnabled val="1"/>
        </dgm:presLayoutVars>
      </dgm:prSet>
      <dgm:spPr/>
    </dgm:pt>
    <dgm:pt modelId="{7D8517DF-54FB-40B1-9AED-2DE8C43A8F62}" type="pres">
      <dgm:prSet presAssocID="{67F7E916-E4BC-4387-B6D9-419ED1F543BB}" presName="sibTrans" presStyleCnt="0"/>
      <dgm:spPr/>
    </dgm:pt>
    <dgm:pt modelId="{2AE3CB7E-C9A4-44F4-85BC-8C6922025EF9}" type="pres">
      <dgm:prSet presAssocID="{E364DC40-2D6E-4364-9D6F-3F6D3C0B6CA0}" presName="node" presStyleLbl="node1" presStyleIdx="1" presStyleCnt="3">
        <dgm:presLayoutVars>
          <dgm:bulletEnabled val="1"/>
        </dgm:presLayoutVars>
      </dgm:prSet>
      <dgm:spPr/>
    </dgm:pt>
    <dgm:pt modelId="{86D41A16-92D5-4DE8-B346-6E9A3E90C141}" type="pres">
      <dgm:prSet presAssocID="{ED40E0DC-12C5-41B0-87C8-7741C3BB85D9}" presName="sibTrans" presStyleCnt="0"/>
      <dgm:spPr/>
    </dgm:pt>
    <dgm:pt modelId="{0AB60A20-99D7-4B5C-A386-998DAAD1AA4B}" type="pres">
      <dgm:prSet presAssocID="{37D074DA-7B98-4142-A990-56111AFBA890}" presName="node" presStyleLbl="node1" presStyleIdx="2" presStyleCnt="3">
        <dgm:presLayoutVars>
          <dgm:bulletEnabled val="1"/>
        </dgm:presLayoutVars>
      </dgm:prSet>
      <dgm:spPr/>
    </dgm:pt>
  </dgm:ptLst>
  <dgm:cxnLst>
    <dgm:cxn modelId="{1DE1FB07-3974-417E-9018-2B3CAF3687A1}" srcId="{E364DC40-2D6E-4364-9D6F-3F6D3C0B6CA0}" destId="{CDE6993B-1B3C-48B1-9577-62D5713753C2}" srcOrd="1" destOrd="0" parTransId="{4245FB99-CE81-4C73-8291-A6C522E6BC3E}" sibTransId="{4698DFE4-835C-4C22-9F35-2062098012E3}"/>
    <dgm:cxn modelId="{9F701B14-A80A-447E-9705-CF32EAA40DA7}" type="presOf" srcId="{05FDD8DA-AA0A-4C3B-946B-56604277E9DE}" destId="{549F071B-AA45-4164-AEAF-06781EA662C1}" srcOrd="0" destOrd="2" presId="urn:microsoft.com/office/officeart/2005/8/layout/hList6"/>
    <dgm:cxn modelId="{80D67314-805C-45FA-9D52-BFF23EF47EB6}" srcId="{E364DC40-2D6E-4364-9D6F-3F6D3C0B6CA0}" destId="{A6849B1E-31E5-4F9B-845F-7E5A76D2F7D8}" srcOrd="2" destOrd="0" parTransId="{5692FA9C-3FD9-400D-9D91-2AEF5F283A9C}" sibTransId="{B09B1D13-D69C-4476-8051-58ABE75130C4}"/>
    <dgm:cxn modelId="{A3739718-81A2-4CC9-ACC6-E9113BE7433D}" type="presOf" srcId="{FD85481C-BCD7-49A8-A423-F0CA1CE85844}" destId="{0AB60A20-99D7-4B5C-A386-998DAAD1AA4B}" srcOrd="0" destOrd="1" presId="urn:microsoft.com/office/officeart/2005/8/layout/hList6"/>
    <dgm:cxn modelId="{1AB33C3A-5C4D-4979-B463-872BD2315003}" srcId="{E75AA4AE-1DE7-457B-8895-B3712A218543}" destId="{E364DC40-2D6E-4364-9D6F-3F6D3C0B6CA0}" srcOrd="1" destOrd="0" parTransId="{7F0E1405-6E88-490D-94C4-48D428165B31}" sibTransId="{ED40E0DC-12C5-41B0-87C8-7741C3BB85D9}"/>
    <dgm:cxn modelId="{707A9F3B-9D31-4894-8B47-92AA2E839A50}" type="presOf" srcId="{37D074DA-7B98-4142-A990-56111AFBA890}" destId="{0AB60A20-99D7-4B5C-A386-998DAAD1AA4B}" srcOrd="0" destOrd="0" presId="urn:microsoft.com/office/officeart/2005/8/layout/hList6"/>
    <dgm:cxn modelId="{220A945B-B9DD-4E91-86E9-DACCC54ADBAB}" srcId="{0AF321AB-7B36-421A-A0B9-D2933B4536CF}" destId="{B77B0499-EC21-4AE5-A6A1-2CBF83F93E96}" srcOrd="0" destOrd="0" parTransId="{1EA819BB-A286-4BD2-B2F1-EE657B11ADCD}" sibTransId="{C2B4E3F4-DBB1-4898-9E89-5CDDE9EBC57B}"/>
    <dgm:cxn modelId="{556E045D-5316-4D9C-8FE4-CE43CD3DE0CB}" srcId="{E75AA4AE-1DE7-457B-8895-B3712A218543}" destId="{37D074DA-7B98-4142-A990-56111AFBA890}" srcOrd="2" destOrd="0" parTransId="{C0E09891-1B53-479E-BEE2-6201465A1A58}" sibTransId="{D45A07B0-7A0F-438B-BDA9-33169241F928}"/>
    <dgm:cxn modelId="{AE2E7162-48C2-47A4-936A-066B2AF119F6}" type="presOf" srcId="{ED510E3E-EC21-4689-8D58-6F56F7CDF800}" destId="{549F071B-AA45-4164-AEAF-06781EA662C1}" srcOrd="0" destOrd="3" presId="urn:microsoft.com/office/officeart/2005/8/layout/hList6"/>
    <dgm:cxn modelId="{0D3B4347-85C0-4908-AB68-521C0EEB7A70}" type="presOf" srcId="{F8A3C8B2-A706-4732-8773-DCEF5306F043}" destId="{0AB60A20-99D7-4B5C-A386-998DAAD1AA4B}" srcOrd="0" destOrd="2" presId="urn:microsoft.com/office/officeart/2005/8/layout/hList6"/>
    <dgm:cxn modelId="{D60EA46C-636C-4F98-AC1C-D47A0B9470CB}" type="presOf" srcId="{A6849B1E-31E5-4F9B-845F-7E5A76D2F7D8}" destId="{2AE3CB7E-C9A4-44F4-85BC-8C6922025EF9}" srcOrd="0" destOrd="3" presId="urn:microsoft.com/office/officeart/2005/8/layout/hList6"/>
    <dgm:cxn modelId="{5FB6774D-0100-41D8-8FC2-EE85517B325F}" type="presOf" srcId="{D4684D48-45FB-419F-8D16-2C57A85D983E}" destId="{0AB60A20-99D7-4B5C-A386-998DAAD1AA4B}" srcOrd="0" destOrd="4" presId="urn:microsoft.com/office/officeart/2005/8/layout/hList6"/>
    <dgm:cxn modelId="{F07D4B82-4757-405E-BC83-C75DC88B34DE}" type="presOf" srcId="{CDE6993B-1B3C-48B1-9577-62D5713753C2}" destId="{2AE3CB7E-C9A4-44F4-85BC-8C6922025EF9}" srcOrd="0" destOrd="2" presId="urn:microsoft.com/office/officeart/2005/8/layout/hList6"/>
    <dgm:cxn modelId="{C03E3B93-FDE2-4357-AA4F-F079832887EF}" type="presOf" srcId="{E75AA4AE-1DE7-457B-8895-B3712A218543}" destId="{499D7117-9361-49B2-9E7A-0E723ECF01C8}" srcOrd="0" destOrd="0" presId="urn:microsoft.com/office/officeart/2005/8/layout/hList6"/>
    <dgm:cxn modelId="{31F26BA2-C39B-4C0C-8803-C7B1751B415D}" srcId="{0AF321AB-7B36-421A-A0B9-D2933B4536CF}" destId="{ED510E3E-EC21-4689-8D58-6F56F7CDF800}" srcOrd="2" destOrd="0" parTransId="{31D66B2A-D6C0-488B-9AF4-C492A451FC6B}" sibTransId="{AAFD95A5-51BA-42A3-B5A5-5A9AA7FA0A91}"/>
    <dgm:cxn modelId="{9E3545AA-BEA1-4C67-9ADE-D1468ED4275D}" type="presOf" srcId="{0AF321AB-7B36-421A-A0B9-D2933B4536CF}" destId="{549F071B-AA45-4164-AEAF-06781EA662C1}" srcOrd="0" destOrd="0" presId="urn:microsoft.com/office/officeart/2005/8/layout/hList6"/>
    <dgm:cxn modelId="{299A0CAF-D060-487C-B193-3A0CD71473F6}" srcId="{0AF321AB-7B36-421A-A0B9-D2933B4536CF}" destId="{05FDD8DA-AA0A-4C3B-946B-56604277E9DE}" srcOrd="1" destOrd="0" parTransId="{C523BCD6-0B0D-413B-A114-E21AB13489D3}" sibTransId="{83436793-6585-43A3-A965-0CF20DF912F6}"/>
    <dgm:cxn modelId="{4DE900BA-BC99-46B9-83A4-D47DDEE70944}" srcId="{37D074DA-7B98-4142-A990-56111AFBA890}" destId="{D4684D48-45FB-419F-8D16-2C57A85D983E}" srcOrd="3" destOrd="0" parTransId="{78AB5981-D631-42D2-9D77-53EA2348624D}" sibTransId="{47E46EAD-B76C-4D4E-B54A-5B844D18D040}"/>
    <dgm:cxn modelId="{463B6FBE-4EF5-44A5-A570-5D00DC3D4564}" type="presOf" srcId="{B77B0499-EC21-4AE5-A6A1-2CBF83F93E96}" destId="{549F071B-AA45-4164-AEAF-06781EA662C1}" srcOrd="0" destOrd="1" presId="urn:microsoft.com/office/officeart/2005/8/layout/hList6"/>
    <dgm:cxn modelId="{47586AC4-5F68-44F7-A3DA-C03EBA9BEA0C}" srcId="{E364DC40-2D6E-4364-9D6F-3F6D3C0B6CA0}" destId="{5F904E51-97C7-4B67-A13B-A0921D93C8F8}" srcOrd="0" destOrd="0" parTransId="{3F8447A2-0172-4B26-A541-D7EB23DFB7E9}" sibTransId="{4EC900AF-2F81-4778-951A-646767D8C24D}"/>
    <dgm:cxn modelId="{FFEF28CA-0C55-4FDE-9410-E3EA77742D5F}" type="presOf" srcId="{E364DC40-2D6E-4364-9D6F-3F6D3C0B6CA0}" destId="{2AE3CB7E-C9A4-44F4-85BC-8C6922025EF9}" srcOrd="0" destOrd="0" presId="urn:microsoft.com/office/officeart/2005/8/layout/hList6"/>
    <dgm:cxn modelId="{DDAB41CB-1E0E-4F1D-A97B-E201BE4317E3}" srcId="{37D074DA-7B98-4142-A990-56111AFBA890}" destId="{FD85481C-BCD7-49A8-A423-F0CA1CE85844}" srcOrd="0" destOrd="0" parTransId="{B89DBDC9-0CF0-4342-ADE2-37B3B5B2AABD}" sibTransId="{205ECCB7-9139-48D8-9010-F5E0043F5346}"/>
    <dgm:cxn modelId="{DFBF98CF-110D-48E0-A81B-40A50D16F538}" type="presOf" srcId="{5F904E51-97C7-4B67-A13B-A0921D93C8F8}" destId="{2AE3CB7E-C9A4-44F4-85BC-8C6922025EF9}" srcOrd="0" destOrd="1" presId="urn:microsoft.com/office/officeart/2005/8/layout/hList6"/>
    <dgm:cxn modelId="{6BA267DA-40D2-4F5F-8818-2730F4223902}" srcId="{37D074DA-7B98-4142-A990-56111AFBA890}" destId="{40FA8B4F-1754-4136-98D6-9D31F9550555}" srcOrd="2" destOrd="0" parTransId="{EB24302A-CCBA-488D-AB63-F7D8208ED489}" sibTransId="{B56353F9-C30D-41A9-9480-C5A4AA014DFA}"/>
    <dgm:cxn modelId="{C23069DA-2E73-41BD-B15C-83C5F47DA4C6}" srcId="{37D074DA-7B98-4142-A990-56111AFBA890}" destId="{F8A3C8B2-A706-4732-8773-DCEF5306F043}" srcOrd="1" destOrd="0" parTransId="{00DD99A9-1B93-4E6F-B3E0-584BD04BEFF4}" sibTransId="{11D32E10-FBA4-426B-B597-1F2CC9286642}"/>
    <dgm:cxn modelId="{8E9EA2DF-4AB8-4ECF-A19C-9388EC7B3938}" type="presOf" srcId="{40FA8B4F-1754-4136-98D6-9D31F9550555}" destId="{0AB60A20-99D7-4B5C-A386-998DAAD1AA4B}" srcOrd="0" destOrd="3" presId="urn:microsoft.com/office/officeart/2005/8/layout/hList6"/>
    <dgm:cxn modelId="{4A3FCDEA-2801-4C93-98C9-E2085BB927D0}" srcId="{E75AA4AE-1DE7-457B-8895-B3712A218543}" destId="{0AF321AB-7B36-421A-A0B9-D2933B4536CF}" srcOrd="0" destOrd="0" parTransId="{31BC75A9-8FE5-48D5-B0CD-6449FC1C4310}" sibTransId="{67F7E916-E4BC-4387-B6D9-419ED1F543BB}"/>
    <dgm:cxn modelId="{B2B56FFA-C036-45D4-ADBD-1B980565E27F}" type="presParOf" srcId="{499D7117-9361-49B2-9E7A-0E723ECF01C8}" destId="{549F071B-AA45-4164-AEAF-06781EA662C1}" srcOrd="0" destOrd="0" presId="urn:microsoft.com/office/officeart/2005/8/layout/hList6"/>
    <dgm:cxn modelId="{7B06124F-18E6-456C-9D5E-4A5E8AC7FF9F}" type="presParOf" srcId="{499D7117-9361-49B2-9E7A-0E723ECF01C8}" destId="{7D8517DF-54FB-40B1-9AED-2DE8C43A8F62}" srcOrd="1" destOrd="0" presId="urn:microsoft.com/office/officeart/2005/8/layout/hList6"/>
    <dgm:cxn modelId="{8959E2D3-0A82-4773-8D3B-3E18948E1842}" type="presParOf" srcId="{499D7117-9361-49B2-9E7A-0E723ECF01C8}" destId="{2AE3CB7E-C9A4-44F4-85BC-8C6922025EF9}" srcOrd="2" destOrd="0" presId="urn:microsoft.com/office/officeart/2005/8/layout/hList6"/>
    <dgm:cxn modelId="{20749FE5-E125-48ED-A012-3CF785E93FE9}" type="presParOf" srcId="{499D7117-9361-49B2-9E7A-0E723ECF01C8}" destId="{86D41A16-92D5-4DE8-B346-6E9A3E90C141}" srcOrd="3" destOrd="0" presId="urn:microsoft.com/office/officeart/2005/8/layout/hList6"/>
    <dgm:cxn modelId="{D56E76AB-E2D3-4ECC-B743-2BE6E848B7FA}" type="presParOf" srcId="{499D7117-9361-49B2-9E7A-0E723ECF01C8}" destId="{0AB60A20-99D7-4B5C-A386-998DAAD1AA4B}"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071B-AA45-4164-AEAF-06781EA662C1}">
      <dsp:nvSpPr>
        <dsp:cNvPr id="0" name=""/>
        <dsp:cNvSpPr/>
      </dsp:nvSpPr>
      <dsp:spPr>
        <a:xfrm rot="16200000">
          <a:off x="-544989" y="544989"/>
          <a:ext cx="4658342" cy="3568363"/>
        </a:xfrm>
        <a:prstGeom prst="flowChartManualOperation">
          <a:avLst/>
        </a:prstGeom>
        <a:solidFill>
          <a:srgbClr val="39988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GB" sz="2200" b="1" kern="1200" noProof="0" dirty="0">
              <a:solidFill>
                <a:srgbClr val="373365"/>
              </a:solidFill>
              <a:latin typeface="DejaVu Math TeX Gyre" panose="02000503000000000000"/>
            </a:rPr>
            <a:t>Moduli 1: Inteligjenca e aftësive dhe hartëzimi DigComp</a:t>
          </a:r>
        </a:p>
        <a:p>
          <a:pPr marL="171450" lvl="1" indent="-171450" algn="l" defTabSz="711200">
            <a:lnSpc>
              <a:spcPct val="90000"/>
            </a:lnSpc>
            <a:spcBef>
              <a:spcPct val="0"/>
            </a:spcBef>
            <a:spcAft>
              <a:spcPct val="15000"/>
            </a:spcAft>
            <a:buChar char="•"/>
          </a:pPr>
          <a:r>
            <a:rPr lang="en-US" sz="1600" kern="1200" dirty="0">
              <a:latin typeface="DejaVu Math TeX Gyre" panose="02000503000000000000"/>
            </a:rPr>
            <a:t>Nëntitulli 1.1: </a:t>
          </a:r>
          <a:r>
            <a:rPr lang="en-US" sz="1600" b="0" kern="1200" dirty="0">
              <a:latin typeface="DejaVu Math TeX Gyre" panose="02000503000000000000"/>
            </a:rPr>
            <a:t>Mbledhja e informacionit mbi aftësitë digjitale aktuale dhe në zhvillim </a:t>
          </a:r>
          <a:endParaRPr lang="en-GB" sz="1600" b="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b="0" kern="1200" dirty="0">
              <a:latin typeface="DejaVu Math TeX Gyre" panose="02000503000000000000"/>
            </a:rPr>
            <a:t>Nënkapitulli 1.2: </a:t>
          </a:r>
          <a:r>
            <a:rPr lang="en-US" sz="1600" b="0" kern="1200" dirty="0"/>
            <a:t>Hartimi i kompetencave me </a:t>
          </a:r>
          <a:r>
            <a:rPr lang="en-US" sz="1600" b="0" kern="1200" dirty="0" err="1"/>
            <a:t>DigComp</a:t>
          </a:r>
          <a:r>
            <a:rPr lang="en-US" sz="1600" b="0" kern="1200" dirty="0"/>
            <a:t> 2.2</a:t>
          </a:r>
          <a:endParaRPr lang="en-GB" sz="1600" b="0" kern="1200" dirty="0">
            <a:latin typeface="DejaVu Math TeX Gyre" panose="02000503000000000000"/>
          </a:endParaRPr>
        </a:p>
        <a:p>
          <a:pPr marL="171450" lvl="1" indent="-171450" algn="l" defTabSz="711200">
            <a:lnSpc>
              <a:spcPct val="90000"/>
            </a:lnSpc>
            <a:spcBef>
              <a:spcPct val="0"/>
            </a:spcBef>
            <a:spcAft>
              <a:spcPct val="15000"/>
            </a:spcAft>
            <a:buChar char="•"/>
          </a:pPr>
          <a:r>
            <a:rPr lang="en-US" sz="1600" b="0" kern="1200" dirty="0">
              <a:latin typeface="DejaVu Math TeX Gyre" panose="02000503000000000000"/>
            </a:rPr>
            <a:t>Nënkapak 1.3: </a:t>
          </a:r>
          <a:r>
            <a:rPr lang="en-US" sz="1600" b="0" kern="1200" dirty="0"/>
            <a:t>Analiza e boshllëqeve dhe mbivendosjeve</a:t>
          </a:r>
          <a:endParaRPr lang="en-GB" sz="1600" b="0" kern="1200" dirty="0">
            <a:latin typeface="DejaVu Math TeX Gyre" panose="02000503000000000000"/>
          </a:endParaRPr>
        </a:p>
      </dsp:txBody>
      <dsp:txXfrm rot="5400000">
        <a:off x="1" y="931667"/>
        <a:ext cx="3568363" cy="2795006"/>
      </dsp:txXfrm>
    </dsp:sp>
    <dsp:sp modelId="{2AE3CB7E-C9A4-44F4-85BC-8C6922025EF9}">
      <dsp:nvSpPr>
        <dsp:cNvPr id="0" name=""/>
        <dsp:cNvSpPr/>
      </dsp:nvSpPr>
      <dsp:spPr>
        <a:xfrm rot="16200000">
          <a:off x="3292374" y="544989"/>
          <a:ext cx="4658342" cy="3568363"/>
        </a:xfrm>
        <a:prstGeom prst="flowChartManualOperation">
          <a:avLst/>
        </a:prstGeom>
        <a:solidFill>
          <a:srgbClr val="4DB9A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GB" sz="2200" b="1" kern="1200" dirty="0">
              <a:solidFill>
                <a:srgbClr val="373365"/>
              </a:solidFill>
              <a:latin typeface="DejaVu Math TeX Gyre" panose="02000503000000000000"/>
              <a:ea typeface="+mn-ea"/>
              <a:cs typeface="+mn-cs"/>
            </a:rPr>
            <a:t>Moduli 2: </a:t>
          </a:r>
          <a:r>
            <a:rPr lang="en-US" sz="2200" b="1" kern="1200" dirty="0">
              <a:solidFill>
                <a:srgbClr val="373365"/>
              </a:solidFill>
              <a:latin typeface="DejaVu Math TeX Gyre" panose="02000503000000000000"/>
              <a:ea typeface="+mn-ea"/>
              <a:cs typeface="+mn-cs"/>
            </a:rPr>
            <a:t>Zhvillimi i një plani CPD për ofruesit e VET</a:t>
          </a:r>
          <a:endParaRPr lang="en-GB" sz="2200" b="1" kern="1200" dirty="0">
            <a:solidFill>
              <a:srgbClr val="373365"/>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Nënkryetari 2.1: </a:t>
          </a:r>
          <a:r>
            <a:rPr lang="en-US" sz="1600" b="0" kern="1200" dirty="0"/>
            <a:t>Përcaktimi i qëllimit të CPD-së dhe grupit të synuar</a:t>
          </a:r>
          <a:endParaRPr lang="en-GB" sz="1600" b="0" kern="1200" dirty="0">
            <a:solidFill>
              <a:prstClr val="white"/>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Nënkapitulli 2.2: </a:t>
          </a:r>
          <a:r>
            <a:rPr lang="en-US" sz="1600" b="0" kern="1200" dirty="0"/>
            <a:t>Shkrimi i rezultateve të të nxënit të matshme</a:t>
          </a:r>
          <a:endParaRPr lang="en-GB" sz="1600" b="0" kern="1200" dirty="0">
            <a:solidFill>
              <a:prstClr val="white"/>
            </a:solidFill>
            <a:latin typeface="DejaVu Math TeX Gyre" panose="02000503000000000000"/>
            <a:ea typeface="+mn-ea"/>
            <a:cs typeface="+mn-cs"/>
          </a:endParaRPr>
        </a:p>
        <a:p>
          <a:pPr marL="171450" lvl="1" indent="-171450" algn="l" defTabSz="711200">
            <a:lnSpc>
              <a:spcPct val="90000"/>
            </a:lnSpc>
            <a:spcBef>
              <a:spcPct val="0"/>
            </a:spcBef>
            <a:spcAft>
              <a:spcPct val="15000"/>
            </a:spcAft>
            <a:buChar char="•"/>
          </a:pPr>
          <a:r>
            <a:rPr lang="en-US" sz="1600" b="0" kern="1200" dirty="0">
              <a:solidFill>
                <a:prstClr val="white"/>
              </a:solidFill>
              <a:latin typeface="DejaVu Math TeX Gyre" panose="02000503000000000000"/>
              <a:ea typeface="+mn-ea"/>
              <a:cs typeface="+mn-cs"/>
            </a:rPr>
            <a:t> Nëntitull 2.3: </a:t>
          </a:r>
          <a:r>
            <a:rPr lang="en-US" sz="1600" b="0" kern="1200" dirty="0"/>
            <a:t>Zgjedhja e mënyrave të trajnimit dhe burimeve</a:t>
          </a:r>
          <a:r>
            <a:rPr lang="en-US" sz="1600" b="0" kern="1200" dirty="0">
              <a:solidFill>
                <a:prstClr val="white"/>
              </a:solidFill>
              <a:latin typeface="DejaVu Math TeX Gyre" panose="02000503000000000000"/>
              <a:ea typeface="+mn-ea"/>
              <a:cs typeface="+mn-cs"/>
            </a:rPr>
            <a:t> </a:t>
          </a:r>
          <a:endParaRPr lang="en-GB" sz="1600" b="0" kern="1200" dirty="0">
            <a:solidFill>
              <a:prstClr val="white"/>
            </a:solidFill>
            <a:latin typeface="DejaVu Math TeX Gyre" panose="02000503000000000000"/>
            <a:ea typeface="+mn-ea"/>
            <a:cs typeface="+mn-cs"/>
          </a:endParaRPr>
        </a:p>
      </dsp:txBody>
      <dsp:txXfrm rot="5400000">
        <a:off x="3837364" y="931667"/>
        <a:ext cx="3568363" cy="2795006"/>
      </dsp:txXfrm>
    </dsp:sp>
    <dsp:sp modelId="{0AB60A20-99D7-4B5C-A386-998DAAD1AA4B}">
      <dsp:nvSpPr>
        <dsp:cNvPr id="0" name=""/>
        <dsp:cNvSpPr/>
      </dsp:nvSpPr>
      <dsp:spPr>
        <a:xfrm rot="16200000">
          <a:off x="7128365" y="544989"/>
          <a:ext cx="4658342" cy="3568363"/>
        </a:xfrm>
        <a:prstGeom prst="flowChartManualOperation">
          <a:avLst/>
        </a:prstGeom>
        <a:solidFill>
          <a:srgbClr val="74D3B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066800">
            <a:lnSpc>
              <a:spcPct val="90000"/>
            </a:lnSpc>
            <a:spcBef>
              <a:spcPct val="0"/>
            </a:spcBef>
            <a:spcAft>
              <a:spcPct val="35000"/>
            </a:spcAft>
            <a:buNone/>
          </a:pPr>
          <a:r>
            <a:rPr lang="en-US" sz="2200" b="1" kern="1200" dirty="0">
              <a:solidFill>
                <a:srgbClr val="373365"/>
              </a:solidFill>
              <a:latin typeface="DejaVu Math TeX Gyre" panose="02000503000000000000"/>
              <a:ea typeface="+mn-ea"/>
              <a:cs typeface="+mn-cs"/>
            </a:rPr>
            <a:t>Moduli 3: </a:t>
          </a:r>
          <a:r>
            <a:rPr lang="pt-PT" sz="2200" b="1" kern="1200" dirty="0" err="1">
              <a:solidFill>
                <a:srgbClr val="373365"/>
              </a:solidFill>
              <a:latin typeface="DejaVu Math TeX Gyre" panose="02000503000000000000"/>
              <a:ea typeface="+mn-ea"/>
              <a:cs typeface="+mn-cs"/>
            </a:rPr>
            <a:t>Kultivimi</a:t>
          </a:r>
          <a:r>
            <a:rPr lang="pt-PT" sz="2200" b="1" kern="1200" dirty="0">
              <a:solidFill>
                <a:srgbClr val="373365"/>
              </a:solidFill>
              <a:latin typeface="DejaVu Math TeX Gyre" panose="02000503000000000000"/>
              <a:ea typeface="+mn-ea"/>
              <a:cs typeface="+mn-cs"/>
            </a:rPr>
            <a:t> i </a:t>
          </a:r>
          <a:r>
            <a:rPr lang="pt-PT" sz="2200" b="1" kern="1200" dirty="0" err="1">
              <a:solidFill>
                <a:srgbClr val="373365"/>
              </a:solidFill>
              <a:latin typeface="DejaVu Math TeX Gyre" panose="02000503000000000000"/>
              <a:ea typeface="+mn-ea"/>
              <a:cs typeface="+mn-cs"/>
            </a:rPr>
            <a:t>një</a:t>
          </a:r>
          <a:r>
            <a:rPr lang="pt-PT" sz="2200" b="1" kern="1200" dirty="0">
              <a:solidFill>
                <a:srgbClr val="373365"/>
              </a:solidFill>
              <a:latin typeface="DejaVu Math TeX Gyre" panose="02000503000000000000"/>
              <a:ea typeface="+mn-ea"/>
              <a:cs typeface="+mn-cs"/>
            </a:rPr>
            <a:t> </a:t>
          </a:r>
          <a:r>
            <a:rPr lang="pt-PT" sz="2200" b="1" kern="1200" dirty="0" err="1">
              <a:solidFill>
                <a:srgbClr val="373365"/>
              </a:solidFill>
              <a:latin typeface="DejaVu Math TeX Gyre" panose="02000503000000000000"/>
              <a:ea typeface="+mn-ea"/>
              <a:cs typeface="+mn-cs"/>
            </a:rPr>
            <a:t>kulture</a:t>
          </a:r>
          <a:r>
            <a:rPr lang="pt-PT" sz="2200" b="1" kern="1200" dirty="0">
              <a:solidFill>
                <a:srgbClr val="373365"/>
              </a:solidFill>
              <a:latin typeface="DejaVu Math TeX Gyre" panose="02000503000000000000"/>
              <a:ea typeface="+mn-ea"/>
              <a:cs typeface="+mn-cs"/>
            </a:rPr>
            <a:t> digjtale </a:t>
          </a:r>
          <a:r>
            <a:rPr lang="pt-PT" sz="2200" b="1" kern="1200" dirty="0" err="1">
              <a:solidFill>
                <a:srgbClr val="373365"/>
              </a:solidFill>
              <a:latin typeface="DejaVu Math TeX Gyre" panose="02000503000000000000"/>
              <a:ea typeface="+mn-ea"/>
              <a:cs typeface="+mn-cs"/>
            </a:rPr>
            <a:t>të</a:t>
          </a:r>
          <a:r>
            <a:rPr lang="pt-PT" sz="2200" b="1" kern="1200" dirty="0">
              <a:solidFill>
                <a:srgbClr val="373365"/>
              </a:solidFill>
              <a:latin typeface="DejaVu Math TeX Gyre" panose="02000503000000000000"/>
              <a:ea typeface="+mn-ea"/>
              <a:cs typeface="+mn-cs"/>
            </a:rPr>
            <a:t> </a:t>
          </a:r>
          <a:r>
            <a:rPr lang="pt-PT" sz="2200" b="1" kern="1200" dirty="0" err="1">
              <a:solidFill>
                <a:srgbClr val="373365"/>
              </a:solidFill>
              <a:latin typeface="DejaVu Math TeX Gyre" panose="02000503000000000000"/>
              <a:ea typeface="+mn-ea"/>
              <a:cs typeface="+mn-cs"/>
            </a:rPr>
            <a:t>përgjegjshme</a:t>
          </a:r>
          <a:endParaRPr lang="en-GB" sz="2200" b="1" kern="1200" dirty="0">
            <a:solidFill>
              <a:srgbClr val="373365"/>
            </a:solidFill>
            <a:latin typeface="DejaVu Math TeX Gyre" panose="02000503000000000000"/>
            <a:ea typeface="+mn-ea"/>
            <a:cs typeface="+mn-cs"/>
          </a:endParaRPr>
        </a:p>
        <a:p>
          <a:pPr marL="228600" lvl="1" indent="0" algn="l" defTabSz="933450">
            <a:lnSpc>
              <a:spcPct val="90000"/>
            </a:lnSpc>
            <a:spcBef>
              <a:spcPct val="0"/>
            </a:spcBef>
            <a:spcAft>
              <a:spcPct val="15000"/>
            </a:spcAft>
            <a:buChar char="•"/>
          </a:pPr>
          <a:r>
            <a:rPr lang="en-US" sz="1600" b="0" kern="1200" dirty="0">
              <a:latin typeface="DejaVu Math TeX Gyre" panose="02000503000000000000"/>
            </a:rPr>
            <a:t>Nënkapitulli 3.1: </a:t>
          </a:r>
          <a:r>
            <a:rPr lang="en-US" sz="1600" b="0" kern="1200" dirty="0"/>
            <a:t>Modele për përmirësimin e aftësive </a:t>
          </a:r>
          <a:r>
            <a:rPr lang="en-US" sz="1600" b="0" kern="1200" dirty="0">
              <a:latin typeface="Aptos Display" panose="020F0302020204030204"/>
            </a:rPr>
            <a:t>digjitale</a:t>
          </a:r>
          <a:endParaRPr lang="en-GB" sz="1600" b="0" kern="1200" dirty="0">
            <a:latin typeface="DejaVu Math TeX Gyre" panose="02000503000000000000"/>
          </a:endParaRPr>
        </a:p>
        <a:p>
          <a:pPr marL="228600" lvl="1" indent="0" algn="l" defTabSz="933450">
            <a:lnSpc>
              <a:spcPct val="90000"/>
            </a:lnSpc>
            <a:spcBef>
              <a:spcPct val="0"/>
            </a:spcBef>
            <a:spcAft>
              <a:spcPct val="15000"/>
            </a:spcAft>
            <a:buChar char="•"/>
          </a:pPr>
          <a:r>
            <a:rPr lang="en-US" sz="1600" b="0" kern="1200" dirty="0">
              <a:latin typeface="DejaVu Math TeX Gyre" panose="02000503000000000000"/>
            </a:rPr>
            <a:t>Nënkapitulli 3.2: </a:t>
          </a:r>
          <a:r>
            <a:rPr lang="en-US" sz="1600" b="0" kern="1200" dirty="0"/>
            <a:t>Projektimi i materialeve mësimore digjitale gjithëpërfshirëse</a:t>
          </a:r>
          <a:endParaRPr lang="en-GB" sz="1600" b="0" kern="1200" dirty="0">
            <a:latin typeface="DejaVu Math TeX Gyre" panose="02000503000000000000"/>
          </a:endParaRPr>
        </a:p>
        <a:p>
          <a:pPr marL="228600" lvl="1" indent="0" algn="l" defTabSz="933450">
            <a:lnSpc>
              <a:spcPct val="90000"/>
            </a:lnSpc>
            <a:spcBef>
              <a:spcPct val="0"/>
            </a:spcBef>
            <a:spcAft>
              <a:spcPct val="15000"/>
            </a:spcAft>
            <a:buChar char="•"/>
          </a:pPr>
          <a:r>
            <a:rPr lang="en-US" sz="1600" b="0" kern="1200" dirty="0">
              <a:latin typeface="DejaVu Math TeX Gyre" panose="02000503000000000000"/>
            </a:rPr>
            <a:t>Nënkapitulli 3.3: </a:t>
          </a:r>
          <a:r>
            <a:rPr lang="en-US" sz="1600" b="0" kern="1200" dirty="0"/>
            <a:t>Krijimi i një Repozitori Qendror të Burimeve</a:t>
          </a:r>
          <a:endParaRPr lang="en-GB" sz="1600" b="0" kern="1200" dirty="0">
            <a:latin typeface="DejaVu Math TeX Gyre" panose="02000503000000000000"/>
          </a:endParaRPr>
        </a:p>
        <a:p>
          <a:pPr marL="228600" lvl="1" indent="0" algn="l" defTabSz="933450">
            <a:lnSpc>
              <a:spcPct val="90000"/>
            </a:lnSpc>
            <a:spcBef>
              <a:spcPct val="0"/>
            </a:spcBef>
            <a:spcAft>
              <a:spcPct val="15000"/>
            </a:spcAft>
            <a:buChar char="•"/>
          </a:pPr>
          <a:r>
            <a:rPr lang="en-GB" sz="1600" b="0" kern="1200" noProof="0" dirty="0">
              <a:solidFill>
                <a:schemeClr val="bg1"/>
              </a:solidFill>
              <a:latin typeface="DejaVu Math TeX Gyre" panose="02000503000000000000"/>
            </a:rPr>
            <a:t>Nëntitull 3.4: </a:t>
          </a:r>
          <a:r>
            <a:rPr lang="en-GB" sz="1600" kern="1200" noProof="0" dirty="0">
              <a:solidFill>
                <a:schemeClr val="bg1"/>
              </a:solidFill>
              <a:latin typeface="DejaVu Math TeX Gyre" panose="02000503000000000000"/>
            </a:rPr>
            <a:t>Mbledhja e informacionit mbi aftësitë digjitale aktuale dhe në zhvillim</a:t>
          </a:r>
          <a:endParaRPr lang="en-GB" sz="1600" b="0" kern="1200" noProof="0" dirty="0">
            <a:solidFill>
              <a:schemeClr val="bg1"/>
            </a:solidFill>
            <a:latin typeface="DejaVu Math TeX Gyre" panose="02000503000000000000"/>
          </a:endParaRPr>
        </a:p>
      </dsp:txBody>
      <dsp:txXfrm rot="5400000">
        <a:off x="7673355" y="931667"/>
        <a:ext cx="3568363" cy="279500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E4258-EC8D-408A-8E26-0CE5EF9AE627}" type="datetimeFigureOut">
              <a:rPr lang="bs-Latn-BA" smtClean="0"/>
              <a:t>10. 12. 2025.</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Klikoni për të redaktuar stilet kryesore të tekstit</a:t>
            </a:r>
          </a:p>
          <a:p>
            <a:pPr lvl="1"/>
            <a:r>
              <a:rPr lang="en-US"/>
              <a:t>Niveli i dytë</a:t>
            </a:r>
          </a:p>
          <a:p>
            <a:pPr lvl="2"/>
            <a:r>
              <a:rPr lang="en-US"/>
              <a:t>Niveli i tretë</a:t>
            </a:r>
          </a:p>
          <a:p>
            <a:pPr lvl="3"/>
            <a:r>
              <a:rPr lang="en-US"/>
              <a:t>Niveli i katërt</a:t>
            </a:r>
          </a:p>
          <a:p>
            <a:pPr lvl="4"/>
            <a:r>
              <a:rPr lang="en-US"/>
              <a:t>Niveli i pestë</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99EA-306C-4C1A-8956-C60AB1A9D867}" type="slidenum">
              <a:rPr lang="bs-Latn-BA" smtClean="0"/>
              <a:t>‹#›</a:t>
            </a:fld>
            <a:endParaRPr lang="bs-Latn-BA"/>
          </a:p>
        </p:txBody>
      </p:sp>
    </p:spTree>
    <p:extLst>
      <p:ext uri="{BB962C8B-B14F-4D97-AF65-F5344CB8AC3E}">
        <p14:creationId xmlns:p14="http://schemas.microsoft.com/office/powerpoint/2010/main" val="146859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CA46F-1E4F-F6D6-C95C-FDD3848A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B274E-DE77-1845-2E22-2152CCB72B5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171C15B-E4DB-51B8-F7ED-CD5EEB22004A}"/>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A preferoni të takoheni më parë (OC-të për </a:t>
            </a:r>
            <a:r>
              <a:rPr lang="en-US" err="1">
                <a:ea typeface="Calibri"/>
                <a:cs typeface="Calibri"/>
              </a:rPr>
              <a:t>të bërë brainstorming + secili </a:t>
            </a:r>
            <a:r>
              <a:rPr lang="en-US">
                <a:ea typeface="Calibri"/>
                <a:cs typeface="Calibri"/>
              </a:rPr>
              <a:t>me subjektet e veta)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799B41E5-918D-8C67-3AE4-E3E236C59784}"/>
              </a:ext>
            </a:extLst>
          </p:cNvPr>
          <p:cNvSpPr>
            <a:spLocks noGrp="1"/>
          </p:cNvSpPr>
          <p:nvPr>
            <p:ph type="sldNum" sz="quarter" idx="5"/>
          </p:nvPr>
        </p:nvSpPr>
        <p:spPr/>
        <p:txBody>
          <a:bodyPr/>
          <a:lstStyle/>
          <a:p>
            <a:fld id="{4150423F-27F2-4476-B57B-FED15DC68BB4}" type="slidenum">
              <a:rPr lang="en-US"/>
              <a:t>5</a:t>
            </a:fld>
            <a:endParaRPr lang="en-US"/>
          </a:p>
        </p:txBody>
      </p:sp>
    </p:spTree>
    <p:extLst>
      <p:ext uri="{BB962C8B-B14F-4D97-AF65-F5344CB8AC3E}">
        <p14:creationId xmlns:p14="http://schemas.microsoft.com/office/powerpoint/2010/main" val="411240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0C2D5-6C46-349D-0AF3-A13020575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3CAEB-DB3E-0400-28CD-34CBBC67369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29C5994-D90A-FE8B-0E08-9BA4817A2AF6}"/>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të takohuni më parë (OC-të për </a:t>
            </a:r>
            <a:r>
              <a:rPr lang="en-US" err="1">
                <a:ea typeface="Calibri"/>
                <a:cs typeface="Calibri"/>
              </a:rPr>
              <a:t>të bërë brainstorming + secili </a:t>
            </a:r>
            <a:r>
              <a:rPr lang="en-US">
                <a:ea typeface="Calibri"/>
                <a:cs typeface="Calibri"/>
              </a:rPr>
              <a:t>me subjektet e veta)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614812D3-6BEF-F932-6C9F-95724BDAC787}"/>
              </a:ext>
            </a:extLst>
          </p:cNvPr>
          <p:cNvSpPr>
            <a:spLocks noGrp="1"/>
          </p:cNvSpPr>
          <p:nvPr>
            <p:ph type="sldNum" sz="quarter" idx="5"/>
          </p:nvPr>
        </p:nvSpPr>
        <p:spPr/>
        <p:txBody>
          <a:bodyPr/>
          <a:lstStyle/>
          <a:p>
            <a:fld id="{4150423F-27F2-4476-B57B-FED15DC68BB4}" type="slidenum">
              <a:rPr lang="en-US"/>
              <a:t>44</a:t>
            </a:fld>
            <a:endParaRPr lang="en-US"/>
          </a:p>
        </p:txBody>
      </p:sp>
    </p:spTree>
    <p:extLst>
      <p:ext uri="{BB962C8B-B14F-4D97-AF65-F5344CB8AC3E}">
        <p14:creationId xmlns:p14="http://schemas.microsoft.com/office/powerpoint/2010/main" val="364058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5"/>
          </p:nvPr>
        </p:nvSpPr>
        <p:spPr/>
        <p:txBody>
          <a:bodyPr/>
          <a:lstStyle/>
          <a:p>
            <a:fld id="{2BD699EA-306C-4C1A-8956-C60AB1A9D867}" type="slidenum">
              <a:rPr lang="bs-Latn-BA" smtClean="0"/>
              <a:t>49</a:t>
            </a:fld>
            <a:endParaRPr lang="bs-Latn-BA"/>
          </a:p>
        </p:txBody>
      </p:sp>
    </p:spTree>
    <p:extLst>
      <p:ext uri="{BB962C8B-B14F-4D97-AF65-F5344CB8AC3E}">
        <p14:creationId xmlns:p14="http://schemas.microsoft.com/office/powerpoint/2010/main" val="54957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1CB72-07D2-B394-A61D-C90DF83A0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8D4F3-62AF-BA50-CEE7-57DB02FF1E9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7235FE0-ECB4-9D07-AA4D-6E5F94EE271B}"/>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të takohemi para (OCs për </a:t>
            </a:r>
            <a:r>
              <a:rPr lang="en-US" err="1">
                <a:ea typeface="Calibri"/>
                <a:cs typeface="Calibri"/>
              </a:rPr>
              <a:t>të bërë brainstorming + secili </a:t>
            </a:r>
            <a:r>
              <a:rPr lang="en-US">
                <a:ea typeface="Calibri"/>
                <a:cs typeface="Calibri"/>
              </a:rPr>
              <a:t>me subjektet e veta)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AEE103F4-5D8B-437D-1C9C-0FC862843288}"/>
              </a:ext>
            </a:extLst>
          </p:cNvPr>
          <p:cNvSpPr>
            <a:spLocks noGrp="1"/>
          </p:cNvSpPr>
          <p:nvPr>
            <p:ph type="sldNum" sz="quarter" idx="5"/>
          </p:nvPr>
        </p:nvSpPr>
        <p:spPr/>
        <p:txBody>
          <a:bodyPr/>
          <a:lstStyle/>
          <a:p>
            <a:fld id="{4150423F-27F2-4476-B57B-FED15DC68BB4}" type="slidenum">
              <a:rPr lang="en-US"/>
              <a:t>9</a:t>
            </a:fld>
            <a:endParaRPr lang="en-US"/>
          </a:p>
        </p:txBody>
      </p:sp>
    </p:spTree>
    <p:extLst>
      <p:ext uri="{BB962C8B-B14F-4D97-AF65-F5344CB8AC3E}">
        <p14:creationId xmlns:p14="http://schemas.microsoft.com/office/powerpoint/2010/main" val="283006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4803-87EA-37D1-F96B-77F1DCDB1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9C5E2-38A0-0056-26D1-3A4058377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05EBB3-9D53-74A5-E1F3-B7EA24C982E6}"/>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takim përpara (OCs për </a:t>
            </a:r>
            <a:r>
              <a:rPr lang="en-US" err="1">
                <a:ea typeface="Calibri"/>
                <a:cs typeface="Calibri"/>
              </a:rPr>
              <a:t>të bërë brainstorming + secili </a:t>
            </a:r>
            <a:r>
              <a:rPr lang="en-US">
                <a:ea typeface="Calibri"/>
                <a:cs typeface="Calibri"/>
              </a:rPr>
              <a:t>me subjektet)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62B0AFC-C874-83E0-33C9-9E6D008A7908}"/>
              </a:ext>
            </a:extLst>
          </p:cNvPr>
          <p:cNvSpPr>
            <a:spLocks noGrp="1"/>
          </p:cNvSpPr>
          <p:nvPr>
            <p:ph type="sldNum" sz="quarter" idx="5"/>
          </p:nvPr>
        </p:nvSpPr>
        <p:spPr/>
        <p:txBody>
          <a:bodyPr/>
          <a:lstStyle/>
          <a:p>
            <a:fld id="{4150423F-27F2-4476-B57B-FED15DC68BB4}" type="slidenum">
              <a:rPr lang="en-US"/>
              <a:t>14</a:t>
            </a:fld>
            <a:endParaRPr lang="en-US"/>
          </a:p>
        </p:txBody>
      </p:sp>
    </p:spTree>
    <p:extLst>
      <p:ext uri="{BB962C8B-B14F-4D97-AF65-F5344CB8AC3E}">
        <p14:creationId xmlns:p14="http://schemas.microsoft.com/office/powerpoint/2010/main" val="349812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6433-D666-9E5F-D610-5A9E290B8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EB3BA-1D1F-61FE-8259-51F12D8F914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4B09F29-FA3F-B821-6ACA-F00B899EB2C6}"/>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A preferoni të takoheni më parë (OC-të për </a:t>
            </a:r>
            <a:r>
              <a:rPr lang="en-US" err="1">
                <a:ea typeface="Calibri"/>
                <a:cs typeface="Calibri"/>
              </a:rPr>
              <a:t>të bërë brainstorming + secili </a:t>
            </a:r>
            <a:r>
              <a:rPr lang="en-US">
                <a:ea typeface="Calibri"/>
                <a:cs typeface="Calibri"/>
              </a:rPr>
              <a:t>me subjektet e veta)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854129FF-6B6B-A59D-E16D-E4582C2A9945}"/>
              </a:ext>
            </a:extLst>
          </p:cNvPr>
          <p:cNvSpPr>
            <a:spLocks noGrp="1"/>
          </p:cNvSpPr>
          <p:nvPr>
            <p:ph type="sldNum" sz="quarter" idx="5"/>
          </p:nvPr>
        </p:nvSpPr>
        <p:spPr/>
        <p:txBody>
          <a:bodyPr/>
          <a:lstStyle/>
          <a:p>
            <a:fld id="{4150423F-27F2-4476-B57B-FED15DC68BB4}" type="slidenum">
              <a:rPr lang="en-US"/>
              <a:t>19</a:t>
            </a:fld>
            <a:endParaRPr lang="en-US"/>
          </a:p>
        </p:txBody>
      </p:sp>
    </p:spTree>
    <p:extLst>
      <p:ext uri="{BB962C8B-B14F-4D97-AF65-F5344CB8AC3E}">
        <p14:creationId xmlns:p14="http://schemas.microsoft.com/office/powerpoint/2010/main" val="298245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3795-A91C-5B0A-2B2E-A0D93C760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B0980-49B9-40E1-21CD-53E50AA3902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ABE7752-15D2-888C-BB3B-80F692B82B8E}"/>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takim përpara (OCs për </a:t>
            </a:r>
            <a:r>
              <a:rPr lang="en-US" err="1">
                <a:ea typeface="Calibri"/>
                <a:cs typeface="Calibri"/>
              </a:rPr>
              <a:t>të bërë brainstorming + secili </a:t>
            </a:r>
            <a:r>
              <a:rPr lang="en-US">
                <a:ea typeface="Calibri"/>
                <a:cs typeface="Calibri"/>
              </a:rPr>
              <a:t>me subjektet)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BB194109-BC26-CA14-2D8A-C970EB3F7E55}"/>
              </a:ext>
            </a:extLst>
          </p:cNvPr>
          <p:cNvSpPr>
            <a:spLocks noGrp="1"/>
          </p:cNvSpPr>
          <p:nvPr>
            <p:ph type="sldNum" sz="quarter" idx="5"/>
          </p:nvPr>
        </p:nvSpPr>
        <p:spPr/>
        <p:txBody>
          <a:bodyPr/>
          <a:lstStyle/>
          <a:p>
            <a:fld id="{4150423F-27F2-4476-B57B-FED15DC68BB4}" type="slidenum">
              <a:rPr lang="en-US"/>
              <a:t>23</a:t>
            </a:fld>
            <a:endParaRPr lang="en-US"/>
          </a:p>
        </p:txBody>
      </p:sp>
    </p:spTree>
    <p:extLst>
      <p:ext uri="{BB962C8B-B14F-4D97-AF65-F5344CB8AC3E}">
        <p14:creationId xmlns:p14="http://schemas.microsoft.com/office/powerpoint/2010/main" val="378517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BA9FA-76CC-B769-A33F-29F02EF01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EA36D-104B-B7A7-C565-1A2E1EA2447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D755916-C597-CE8F-48BF-D79628A9B624}"/>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takim përpara (OCs për </a:t>
            </a:r>
            <a:r>
              <a:rPr lang="en-US" err="1">
                <a:ea typeface="Calibri"/>
                <a:cs typeface="Calibri"/>
              </a:rPr>
              <a:t>të bërë brainstorming + secili </a:t>
            </a:r>
            <a:r>
              <a:rPr lang="en-US">
                <a:ea typeface="Calibri"/>
                <a:cs typeface="Calibri"/>
              </a:rPr>
              <a:t>me subjektet)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2127104-BA53-CE79-D299-9819F5A54365}"/>
              </a:ext>
            </a:extLst>
          </p:cNvPr>
          <p:cNvSpPr>
            <a:spLocks noGrp="1"/>
          </p:cNvSpPr>
          <p:nvPr>
            <p:ph type="sldNum" sz="quarter" idx="5"/>
          </p:nvPr>
        </p:nvSpPr>
        <p:spPr/>
        <p:txBody>
          <a:bodyPr/>
          <a:lstStyle/>
          <a:p>
            <a:fld id="{4150423F-27F2-4476-B57B-FED15DC68BB4}" type="slidenum">
              <a:rPr lang="en-US"/>
              <a:t>27</a:t>
            </a:fld>
            <a:endParaRPr lang="en-US"/>
          </a:p>
        </p:txBody>
      </p:sp>
    </p:spTree>
    <p:extLst>
      <p:ext uri="{BB962C8B-B14F-4D97-AF65-F5344CB8AC3E}">
        <p14:creationId xmlns:p14="http://schemas.microsoft.com/office/powerpoint/2010/main" val="46159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0FD8-EC28-E8D0-528E-EB806BCE1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78A23-473E-89E8-DD14-7A5A547F6E7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ADE06D7-C15D-E7F1-C4F6-91431B12CAA5}"/>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takim përpara (OCs për </a:t>
            </a:r>
            <a:r>
              <a:rPr lang="en-US" err="1">
                <a:ea typeface="Calibri"/>
                <a:cs typeface="Calibri"/>
              </a:rPr>
              <a:t>të bërë brainstorming + secili </a:t>
            </a:r>
            <a:r>
              <a:rPr lang="en-US">
                <a:ea typeface="Calibri"/>
                <a:cs typeface="Calibri"/>
              </a:rPr>
              <a:t>me subjektet)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B1B2636F-23DB-DDD4-AE02-505BD0174584}"/>
              </a:ext>
            </a:extLst>
          </p:cNvPr>
          <p:cNvSpPr>
            <a:spLocks noGrp="1"/>
          </p:cNvSpPr>
          <p:nvPr>
            <p:ph type="sldNum" sz="quarter" idx="5"/>
          </p:nvPr>
        </p:nvSpPr>
        <p:spPr/>
        <p:txBody>
          <a:bodyPr/>
          <a:lstStyle/>
          <a:p>
            <a:fld id="{4150423F-27F2-4476-B57B-FED15DC68BB4}" type="slidenum">
              <a:rPr lang="en-US"/>
              <a:t>32</a:t>
            </a:fld>
            <a:endParaRPr lang="en-US"/>
          </a:p>
        </p:txBody>
      </p:sp>
    </p:spTree>
    <p:extLst>
      <p:ext uri="{BB962C8B-B14F-4D97-AF65-F5344CB8AC3E}">
        <p14:creationId xmlns:p14="http://schemas.microsoft.com/office/powerpoint/2010/main" val="238316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80DBD-ED38-784F-7D59-D431D812B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8BD88-F306-2163-BE97-54B510B086B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576254A-8F32-7287-8DBC-6801F95FDB49}"/>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takim para (OCs për </a:t>
            </a:r>
            <a:r>
              <a:rPr lang="en-US" err="1">
                <a:ea typeface="Calibri"/>
                <a:cs typeface="Calibri"/>
              </a:rPr>
              <a:t>të bërë brainstorming + secili </a:t>
            </a:r>
            <a:r>
              <a:rPr lang="en-US">
                <a:ea typeface="Calibri"/>
                <a:cs typeface="Calibri"/>
              </a:rPr>
              <a:t>me subjektet)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1A4A87D8-38C9-00FB-A0AB-01345872859F}"/>
              </a:ext>
            </a:extLst>
          </p:cNvPr>
          <p:cNvSpPr>
            <a:spLocks noGrp="1"/>
          </p:cNvSpPr>
          <p:nvPr>
            <p:ph type="sldNum" sz="quarter" idx="5"/>
          </p:nvPr>
        </p:nvSpPr>
        <p:spPr/>
        <p:txBody>
          <a:bodyPr/>
          <a:lstStyle/>
          <a:p>
            <a:fld id="{4150423F-27F2-4476-B57B-FED15DC68BB4}" type="slidenum">
              <a:rPr lang="en-US"/>
              <a:t>36</a:t>
            </a:fld>
            <a:endParaRPr lang="en-US"/>
          </a:p>
        </p:txBody>
      </p:sp>
    </p:spTree>
    <p:extLst>
      <p:ext uri="{BB962C8B-B14F-4D97-AF65-F5344CB8AC3E}">
        <p14:creationId xmlns:p14="http://schemas.microsoft.com/office/powerpoint/2010/main" val="110635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595D4-BC14-CC57-1334-739FC0B0A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2AFD9-71F1-2851-15F8-00DE56891C5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61821D2-B5D9-93B5-6284-134952F15942}"/>
              </a:ext>
            </a:extLst>
          </p:cNvPr>
          <p:cNvSpPr>
            <a:spLocks noGrp="1"/>
          </p:cNvSpPr>
          <p:nvPr>
            <p:ph type="body" idx="1"/>
          </p:nvPr>
        </p:nvSpPr>
        <p:spPr/>
        <p:txBody>
          <a:bodyPr/>
          <a:lstStyle/>
          <a:p>
            <a:r>
              <a:rPr lang="en-US">
                <a:ea typeface="Calibri"/>
                <a:cs typeface="Calibri"/>
              </a:rPr>
              <a:t>Pyetje: A keni tashmë ide për subjektin tuaj abstrakt?</a:t>
            </a:r>
            <a:endParaRPr lang="en-US"/>
          </a:p>
          <a:p>
            <a:endParaRPr lang="en-US">
              <a:ea typeface="Calibri"/>
              <a:cs typeface="Calibri"/>
            </a:endParaRPr>
          </a:p>
          <a:p>
            <a:r>
              <a:rPr lang="en-US">
                <a:ea typeface="Calibri"/>
                <a:cs typeface="Calibri"/>
              </a:rPr>
              <a:t>Preferoni të takoheni para (OCs për </a:t>
            </a:r>
            <a:r>
              <a:rPr lang="en-US" err="1">
                <a:ea typeface="Calibri"/>
                <a:cs typeface="Calibri"/>
              </a:rPr>
              <a:t>të bërë brainstorming + secili </a:t>
            </a:r>
            <a:r>
              <a:rPr lang="en-US">
                <a:ea typeface="Calibri"/>
                <a:cs typeface="Calibri"/>
              </a:rPr>
              <a:t>me subjektet e veta) apo gjatë CM?</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F24C6EB0-7AB1-4FE7-5699-A46543FD71E6}"/>
              </a:ext>
            </a:extLst>
          </p:cNvPr>
          <p:cNvSpPr>
            <a:spLocks noGrp="1"/>
          </p:cNvSpPr>
          <p:nvPr>
            <p:ph type="sldNum" sz="quarter" idx="5"/>
          </p:nvPr>
        </p:nvSpPr>
        <p:spPr/>
        <p:txBody>
          <a:bodyPr/>
          <a:lstStyle/>
          <a:p>
            <a:fld id="{4150423F-27F2-4476-B57B-FED15DC68BB4}" type="slidenum">
              <a:rPr lang="en-US"/>
              <a:t>40</a:t>
            </a:fld>
            <a:endParaRPr lang="en-US"/>
          </a:p>
        </p:txBody>
      </p:sp>
    </p:spTree>
    <p:extLst>
      <p:ext uri="{BB962C8B-B14F-4D97-AF65-F5344CB8AC3E}">
        <p14:creationId xmlns:p14="http://schemas.microsoft.com/office/powerpoint/2010/main" val="429441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13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Kliko për të redaktuar stilin kryesor të titullit</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Klikoni për të redaktuar stilet kryesore të tekstit</a:t>
            </a:r>
          </a:p>
          <a:p>
            <a:pPr lvl="1"/>
            <a:r>
              <a:rPr lang="en-US"/>
              <a:t>Niveli i dytë</a:t>
            </a:r>
          </a:p>
          <a:p>
            <a:pPr lvl="2"/>
            <a:r>
              <a:rPr lang="en-US"/>
              <a:t>Niveli i tretë</a:t>
            </a:r>
          </a:p>
          <a:p>
            <a:pPr lvl="3"/>
            <a:r>
              <a:rPr lang="en-US"/>
              <a:t>Niveli i katërt</a:t>
            </a:r>
          </a:p>
          <a:p>
            <a:pPr lvl="4"/>
            <a:r>
              <a:rPr lang="en-US"/>
              <a:t>Niveli i pestë</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323D-06A4-48A0-FC5B-88A2A7BDEB5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D94A087-2200-6020-4C51-96C323C5830A}"/>
              </a:ext>
            </a:extLst>
          </p:cNvPr>
          <p:cNvPicPr>
            <a:picLocks noGrp="1" noRot="1" noChangeAspect="1" noMove="1" noResize="1" noEditPoints="1" noAdjustHandles="1" noChangeArrowheads="1" noChangeShapeType="1" noCrop="1"/>
          </p:cNvPicPr>
          <p:nvPr/>
        </p:nvPicPr>
        <p:blipFill>
          <a:blip r:embed="rId2">
            <a:alphaModFix amt="85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CB9A657-3501-1492-DBBF-4B1CA483061A}"/>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E76AB82A-AC1A-0576-9F5F-E6A9FC91E772}"/>
              </a:ext>
            </a:extLst>
          </p:cNvPr>
          <p:cNvSpPr>
            <a:spLocks noGrp="1"/>
          </p:cNvSpPr>
          <p:nvPr>
            <p:ph type="title"/>
          </p:nvPr>
        </p:nvSpPr>
        <p:spPr>
          <a:xfrm>
            <a:off x="283093" y="4442279"/>
            <a:ext cx="10610482" cy="857864"/>
          </a:xfrm>
        </p:spPr>
        <p:txBody>
          <a:bodyPr>
            <a:noAutofit/>
          </a:bodyPr>
          <a:lstStyle/>
          <a:p>
            <a:r>
              <a:rPr lang="en-GB" sz="3600" b="1" noProof="0" dirty="0" err="1">
                <a:solidFill>
                  <a:srgbClr val="399884"/>
                </a:solidFill>
                <a:latin typeface="DejaVu Sans"/>
                <a:ea typeface="DejaVu Sans" panose="020B0603030804020204" pitchFamily="34" charset="0"/>
                <a:cs typeface="DejaVu Sans" panose="020B0603030804020204" pitchFamily="34" charset="0"/>
              </a:rPr>
              <a:t>Aftësitë</a:t>
            </a:r>
            <a:r>
              <a:rPr lang="en-GB" sz="3600" b="1" noProof="0" dirty="0">
                <a:solidFill>
                  <a:srgbClr val="399884"/>
                </a:solidFill>
                <a:latin typeface="DejaVu Sans"/>
                <a:ea typeface="DejaVu Sans" panose="020B0603030804020204" pitchFamily="34" charset="0"/>
                <a:cs typeface="DejaVu Sans" panose="020B0603030804020204" pitchFamily="34" charset="0"/>
              </a:rPr>
              <a:t> </a:t>
            </a:r>
            <a:r>
              <a:rPr lang="en-GB" sz="3600" b="1" dirty="0" err="1">
                <a:solidFill>
                  <a:srgbClr val="399884"/>
                </a:solidFill>
                <a:latin typeface="DejaVu Sans"/>
                <a:ea typeface="DejaVu Sans" panose="020B0603030804020204" pitchFamily="34" charset="0"/>
                <a:cs typeface="DejaVu Sans" panose="020B0603030804020204" pitchFamily="34" charset="0"/>
              </a:rPr>
              <a:t>Digjitale</a:t>
            </a:r>
            <a:r>
              <a:rPr lang="en-GB" sz="3600" b="1" noProof="0" dirty="0">
                <a:solidFill>
                  <a:srgbClr val="399884"/>
                </a:solidFill>
                <a:latin typeface="DejaVu Sans"/>
                <a:ea typeface="DejaVu Sans" panose="020B0603030804020204" pitchFamily="34" charset="0"/>
                <a:cs typeface="DejaVu Sans" panose="020B0603030804020204" pitchFamily="34" charset="0"/>
              </a:rPr>
              <a:t> – 3.1 </a:t>
            </a:r>
            <a:r>
              <a:rPr lang="en-GB" sz="3600" b="1" noProof="0" dirty="0" err="1">
                <a:solidFill>
                  <a:srgbClr val="399884"/>
                </a:solidFill>
                <a:latin typeface="DejaVu Sans"/>
                <a:ea typeface="DejaVu Sans" panose="020B0603030804020204" pitchFamily="34" charset="0"/>
                <a:cs typeface="DejaVu Sans" panose="020B0603030804020204" pitchFamily="34" charset="0"/>
              </a:rPr>
              <a:t>Përputhja</a:t>
            </a:r>
            <a:r>
              <a:rPr lang="en-GB" sz="3600" b="1" noProof="0" dirty="0">
                <a:solidFill>
                  <a:srgbClr val="399884"/>
                </a:solidFill>
                <a:latin typeface="DejaVu Sans"/>
                <a:ea typeface="DejaVu Sans" panose="020B0603030804020204" pitchFamily="34" charset="0"/>
                <a:cs typeface="DejaVu Sans" panose="020B0603030804020204" pitchFamily="34" charset="0"/>
              </a:rPr>
              <a:t> e </a:t>
            </a:r>
            <a:r>
              <a:rPr lang="en-GB" sz="3600" b="1" noProof="0" dirty="0" err="1">
                <a:solidFill>
                  <a:srgbClr val="399884"/>
                </a:solidFill>
                <a:latin typeface="DejaVu Sans"/>
                <a:ea typeface="DejaVu Sans" panose="020B0603030804020204" pitchFamily="34" charset="0"/>
                <a:cs typeface="DejaVu Sans" panose="020B0603030804020204" pitchFamily="34" charset="0"/>
              </a:rPr>
              <a:t>Trajnimit</a:t>
            </a:r>
            <a:r>
              <a:rPr lang="en-GB" sz="3600" b="1" noProof="0" dirty="0">
                <a:solidFill>
                  <a:srgbClr val="399884"/>
                </a:solidFill>
                <a:latin typeface="DejaVu Sans"/>
                <a:ea typeface="DejaVu Sans" panose="020B0603030804020204" pitchFamily="34" charset="0"/>
                <a:cs typeface="DejaVu Sans" panose="020B0603030804020204" pitchFamily="34" charset="0"/>
              </a:rPr>
              <a:t> </a:t>
            </a:r>
            <a:r>
              <a:rPr lang="en-GB" sz="3600" b="1" noProof="0" dirty="0" err="1">
                <a:solidFill>
                  <a:srgbClr val="399884"/>
                </a:solidFill>
                <a:latin typeface="DejaVu Sans"/>
                <a:ea typeface="DejaVu Sans" panose="020B0603030804020204" pitchFamily="34" charset="0"/>
                <a:cs typeface="DejaVu Sans" panose="020B0603030804020204" pitchFamily="34" charset="0"/>
              </a:rPr>
              <a:t>të</a:t>
            </a:r>
            <a:r>
              <a:rPr lang="en-GB" sz="3600" b="1" noProof="0" dirty="0">
                <a:solidFill>
                  <a:srgbClr val="399884"/>
                </a:solidFill>
                <a:latin typeface="DejaVu Sans"/>
                <a:ea typeface="DejaVu Sans" panose="020B0603030804020204" pitchFamily="34" charset="0"/>
                <a:cs typeface="DejaVu Sans" panose="020B0603030804020204" pitchFamily="34" charset="0"/>
              </a:rPr>
              <a:t> </a:t>
            </a:r>
            <a:r>
              <a:rPr lang="en-GB" sz="3600" b="1" noProof="0" dirty="0" err="1">
                <a:solidFill>
                  <a:srgbClr val="399884"/>
                </a:solidFill>
                <a:latin typeface="DejaVu Sans"/>
                <a:ea typeface="DejaVu Sans" panose="020B0603030804020204" pitchFamily="34" charset="0"/>
                <a:cs typeface="DejaVu Sans" panose="020B0603030804020204" pitchFamily="34" charset="0"/>
              </a:rPr>
              <a:t>Aftësive</a:t>
            </a:r>
            <a:r>
              <a:rPr lang="en-GB" sz="3600" b="1" noProof="0" dirty="0">
                <a:solidFill>
                  <a:srgbClr val="399884"/>
                </a:solidFill>
                <a:latin typeface="DejaVu Sans"/>
                <a:ea typeface="DejaVu Sans" panose="020B0603030804020204" pitchFamily="34" charset="0"/>
                <a:cs typeface="DejaVu Sans" panose="020B0603030804020204" pitchFamily="34" charset="0"/>
              </a:rPr>
              <a:t> </a:t>
            </a:r>
            <a:r>
              <a:rPr lang="en-GB" sz="3600" b="1" dirty="0" err="1">
                <a:solidFill>
                  <a:srgbClr val="399884"/>
                </a:solidFill>
                <a:latin typeface="DejaVu Sans"/>
                <a:ea typeface="DejaVu Sans" panose="020B0603030804020204" pitchFamily="34" charset="0"/>
                <a:cs typeface="DejaVu Sans" panose="020B0603030804020204" pitchFamily="34" charset="0"/>
              </a:rPr>
              <a:t>Digjitale</a:t>
            </a:r>
            <a:r>
              <a:rPr lang="en-GB" sz="3600" b="1" noProof="0" dirty="0">
                <a:solidFill>
                  <a:srgbClr val="399884"/>
                </a:solidFill>
                <a:latin typeface="DejaVu Sans"/>
                <a:ea typeface="DejaVu Sans" panose="020B0603030804020204" pitchFamily="34" charset="0"/>
                <a:cs typeface="DejaVu Sans" panose="020B0603030804020204" pitchFamily="34" charset="0"/>
              </a:rPr>
              <a:t> me </a:t>
            </a:r>
            <a:r>
              <a:rPr lang="en-GB" sz="3600" b="1" noProof="0" dirty="0" err="1">
                <a:solidFill>
                  <a:srgbClr val="399884"/>
                </a:solidFill>
                <a:latin typeface="DejaVu Sans"/>
                <a:ea typeface="DejaVu Sans" panose="020B0603030804020204" pitchFamily="34" charset="0"/>
                <a:cs typeface="DejaVu Sans" panose="020B0603030804020204" pitchFamily="34" charset="0"/>
              </a:rPr>
              <a:t>Nevojat</a:t>
            </a:r>
            <a:r>
              <a:rPr lang="en-GB" sz="3600" b="1" noProof="0" dirty="0">
                <a:solidFill>
                  <a:srgbClr val="399884"/>
                </a:solidFill>
                <a:latin typeface="DejaVu Sans"/>
                <a:ea typeface="DejaVu Sans" panose="020B0603030804020204" pitchFamily="34" charset="0"/>
                <a:cs typeface="DejaVu Sans" panose="020B0603030804020204" pitchFamily="34" charset="0"/>
              </a:rPr>
              <a:t> e Tregut të Punës</a:t>
            </a:r>
          </a:p>
        </p:txBody>
      </p:sp>
      <p:sp>
        <p:nvSpPr>
          <p:cNvPr id="8" name="Title 1">
            <a:extLst>
              <a:ext uri="{FF2B5EF4-FFF2-40B4-BE49-F238E27FC236}">
                <a16:creationId xmlns:a16="http://schemas.microsoft.com/office/drawing/2014/main" id="{72516657-60C6-1250-3C2B-F902C217885F}"/>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Përmirësoni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e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dhe</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zhvillim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qëndrueshëm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t>
            </a:r>
          </a:p>
        </p:txBody>
      </p:sp>
      <p:pic>
        <p:nvPicPr>
          <p:cNvPr id="13" name="Picture 12" descr="A white text on a black background&#10;&#10;Description automatically generated">
            <a:extLst>
              <a:ext uri="{FF2B5EF4-FFF2-40B4-BE49-F238E27FC236}">
                <a16:creationId xmlns:a16="http://schemas.microsoft.com/office/drawing/2014/main" id="{A42CE34F-3951-38BF-EF98-7F51CAEE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13529C3-C9E5-7B87-98F9-4B1F8214C1DA}"/>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DF56D3A-F890-E7BC-9365-E290F30DD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5D424D5D-C13D-E452-88C0-521E872C8BDA}"/>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hendekut të gjelbër dhe digjital</a:t>
            </a:r>
          </a:p>
        </p:txBody>
      </p:sp>
    </p:spTree>
    <p:extLst>
      <p:ext uri="{BB962C8B-B14F-4D97-AF65-F5344CB8AC3E}">
        <p14:creationId xmlns:p14="http://schemas.microsoft.com/office/powerpoint/2010/main" val="377450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3AB88-8792-0D83-10E4-F4EC503AF5E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611E2FA-AA65-DCEA-D492-CDEAB7377A67}"/>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Shikimi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programit</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tuaj</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përmes</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DigComp</a:t>
            </a:r>
            <a:endParaRPr lang="en-US" sz="3000" b="1" dirty="0">
              <a:solidFill>
                <a:srgbClr val="399884"/>
              </a:solidFill>
              <a:latin typeface="DejaVu Sans"/>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B4D3CC41-9890-550A-8265-60A884D6D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962E8321-0CEF-A023-67C1-050891910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73BB8D1A-C3D1-C1EB-4565-257293D40D74}"/>
              </a:ext>
            </a:extLst>
          </p:cNvPr>
          <p:cNvSpPr txBox="1">
            <a:spLocks/>
          </p:cNvSpPr>
          <p:nvPr/>
        </p:nvSpPr>
        <p:spPr>
          <a:xfrm>
            <a:off x="514117" y="1394454"/>
            <a:ext cx="10684825" cy="4577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Hartëzimi i kompetencave fillon me kuptimin e asaj që nxënësit tuaj tashmë bëjnë në programin tuaj dhe si këto aktivitete lidhen me kornizën </a:t>
            </a:r>
            <a:r>
              <a:rPr lang="en-US" sz="2000" dirty="0" err="1">
                <a:solidFill>
                  <a:srgbClr val="303D68"/>
                </a:solidFill>
                <a:latin typeface="DejaVu Math TeX Gyre" panose="02000503000000000000" pitchFamily="2" charset="0"/>
              </a:rPr>
              <a:t>DigComp</a:t>
            </a:r>
            <a:r>
              <a:rPr lang="en-US" sz="2000" dirty="0">
                <a:solidFill>
                  <a:srgbClr val="303D68"/>
                </a:solidFill>
                <a:latin typeface="DejaVu Math TeX Gyre" panose="02000503000000000000" pitchFamily="2" charset="0"/>
              </a:rPr>
              <a:t> 2.2.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err="1">
                <a:solidFill>
                  <a:srgbClr val="303D68"/>
                </a:solidFill>
                <a:latin typeface="DejaVu Math TeX Gyre" panose="02000503000000000000" pitchFamily="2" charset="0"/>
              </a:rPr>
              <a:t>DigComp </a:t>
            </a:r>
            <a:r>
              <a:rPr lang="en-US" sz="2000" dirty="0">
                <a:solidFill>
                  <a:srgbClr val="303D68"/>
                </a:solidFill>
                <a:latin typeface="DejaVu Math TeX Gyre" panose="02000503000000000000" pitchFamily="2" charset="0"/>
              </a:rPr>
              <a:t>ofron fusha të qarta që përshkruajnë sjelljen digjitale në detyrat e përditshme, nga trajtimi i informacionit te krijimi i përmbajtjes ose zgjidhja e problemeve me teknologjinë. Kur edukatorët i përdorin këto fusha si pikë referimi, ata mund t'i shohin mësimet ekzistuese me sy të rinj.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Edhe aktivitetet e thjeshta, si përdorimi i dokumenteve online ose përfundimi i detyrave në një platformë mësimore, tashmë prezantojnë elementë të kompetencës digjitale.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algn="just"/>
            <a:r>
              <a:rPr lang="en-US" sz="2000" dirty="0">
                <a:solidFill>
                  <a:srgbClr val="303D68"/>
                </a:solidFill>
                <a:latin typeface="DejaVu Math TeX Gyre" panose="02000503000000000000" pitchFamily="2" charset="0"/>
              </a:rPr>
              <a:t>Njohja e këtyre lidhjeve ndihmon mësuesit të kuptojnë pikat e forta digjitale që tashmë janë të pranishme në kurset e tyre.</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90653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89CF89-A256-4F13-651D-C41B54781F5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28EBE81-6293-12EE-1108-85F2AA968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743747-4B0F-5A64-9381-169504768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98639BB6-BAD1-86BD-1E9C-B632F91B7799}"/>
              </a:ext>
            </a:extLst>
          </p:cNvPr>
          <p:cNvSpPr txBox="1">
            <a:spLocks/>
          </p:cNvSpPr>
          <p:nvPr/>
        </p:nvSpPr>
        <p:spPr>
          <a:xfrm>
            <a:off x="610507" y="745527"/>
            <a:ext cx="10419209"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Krijimi i hartës së parë të kompetencave</a:t>
            </a:r>
          </a:p>
        </p:txBody>
      </p:sp>
      <p:pic>
        <p:nvPicPr>
          <p:cNvPr id="9" name="Picture 8" descr="Blue text on a black background&#10;&#10;Description automatically generated">
            <a:extLst>
              <a:ext uri="{FF2B5EF4-FFF2-40B4-BE49-F238E27FC236}">
                <a16:creationId xmlns:a16="http://schemas.microsoft.com/office/drawing/2014/main" id="{692989FC-25B0-D83D-14BF-FD3871013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AF1B521C-F7C9-239F-CCDC-B18712785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AD23AE18-C32E-E1AA-DA40-135015F3E921}"/>
              </a:ext>
            </a:extLst>
          </p:cNvPr>
          <p:cNvSpPr txBox="1">
            <a:spLocks/>
          </p:cNvSpPr>
          <p:nvPr/>
        </p:nvSpPr>
        <p:spPr>
          <a:xfrm>
            <a:off x="610508" y="1394454"/>
            <a:ext cx="10863737" cy="3275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spcBef>
                <a:spcPts val="1000"/>
              </a:spcBef>
              <a:buClr>
                <a:schemeClr val="accent1"/>
              </a:buClr>
              <a:buSzPts val="1440"/>
            </a:pPr>
            <a:r>
              <a:rPr lang="en-US" sz="2000" dirty="0">
                <a:solidFill>
                  <a:srgbClr val="303D68"/>
                </a:solidFill>
                <a:latin typeface="DejaVu Math TeX Gyre" panose="02000503000000000000" pitchFamily="2" charset="0"/>
              </a:rPr>
              <a:t>Një ushtrim i parë hartëzimi nuk ka nevojë të jetë kompleks.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Mund të fillojë me një tabelë të thjeshtë ku çdo kurs vendoset pranë fushave </a:t>
            </a:r>
            <a:r>
              <a:rPr lang="en-US" sz="2000" dirty="0" err="1">
                <a:solidFill>
                  <a:srgbClr val="303D68"/>
                </a:solidFill>
                <a:latin typeface="DejaVu Math TeX Gyre" panose="02000503000000000000" pitchFamily="2" charset="0"/>
              </a:rPr>
              <a:t>DigComp</a:t>
            </a:r>
            <a:r>
              <a:rPr lang="en-US" sz="2000" dirty="0">
                <a:solidFill>
                  <a:srgbClr val="303D68"/>
                </a:solidFill>
                <a:latin typeface="DejaVu Math TeX Gyre" panose="02000503000000000000" pitchFamily="2" charset="0"/>
              </a:rPr>
              <a:t> që prek. Më pas mësuesit mund të shtojnë shënime rreth asaj se çfarë bëjnë në praktikë nxënësit dhe sa të sigurt duken kur punojnë me detyra digjitale.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Kjo version e parë nuk ka nevojë për detaje të përsosura. Qëllimi i saj është të zbulojë pamjen e përgjithshme se ku ndodh tashmë mësimi digjital dhe cilat kompetenca shfaqen më shpesh.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Pasi të ekzistojë kjo hartë, edukatorët mund ta krahasojnë atë me atë që pret nga tregu </a:t>
            </a:r>
            <a:r>
              <a:rPr lang="en-US" sz="2000" dirty="0" err="1">
                <a:solidFill>
                  <a:srgbClr val="303D68"/>
                </a:solidFill>
                <a:latin typeface="DejaVu Math TeX Gyre" panose="02000503000000000000" pitchFamily="2" charset="0"/>
              </a:rPr>
              <a:t>i punës </a:t>
            </a:r>
            <a:r>
              <a:rPr lang="en-US" sz="2000" dirty="0">
                <a:solidFill>
                  <a:srgbClr val="303D68"/>
                </a:solidFill>
                <a:latin typeface="DejaVu Math TeX Gyre" panose="02000503000000000000" pitchFamily="2" charset="0"/>
              </a:rPr>
              <a:t>dhe të fillojnë të shohin se ku mund të nevojitet përmbajtje e re ose e përditësuar.</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114470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B44CE18-3131-4BA9-91E4-486E79D1AFFE}"/>
              </a:ext>
            </a:extLst>
          </p:cNvPr>
          <p:cNvPicPr>
            <a:picLocks noChangeAspect="1"/>
          </p:cNvPicPr>
          <p:nvPr/>
        </p:nvPicPr>
        <p:blipFill>
          <a:blip r:embed="rId2"/>
          <a:srcRect l="1090" t="1559" r="1107" b="1096"/>
          <a:stretch>
            <a:fillRect/>
          </a:stretch>
        </p:blipFill>
        <p:spPr>
          <a:xfrm>
            <a:off x="1245950" y="0"/>
            <a:ext cx="9700100" cy="6858000"/>
          </a:xfrm>
          <a:prstGeom prst="rect">
            <a:avLst/>
          </a:prstGeom>
        </p:spPr>
      </p:pic>
      <p:sp>
        <p:nvSpPr>
          <p:cNvPr id="6" name="CaixaDeTexto 5">
            <a:extLst>
              <a:ext uri="{FF2B5EF4-FFF2-40B4-BE49-F238E27FC236}">
                <a16:creationId xmlns:a16="http://schemas.microsoft.com/office/drawing/2014/main" id="{4573A4B9-93BB-0236-CB4E-2AFDE42580CB}"/>
              </a:ext>
            </a:extLst>
          </p:cNvPr>
          <p:cNvSpPr txBox="1"/>
          <p:nvPr/>
        </p:nvSpPr>
        <p:spPr>
          <a:xfrm rot="16200000">
            <a:off x="-1132426" y="3421626"/>
            <a:ext cx="4495141" cy="261610"/>
          </a:xfrm>
          <a:prstGeom prst="rect">
            <a:avLst/>
          </a:prstGeom>
          <a:noFill/>
        </p:spPr>
        <p:txBody>
          <a:bodyPr wrap="none" rtlCol="0">
            <a:spAutoFit/>
          </a:bodyPr>
          <a:lstStyle/>
          <a:p>
            <a:r>
              <a:rPr lang="en-GB" sz="1100" dirty="0"/>
              <a:t>Imazh: joint-research-centre.ec.europa.eu/digcomp-framework-poster</a:t>
            </a:r>
          </a:p>
        </p:txBody>
      </p:sp>
    </p:spTree>
    <p:extLst>
      <p:ext uri="{BB962C8B-B14F-4D97-AF65-F5344CB8AC3E}">
        <p14:creationId xmlns:p14="http://schemas.microsoft.com/office/powerpoint/2010/main" val="87777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10042F-12C3-EA21-1770-D4CC50380ED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31F1E6-C460-9FAF-1FB8-6433D4D2A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a:extLst>
              <a:ext uri="{FF2B5EF4-FFF2-40B4-BE49-F238E27FC236}">
                <a16:creationId xmlns:a16="http://schemas.microsoft.com/office/drawing/2014/main" id="{1F6AA89A-AD13-5FBD-8C78-5EED047C9289}"/>
              </a:ext>
            </a:extLst>
          </p:cNvPr>
          <p:cNvPicPr>
            <a:picLocks noChangeAspect="1"/>
          </p:cNvPicPr>
          <p:nvPr/>
        </p:nvPicPr>
        <p:blipFill>
          <a:blip r:embed="rId2"/>
          <a:srcRect l="20972" t="21505" r="22991" b="6523"/>
          <a:stretch>
            <a:fillRect/>
          </a:stretch>
        </p:blipFill>
        <p:spPr>
          <a:xfrm>
            <a:off x="6002031" y="960564"/>
            <a:ext cx="5636606" cy="4090288"/>
          </a:xfrm>
          <a:prstGeom prst="rect">
            <a:avLst/>
          </a:prstGeom>
        </p:spPr>
      </p:pic>
      <p:sp>
        <p:nvSpPr>
          <p:cNvPr id="28" name="Freeform: Shape 27">
            <a:extLst>
              <a:ext uri="{FF2B5EF4-FFF2-40B4-BE49-F238E27FC236}">
                <a16:creationId xmlns:a16="http://schemas.microsoft.com/office/drawing/2014/main" id="{6BE50982-EEC8-C297-C84D-4A860D2A9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E7DF019F-7960-0BFE-2B66-791DE58F509C}"/>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Ndërtimi i një kuptimi të përbashkët</a:t>
            </a:r>
          </a:p>
        </p:txBody>
      </p:sp>
      <p:pic>
        <p:nvPicPr>
          <p:cNvPr id="9" name="Picture 8" descr="Blue text on a black background&#10;&#10;Description automatically generated">
            <a:extLst>
              <a:ext uri="{FF2B5EF4-FFF2-40B4-BE49-F238E27FC236}">
                <a16:creationId xmlns:a16="http://schemas.microsoft.com/office/drawing/2014/main" id="{C2C9D409-CF2A-2397-E73B-043523324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59C7B6B7-8915-5D0F-D3BC-39235A980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F4659A06-888D-B792-F979-A83F3A51DCDE}"/>
              </a:ext>
            </a:extLst>
          </p:cNvPr>
          <p:cNvSpPr txBox="1">
            <a:spLocks/>
          </p:cNvSpPr>
          <p:nvPr/>
        </p:nvSpPr>
        <p:spPr>
          <a:xfrm>
            <a:off x="514117" y="1465006"/>
            <a:ext cx="4716644" cy="4021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Çdo edukator vëren elementë të ndryshëm digjitalë në lëndën e vet, dhe ndarja e këtyre vëzhgimeve ndihmon në krijimin e një pamjeje më të saktë.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Një mësues mund të shohë mundësi për të forcuar sigurinë digjitale, ndërsa një tjetër vëren aktivitete të lidhura me komunikimin ose bashkëpunimin. </a:t>
            </a:r>
          </a:p>
          <a:p>
            <a:pPr marL="342900" lvl="0" indent="-342900" algn="just">
              <a:spcBef>
                <a:spcPts val="1000"/>
              </a:spcBef>
              <a:buClr>
                <a:schemeClr val="accent1"/>
              </a:buClr>
              <a:buSzPts val="1440"/>
              <a:buFont typeface="Arial" panose="020B0604020202020204" pitchFamily="34" charset="0"/>
              <a:buChar char="•"/>
            </a:pPr>
            <a:r>
              <a:rPr lang="en-US" sz="2000" dirty="0">
                <a:solidFill>
                  <a:srgbClr val="303D68"/>
                </a:solidFill>
                <a:latin typeface="DejaVu Math TeX Gyre" panose="02000503000000000000" pitchFamily="2" charset="0"/>
              </a:rPr>
              <a:t>Diskutimi i këtyre niveleve krijon një gjuhë të përbashkët rreth kompetencës digjitale dhe ndihmon ekipet të bien dakord për prioritetet.</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4" name="CaixaDeTexto 3">
            <a:extLst>
              <a:ext uri="{FF2B5EF4-FFF2-40B4-BE49-F238E27FC236}">
                <a16:creationId xmlns:a16="http://schemas.microsoft.com/office/drawing/2014/main" id="{3BEE14A2-9FB0-47C6-814B-1CB9B8C240C1}"/>
              </a:ext>
            </a:extLst>
          </p:cNvPr>
          <p:cNvSpPr txBox="1"/>
          <p:nvPr/>
        </p:nvSpPr>
        <p:spPr>
          <a:xfrm>
            <a:off x="5962785" y="5186062"/>
            <a:ext cx="5715098" cy="600164"/>
          </a:xfrm>
          <a:prstGeom prst="rect">
            <a:avLst/>
          </a:prstGeom>
          <a:noFill/>
        </p:spPr>
        <p:txBody>
          <a:bodyPr wrap="square">
            <a:spAutoFit/>
          </a:bodyPr>
          <a:lstStyle/>
          <a:p>
            <a:pPr algn="just"/>
            <a:r>
              <a:rPr lang="en-US" sz="1100" b="0" i="0" dirty="0">
                <a:solidFill>
                  <a:srgbClr val="303D68"/>
                </a:solidFill>
                <a:effectLst/>
                <a:latin typeface="Arial" panose="020B0604020202020204" pitchFamily="34" charset="0"/>
              </a:rPr>
              <a:t>DigComp 2.2: Korniza e Kompetencës Dixhitale për Qytetarët - Me shembuj të rinj të njohurive, aftësive dhe qëndrimeve, EUR 31006 EN, Zyra e Botimeve e Bashkimit Evropian, Luksemburg, 2022, ISBN 978-92-76-48882-8, doi:10.2760/115376, JRC128415.</a:t>
            </a:r>
            <a:endParaRPr lang="en-GB" sz="1100" dirty="0">
              <a:solidFill>
                <a:srgbClr val="303D68"/>
              </a:solidFill>
            </a:endParaRPr>
          </a:p>
        </p:txBody>
      </p:sp>
    </p:spTree>
    <p:extLst>
      <p:ext uri="{BB962C8B-B14F-4D97-AF65-F5344CB8AC3E}">
        <p14:creationId xmlns:p14="http://schemas.microsoft.com/office/powerpoint/2010/main" val="273306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33885-F348-E486-1D61-2348D1AAC1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1FC957-17FB-E200-2743-41232B76DFE8}"/>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FEAD0587-3585-BDDB-3A7A-D496114D96AD}"/>
              </a:ext>
            </a:extLst>
          </p:cNvPr>
          <p:cNvSpPr txBox="1"/>
          <p:nvPr/>
        </p:nvSpPr>
        <p:spPr>
          <a:xfrm>
            <a:off x="3984331" y="402332"/>
            <a:ext cx="8111062"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Përdorni rezultatet e ushtrimit të hartëzimit për të kryer një analizë të hendekut, duke identifikuar qartë se cilat kompetenca digjitale janë të pazhvilluara ose mungojnë në ofertën aktuale të VET.</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A610A473-0F90-5EFC-B011-EDA3BAEA6586}"/>
              </a:ext>
            </a:extLst>
          </p:cNvPr>
          <p:cNvSpPr txBox="1">
            <a:spLocks noChangeArrowheads="1"/>
          </p:cNvSpPr>
          <p:nvPr/>
        </p:nvSpPr>
        <p:spPr bwMode="auto">
          <a:xfrm>
            <a:off x="96607" y="402332"/>
            <a:ext cx="3824186" cy="1354217"/>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 1.3: Analiza e boshllëqeve dhe mbivendosjeve</a:t>
            </a:r>
          </a:p>
        </p:txBody>
      </p:sp>
      <p:pic>
        <p:nvPicPr>
          <p:cNvPr id="2" name="Picture 1" descr="A logo with text on it&#10;&#10;Description automatically generated">
            <a:extLst>
              <a:ext uri="{FF2B5EF4-FFF2-40B4-BE49-F238E27FC236}">
                <a16:creationId xmlns:a16="http://schemas.microsoft.com/office/drawing/2014/main" id="{1024C7AE-AD74-DA17-35B7-BC8E334C9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1D48B80-A5CB-A395-D1C6-A860403C1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0094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3A6D-D8CA-8D07-A5ED-A6ECF55591F1}"/>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24DD56B0-0439-FE10-7334-F5F2963BA4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0988EE0A-10B0-9824-9F34-1600F098E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6ABC8B95-0B5D-5673-3CB3-A46704B41D9D}"/>
              </a:ext>
            </a:extLst>
          </p:cNvPr>
          <p:cNvSpPr txBox="1">
            <a:spLocks/>
          </p:cNvSpPr>
          <p:nvPr/>
        </p:nvSpPr>
        <p:spPr>
          <a:xfrm>
            <a:off x="514117" y="1465006"/>
            <a:ext cx="10536575" cy="45065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Pasi hartëzimi të përfundojë, hapi tjetër është të shqyrtojmë me kujdes atë që tregojnë rezultatet.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Hendekët shfaqen kur një kompetencë që punëdhënësit e konsiderojnë të rëndësishme nuk është e pranishme në programin aktual. Mbivendosjet shfaqen kur e njëjta aktivitet digjital përsëritet në disa kurse pa shtuar vlerë të re.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Këto modele ndihmojnë edukatorët të kuptojnë sa mirë programi i tyre përgatit nxënësit për detyra reale digjitale. Kur mësuesit interpretojnë së bashku boshllëqet dhe mbivendosjet, harta bëhet më shumë se një dokument. Ajo bëhet një udhëzues për përmirësimin e gatishmërisë digjitale në një mënyrë të strukturuar dhe realiste.</a:t>
            </a:r>
            <a:endParaRPr lang="bg-BG" sz="2000" dirty="0">
              <a:solidFill>
                <a:srgbClr val="303D68"/>
              </a:solidFill>
              <a:latin typeface="DejaVu Math TeX Gyre" panose="02000503000000000000" pitchFamily="2" charset="0"/>
            </a:endParaRPr>
          </a:p>
        </p:txBody>
      </p:sp>
      <p:sp>
        <p:nvSpPr>
          <p:cNvPr id="11" name="Title 1">
            <a:extLst>
              <a:ext uri="{FF2B5EF4-FFF2-40B4-BE49-F238E27FC236}">
                <a16:creationId xmlns:a16="http://schemas.microsoft.com/office/drawing/2014/main" id="{B12227D6-6A33-3FF4-CE28-E27F72E0C66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Kuptimi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hendeqeve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dhe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mbivendosjeve</a:t>
            </a:r>
            <a:endParaRPr lang="en-US" sz="3000" b="1" dirty="0">
              <a:solidFill>
                <a:srgbClr val="399884"/>
              </a:solidFill>
              <a:latin typeface="DejaVu Sans"/>
              <a:ea typeface="DejaVu Sans" panose="020B0603030804020204" pitchFamily="34" charset="0"/>
              <a:cs typeface="DejaVu Sans" panose="020B0603030804020204" pitchFamily="34" charset="0"/>
            </a:endParaRPr>
          </a:p>
        </p:txBody>
      </p:sp>
    </p:spTree>
    <p:extLst>
      <p:ext uri="{BB962C8B-B14F-4D97-AF65-F5344CB8AC3E}">
        <p14:creationId xmlns:p14="http://schemas.microsoft.com/office/powerpoint/2010/main" val="187815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2FCB-9B33-2E1A-82DE-D4D9DC5CADDA}"/>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AAFDAB0F-4B56-C246-2811-ABFC2FAF9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E8836A0-5189-665A-7FC0-BCAC5925B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82652F1B-B3BF-2C0F-0F72-F0FE73F817FE}"/>
              </a:ext>
            </a:extLst>
          </p:cNvPr>
          <p:cNvSpPr txBox="1">
            <a:spLocks/>
          </p:cNvSpPr>
          <p:nvPr/>
        </p:nvSpPr>
        <p:spPr>
          <a:xfrm>
            <a:off x="535092" y="1394454"/>
            <a:ext cx="5118835" cy="4577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Rëndësia e një hendeku varet nga ajo që punëdhënësit presin nga punonjësit e rinj. Nëse kompanitë mbështeten shumë në mjetet digjitale të komunikimit ose në panelet e të dhënave dhe këto kompetenca janë të dobëta në program, hendeku bëhet i rëndësishëm.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Përputhjet gjithashtu kërkojnë vëmendje kur kufizojnë hapësirën për të eksploruar aftësi më të avancuara. Rishikimi i hartës së aftësive së bashku me tendencat sektoriale dhe reagimet e punëdhënësve lokalë ndihmon edukatorët të identifikojnë se cilat fusha duhet të forcohen së pari.</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600E59BF-80C0-D5B5-69A3-375F6912CAD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Lidhja e gjetjeve me pritshmëritë në vendin e punës</a:t>
            </a:r>
          </a:p>
        </p:txBody>
      </p:sp>
      <p:pic>
        <p:nvPicPr>
          <p:cNvPr id="4" name="Imagem 3">
            <a:extLst>
              <a:ext uri="{FF2B5EF4-FFF2-40B4-BE49-F238E27FC236}">
                <a16:creationId xmlns:a16="http://schemas.microsoft.com/office/drawing/2014/main" id="{F0048FB9-02AA-610D-DA4D-C67C5ADF76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1917" y="1301379"/>
            <a:ext cx="6199672" cy="5556621"/>
          </a:xfrm>
          <a:prstGeom prst="rect">
            <a:avLst/>
          </a:prstGeom>
          <a:noFill/>
          <a:ln>
            <a:noFill/>
          </a:ln>
        </p:spPr>
      </p:pic>
    </p:spTree>
    <p:extLst>
      <p:ext uri="{BB962C8B-B14F-4D97-AF65-F5344CB8AC3E}">
        <p14:creationId xmlns:p14="http://schemas.microsoft.com/office/powerpoint/2010/main" val="23715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40264-D8B3-5058-24D9-45DA3F4DF606}"/>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86471B5-09CE-9036-6757-3114FA96D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4679A6D6-DA1E-A77E-86D7-C1EEDDF0D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45E020AA-1073-24AE-767F-74F74DCC743B}"/>
              </a:ext>
            </a:extLst>
          </p:cNvPr>
          <p:cNvSpPr txBox="1">
            <a:spLocks/>
          </p:cNvSpPr>
          <p:nvPr/>
        </p:nvSpPr>
        <p:spPr>
          <a:xfrm>
            <a:off x="514117" y="1394454"/>
            <a:ext cx="10536575" cy="4170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dirty="0">
                <a:solidFill>
                  <a:srgbClr val="303D68"/>
                </a:solidFill>
                <a:latin typeface="DejaVu Math TeX Gyre" panose="02000503000000000000" pitchFamily="2" charset="0"/>
              </a:rPr>
              <a:t>Analiza e hendekëve dhe e mbivendosjes bëhet e vlefshme kur çon në vendime praktike. </a:t>
            </a:r>
          </a:p>
          <a:p>
            <a:pPr algn="just"/>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Arsimtarët mund të përdorin gjetjet për të rregulluar mësimet, për të integruar mjete të reja ose për të krijuar aktivitete që adresojnë kompetencat e munguara. Disa përmirësime mund të kërkojnë materiale të reja, ndërsa të tjera mund të futen përmes përditësimeve të vogla të detyrave ekzistuese.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Përmbledhja e rezultateve në një pasqyrë të thjeshtë ndihmon ekipet të vendosin prioritetet dhe të planifikojnë hapat e ardhshëm. Kjo qartësi mbështet një ofertë dixhitale më të balancuar dhe përgatit institucionin për punë të mëtejshme në hartimin e një plani CPD të fortë dhe të synuar.</a:t>
            </a:r>
            <a:endParaRPr lang="bg-BG" sz="20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03011DCF-1AB2-6BD3-D063-9099D5FC226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Kthimi i analizës në veprim</a:t>
            </a:r>
          </a:p>
        </p:txBody>
      </p:sp>
    </p:spTree>
    <p:extLst>
      <p:ext uri="{BB962C8B-B14F-4D97-AF65-F5344CB8AC3E}">
        <p14:creationId xmlns:p14="http://schemas.microsoft.com/office/powerpoint/2010/main" val="35904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6E3D-590D-5CCE-6C9D-DAC9DDDFD9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656F0A9-912F-AFE2-E10B-0FE3AC922F27}"/>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A1ED7FF6-0128-A436-08CC-AB162CF440EF}"/>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77E8D83A-3C4A-86B1-A834-747AC90B8821}"/>
              </a:ext>
            </a:extLst>
          </p:cNvPr>
          <p:cNvSpPr>
            <a:spLocks noGrp="1"/>
          </p:cNvSpPr>
          <p:nvPr>
            <p:ph type="title"/>
          </p:nvPr>
        </p:nvSpPr>
        <p:spPr>
          <a:xfrm>
            <a:off x="558396" y="1750142"/>
            <a:ext cx="10610482" cy="1678858"/>
          </a:xfrm>
        </p:spPr>
        <p:txBody>
          <a:bodyPr>
            <a:noAutofit/>
          </a:bodyPr>
          <a:lstStyle/>
          <a:p>
            <a:pPr lvl="0"/>
            <a:r>
              <a:rPr lang="en-US" sz="3000" b="1" dirty="0">
                <a:solidFill>
                  <a:srgbClr val="399884"/>
                </a:solidFill>
                <a:latin typeface="DejaVu Sans"/>
                <a:ea typeface="DejaVu Sans" panose="020B0603030804020204" pitchFamily="34" charset="0"/>
                <a:cs typeface="DejaVu Sans" panose="020B0603030804020204" pitchFamily="34" charset="0"/>
              </a:rPr>
              <a:t>Moduli 2: Zhvillimi i një plani CPD </a:t>
            </a:r>
            <a:r>
              <a:rPr lang="en-US" sz="3000" b="1" dirty="0" err="1">
                <a:solidFill>
                  <a:srgbClr val="399884"/>
                </a:solidFill>
                <a:latin typeface="DejaVu Sans"/>
                <a:ea typeface="DejaVu Sans" panose="020B0603030804020204" pitchFamily="34" charset="0"/>
                <a:cs typeface="DejaVu Sans" panose="020B0603030804020204" pitchFamily="34" charset="0"/>
              </a:rPr>
              <a:t>për</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ofruesit</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arsimit</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dhe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aftësimit</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profesional</a:t>
            </a:r>
            <a:br>
              <a:rPr lang="en-US" sz="3000" b="1" dirty="0">
                <a:latin typeface="DejaVu Sans" panose="020B0603030804020204" pitchFamily="34" charset="0"/>
                <a:ea typeface="DejaVu Sans" panose="020B0603030804020204" pitchFamily="34" charset="0"/>
                <a:cs typeface="DejaVu Sans" panose="020B0603030804020204" pitchFamily="34" charset="0"/>
              </a:rPr>
            </a:br>
            <a:br>
              <a:rPr lang="en-US" sz="3000" b="1" dirty="0">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Nëntitulli 2.1: Përcaktimi i qëllimit të CPD-së dhe grupit të synuar</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Nënkryetimi 2.2: Shkrimi i rezultateve të të nxënit të matshme</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Nënkryetari 2.3: Zgjedhja e mënyrave të trajnimit dhe burimeve</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7177423B-F784-7DD2-62E5-82AF2D4E41C7}"/>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Përmirësimi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i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dhe</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zhvillim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qëndrueshëm.</a:t>
            </a:r>
          </a:p>
        </p:txBody>
      </p:sp>
      <p:pic>
        <p:nvPicPr>
          <p:cNvPr id="13" name="Picture 12" descr="A white text on a black background&#10;&#10;Description automatically generated">
            <a:extLst>
              <a:ext uri="{FF2B5EF4-FFF2-40B4-BE49-F238E27FC236}">
                <a16:creationId xmlns:a16="http://schemas.microsoft.com/office/drawing/2014/main" id="{1D15E25A-BE65-C69E-F643-574D2E6B6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3E9C2CBC-90EE-68AB-A40D-72C69EDD3F7C}"/>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ABC6D258-D251-6ADD-F91F-374C6F333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E2C71962-DC56-D279-65E4-D68B81A506D9}"/>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hendekut të gjelbër dhe digjital</a:t>
            </a:r>
          </a:p>
        </p:txBody>
      </p:sp>
    </p:spTree>
    <p:extLst>
      <p:ext uri="{BB962C8B-B14F-4D97-AF65-F5344CB8AC3E}">
        <p14:creationId xmlns:p14="http://schemas.microsoft.com/office/powerpoint/2010/main" val="381242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AF8D-2757-0E5D-7F15-51B5AF8570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034F69-8A61-869E-D774-FE594BC77343}"/>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EF228CB3-145F-057F-3A05-D5B198A36E0F}"/>
              </a:ext>
            </a:extLst>
          </p:cNvPr>
          <p:cNvSpPr txBox="1"/>
          <p:nvPr/>
        </p:nvSpPr>
        <p:spPr>
          <a:xfrm>
            <a:off x="3984331" y="402332"/>
            <a:ext cx="8111062" cy="28346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Mësoni të përcaktoni kontekstin dhe objektivat e një plani CPD bazuar në inteligjencën e aftësive </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Përcaktoni audiencën e synuar</a:t>
            </a:r>
          </a:p>
          <a:p>
            <a:pPr marL="457200" indent="-457200">
              <a:lnSpc>
                <a:spcPct val="90000"/>
              </a:lnSpc>
              <a:spcBef>
                <a:spcPct val="0"/>
              </a:spcBef>
              <a:buFont typeface="Arial" panose="020B0604020202020204" pitchFamily="34" charset="0"/>
              <a:buChar char="•"/>
            </a:pPr>
            <a:r>
              <a:rPr lang="pt-BR" kern="100" dirty="0">
                <a:solidFill>
                  <a:schemeClr val="bg1"/>
                </a:solidFill>
                <a:latin typeface="Cambria" panose="02040503050406030204" pitchFamily="18" charset="0"/>
                <a:ea typeface="Cambria" panose="02040503050406030204" pitchFamily="18" charset="0"/>
                <a:cs typeface="Arial" panose="020B0604020202020204" pitchFamily="34" charset="0"/>
              </a:rPr>
              <a:t> </a:t>
            </a:r>
            <a:endParaRPr lang="en-US" sz="3000" dirty="0">
              <a:solidFill>
                <a:srgbClr val="303D68"/>
              </a:solidFill>
              <a:latin typeface="DejaVu Math TeX Gyre" panose="02000503000000000000" pitchFamily="2" charset="0"/>
              <a:ea typeface="+mj-ea"/>
              <a:cs typeface="+mj-cs"/>
            </a:endParaRPr>
          </a:p>
        </p:txBody>
      </p:sp>
      <p:sp>
        <p:nvSpPr>
          <p:cNvPr id="9" name="Text Box 10">
            <a:extLst>
              <a:ext uri="{FF2B5EF4-FFF2-40B4-BE49-F238E27FC236}">
                <a16:creationId xmlns:a16="http://schemas.microsoft.com/office/drawing/2014/main" id="{B6877EDD-BF4D-2192-6C7E-777AC4C7364B}"/>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Nëntitulli 2.1: Përcaktimi i qëllimit të CPD-së dhe grupit të synuar</a:t>
            </a:r>
          </a:p>
        </p:txBody>
      </p:sp>
      <p:pic>
        <p:nvPicPr>
          <p:cNvPr id="2" name="Picture 1" descr="A logo with text on it&#10;&#10;Description automatically generated">
            <a:extLst>
              <a:ext uri="{FF2B5EF4-FFF2-40B4-BE49-F238E27FC236}">
                <a16:creationId xmlns:a16="http://schemas.microsoft.com/office/drawing/2014/main" id="{E8B4E403-9074-DE29-8183-F1AED79E9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B0151D1-7F83-79C3-4616-2A159B15A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19304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239C-1E3D-C9DD-CE72-E2E004053C6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12C363F-4286-E670-459C-229FAF5D93F9}"/>
              </a:ext>
            </a:extLst>
          </p:cNvPr>
          <p:cNvSpPr txBox="1">
            <a:spLocks/>
          </p:cNvSpPr>
          <p:nvPr/>
        </p:nvSpPr>
        <p:spPr>
          <a:xfrm>
            <a:off x="514117" y="745527"/>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noProof="0"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Rezultatet e të nxënit</a:t>
            </a:r>
          </a:p>
          <a:p>
            <a:endParaRPr lang="en-GB"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7" name="Title 1">
            <a:extLst>
              <a:ext uri="{FF2B5EF4-FFF2-40B4-BE49-F238E27FC236}">
                <a16:creationId xmlns:a16="http://schemas.microsoft.com/office/drawing/2014/main" id="{4674A1F7-E83A-277B-63BF-AA540B4DDD60}"/>
              </a:ext>
            </a:extLst>
          </p:cNvPr>
          <p:cNvSpPr txBox="1">
            <a:spLocks/>
          </p:cNvSpPr>
          <p:nvPr/>
        </p:nvSpPr>
        <p:spPr>
          <a:xfrm>
            <a:off x="514117" y="1668091"/>
            <a:ext cx="10633781" cy="2436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Përdorni inteligjencën e aftësive nga burimet e tregut të punës për të hartuar kompetencat ekzistuese të arsimit dhe formimit profesional (VET) kundrejt kornizës DigComp 2.2, duke identifikuar boshllëqet dhe mbivendosjet prioritare.</a:t>
            </a:r>
          </a:p>
          <a:p>
            <a:pPr marL="285750" indent="-285750">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Projektoni një plan të strukturuar për Zhvillim Profesional të Vazhdueshëm (CPD) që përcakton një grup synimi, vendos rezultate të matshme të të nxënit dhe zgjedh format dhe burime të përshtatshme trajnimi.</a:t>
            </a:r>
          </a:p>
          <a:p>
            <a:pPr marL="285750" indent="-285750">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buFont typeface="Arial" panose="020B0604020202020204" pitchFamily="34" charset="0"/>
              <a:buChar char="•"/>
            </a:pPr>
            <a:r>
              <a:rPr lang="en-GB" sz="2000" noProof="0" dirty="0">
                <a:solidFill>
                  <a:srgbClr val="303D68"/>
                </a:solidFill>
                <a:latin typeface="DejaVu Math TeX Gyre" panose="02000503000000000000" pitchFamily="2" charset="0"/>
              </a:rPr>
              <a:t>Zhvilloni strategji për kultivimin e një kulture dixhitale të përgjegjshme, duke përfshirë krijimin e strukturave mbështetëse dhe një depo të përbashkët burimesh për të promovuar praktika gjithëpërfshirëse.</a:t>
            </a: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GB" sz="100" noProof="0" dirty="0">
                <a:solidFill>
                  <a:srgbClr val="303D68"/>
                </a:solidFill>
                <a:latin typeface="DejaVu Math TeX Gyre" panose="02000503000000000000" pitchFamily="2" charset="0"/>
              </a:rPr>
              <a:t> </a:t>
            </a: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r>
              <a:rPr lang="en-GB" sz="100" noProof="0" dirty="0">
                <a:solidFill>
                  <a:srgbClr val="303D68"/>
                </a:solidFill>
                <a:latin typeface="DejaVu Math TeX Gyre" panose="02000503000000000000" pitchFamily="2" charset="0"/>
              </a:rPr>
              <a:t> </a:t>
            </a: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en-GB" sz="100" noProof="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GB" sz="100" noProof="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pic>
        <p:nvPicPr>
          <p:cNvPr id="2" name="Picture 1" descr="A logo with text on it&#10;&#10;Description automatically generated">
            <a:extLst>
              <a:ext uri="{FF2B5EF4-FFF2-40B4-BE49-F238E27FC236}">
                <a16:creationId xmlns:a16="http://schemas.microsoft.com/office/drawing/2014/main" id="{0A516863-2B40-650E-A526-AEC83EE9E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53CE4FCB-F5D6-3A9A-4081-3BDCA0AA8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4144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392EC-8B65-76A2-CF3A-E248B977030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FD14F940-5CC9-2B24-1CD1-20B7FD10E074}"/>
              </a:ext>
            </a:extLst>
          </p:cNvPr>
          <p:cNvSpPr txBox="1">
            <a:spLocks/>
          </p:cNvSpPr>
          <p:nvPr/>
        </p:nvSpPr>
        <p:spPr>
          <a:xfrm>
            <a:off x="610509" y="1789471"/>
            <a:ext cx="10676594" cy="4281692"/>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Një plan CPD bëhet me kuptim vetëm kur ka një qëllim të qartë. </a:t>
            </a:r>
          </a:p>
          <a:p>
            <a:pPr marL="342900" indent="-34290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indent="-34290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Ky qëllim shpjegon se çfarë dëshiron të përmirësojë institucioni dhe pse ky përmirësim ka rëndësi. Ai duhet të lidhet drejtpërdrejt me hendekët digjitale të identifikuara më parë, në mënyrë që plani të përgjigjet nevojave reale dhe jo qëllimeve të përgjithshme. </a:t>
            </a:r>
          </a:p>
          <a:p>
            <a:pPr marL="342900" indent="-34290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342900" indent="-34290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Kur edukatorët e kuptojnë qëllimin, ata mund të shohin se si pjesëmarrja e tyre lidhet me rezultatet e nxënësve dhe pritshmëritë e tregut </a:t>
            </a:r>
            <a:r>
              <a:rPr lang="en-US" sz="2000" dirty="0" err="1">
                <a:solidFill>
                  <a:srgbClr val="303D68"/>
                </a:solidFill>
                <a:latin typeface="DejaVu Math TeX Gyre" panose="02000503000000000000" pitchFamily="2" charset="0"/>
              </a:rPr>
              <a:t>të punës</a:t>
            </a:r>
            <a:r>
              <a:rPr lang="en-US" sz="2000" dirty="0">
                <a:solidFill>
                  <a:srgbClr val="303D68"/>
                </a:solidFill>
                <a:latin typeface="DejaVu Math TeX Gyre" panose="02000503000000000000" pitchFamily="2" charset="0"/>
              </a:rPr>
              <a:t>. Një qëllim i qartë gjithashtu ndihmon në shmangien e iniciativave të shpërndara dhe sjell fokus në procesin e zhvillimit.</a:t>
            </a:r>
            <a:endParaRPr lang="en-US" sz="1900" dirty="0"/>
          </a:p>
        </p:txBody>
      </p:sp>
      <p:pic>
        <p:nvPicPr>
          <p:cNvPr id="10" name="Picture 9" descr="Blue text on a black background&#10;&#10;Description automatically generated">
            <a:extLst>
              <a:ext uri="{FF2B5EF4-FFF2-40B4-BE49-F238E27FC236}">
                <a16:creationId xmlns:a16="http://schemas.microsoft.com/office/drawing/2014/main" id="{ECE1745C-EF3C-D65B-3875-465D4B0711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F581996D-A674-F0E2-9D0A-D63ABFE29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2" name="Title 1">
            <a:extLst>
              <a:ext uri="{FF2B5EF4-FFF2-40B4-BE49-F238E27FC236}">
                <a16:creationId xmlns:a16="http://schemas.microsoft.com/office/drawing/2014/main" id="{19BCC933-6D26-87BB-45A1-752E659831B9}"/>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Vendosja</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një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drejtimi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qartë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për</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zhvillimin</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profesional</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vazhdueshëm</a:t>
            </a:r>
          </a:p>
        </p:txBody>
      </p:sp>
      <p:sp>
        <p:nvSpPr>
          <p:cNvPr id="15" name="TextBox 14">
            <a:extLst>
              <a:ext uri="{FF2B5EF4-FFF2-40B4-BE49-F238E27FC236}">
                <a16:creationId xmlns:a16="http://schemas.microsoft.com/office/drawing/2014/main" id="{92F56CFF-4B83-F775-C092-2703ED89EE64}"/>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noah-buscher-x8ZStukS2PM-unsplash</a:t>
            </a:r>
          </a:p>
        </p:txBody>
      </p:sp>
    </p:spTree>
    <p:extLst>
      <p:ext uri="{BB962C8B-B14F-4D97-AF65-F5344CB8AC3E}">
        <p14:creationId xmlns:p14="http://schemas.microsoft.com/office/powerpoint/2010/main" val="748374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B8D524-C928-FF4F-48C6-35EE6E86BF0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A66A931-4004-9A57-EBAA-E3ED98BB0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E485B4F-8618-5918-4182-5EB6003D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79E0DED5-BB77-D90C-03E6-69CA239B6D08}"/>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Lidhja</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qëllimit</a:t>
            </a:r>
            <a:r>
              <a:rPr lang="en-US" sz="3000" b="1" dirty="0">
                <a:solidFill>
                  <a:srgbClr val="399884"/>
                </a:solidFill>
                <a:latin typeface="DejaVu Sans"/>
                <a:ea typeface="DejaVu Sans" panose="020B0603030804020204" pitchFamily="34" charset="0"/>
                <a:cs typeface="DejaVu Sans" panose="020B0603030804020204" pitchFamily="34" charset="0"/>
              </a:rPr>
              <a:t> me </a:t>
            </a:r>
            <a:r>
              <a:rPr lang="en-US" sz="3000" b="1" dirty="0" err="1">
                <a:solidFill>
                  <a:srgbClr val="399884"/>
                </a:solidFill>
                <a:latin typeface="DejaVu Sans"/>
                <a:ea typeface="DejaVu Sans" panose="020B0603030804020204" pitchFamily="34" charset="0"/>
                <a:cs typeface="DejaVu Sans" panose="020B0603030804020204" pitchFamily="34" charset="0"/>
              </a:rPr>
              <a:t>provën</a:t>
            </a:r>
          </a:p>
        </p:txBody>
      </p:sp>
      <p:pic>
        <p:nvPicPr>
          <p:cNvPr id="9" name="Picture 8" descr="Blue text on a black background&#10;&#10;Description automatically generated">
            <a:extLst>
              <a:ext uri="{FF2B5EF4-FFF2-40B4-BE49-F238E27FC236}">
                <a16:creationId xmlns:a16="http://schemas.microsoft.com/office/drawing/2014/main" id="{C3CA4C1B-B35B-7062-B213-840C14154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6965C465-9B25-48AC-C3CB-B468ED41FA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5EE01716-E137-4159-3716-7E64C13D8EF3}"/>
              </a:ext>
            </a:extLst>
          </p:cNvPr>
          <p:cNvSpPr txBox="1">
            <a:spLocks/>
          </p:cNvSpPr>
          <p:nvPr/>
        </p:nvSpPr>
        <p:spPr>
          <a:xfrm>
            <a:off x="106631" y="745527"/>
            <a:ext cx="11328285" cy="33348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r>
              <a:rPr lang="en-US" dirty="0">
                <a:solidFill>
                  <a:srgbClr val="303D68"/>
                </a:solidFill>
                <a:latin typeface="DejaVu Math TeX Gyre" panose="02000503000000000000" pitchFamily="2" charset="0"/>
              </a:rPr>
              <a:t>Qëllimi i një plani CPD duhet të burojnë nga ajo që institucioni ka vërejtur tashmë në programet e tij. Nëse ekipet kanë vështirësi në hartimin e kompetencave dixhitale, qëllimi mund të përqendrohet në forcimin e kësaj aftësie. </a:t>
            </a:r>
          </a:p>
          <a:p>
            <a:pPr lvl="1"/>
            <a:endParaRPr lang="en-US" sz="2000" dirty="0">
              <a:solidFill>
                <a:srgbClr val="303D68"/>
              </a:solidFill>
              <a:latin typeface="DejaVu Math TeX Gyre" panose="02000503000000000000" pitchFamily="2" charset="0"/>
            </a:endParaRPr>
          </a:p>
          <a:p>
            <a:pPr lvl="1"/>
            <a:r>
              <a:rPr lang="en-US" dirty="0">
                <a:solidFill>
                  <a:srgbClr val="303D68"/>
                </a:solidFill>
                <a:latin typeface="DejaVu Math TeX Gyre" panose="02000503000000000000" pitchFamily="2" charset="0"/>
              </a:rPr>
              <a:t>Nëse stafi rrallë përdor informacionin mbi tregun </a:t>
            </a:r>
            <a:r>
              <a:rPr lang="en-US" dirty="0" err="1">
                <a:solidFill>
                  <a:srgbClr val="303D68"/>
                </a:solidFill>
                <a:latin typeface="DejaVu Math TeX Gyre" panose="02000503000000000000" pitchFamily="2" charset="0"/>
              </a:rPr>
              <a:t>e punës</a:t>
            </a:r>
            <a:r>
              <a:rPr lang="en-US" dirty="0">
                <a:solidFill>
                  <a:srgbClr val="303D68"/>
                </a:solidFill>
                <a:latin typeface="DejaVu Math TeX Gyre" panose="02000503000000000000" pitchFamily="2" charset="0"/>
              </a:rPr>
              <a:t>, qëllimi mund të synojë të rrisë besimin në interpretimin e të dhënave.</a:t>
            </a:r>
          </a:p>
        </p:txBody>
      </p:sp>
      <p:pic>
        <p:nvPicPr>
          <p:cNvPr id="2" name="Imagem 1">
            <a:extLst>
              <a:ext uri="{FF2B5EF4-FFF2-40B4-BE49-F238E27FC236}">
                <a16:creationId xmlns:a16="http://schemas.microsoft.com/office/drawing/2014/main" id="{F4FC84BB-7057-7C13-3A33-ACD74883F5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084" y="2623558"/>
            <a:ext cx="6247418" cy="3348018"/>
          </a:xfrm>
          <a:prstGeom prst="rect">
            <a:avLst/>
          </a:prstGeom>
          <a:noFill/>
          <a:ln>
            <a:noFill/>
          </a:ln>
        </p:spPr>
      </p:pic>
      <p:sp>
        <p:nvSpPr>
          <p:cNvPr id="5" name="CaixaDeTexto 4">
            <a:extLst>
              <a:ext uri="{FF2B5EF4-FFF2-40B4-BE49-F238E27FC236}">
                <a16:creationId xmlns:a16="http://schemas.microsoft.com/office/drawing/2014/main" id="{90132FD4-DF90-B98B-CFE7-FB8E5762FC00}"/>
              </a:ext>
            </a:extLst>
          </p:cNvPr>
          <p:cNvSpPr txBox="1"/>
          <p:nvPr/>
        </p:nvSpPr>
        <p:spPr>
          <a:xfrm>
            <a:off x="7333292" y="3625585"/>
            <a:ext cx="4208255" cy="1200329"/>
          </a:xfrm>
          <a:prstGeom prst="rect">
            <a:avLst/>
          </a:prstGeom>
          <a:noFill/>
        </p:spPr>
        <p:txBody>
          <a:bodyPr wrap="square">
            <a:spAutoFit/>
          </a:bodyPr>
          <a:lstStyle/>
          <a:p>
            <a:pPr lvl="1"/>
            <a:r>
              <a:rPr lang="en-US" sz="1800" dirty="0">
                <a:solidFill>
                  <a:srgbClr val="303D68"/>
                </a:solidFill>
                <a:latin typeface="DejaVu Math TeX Gyre" panose="02000503000000000000" pitchFamily="2" charset="0"/>
              </a:rPr>
              <a:t>Kur qëllimi bazohet në prova, plani i CPD bëhet më i arritshëm dhe më i lehtë për t'u komunikuar.</a:t>
            </a:r>
            <a:endPar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198845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0030A2-3480-5BB5-8F7B-4DC986E98C8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65796CC-29B6-D336-F370-20A798BD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237563-DF9C-0597-4F19-D8FBD2AA8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E94FA83F-BC47-89E9-AFDC-C651FFD64146}"/>
              </a:ext>
            </a:extLst>
          </p:cNvPr>
          <p:cNvSpPr txBox="1">
            <a:spLocks/>
          </p:cNvSpPr>
          <p:nvPr/>
        </p:nvSpPr>
        <p:spPr>
          <a:xfrm>
            <a:off x="610509" y="1789470"/>
            <a:ext cx="10769360" cy="41137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1800" dirty="0">
                <a:solidFill>
                  <a:srgbClr val="303D68"/>
                </a:solidFill>
                <a:latin typeface="DejaVu Math TeX Gyre" panose="02000503000000000000" pitchFamily="2" charset="0"/>
              </a:rPr>
              <a:t>Pasi qëllimi është përcaktuar, hapi tjetër është zgjedhja e grupit të synuar. Ky grup përfshin stafin që duhet të zhvillojë kompetenca specifike për të arritur objektivat e CPD-së. Mund të përfshijë koordinatorë programesh, mësues lëndësh ose ekipe që përgatitin vlerësime. </a:t>
            </a:r>
          </a:p>
          <a:p>
            <a:pPr marL="285750" indent="-285750" algn="just">
              <a:spcAft>
                <a:spcPts val="600"/>
              </a:spcAft>
              <a:buFont typeface="Arial" panose="020B0604020202020204" pitchFamily="34" charset="0"/>
              <a:buChar char="•"/>
            </a:pPr>
            <a:endParaRPr lang="en-US" sz="18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1800" dirty="0">
                <a:solidFill>
                  <a:srgbClr val="303D68"/>
                </a:solidFill>
                <a:latin typeface="DejaVu Math TeX Gyre" panose="02000503000000000000" pitchFamily="2" charset="0"/>
              </a:rPr>
              <a:t>Zgjedhja e pjesëmarrësve të duhur siguron që plani të çojë në ndryshim të dukshëm. Një grup i synuar i fokusuar gjithashtu e bën më të lehtë hartimin e aktiviteteve që përputhen me rolet dhe pikënisjet e tyre. Kur pjesëmarrësit kuptojnë pse janë zgjedhur dhe si kontribuon mësimi i tyre në strategjinë e institucionit, plani i CPD-së fiton angazhim më të fortë dhe rezultate më të qarta.</a:t>
            </a:r>
            <a:endParaRPr lang="bg-BG" sz="1800" dirty="0">
              <a:solidFill>
                <a:srgbClr val="303D68"/>
              </a:solidFill>
              <a:latin typeface="DejaVu Math TeX Gyre" panose="02000503000000000000" pitchFamily="2" charset="0"/>
            </a:endParaRPr>
          </a:p>
        </p:txBody>
      </p:sp>
      <p:pic>
        <p:nvPicPr>
          <p:cNvPr id="10" name="Picture 9" descr="Blue text on a black background&#10;&#10;Description automatically generated">
            <a:extLst>
              <a:ext uri="{FF2B5EF4-FFF2-40B4-BE49-F238E27FC236}">
                <a16:creationId xmlns:a16="http://schemas.microsoft.com/office/drawing/2014/main" id="{0DF28AE1-4210-DD4E-1381-D5DF834FD5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E2B653D2-06FD-3212-7C8D-734C250671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itle 1">
            <a:extLst>
              <a:ext uri="{FF2B5EF4-FFF2-40B4-BE49-F238E27FC236}">
                <a16:creationId xmlns:a16="http://schemas.microsoft.com/office/drawing/2014/main" id="{E535B994-E9C9-F7D0-7D65-69810982BC91}"/>
              </a:ext>
            </a:extLst>
          </p:cNvPr>
          <p:cNvSpPr txBox="1">
            <a:spLocks/>
          </p:cNvSpPr>
          <p:nvPr/>
        </p:nvSpPr>
        <p:spPr>
          <a:xfrm>
            <a:off x="610509" y="892637"/>
            <a:ext cx="1031878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Identifikimi i pjesëmarrësve të duhur</a:t>
            </a:r>
          </a:p>
        </p:txBody>
      </p:sp>
      <p:sp>
        <p:nvSpPr>
          <p:cNvPr id="15" name="TextBox 14">
            <a:extLst>
              <a:ext uri="{FF2B5EF4-FFF2-40B4-BE49-F238E27FC236}">
                <a16:creationId xmlns:a16="http://schemas.microsoft.com/office/drawing/2014/main" id="{EC237F5A-D185-BF03-7D91-41CAB7A9987A}"/>
              </a:ext>
            </a:extLst>
          </p:cNvPr>
          <p:cNvSpPr txBox="1"/>
          <p:nvPr/>
        </p:nvSpPr>
        <p:spPr>
          <a:xfrm>
            <a:off x="-3047" y="6642546"/>
            <a:ext cx="3404849"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artem-balashevsky-Ld-5Lu-eU6A-unsplash</a:t>
            </a:r>
          </a:p>
        </p:txBody>
      </p:sp>
    </p:spTree>
    <p:extLst>
      <p:ext uri="{BB962C8B-B14F-4D97-AF65-F5344CB8AC3E}">
        <p14:creationId xmlns:p14="http://schemas.microsoft.com/office/powerpoint/2010/main" val="157062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CFE8-287A-80DE-4245-2D87EDF4CC3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723355-084E-6EEF-342B-6FEB3799F1EC}"/>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0E071CD3-CC0E-91A0-F0F1-15A4DAAE4862}"/>
              </a:ext>
            </a:extLst>
          </p:cNvPr>
          <p:cNvSpPr txBox="1"/>
          <p:nvPr/>
        </p:nvSpPr>
        <p:spPr>
          <a:xfrm>
            <a:off x="3984331" y="402332"/>
            <a:ext cx="81110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Ushtrim për krijimin e rezultateve të të nxënit të matshme, duke u siguruar që ato janë të lidhura me një fushë të caktuar kompetence DigComp 2.2</a:t>
            </a:r>
            <a:endParaRPr lang="en-GB" sz="1800" kern="100" noProof="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A5B8A364-CA3E-515E-D1B6-6479C025A879}"/>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Nëntitulli 2.2: Shkrimi i rezultateve të të nxënit të matshme</a:t>
            </a:r>
          </a:p>
        </p:txBody>
      </p:sp>
      <p:pic>
        <p:nvPicPr>
          <p:cNvPr id="2" name="Picture 1" descr="A logo with text on it&#10;&#10;Description automatically generated">
            <a:extLst>
              <a:ext uri="{FF2B5EF4-FFF2-40B4-BE49-F238E27FC236}">
                <a16:creationId xmlns:a16="http://schemas.microsoft.com/office/drawing/2014/main" id="{4C737077-5149-8ED6-A613-7DA9F5A40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67" y="33098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932A86E-9FAD-3DF5-7808-58051A2533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701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15E4A9-3ACD-509E-810B-D576833E1E3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1E03A98-F0DE-B72E-CB11-5B763E5DF2CD}"/>
              </a:ext>
            </a:extLst>
          </p:cNvPr>
          <p:cNvSpPr txBox="1">
            <a:spLocks/>
          </p:cNvSpPr>
          <p:nvPr/>
        </p:nvSpPr>
        <p:spPr>
          <a:xfrm>
            <a:off x="610507" y="1504335"/>
            <a:ext cx="5623145" cy="4247535"/>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Rezultatet e të nxënit tregojnë se çfarë duhet të jenë në gjendje të bëjnë pjesëmarrësit pasi të kenë përfunduar planin CPD. Ato e bëjnë të dukshme përparimin dhe ndihmojnë ekipet të kuptojnë se çfarë synon të arrijë plani.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Kur rezultatet shkruhen qartë, të gjithë e dinë se cilat aftësi ose njohuri do të ndryshojnë dhe si kjo ndryshim mbështet qëllimin më të gjerë të përputhjes së kompetencave digjitale me nevojat e tregut </a:t>
            </a:r>
            <a:r>
              <a:rPr lang="en-US" sz="2000" dirty="0" err="1">
                <a:solidFill>
                  <a:srgbClr val="303D68"/>
                </a:solidFill>
                <a:latin typeface="DejaVu Math TeX Gyre" panose="02000503000000000000" pitchFamily="2" charset="0"/>
              </a:rPr>
              <a:t>të punës</a:t>
            </a:r>
            <a:r>
              <a:rPr lang="en-US" sz="2000" dirty="0">
                <a:solidFill>
                  <a:srgbClr val="303D68"/>
                </a:solidFill>
                <a:latin typeface="DejaVu Math TeX Gyre" panose="02000503000000000000" pitchFamily="2" charset="0"/>
              </a:rPr>
              <a:t>.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Rezultatet e qarta gjithashtu krijojnë një kuptim të përbashkët mes stafit dhe e bëjnë më të lehtë vlerësimin e planit më vonë.</a:t>
            </a:r>
          </a:p>
        </p:txBody>
      </p:sp>
      <p:pic>
        <p:nvPicPr>
          <p:cNvPr id="8" name="Picture 7" descr="A logo with text on it&#10;&#10;Description automatically generated">
            <a:extLst>
              <a:ext uri="{FF2B5EF4-FFF2-40B4-BE49-F238E27FC236}">
                <a16:creationId xmlns:a16="http://schemas.microsoft.com/office/drawing/2014/main" id="{BF9ECE02-5CA0-F45A-2FD3-A932B92300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AB23CBF3-0B2E-5306-32CE-231FFF509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11" name="Title 1">
            <a:extLst>
              <a:ext uri="{FF2B5EF4-FFF2-40B4-BE49-F238E27FC236}">
                <a16:creationId xmlns:a16="http://schemas.microsoft.com/office/drawing/2014/main" id="{7B03B462-D4D8-0033-08DA-6ABB1A4112FC}"/>
              </a:ext>
            </a:extLst>
          </p:cNvPr>
          <p:cNvSpPr txBox="1">
            <a:spLocks/>
          </p:cNvSpPr>
          <p:nvPr/>
        </p:nvSpPr>
        <p:spPr>
          <a:xfrm>
            <a:off x="514117" y="745527"/>
            <a:ext cx="10104722"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Pse</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rezultatet</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e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mësimit</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janë</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të</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rëndësishme</a:t>
            </a:r>
          </a:p>
        </p:txBody>
      </p:sp>
      <p:sp>
        <p:nvSpPr>
          <p:cNvPr id="13" name="TextBox 12">
            <a:extLst>
              <a:ext uri="{FF2B5EF4-FFF2-40B4-BE49-F238E27FC236}">
                <a16:creationId xmlns:a16="http://schemas.microsoft.com/office/drawing/2014/main" id="{636BAF9F-2F51-9221-9936-9E3BB0DB26D0}"/>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annie-spratt-a3mXEG8AEx8-unsplash</a:t>
            </a:r>
          </a:p>
        </p:txBody>
      </p:sp>
      <p:pic>
        <p:nvPicPr>
          <p:cNvPr id="3074" name="Picture 2" descr="Digital Competence Framework for Citizens (DigComp) - The ...">
            <a:extLst>
              <a:ext uri="{FF2B5EF4-FFF2-40B4-BE49-F238E27FC236}">
                <a16:creationId xmlns:a16="http://schemas.microsoft.com/office/drawing/2014/main" id="{622C97EF-D35C-D1D3-F565-70EE85520F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3" r="43186"/>
          <a:stretch>
            <a:fillRect/>
          </a:stretch>
        </p:blipFill>
        <p:spPr bwMode="auto">
          <a:xfrm>
            <a:off x="6844159" y="1339242"/>
            <a:ext cx="5344793" cy="450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03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2EB3BF-D4FF-6CE0-24D7-736B96CF61DC}"/>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B3744E1-E287-4EE9-4959-ED76B9C1A7CF}"/>
              </a:ext>
            </a:extLst>
          </p:cNvPr>
          <p:cNvSpPr txBox="1">
            <a:spLocks/>
          </p:cNvSpPr>
          <p:nvPr/>
        </p:nvSpPr>
        <p:spPr>
          <a:xfrm>
            <a:off x="786581" y="1690202"/>
            <a:ext cx="10567217" cy="448676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Për të shkruar rezultate të mësimit efektive, edukatorët fillojnë duke shqyrtuar qëllimin e planit CPD.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Rezultati duhet të përshkruajë një veprim që mund të vëzhgohet, si identifikimi i tendencave digjitale, zbatimi i një kornize ose analiza e boshteve të kompetencave. Përdorimi i foljeve të thjeshta ndihmon të tregohet se çfarë do të bëjnë në praktikë pjesëmarrësit.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Rezultatet gjithashtu duhet të jenë realiste për kohën në dispozicion. Kur rezultatet janë të përmbledhura dhe të arritshme, ato udhëheqin trajnerët në zgjedhjen e aktiviteteve dhe burimeve të duhura.</a:t>
            </a:r>
            <a:endParaRPr lang="en-US" sz="2000" dirty="0"/>
          </a:p>
        </p:txBody>
      </p:sp>
      <p:pic>
        <p:nvPicPr>
          <p:cNvPr id="10" name="Picture 9" descr="Blue text on a black background&#10;&#10;Description automatically generated">
            <a:extLst>
              <a:ext uri="{FF2B5EF4-FFF2-40B4-BE49-F238E27FC236}">
                <a16:creationId xmlns:a16="http://schemas.microsoft.com/office/drawing/2014/main" id="{D4E0CF9D-14AF-3E6C-D46F-063705AAF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C777C061-2245-FBFC-EBFA-1FF1BB920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E4607D27-8B95-D1C3-9E55-13AA1F239074}"/>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bogdan-karlenko-36b7JBzhfF4-unsplash</a:t>
            </a:r>
          </a:p>
        </p:txBody>
      </p:sp>
      <p:sp>
        <p:nvSpPr>
          <p:cNvPr id="14" name="Title 1">
            <a:extLst>
              <a:ext uri="{FF2B5EF4-FFF2-40B4-BE49-F238E27FC236}">
                <a16:creationId xmlns:a16="http://schemas.microsoft.com/office/drawing/2014/main" id="{4AC38906-3F73-57FE-B87B-C387355F9DED}"/>
              </a:ext>
            </a:extLst>
          </p:cNvPr>
          <p:cNvSpPr txBox="1">
            <a:spLocks/>
          </p:cNvSpPr>
          <p:nvPr/>
        </p:nvSpPr>
        <p:spPr>
          <a:xfrm>
            <a:off x="786581" y="892637"/>
            <a:ext cx="1014271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Shndërrimi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qëllimit</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në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rezultate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konkretizuara</a:t>
            </a:r>
            <a:endParaRPr lang="en-US" sz="3000" b="1" dirty="0">
              <a:solidFill>
                <a:srgbClr val="399884"/>
              </a:solidFill>
              <a:latin typeface="DejaVu Sans"/>
              <a:ea typeface="DejaVu Sans" panose="020B0603030804020204" pitchFamily="34" charset="0"/>
              <a:cs typeface="DejaVu Sans" panose="020B0603030804020204" pitchFamily="34" charset="0"/>
            </a:endParaRPr>
          </a:p>
        </p:txBody>
      </p:sp>
    </p:spTree>
    <p:extLst>
      <p:ext uri="{BB962C8B-B14F-4D97-AF65-F5344CB8AC3E}">
        <p14:creationId xmlns:p14="http://schemas.microsoft.com/office/powerpoint/2010/main" val="3189040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029C2A-88F9-A0A0-A1C2-91F1D525ABEB}"/>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5B428F-DB92-999B-6EE7-E7570BA90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6CB0CC5-75C0-789E-F4AE-8B4EEECCA34D}"/>
              </a:ext>
            </a:extLst>
          </p:cNvPr>
          <p:cNvSpPr txBox="1">
            <a:spLocks/>
          </p:cNvSpPr>
          <p:nvPr/>
        </p:nvSpPr>
        <p:spPr>
          <a:xfrm>
            <a:off x="786581" y="1690203"/>
            <a:ext cx="10567217" cy="332425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Për të shkruar rezultate të të nxënit efektive, edukatorët fillojnë duke shqyrtuar qëllimin e planit CPD.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Rezultatet e mira të të nxënit janë specifike, relevante dhe të lidhura me pritshmëritë reale në vendin e punës. Ato përqendrohen në aftësi që ndihmojnë institucionin të përgjigjet ndaj ndryshimeve digjitale, në vend të njohurive të përgjithshme që janë të vështira për t'u aplikuar.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Kur pjesëmarrësit mund të demonstrojnë atë që kanë mësuar përmes një detyre, diskutimi ose një projekti të vogël, rezultati është i matshëm. Këto rezultate e bëjnë vlerësimin më të lehtë dhe sigurojnë që plani CPD të çojë në përmirësime domethënëse në mënyrën se si kuptohen dhe mësohen kompetencat digjitale.</a:t>
            </a:r>
            <a:endParaRPr lang="en-US" sz="2000" dirty="0"/>
          </a:p>
        </p:txBody>
      </p:sp>
      <p:pic>
        <p:nvPicPr>
          <p:cNvPr id="10" name="Picture 9" descr="Blue text on a black background&#10;&#10;Description automatically generated">
            <a:extLst>
              <a:ext uri="{FF2B5EF4-FFF2-40B4-BE49-F238E27FC236}">
                <a16:creationId xmlns:a16="http://schemas.microsoft.com/office/drawing/2014/main" id="{8848D943-33EE-17CA-BD14-A0F1AF1EF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1" name="Picture 10" descr="A logo with text on it&#10;&#10;Description automatically generated">
            <a:extLst>
              <a:ext uri="{FF2B5EF4-FFF2-40B4-BE49-F238E27FC236}">
                <a16:creationId xmlns:a16="http://schemas.microsoft.com/office/drawing/2014/main" id="{4D356DCD-CAFF-8A0B-3727-905257C36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7732" y="5903194"/>
            <a:ext cx="1647764" cy="659106"/>
          </a:xfrm>
          <a:prstGeom prst="rect">
            <a:avLst/>
          </a:prstGeom>
        </p:spPr>
      </p:pic>
      <p:sp>
        <p:nvSpPr>
          <p:cNvPr id="12" name="TextBox 11">
            <a:extLst>
              <a:ext uri="{FF2B5EF4-FFF2-40B4-BE49-F238E27FC236}">
                <a16:creationId xmlns:a16="http://schemas.microsoft.com/office/drawing/2014/main" id="{7D273C39-C48C-C760-F4C1-A4A99CE2A1A0}"/>
              </a:ext>
            </a:extLst>
          </p:cNvPr>
          <p:cNvSpPr txBox="1"/>
          <p:nvPr/>
        </p:nvSpPr>
        <p:spPr>
          <a:xfrm>
            <a:off x="0" y="6642556"/>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bogdan-karlenko-36b7JBzhfF4-unsplash</a:t>
            </a:r>
          </a:p>
        </p:txBody>
      </p:sp>
      <p:sp>
        <p:nvSpPr>
          <p:cNvPr id="14" name="Title 1">
            <a:extLst>
              <a:ext uri="{FF2B5EF4-FFF2-40B4-BE49-F238E27FC236}">
                <a16:creationId xmlns:a16="http://schemas.microsoft.com/office/drawing/2014/main" id="{0DBF23AB-30D0-8198-6694-EEB445CDBE44}"/>
              </a:ext>
            </a:extLst>
          </p:cNvPr>
          <p:cNvSpPr txBox="1">
            <a:spLocks/>
          </p:cNvSpPr>
          <p:nvPr/>
        </p:nvSpPr>
        <p:spPr>
          <a:xfrm>
            <a:off x="786581" y="892637"/>
            <a:ext cx="1014271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Krijimi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rezultateve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që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mbështesin</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nevojat</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vërteta</a:t>
            </a:r>
          </a:p>
        </p:txBody>
      </p:sp>
    </p:spTree>
    <p:extLst>
      <p:ext uri="{BB962C8B-B14F-4D97-AF65-F5344CB8AC3E}">
        <p14:creationId xmlns:p14="http://schemas.microsoft.com/office/powerpoint/2010/main" val="403386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D6140-2A53-FCE9-C45F-BCC94B969E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975D1D0-5EC9-2E86-B2C0-C05CA016D87E}"/>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62CC711B-F75B-302C-C0A6-807423D29E91}"/>
              </a:ext>
            </a:extLst>
          </p:cNvPr>
          <p:cNvSpPr txBox="1"/>
          <p:nvPr/>
        </p:nvSpPr>
        <p:spPr>
          <a:xfrm>
            <a:off x="3984331" y="402332"/>
            <a:ext cx="81110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a:ea typeface="+mj-ea"/>
                <a:cs typeface="+mj-cs"/>
              </a:rPr>
              <a:t>Rishikoni dhe zgjidhni formatet e përshtatshme të trajnimit dhe mënyrat e ofrimit, duke identifikuar burimet e nevojshme </a:t>
            </a:r>
            <a:r>
              <a:rPr lang="en-US" sz="3000" dirty="0" err="1">
                <a:solidFill>
                  <a:srgbClr val="303D68"/>
                </a:solidFill>
                <a:latin typeface="DejaVu Math TeX Gyre"/>
                <a:ea typeface="+mj-ea"/>
                <a:cs typeface="+mj-cs"/>
              </a:rPr>
              <a:t>dhe</a:t>
            </a:r>
            <a:r>
              <a:rPr lang="en-US" sz="3000" dirty="0">
                <a:solidFill>
                  <a:srgbClr val="303D68"/>
                </a:solidFill>
                <a:latin typeface="DejaVu Math TeX Gyre"/>
                <a:ea typeface="+mj-ea"/>
                <a:cs typeface="+mj-cs"/>
              </a:rPr>
              <a:t> </a:t>
            </a:r>
            <a:r>
              <a:rPr lang="en-US" sz="3000" dirty="0" err="1">
                <a:solidFill>
                  <a:srgbClr val="303D68"/>
                </a:solidFill>
                <a:latin typeface="DejaVu Math TeX Gyre"/>
                <a:ea typeface="+mj-ea"/>
                <a:cs typeface="+mj-cs"/>
              </a:rPr>
              <a:t>nevojat</a:t>
            </a:r>
            <a:r>
              <a:rPr lang="en-US" sz="3000" dirty="0">
                <a:solidFill>
                  <a:srgbClr val="303D68"/>
                </a:solidFill>
                <a:latin typeface="DejaVu Math TeX Gyre"/>
                <a:ea typeface="+mj-ea"/>
                <a:cs typeface="+mj-cs"/>
              </a:rPr>
              <a:t> </a:t>
            </a:r>
            <a:r>
              <a:rPr lang="en-US" sz="3000" dirty="0" err="1">
                <a:solidFill>
                  <a:srgbClr val="303D68"/>
                </a:solidFill>
                <a:latin typeface="DejaVu Math TeX Gyre"/>
                <a:ea typeface="+mj-ea"/>
                <a:cs typeface="+mj-cs"/>
              </a:rPr>
              <a:t>për</a:t>
            </a:r>
            <a:r>
              <a:rPr lang="en-US" sz="3000" dirty="0">
                <a:solidFill>
                  <a:srgbClr val="303D68"/>
                </a:solidFill>
                <a:latin typeface="DejaVu Math TeX Gyre"/>
                <a:ea typeface="+mj-ea"/>
                <a:cs typeface="+mj-cs"/>
              </a:rPr>
              <a:t> </a:t>
            </a:r>
            <a:r>
              <a:rPr lang="en-US" sz="3000" dirty="0" err="1">
                <a:solidFill>
                  <a:srgbClr val="303D68"/>
                </a:solidFill>
                <a:latin typeface="DejaVu Math TeX Gyre"/>
                <a:ea typeface="+mj-ea"/>
                <a:cs typeface="+mj-cs"/>
              </a:rPr>
              <a:t>qasje</a:t>
            </a:r>
            <a:r>
              <a:rPr lang="en-US" sz="3000" dirty="0">
                <a:solidFill>
                  <a:srgbClr val="303D68"/>
                </a:solidFill>
                <a:latin typeface="DejaVu Math TeX Gyre"/>
                <a:ea typeface="+mj-ea"/>
                <a:cs typeface="+mj-cs"/>
              </a:rPr>
              <a:t>.</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1D1117B7-3785-EB63-5A42-961A783F91FE}"/>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Nënkapitulli 2.3: Zgjedhja e mënyrave të trajnimit dhe burimeve</a:t>
            </a:r>
          </a:p>
        </p:txBody>
      </p:sp>
      <p:pic>
        <p:nvPicPr>
          <p:cNvPr id="2" name="Picture 1" descr="A logo with text on it&#10;&#10;Description automatically generated">
            <a:extLst>
              <a:ext uri="{FF2B5EF4-FFF2-40B4-BE49-F238E27FC236}">
                <a16:creationId xmlns:a16="http://schemas.microsoft.com/office/drawing/2014/main" id="{C81FD5F7-2C62-6176-0F5C-C31809B4F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5D84D80-CDAA-5F8C-C16C-7979577FE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32419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0D523-8306-12DC-1E1A-AE50AAFADDDE}"/>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834CB5D7-3636-1316-FB58-DADF004D8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CB880DC-5E5C-6C4C-E39A-B04B9E1E7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EDA721AB-AFD9-CF16-02C8-DE3E573E0075}"/>
              </a:ext>
            </a:extLst>
          </p:cNvPr>
          <p:cNvSpPr txBox="1">
            <a:spLocks/>
          </p:cNvSpPr>
          <p:nvPr/>
        </p:nvSpPr>
        <p:spPr>
          <a:xfrm>
            <a:off x="514117" y="1494503"/>
            <a:ext cx="10790234" cy="3943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Zgjedhja e mënyrës së duhur të trajnimit është thelbësore për ta bërë planin CPD praktik dhe të arritshëm.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Stafi shpesh ka kohë të kufizuar, prandaj mënyra duhet të përshtatet me rutinat e tyre pa ulur cilësinë e të nxënit.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Seancat e shkurtra, modulet e thjeshta online ose formatet e përziera mund ta bëjnë pjesëmarrjen më të lehtë, duke mbështetur gjithsesi zhvillimin me kuptim.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algn="just"/>
            <a:r>
              <a:rPr lang="en-US" sz="2000" dirty="0">
                <a:solidFill>
                  <a:srgbClr val="303D68"/>
                </a:solidFill>
                <a:latin typeface="DejaVu Math TeX Gyre" panose="02000503000000000000" pitchFamily="2" charset="0"/>
              </a:rPr>
              <a:t>Qëllimi është të zgjidhni qasje që përputhen me rezultatet e të nxënit dhe pasqyrojnë mënyrën se si kompetencat digjitale përdoren në situata reale mësimore.</a:t>
            </a:r>
            <a:endParaRPr lang="bg-BG" sz="2000" dirty="0">
              <a:solidFill>
                <a:srgbClr val="303D68"/>
              </a:solidFill>
              <a:latin typeface="DejaVu Math TeX Gyre" panose="02000503000000000000" pitchFamily="2" charset="0"/>
            </a:endParaRPr>
          </a:p>
          <a:p>
            <a:pPr marL="742950" lvl="1" indent="-285750">
              <a:buFont typeface="Arial" panose="020B0604020202020204" pitchFamily="34" charset="0"/>
              <a:buChar char="•"/>
            </a:pPr>
            <a:endParaRPr lang="bg-BG" sz="2000" dirty="0">
              <a:solidFill>
                <a:srgbClr val="303D68"/>
              </a:solidFill>
              <a:latin typeface="DejaVu Math TeX Gyre" panose="02000503000000000000" pitchFamily="2" charset="0"/>
            </a:endParaRPr>
          </a:p>
          <a:p>
            <a:pPr marL="742950" lvl="1" indent="-285750">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F86C72DF-6828-5AA4-B749-5F5DDE7477BF}"/>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Zgjedhja e mënyrave të trajnimit që i përshtaten kontekstit tuaj</a:t>
            </a:r>
          </a:p>
        </p:txBody>
      </p:sp>
    </p:spTree>
    <p:extLst>
      <p:ext uri="{BB962C8B-B14F-4D97-AF65-F5344CB8AC3E}">
        <p14:creationId xmlns:p14="http://schemas.microsoft.com/office/powerpoint/2010/main" val="4663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2B5E-7D74-EF11-FCCE-0181CEA79638}"/>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9542F5A2-D77E-4001-6705-B420F662A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4737B8F-3C0E-7D62-5A3E-149566B47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9E64A6DA-590D-8D1B-DB59-7F038CE97798}"/>
              </a:ext>
            </a:extLst>
          </p:cNvPr>
          <p:cNvSpPr txBox="1">
            <a:spLocks/>
          </p:cNvSpPr>
          <p:nvPr/>
        </p:nvSpPr>
        <p:spPr>
          <a:xfrm>
            <a:off x="514117" y="1671484"/>
            <a:ext cx="5788360" cy="3942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dirty="0">
                <a:solidFill>
                  <a:srgbClr val="303D68"/>
                </a:solidFill>
                <a:latin typeface="DejaVu Math TeX Gyre" panose="02000503000000000000" pitchFamily="2" charset="0"/>
              </a:rPr>
              <a:t>Aktivitetet më efektive të Zhvillimit Profesional të Vazhdueshëm (CPD) janë ato që lidhin mësimin me detyrat e përditshme. Kur stafi punon me shembuj të vërtetë, si rishikimi i të dhënave të tregut </a:t>
            </a:r>
            <a:r>
              <a:rPr lang="en-US" sz="2000" dirty="0" err="1">
                <a:solidFill>
                  <a:srgbClr val="303D68"/>
                </a:solidFill>
                <a:latin typeface="DejaVu Math TeX Gyre" panose="02000503000000000000" pitchFamily="2" charset="0"/>
              </a:rPr>
              <a:t>të punës </a:t>
            </a:r>
            <a:r>
              <a:rPr lang="en-US" sz="2000" dirty="0">
                <a:solidFill>
                  <a:srgbClr val="303D68"/>
                </a:solidFill>
                <a:latin typeface="DejaVu Math TeX Gyre" panose="02000503000000000000" pitchFamily="2" charset="0"/>
              </a:rPr>
              <a:t>ose përdorimi i kornizës DigComp gjatë sesionit, trajnimi bëhet menjëherë i rëndësishëm.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algn="just"/>
            <a:r>
              <a:rPr lang="en-US" sz="2000" dirty="0">
                <a:solidFill>
                  <a:srgbClr val="303D68"/>
                </a:solidFill>
                <a:latin typeface="DejaVu Math TeX Gyre" panose="02000503000000000000" pitchFamily="2" charset="0"/>
              </a:rPr>
              <a:t>Të rriturit mësojnë më mirë përmes detyrave praktike, shembujve të qartë dhe mundësive për të eksperimentuar. </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11" name="Title 1">
            <a:extLst>
              <a:ext uri="{FF2B5EF4-FFF2-40B4-BE49-F238E27FC236}">
                <a16:creationId xmlns:a16="http://schemas.microsoft.com/office/drawing/2014/main" id="{9C3A7AFB-AF2E-93B4-597E-0A0611663C0A}"/>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Krijimi i përvojave të të nxënit që janë të dobishme dhe realiste</a:t>
            </a:r>
          </a:p>
        </p:txBody>
      </p:sp>
      <p:pic>
        <p:nvPicPr>
          <p:cNvPr id="4" name="Imagem 3">
            <a:extLst>
              <a:ext uri="{FF2B5EF4-FFF2-40B4-BE49-F238E27FC236}">
                <a16:creationId xmlns:a16="http://schemas.microsoft.com/office/drawing/2014/main" id="{69A3A05C-62C8-D452-0645-9F023C83D1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7510" y="1543664"/>
            <a:ext cx="6274875" cy="4172125"/>
          </a:xfrm>
          <a:prstGeom prst="rect">
            <a:avLst/>
          </a:prstGeom>
          <a:noFill/>
          <a:ln>
            <a:noFill/>
          </a:ln>
        </p:spPr>
      </p:pic>
    </p:spTree>
    <p:extLst>
      <p:ext uri="{BB962C8B-B14F-4D97-AF65-F5344CB8AC3E}">
        <p14:creationId xmlns:p14="http://schemas.microsoft.com/office/powerpoint/2010/main" val="114331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06544-3C05-C33D-5F5C-13CD1E9CD52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13A4426-139F-FBA4-F2C6-0E1FBD7F0346}"/>
              </a:ext>
            </a:extLst>
          </p:cNvPr>
          <p:cNvSpPr txBox="1">
            <a:spLocks/>
          </p:cNvSpPr>
          <p:nvPr/>
        </p:nvSpPr>
        <p:spPr>
          <a:xfrm>
            <a:off x="514117" y="561959"/>
            <a:ext cx="10515600" cy="648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Përmbledhje e kursit</a:t>
            </a:r>
            <a:endParaRPr lang="bs-Latn-BA" sz="4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2" name="Picture 1" descr="A logo with text on it&#10;&#10;Description automatically generated">
            <a:extLst>
              <a:ext uri="{FF2B5EF4-FFF2-40B4-BE49-F238E27FC236}">
                <a16:creationId xmlns:a16="http://schemas.microsoft.com/office/drawing/2014/main" id="{0550F964-C5F3-4FFB-2840-1B68AF6C7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D6DFD7B-6245-ABDA-4A7A-EE7D3F740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graphicFrame>
        <p:nvGraphicFramePr>
          <p:cNvPr id="8" name="Diagram 7">
            <a:extLst>
              <a:ext uri="{FF2B5EF4-FFF2-40B4-BE49-F238E27FC236}">
                <a16:creationId xmlns:a16="http://schemas.microsoft.com/office/drawing/2014/main" id="{934C6D51-A5C7-D102-A1B5-7368DEFB15F5}"/>
              </a:ext>
            </a:extLst>
          </p:cNvPr>
          <p:cNvGraphicFramePr/>
          <p:nvPr>
            <p:extLst>
              <p:ext uri="{D42A27DB-BD31-4B8C-83A1-F6EECF244321}">
                <p14:modId xmlns:p14="http://schemas.microsoft.com/office/powerpoint/2010/main" val="1845820304"/>
              </p:ext>
            </p:extLst>
          </p:nvPr>
        </p:nvGraphicFramePr>
        <p:xfrm>
          <a:off x="610508" y="1313235"/>
          <a:ext cx="11243091" cy="4658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0094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A96D7-FCEB-74E9-0F43-0B40CDF1ABD4}"/>
            </a:ext>
          </a:extLst>
        </p:cNvPr>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FE58CB70-2E95-E351-B31D-22DEFE89D6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AE8E3133-0ECD-5000-57A7-332477D40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3E1F04A-9395-18A5-3EB8-CDBDCAB748C6}"/>
              </a:ext>
            </a:extLst>
          </p:cNvPr>
          <p:cNvSpPr txBox="1">
            <a:spLocks/>
          </p:cNvSpPr>
          <p:nvPr/>
        </p:nvSpPr>
        <p:spPr>
          <a:xfrm>
            <a:off x="610508" y="1622323"/>
            <a:ext cx="10693843" cy="38159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Modalitetet e trajnimit duhet të mbështeten nga burime të besueshme. Këto mund të përfshijnë udhëzues të brendshëm, shabllone të përbashkëta, mjete të thjeshta për hartimin e përmbajtjes, ose shembuj të praktikave të mira që tashmë përdoren në institucion.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Burimet e jashtme, si materialet </a:t>
            </a:r>
            <a:r>
              <a:rPr lang="en-US" sz="2000" dirty="0" err="1">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DigComp </a:t>
            </a:r>
            <a:r>
              <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ose raportet sektoriale, gjithashtu mund të forcojnë aktivitetet pa kërkuar krijimin e përmbajtjes së re nga e para. Kur burimet janë të lehta për t'u aksesuar dhe të integruara mirë, ato ndihmojnë stafin të vazhdojë të mësojë pasi të përfundojë seanca dhe e bëjnë planin CPD më të qëndrueshëm me kalimin e kohës.</a:t>
            </a:r>
          </a:p>
        </p:txBody>
      </p:sp>
      <p:sp>
        <p:nvSpPr>
          <p:cNvPr id="11" name="Title 1">
            <a:extLst>
              <a:ext uri="{FF2B5EF4-FFF2-40B4-BE49-F238E27FC236}">
                <a16:creationId xmlns:a16="http://schemas.microsoft.com/office/drawing/2014/main" id="{AC7FAE69-7B7F-AEB6-2FB3-EC944FF0F174}"/>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Përdorimi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burimeve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që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mbështesin</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mësimin</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qëndrueshëm</a:t>
            </a:r>
          </a:p>
        </p:txBody>
      </p:sp>
    </p:spTree>
    <p:extLst>
      <p:ext uri="{BB962C8B-B14F-4D97-AF65-F5344CB8AC3E}">
        <p14:creationId xmlns:p14="http://schemas.microsoft.com/office/powerpoint/2010/main" val="282231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35BF9-BE2C-F494-917F-A6B8EA13758E}"/>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77390AA-EBFA-E0AC-23BA-8B09B9A2018E}"/>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0E67B35E-7579-42D3-68A7-FC354C731A15}"/>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1B7E248A-261C-CBEE-3A2D-B91E5F5B4CE5}"/>
              </a:ext>
            </a:extLst>
          </p:cNvPr>
          <p:cNvSpPr>
            <a:spLocks noGrp="1"/>
          </p:cNvSpPr>
          <p:nvPr>
            <p:ph type="title"/>
          </p:nvPr>
        </p:nvSpPr>
        <p:spPr>
          <a:xfrm>
            <a:off x="583460" y="2182761"/>
            <a:ext cx="10610482" cy="1031873"/>
          </a:xfrm>
        </p:spPr>
        <p:txBody>
          <a:bodyPr>
            <a:noAutofit/>
          </a:bodyPr>
          <a:lstStyle/>
          <a:p>
            <a:pPr lvl="0"/>
            <a:r>
              <a:rPr lang="en-US" sz="3000" b="1" dirty="0">
                <a:solidFill>
                  <a:srgbClr val="399884"/>
                </a:solidFill>
                <a:latin typeface="DejaVu Sans"/>
                <a:ea typeface="DejaVu Sans" panose="020B0603030804020204" pitchFamily="34" charset="0"/>
                <a:cs typeface="DejaVu Sans" panose="020B0603030804020204" pitchFamily="34" charset="0"/>
              </a:rPr>
              <a:t>Moduli 3: </a:t>
            </a:r>
            <a:r>
              <a:rPr lang="en-US" sz="3000" b="1" dirty="0" err="1">
                <a:solidFill>
                  <a:srgbClr val="399884"/>
                </a:solidFill>
                <a:latin typeface="DejaVu Sans"/>
                <a:ea typeface="DejaVu Sans" panose="020B0603030804020204" pitchFamily="34" charset="0"/>
                <a:cs typeface="DejaVu Sans" panose="020B0603030804020204" pitchFamily="34" charset="0"/>
              </a:rPr>
              <a:t>Kultivimi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një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kulture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digjitale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përgjegjshme</a:t>
            </a:r>
            <a:br>
              <a:rPr lang="en-US" sz="3000" b="1" dirty="0">
                <a:latin typeface="DejaVu Sans" panose="020B0603030804020204" pitchFamily="34" charset="0"/>
                <a:ea typeface="DejaVu Sans" panose="020B0603030804020204" pitchFamily="34" charset="0"/>
                <a:cs typeface="DejaVu Sans" panose="020B0603030804020204" pitchFamily="34" charset="0"/>
              </a:rPr>
            </a:br>
            <a:br>
              <a:rPr lang="en-US" sz="3000" b="1" dirty="0">
                <a:latin typeface="DejaVu Sans" panose="020B0603030804020204" pitchFamily="34" charset="0"/>
                <a:ea typeface="DejaVu Sans" panose="020B0603030804020204" pitchFamily="34" charset="0"/>
                <a:cs typeface="DejaVu Sans" panose="020B0603030804020204" pitchFamily="34" charset="0"/>
              </a:rPr>
            </a:br>
            <a:r>
              <a:rPr lang="en-US" sz="3000" dirty="0" err="1">
                <a:solidFill>
                  <a:srgbClr val="373365"/>
                </a:solidFill>
                <a:latin typeface="DejaVu Math TeX Gyre" panose="02000503000000000000"/>
              </a:rPr>
              <a:t>Nëntitulli</a:t>
            </a:r>
            <a:r>
              <a:rPr lang="en-US" sz="3000" dirty="0">
                <a:solidFill>
                  <a:srgbClr val="373365"/>
                </a:solidFill>
                <a:latin typeface="DejaVu Math TeX Gyre" panose="02000503000000000000"/>
              </a:rPr>
              <a:t> 3.1: </a:t>
            </a:r>
            <a:r>
              <a:rPr lang="en-US" sz="3000" dirty="0" err="1">
                <a:solidFill>
                  <a:srgbClr val="373365"/>
                </a:solidFill>
                <a:latin typeface="DejaVu Math TeX Gyre" panose="02000503000000000000"/>
              </a:rPr>
              <a:t>Modele</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për</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përmirësimin</a:t>
            </a:r>
            <a:r>
              <a:rPr lang="en-US" sz="3000" dirty="0">
                <a:solidFill>
                  <a:srgbClr val="373365"/>
                </a:solidFill>
                <a:latin typeface="DejaVu Math TeX Gyre" panose="02000503000000000000"/>
              </a:rPr>
              <a:t> e </a:t>
            </a:r>
            <a:r>
              <a:rPr lang="en-US" sz="3000" dirty="0" err="1">
                <a:solidFill>
                  <a:srgbClr val="373365"/>
                </a:solidFill>
                <a:latin typeface="DejaVu Math TeX Gyre" panose="02000503000000000000"/>
              </a:rPr>
              <a:t>aftësive</a:t>
            </a:r>
            <a:r>
              <a:rPr lang="en-US" sz="3000" dirty="0">
                <a:solidFill>
                  <a:srgbClr val="373365"/>
                </a:solidFill>
                <a:latin typeface="DejaVu Math TeX Gyre" panose="02000503000000000000"/>
              </a:rPr>
              <a:t> </a:t>
            </a:r>
            <a:r>
              <a:rPr lang="en-US" sz="3000" dirty="0" err="1">
                <a:solidFill>
                  <a:srgbClr val="373365"/>
                </a:solidFill>
                <a:latin typeface="DejaVu Math TeX Gyre" panose="02000503000000000000"/>
              </a:rPr>
              <a:t>digjitale</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err="1">
                <a:solidFill>
                  <a:srgbClr val="373365"/>
                </a:solidFill>
                <a:latin typeface="DejaVu Math TeX Gyre" panose="02000503000000000000"/>
              </a:rPr>
              <a:t>Nënkapitulli</a:t>
            </a:r>
            <a:r>
              <a:rPr lang="en-US" sz="3000" dirty="0">
                <a:solidFill>
                  <a:srgbClr val="373365"/>
                </a:solidFill>
                <a:latin typeface="DejaVu Math TeX Gyre" panose="02000503000000000000"/>
              </a:rPr>
              <a:t> 3.2: </a:t>
            </a:r>
            <a:r>
              <a:rPr lang="en-US" sz="3000" dirty="0" err="1">
                <a:solidFill>
                  <a:srgbClr val="373365"/>
                </a:solidFill>
                <a:latin typeface="DejaVu Math TeX Gyre" panose="02000503000000000000"/>
              </a:rPr>
              <a:t>Projektimi</a:t>
            </a:r>
            <a:r>
              <a:rPr lang="en-US" sz="3000" dirty="0">
                <a:solidFill>
                  <a:srgbClr val="373365"/>
                </a:solidFill>
                <a:latin typeface="DejaVu Math TeX Gyre" panose="02000503000000000000"/>
              </a:rPr>
              <a:t> i materialeve mësimore digjitale gjithëpërfshirëse</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Nënkryetari 3.3: Krijimi i një Repozitori Qendror të Burimeve</a:t>
            </a:r>
            <a:br>
              <a:rPr lang="en-US" sz="3000" dirty="0">
                <a:solidFill>
                  <a:srgbClr val="373365"/>
                </a:solidFill>
                <a:latin typeface="DejaVu Math TeX Gyre" panose="02000503000000000000"/>
              </a:rPr>
            </a:br>
            <a:br>
              <a:rPr lang="en-US" sz="3000" dirty="0">
                <a:solidFill>
                  <a:srgbClr val="373365"/>
                </a:solidFill>
                <a:latin typeface="DejaVu Math TeX Gyre" panose="02000503000000000000"/>
              </a:rPr>
            </a:br>
            <a:r>
              <a:rPr lang="en-US" sz="3000" dirty="0">
                <a:solidFill>
                  <a:srgbClr val="373365"/>
                </a:solidFill>
                <a:latin typeface="DejaVu Math TeX Gyre" panose="02000503000000000000"/>
              </a:rPr>
              <a:t>Nëntitull 3.4: Strategji për bashkëpunim me industrinë</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E311B127-47A0-7940-AE08-E6B695726613}"/>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Përmirësimi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i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dhe</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zhvillim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qëndrueshëm.</a:t>
            </a:r>
          </a:p>
        </p:txBody>
      </p:sp>
      <p:pic>
        <p:nvPicPr>
          <p:cNvPr id="13" name="Picture 12" descr="A white text on a black background&#10;&#10;Description automatically generated">
            <a:extLst>
              <a:ext uri="{FF2B5EF4-FFF2-40B4-BE49-F238E27FC236}">
                <a16:creationId xmlns:a16="http://schemas.microsoft.com/office/drawing/2014/main" id="{9185C0CC-9AE7-E6B9-4896-98CA9C944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9E9B23DE-BD51-77CF-DDF5-68A303C4D0F4}"/>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456D4F50-0ED1-48A6-67A2-731360EFD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B78C6DA0-6A5F-335E-C1C1-605F7E7BA23E}"/>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hendekut jeshil dhe digjital</a:t>
            </a:r>
          </a:p>
        </p:txBody>
      </p:sp>
    </p:spTree>
    <p:extLst>
      <p:ext uri="{BB962C8B-B14F-4D97-AF65-F5344CB8AC3E}">
        <p14:creationId xmlns:p14="http://schemas.microsoft.com/office/powerpoint/2010/main" val="3272568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B9A6-055E-684D-41AC-AC06ADD7E7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839933C-8FBA-846D-73FD-ED12E69BAB5A}"/>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212744BE-0E8F-7B1F-7C38-55982EAE6603}"/>
              </a:ext>
            </a:extLst>
          </p:cNvPr>
          <p:cNvSpPr txBox="1"/>
          <p:nvPr/>
        </p:nvSpPr>
        <p:spPr>
          <a:xfrm>
            <a:off x="3984331" y="402332"/>
            <a:ext cx="81110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200" dirty="0">
                <a:solidFill>
                  <a:srgbClr val="303D68"/>
                </a:solidFill>
                <a:latin typeface="DejaVu Math TeX Gyre" panose="02000503000000000000" pitchFamily="2" charset="0"/>
                <a:ea typeface="+mj-ea"/>
                <a:cs typeface="+mj-cs"/>
              </a:rPr>
              <a:t>Eksploroni dhe krahasoni disa modele të ndryshme për zhvillim profesional, duke përfshirë rifreskime të shkurtra, kurse formale online, mentorim nga kolegët dhe punëtori praktike.</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F6062B20-D397-7A7C-6143-9052B903EB1C}"/>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a:ea typeface="DejaVu Sans" panose="020B0603030804020204" pitchFamily="34" charset="0"/>
                <a:cs typeface="DejaVu Sans" panose="020B0603030804020204" pitchFamily="34" charset="0"/>
              </a:rPr>
              <a:t>Nëntitull 3.1: </a:t>
            </a:r>
            <a:r>
              <a:rPr lang="en-US" sz="2800" b="1" dirty="0" err="1">
                <a:solidFill>
                  <a:srgbClr val="399884"/>
                </a:solidFill>
                <a:latin typeface="DejaVu Sans"/>
                <a:ea typeface="DejaVu Sans" panose="020B0603030804020204" pitchFamily="34" charset="0"/>
                <a:cs typeface="DejaVu Sans" panose="020B0603030804020204" pitchFamily="34" charset="0"/>
              </a:rPr>
              <a:t>Modele</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për</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përmirësimin</a:t>
            </a:r>
            <a:r>
              <a:rPr lang="en-US" sz="2800" b="1" dirty="0">
                <a:solidFill>
                  <a:srgbClr val="399884"/>
                </a:solidFill>
                <a:latin typeface="DejaVu Sans"/>
                <a:ea typeface="DejaVu Sans" panose="020B0603030804020204" pitchFamily="34" charset="0"/>
                <a:cs typeface="DejaVu Sans" panose="020B0603030804020204" pitchFamily="34" charset="0"/>
              </a:rPr>
              <a:t> e </a:t>
            </a:r>
            <a:r>
              <a:rPr lang="en-US" sz="2800" b="1" dirty="0" err="1">
                <a:solidFill>
                  <a:srgbClr val="399884"/>
                </a:solidFill>
                <a:latin typeface="DejaVu Sans"/>
                <a:ea typeface="DejaVu Sans" panose="020B0603030804020204" pitchFamily="34" charset="0"/>
                <a:cs typeface="DejaVu Sans" panose="020B0603030804020204" pitchFamily="34" charset="0"/>
              </a:rPr>
              <a:t>aftësive</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digjitale</a:t>
            </a:r>
            <a:r>
              <a:rPr lang="en-US" sz="2800" b="1" dirty="0">
                <a:solidFill>
                  <a:srgbClr val="399884"/>
                </a:solidFill>
                <a:latin typeface="DejaVu Sans"/>
                <a:ea typeface="DejaVu Sans" panose="020B0603030804020204" pitchFamily="34" charset="0"/>
                <a:cs typeface="DejaVu Sans" panose="020B0603030804020204" pitchFamily="34" charset="0"/>
              </a:rPr>
              <a:t> </a:t>
            </a:r>
            <a:endParaRPr lang="en-US" sz="2800" kern="100" dirty="0">
              <a:solidFill>
                <a:srgbClr val="465A35"/>
              </a:solidFill>
              <a:latin typeface="DejaVu Sans"/>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29D12DB4-2C43-161A-5C83-0F5B4D384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305F5E0-161A-CF14-9C17-EEFC7B0C96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41978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294222-AB0D-5AFC-D7E8-D0A615C1712E}"/>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3867719-AA83-060D-963D-C4F0643EF671}"/>
              </a:ext>
            </a:extLst>
          </p:cNvPr>
          <p:cNvSpPr txBox="1">
            <a:spLocks/>
          </p:cNvSpPr>
          <p:nvPr/>
        </p:nvSpPr>
        <p:spPr>
          <a:xfrm>
            <a:off x="514116" y="1661652"/>
            <a:ext cx="10448851" cy="40311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Kompetencat digjitale ndryshojnë shpejt, dhe një seancë e vetme trajnimi nuk mjafton për t'i mbajtur punonjësit në përputhje me pritshmëritë e vendit të punës.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Përmirësimi i vazhdueshëm i aftësive ndihmon institucionet të jenë të përgjegjshme ndaj mjeteve dhe metodave të reja. Ai u jep mësuesve mundësi të rregullta për të eksploruar praktikat digjitale, për të reflektuar mbi përdorimin e tyre dhe për të ndërtuar gradualisht vetëbesim.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a:rPr>
              <a:t>Kur përmirësimi i aftësive bëhet pjesë e rutinës së përditshme, zhvillimi dixhital ndihet i natyrshëm më shumë sesa i kërkuar, dhe stafi është më i përgatitur për të </a:t>
            </a:r>
            <a:r>
              <a:rPr lang="en-US" sz="2000" dirty="0" err="1">
                <a:solidFill>
                  <a:srgbClr val="303D68"/>
                </a:solidFill>
                <a:latin typeface="DejaVu Math TeX Gyre"/>
              </a:rPr>
              <a:t>mbështetur</a:t>
            </a:r>
            <a:r>
              <a:rPr lang="en-US" sz="2000" dirty="0">
                <a:solidFill>
                  <a:srgbClr val="303D68"/>
                </a:solidFill>
                <a:latin typeface="DejaVu Math TeX Gyre"/>
              </a:rPr>
              <a:t> </a:t>
            </a:r>
            <a:r>
              <a:rPr lang="en-US" sz="2000" dirty="0" err="1">
                <a:solidFill>
                  <a:srgbClr val="303D68"/>
                </a:solidFill>
                <a:latin typeface="DejaVu Math TeX Gyre"/>
              </a:rPr>
              <a:t>të</a:t>
            </a:r>
            <a:r>
              <a:rPr lang="en-US" sz="2000" dirty="0">
                <a:solidFill>
                  <a:srgbClr val="303D68"/>
                </a:solidFill>
                <a:latin typeface="DejaVu Math TeX Gyre"/>
              </a:rPr>
              <a:t> </a:t>
            </a:r>
            <a:r>
              <a:rPr lang="en-US" sz="2000" dirty="0" err="1">
                <a:solidFill>
                  <a:srgbClr val="303D68"/>
                </a:solidFill>
                <a:latin typeface="DejaVu Math TeX Gyre"/>
              </a:rPr>
              <a:t>mësojnë</a:t>
            </a:r>
            <a:r>
              <a:rPr lang="en-US" sz="2000" dirty="0">
                <a:solidFill>
                  <a:srgbClr val="303D68"/>
                </a:solidFill>
                <a:latin typeface="DejaVu Math TeX Gyre"/>
              </a:rPr>
              <a:t> </a:t>
            </a:r>
            <a:r>
              <a:rPr lang="en-US" sz="2000" dirty="0" err="1">
                <a:solidFill>
                  <a:srgbClr val="303D68"/>
                </a:solidFill>
                <a:latin typeface="DejaVu Math TeX Gyre"/>
              </a:rPr>
              <a:t>në</a:t>
            </a:r>
            <a:r>
              <a:rPr lang="en-US" sz="2000" dirty="0">
                <a:solidFill>
                  <a:srgbClr val="303D68"/>
                </a:solidFill>
                <a:latin typeface="DejaVu Math TeX Gyre"/>
              </a:rPr>
              <a:t> </a:t>
            </a:r>
            <a:r>
              <a:rPr lang="en-US" sz="2000" dirty="0" err="1">
                <a:solidFill>
                  <a:srgbClr val="303D68"/>
                </a:solidFill>
                <a:latin typeface="DejaVu Math TeX Gyre"/>
              </a:rPr>
              <a:t>një</a:t>
            </a:r>
            <a:r>
              <a:rPr lang="en-US" sz="2000" dirty="0">
                <a:solidFill>
                  <a:srgbClr val="303D68"/>
                </a:solidFill>
                <a:latin typeface="DejaVu Math TeX Gyre"/>
              </a:rPr>
              <a:t> </a:t>
            </a:r>
            <a:r>
              <a:rPr lang="en-US" sz="2000" dirty="0" err="1">
                <a:solidFill>
                  <a:srgbClr val="303D68"/>
                </a:solidFill>
                <a:latin typeface="DejaVu Math TeX Gyre"/>
              </a:rPr>
              <a:t>treg</a:t>
            </a:r>
            <a:r>
              <a:rPr lang="en-US" sz="2000" dirty="0">
                <a:solidFill>
                  <a:srgbClr val="303D68"/>
                </a:solidFill>
                <a:latin typeface="DejaVu Math TeX Gyre"/>
              </a:rPr>
              <a:t> </a:t>
            </a:r>
            <a:r>
              <a:rPr lang="en-US" sz="2000" dirty="0" err="1">
                <a:solidFill>
                  <a:srgbClr val="303D68"/>
                </a:solidFill>
                <a:latin typeface="DejaVu Math TeX Gyre"/>
              </a:rPr>
              <a:t>pune</a:t>
            </a:r>
            <a:r>
              <a:rPr lang="en-US" sz="2000" dirty="0">
                <a:solidFill>
                  <a:srgbClr val="303D68"/>
                </a:solidFill>
                <a:latin typeface="DejaVu Math TeX Gyre"/>
              </a:rPr>
              <a:t> </a:t>
            </a:r>
            <a:r>
              <a:rPr lang="en-US" sz="2000" dirty="0" err="1">
                <a:solidFill>
                  <a:srgbClr val="303D68"/>
                </a:solidFill>
                <a:latin typeface="DejaVu Math TeX Gyre"/>
              </a:rPr>
              <a:t>në</a:t>
            </a:r>
            <a:r>
              <a:rPr lang="en-US" sz="2000" dirty="0">
                <a:solidFill>
                  <a:srgbClr val="303D68"/>
                </a:solidFill>
                <a:latin typeface="DejaVu Math TeX Gyre"/>
              </a:rPr>
              <a:t> </a:t>
            </a:r>
            <a:r>
              <a:rPr lang="en-US" sz="2000" dirty="0" err="1">
                <a:solidFill>
                  <a:srgbClr val="303D68"/>
                </a:solidFill>
                <a:latin typeface="DejaVu Math TeX Gyre"/>
              </a:rPr>
              <a:t>ndryshim</a:t>
            </a:r>
            <a:r>
              <a:rPr lang="en-US" sz="2000" dirty="0">
                <a:solidFill>
                  <a:srgbClr val="303D68"/>
                </a:solidFill>
                <a:latin typeface="DejaVu Math TeX Gyre"/>
              </a:rPr>
              <a:t>.</a:t>
            </a:r>
          </a:p>
        </p:txBody>
      </p:sp>
      <p:sp>
        <p:nvSpPr>
          <p:cNvPr id="15" name="Title 1">
            <a:extLst>
              <a:ext uri="{FF2B5EF4-FFF2-40B4-BE49-F238E27FC236}">
                <a16:creationId xmlns:a16="http://schemas.microsoft.com/office/drawing/2014/main" id="{25179873-DFEF-0E18-D084-EBE5B2035113}"/>
              </a:ext>
            </a:extLst>
          </p:cNvPr>
          <p:cNvSpPr txBox="1">
            <a:spLocks/>
          </p:cNvSpPr>
          <p:nvPr/>
        </p:nvSpPr>
        <p:spPr>
          <a:xfrm>
            <a:off x="514117" y="838453"/>
            <a:ext cx="969171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Pse</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përmirësimi</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i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vazhdueshëm</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i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aftësive</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është</a:t>
            </a:r>
            <a:r>
              <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i </a:t>
            </a:r>
            <a:r>
              <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rëndësishëm</a:t>
            </a:r>
          </a:p>
        </p:txBody>
      </p:sp>
      <p:pic>
        <p:nvPicPr>
          <p:cNvPr id="16" name="Picture 15" descr="Blue text on a black background&#10;&#10;Description automatically generated">
            <a:extLst>
              <a:ext uri="{FF2B5EF4-FFF2-40B4-BE49-F238E27FC236}">
                <a16:creationId xmlns:a16="http://schemas.microsoft.com/office/drawing/2014/main" id="{065DC30A-2851-B0DD-FCE1-11B87BB5D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26C8F20A-1381-814A-E9B2-3C37B1825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8" name="TextBox 17">
            <a:extLst>
              <a:ext uri="{FF2B5EF4-FFF2-40B4-BE49-F238E27FC236}">
                <a16:creationId xmlns:a16="http://schemas.microsoft.com/office/drawing/2014/main" id="{895941DF-0632-85FD-3E57-09D1D449670A}"/>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alvaro-reyes-qWwpHwip31M-unsplash</a:t>
            </a:r>
          </a:p>
        </p:txBody>
      </p:sp>
    </p:spTree>
    <p:extLst>
      <p:ext uri="{BB962C8B-B14F-4D97-AF65-F5344CB8AC3E}">
        <p14:creationId xmlns:p14="http://schemas.microsoft.com/office/powerpoint/2010/main" val="417508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010E8A-645F-07BC-1C07-C72D745B8BA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2A638BF-49D8-6A28-5956-41FF2CF42E0D}"/>
              </a:ext>
            </a:extLst>
          </p:cNvPr>
          <p:cNvSpPr txBox="1">
            <a:spLocks/>
          </p:cNvSpPr>
          <p:nvPr/>
        </p:nvSpPr>
        <p:spPr>
          <a:xfrm>
            <a:off x="514118" y="1507167"/>
            <a:ext cx="5847354" cy="3843666"/>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Institucionet mund të përdorin disa modele për të mbështetur rritjen digjitale të vazhdueshme.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Momente të shkurtra mësimi, si mikro-sesione ose demonstrime të shkurtra, ndihmojnë stafin të mësojë pa ndjehen të mbingarkuar. Mësimi mes kolegësh ofron një hapësirë ku kolegët ndajnë këshilla praktike dhe vëzhgojnë metodat e njëri-tjetrit.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Qasjet e përziera që kombinojnë aktivitetet online dhe ato fizike u ofrojnë stafit fleksibilitet, ndërsa forcojnë aftësi të reja përmes praktikës.</a:t>
            </a:r>
          </a:p>
        </p:txBody>
      </p:sp>
      <p:sp>
        <p:nvSpPr>
          <p:cNvPr id="8" name="Title 1">
            <a:extLst>
              <a:ext uri="{FF2B5EF4-FFF2-40B4-BE49-F238E27FC236}">
                <a16:creationId xmlns:a16="http://schemas.microsoft.com/office/drawing/2014/main" id="{2D07CB73-6F11-6AA3-B167-2FDF50156CC0}"/>
              </a:ext>
            </a:extLst>
          </p:cNvPr>
          <p:cNvSpPr txBox="1">
            <a:spLocks/>
          </p:cNvSpPr>
          <p:nvPr/>
        </p:nvSpPr>
        <p:spPr>
          <a:xfrm>
            <a:off x="514117" y="745527"/>
            <a:ext cx="10704489"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Mënyra të ndryshme për të mbështetur mësimin e vazhdueshëm</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descr="Blue text on a black background&#10;&#10;Description automatically generated">
            <a:extLst>
              <a:ext uri="{FF2B5EF4-FFF2-40B4-BE49-F238E27FC236}">
                <a16:creationId xmlns:a16="http://schemas.microsoft.com/office/drawing/2014/main" id="{5663239F-D932-EA3C-8B98-AECE870909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3" name="Picture 12" descr="A logo with text on it&#10;&#10;Description automatically generated">
            <a:extLst>
              <a:ext uri="{FF2B5EF4-FFF2-40B4-BE49-F238E27FC236}">
                <a16:creationId xmlns:a16="http://schemas.microsoft.com/office/drawing/2014/main" id="{4927BAC4-991C-D669-00A6-6D093DC52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4" name="TextBox 13">
            <a:extLst>
              <a:ext uri="{FF2B5EF4-FFF2-40B4-BE49-F238E27FC236}">
                <a16:creationId xmlns:a16="http://schemas.microsoft.com/office/drawing/2014/main" id="{1F41FE57-5C7D-B5CE-6A9C-6E05F6B17E23}"/>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olav-ahrens-rotne-4Ennrbj1svk-unsplash</a:t>
            </a:r>
          </a:p>
        </p:txBody>
      </p:sp>
      <p:pic>
        <p:nvPicPr>
          <p:cNvPr id="2" name="Imagem 1">
            <a:extLst>
              <a:ext uri="{FF2B5EF4-FFF2-40B4-BE49-F238E27FC236}">
                <a16:creationId xmlns:a16="http://schemas.microsoft.com/office/drawing/2014/main" id="{2CC5F37C-EDCE-94C4-E787-7FB60B81B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783" y="542925"/>
            <a:ext cx="4800600" cy="5772150"/>
          </a:xfrm>
          <a:prstGeom prst="rect">
            <a:avLst/>
          </a:prstGeom>
        </p:spPr>
      </p:pic>
    </p:spTree>
    <p:extLst>
      <p:ext uri="{BB962C8B-B14F-4D97-AF65-F5344CB8AC3E}">
        <p14:creationId xmlns:p14="http://schemas.microsoft.com/office/powerpoint/2010/main" val="189305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6AF6C5-90BD-182D-8CC6-3C77D1FE67A3}"/>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82FEEF2-31E7-0496-0CC9-57D4F3BFB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7A3014F-B293-B2F6-03E3-3E0D09B500E3}"/>
              </a:ext>
            </a:extLst>
          </p:cNvPr>
          <p:cNvSpPr txBox="1">
            <a:spLocks/>
          </p:cNvSpPr>
          <p:nvPr/>
        </p:nvSpPr>
        <p:spPr>
          <a:xfrm>
            <a:off x="514116" y="1582993"/>
            <a:ext cx="10861805" cy="416605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Strategjia më efektive për përmirësimin e aftësive është ajo që kombinon disa modele në mënyrë të balancuar. Seancat e shkurtra prezantojnë ide të reja, mësimi me bashkëmoshatarë forcon vetëbesimin, dhe formatet e përziera ofrojnë hapësirë për eksplorim më të thellë.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Kur këto qasje përsëriten me kalimin e kohës, ato krijojnë një cikël përmirësimi që i mban aftësitë aktuale. </a:t>
            </a:r>
          </a:p>
          <a:p>
            <a:pPr marL="285750" indent="-285750" algn="just">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rPr>
              <a:t>Ky proces gradual dhe i vazhdueshëm ndihmon institucionet të mbeten të shkathëta, të përgjigjen ndaj tendencave dixhitale dhe të ruajnë një lidhje të fortë midis praktikave mësimore dhe realiteteve të vendit të punës.</a:t>
            </a:r>
            <a:endParaRPr lang="en-US" sz="2000" dirty="0"/>
          </a:p>
        </p:txBody>
      </p:sp>
      <p:sp>
        <p:nvSpPr>
          <p:cNvPr id="8" name="Title 1">
            <a:extLst>
              <a:ext uri="{FF2B5EF4-FFF2-40B4-BE49-F238E27FC236}">
                <a16:creationId xmlns:a16="http://schemas.microsoft.com/office/drawing/2014/main" id="{1B386920-A7F1-3DD1-01D2-9A8131F40500}"/>
              </a:ext>
            </a:extLst>
          </p:cNvPr>
          <p:cNvSpPr txBox="1">
            <a:spLocks/>
          </p:cNvSpPr>
          <p:nvPr/>
        </p:nvSpPr>
        <p:spPr>
          <a:xfrm>
            <a:off x="514117" y="745527"/>
            <a:ext cx="10861806"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Zgjedhja</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modeleve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që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ndërtojnë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përparim</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afatgjatë</a:t>
            </a:r>
            <a:endParaRPr lang="pl-PL"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descr="Blue text on a black background&#10;&#10;Description automatically generated">
            <a:extLst>
              <a:ext uri="{FF2B5EF4-FFF2-40B4-BE49-F238E27FC236}">
                <a16:creationId xmlns:a16="http://schemas.microsoft.com/office/drawing/2014/main" id="{2768B84B-D761-502F-12CC-E5AD251A0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3" name="Picture 12" descr="A logo with text on it&#10;&#10;Description automatically generated">
            <a:extLst>
              <a:ext uri="{FF2B5EF4-FFF2-40B4-BE49-F238E27FC236}">
                <a16:creationId xmlns:a16="http://schemas.microsoft.com/office/drawing/2014/main" id="{F67F2708-5A5B-CA84-BE18-2B43ADB73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4" name="TextBox 13">
            <a:extLst>
              <a:ext uri="{FF2B5EF4-FFF2-40B4-BE49-F238E27FC236}">
                <a16:creationId xmlns:a16="http://schemas.microsoft.com/office/drawing/2014/main" id="{72C21C7C-A71A-E6D9-8EDE-802780F34C94}"/>
              </a:ext>
            </a:extLst>
          </p:cNvPr>
          <p:cNvSpPr txBox="1"/>
          <p:nvPr/>
        </p:nvSpPr>
        <p:spPr>
          <a:xfrm>
            <a:off x="10018448" y="6585024"/>
            <a:ext cx="3348636" cy="215444"/>
          </a:xfrm>
          <a:prstGeom prst="rect">
            <a:avLst/>
          </a:prstGeom>
          <a:noFill/>
        </p:spPr>
        <p:txBody>
          <a:bodyPr wrap="square" rtlCol="0">
            <a:spAutoFit/>
          </a:bodyPr>
          <a:lstStyle/>
          <a:p>
            <a:r>
              <a:rPr lang="en-GB" sz="800" dirty="0">
                <a:solidFill>
                  <a:schemeClr val="bg1"/>
                </a:solidFill>
                <a:latin typeface="DejaVu Math TeX Gyre" panose="02000503000000000000"/>
              </a:rPr>
              <a:t>Foto nga ux-indonesia-qC2n6RQU4Vw-unsplash</a:t>
            </a:r>
          </a:p>
        </p:txBody>
      </p:sp>
    </p:spTree>
    <p:extLst>
      <p:ext uri="{BB962C8B-B14F-4D97-AF65-F5344CB8AC3E}">
        <p14:creationId xmlns:p14="http://schemas.microsoft.com/office/powerpoint/2010/main" val="854845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60AE-D738-E3D3-CBF3-6E1EF57400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87E989A-C2DA-172C-FF4E-A00F1AA940EF}"/>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DDF65AB5-CBF5-B088-D5CD-AC81ACA36D83}"/>
              </a:ext>
            </a:extLst>
          </p:cNvPr>
          <p:cNvSpPr txBox="1"/>
          <p:nvPr/>
        </p:nvSpPr>
        <p:spPr>
          <a:xfrm>
            <a:off x="3984331" y="402332"/>
            <a:ext cx="8111062" cy="49468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200" dirty="0">
                <a:solidFill>
                  <a:srgbClr val="303D68"/>
                </a:solidFill>
                <a:latin typeface="DejaVu Math TeX Gyre"/>
                <a:ea typeface="+mj-ea"/>
                <a:cs typeface="+mj-cs"/>
              </a:rPr>
              <a:t>Mësoni si të krijoni një sistem efektiv mbështetës përmes një rrjeti </a:t>
            </a:r>
            <a:r>
              <a:rPr lang="en-US" sz="3200" err="1">
                <a:solidFill>
                  <a:srgbClr val="303D68"/>
                </a:solidFill>
                <a:latin typeface="DejaVu Math TeX Gyre"/>
                <a:ea typeface="+mj-ea"/>
                <a:cs typeface="+mj-cs"/>
              </a:rPr>
              <a:t>kampionësh</a:t>
            </a:r>
            <a:r>
              <a:rPr lang="en-US" sz="3200" dirty="0">
                <a:solidFill>
                  <a:srgbClr val="303D68"/>
                </a:solidFill>
                <a:latin typeface="DejaVu Math TeX Gyre"/>
                <a:ea typeface="+mj-ea"/>
                <a:cs typeface="+mj-cs"/>
              </a:rPr>
              <a:t> </a:t>
            </a:r>
            <a:r>
              <a:rPr lang="en-US" sz="3200" err="1">
                <a:solidFill>
                  <a:srgbClr val="303D68"/>
                </a:solidFill>
                <a:latin typeface="DejaVu Math TeX Gyre"/>
                <a:ea typeface="+mj-ea"/>
                <a:cs typeface="+mj-cs"/>
              </a:rPr>
              <a:t>digjitalë</a:t>
            </a:r>
            <a:r>
              <a:rPr lang="en-US" sz="3200">
                <a:solidFill>
                  <a:srgbClr val="303D68"/>
                </a:solidFill>
                <a:latin typeface="DejaVu Math TeX Gyre"/>
                <a:ea typeface="+mj-ea"/>
                <a:cs typeface="+mj-cs"/>
              </a:rPr>
              <a:t>, </a:t>
            </a:r>
            <a:r>
              <a:rPr lang="en-US" sz="3200" err="1">
                <a:solidFill>
                  <a:srgbClr val="303D68"/>
                </a:solidFill>
                <a:latin typeface="DejaVu Math TeX Gyre"/>
                <a:ea typeface="+mj-ea"/>
                <a:cs typeface="+mj-cs"/>
              </a:rPr>
              <a:t>kanaleve</a:t>
            </a:r>
            <a:r>
              <a:rPr lang="en-US" sz="3200" dirty="0">
                <a:solidFill>
                  <a:srgbClr val="303D68"/>
                </a:solidFill>
                <a:latin typeface="DejaVu Math TeX Gyre"/>
                <a:ea typeface="+mj-ea"/>
                <a:cs typeface="+mj-cs"/>
              </a:rPr>
              <a:t> </a:t>
            </a:r>
            <a:r>
              <a:rPr lang="en-US" sz="3200" err="1">
                <a:solidFill>
                  <a:srgbClr val="303D68"/>
                </a:solidFill>
                <a:latin typeface="DejaVu Math TeX Gyre"/>
                <a:ea typeface="+mj-ea"/>
                <a:cs typeface="+mj-cs"/>
              </a:rPr>
              <a:t>të</a:t>
            </a:r>
            <a:r>
              <a:rPr lang="en-US" sz="3200" dirty="0">
                <a:solidFill>
                  <a:srgbClr val="303D68"/>
                </a:solidFill>
                <a:latin typeface="DejaVu Math TeX Gyre"/>
                <a:ea typeface="+mj-ea"/>
                <a:cs typeface="+mj-cs"/>
              </a:rPr>
              <a:t> </a:t>
            </a:r>
            <a:r>
              <a:rPr lang="en-US" sz="3200" err="1">
                <a:solidFill>
                  <a:srgbClr val="303D68"/>
                </a:solidFill>
                <a:latin typeface="DejaVu Math TeX Gyre"/>
                <a:ea typeface="+mj-ea"/>
                <a:cs typeface="+mj-cs"/>
              </a:rPr>
              <a:t>dedikuara</a:t>
            </a:r>
            <a:r>
              <a:rPr lang="en-US" sz="3200" dirty="0">
                <a:solidFill>
                  <a:srgbClr val="303D68"/>
                </a:solidFill>
                <a:latin typeface="DejaVu Math TeX Gyre"/>
                <a:ea typeface="+mj-ea"/>
                <a:cs typeface="+mj-cs"/>
              </a:rPr>
              <a:t> </a:t>
            </a:r>
            <a:r>
              <a:rPr lang="en-US" sz="3200" err="1">
                <a:solidFill>
                  <a:srgbClr val="303D68"/>
                </a:solidFill>
                <a:latin typeface="DejaVu Math TeX Gyre"/>
                <a:ea typeface="+mj-ea"/>
                <a:cs typeface="+mj-cs"/>
              </a:rPr>
              <a:t>ndihmëse</a:t>
            </a:r>
            <a:r>
              <a:rPr lang="en-US" sz="3200" dirty="0">
                <a:solidFill>
                  <a:srgbClr val="303D68"/>
                </a:solidFill>
                <a:latin typeface="DejaVu Math TeX Gyre"/>
                <a:ea typeface="+mj-ea"/>
                <a:cs typeface="+mj-cs"/>
              </a:rPr>
              <a:t> </a:t>
            </a:r>
            <a:r>
              <a:rPr lang="en-US" sz="3200" err="1">
                <a:solidFill>
                  <a:srgbClr val="303D68"/>
                </a:solidFill>
                <a:latin typeface="DejaVu Math TeX Gyre"/>
                <a:ea typeface="+mj-ea"/>
                <a:cs typeface="+mj-cs"/>
              </a:rPr>
              <a:t>dhe</a:t>
            </a:r>
            <a:r>
              <a:rPr lang="en-US" sz="3200" dirty="0">
                <a:solidFill>
                  <a:srgbClr val="303D68"/>
                </a:solidFill>
                <a:latin typeface="DejaVu Math TeX Gyre"/>
                <a:ea typeface="+mj-ea"/>
                <a:cs typeface="+mj-cs"/>
              </a:rPr>
              <a:t> </a:t>
            </a:r>
            <a:r>
              <a:rPr lang="en-US" sz="3200" err="1">
                <a:solidFill>
                  <a:srgbClr val="303D68"/>
                </a:solidFill>
                <a:latin typeface="DejaVu Math TeX Gyre"/>
                <a:ea typeface="+mj-ea"/>
                <a:cs typeface="+mj-cs"/>
              </a:rPr>
              <a:t>grupeve</a:t>
            </a:r>
            <a:r>
              <a:rPr lang="en-US" sz="3200" dirty="0">
                <a:solidFill>
                  <a:srgbClr val="303D68"/>
                </a:solidFill>
                <a:latin typeface="DejaVu Math TeX Gyre"/>
                <a:ea typeface="+mj-ea"/>
                <a:cs typeface="+mj-cs"/>
              </a:rPr>
              <a:t> të mbështetjes nga bashkëmoshatarët.</a:t>
            </a:r>
          </a:p>
          <a:p>
            <a:pPr>
              <a:lnSpc>
                <a:spcPct val="90000"/>
              </a:lnSpc>
              <a:spcBef>
                <a:spcPct val="0"/>
              </a:spcBef>
            </a:pPr>
            <a:endParaRPr lang="en-GB" sz="3200" dirty="0">
              <a:solidFill>
                <a:srgbClr val="303D68"/>
              </a:solidFill>
              <a:latin typeface="DejaVu Math TeX Gyre" panose="02000503000000000000" pitchFamily="2" charset="0"/>
              <a:ea typeface="+mj-ea"/>
              <a:cs typeface="+mj-cs"/>
            </a:endParaRPr>
          </a:p>
          <a:p>
            <a:pPr>
              <a:lnSpc>
                <a:spcPct val="90000"/>
              </a:lnSpc>
              <a:spcBef>
                <a:spcPct val="0"/>
              </a:spcBef>
            </a:pPr>
            <a:endParaRPr lang="en-GB" sz="3200" dirty="0">
              <a:solidFill>
                <a:srgbClr val="303D68"/>
              </a:solidFill>
              <a:latin typeface="DejaVu Math TeX Gyre" panose="02000503000000000000" pitchFamily="2" charset="0"/>
              <a:ea typeface="+mj-ea"/>
              <a:cs typeface="+mj-cs"/>
            </a:endParaRPr>
          </a:p>
          <a:p>
            <a:pPr algn="ctr">
              <a:lnSpc>
                <a:spcPct val="150000"/>
              </a:lnSpc>
            </a:pPr>
            <a:endParaRPr lang="en-GB" sz="2800" b="1" dirty="0">
              <a:solidFill>
                <a:srgbClr val="303D68"/>
              </a:solidFill>
              <a:latin typeface="Cambria" panose="02040503050406030204" pitchFamily="18" charset="0"/>
              <a:ea typeface="Cambria" panose="02040503050406030204" pitchFamily="18" charset="0"/>
              <a:cs typeface="Arial" panose="020B0604020202020204" pitchFamily="34" charset="0"/>
            </a:endParaRPr>
          </a:p>
          <a:p>
            <a:pPr>
              <a:lnSpc>
                <a:spcPct val="107000"/>
              </a:lnSpc>
              <a:spcAft>
                <a:spcPts val="800"/>
              </a:spcAft>
            </a:pP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96EE9032-C5BC-4535-2EF8-E19B4EC20E10}"/>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 3.2: Projektimi i materialeve digjitale mësimore gjithëpërfshirëse</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145F98CC-36EF-2132-282A-05BC20281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7668A9FD-8B2D-4903-3F50-C354EFC80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256763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67C3E-A2CA-0008-8BBB-4E0217E5F4B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89C4E78-01E0-1016-8ECC-6869CD1D3AA7}"/>
              </a:ext>
            </a:extLst>
          </p:cNvPr>
          <p:cNvSpPr txBox="1">
            <a:spLocks/>
          </p:cNvSpPr>
          <p:nvPr/>
        </p:nvSpPr>
        <p:spPr>
          <a:xfrm>
            <a:off x="514117" y="482513"/>
            <a:ext cx="1078314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Bërja</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materialeve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digjitale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qasshme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për</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gjithë</a:t>
            </a:r>
          </a:p>
        </p:txBody>
      </p:sp>
      <p:pic>
        <p:nvPicPr>
          <p:cNvPr id="2" name="Picture 1" descr="A logo with text on it&#10;&#10;Description automatically generated">
            <a:extLst>
              <a:ext uri="{FF2B5EF4-FFF2-40B4-BE49-F238E27FC236}">
                <a16:creationId xmlns:a16="http://schemas.microsoft.com/office/drawing/2014/main" id="{E219C031-B868-20DA-D7DE-6E66387C25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DB955873-15AD-1E82-2847-8393DF1C1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CaixaDeTexto 6">
            <a:extLst>
              <a:ext uri="{FF2B5EF4-FFF2-40B4-BE49-F238E27FC236}">
                <a16:creationId xmlns:a16="http://schemas.microsoft.com/office/drawing/2014/main" id="{4858872F-15F8-E1C8-EE1A-1966B51DE208}"/>
              </a:ext>
            </a:extLst>
          </p:cNvPr>
          <p:cNvSpPr txBox="1"/>
          <p:nvPr/>
        </p:nvSpPr>
        <p:spPr>
          <a:xfrm>
            <a:off x="514117" y="1951672"/>
            <a:ext cx="10783149" cy="2616101"/>
          </a:xfrm>
          <a:prstGeom prst="rect">
            <a:avLst/>
          </a:prstGeom>
          <a:noFill/>
        </p:spPr>
        <p:txBody>
          <a:bodyPr wrap="square">
            <a:spAutoFit/>
          </a:bodyPr>
          <a:lstStyle/>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Materialet digjitale gjithëpërfshirëse u japin të gjithë të mësuarve mundësinë të marrin pjesë me besim. </a:t>
            </a:r>
          </a:p>
          <a:p>
            <a:pPr marL="285750" indent="-285750" algn="just">
              <a:lnSpc>
                <a:spcPct val="90000"/>
              </a:lnSpc>
              <a:spcBef>
                <a:spcPct val="0"/>
              </a:spcBef>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a typeface="+mj-ea"/>
              <a:cs typeface="+mj-cs"/>
            </a:endParaRPr>
          </a:p>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Krijimi i përmbajtjes që është e lehtë për t'u kuptuar, vizualisht e qartë dhe e përputhshme me nevojat e ndryshme të të nxënit. Zgjedhje të vogla, si përdorimi i gjuhës së thjeshtë, formatimi i qartë dhe elementët vizualë të lexueshëm, ndihmojnë në heqjen e barrierave që përndryshe mund të kufizojnë angazhimin. </a:t>
            </a:r>
          </a:p>
          <a:p>
            <a:pPr marL="285750" indent="-285750" algn="just">
              <a:lnSpc>
                <a:spcPct val="90000"/>
              </a:lnSpc>
              <a:spcBef>
                <a:spcPct val="0"/>
              </a:spcBef>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a typeface="+mj-ea"/>
              <a:cs typeface="+mj-cs"/>
            </a:endParaRPr>
          </a:p>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Kur materialet dizajnohen me përfshirje në mendje, nxënësit ndihen të mbështetur dhe më të gatshëm të eksplorojnë detyrat digjitale.</a:t>
            </a:r>
            <a:endParaRPr lang="pt-PT" sz="2000" dirty="0">
              <a:solidFill>
                <a:srgbClr val="303D68"/>
              </a:solidFill>
              <a:latin typeface="DejaVu Math TeX Gyre" panose="02000503000000000000" pitchFamily="2" charset="0"/>
              <a:ea typeface="+mj-ea"/>
              <a:cs typeface="+mj-cs"/>
            </a:endParaRPr>
          </a:p>
        </p:txBody>
      </p:sp>
    </p:spTree>
    <p:extLst>
      <p:ext uri="{BB962C8B-B14F-4D97-AF65-F5344CB8AC3E}">
        <p14:creationId xmlns:p14="http://schemas.microsoft.com/office/powerpoint/2010/main" val="1748326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599F-4275-F2E0-5C05-8588559B285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7D5B5E5-616B-AAC5-3853-B4F572CFC52E}"/>
              </a:ext>
            </a:extLst>
          </p:cNvPr>
          <p:cNvSpPr txBox="1">
            <a:spLocks/>
          </p:cNvSpPr>
          <p:nvPr/>
        </p:nvSpPr>
        <p:spPr>
          <a:xfrm>
            <a:off x="514117" y="482513"/>
            <a:ext cx="11048618"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Dizajnimi i përmbajtjes që mbështet nxënës të ndryshëm</a:t>
            </a:r>
          </a:p>
        </p:txBody>
      </p:sp>
      <p:pic>
        <p:nvPicPr>
          <p:cNvPr id="2" name="Picture 1" descr="A logo with text on it&#10;&#10;Description automatically generated">
            <a:extLst>
              <a:ext uri="{FF2B5EF4-FFF2-40B4-BE49-F238E27FC236}">
                <a16:creationId xmlns:a16="http://schemas.microsoft.com/office/drawing/2014/main" id="{D2300A41-264F-8804-45E8-A59C8BB08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D6A22C02-C911-EA68-7944-D29597F6D8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CaixaDeTexto 6">
            <a:extLst>
              <a:ext uri="{FF2B5EF4-FFF2-40B4-BE49-F238E27FC236}">
                <a16:creationId xmlns:a16="http://schemas.microsoft.com/office/drawing/2014/main" id="{E047D74A-0299-1E56-DB7C-D79359710660}"/>
              </a:ext>
            </a:extLst>
          </p:cNvPr>
          <p:cNvSpPr txBox="1"/>
          <p:nvPr/>
        </p:nvSpPr>
        <p:spPr>
          <a:xfrm>
            <a:off x="514117" y="1951672"/>
            <a:ext cx="10783149" cy="2893100"/>
          </a:xfrm>
          <a:prstGeom prst="rect">
            <a:avLst/>
          </a:prstGeom>
          <a:noFill/>
        </p:spPr>
        <p:txBody>
          <a:bodyPr wrap="square">
            <a:spAutoFit/>
          </a:bodyPr>
          <a:lstStyle/>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Mësuesit sjellin në klasë nivele të ndryshme përvoje digjitale dhe lloje të ndryshme të fortësive. Materialet gjithëpërfshirëse e njohin këtë larmi duke ofruar shpjegime, shembuj dhe formate që i përshtaten preferencave të ndryshme të të nxënit. </a:t>
            </a:r>
          </a:p>
          <a:p>
            <a:pPr marL="285750" indent="-285750" algn="just">
              <a:lnSpc>
                <a:spcPct val="90000"/>
              </a:lnSpc>
              <a:spcBef>
                <a:spcPct val="0"/>
              </a:spcBef>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a typeface="+mj-ea"/>
              <a:cs typeface="+mj-cs"/>
            </a:endParaRPr>
          </a:p>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Kombinimi i materialeve vizuale, teksteve të shkurtra dhe detyrave praktike ndihmon nxënësit të ndjekin mësimin edhe nëse kanë më pak besim në teknologji. </a:t>
            </a:r>
          </a:p>
          <a:p>
            <a:pPr marL="285750" indent="-285750" algn="just">
              <a:lnSpc>
                <a:spcPct val="90000"/>
              </a:lnSpc>
              <a:spcBef>
                <a:spcPct val="0"/>
              </a:spcBef>
              <a:spcAft>
                <a:spcPts val="600"/>
              </a:spcAft>
              <a:buFont typeface="Arial" panose="020B0604020202020204" pitchFamily="34" charset="0"/>
              <a:buChar char="•"/>
            </a:pPr>
            <a:endParaRPr lang="en-US" sz="2000" dirty="0">
              <a:solidFill>
                <a:srgbClr val="303D68"/>
              </a:solidFill>
              <a:latin typeface="DejaVu Math TeX Gyre" panose="02000503000000000000" pitchFamily="2" charset="0"/>
              <a:ea typeface="+mj-ea"/>
              <a:cs typeface="+mj-cs"/>
            </a:endParaRPr>
          </a:p>
          <a:p>
            <a:pPr marL="285750" indent="-285750" algn="just">
              <a:lnSpc>
                <a:spcPct val="90000"/>
              </a:lnSpc>
              <a:spcBef>
                <a:spcPct val="0"/>
              </a:spcBef>
              <a:spcAft>
                <a:spcPts val="600"/>
              </a:spcAft>
              <a:buFont typeface="Arial" panose="020B0604020202020204" pitchFamily="34" charset="0"/>
              <a:buChar char="•"/>
            </a:pPr>
            <a:r>
              <a:rPr lang="en-US" sz="2000" dirty="0">
                <a:solidFill>
                  <a:srgbClr val="303D68"/>
                </a:solidFill>
                <a:latin typeface="DejaVu Math TeX Gyre" panose="02000503000000000000" pitchFamily="2" charset="0"/>
                <a:ea typeface="+mj-ea"/>
                <a:cs typeface="+mj-cs"/>
              </a:rPr>
              <a:t>Kur materialet udhëheqin nxënësit hap pas hapi dhe ofrojnë hapësirë për praktikë, detyrat digjitale bëhen të menaxhueshme dhe më pak frikësuese.</a:t>
            </a:r>
            <a:endParaRPr lang="pt-PT" sz="2000" dirty="0">
              <a:solidFill>
                <a:srgbClr val="303D68"/>
              </a:solidFill>
              <a:latin typeface="DejaVu Math TeX Gyre" panose="02000503000000000000" pitchFamily="2" charset="0"/>
              <a:ea typeface="+mj-ea"/>
              <a:cs typeface="+mj-cs"/>
            </a:endParaRPr>
          </a:p>
        </p:txBody>
      </p:sp>
    </p:spTree>
    <p:extLst>
      <p:ext uri="{BB962C8B-B14F-4D97-AF65-F5344CB8AC3E}">
        <p14:creationId xmlns:p14="http://schemas.microsoft.com/office/powerpoint/2010/main" val="736718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FBCA88-ABD0-EB28-7883-648B967EE04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DDE337E-4B72-8488-F156-1274888EC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D7807-6065-5182-D8B0-36CC816CF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267D439-357C-4CD3-4EB6-669847BF4F62}"/>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Mbajtja e materialeve të qarta, praktike dhe të lehta për t'u përditësuar</a:t>
            </a:r>
          </a:p>
        </p:txBody>
      </p:sp>
      <p:pic>
        <p:nvPicPr>
          <p:cNvPr id="9" name="Picture 8" descr="Blue text on a black background&#10;&#10;Description automatically generated">
            <a:extLst>
              <a:ext uri="{FF2B5EF4-FFF2-40B4-BE49-F238E27FC236}">
                <a16:creationId xmlns:a16="http://schemas.microsoft.com/office/drawing/2014/main" id="{637EDC76-D55F-BEF3-F8EC-2414D7E78A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546B8F96-E8ED-9725-B05F-F5DEA9FB0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962AEB75-B282-C555-7FE4-9B91D955651F}"/>
              </a:ext>
            </a:extLst>
          </p:cNvPr>
          <p:cNvSpPr txBox="1">
            <a:spLocks/>
          </p:cNvSpPr>
          <p:nvPr/>
        </p:nvSpPr>
        <p:spPr>
          <a:xfrm>
            <a:off x="247608" y="1963148"/>
            <a:ext cx="11048618" cy="2931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lgn="just">
              <a:buFont typeface="Arial" panose="020B0604020202020204" pitchFamily="34" charset="0"/>
              <a:buChar char="•"/>
            </a:pPr>
            <a:r>
              <a:rPr lang="en-US" sz="2000" dirty="0">
                <a:solidFill>
                  <a:srgbClr val="303D68"/>
                </a:solidFill>
                <a:latin typeface="DejaVu Math TeX Gyre" panose="02000503000000000000" pitchFamily="2" charset="0"/>
              </a:rPr>
              <a:t>Dizajni gjithëpërfshirës bëhet i qëndrueshëm kur materialet janë të thjeshta për t'u mirëmbajtur. </a:t>
            </a:r>
          </a:p>
          <a:p>
            <a:pPr marL="800100" lvl="1" indent="-34290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lgn="just">
              <a:buFont typeface="Arial" panose="020B0604020202020204" pitchFamily="34" charset="0"/>
              <a:buChar char="•"/>
            </a:pPr>
            <a:r>
              <a:rPr lang="en-US" sz="2000" dirty="0">
                <a:solidFill>
                  <a:srgbClr val="303D68"/>
                </a:solidFill>
                <a:latin typeface="DejaVu Math TeX Gyre" panose="02000503000000000000" pitchFamily="2" charset="0"/>
              </a:rPr>
              <a:t>Përdorimi i shablloneve, i strukturave të organizuara dhe i udhëzimeve të qarta ndihmon mësuesit të përditësojnë përmbajtjen pa nisur nga e para. Shembuj praktikë të marrë nga situata reale pune e bëjnë mësimin më të rëndësishëm dhe ndihmojnë nxënësit të shohin se si përdoren mjetet digjitale jashtë klasës. </a:t>
            </a:r>
          </a:p>
          <a:p>
            <a:pPr marL="800100" lvl="1" indent="-34290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lgn="just">
              <a:buFont typeface="Arial" panose="020B0604020202020204" pitchFamily="34" charset="0"/>
              <a:buChar char="•"/>
            </a:pPr>
            <a:r>
              <a:rPr lang="en-US" sz="2000" dirty="0">
                <a:solidFill>
                  <a:srgbClr val="303D68"/>
                </a:solidFill>
                <a:latin typeface="DejaVu Math TeX Gyre" panose="02000503000000000000" pitchFamily="2" charset="0"/>
              </a:rPr>
              <a:t>Kur materialet janë të lehta për t'u përshtatur, institucionet mund t'i mbajnë ato në përputhje me ndryshimet digjitale në tregun e</a:t>
            </a:r>
            <a:r>
              <a:rPr lang="en-US" sz="2000" dirty="0" err="1">
                <a:solidFill>
                  <a:srgbClr val="303D68"/>
                </a:solidFill>
                <a:latin typeface="DejaVu Math TeX Gyre" panose="02000503000000000000" pitchFamily="2" charset="0"/>
              </a:rPr>
              <a:t> punës </a:t>
            </a:r>
            <a:r>
              <a:rPr lang="en-US" sz="2000" dirty="0">
                <a:solidFill>
                  <a:srgbClr val="303D68"/>
                </a:solidFill>
                <a:latin typeface="DejaVu Math TeX Gyre" panose="02000503000000000000" pitchFamily="2" charset="0"/>
              </a:rPr>
              <a:t>dhe të sigurojnë që të gjithë nxënësit të përfitojnë nga mbështetja e qëndrueshme.</a:t>
            </a:r>
            <a:endParaRPr lang="bg-BG" sz="2000" dirty="0">
              <a:solidFill>
                <a:srgbClr val="303D68"/>
              </a:solidFill>
              <a:latin typeface="DejaVu Math TeX Gyre" panose="02000503000000000000" pitchFamily="2" charset="0"/>
            </a:endParaRPr>
          </a:p>
          <a:p>
            <a:pPr marL="742950" lvl="1" indent="-285750" algn="just">
              <a:buFont typeface="Courier New" panose="02070309020205020404" pitchFamily="49" charset="0"/>
              <a:buChar char="o"/>
            </a:pP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6314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03A55-4463-0B81-F8FA-951800261322}"/>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C40AD813-BF75-90A3-AD53-AA5A6FE245D9}"/>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190BE33A-EF6E-1817-B16A-B3EEA30AEB38}"/>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A24FC31F-9DDF-85FB-277E-FE53ACDCE27E}"/>
              </a:ext>
            </a:extLst>
          </p:cNvPr>
          <p:cNvSpPr>
            <a:spLocks noGrp="1"/>
          </p:cNvSpPr>
          <p:nvPr>
            <p:ph type="title"/>
          </p:nvPr>
        </p:nvSpPr>
        <p:spPr>
          <a:xfrm>
            <a:off x="558396" y="2220583"/>
            <a:ext cx="10997228" cy="857864"/>
          </a:xfrm>
        </p:spPr>
        <p:txBody>
          <a:bodyPr>
            <a:noAutofit/>
          </a:bodyPr>
          <a:lstStyle/>
          <a:p>
            <a:pPr lvl="0"/>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Moduli 1: Inteligjenca e aftësive dhe hartëzimi </a:t>
            </a:r>
            <a:r>
              <a:rPr lang="en-US"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DigComp</a:t>
            </a: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b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br>
            <a:r>
              <a:rPr lang="en-US" sz="3000" dirty="0">
                <a:solidFill>
                  <a:srgbClr val="373365"/>
                </a:solidFill>
                <a:latin typeface="DejaVu Math TeX Gyre" panose="02000503000000000000"/>
              </a:rPr>
              <a:t>Nëntitulli 1.1: Mbledhja e informacionit mbi aftësitë digjitale aktuale dhe në zhvillim</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a:solidFill>
                  <a:srgbClr val="373365"/>
                </a:solidFill>
                <a:latin typeface="DejaVu Math TeX Gyre" panose="02000503000000000000"/>
              </a:rPr>
              <a:t>Nëntitulli 1.2: Hartimi i kompetencave me </a:t>
            </a:r>
            <a:r>
              <a:rPr lang="en-US" sz="3000" dirty="0" err="1">
                <a:solidFill>
                  <a:srgbClr val="373365"/>
                </a:solidFill>
                <a:latin typeface="DejaVu Math TeX Gyre" panose="02000503000000000000"/>
              </a:rPr>
              <a:t>DigComp</a:t>
            </a:r>
            <a:r>
              <a:rPr lang="en-US" sz="3000" dirty="0">
                <a:solidFill>
                  <a:srgbClr val="373365"/>
                </a:solidFill>
                <a:latin typeface="DejaVu Math TeX Gyre" panose="02000503000000000000"/>
              </a:rPr>
              <a:t> 2.2</a:t>
            </a:r>
            <a:br>
              <a:rPr lang="en-US" sz="3000" dirty="0">
                <a:solidFill>
                  <a:srgbClr val="373365"/>
                </a:solidFill>
                <a:latin typeface="DejaVu Math TeX Gyre" panose="02000503000000000000"/>
              </a:rPr>
            </a:br>
            <a:br>
              <a:rPr lang="en-GB" sz="3000" dirty="0">
                <a:solidFill>
                  <a:srgbClr val="373365"/>
                </a:solidFill>
                <a:latin typeface="DejaVu Math TeX Gyre" panose="02000503000000000000"/>
              </a:rPr>
            </a:br>
            <a:r>
              <a:rPr lang="en-US" sz="3000" dirty="0">
                <a:solidFill>
                  <a:srgbClr val="373365"/>
                </a:solidFill>
                <a:latin typeface="DejaVu Math TeX Gyre" panose="02000503000000000000"/>
              </a:rPr>
              <a:t>Nënkapak 1.3: Analiza e boshllëqeve dhe mbivendosjeve</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9D06A378-F1CD-1338-C62A-DBE8CACFC329}"/>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Përmirësimi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i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së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dhe</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zhvillim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qëndrueshëm.</a:t>
            </a:r>
          </a:p>
        </p:txBody>
      </p:sp>
      <p:pic>
        <p:nvPicPr>
          <p:cNvPr id="13" name="Picture 12" descr="A white text on a black background&#10;&#10;Description automatically generated">
            <a:extLst>
              <a:ext uri="{FF2B5EF4-FFF2-40B4-BE49-F238E27FC236}">
                <a16:creationId xmlns:a16="http://schemas.microsoft.com/office/drawing/2014/main" id="{CB126673-B492-8D8E-9623-107FAB555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879399CC-7A46-4F13-53B2-FC2AE1E0827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B3EF742A-6367-D6DE-173F-F1FD201B3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820FC247-744E-3200-802F-09C6CC36352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hendekut të gjelbër dhe digjital</a:t>
            </a:r>
          </a:p>
        </p:txBody>
      </p:sp>
    </p:spTree>
    <p:extLst>
      <p:ext uri="{BB962C8B-B14F-4D97-AF65-F5344CB8AC3E}">
        <p14:creationId xmlns:p14="http://schemas.microsoft.com/office/powerpoint/2010/main" val="816150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D5D60-B437-4093-0D42-DFD3551EC07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E91825-975B-E971-92AF-2B89DEE87C59}"/>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0DA1E61F-2F76-C3DA-90C3-430712585860}"/>
              </a:ext>
            </a:extLst>
          </p:cNvPr>
          <p:cNvSpPr txBox="1"/>
          <p:nvPr/>
        </p:nvSpPr>
        <p:spPr>
          <a:xfrm>
            <a:off x="3984331" y="402332"/>
            <a:ext cx="8111062"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Planifikoni krijimin dhe mirëmbajtjen e një depo të përbashkët për mjete digjitale, udhëzues për praktikat më të mira dhe materiale mësimore, për të siguruar qëndrueshmëri dhe për të promovuar praktika gjithëpërfshirëse.</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1ED7B1A0-5E9A-E58C-0AE1-D7BF97733642}"/>
              </a:ext>
            </a:extLst>
          </p:cNvPr>
          <p:cNvSpPr txBox="1">
            <a:spLocks noChangeArrowheads="1"/>
          </p:cNvSpPr>
          <p:nvPr/>
        </p:nvSpPr>
        <p:spPr bwMode="auto">
          <a:xfrm>
            <a:off x="96607" y="402332"/>
            <a:ext cx="3824186" cy="2215991"/>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err="1">
                <a:solidFill>
                  <a:srgbClr val="399884"/>
                </a:solidFill>
                <a:latin typeface="DejaVu Sans"/>
                <a:ea typeface="DejaVu Sans" panose="020B0603030804020204" pitchFamily="34" charset="0"/>
                <a:cs typeface="DejaVu Sans" panose="020B0603030804020204" pitchFamily="34" charset="0"/>
              </a:rPr>
              <a:t>Nëntitull</a:t>
            </a:r>
            <a:r>
              <a:rPr lang="en-US" sz="2800" b="1" dirty="0">
                <a:solidFill>
                  <a:srgbClr val="399884"/>
                </a:solidFill>
                <a:latin typeface="DejaVu Sans"/>
                <a:ea typeface="DejaVu Sans" panose="020B0603030804020204" pitchFamily="34" charset="0"/>
                <a:cs typeface="DejaVu Sans" panose="020B0603030804020204" pitchFamily="34" charset="0"/>
              </a:rPr>
              <a:t> 3.3: </a:t>
            </a:r>
            <a:r>
              <a:rPr lang="en-US" sz="2800" b="1" dirty="0" err="1">
                <a:solidFill>
                  <a:srgbClr val="399884"/>
                </a:solidFill>
                <a:latin typeface="DejaVu Sans"/>
                <a:ea typeface="DejaVu Sans" panose="020B0603030804020204" pitchFamily="34" charset="0"/>
                <a:cs typeface="DejaVu Sans" panose="020B0603030804020204" pitchFamily="34" charset="0"/>
              </a:rPr>
              <a:t>Krijimi</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i</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një</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Repozitori</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qendror</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të</a:t>
            </a:r>
            <a:r>
              <a:rPr lang="en-US" sz="2800" b="1" dirty="0">
                <a:solidFill>
                  <a:srgbClr val="399884"/>
                </a:solidFill>
                <a:latin typeface="DejaVu Sans"/>
                <a:ea typeface="DejaVu Sans" panose="020B0603030804020204" pitchFamily="34" charset="0"/>
                <a:cs typeface="DejaVu Sans" panose="020B0603030804020204" pitchFamily="34" charset="0"/>
              </a:rPr>
              <a:t> </a:t>
            </a:r>
            <a:r>
              <a:rPr lang="en-US" sz="2800" b="1" dirty="0" err="1">
                <a:solidFill>
                  <a:srgbClr val="399884"/>
                </a:solidFill>
                <a:latin typeface="DejaVu Sans"/>
                <a:ea typeface="DejaVu Sans" panose="020B0603030804020204" pitchFamily="34" charset="0"/>
                <a:cs typeface="DejaVu Sans" panose="020B0603030804020204" pitchFamily="34" charset="0"/>
              </a:rPr>
              <a:t>burimeve</a:t>
            </a:r>
            <a:r>
              <a:rPr lang="en-US" sz="2800" b="1" dirty="0">
                <a:solidFill>
                  <a:srgbClr val="399884"/>
                </a:solidFill>
                <a:latin typeface="DejaVu Sans"/>
                <a:ea typeface="DejaVu Sans" panose="020B0603030804020204" pitchFamily="34" charset="0"/>
                <a:cs typeface="DejaVu Sans" panose="020B0603030804020204" pitchFamily="34" charset="0"/>
              </a:rPr>
              <a:t> </a:t>
            </a:r>
            <a:endParaRPr lang="en-US" sz="2800" kern="100" dirty="0">
              <a:solidFill>
                <a:srgbClr val="465A35"/>
              </a:solidFill>
              <a:latin typeface="DejaVu Sans"/>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5A6EAA7A-F97A-E4A2-BBCC-88816A23BA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231A156-49F0-8083-C292-73469DCE5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54530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5AB3AA-765F-F670-2416-708B447F22B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446C54-D1AB-C384-AB9C-E211BA130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F24BCDC-4601-FE6D-97D4-CB8B8D5592AD}"/>
              </a:ext>
            </a:extLst>
          </p:cNvPr>
          <p:cNvSpPr txBox="1">
            <a:spLocks/>
          </p:cNvSpPr>
          <p:nvPr/>
        </p:nvSpPr>
        <p:spPr>
          <a:xfrm>
            <a:off x="511069" y="745527"/>
            <a:ext cx="10923847"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Pse një depo e përbashkët ka rëndësi</a:t>
            </a:r>
            <a:endParaRPr lang="pl-PL"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pic>
        <p:nvPicPr>
          <p:cNvPr id="10" name="Picture 9" descr="Blue text on a black background&#10;&#10;Description automatically generated">
            <a:extLst>
              <a:ext uri="{FF2B5EF4-FFF2-40B4-BE49-F238E27FC236}">
                <a16:creationId xmlns:a16="http://schemas.microsoft.com/office/drawing/2014/main" id="{13D8A84A-1B4C-2278-E760-BF1C3814DD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3" name="Picture 12" descr="A logo with text on it&#10;&#10;Description automatically generated">
            <a:extLst>
              <a:ext uri="{FF2B5EF4-FFF2-40B4-BE49-F238E27FC236}">
                <a16:creationId xmlns:a16="http://schemas.microsoft.com/office/drawing/2014/main" id="{B16DCF8B-18A8-3874-A3AD-1FD60A196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3" name="CaixaDeTexto 2">
            <a:extLst>
              <a:ext uri="{FF2B5EF4-FFF2-40B4-BE49-F238E27FC236}">
                <a16:creationId xmlns:a16="http://schemas.microsoft.com/office/drawing/2014/main" id="{4C5BD872-353A-34A4-A3E5-A1CE3C55CC1C}"/>
              </a:ext>
            </a:extLst>
          </p:cNvPr>
          <p:cNvSpPr txBox="1"/>
          <p:nvPr/>
        </p:nvSpPr>
        <p:spPr>
          <a:xfrm>
            <a:off x="442243" y="1666848"/>
            <a:ext cx="10845189" cy="2246769"/>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rgbClr val="303D68"/>
                </a:solidFill>
                <a:latin typeface="DejaVu Math TeX Gyre" panose="02000503000000000000"/>
              </a:rPr>
              <a:t>Një depo qendrore e burimeve sjell të gjitha materialet digjitale, mjetet dhe shembujt në një vend të organizuar. Ajo ndihmon edukatorët të kenë qasje të shpejtë në atë që u nevojitet, redukton punën e dyfishtë dhe e bën më të lehtë ruajtjen e qëndrueshmërisë në të gjithë programet. </a:t>
            </a:r>
          </a:p>
          <a:p>
            <a:pPr marL="342900" indent="-342900" algn="just">
              <a:buFont typeface="Arial" panose="020B0604020202020204" pitchFamily="34" charset="0"/>
              <a:buChar char="•"/>
            </a:pPr>
            <a:endParaRPr lang="en-US" sz="2000" dirty="0">
              <a:solidFill>
                <a:srgbClr val="303D68"/>
              </a:solidFill>
              <a:latin typeface="DejaVu Math TeX Gyre" panose="02000503000000000000"/>
            </a:endParaRPr>
          </a:p>
          <a:p>
            <a:pPr marL="342900" indent="-342900" algn="just">
              <a:buFont typeface="Arial" panose="020B0604020202020204" pitchFamily="34" charset="0"/>
              <a:buChar char="•"/>
            </a:pPr>
            <a:r>
              <a:rPr lang="en-US" sz="2000" dirty="0">
                <a:solidFill>
                  <a:srgbClr val="303D68"/>
                </a:solidFill>
                <a:latin typeface="DejaVu Math TeX Gyre" panose="02000503000000000000"/>
              </a:rPr>
              <a:t>Kur burimet ruhen së bashku, stafi mund të ndërtojë mbi idetë e njëri-tjetrit dhe të mbajë materialet në përputhje me qëllimet digjitale të institucionit. Me kalimin e kohës, depoja bëhet një kujtesë e përbashkët që mbështet mësimdhënien dhe zhvillimin.</a:t>
            </a:r>
          </a:p>
        </p:txBody>
      </p:sp>
    </p:spTree>
    <p:extLst>
      <p:ext uri="{BB962C8B-B14F-4D97-AF65-F5344CB8AC3E}">
        <p14:creationId xmlns:p14="http://schemas.microsoft.com/office/powerpoint/2010/main" val="3893571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056EE0-DE47-0471-2D38-E9F7273905D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574FE7B-744A-E4FF-5604-96019817A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AB87549-FB97-6680-D819-EA1E10965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BA2291DF-B316-7357-CEE1-DEAF74E40BC0}"/>
              </a:ext>
            </a:extLst>
          </p:cNvPr>
          <p:cNvSpPr txBox="1">
            <a:spLocks/>
          </p:cNvSpPr>
          <p:nvPr/>
        </p:nvSpPr>
        <p:spPr>
          <a:xfrm>
            <a:off x="514117" y="480056"/>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Organizimi i Burimeve për Përdorim Praktik</a:t>
            </a:r>
          </a:p>
        </p:txBody>
      </p:sp>
      <p:pic>
        <p:nvPicPr>
          <p:cNvPr id="9" name="Picture 8" descr="Blue text on a black background&#10;&#10;Description automatically generated">
            <a:extLst>
              <a:ext uri="{FF2B5EF4-FFF2-40B4-BE49-F238E27FC236}">
                <a16:creationId xmlns:a16="http://schemas.microsoft.com/office/drawing/2014/main" id="{87273BB3-A62C-CD75-80AE-118D68B39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9D339E76-EAB2-A776-E136-E050FF174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2" name="Imagem 1">
            <a:extLst>
              <a:ext uri="{FF2B5EF4-FFF2-40B4-BE49-F238E27FC236}">
                <a16:creationId xmlns:a16="http://schemas.microsoft.com/office/drawing/2014/main" id="{5A1381FA-8F31-B0E1-7C77-206139F3A2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6648" y="894929"/>
            <a:ext cx="6865161" cy="5242320"/>
          </a:xfrm>
          <a:prstGeom prst="rect">
            <a:avLst/>
          </a:prstGeom>
          <a:noFill/>
          <a:ln>
            <a:noFill/>
          </a:ln>
        </p:spPr>
      </p:pic>
    </p:spTree>
    <p:extLst>
      <p:ext uri="{BB962C8B-B14F-4D97-AF65-F5344CB8AC3E}">
        <p14:creationId xmlns:p14="http://schemas.microsoft.com/office/powerpoint/2010/main" val="1293847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C83DB-F23A-D47B-566D-76967AF6400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D62EA4F-E084-9566-CFAD-C2E5949CA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3758EC7-D3DA-D2E2-FB8F-01A637F1C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BDA370F8-29DA-ABD3-5355-4E6E3F4B85FE}"/>
              </a:ext>
            </a:extLst>
          </p:cNvPr>
          <p:cNvSpPr txBox="1">
            <a:spLocks/>
          </p:cNvSpPr>
          <p:nvPr/>
        </p:nvSpPr>
        <p:spPr>
          <a:xfrm>
            <a:off x="836676" y="67100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Mbajtja</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repozitorit</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aktiv</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dhe</a:t>
            </a:r>
            <a:r>
              <a:rPr lang="en-US" sz="3000" b="1" dirty="0">
                <a:solidFill>
                  <a:srgbClr val="399884"/>
                </a:solidFill>
                <a:latin typeface="DejaVu Sans"/>
                <a:ea typeface="DejaVu Sans" panose="020B0603030804020204" pitchFamily="34" charset="0"/>
                <a:cs typeface="DejaVu Sans" panose="020B0603030804020204" pitchFamily="34" charset="0"/>
              </a:rPr>
              <a:t> relevant</a:t>
            </a:r>
          </a:p>
        </p:txBody>
      </p:sp>
      <p:pic>
        <p:nvPicPr>
          <p:cNvPr id="9" name="Picture 8" descr="Blue text on a black background&#10;&#10;Description automatically generated">
            <a:extLst>
              <a:ext uri="{FF2B5EF4-FFF2-40B4-BE49-F238E27FC236}">
                <a16:creationId xmlns:a16="http://schemas.microsoft.com/office/drawing/2014/main" id="{B7D049CD-322B-C711-9B31-360E1795C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BDB91609-A3E0-D223-2F1F-F2CB61951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6D11620B-A666-734D-8196-4110E736C7D8}"/>
              </a:ext>
            </a:extLst>
          </p:cNvPr>
          <p:cNvSpPr txBox="1">
            <a:spLocks/>
          </p:cNvSpPr>
          <p:nvPr/>
        </p:nvSpPr>
        <p:spPr>
          <a:xfrm>
            <a:off x="356800" y="1543665"/>
            <a:ext cx="10851973" cy="3361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Një depo mbetet e dobishme vetëm kur azhurnohet rregullisht. Dhënia e përgjegjësisë një ekipi të vogël ose një grupi që ndryshon ndihmon që të shtohen materiale të reja dhe të rishikohen ato më të vjetrat.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Inkurajimi i mësuesve për të kontribuar pas punëtorive ose eksperimenteve në klasë sjell vështrime të reja dhe forcon bashkëpunimin.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Kur përditësimet bëhen në mënyrë të vazhdueshme, depoja pasqyron nevojat aktuale digjitale dhe bëhet një mjet i besueshëm që mbështet zhvillimin afatgjatë të institucionit.</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953568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DDDBB-0B44-A085-A191-6F9A0697F1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C42078-C24A-114D-F32D-AB80703F82F3}"/>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445379B7-FDCC-E2DE-B18D-43EFC1DDAE67}"/>
              </a:ext>
            </a:extLst>
          </p:cNvPr>
          <p:cNvSpPr txBox="1"/>
          <p:nvPr/>
        </p:nvSpPr>
        <p:spPr>
          <a:xfrm>
            <a:off x="3984331" y="402332"/>
            <a:ext cx="811106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Eksploroni metoda praktike për ndërtimin dhe ruajtjen e partneriteteve të forta me bizneset lokale. </a:t>
            </a: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Themelimi i bordeve këshilluese të industrisë, bashkë-dizajnimi i moduleve të kurrikulës dhe krijimi i mundësive për ligjërata mysafirësh.</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5A7DE8B7-5532-1D3C-5939-576C67EA16D7}"/>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 3.4: Strategji për bashkëpunim me industrinë </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01DEC9AF-C0B6-8F5A-DAAA-953D05445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0C2CC6F2-F7D4-4108-2F97-95CFDE127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69360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8F22B5-7F9B-46A5-A24D-19880903CF28}"/>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22A58A2-2477-AED1-57BC-8E223875F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09AE06B-C22F-87C5-1DDD-AA0947BC0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E0848777-1C72-07A2-570C-AEC78625B989}"/>
              </a:ext>
            </a:extLst>
          </p:cNvPr>
          <p:cNvSpPr txBox="1">
            <a:spLocks/>
          </p:cNvSpPr>
          <p:nvPr/>
        </p:nvSpPr>
        <p:spPr>
          <a:xfrm>
            <a:off x="836676" y="67100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Ndërtimi i lidhjeve domethënëse me industrinë</a:t>
            </a:r>
          </a:p>
        </p:txBody>
      </p:sp>
      <p:pic>
        <p:nvPicPr>
          <p:cNvPr id="9" name="Picture 8" descr="Blue text on a black background&#10;&#10;Description automatically generated">
            <a:extLst>
              <a:ext uri="{FF2B5EF4-FFF2-40B4-BE49-F238E27FC236}">
                <a16:creationId xmlns:a16="http://schemas.microsoft.com/office/drawing/2014/main" id="{3E313FC2-850C-E07F-4F6C-2F3734FA0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8FB2A6D7-0FD3-BDA7-207C-115100898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B1ED7A45-F575-DF28-9871-61AB26B7416D}"/>
              </a:ext>
            </a:extLst>
          </p:cNvPr>
          <p:cNvSpPr txBox="1">
            <a:spLocks/>
          </p:cNvSpPr>
          <p:nvPr/>
        </p:nvSpPr>
        <p:spPr>
          <a:xfrm>
            <a:off x="356800" y="1543665"/>
            <a:ext cx="10851973" cy="39230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Bashkëpunimi me industrinë ndihmon institucionet e arsimit dhe formimit profesional të mbeten të lidhura me mjetet dhe praktikat digjitale që përdoren në vendet e punës reale.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Këto lidhje shkojnë përtej partneriteteve formale dhe fillojnë me biseda të rregullta që zbulojnë se çfarë presin kompanitë nga punonjësit e rinj.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Kur mësuesit dëgjojnë drejtpërdrejt nga punëdhënësit, ata fitojnë një kuptim më të qartë se si kryhen detyrat digjitale dhe cilat kompetenca po rriten në rëndësi.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Ky shkëmbim i vazhdueshëm forcon besimin dhe krijon një kuptim të përbashkët se si trajnimi mund t'i përgatisë më mirë të mësuarit për kërkesat digjitale.</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817388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AEEBF4-030B-E7C2-23C5-43362D599D8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A19ECF2-946D-D030-D102-2BE712CCC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012E391-9D2A-C232-B67E-C76903011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2448897E-A74A-14B6-3E98-7CA7D14D77B8}"/>
              </a:ext>
            </a:extLst>
          </p:cNvPr>
          <p:cNvSpPr txBox="1">
            <a:spLocks/>
          </p:cNvSpPr>
          <p:nvPr/>
        </p:nvSpPr>
        <p:spPr>
          <a:xfrm>
            <a:off x="836676" y="67100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Bërja e bashkëpunimit pjesë e praktikës së përditshme</a:t>
            </a:r>
          </a:p>
        </p:txBody>
      </p:sp>
      <p:pic>
        <p:nvPicPr>
          <p:cNvPr id="9" name="Picture 8" descr="Blue text on a black background&#10;&#10;Description automatically generated">
            <a:extLst>
              <a:ext uri="{FF2B5EF4-FFF2-40B4-BE49-F238E27FC236}">
                <a16:creationId xmlns:a16="http://schemas.microsoft.com/office/drawing/2014/main" id="{3451EBFB-3CE4-39BB-5170-635293C70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16ABC3F6-746F-1261-B9D1-DA2C67067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BC266763-55D1-44E1-9797-661AAAFB8196}"/>
              </a:ext>
            </a:extLst>
          </p:cNvPr>
          <p:cNvSpPr txBox="1">
            <a:spLocks/>
          </p:cNvSpPr>
          <p:nvPr/>
        </p:nvSpPr>
        <p:spPr>
          <a:xfrm>
            <a:off x="356800" y="1543665"/>
            <a:ext cx="10851973" cy="33610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Bashkëpunimi bëhet më i vlefshëm kur është i integruar në rutinën e institucionit, në vend që të trajtohet si një angazhim sporadik. Takime të shkurtra, kontrolle informale ose aktivitete të vogla të përbashkëta mund të ofrojnë përditësime të vazhdueshme mbi mënyrën se si industritë po përdorin teknologjinë.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panose="02000503000000000000" pitchFamily="2" charset="0"/>
              </a:rPr>
              <a:t>Ftesa e punëdhënësve për të komentuar mbi materialet mësimore ose për të ndarë proceset digjitale që përdorin ndihmon edukatorët të përshtatin përmbajtjen me saktësinë e botës reale. </a:t>
            </a:r>
          </a:p>
          <a:p>
            <a:pPr marL="800100" lvl="1" indent="-342900">
              <a:buFont typeface="Arial" panose="020B0604020202020204" pitchFamily="34" charset="0"/>
              <a:buChar char="•"/>
            </a:pPr>
            <a:endParaRPr lang="en-US" sz="2000" dirty="0">
              <a:solidFill>
                <a:srgbClr val="303D68"/>
              </a:solidFill>
              <a:latin typeface="DejaVu Math TeX Gyre" panose="02000503000000000000" pitchFamily="2" charset="0"/>
            </a:endParaRPr>
          </a:p>
          <a:p>
            <a:pPr marL="800100" lvl="1" indent="-342900">
              <a:buFont typeface="Arial" panose="020B0604020202020204" pitchFamily="34" charset="0"/>
              <a:buChar char="•"/>
            </a:pPr>
            <a:r>
              <a:rPr lang="en-US" sz="2000" dirty="0">
                <a:solidFill>
                  <a:srgbClr val="303D68"/>
                </a:solidFill>
                <a:latin typeface="DejaVu Math TeX Gyre"/>
              </a:rPr>
              <a:t>Kur këto ndërveprime ndodhin rregullisht, ato krijojnë një </a:t>
            </a:r>
            <a:r>
              <a:rPr lang="en-US" sz="2000" dirty="0" err="1">
                <a:solidFill>
                  <a:srgbClr val="303D68"/>
                </a:solidFill>
                <a:latin typeface="DejaVu Math TeX Gyre"/>
              </a:rPr>
              <a:t>rrjedhë</a:t>
            </a:r>
            <a:r>
              <a:rPr lang="en-US" sz="2000" dirty="0">
                <a:solidFill>
                  <a:srgbClr val="303D68"/>
                </a:solidFill>
                <a:latin typeface="DejaVu Math TeX Gyre"/>
              </a:rPr>
              <a:t> </a:t>
            </a:r>
            <a:r>
              <a:rPr lang="en-US" sz="2000" dirty="0" err="1">
                <a:solidFill>
                  <a:srgbClr val="303D68"/>
                </a:solidFill>
                <a:latin typeface="DejaVu Math TeX Gyre"/>
              </a:rPr>
              <a:t>natyrale</a:t>
            </a:r>
            <a:r>
              <a:rPr lang="en-US" sz="2000" dirty="0">
                <a:solidFill>
                  <a:srgbClr val="303D68"/>
                </a:solidFill>
                <a:latin typeface="DejaVu Math TeX Gyre"/>
              </a:rPr>
              <a:t> </a:t>
            </a:r>
            <a:r>
              <a:rPr lang="en-US" sz="2000" dirty="0" err="1">
                <a:solidFill>
                  <a:srgbClr val="303D68"/>
                </a:solidFill>
                <a:latin typeface="DejaVu Math TeX Gyre"/>
              </a:rPr>
              <a:t>informacioni</a:t>
            </a:r>
            <a:r>
              <a:rPr lang="en-US" sz="2000" dirty="0">
                <a:solidFill>
                  <a:srgbClr val="303D68"/>
                </a:solidFill>
                <a:latin typeface="DejaVu Math TeX Gyre"/>
              </a:rPr>
              <a:t> </a:t>
            </a:r>
            <a:r>
              <a:rPr lang="en-US" sz="2000" dirty="0" err="1">
                <a:solidFill>
                  <a:srgbClr val="303D68"/>
                </a:solidFill>
                <a:latin typeface="DejaVu Math TeX Gyre"/>
              </a:rPr>
              <a:t>që</a:t>
            </a:r>
            <a:r>
              <a:rPr lang="en-US" sz="2000" dirty="0">
                <a:solidFill>
                  <a:srgbClr val="303D68"/>
                </a:solidFill>
                <a:latin typeface="DejaVu Math TeX Gyre"/>
              </a:rPr>
              <a:t> </a:t>
            </a:r>
            <a:r>
              <a:rPr lang="en-US" sz="2000" dirty="0" err="1">
                <a:solidFill>
                  <a:srgbClr val="303D68"/>
                </a:solidFill>
                <a:latin typeface="DejaVu Math TeX Gyre"/>
              </a:rPr>
              <a:t>mban</a:t>
            </a:r>
            <a:r>
              <a:rPr lang="en-US" sz="2000" dirty="0">
                <a:solidFill>
                  <a:srgbClr val="303D68"/>
                </a:solidFill>
                <a:latin typeface="DejaVu Math TeX Gyre"/>
              </a:rPr>
              <a:t> </a:t>
            </a:r>
            <a:r>
              <a:rPr lang="en-US" sz="2000" dirty="0" err="1">
                <a:solidFill>
                  <a:srgbClr val="303D68"/>
                </a:solidFill>
                <a:latin typeface="DejaVu Math TeX Gyre"/>
              </a:rPr>
              <a:t>programet</a:t>
            </a:r>
            <a:r>
              <a:rPr lang="en-US" sz="2000" dirty="0">
                <a:solidFill>
                  <a:srgbClr val="303D68"/>
                </a:solidFill>
                <a:latin typeface="DejaVu Math TeX Gyre"/>
              </a:rPr>
              <a:t> </a:t>
            </a:r>
            <a:r>
              <a:rPr lang="en-US" sz="2000" dirty="0" err="1">
                <a:solidFill>
                  <a:srgbClr val="303D68"/>
                </a:solidFill>
                <a:latin typeface="DejaVu Math TeX Gyre"/>
              </a:rPr>
              <a:t>në</a:t>
            </a:r>
            <a:r>
              <a:rPr lang="en-US" sz="2000" dirty="0">
                <a:solidFill>
                  <a:srgbClr val="303D68"/>
                </a:solidFill>
                <a:latin typeface="DejaVu Math TeX Gyre"/>
              </a:rPr>
              <a:t> </a:t>
            </a:r>
            <a:r>
              <a:rPr lang="en-US" sz="2000" dirty="0" err="1">
                <a:solidFill>
                  <a:srgbClr val="303D68"/>
                </a:solidFill>
                <a:latin typeface="DejaVu Math TeX Gyre"/>
              </a:rPr>
              <a:t>përputhje</a:t>
            </a:r>
            <a:r>
              <a:rPr lang="en-US" sz="2000" dirty="0">
                <a:solidFill>
                  <a:srgbClr val="303D68"/>
                </a:solidFill>
                <a:latin typeface="DejaVu Math TeX Gyre"/>
              </a:rPr>
              <a:t> me </a:t>
            </a:r>
            <a:r>
              <a:rPr lang="en-US" sz="2000" dirty="0" err="1">
                <a:solidFill>
                  <a:srgbClr val="303D68"/>
                </a:solidFill>
                <a:latin typeface="DejaVu Math TeX Gyre"/>
              </a:rPr>
              <a:t>kërkesat</a:t>
            </a:r>
            <a:r>
              <a:rPr lang="en-US" sz="2000" dirty="0">
                <a:solidFill>
                  <a:srgbClr val="303D68"/>
                </a:solidFill>
                <a:latin typeface="DejaVu Math TeX Gyre"/>
              </a:rPr>
              <a:t> e </a:t>
            </a:r>
            <a:r>
              <a:rPr lang="en-US" sz="2000" dirty="0" err="1">
                <a:solidFill>
                  <a:srgbClr val="303D68"/>
                </a:solidFill>
                <a:latin typeface="DejaVu Math TeX Gyre"/>
              </a:rPr>
              <a:t>punës</a:t>
            </a:r>
            <a:r>
              <a:rPr lang="en-US" sz="2000" dirty="0">
                <a:solidFill>
                  <a:srgbClr val="303D68"/>
                </a:solidFill>
                <a:latin typeface="DejaVu Math TeX Gyre"/>
              </a:rPr>
              <a:t> </a:t>
            </a:r>
            <a:r>
              <a:rPr lang="en-US" sz="2000" dirty="0" err="1">
                <a:solidFill>
                  <a:srgbClr val="303D68"/>
                </a:solidFill>
                <a:latin typeface="DejaVu Math TeX Gyre"/>
              </a:rPr>
              <a:t>dhe</a:t>
            </a:r>
            <a:r>
              <a:rPr lang="en-US" sz="2000" dirty="0">
                <a:solidFill>
                  <a:srgbClr val="303D68"/>
                </a:solidFill>
                <a:latin typeface="DejaVu Math TeX Gyre"/>
              </a:rPr>
              <a:t> </a:t>
            </a:r>
            <a:r>
              <a:rPr lang="en-US" sz="2000" dirty="0" err="1">
                <a:solidFill>
                  <a:srgbClr val="303D68"/>
                </a:solidFill>
                <a:latin typeface="DejaVu Math TeX Gyre"/>
              </a:rPr>
              <a:t>parandalon</a:t>
            </a:r>
            <a:r>
              <a:rPr lang="en-US" sz="2000" dirty="0">
                <a:solidFill>
                  <a:srgbClr val="303D68"/>
                </a:solidFill>
                <a:latin typeface="DejaVu Math TeX Gyre"/>
              </a:rPr>
              <a:t> </a:t>
            </a:r>
            <a:r>
              <a:rPr lang="en-US" sz="2000" dirty="0" err="1">
                <a:solidFill>
                  <a:srgbClr val="303D68"/>
                </a:solidFill>
                <a:latin typeface="DejaVu Math TeX Gyre"/>
              </a:rPr>
              <a:t>që</a:t>
            </a:r>
            <a:r>
              <a:rPr lang="en-US" sz="2000" dirty="0">
                <a:solidFill>
                  <a:srgbClr val="303D68"/>
                </a:solidFill>
                <a:latin typeface="DejaVu Math TeX Gyre"/>
              </a:rPr>
              <a:t> </a:t>
            </a:r>
            <a:r>
              <a:rPr lang="en-US" sz="2000" dirty="0" err="1">
                <a:solidFill>
                  <a:srgbClr val="303D68"/>
                </a:solidFill>
                <a:latin typeface="DejaVu Math TeX Gyre"/>
              </a:rPr>
              <a:t>hendeqet</a:t>
            </a:r>
            <a:r>
              <a:rPr lang="en-US" sz="2000" dirty="0">
                <a:solidFill>
                  <a:srgbClr val="303D68"/>
                </a:solidFill>
                <a:latin typeface="DejaVu Math TeX Gyre"/>
              </a:rPr>
              <a:t> </a:t>
            </a:r>
            <a:r>
              <a:rPr lang="en-US" sz="2000" dirty="0" err="1">
                <a:solidFill>
                  <a:srgbClr val="303D68"/>
                </a:solidFill>
                <a:latin typeface="DejaVu Math TeX Gyre"/>
              </a:rPr>
              <a:t>digjtale</a:t>
            </a:r>
            <a:r>
              <a:rPr lang="en-US" sz="2000" dirty="0">
                <a:solidFill>
                  <a:srgbClr val="303D68"/>
                </a:solidFill>
                <a:latin typeface="DejaVu Math TeX Gyre"/>
              </a:rPr>
              <a:t> </a:t>
            </a:r>
            <a:r>
              <a:rPr lang="en-US" sz="2000" dirty="0" err="1">
                <a:solidFill>
                  <a:srgbClr val="303D68"/>
                </a:solidFill>
                <a:latin typeface="DejaVu Math TeX Gyre"/>
              </a:rPr>
              <a:t>të</a:t>
            </a:r>
            <a:r>
              <a:rPr lang="en-US" sz="2000" dirty="0">
                <a:solidFill>
                  <a:srgbClr val="303D68"/>
                </a:solidFill>
                <a:latin typeface="DejaVu Math TeX Gyre"/>
              </a:rPr>
              <a:t> </a:t>
            </a:r>
            <a:r>
              <a:rPr lang="en-US" sz="2000" dirty="0" err="1">
                <a:solidFill>
                  <a:srgbClr val="303D68"/>
                </a:solidFill>
                <a:latin typeface="DejaVu Math TeX Gyre"/>
              </a:rPr>
              <a:t>rriten</a:t>
            </a:r>
            <a:r>
              <a:rPr lang="en-US" sz="2000" dirty="0">
                <a:solidFill>
                  <a:srgbClr val="303D68"/>
                </a:solidFill>
                <a:latin typeface="DejaVu Math TeX Gyre"/>
              </a:rPr>
              <a:t> pa u vënë re.</a:t>
            </a:r>
            <a:endParaRPr lang="en-US" sz="2000" dirty="0">
              <a:solidFill>
                <a:srgbClr val="303D68"/>
              </a:solidFill>
              <a:latin typeface="DejaVu Math TeX Gyre"/>
              <a:ea typeface="DejaVu Math TeX Gyre" panose="02000503000000000000" pitchFamily="2" charset="0"/>
              <a:cs typeface="DejaVu Math TeX Gyre" panose="02000503000000000000" pitchFamily="2" charset="0"/>
            </a:endParaRPr>
          </a:p>
        </p:txBody>
      </p:sp>
    </p:spTree>
    <p:extLst>
      <p:ext uri="{BB962C8B-B14F-4D97-AF65-F5344CB8AC3E}">
        <p14:creationId xmlns:p14="http://schemas.microsoft.com/office/powerpoint/2010/main" val="2246533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04D0F4-1395-A272-CEF1-14BFD588E61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5E3D9DF-6DE6-2AFE-9F87-8A1B9C63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DAFB1C4-4ECF-C497-2658-D8083079D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C841ECBF-FEBF-1CDE-9BF5-AFC70A6763BA}"/>
              </a:ext>
            </a:extLst>
          </p:cNvPr>
          <p:cNvSpPr txBox="1">
            <a:spLocks/>
          </p:cNvSpPr>
          <p:nvPr/>
        </p:nvSpPr>
        <p:spPr>
          <a:xfrm>
            <a:off x="836676" y="67100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Partneritetet</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në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mundësi</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mësimore</a:t>
            </a:r>
          </a:p>
        </p:txBody>
      </p:sp>
      <p:pic>
        <p:nvPicPr>
          <p:cNvPr id="9" name="Picture 8" descr="Blue text on a black background&#10;&#10;Description automatically generated">
            <a:extLst>
              <a:ext uri="{FF2B5EF4-FFF2-40B4-BE49-F238E27FC236}">
                <a16:creationId xmlns:a16="http://schemas.microsoft.com/office/drawing/2014/main" id="{163621ED-0A93-1EFF-DB3F-7846335D93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14D3C996-7B64-9A3F-1744-A0DF6A93B6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AA4D0BA4-CB39-E4DA-E1D1-190CF7950E6F}"/>
              </a:ext>
            </a:extLst>
          </p:cNvPr>
          <p:cNvSpPr txBox="1">
            <a:spLocks/>
          </p:cNvSpPr>
          <p:nvPr/>
        </p:nvSpPr>
        <p:spPr>
          <a:xfrm>
            <a:off x="356800" y="1543665"/>
            <a:ext cx="5462674" cy="35887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just"/>
            <a:r>
              <a:rPr lang="en-US" sz="2000" dirty="0">
                <a:solidFill>
                  <a:srgbClr val="303D68"/>
                </a:solidFill>
                <a:latin typeface="DejaVu Math TeX Gyre" panose="02000503000000000000" pitchFamily="2" charset="0"/>
              </a:rPr>
              <a:t>Bashkëpunimi i fortë ofron përfitime për të dyja palët. Punëdhënësit fitojnë të diplomuar më të përgatitur për detyrat digjitale, ndërsa edukatorët fitojnë akses në shembuj të vërtetë, mjete dhe njohuri që e bëjnë mësimdhënien e tyre më relevante.</a:t>
            </a:r>
          </a:p>
        </p:txBody>
      </p:sp>
      <p:pic>
        <p:nvPicPr>
          <p:cNvPr id="2" name="Imagem 1">
            <a:extLst>
              <a:ext uri="{FF2B5EF4-FFF2-40B4-BE49-F238E27FC236}">
                <a16:creationId xmlns:a16="http://schemas.microsoft.com/office/drawing/2014/main" id="{0ADBC981-102A-8A33-F1E2-A03FB0E9B1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7183" y="1149633"/>
            <a:ext cx="5618707" cy="5708367"/>
          </a:xfrm>
          <a:prstGeom prst="rect">
            <a:avLst/>
          </a:prstGeom>
          <a:noFill/>
          <a:ln>
            <a:noFill/>
          </a:ln>
        </p:spPr>
      </p:pic>
    </p:spTree>
    <p:extLst>
      <p:ext uri="{BB962C8B-B14F-4D97-AF65-F5344CB8AC3E}">
        <p14:creationId xmlns:p14="http://schemas.microsoft.com/office/powerpoint/2010/main" val="880564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34A8E-C8F6-82DE-EBDC-A62A1FBA774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EBF7134-D668-48D3-566B-68D739583FEF}"/>
              </a:ext>
            </a:extLst>
          </p:cNvPr>
          <p:cNvPicPr>
            <a:picLocks noGrp="1" noRot="1" noChangeAspect="1" noMove="1" noResize="1" noEditPoints="1" noAdjustHandles="1" noChangeArrowheads="1" noChangeShapeType="1" noCrop="1"/>
          </p:cNvPicPr>
          <p:nvPr/>
        </p:nvPicPr>
        <p:blipFill>
          <a:blip r:embed="rId2">
            <a:alphaModFix amt="19000"/>
            <a:extLst>
              <a:ext uri="{28A0092B-C50C-407E-A947-70E740481C1C}">
                <a14:useLocalDpi xmlns:a14="http://schemas.microsoft.com/office/drawing/2010/main" val="0"/>
              </a:ext>
            </a:extLst>
          </a:blip>
          <a:srcRect l="618" t="32094" r="-618" b="20214"/>
          <a:stretch/>
        </p:blipFill>
        <p:spPr>
          <a:xfrm rot="153327">
            <a:off x="1415827" y="-103648"/>
            <a:ext cx="10762425" cy="5506326"/>
          </a:xfrm>
          <a:prstGeom prst="rect">
            <a:avLst/>
          </a:prstGeom>
          <a:effectLst>
            <a:softEdge rad="863600"/>
          </a:effectLst>
        </p:spPr>
      </p:pic>
      <p:sp>
        <p:nvSpPr>
          <p:cNvPr id="12" name="Rectangle 11">
            <a:extLst>
              <a:ext uri="{FF2B5EF4-FFF2-40B4-BE49-F238E27FC236}">
                <a16:creationId xmlns:a16="http://schemas.microsoft.com/office/drawing/2014/main" id="{2DEEA371-DD11-7A8C-D2D9-5390E6D1325E}"/>
              </a:ext>
            </a:extLst>
          </p:cNvPr>
          <p:cNvSpPr>
            <a:spLocks noGrp="1" noRot="1" noMove="1" noResize="1" noEditPoints="1" noAdjustHandles="1" noChangeArrowheads="1" noChangeShapeType="1"/>
          </p:cNvSpPr>
          <p:nvPr/>
        </p:nvSpPr>
        <p:spPr>
          <a:xfrm flipV="1">
            <a:off x="0" y="5468317"/>
            <a:ext cx="12199880" cy="1389683"/>
          </a:xfrm>
          <a:prstGeom prst="rect">
            <a:avLst/>
          </a:prstGeom>
          <a:solidFill>
            <a:srgbClr val="30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1">
            <a:extLst>
              <a:ext uri="{FF2B5EF4-FFF2-40B4-BE49-F238E27FC236}">
                <a16:creationId xmlns:a16="http://schemas.microsoft.com/office/drawing/2014/main" id="{1CBA98A9-F787-1BA8-945C-B1DFEC1003A4}"/>
              </a:ext>
            </a:extLst>
          </p:cNvPr>
          <p:cNvSpPr>
            <a:spLocks noGrp="1"/>
          </p:cNvSpPr>
          <p:nvPr>
            <p:ph type="title"/>
          </p:nvPr>
        </p:nvSpPr>
        <p:spPr>
          <a:xfrm>
            <a:off x="497051" y="1005429"/>
            <a:ext cx="10610482" cy="4325351"/>
          </a:xfrm>
        </p:spPr>
        <p:txBody>
          <a:bodyPr>
            <a:noAutofit/>
          </a:bodyPr>
          <a:lstStyle/>
          <a:p>
            <a:pPr lvl="0"/>
            <a:r>
              <a:rPr lang="en-US" sz="2000" dirty="0">
                <a:solidFill>
                  <a:srgbClr val="373365"/>
                </a:solidFill>
                <a:latin typeface="DejaVu Math TeX Gyre" panose="02000503000000000000"/>
              </a:rPr>
              <a:t>1. Mendoni për partneritetet ose kontaktet tuaja aktuale me punëdhënësit. Cili është një fushë ku bashkëpunimi më i ngushtë mund të ndihmojë institucionin tuaj të përputhë më mirë trajnimin digjital me nevojat reale në vendin e punës? Përshkruani se si mund të duket ky bashkëpunim dhe kush duhet të përfshihet.</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2. Analizoni përfitimet dhe sfidat. Cilat janë përfitimet kryesore të ndërtimit të marrëdhënieve më të forta me partnerët e industrisë? Me çfarë sfidash mund të përballeni kur filloni ose mbani këto bashkëpunime, dhe si mund t'i adresoni ato?</a:t>
            </a:r>
            <a:br>
              <a:rPr lang="en-US" sz="2000" dirty="0">
                <a:solidFill>
                  <a:srgbClr val="373365"/>
                </a:solidFill>
                <a:latin typeface="DejaVu Math TeX Gyre" panose="02000503000000000000"/>
              </a:rPr>
            </a:br>
            <a:br>
              <a:rPr lang="en-US" sz="2000" dirty="0">
                <a:solidFill>
                  <a:srgbClr val="373365"/>
                </a:solidFill>
                <a:latin typeface="DejaVu Math TeX Gyre" panose="02000503000000000000"/>
              </a:rPr>
            </a:br>
            <a:r>
              <a:rPr lang="en-US" sz="2000" dirty="0">
                <a:solidFill>
                  <a:srgbClr val="373365"/>
                </a:solidFill>
                <a:latin typeface="DejaVu Math TeX Gyre" panose="02000503000000000000"/>
              </a:rPr>
              <a:t>3. Bazuar në reflektimet tuaja, përshkruani një veprim të veçantë që mund të ndërmerrni në tre muajt e ardhshëm për të forcuar bashkëpunimin me industrinë. Çfarë burimesh ose mbështetjeje do t'ju nevojiteshin, dhe si do ta matni suksesin?</a:t>
            </a:r>
            <a:endParaRPr lang="en-US" sz="36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8" name="Title 1">
            <a:extLst>
              <a:ext uri="{FF2B5EF4-FFF2-40B4-BE49-F238E27FC236}">
                <a16:creationId xmlns:a16="http://schemas.microsoft.com/office/drawing/2014/main" id="{1E7D40F4-68D1-6A6D-3670-C2DA3D43D016}"/>
              </a:ext>
            </a:extLst>
          </p:cNvPr>
          <p:cNvSpPr txBox="1">
            <a:spLocks/>
          </p:cNvSpPr>
          <p:nvPr/>
        </p:nvSpPr>
        <p:spPr>
          <a:xfrm>
            <a:off x="634692" y="5976217"/>
            <a:ext cx="6162348" cy="65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Përmirësoni</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cilësinë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e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arsimit</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dhe</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aftësimit</a:t>
            </a:r>
            <a:r>
              <a:rPr lang="sr-Latn-RS" altLang="sr-Latn-RS" sz="1400" dirty="0">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 </a:t>
            </a:r>
            <a:r>
              <a:rPr lang="sr-Latn-RS" altLang="sr-Latn-RS" sz="1400" dirty="0" err="1">
                <a:solidFill>
                  <a:schemeClr val="bg1"/>
                </a:solidFill>
                <a:latin typeface="DejaVu Math TeX Gyre" panose="02000503000000000000" pitchFamily="2" charset="0"/>
                <a:ea typeface="DejaVu Math TeX Gyre" panose="02000503000000000000" pitchFamily="2" charset="0"/>
                <a:cs typeface="DejaVu Math TeX Gyre" panose="02000503000000000000" pitchFamily="2" charset="0"/>
              </a:rPr>
              <a:t>profesional</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(VET)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në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Ballkanin</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Perëndimor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për</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zhvillim</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a:t>
            </a:r>
            <a:r>
              <a:rPr kumimoji="0" lang="sr-Latn-RS" altLang="sr-Latn-RS" sz="1400" b="0" u="none" strike="noStrike" cap="none" normalizeH="0" baseline="0" dirty="0" err="1">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të</a:t>
            </a:r>
            <a:r>
              <a:rPr kumimoji="0" lang="sr-Latn-RS" altLang="sr-Latn-RS" sz="1400" b="0" u="none" strike="noStrike" cap="none" normalizeH="0" baseline="0" dirty="0">
                <a:ln>
                  <a:noFill/>
                </a:ln>
                <a:solidFill>
                  <a:schemeClr val="bg1"/>
                </a:solidFill>
                <a:effectLst/>
                <a:latin typeface="DejaVu Math TeX Gyre" panose="02000503000000000000" pitchFamily="2" charset="0"/>
                <a:ea typeface="DejaVu Math TeX Gyre" panose="02000503000000000000" pitchFamily="2" charset="0"/>
                <a:cs typeface="DejaVu Math TeX Gyre" panose="02000503000000000000" pitchFamily="2" charset="0"/>
              </a:rPr>
              <a:t> qëndrueshëm.</a:t>
            </a:r>
          </a:p>
        </p:txBody>
      </p:sp>
      <p:pic>
        <p:nvPicPr>
          <p:cNvPr id="13" name="Picture 12" descr="A white text on a black background&#10;&#10;Description automatically generated">
            <a:extLst>
              <a:ext uri="{FF2B5EF4-FFF2-40B4-BE49-F238E27FC236}">
                <a16:creationId xmlns:a16="http://schemas.microsoft.com/office/drawing/2014/main" id="{58DA715E-2265-7080-C56C-3D978A48B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977" y="5996644"/>
            <a:ext cx="1261446" cy="504579"/>
          </a:xfrm>
          <a:prstGeom prst="rect">
            <a:avLst/>
          </a:prstGeom>
        </p:spPr>
      </p:pic>
      <p:sp>
        <p:nvSpPr>
          <p:cNvPr id="4" name="Rectangle 2">
            <a:extLst>
              <a:ext uri="{FF2B5EF4-FFF2-40B4-BE49-F238E27FC236}">
                <a16:creationId xmlns:a16="http://schemas.microsoft.com/office/drawing/2014/main" id="{D34BA32F-715B-6AEF-0E07-9F6F4C9A670B}"/>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pic>
        <p:nvPicPr>
          <p:cNvPr id="7" name="Picture 6" descr="A black background with white text&#10;&#10;Description automatically generated">
            <a:extLst>
              <a:ext uri="{FF2B5EF4-FFF2-40B4-BE49-F238E27FC236}">
                <a16:creationId xmlns:a16="http://schemas.microsoft.com/office/drawing/2014/main" id="{97647617-E3F9-8578-6ED1-E215F4D6E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8483" y="5996644"/>
            <a:ext cx="2412457" cy="504854"/>
          </a:xfrm>
          <a:prstGeom prst="rect">
            <a:avLst/>
          </a:prstGeom>
        </p:spPr>
      </p:pic>
      <p:sp>
        <p:nvSpPr>
          <p:cNvPr id="3" name="Title 1">
            <a:extLst>
              <a:ext uri="{FF2B5EF4-FFF2-40B4-BE49-F238E27FC236}">
                <a16:creationId xmlns:a16="http://schemas.microsoft.com/office/drawing/2014/main" id="{6550F3C3-F820-592C-CDD6-2AA9A7864150}"/>
              </a:ext>
            </a:extLst>
          </p:cNvPr>
          <p:cNvSpPr txBox="1">
            <a:spLocks/>
          </p:cNvSpPr>
          <p:nvPr/>
        </p:nvSpPr>
        <p:spPr>
          <a:xfrm>
            <a:off x="293632" y="5561582"/>
            <a:ext cx="5095020" cy="401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bs-Latn-BA" sz="2000" b="1" dirty="0">
                <a:solidFill>
                  <a:srgbClr val="74D3BD"/>
                </a:solidFill>
                <a:latin typeface="DejaVu Math TeX Gyre" panose="02000503000000000000" pitchFamily="2" charset="0"/>
                <a:ea typeface="DejaVu Math TeX Gyre" panose="02000503000000000000" pitchFamily="2" charset="0"/>
                <a:cs typeface="DejaVu Math TeX Gyre" panose="02000503000000000000" pitchFamily="2" charset="0"/>
              </a:rPr>
              <a:t>Ura e hendekut jeshil dhe digjital</a:t>
            </a:r>
          </a:p>
        </p:txBody>
      </p:sp>
      <p:sp>
        <p:nvSpPr>
          <p:cNvPr id="5" name="Title 1">
            <a:extLst>
              <a:ext uri="{FF2B5EF4-FFF2-40B4-BE49-F238E27FC236}">
                <a16:creationId xmlns:a16="http://schemas.microsoft.com/office/drawing/2014/main" id="{3A9094B9-BDCE-134C-4B87-A32E1ABC406F}"/>
              </a:ext>
            </a:extLst>
          </p:cNvPr>
          <p:cNvSpPr txBox="1">
            <a:spLocks/>
          </p:cNvSpPr>
          <p:nvPr/>
        </p:nvSpPr>
        <p:spPr>
          <a:xfrm>
            <a:off x="497051" y="356502"/>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Aktivitet</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reflektues</a:t>
            </a:r>
            <a:endParaRPr lang="en-US" sz="30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endParaRPr>
          </a:p>
        </p:txBody>
      </p:sp>
    </p:spTree>
    <p:extLst>
      <p:ext uri="{BB962C8B-B14F-4D97-AF65-F5344CB8AC3E}">
        <p14:creationId xmlns:p14="http://schemas.microsoft.com/office/powerpoint/2010/main" val="1880753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C7B3-BE3B-42C9-8623-406DFF2085D1}"/>
            </a:ext>
          </a:extLst>
        </p:cNvPr>
        <p:cNvGrpSpPr/>
        <p:nvPr/>
      </p:nvGrpSpPr>
      <p:grpSpPr>
        <a:xfrm>
          <a:off x="0" y="0"/>
          <a:ext cx="0" cy="0"/>
          <a:chOff x="0" y="0"/>
          <a:chExt cx="0" cy="0"/>
        </a:xfrm>
      </p:grpSpPr>
      <p:pic>
        <p:nvPicPr>
          <p:cNvPr id="11" name="Picture 10" descr="Business people shaking hands">
            <a:extLst>
              <a:ext uri="{FF2B5EF4-FFF2-40B4-BE49-F238E27FC236}">
                <a16:creationId xmlns:a16="http://schemas.microsoft.com/office/drawing/2014/main" id="{353C131C-1FE4-915C-8AC8-70BCEF8734F5}"/>
              </a:ext>
            </a:extLst>
          </p:cNvPr>
          <p:cNvPicPr>
            <a:picLocks noGrp="1" noRot="1" noChangeAspect="1" noMove="1" noResize="1" noEditPoints="1" noAdjustHandles="1" noChangeArrowheads="1" noChangeShapeType="1" noCrop="1"/>
          </p:cNvPicPr>
          <p:nvPr/>
        </p:nvPicPr>
        <p:blipFill>
          <a:blip r:embed="rId3">
            <a:alphaModFix amt="20000"/>
            <a:extLst>
              <a:ext uri="{28A0092B-C50C-407E-A947-70E740481C1C}">
                <a14:useLocalDpi xmlns:a14="http://schemas.microsoft.com/office/drawing/2010/main" val="0"/>
              </a:ext>
            </a:extLst>
          </a:blip>
          <a:srcRect l="5312" t="19863"/>
          <a:stretch/>
        </p:blipFill>
        <p:spPr>
          <a:xfrm>
            <a:off x="-7880" y="0"/>
            <a:ext cx="12199880" cy="6891849"/>
          </a:xfrm>
          <a:prstGeom prst="rect">
            <a:avLst/>
          </a:prstGeom>
        </p:spPr>
      </p:pic>
      <p:sp>
        <p:nvSpPr>
          <p:cNvPr id="2" name="Title 1">
            <a:extLst>
              <a:ext uri="{FF2B5EF4-FFF2-40B4-BE49-F238E27FC236}">
                <a16:creationId xmlns:a16="http://schemas.microsoft.com/office/drawing/2014/main" id="{A0DD77EA-30B7-5596-BC7E-0B72D36354EA}"/>
              </a:ext>
            </a:extLst>
          </p:cNvPr>
          <p:cNvSpPr>
            <a:spLocks noGrp="1"/>
          </p:cNvSpPr>
          <p:nvPr>
            <p:ph type="title"/>
          </p:nvPr>
        </p:nvSpPr>
        <p:spPr>
          <a:xfrm>
            <a:off x="2587120" y="3000068"/>
            <a:ext cx="7025640" cy="857864"/>
          </a:xfrm>
        </p:spPr>
        <p:txBody>
          <a:bodyPr>
            <a:noAutofit/>
          </a:bodyPr>
          <a:lstStyle/>
          <a:p>
            <a:pPr algn="ctr"/>
            <a:r>
              <a:rPr lang="bs-Latn-BA" sz="6000" b="1">
                <a:solidFill>
                  <a:srgbClr val="4DB9A1"/>
                </a:solidFill>
                <a:latin typeface="DejaVu Sans" panose="020B0603030804020204" pitchFamily="34" charset="0"/>
                <a:ea typeface="DejaVu Sans" panose="020B0603030804020204" pitchFamily="34" charset="0"/>
                <a:cs typeface="DejaVu Sans" panose="020B0603030804020204" pitchFamily="34" charset="0"/>
              </a:rPr>
              <a:t>Faleminderit!</a:t>
            </a:r>
          </a:p>
        </p:txBody>
      </p:sp>
      <p:sp>
        <p:nvSpPr>
          <p:cNvPr id="4" name="Rectangle 2">
            <a:extLst>
              <a:ext uri="{FF2B5EF4-FFF2-40B4-BE49-F238E27FC236}">
                <a16:creationId xmlns:a16="http://schemas.microsoft.com/office/drawing/2014/main" id="{B77DFBFF-5126-062E-05E9-031F96874DFE}"/>
              </a:ext>
            </a:extLst>
          </p:cNvPr>
          <p:cNvSpPr>
            <a:spLocks noChangeArrowheads="1"/>
          </p:cNvSpPr>
          <p:nvPr/>
        </p:nvSpPr>
        <p:spPr bwMode="auto">
          <a:xfrm>
            <a:off x="195589" y="79490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sr-Latn-RS" altLang="sr-Latn-RS" sz="1800" b="0" i="0" u="none" strike="noStrike" cap="none" normalizeH="0" baseline="0">
                <a:ln>
                  <a:noFill/>
                </a:ln>
                <a:solidFill>
                  <a:schemeClr val="tx1"/>
                </a:solidFill>
                <a:effectLst/>
                <a:latin typeface="Arial" panose="020B0604020202020204" pitchFamily="34" charset="0"/>
              </a:rPr>
            </a:br>
            <a:endParaRPr kumimoji="0" lang="sr-Latn-RS" altLang="sr-Latn-RS" sz="1800" b="0" i="0" u="none" strike="noStrike" cap="none" normalizeH="0" baseline="0">
              <a:ln>
                <a:noFill/>
              </a:ln>
              <a:solidFill>
                <a:schemeClr val="tx1"/>
              </a:solidFill>
              <a:effectLst/>
              <a:latin typeface="Arial" panose="020B0604020202020204" pitchFamily="34" charset="0"/>
            </a:endParaRPr>
          </a:p>
        </p:txBody>
      </p:sp>
      <p:sp>
        <p:nvSpPr>
          <p:cNvPr id="3" name="Title 1">
            <a:extLst>
              <a:ext uri="{FF2B5EF4-FFF2-40B4-BE49-F238E27FC236}">
                <a16:creationId xmlns:a16="http://schemas.microsoft.com/office/drawing/2014/main" id="{DEEC1FFE-33F2-F6D3-EE8A-4AB41164C339}"/>
              </a:ext>
            </a:extLst>
          </p:cNvPr>
          <p:cNvSpPr txBox="1">
            <a:spLocks/>
          </p:cNvSpPr>
          <p:nvPr/>
        </p:nvSpPr>
        <p:spPr>
          <a:xfrm>
            <a:off x="2308059" y="4357398"/>
            <a:ext cx="7389857" cy="4057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endParaRPr lang="bs-Latn-BA"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5" name="Title 1">
            <a:extLst>
              <a:ext uri="{FF2B5EF4-FFF2-40B4-BE49-F238E27FC236}">
                <a16:creationId xmlns:a16="http://schemas.microsoft.com/office/drawing/2014/main" id="{F597848C-F37D-5FDA-43D7-22F3A5A9FC10}"/>
              </a:ext>
            </a:extLst>
          </p:cNvPr>
          <p:cNvSpPr txBox="1">
            <a:spLocks/>
          </p:cNvSpPr>
          <p:nvPr/>
        </p:nvSpPr>
        <p:spPr>
          <a:xfrm>
            <a:off x="2308059" y="2142609"/>
            <a:ext cx="7389857" cy="715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pPr>
            <a:r>
              <a:rPr lang="en-US"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B&amp;P Teknologji në Zhvillim</a:t>
            </a:r>
            <a:endParaRPr lang="bs-Latn-BA" sz="2000" b="1"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grpSp>
        <p:nvGrpSpPr>
          <p:cNvPr id="6" name="Group 5">
            <a:extLst>
              <a:ext uri="{FF2B5EF4-FFF2-40B4-BE49-F238E27FC236}">
                <a16:creationId xmlns:a16="http://schemas.microsoft.com/office/drawing/2014/main" id="{5381120A-CFF2-DBF3-FD1E-47ED1F905D9B}"/>
              </a:ext>
            </a:extLst>
          </p:cNvPr>
          <p:cNvGrpSpPr/>
          <p:nvPr/>
        </p:nvGrpSpPr>
        <p:grpSpPr>
          <a:xfrm>
            <a:off x="-7880" y="5779801"/>
            <a:ext cx="12199880" cy="1115889"/>
            <a:chOff x="0" y="5742109"/>
            <a:chExt cx="12199880" cy="1115889"/>
          </a:xfrm>
        </p:grpSpPr>
        <p:sp>
          <p:nvSpPr>
            <p:cNvPr id="10" name="Rectangle 9">
              <a:extLst>
                <a:ext uri="{FF2B5EF4-FFF2-40B4-BE49-F238E27FC236}">
                  <a16:creationId xmlns:a16="http://schemas.microsoft.com/office/drawing/2014/main" id="{DEEDB35B-167E-D805-E805-7A42279F2784}"/>
                </a:ext>
              </a:extLst>
            </p:cNvPr>
            <p:cNvSpPr>
              <a:spLocks/>
            </p:cNvSpPr>
            <p:nvPr/>
          </p:nvSpPr>
          <p:spPr>
            <a:xfrm flipV="1">
              <a:off x="0" y="5742109"/>
              <a:ext cx="12199880" cy="1115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bs-Latn-BA"/>
            </a:p>
          </p:txBody>
        </p:sp>
        <p:pic>
          <p:nvPicPr>
            <p:cNvPr id="16" name="Picture 15" descr="A blue and gold logo&#10;&#10;Description automatically generated">
              <a:extLst>
                <a:ext uri="{FF2B5EF4-FFF2-40B4-BE49-F238E27FC236}">
                  <a16:creationId xmlns:a16="http://schemas.microsoft.com/office/drawing/2014/main" id="{F4AEE9FB-8105-9F53-4BD1-A8500503A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818" y="6076008"/>
              <a:ext cx="988452" cy="401110"/>
            </a:xfrm>
            <a:prstGeom prst="rect">
              <a:avLst/>
            </a:prstGeom>
          </p:spPr>
        </p:pic>
        <p:pic>
          <p:nvPicPr>
            <p:cNvPr id="18" name="Picture 17" descr="A logo with a circle and a circle with a letter b&#10;&#10;Description automatically generated">
              <a:extLst>
                <a:ext uri="{FF2B5EF4-FFF2-40B4-BE49-F238E27FC236}">
                  <a16:creationId xmlns:a16="http://schemas.microsoft.com/office/drawing/2014/main" id="{0B0D8A18-9093-176C-B4CE-9EE9052AB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4581" y="6083411"/>
              <a:ext cx="974895" cy="428106"/>
            </a:xfrm>
            <a:prstGeom prst="rect">
              <a:avLst/>
            </a:prstGeom>
          </p:spPr>
        </p:pic>
        <p:pic>
          <p:nvPicPr>
            <p:cNvPr id="20" name="Picture 19" descr="A green and blue text on a black background&#10;&#10;Description automatically generated">
              <a:extLst>
                <a:ext uri="{FF2B5EF4-FFF2-40B4-BE49-F238E27FC236}">
                  <a16:creationId xmlns:a16="http://schemas.microsoft.com/office/drawing/2014/main" id="{7E25FFE1-B1CB-3A46-3E8C-FDA9B92546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69" y="6088687"/>
              <a:ext cx="1732222" cy="430944"/>
            </a:xfrm>
            <a:prstGeom prst="rect">
              <a:avLst/>
            </a:prstGeom>
          </p:spPr>
        </p:pic>
        <p:pic>
          <p:nvPicPr>
            <p:cNvPr id="21" name="Picture 20" descr="A yellow and blue circle with a white bird and stars&#10;&#10;Description automatically generated">
              <a:extLst>
                <a:ext uri="{FF2B5EF4-FFF2-40B4-BE49-F238E27FC236}">
                  <a16:creationId xmlns:a16="http://schemas.microsoft.com/office/drawing/2014/main" id="{62B07B95-9682-B75F-645C-E2842BE1C7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655" y="5997328"/>
              <a:ext cx="581236" cy="581236"/>
            </a:xfrm>
            <a:prstGeom prst="rect">
              <a:avLst/>
            </a:prstGeom>
          </p:spPr>
        </p:pic>
        <p:pic>
          <p:nvPicPr>
            <p:cNvPr id="22" name="Picture 21" descr="A logo with text on it&#10;&#10;Description automatically generated">
              <a:extLst>
                <a:ext uri="{FF2B5EF4-FFF2-40B4-BE49-F238E27FC236}">
                  <a16:creationId xmlns:a16="http://schemas.microsoft.com/office/drawing/2014/main" id="{10E1F949-FA54-EB97-9B0D-75D239FFC3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1374" y="5972113"/>
              <a:ext cx="1647764" cy="659106"/>
            </a:xfrm>
            <a:prstGeom prst="rect">
              <a:avLst/>
            </a:prstGeom>
          </p:spPr>
        </p:pic>
        <p:pic>
          <p:nvPicPr>
            <p:cNvPr id="23" name="Picture 22" descr="Blue text on a black background&#10;&#10;Description automatically generated">
              <a:extLst>
                <a:ext uri="{FF2B5EF4-FFF2-40B4-BE49-F238E27FC236}">
                  <a16:creationId xmlns:a16="http://schemas.microsoft.com/office/drawing/2014/main" id="{0BBF9D4F-A4BD-7D54-2E3C-5D7976FB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1373" y="6049983"/>
              <a:ext cx="2392256" cy="500627"/>
            </a:xfrm>
            <a:prstGeom prst="rect">
              <a:avLst/>
            </a:prstGeom>
          </p:spPr>
        </p:pic>
      </p:grpSp>
      <p:pic>
        <p:nvPicPr>
          <p:cNvPr id="8" name="Picture 7" descr="A logo with text on it&#10;&#10;AI-generated content may be incorrect.">
            <a:extLst>
              <a:ext uri="{FF2B5EF4-FFF2-40B4-BE49-F238E27FC236}">
                <a16:creationId xmlns:a16="http://schemas.microsoft.com/office/drawing/2014/main" id="{16442515-2FEA-9A3E-2D58-3592B3FA15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4732" y="6115925"/>
            <a:ext cx="929084" cy="43328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00E7A72B-4826-B1D2-7703-D4FC82C1BB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6131" y="6164344"/>
            <a:ext cx="1552832" cy="341623"/>
          </a:xfrm>
          <a:prstGeom prst="rect">
            <a:avLst/>
          </a:prstGeom>
        </p:spPr>
      </p:pic>
    </p:spTree>
    <p:extLst>
      <p:ext uri="{BB962C8B-B14F-4D97-AF65-F5344CB8AC3E}">
        <p14:creationId xmlns:p14="http://schemas.microsoft.com/office/powerpoint/2010/main" val="11894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72CCD-DA40-ECF7-D8C5-A0622ABA29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194A68D-2BDC-A201-9856-4E6A0BDE4AC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9B8922E9-B2A6-BF2C-2490-1D9AD6FEC6A8}"/>
              </a:ext>
            </a:extLst>
          </p:cNvPr>
          <p:cNvSpPr txBox="1"/>
          <p:nvPr/>
        </p:nvSpPr>
        <p:spPr>
          <a:xfrm>
            <a:off x="3984331" y="402332"/>
            <a:ext cx="811106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GB" sz="3000" b="1" noProof="0"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GB"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panose="02000503000000000000" pitchFamily="2" charset="0"/>
                <a:ea typeface="+mj-ea"/>
                <a:cs typeface="+mj-cs"/>
              </a:rPr>
              <a:t>Mësoni të mbledhni dhe të rishikoni të dhëna nga përmbledhjet e punëve dhe pamjet e sektorit për të kuptuar kërkesat aktuale të tregut të punës. </a:t>
            </a:r>
          </a:p>
          <a:p>
            <a:pPr marL="457200" indent="-457200">
              <a:lnSpc>
                <a:spcPct val="90000"/>
              </a:lnSpc>
              <a:spcBef>
                <a:spcPct val="0"/>
              </a:spcBef>
              <a:buFont typeface="Arial" panose="020B0604020202020204" pitchFamily="34" charset="0"/>
              <a:buChar char="•"/>
            </a:pPr>
            <a:r>
              <a:rPr lang="en-GB" sz="3000" noProof="0" dirty="0">
                <a:solidFill>
                  <a:srgbClr val="303D68"/>
                </a:solidFill>
                <a:latin typeface="DejaVu Math TeX Gyre"/>
                <a:ea typeface="+mj-ea"/>
                <a:cs typeface="+mj-cs"/>
              </a:rPr>
              <a:t>Identifikimi i aftësive në zhvillim dhe atyre të avancuara, si ato që lidhen me automatizimin, mekatronikën dhe ofrimin e </a:t>
            </a:r>
            <a:r>
              <a:rPr lang="en-GB" sz="3000" noProof="0" dirty="0" err="1">
                <a:solidFill>
                  <a:srgbClr val="303D68"/>
                </a:solidFill>
                <a:latin typeface="DejaVu Math TeX Gyre"/>
                <a:ea typeface="+mj-ea"/>
                <a:cs typeface="+mj-cs"/>
              </a:rPr>
              <a:t>shërbimeve</a:t>
            </a:r>
            <a:r>
              <a:rPr lang="en-GB" sz="3000" noProof="0" dirty="0">
                <a:solidFill>
                  <a:srgbClr val="303D68"/>
                </a:solidFill>
                <a:latin typeface="DejaVu Math TeX Gyre"/>
                <a:ea typeface="+mj-ea"/>
                <a:cs typeface="+mj-cs"/>
              </a:rPr>
              <a:t> </a:t>
            </a:r>
            <a:r>
              <a:rPr lang="en-GB" sz="3000" dirty="0" err="1">
                <a:solidFill>
                  <a:srgbClr val="303D68"/>
                </a:solidFill>
                <a:latin typeface="DejaVu Math TeX Gyre"/>
                <a:ea typeface="+mj-ea"/>
                <a:cs typeface="+mj-cs"/>
              </a:rPr>
              <a:t>digjitale</a:t>
            </a:r>
            <a:r>
              <a:rPr lang="en-GB" sz="3000" noProof="0" dirty="0">
                <a:solidFill>
                  <a:srgbClr val="303D68"/>
                </a:solidFill>
                <a:latin typeface="DejaVu Math TeX Gyre"/>
                <a:ea typeface="+mj-ea"/>
                <a:cs typeface="+mj-cs"/>
              </a:rPr>
              <a:t>.</a:t>
            </a:r>
          </a:p>
        </p:txBody>
      </p:sp>
      <p:sp>
        <p:nvSpPr>
          <p:cNvPr id="9" name="Text Box 10">
            <a:extLst>
              <a:ext uri="{FF2B5EF4-FFF2-40B4-BE49-F238E27FC236}">
                <a16:creationId xmlns:a16="http://schemas.microsoft.com/office/drawing/2014/main" id="{275FCA6A-2173-63AB-7712-D15B4675B4DA}"/>
              </a:ext>
            </a:extLst>
          </p:cNvPr>
          <p:cNvSpPr txBox="1">
            <a:spLocks noChangeArrowheads="1"/>
          </p:cNvSpPr>
          <p:nvPr/>
        </p:nvSpPr>
        <p:spPr bwMode="auto">
          <a:xfrm>
            <a:off x="96607" y="402332"/>
            <a:ext cx="3824186" cy="2646878"/>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Nëntitulli 1.1: Mbledhja e informacionit mbi aftësitë digjitale aktuale dhe në zhvillim</a:t>
            </a:r>
            <a:endParaRPr lang="en-US" sz="2800" kern="100" dirty="0">
              <a:solidFill>
                <a:srgbClr val="465A35"/>
              </a:solidFill>
              <a:latin typeface="Cambria"/>
              <a:ea typeface="Cambria"/>
              <a:cs typeface="Arial"/>
            </a:endParaRPr>
          </a:p>
        </p:txBody>
      </p:sp>
      <p:pic>
        <p:nvPicPr>
          <p:cNvPr id="2" name="Picture 1" descr="A logo with text on it&#10;&#10;Description automatically generated">
            <a:extLst>
              <a:ext uri="{FF2B5EF4-FFF2-40B4-BE49-F238E27FC236}">
                <a16:creationId xmlns:a16="http://schemas.microsoft.com/office/drawing/2014/main" id="{DB658871-ED5E-6892-D01A-0D8B6894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767" y="3384890"/>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7719F2D-D2E8-FD2D-7B90-2806E279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6274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7917-7535-0E14-646A-38FECB5317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3570A6E-A305-3030-7430-1D6738778B7F}"/>
              </a:ext>
            </a:extLst>
          </p:cNvPr>
          <p:cNvSpPr txBox="1">
            <a:spLocks/>
          </p:cNvSpPr>
          <p:nvPr/>
        </p:nvSpPr>
        <p:spPr>
          <a:xfrm>
            <a:off x="610508" y="745527"/>
            <a:ext cx="10419209"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Pse</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Inteligjenca</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aftësive</a:t>
            </a:r>
            <a:r>
              <a:rPr lang="en-US" sz="3000" b="1" dirty="0">
                <a:solidFill>
                  <a:srgbClr val="399884"/>
                </a:solidFill>
                <a:latin typeface="DejaVu Sans"/>
                <a:ea typeface="DejaVu Sans" panose="020B0603030804020204" pitchFamily="34" charset="0"/>
                <a:cs typeface="DejaVu Sans" panose="020B0603030804020204" pitchFamily="34" charset="0"/>
              </a:rPr>
              <a:t> ka </a:t>
            </a:r>
            <a:r>
              <a:rPr lang="en-US" sz="3000" b="1" dirty="0" err="1">
                <a:solidFill>
                  <a:srgbClr val="399884"/>
                </a:solidFill>
                <a:latin typeface="DejaVu Sans"/>
                <a:ea typeface="DejaVu Sans" panose="020B0603030804020204" pitchFamily="34" charset="0"/>
                <a:cs typeface="DejaVu Sans" panose="020B0603030804020204" pitchFamily="34" charset="0"/>
              </a:rPr>
              <a:t>rëndësi</a:t>
            </a:r>
            <a:endParaRPr lang="en-US" sz="3000" b="1" dirty="0">
              <a:solidFill>
                <a:srgbClr val="399884"/>
              </a:solidFill>
              <a:latin typeface="DejaVu Sans"/>
              <a:ea typeface="DejaVu Sans" panose="020B0603030804020204" pitchFamily="34" charset="0"/>
              <a:cs typeface="DejaVu Sans" panose="020B0603030804020204" pitchFamily="34" charset="0"/>
            </a:endParaRPr>
          </a:p>
        </p:txBody>
      </p:sp>
      <p:sp>
        <p:nvSpPr>
          <p:cNvPr id="7" name="Title 1">
            <a:extLst>
              <a:ext uri="{FF2B5EF4-FFF2-40B4-BE49-F238E27FC236}">
                <a16:creationId xmlns:a16="http://schemas.microsoft.com/office/drawing/2014/main" id="{AB9C895C-89F8-AC54-FB5D-74F8EA80853F}"/>
              </a:ext>
            </a:extLst>
          </p:cNvPr>
          <p:cNvSpPr txBox="1">
            <a:spLocks/>
          </p:cNvSpPr>
          <p:nvPr/>
        </p:nvSpPr>
        <p:spPr>
          <a:xfrm>
            <a:off x="610508" y="1680606"/>
            <a:ext cx="5809957" cy="4004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Mjetet digjitale formësojnë pothuajse çdo punë sot, dhe programet e VET-it duhet të pasqyrojnë atë që nxënësit do të përballen në vendet e punës reale. </a:t>
            </a:r>
          </a:p>
          <a:p>
            <a:pPr marL="285750" indent="-285750" algn="just">
              <a:buFont typeface="Arial" panose="020B0604020202020204" pitchFamily="34" charset="0"/>
              <a:buChar char="•"/>
            </a:pPr>
            <a:endPar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285750" indent="-285750" algn="just">
              <a:buFont typeface="Arial" panose="020B0604020202020204" pitchFamily="34" charset="0"/>
              <a:buChar char="•"/>
            </a:pP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Inteligjenca</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e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aftësive</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ndihmon</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edukatorët</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të</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shohin</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qartazi</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këto</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ndryshime</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Ajo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bashkon</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sinjalet</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nga</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punëdhënësit</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a:t>
            </a:r>
            <a:r>
              <a:rPr lang="en-US" sz="1800" dirty="0" err="1">
                <a:solidFill>
                  <a:srgbClr val="303D68"/>
                </a:solidFill>
                <a:latin typeface="DejaVu Math TeX Gyre"/>
                <a:ea typeface="DejaVu Math TeX Gyre" panose="02000503000000000000" pitchFamily="2" charset="0"/>
                <a:cs typeface="DejaVu Math TeX Gyre" panose="02000503000000000000" pitchFamily="2" charset="0"/>
              </a:rPr>
              <a:t>njoftimet</a:t>
            </a:r>
            <a:r>
              <a:rPr lang="en-US" sz="1800" dirty="0">
                <a:solidFill>
                  <a:srgbClr val="303D68"/>
                </a:solidFill>
                <a:latin typeface="DejaVu Math TeX Gyre"/>
                <a:ea typeface="DejaVu Math TeX Gyre" panose="02000503000000000000" pitchFamily="2" charset="0"/>
                <a:cs typeface="DejaVu Math TeX Gyre" panose="02000503000000000000" pitchFamily="2" charset="0"/>
              </a:rPr>
              <a:t> e punës dhe raportet sektoriale për të treguar se cilat kompetenca po bëhen thelbësore. </a:t>
            </a:r>
          </a:p>
          <a:p>
            <a:pPr marL="285750" indent="-285750" algn="just">
              <a:buFont typeface="Arial" panose="020B0604020202020204" pitchFamily="34" charset="0"/>
              <a:buChar char="•"/>
            </a:pPr>
            <a:endPar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a:p>
            <a:pPr marL="285750" indent="-285750" algn="just">
              <a:buFont typeface="Arial" panose="020B0604020202020204" pitchFamily="34" charset="0"/>
              <a:buChar char="•"/>
            </a:pPr>
            <a:r>
              <a:rPr lang="en-US" sz="18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rPr>
              <a:t>Kur edukatorët shqyrtojnë këtë informacion rregullisht, ata mund të përditësojnë aktivitetet, shembujt dhe ushtrimet në një mënyrë që mban mësimin të rëndësishëm. Ky proces mbështet vendimmarrje më të forta mësimore dhe ndihmon nxënësit të ndërtojnë besimin në përdorimin e mjeteve digjitale që tashmë janë të zakonshme në vendin e punës.</a:t>
            </a:r>
          </a:p>
        </p:txBody>
      </p:sp>
      <p:pic>
        <p:nvPicPr>
          <p:cNvPr id="2" name="Picture 1" descr="A logo with text on it&#10;&#10;Description automatically generated">
            <a:extLst>
              <a:ext uri="{FF2B5EF4-FFF2-40B4-BE49-F238E27FC236}">
                <a16:creationId xmlns:a16="http://schemas.microsoft.com/office/drawing/2014/main" id="{7DEF0F74-C1BA-4A48-265F-F2B220B69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4D509F-500D-852D-756A-D414AD7FC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6" name="Imagem 5">
            <a:extLst>
              <a:ext uri="{FF2B5EF4-FFF2-40B4-BE49-F238E27FC236}">
                <a16:creationId xmlns:a16="http://schemas.microsoft.com/office/drawing/2014/main" id="{3CFBBAC1-2F5B-20CD-0116-5C9B018A29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7706" y="1680606"/>
            <a:ext cx="5730240" cy="3886200"/>
          </a:xfrm>
          <a:prstGeom prst="rect">
            <a:avLst/>
          </a:prstGeom>
          <a:noFill/>
          <a:ln>
            <a:noFill/>
          </a:ln>
        </p:spPr>
      </p:pic>
    </p:spTree>
    <p:extLst>
      <p:ext uri="{BB962C8B-B14F-4D97-AF65-F5344CB8AC3E}">
        <p14:creationId xmlns:p14="http://schemas.microsoft.com/office/powerpoint/2010/main" val="247695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6CF7-5E0B-3328-BD9E-797ED6D139C3}"/>
            </a:ext>
          </a:extLst>
        </p:cNvPr>
        <p:cNvGrpSpPr/>
        <p:nvPr/>
      </p:nvGrpSpPr>
      <p:grpSpPr>
        <a:xfrm>
          <a:off x="0" y="0"/>
          <a:ext cx="0" cy="0"/>
          <a:chOff x="0" y="0"/>
          <a:chExt cx="0" cy="0"/>
        </a:xfrm>
      </p:grpSpPr>
      <p:pic>
        <p:nvPicPr>
          <p:cNvPr id="1028" name="Picture 4" descr="uma pessoa está lendo um livro em uma mesa">
            <a:extLst>
              <a:ext uri="{FF2B5EF4-FFF2-40B4-BE49-F238E27FC236}">
                <a16:creationId xmlns:a16="http://schemas.microsoft.com/office/drawing/2014/main" id="{F3738701-3117-A185-2A2A-7CC51F4D50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399BBE9-4FB8-3E3C-2395-B8B29C92B860}"/>
              </a:ext>
            </a:extLst>
          </p:cNvPr>
          <p:cNvSpPr txBox="1">
            <a:spLocks/>
          </p:cNvSpPr>
          <p:nvPr/>
        </p:nvSpPr>
        <p:spPr>
          <a:xfrm>
            <a:off x="514117" y="745527"/>
            <a:ext cx="10515600"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a:solidFill>
                  <a:srgbClr val="399884"/>
                </a:solidFill>
                <a:latin typeface="DejaVu Sans"/>
                <a:ea typeface="DejaVu Sans" panose="020B0603030804020204" pitchFamily="34" charset="0"/>
                <a:cs typeface="DejaVu Sans" panose="020B0603030804020204" pitchFamily="34" charset="0"/>
              </a:rPr>
              <a:t>Gjetja</a:t>
            </a:r>
            <a:r>
              <a:rPr lang="en-US" sz="3000" b="1" dirty="0">
                <a:solidFill>
                  <a:srgbClr val="399884"/>
                </a:solidFill>
                <a:latin typeface="DejaVu Sans"/>
                <a:ea typeface="DejaVu Sans" panose="020B0603030804020204" pitchFamily="34" charset="0"/>
                <a:cs typeface="DejaVu Sans" panose="020B0603030804020204" pitchFamily="34" charset="0"/>
              </a:rPr>
              <a:t> e </a:t>
            </a:r>
            <a:r>
              <a:rPr lang="en-US" sz="3000" b="1" dirty="0" err="1">
                <a:solidFill>
                  <a:srgbClr val="399884"/>
                </a:solidFill>
                <a:latin typeface="DejaVu Sans"/>
                <a:ea typeface="DejaVu Sans" panose="020B0603030804020204" pitchFamily="34" charset="0"/>
                <a:cs typeface="DejaVu Sans" panose="020B0603030804020204" pitchFamily="34" charset="0"/>
              </a:rPr>
              <a:t>informacionit</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të</a:t>
            </a:r>
            <a:r>
              <a:rPr lang="en-US" sz="3000" b="1" dirty="0">
                <a:solidFill>
                  <a:srgbClr val="399884"/>
                </a:solidFill>
                <a:latin typeface="DejaVu Sans"/>
                <a:ea typeface="DejaVu Sans" panose="020B0603030804020204" pitchFamily="34" charset="0"/>
                <a:cs typeface="DejaVu Sans" panose="020B0603030804020204" pitchFamily="34" charset="0"/>
              </a:rPr>
              <a:t> </a:t>
            </a:r>
            <a:r>
              <a:rPr lang="en-US" sz="3000" b="1" dirty="0" err="1">
                <a:solidFill>
                  <a:srgbClr val="399884"/>
                </a:solidFill>
                <a:latin typeface="DejaVu Sans"/>
                <a:ea typeface="DejaVu Sans" panose="020B0603030804020204" pitchFamily="34" charset="0"/>
                <a:cs typeface="DejaVu Sans" panose="020B0603030804020204" pitchFamily="34" charset="0"/>
              </a:rPr>
              <a:t>duhur</a:t>
            </a:r>
          </a:p>
        </p:txBody>
      </p:sp>
      <p:pic>
        <p:nvPicPr>
          <p:cNvPr id="2" name="Picture 1" descr="A logo with text on it&#10;&#10;Description automatically generated">
            <a:extLst>
              <a:ext uri="{FF2B5EF4-FFF2-40B4-BE49-F238E27FC236}">
                <a16:creationId xmlns:a16="http://schemas.microsoft.com/office/drawing/2014/main" id="{A7D859B0-0A22-7400-4CE3-C74D5B747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C3194FDE-F075-778B-F12E-B840669F9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
        <p:nvSpPr>
          <p:cNvPr id="7" name="Title 1">
            <a:extLst>
              <a:ext uri="{FF2B5EF4-FFF2-40B4-BE49-F238E27FC236}">
                <a16:creationId xmlns:a16="http://schemas.microsoft.com/office/drawing/2014/main" id="{17063DE3-CB83-854C-3EA7-0CFE70ED958D}"/>
              </a:ext>
            </a:extLst>
          </p:cNvPr>
          <p:cNvSpPr txBox="1">
            <a:spLocks/>
          </p:cNvSpPr>
          <p:nvPr/>
        </p:nvSpPr>
        <p:spPr>
          <a:xfrm>
            <a:off x="610508" y="1394454"/>
            <a:ext cx="6272073" cy="46278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Informacioni aktual mbi tregun e punës gjendet në shumë vende. Njoftimet për punë tregojnë mjetet dhe sistemet në të cilat kompanitë mbështeten çdo ditë. </a:t>
            </a:r>
          </a:p>
          <a:p>
            <a:pPr marL="285750" indent="-285750" algn="just">
              <a:buFont typeface="Arial" panose="020B0604020202020204" pitchFamily="34" charset="0"/>
              <a:buChar char="•"/>
            </a:pPr>
            <a:endParaRPr lang="en-US" sz="200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US" sz="2000" dirty="0">
                <a:solidFill>
                  <a:srgbClr val="303D68"/>
                </a:solidFill>
                <a:latin typeface="DejaVu Math TeX Gyre" panose="02000503000000000000" pitchFamily="2" charset="0"/>
              </a:rPr>
              <a:t>Raportet sektoriale zbulojnë se si po evoluojnë industritë dhe cilat teknologji po fitojnë rëndësi. Bazat e të dhënave si ESCO e bëjnë më të lehtë të kuptosh se si kompetencat digjitale përshtaten në role të ndryshme. </a:t>
            </a:r>
          </a:p>
          <a:p>
            <a:pPr marL="285750" indent="-285750" algn="just">
              <a:buFont typeface="Arial" panose="020B0604020202020204" pitchFamily="34" charset="0"/>
              <a:buChar char="•"/>
            </a:pPr>
            <a:endParaRPr lang="en-GB" sz="2000" noProof="0" dirty="0">
              <a:solidFill>
                <a:srgbClr val="303D68"/>
              </a:solidFill>
              <a:latin typeface="DejaVu Math TeX Gyre" panose="02000503000000000000" pitchFamily="2" charset="0"/>
            </a:endParaRPr>
          </a:p>
          <a:p>
            <a:pPr marL="285750" indent="-285750" algn="just">
              <a:buFont typeface="Arial" panose="020B0604020202020204" pitchFamily="34" charset="0"/>
              <a:buChar char="•"/>
            </a:pPr>
            <a:r>
              <a:rPr lang="en-GB" sz="2000" noProof="0" dirty="0">
                <a:solidFill>
                  <a:srgbClr val="303D68"/>
                </a:solidFill>
                <a:latin typeface="DejaVu Math TeX Gyre" panose="02000503000000000000" pitchFamily="2" charset="0"/>
              </a:rPr>
              <a:t>Kompanitë lokale gjithashtu ofrojnë njohuri kur përmendin mjetet e përdorura gjatë praktikave ose kur përshkruajnë ndryshime të vogla në rutinat e tyre të punës. Kur këto burime kombinohen, edukatorët marrin një pamje të qartë të pritshmërive digjitale aktuale dhe atyre në zhvillim.</a:t>
            </a:r>
          </a:p>
        </p:txBody>
      </p:sp>
      <p:sp>
        <p:nvSpPr>
          <p:cNvPr id="4" name="CaixaDeTexto 3">
            <a:extLst>
              <a:ext uri="{FF2B5EF4-FFF2-40B4-BE49-F238E27FC236}">
                <a16:creationId xmlns:a16="http://schemas.microsoft.com/office/drawing/2014/main" id="{FE59C5AE-58CB-FAB2-C50A-C8DCF2EDC653}"/>
              </a:ext>
            </a:extLst>
          </p:cNvPr>
          <p:cNvSpPr txBox="1"/>
          <p:nvPr/>
        </p:nvSpPr>
        <p:spPr>
          <a:xfrm>
            <a:off x="8034975" y="241959"/>
            <a:ext cx="1871025" cy="261610"/>
          </a:xfrm>
          <a:prstGeom prst="rect">
            <a:avLst/>
          </a:prstGeom>
          <a:noFill/>
        </p:spPr>
        <p:txBody>
          <a:bodyPr wrap="none" rtlCol="0">
            <a:spAutoFit/>
          </a:bodyPr>
          <a:lstStyle/>
          <a:p>
            <a:r>
              <a:rPr lang="en-GB" sz="1100" dirty="0"/>
              <a:t>Foto: karljosh16.unsplash</a:t>
            </a:r>
          </a:p>
        </p:txBody>
      </p:sp>
    </p:spTree>
    <p:extLst>
      <p:ext uri="{BB962C8B-B14F-4D97-AF65-F5344CB8AC3E}">
        <p14:creationId xmlns:p14="http://schemas.microsoft.com/office/powerpoint/2010/main" val="331533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51FE7B-576B-2336-4930-4D8905D1F4A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homem sentado na frente do MacBook Pro">
            <a:extLst>
              <a:ext uri="{FF2B5EF4-FFF2-40B4-BE49-F238E27FC236}">
                <a16:creationId xmlns:a16="http://schemas.microsoft.com/office/drawing/2014/main" id="{14118936-AEFD-1636-2FCD-396BE1B22D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6952"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Shape 2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0E00E60C-8EDB-0819-CFC9-C39559C13ED0}"/>
              </a:ext>
            </a:extLst>
          </p:cNvPr>
          <p:cNvSpPr txBox="1">
            <a:spLocks/>
          </p:cNvSpPr>
          <p:nvPr/>
        </p:nvSpPr>
        <p:spPr>
          <a:xfrm>
            <a:off x="610508" y="745527"/>
            <a:ext cx="5962785" cy="648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Shndërimi i të dhënave në njohuri praktike</a:t>
            </a:r>
          </a:p>
        </p:txBody>
      </p:sp>
      <p:pic>
        <p:nvPicPr>
          <p:cNvPr id="9" name="Picture 8" descr="Blue text on a black background&#10;&#10;Description automatically generated">
            <a:extLst>
              <a:ext uri="{FF2B5EF4-FFF2-40B4-BE49-F238E27FC236}">
                <a16:creationId xmlns:a16="http://schemas.microsoft.com/office/drawing/2014/main" id="{4E866FA1-85F0-DEC3-5F03-209D8DEC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pic>
        <p:nvPicPr>
          <p:cNvPr id="10" name="Picture 9" descr="A logo with text on it&#10;&#10;Description automatically generated">
            <a:extLst>
              <a:ext uri="{FF2B5EF4-FFF2-40B4-BE49-F238E27FC236}">
                <a16:creationId xmlns:a16="http://schemas.microsoft.com/office/drawing/2014/main" id="{8F951B8B-28C6-F587-7672-82206D7867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835" y="5903194"/>
            <a:ext cx="1647764" cy="659106"/>
          </a:xfrm>
          <a:prstGeom prst="rect">
            <a:avLst/>
          </a:prstGeom>
        </p:spPr>
      </p:pic>
      <p:sp>
        <p:nvSpPr>
          <p:cNvPr id="11" name="Title 1">
            <a:extLst>
              <a:ext uri="{FF2B5EF4-FFF2-40B4-BE49-F238E27FC236}">
                <a16:creationId xmlns:a16="http://schemas.microsoft.com/office/drawing/2014/main" id="{BB486454-CB70-534D-4805-851EA9324CA0}"/>
              </a:ext>
            </a:extLst>
          </p:cNvPr>
          <p:cNvSpPr txBox="1">
            <a:spLocks/>
          </p:cNvSpPr>
          <p:nvPr/>
        </p:nvSpPr>
        <p:spPr>
          <a:xfrm>
            <a:off x="610509" y="1612490"/>
            <a:ext cx="5868950" cy="42907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pitchFamily="2" charset="0"/>
              </a:rPr>
              <a:t>Mbledhja e informacionit është e dobishme vetëm kur çon në vendime të qarta. Edukatorët mund të mblidhen në grupe të vogla për të rishikuar gjetjet dhe për të diskutuar se çfarë do të thonë ato për programet e tyre. </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pitchFamily="2" charset="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pitchFamily="2" charset="0"/>
              </a:rPr>
              <a:t>Modelet zakonisht shfaqen shpejt, si referencat e përsëritura për trajtimin e të dhënave ose varësia e shtuar nga platformat digjitale bashkëpunuese. Pasi këto modele të identifikohen, mësuesit mund të rregullojnë mësimet, të prezantojnë mjete të reja ose të forcojnë aktivitetet që mbështesin gatishmërinë digjitale. </a:t>
            </a:r>
          </a:p>
          <a:p>
            <a:pPr marL="285750" lvl="0" indent="-285750" algn="just">
              <a:buSzPct val="79999"/>
              <a:buFont typeface="Arial" panose="020B0604020202020204" pitchFamily="34" charset="0"/>
              <a:buChar char="•"/>
            </a:pPr>
            <a:endParaRPr lang="en-US" sz="1800" dirty="0">
              <a:solidFill>
                <a:srgbClr val="303D68"/>
              </a:solidFill>
              <a:latin typeface="DejaVu Math TeX Gyre" panose="02000503000000000000" pitchFamily="2" charset="0"/>
            </a:endParaRPr>
          </a:p>
          <a:p>
            <a:pPr marL="285750" lvl="0" indent="-285750" algn="just">
              <a:buSzPct val="79999"/>
              <a:buFont typeface="Arial" panose="020B0604020202020204" pitchFamily="34" charset="0"/>
              <a:buChar char="•"/>
            </a:pPr>
            <a:r>
              <a:rPr lang="en-US" sz="1800" dirty="0">
                <a:solidFill>
                  <a:srgbClr val="303D68"/>
                </a:solidFill>
                <a:latin typeface="DejaVu Math TeX Gyre" panose="02000503000000000000" pitchFamily="2" charset="0"/>
              </a:rPr>
              <a:t>Krijimi i një dokumenti të thjeshtë të përbashkët për të regjistruar këto njohuri ndihmon ekipet të qëndrojnë të sinkronizuara dhe e bën informacionin të lehtë për t'u përditësuar çdo semestër.</a:t>
            </a:r>
            <a:endParaRPr lang="en-US" sz="2000" dirty="0">
              <a:solidFill>
                <a:srgbClr val="303D68"/>
              </a:solidFill>
              <a:latin typeface="DejaVu Math TeX Gyre" panose="02000503000000000000" pitchFamily="2" charset="0"/>
              <a:ea typeface="DejaVu Math TeX Gyre" panose="02000503000000000000" pitchFamily="2" charset="0"/>
              <a:cs typeface="DejaVu Math TeX Gyre" panose="02000503000000000000" pitchFamily="2" charset="0"/>
            </a:endParaRPr>
          </a:p>
        </p:txBody>
      </p:sp>
      <p:sp>
        <p:nvSpPr>
          <p:cNvPr id="2" name="CaixaDeTexto 1">
            <a:extLst>
              <a:ext uri="{FF2B5EF4-FFF2-40B4-BE49-F238E27FC236}">
                <a16:creationId xmlns:a16="http://schemas.microsoft.com/office/drawing/2014/main" id="{E39530C1-152E-0917-C627-E5B8A3CF80D3}"/>
              </a:ext>
            </a:extLst>
          </p:cNvPr>
          <p:cNvSpPr txBox="1"/>
          <p:nvPr/>
        </p:nvSpPr>
        <p:spPr>
          <a:xfrm>
            <a:off x="9902952" y="295700"/>
            <a:ext cx="2177199" cy="261610"/>
          </a:xfrm>
          <a:prstGeom prst="rect">
            <a:avLst/>
          </a:prstGeom>
          <a:noFill/>
        </p:spPr>
        <p:txBody>
          <a:bodyPr wrap="none" rtlCol="0">
            <a:spAutoFit/>
          </a:bodyPr>
          <a:lstStyle/>
          <a:p>
            <a:r>
              <a:rPr lang="en-GB" sz="1100" dirty="0">
                <a:solidFill>
                  <a:schemeClr val="bg1"/>
                </a:solidFill>
              </a:rPr>
              <a:t>Imazh: </a:t>
            </a:r>
            <a:r>
              <a:rPr lang="en-GB" sz="1100" dirty="0" err="1">
                <a:solidFill>
                  <a:schemeClr val="bg1"/>
                </a:solidFill>
              </a:rPr>
              <a:t>studentofprana.unsplash</a:t>
            </a:r>
            <a:endParaRPr lang="en-GB" sz="1100" dirty="0">
              <a:solidFill>
                <a:schemeClr val="bg1"/>
              </a:solidFill>
            </a:endParaRPr>
          </a:p>
        </p:txBody>
      </p:sp>
    </p:spTree>
    <p:extLst>
      <p:ext uri="{BB962C8B-B14F-4D97-AF65-F5344CB8AC3E}">
        <p14:creationId xmlns:p14="http://schemas.microsoft.com/office/powerpoint/2010/main" val="265220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A74F-7BB7-24A6-304C-1DF72AD31AA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2E050E-08B7-071E-B1AE-ADDDD57C6195}"/>
              </a:ext>
            </a:extLst>
          </p:cNvPr>
          <p:cNvSpPr/>
          <p:nvPr/>
        </p:nvSpPr>
        <p:spPr>
          <a:xfrm>
            <a:off x="3984331" y="0"/>
            <a:ext cx="8300936" cy="6858000"/>
          </a:xfrm>
          <a:prstGeom prst="rect">
            <a:avLst/>
          </a:prstGeom>
          <a:solidFill>
            <a:srgbClr val="74D3BD"/>
          </a:solidFill>
          <a:ln>
            <a:solidFill>
              <a:srgbClr val="74D3BD"/>
            </a:solidFill>
          </a:ln>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nSpc>
                <a:spcPct val="150000"/>
              </a:lnSpc>
              <a:defRPr/>
            </a:pPr>
            <a:endParaRPr lang="en-US" sz="1400" b="1" u="sng" dirty="0">
              <a:solidFill>
                <a:schemeClr val="bg1"/>
              </a:solidFill>
              <a:latin typeface="Arial"/>
              <a:ea typeface="Cambria"/>
              <a:cs typeface="Arial"/>
            </a:endParaRPr>
          </a:p>
        </p:txBody>
      </p:sp>
      <p:sp>
        <p:nvSpPr>
          <p:cNvPr id="6" name="TextBox 5">
            <a:extLst>
              <a:ext uri="{FF2B5EF4-FFF2-40B4-BE49-F238E27FC236}">
                <a16:creationId xmlns:a16="http://schemas.microsoft.com/office/drawing/2014/main" id="{5D586DB9-683B-5539-682B-F9416AF3EA16}"/>
              </a:ext>
            </a:extLst>
          </p:cNvPr>
          <p:cNvSpPr txBox="1"/>
          <p:nvPr/>
        </p:nvSpPr>
        <p:spPr>
          <a:xfrm>
            <a:off x="3984331" y="402332"/>
            <a:ext cx="81110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en-US" sz="3000" b="1" dirty="0">
                <a:solidFill>
                  <a:srgbClr val="303D68"/>
                </a:solidFill>
                <a:latin typeface="DejaVu Math TeX Gyre" panose="02000503000000000000" pitchFamily="2" charset="0"/>
                <a:ea typeface="+mj-ea"/>
                <a:cs typeface="+mj-cs"/>
              </a:rPr>
              <a:t>Aspektet kryesore:</a:t>
            </a:r>
          </a:p>
          <a:p>
            <a:pPr>
              <a:lnSpc>
                <a:spcPct val="90000"/>
              </a:lnSpc>
              <a:spcBef>
                <a:spcPct val="0"/>
              </a:spcBef>
            </a:pPr>
            <a:endParaRPr lang="en-US" sz="3000" b="1" dirty="0">
              <a:solidFill>
                <a:srgbClr val="303D68"/>
              </a:solidFill>
              <a:latin typeface="DejaVu Math TeX Gyre"/>
              <a:ea typeface="+mj-ea"/>
              <a:cs typeface="+mj-cs"/>
            </a:endParaRPr>
          </a:p>
          <a:p>
            <a:pPr marL="457200" indent="-457200">
              <a:lnSpc>
                <a:spcPct val="90000"/>
              </a:lnSpc>
              <a:spcBef>
                <a:spcPct val="0"/>
              </a:spcBef>
              <a:buFont typeface="Arial" panose="020B0604020202020204" pitchFamily="34" charset="0"/>
              <a:buChar char="•"/>
            </a:pPr>
            <a:r>
              <a:rPr lang="en-US" sz="3000" dirty="0">
                <a:solidFill>
                  <a:srgbClr val="303D68"/>
                </a:solidFill>
                <a:latin typeface="DejaVu Math TeX Gyre" panose="02000503000000000000" pitchFamily="2" charset="0"/>
                <a:ea typeface="+mj-ea"/>
                <a:cs typeface="+mj-cs"/>
              </a:rPr>
              <a:t>Kuptoni strukturën e kornizës </a:t>
            </a:r>
            <a:r>
              <a:rPr lang="en-US" sz="3000" dirty="0" err="1">
                <a:solidFill>
                  <a:srgbClr val="303D68"/>
                </a:solidFill>
                <a:latin typeface="DejaVu Math TeX Gyre" panose="02000503000000000000" pitchFamily="2" charset="0"/>
                <a:ea typeface="+mj-ea"/>
                <a:cs typeface="+mj-cs"/>
              </a:rPr>
              <a:t>DigComp</a:t>
            </a:r>
            <a:r>
              <a:rPr lang="en-US" sz="3000" dirty="0">
                <a:solidFill>
                  <a:srgbClr val="303D68"/>
                </a:solidFill>
                <a:latin typeface="DejaVu Math TeX Gyre" panose="02000503000000000000" pitchFamily="2" charset="0"/>
                <a:ea typeface="+mj-ea"/>
                <a:cs typeface="+mj-cs"/>
              </a:rPr>
              <a:t> 2.2 dhe praktikoni hartimin e kompetencave ekzistuese ose të planifikuara të VET në fushat e saj të ndryshme.</a:t>
            </a:r>
            <a:endParaRPr lang="bg-BG" sz="1800" kern="100"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9" name="Text Box 10">
            <a:extLst>
              <a:ext uri="{FF2B5EF4-FFF2-40B4-BE49-F238E27FC236}">
                <a16:creationId xmlns:a16="http://schemas.microsoft.com/office/drawing/2014/main" id="{766D7C5A-3D9E-D5C7-A750-73688EFF1774}"/>
              </a:ext>
            </a:extLst>
          </p:cNvPr>
          <p:cNvSpPr txBox="1">
            <a:spLocks noChangeArrowheads="1"/>
          </p:cNvSpPr>
          <p:nvPr/>
        </p:nvSpPr>
        <p:spPr bwMode="auto">
          <a:xfrm>
            <a:off x="96607" y="402332"/>
            <a:ext cx="3824186" cy="1785104"/>
          </a:xfrm>
          <a:prstGeom prst="rect">
            <a:avLst/>
          </a:prstGeom>
          <a:noFill/>
          <a:ln w="9525">
            <a:noFill/>
            <a:miter lim="800000"/>
            <a:headEnd/>
            <a:tailEnd/>
          </a:ln>
        </p:spPr>
        <p:txBody>
          <a:bodyPr wrap="square" lIns="60960" tIns="30480" rIns="60960" bIns="30480" anchor="t">
            <a:spAutoFit/>
          </a:bodyPr>
          <a:lstStyle/>
          <a:p>
            <a:pPr algn="ctr" defTabSz="1219170">
              <a:spcBef>
                <a:spcPct val="20000"/>
              </a:spcBef>
              <a:defRPr/>
            </a:pP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Nëntitull 1.2: Hartimi i kompetencave në </a:t>
            </a:r>
            <a:r>
              <a:rPr lang="en-US" sz="2800" b="1" dirty="0" err="1">
                <a:solidFill>
                  <a:srgbClr val="399884"/>
                </a:solidFill>
                <a:latin typeface="DejaVu Sans" panose="020B0603030804020204" pitchFamily="34" charset="0"/>
                <a:ea typeface="DejaVu Sans" panose="020B0603030804020204" pitchFamily="34" charset="0"/>
                <a:cs typeface="DejaVu Sans" panose="020B0603030804020204" pitchFamily="34" charset="0"/>
              </a:rPr>
              <a:t>DigComp</a:t>
            </a:r>
            <a:r>
              <a:rPr lang="en-US" sz="2800" b="1" dirty="0">
                <a:solidFill>
                  <a:srgbClr val="399884"/>
                </a:solidFill>
                <a:latin typeface="DejaVu Sans" panose="020B0603030804020204" pitchFamily="34" charset="0"/>
                <a:ea typeface="DejaVu Sans" panose="020B0603030804020204" pitchFamily="34" charset="0"/>
                <a:cs typeface="DejaVu Sans" panose="020B0603030804020204" pitchFamily="34" charset="0"/>
              </a:rPr>
              <a:t> 2.2</a:t>
            </a:r>
          </a:p>
        </p:txBody>
      </p:sp>
      <p:pic>
        <p:nvPicPr>
          <p:cNvPr id="2" name="Picture 1" descr="A logo with text on it&#10;&#10;Description automatically generated">
            <a:extLst>
              <a:ext uri="{FF2B5EF4-FFF2-40B4-BE49-F238E27FC236}">
                <a16:creationId xmlns:a16="http://schemas.microsoft.com/office/drawing/2014/main" id="{900CAC38-6028-896E-95F3-CCC6F34E9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63" y="3005099"/>
            <a:ext cx="2119501" cy="847801"/>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AD797F7C-FA5A-E8D4-4363-77A8C0384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08" y="5971576"/>
            <a:ext cx="2496021" cy="522342"/>
          </a:xfrm>
          <a:prstGeom prst="rect">
            <a:avLst/>
          </a:prstGeom>
        </p:spPr>
      </p:pic>
    </p:spTree>
    <p:extLst>
      <p:ext uri="{BB962C8B-B14F-4D97-AF65-F5344CB8AC3E}">
        <p14:creationId xmlns:p14="http://schemas.microsoft.com/office/powerpoint/2010/main" val="1938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a87855-32f0-4335-8088-0170441fcb23">
      <Terms xmlns="http://schemas.microsoft.com/office/infopath/2007/PartnerControls"/>
    </lcf76f155ced4ddcb4097134ff3c332f>
    <TaxCatchAll xmlns="e76d9c07-0b06-4929-817e-fe7084f9c9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DCFDD1B45B5F4B806800968C84CFE3" ma:contentTypeVersion="12" ma:contentTypeDescription="Create a new document." ma:contentTypeScope="" ma:versionID="4d61de73b3b87f79cae4fa1f41b902f6">
  <xsd:schema xmlns:xsd="http://www.w3.org/2001/XMLSchema" xmlns:xs="http://www.w3.org/2001/XMLSchema" xmlns:p="http://schemas.microsoft.com/office/2006/metadata/properties" xmlns:ns2="43a87855-32f0-4335-8088-0170441fcb23" xmlns:ns3="e76d9c07-0b06-4929-817e-fe7084f9c9c7" targetNamespace="http://schemas.microsoft.com/office/2006/metadata/properties" ma:root="true" ma:fieldsID="8d0478d3cad81f7456b84e76306d72d5" ns2:_="" ns3:_="">
    <xsd:import namespace="43a87855-32f0-4335-8088-0170441fcb23"/>
    <xsd:import namespace="e76d9c07-0b06-4929-817e-fe7084f9c9c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87855-32f0-4335-8088-0170441fc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9995d2-e2c0-43d6-89d2-2fe609443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6d9c07-0b06-4929-817e-fe7084f9c9c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6b0b466-1a09-4668-8578-52451da5a6f1}" ma:internalName="TaxCatchAll" ma:showField="CatchAllData" ma:web="e76d9c07-0b06-4929-817e-fe7084f9c9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903E13-71B6-4BFD-AF44-0150E2E43CAD}">
  <ds:schemaRefs>
    <ds:schemaRef ds:uri="http://schemas.microsoft.com/sharepoint/v3/contenttype/forms"/>
  </ds:schemaRefs>
</ds:datastoreItem>
</file>

<file path=customXml/itemProps2.xml><?xml version="1.0" encoding="utf-8"?>
<ds:datastoreItem xmlns:ds="http://schemas.openxmlformats.org/officeDocument/2006/customXml" ds:itemID="{4AD10664-19B9-45F0-971F-00B5EE8EE9CE}">
  <ds:schemaRefs>
    <ds:schemaRef ds:uri="260d0452-9355-4de6-b189-e15d53161495"/>
    <ds:schemaRef ds:uri="702470db-a566-4540-b13a-d1af6dbd22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3a87855-32f0-4335-8088-0170441fcb23"/>
    <ds:schemaRef ds:uri="e76d9c07-0b06-4929-817e-fe7084f9c9c7"/>
  </ds:schemaRefs>
</ds:datastoreItem>
</file>

<file path=customXml/itemProps3.xml><?xml version="1.0" encoding="utf-8"?>
<ds:datastoreItem xmlns:ds="http://schemas.openxmlformats.org/officeDocument/2006/customXml" ds:itemID="{08694B17-2139-47D7-B98F-E08AB2D0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a87855-32f0-4335-8088-0170441fcb23"/>
    <ds:schemaRef ds:uri="e76d9c07-0b06-4929-817e-fe7084f9c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1097</TotalTime>
  <Words>3915</Words>
  <Application>Microsoft Office PowerPoint</Application>
  <PresentationFormat>Widescreen</PresentationFormat>
  <Paragraphs>313</Paragraphs>
  <Slides>49</Slides>
  <Notes>11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Aftësitë Digjitale – 3.1 Përputhja e Trajnimit të Aftësive Digjitale me Nevojat e Tregut të Punës</vt:lpstr>
      <vt:lpstr>PowerPoint Presentation</vt:lpstr>
      <vt:lpstr>PowerPoint Presentation</vt:lpstr>
      <vt:lpstr>Moduli 1: Inteligjenca e aftësive dhe hartëzimi DigComp  Nëntitulli 1.1: Mbledhja e informacionit mbi aftësitë digjitale aktuale dhe në zhvillim  Nëntitulli 1.2: Hartimi i kompetencave me DigComp 2.2  Nënkapak 1.3: Analiza e boshllëqeve dhe mbivendosjeve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Moduli 2: Zhvillimi i një plani CPD për ofruesit e arsimit dhe aftësimit profesional  Nëntitulli 2.1: Përcaktimi i qëllimit të CPD-së dhe grupit të synuar  Nënkryetimi 2.2: Shkrimi i rezultateve të të nxënit të matshme  Nënkryetari 2.3: Zgjedhja e mënyrave të trajnimit dhe burimeve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Moduli 3: Kultivimi i një kulture digjitale të përgjegjshme  Nëntitulli 3.1: Modele për përmirësimin e aftësive digjitale  Nënkapitulli 3.2: Projektimi i materialeve mësimore digjitale gjithëpërfshirëse  Nënkryetari 3.3: Krijimi i një Repozitori Qendror të Burimeve  Nëntitull 3.4: Strategji për bashkëpunim me industrinë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Mendoni për partneritetet ose kontaktet tuaja aktuale me punëdhënësit. Cili është një fushë ku bashkëpunimi më i ngushtë mund të ndihmojë institucionin tuaj të përputhë më mirë trajnimin digjital me nevojat reale në vendin e punës? Përshkruani se si mund të duket ky bashkëpunim dhe kush duhet të përfshihet.  2. Analizoni përfitimet dhe sfidat. Cilat janë përfitimet kryesore të ndërtimit të marrëdhënieve më të forta me partnerët e industrisë? Me çfarë sfidash mund të përballeni kur filloni ose mbani këto bashkëpunime, dhe si mund t'i adresoni ato?  3. Bazuar në reflektimet tuaja, përshkruani një veprim të veçantë që mund të ndërmerrni në tre muajt e ardhshëm për të forcuar bashkëpunimin me industrinë. Çfarë burimesh ose mbështetjeje do t'ju nevojiteshin, dhe si do ta matni suksesin?</vt:lpstr>
      <vt:lpstr>Faleminderit!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Gost</dc:creator>
  <cp:keywords>, docId:92C3EB953CD2D3045234D71CA66E1369</cp:keywords>
  <cp:lastModifiedBy>Renata Venancio</cp:lastModifiedBy>
  <cp:revision>187</cp:revision>
  <dcterms:created xsi:type="dcterms:W3CDTF">2024-12-20T10:35:29Z</dcterms:created>
  <dcterms:modified xsi:type="dcterms:W3CDTF">2025-12-10T12:31:08Z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0x010100AFDCFDD1B45B5F4B806800968C84CFE3</vt:lpwstr>
  </property>
  <property fmtid="{D5CDD505-2E9C-101B-9397-08002B2CF9AE}" pid="3" name="MediaServiceImageTags">
    <vt:lpwstr/>
  </property>
</Properties>
</file>