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271" r:id="rId5"/>
    <p:sldId id="265" r:id="rId6"/>
    <p:sldId id="533" r:id="rId7"/>
    <p:sldId id="566" r:id="rId8"/>
    <p:sldId id="514" r:id="rId9"/>
    <p:sldId id="535" r:id="rId10"/>
    <p:sldId id="536" r:id="rId11"/>
    <p:sldId id="537" r:id="rId12"/>
    <p:sldId id="538" r:id="rId13"/>
    <p:sldId id="544" r:id="rId14"/>
    <p:sldId id="545" r:id="rId15"/>
    <p:sldId id="546" r:id="rId16"/>
    <p:sldId id="547" r:id="rId17"/>
    <p:sldId id="548" r:id="rId18"/>
    <p:sldId id="549" r:id="rId19"/>
    <p:sldId id="550" r:id="rId20"/>
    <p:sldId id="551" r:id="rId21"/>
    <p:sldId id="552" r:id="rId22"/>
    <p:sldId id="558" r:id="rId23"/>
    <p:sldId id="554" r:id="rId24"/>
    <p:sldId id="555" r:id="rId25"/>
    <p:sldId id="584" r:id="rId26"/>
    <p:sldId id="556" r:id="rId27"/>
    <p:sldId id="557" r:id="rId28"/>
    <p:sldId id="560" r:id="rId29"/>
    <p:sldId id="561" r:id="rId30"/>
    <p:sldId id="583" r:id="rId31"/>
    <p:sldId id="553" r:id="rId32"/>
    <p:sldId id="562" r:id="rId33"/>
    <p:sldId id="563" r:id="rId34"/>
    <p:sldId id="564" r:id="rId35"/>
    <p:sldId id="582" r:id="rId36"/>
    <p:sldId id="27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9" userDrawn="1">
          <p15:clr>
            <a:srgbClr val="A4A3A4"/>
          </p15:clr>
        </p15:guide>
        <p15:guide id="2" pos="5133" userDrawn="1">
          <p15:clr>
            <a:srgbClr val="A4A3A4"/>
          </p15:clr>
        </p15:guide>
        <p15:guide id="3" pos="2547" userDrawn="1">
          <p15:clr>
            <a:srgbClr val="A4A3A4"/>
          </p15:clr>
        </p15:guide>
        <p15:guide id="4" orient="horz" pos="299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D68"/>
    <a:srgbClr val="373365"/>
    <a:srgbClr val="399884"/>
    <a:srgbClr val="4DB9A1"/>
    <a:srgbClr val="74D3BD"/>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CBE407-7A02-BF38-0498-AF6752897FBA}" v="88" dt="2025-12-10T10:14:52.759"/>
    <p1510:client id="{78344B68-E9E6-B966-E270-7A76C1FF7C2F}" v="37" dt="2025-12-10T12:32:33.9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4660"/>
  </p:normalViewPr>
  <p:slideViewPr>
    <p:cSldViewPr snapToGrid="0">
      <p:cViewPr varScale="1">
        <p:scale>
          <a:sx n="78" d="100"/>
          <a:sy n="78" d="100"/>
        </p:scale>
        <p:origin x="802" y="62"/>
      </p:cViewPr>
      <p:guideLst>
        <p:guide orient="horz" pos="1729"/>
        <p:guide pos="5133"/>
        <p:guide pos="2547"/>
        <p:guide orient="horz" pos="299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a@thebalkanforum.org" userId="S::erina_thebalkanforum.org#ext#@cleantechbulgaria.onmicrosoft.com::d35f3f0c-96d6-4a2e-9741-4f5883d9db32" providerId="AD" clId="Web-{78344B68-E9E6-B966-E270-7A76C1FF7C2F}"/>
    <pc:docChg chg="modSld">
      <pc:chgData name="erina@thebalkanforum.org" userId="S::erina_thebalkanforum.org#ext#@cleantechbulgaria.onmicrosoft.com::d35f3f0c-96d6-4a2e-9741-4f5883d9db32" providerId="AD" clId="Web-{78344B68-E9E6-B966-E270-7A76C1FF7C2F}" dt="2025-12-10T12:32:33.584" v="33" actId="20577"/>
      <pc:docMkLst>
        <pc:docMk/>
      </pc:docMkLst>
      <pc:sldChg chg="modSp">
        <pc:chgData name="erina@thebalkanforum.org" userId="S::erina_thebalkanforum.org#ext#@cleantechbulgaria.onmicrosoft.com::d35f3f0c-96d6-4a2e-9741-4f5883d9db32" providerId="AD" clId="Web-{78344B68-E9E6-B966-E270-7A76C1FF7C2F}" dt="2025-12-10T12:31:40.099" v="4" actId="20577"/>
        <pc:sldMkLst>
          <pc:docMk/>
          <pc:sldMk cId="3812429527" sldId="552"/>
        </pc:sldMkLst>
        <pc:spChg chg="mod">
          <ac:chgData name="erina@thebalkanforum.org" userId="S::erina_thebalkanforum.org#ext#@cleantechbulgaria.onmicrosoft.com::d35f3f0c-96d6-4a2e-9741-4f5883d9db32" providerId="AD" clId="Web-{78344B68-E9E6-B966-E270-7A76C1FF7C2F}" dt="2025-12-10T12:31:40.099" v="4" actId="20577"/>
          <ac:spMkLst>
            <pc:docMk/>
            <pc:sldMk cId="3812429527" sldId="552"/>
            <ac:spMk id="8" creationId="{7177423B-F784-7DD2-62E5-82AF2D4E41C7}"/>
          </ac:spMkLst>
        </pc:spChg>
      </pc:sldChg>
      <pc:sldChg chg="modSp">
        <pc:chgData name="erina@thebalkanforum.org" userId="S::erina_thebalkanforum.org#ext#@cleantechbulgaria.onmicrosoft.com::d35f3f0c-96d6-4a2e-9741-4f5883d9db32" providerId="AD" clId="Web-{78344B68-E9E6-B966-E270-7A76C1FF7C2F}" dt="2025-12-10T12:32:33.584" v="33" actId="20577"/>
        <pc:sldMkLst>
          <pc:docMk/>
          <pc:sldMk cId="816150767" sldId="566"/>
        </pc:sldMkLst>
        <pc:spChg chg="mod">
          <ac:chgData name="erina@thebalkanforum.org" userId="S::erina_thebalkanforum.org#ext#@cleantechbulgaria.onmicrosoft.com::d35f3f0c-96d6-4a2e-9741-4f5883d9db32" providerId="AD" clId="Web-{78344B68-E9E6-B966-E270-7A76C1FF7C2F}" dt="2025-12-10T12:32:33.584" v="33" actId="20577"/>
          <ac:spMkLst>
            <pc:docMk/>
            <pc:sldMk cId="816150767" sldId="566"/>
            <ac:spMk id="8" creationId="{9D06A378-F1CD-1338-C62A-DBE8CACFC329}"/>
          </ac:spMkLst>
        </pc:spChg>
      </pc:sldChg>
      <pc:sldChg chg="modSp">
        <pc:chgData name="erina@thebalkanforum.org" userId="S::erina_thebalkanforum.org#ext#@cleantechbulgaria.onmicrosoft.com::d35f3f0c-96d6-4a2e-9741-4f5883d9db32" providerId="AD" clId="Web-{78344B68-E9E6-B966-E270-7A76C1FF7C2F}" dt="2025-12-10T12:31:56.131" v="24" actId="20577"/>
        <pc:sldMkLst>
          <pc:docMk/>
          <pc:sldMk cId="1880753954" sldId="582"/>
        </pc:sldMkLst>
        <pc:spChg chg="mod">
          <ac:chgData name="erina@thebalkanforum.org" userId="S::erina_thebalkanforum.org#ext#@cleantechbulgaria.onmicrosoft.com::d35f3f0c-96d6-4a2e-9741-4f5883d9db32" providerId="AD" clId="Web-{78344B68-E9E6-B966-E270-7A76C1FF7C2F}" dt="2025-12-10T12:31:56.131" v="24" actId="20577"/>
          <ac:spMkLst>
            <pc:docMk/>
            <pc:sldMk cId="1880753954" sldId="582"/>
            <ac:spMk id="8" creationId="{1E7D40F4-68D1-6A6D-3670-C2DA3D43D016}"/>
          </ac:spMkLst>
        </pc:spChg>
      </pc:sldChg>
    </pc:docChg>
  </pc:docChgLst>
  <pc:docChgLst>
    <pc:chgData name="erina@thebalkanforum.org" userId="S::erina_thebalkanforum.org#ext#@cleantechbulgaria.onmicrosoft.com::d35f3f0c-96d6-4a2e-9741-4f5883d9db32" providerId="AD" clId="Web-{1CCBE407-7A02-BF38-0498-AF6752897FBA}"/>
    <pc:docChg chg="modSld">
      <pc:chgData name="erina@thebalkanforum.org" userId="S::erina_thebalkanforum.org#ext#@cleantechbulgaria.onmicrosoft.com::d35f3f0c-96d6-4a2e-9741-4f5883d9db32" providerId="AD" clId="Web-{1CCBE407-7A02-BF38-0498-AF6752897FBA}" dt="2025-12-10T10:14:50.399" v="60" actId="20577"/>
      <pc:docMkLst>
        <pc:docMk/>
      </pc:docMkLst>
      <pc:sldChg chg="modSp">
        <pc:chgData name="erina@thebalkanforum.org" userId="S::erina_thebalkanforum.org#ext#@cleantechbulgaria.onmicrosoft.com::d35f3f0c-96d6-4a2e-9741-4f5883d9db32" providerId="AD" clId="Web-{1CCBE407-7A02-BF38-0498-AF6752897FBA}" dt="2025-12-10T10:11:18.476" v="12" actId="20577"/>
        <pc:sldMkLst>
          <pc:docMk/>
          <pc:sldMk cId="3774500966" sldId="271"/>
        </pc:sldMkLst>
        <pc:spChg chg="mod">
          <ac:chgData name="erina@thebalkanforum.org" userId="S::erina_thebalkanforum.org#ext#@cleantechbulgaria.onmicrosoft.com::d35f3f0c-96d6-4a2e-9741-4f5883d9db32" providerId="AD" clId="Web-{1CCBE407-7A02-BF38-0498-AF6752897FBA}" dt="2025-12-10T10:11:06.992" v="2" actId="20577"/>
          <ac:spMkLst>
            <pc:docMk/>
            <pc:sldMk cId="3774500966" sldId="271"/>
            <ac:spMk id="2" creationId="{E76AB82A-AC1A-0576-9F5F-E6A9FC91E772}"/>
          </ac:spMkLst>
        </pc:spChg>
        <pc:spChg chg="mod">
          <ac:chgData name="erina@thebalkanforum.org" userId="S::erina_thebalkanforum.org#ext#@cleantechbulgaria.onmicrosoft.com::d35f3f0c-96d6-4a2e-9741-4f5883d9db32" providerId="AD" clId="Web-{1CCBE407-7A02-BF38-0498-AF6752897FBA}" dt="2025-12-10T10:11:18.476" v="12" actId="20577"/>
          <ac:spMkLst>
            <pc:docMk/>
            <pc:sldMk cId="3774500966" sldId="271"/>
            <ac:spMk id="8" creationId="{72516657-60C6-1250-3C2B-F902C217885F}"/>
          </ac:spMkLst>
        </pc:spChg>
      </pc:sldChg>
      <pc:sldChg chg="modSp">
        <pc:chgData name="erina@thebalkanforum.org" userId="S::erina_thebalkanforum.org#ext#@cleantechbulgaria.onmicrosoft.com::d35f3f0c-96d6-4a2e-9741-4f5883d9db32" providerId="AD" clId="Web-{1CCBE407-7A02-BF38-0498-AF6752897FBA}" dt="2025-12-10T10:11:42.539" v="15" actId="20577"/>
        <pc:sldMkLst>
          <pc:docMk/>
          <pc:sldMk cId="2476959137" sldId="535"/>
        </pc:sldMkLst>
        <pc:spChg chg="mod">
          <ac:chgData name="erina@thebalkanforum.org" userId="S::erina_thebalkanforum.org#ext#@cleantechbulgaria.onmicrosoft.com::d35f3f0c-96d6-4a2e-9741-4f5883d9db32" providerId="AD" clId="Web-{1CCBE407-7A02-BF38-0498-AF6752897FBA}" dt="2025-12-10T10:11:42.539" v="15" actId="20577"/>
          <ac:spMkLst>
            <pc:docMk/>
            <pc:sldMk cId="2476959137" sldId="535"/>
            <ac:spMk id="11" creationId="{8FC38861-BAF0-59C1-8934-B98173C1CDD2}"/>
          </ac:spMkLst>
        </pc:spChg>
      </pc:sldChg>
      <pc:sldChg chg="modSp">
        <pc:chgData name="erina@thebalkanforum.org" userId="S::erina_thebalkanforum.org#ext#@cleantechbulgaria.onmicrosoft.com::d35f3f0c-96d6-4a2e-9741-4f5883d9db32" providerId="AD" clId="Web-{1CCBE407-7A02-BF38-0498-AF6752897FBA}" dt="2025-12-10T10:12:02.492" v="18" actId="20577"/>
        <pc:sldMkLst>
          <pc:docMk/>
          <pc:sldMk cId="3315338260" sldId="536"/>
        </pc:sldMkLst>
        <pc:spChg chg="mod">
          <ac:chgData name="erina@thebalkanforum.org" userId="S::erina_thebalkanforum.org#ext#@cleantechbulgaria.onmicrosoft.com::d35f3f0c-96d6-4a2e-9741-4f5883d9db32" providerId="AD" clId="Web-{1CCBE407-7A02-BF38-0498-AF6752897FBA}" dt="2025-12-10T10:12:02.492" v="18" actId="20577"/>
          <ac:spMkLst>
            <pc:docMk/>
            <pc:sldMk cId="3315338260" sldId="536"/>
            <ac:spMk id="11" creationId="{DD37B66C-74E1-3EDE-D44D-F0FAAD68FD68}"/>
          </ac:spMkLst>
        </pc:spChg>
      </pc:sldChg>
      <pc:sldChg chg="modSp">
        <pc:chgData name="erina@thebalkanforum.org" userId="S::erina_thebalkanforum.org#ext#@cleantechbulgaria.onmicrosoft.com::d35f3f0c-96d6-4a2e-9741-4f5883d9db32" providerId="AD" clId="Web-{1CCBE407-7A02-BF38-0498-AF6752897FBA}" dt="2025-12-10T10:12:15.023" v="23" actId="20577"/>
        <pc:sldMkLst>
          <pc:docMk/>
          <pc:sldMk cId="2652208364" sldId="537"/>
        </pc:sldMkLst>
        <pc:spChg chg="mod">
          <ac:chgData name="erina@thebalkanforum.org" userId="S::erina_thebalkanforum.org#ext#@cleantechbulgaria.onmicrosoft.com::d35f3f0c-96d6-4a2e-9741-4f5883d9db32" providerId="AD" clId="Web-{1CCBE407-7A02-BF38-0498-AF6752897FBA}" dt="2025-12-10T10:12:15.023" v="23" actId="20577"/>
          <ac:spMkLst>
            <pc:docMk/>
            <pc:sldMk cId="2652208364" sldId="537"/>
            <ac:spMk id="5" creationId="{A13602E0-C3F0-4DE8-C425-A6A1CC8ACBEB}"/>
          </ac:spMkLst>
        </pc:spChg>
      </pc:sldChg>
      <pc:sldChg chg="modSp">
        <pc:chgData name="erina@thebalkanforum.org" userId="S::erina_thebalkanforum.org#ext#@cleantechbulgaria.onmicrosoft.com::d35f3f0c-96d6-4a2e-9741-4f5883d9db32" providerId="AD" clId="Web-{1CCBE407-7A02-BF38-0498-AF6752897FBA}" dt="2025-12-10T10:12:25.914" v="26" actId="20577"/>
        <pc:sldMkLst>
          <pc:docMk/>
          <pc:sldMk cId="3689498516" sldId="538"/>
        </pc:sldMkLst>
        <pc:spChg chg="mod">
          <ac:chgData name="erina@thebalkanforum.org" userId="S::erina_thebalkanforum.org#ext#@cleantechbulgaria.onmicrosoft.com::d35f3f0c-96d6-4a2e-9741-4f5883d9db32" providerId="AD" clId="Web-{1CCBE407-7A02-BF38-0498-AF6752897FBA}" dt="2025-12-10T10:12:25.914" v="26" actId="20577"/>
          <ac:spMkLst>
            <pc:docMk/>
            <pc:sldMk cId="3689498516" sldId="538"/>
            <ac:spMk id="11" creationId="{2516272E-455A-0BDF-8B75-BDFABC9A6394}"/>
          </ac:spMkLst>
        </pc:spChg>
      </pc:sldChg>
      <pc:sldChg chg="modSp">
        <pc:chgData name="erina@thebalkanforum.org" userId="S::erina_thebalkanforum.org#ext#@cleantechbulgaria.onmicrosoft.com::d35f3f0c-96d6-4a2e-9741-4f5883d9db32" providerId="AD" clId="Web-{1CCBE407-7A02-BF38-0498-AF6752897FBA}" dt="2025-12-10T10:12:29.617" v="28" actId="20577"/>
        <pc:sldMkLst>
          <pc:docMk/>
          <pc:sldMk cId="1938321863" sldId="544"/>
        </pc:sldMkLst>
        <pc:spChg chg="mod">
          <ac:chgData name="erina@thebalkanforum.org" userId="S::erina_thebalkanforum.org#ext#@cleantechbulgaria.onmicrosoft.com::d35f3f0c-96d6-4a2e-9741-4f5883d9db32" providerId="AD" clId="Web-{1CCBE407-7A02-BF38-0498-AF6752897FBA}" dt="2025-12-10T10:12:29.617" v="28" actId="20577"/>
          <ac:spMkLst>
            <pc:docMk/>
            <pc:sldMk cId="1938321863" sldId="544"/>
            <ac:spMk id="6" creationId="{5D586DB9-683B-5539-682B-F9416AF3EA16}"/>
          </ac:spMkLst>
        </pc:spChg>
      </pc:sldChg>
      <pc:sldChg chg="modSp">
        <pc:chgData name="erina@thebalkanforum.org" userId="S::erina_thebalkanforum.org#ext#@cleantechbulgaria.onmicrosoft.com::d35f3f0c-96d6-4a2e-9741-4f5883d9db32" providerId="AD" clId="Web-{1CCBE407-7A02-BF38-0498-AF6752897FBA}" dt="2025-12-10T10:12:43.945" v="30" actId="20577"/>
        <pc:sldMkLst>
          <pc:docMk/>
          <pc:sldMk cId="906533340" sldId="545"/>
        </pc:sldMkLst>
        <pc:spChg chg="mod">
          <ac:chgData name="erina@thebalkanforum.org" userId="S::erina_thebalkanforum.org#ext#@cleantechbulgaria.onmicrosoft.com::d35f3f0c-96d6-4a2e-9741-4f5883d9db32" providerId="AD" clId="Web-{1CCBE407-7A02-BF38-0498-AF6752897FBA}" dt="2025-12-10T10:12:43.945" v="30" actId="20577"/>
          <ac:spMkLst>
            <pc:docMk/>
            <pc:sldMk cId="906533340" sldId="545"/>
            <ac:spMk id="7" creationId="{73BB8D1A-C3D1-C1EB-4565-257293D40D74}"/>
          </ac:spMkLst>
        </pc:spChg>
      </pc:sldChg>
      <pc:sldChg chg="modSp">
        <pc:chgData name="erina@thebalkanforum.org" userId="S::erina_thebalkanforum.org#ext#@cleantechbulgaria.onmicrosoft.com::d35f3f0c-96d6-4a2e-9741-4f5883d9db32" providerId="AD" clId="Web-{1CCBE407-7A02-BF38-0498-AF6752897FBA}" dt="2025-12-10T10:12:56.305" v="32" actId="20577"/>
        <pc:sldMkLst>
          <pc:docMk/>
          <pc:sldMk cId="2009422254" sldId="548"/>
        </pc:sldMkLst>
        <pc:spChg chg="mod">
          <ac:chgData name="erina@thebalkanforum.org" userId="S::erina_thebalkanforum.org#ext#@cleantechbulgaria.onmicrosoft.com::d35f3f0c-96d6-4a2e-9741-4f5883d9db32" providerId="AD" clId="Web-{1CCBE407-7A02-BF38-0498-AF6752897FBA}" dt="2025-12-10T10:12:56.305" v="32" actId="20577"/>
          <ac:spMkLst>
            <pc:docMk/>
            <pc:sldMk cId="2009422254" sldId="548"/>
            <ac:spMk id="6" creationId="{FEAD0587-3585-BDDB-3A7A-D496114D96AD}"/>
          </ac:spMkLst>
        </pc:spChg>
      </pc:sldChg>
      <pc:sldChg chg="modSp">
        <pc:chgData name="erina@thebalkanforum.org" userId="S::erina_thebalkanforum.org#ext#@cleantechbulgaria.onmicrosoft.com::d35f3f0c-96d6-4a2e-9741-4f5883d9db32" providerId="AD" clId="Web-{1CCBE407-7A02-BF38-0498-AF6752897FBA}" dt="2025-12-10T10:13:12.836" v="38" actId="20577"/>
        <pc:sldMkLst>
          <pc:docMk/>
          <pc:sldMk cId="1878151930" sldId="549"/>
        </pc:sldMkLst>
        <pc:spChg chg="mod">
          <ac:chgData name="erina@thebalkanforum.org" userId="S::erina_thebalkanforum.org#ext#@cleantechbulgaria.onmicrosoft.com::d35f3f0c-96d6-4a2e-9741-4f5883d9db32" providerId="AD" clId="Web-{1CCBE407-7A02-BF38-0498-AF6752897FBA}" dt="2025-12-10T10:13:12.836" v="38" actId="20577"/>
          <ac:spMkLst>
            <pc:docMk/>
            <pc:sldMk cId="1878151930" sldId="549"/>
            <ac:spMk id="11" creationId="{B12227D6-6A33-3FF4-CE28-E27F72E0C66A}"/>
          </ac:spMkLst>
        </pc:spChg>
      </pc:sldChg>
      <pc:sldChg chg="modSp">
        <pc:chgData name="erina@thebalkanforum.org" userId="S::erina_thebalkanforum.org#ext#@cleantechbulgaria.onmicrosoft.com::d35f3f0c-96d6-4a2e-9741-4f5883d9db32" providerId="AD" clId="Web-{1CCBE407-7A02-BF38-0498-AF6752897FBA}" dt="2025-12-10T10:13:38.118" v="44" actId="20577"/>
        <pc:sldMkLst>
          <pc:docMk/>
          <pc:sldMk cId="3812429527" sldId="552"/>
        </pc:sldMkLst>
        <pc:spChg chg="mod">
          <ac:chgData name="erina@thebalkanforum.org" userId="S::erina_thebalkanforum.org#ext#@cleantechbulgaria.onmicrosoft.com::d35f3f0c-96d6-4a2e-9741-4f5883d9db32" providerId="AD" clId="Web-{1CCBE407-7A02-BF38-0498-AF6752897FBA}" dt="2025-12-10T10:13:38.118" v="44" actId="20577"/>
          <ac:spMkLst>
            <pc:docMk/>
            <pc:sldMk cId="3812429527" sldId="552"/>
            <ac:spMk id="2" creationId="{77E8D83A-3C4A-86B1-A834-747AC90B8821}"/>
          </ac:spMkLst>
        </pc:spChg>
      </pc:sldChg>
      <pc:sldChg chg="modSp">
        <pc:chgData name="erina@thebalkanforum.org" userId="S::erina_thebalkanforum.org#ext#@cleantechbulgaria.onmicrosoft.com::d35f3f0c-96d6-4a2e-9741-4f5883d9db32" providerId="AD" clId="Web-{1CCBE407-7A02-BF38-0498-AF6752897FBA}" dt="2025-12-10T10:14:50.399" v="60" actId="20577"/>
        <pc:sldMkLst>
          <pc:docMk/>
          <pc:sldMk cId="3241916936" sldId="553"/>
        </pc:sldMkLst>
        <pc:spChg chg="mod">
          <ac:chgData name="erina@thebalkanforum.org" userId="S::erina_thebalkanforum.org#ext#@cleantechbulgaria.onmicrosoft.com::d35f3f0c-96d6-4a2e-9741-4f5883d9db32" providerId="AD" clId="Web-{1CCBE407-7A02-BF38-0498-AF6752897FBA}" dt="2025-12-10T10:14:50.399" v="60" actId="20577"/>
          <ac:spMkLst>
            <pc:docMk/>
            <pc:sldMk cId="3241916936" sldId="553"/>
            <ac:spMk id="6" creationId="{62CC711B-F75B-302C-C0A6-807423D29E91}"/>
          </ac:spMkLst>
        </pc:spChg>
      </pc:sldChg>
      <pc:sldChg chg="modSp">
        <pc:chgData name="erina@thebalkanforum.org" userId="S::erina_thebalkanforum.org#ext#@cleantechbulgaria.onmicrosoft.com::d35f3f0c-96d6-4a2e-9741-4f5883d9db32" providerId="AD" clId="Web-{1CCBE407-7A02-BF38-0498-AF6752897FBA}" dt="2025-12-10T10:14:10.383" v="58" actId="20577"/>
        <pc:sldMkLst>
          <pc:docMk/>
          <pc:sldMk cId="748374612" sldId="554"/>
        </pc:sldMkLst>
        <pc:spChg chg="mod">
          <ac:chgData name="erina@thebalkanforum.org" userId="S::erina_thebalkanforum.org#ext#@cleantechbulgaria.onmicrosoft.com::d35f3f0c-96d6-4a2e-9741-4f5883d9db32" providerId="AD" clId="Web-{1CCBE407-7A02-BF38-0498-AF6752897FBA}" dt="2025-12-10T10:14:10.383" v="58" actId="20577"/>
          <ac:spMkLst>
            <pc:docMk/>
            <pc:sldMk cId="748374612" sldId="554"/>
            <ac:spMk id="7" creationId="{FD14F940-5CC9-2B24-1CD1-20B7FD10E074}"/>
          </ac:spMkLst>
        </pc:spChg>
      </pc:sldChg>
      <pc:sldChg chg="modSp">
        <pc:chgData name="erina@thebalkanforum.org" userId="S::erina_thebalkanforum.org#ext#@cleantechbulgaria.onmicrosoft.com::d35f3f0c-96d6-4a2e-9741-4f5883d9db32" providerId="AD" clId="Web-{1CCBE407-7A02-BF38-0498-AF6752897FBA}" dt="2025-12-10T10:13:56.602" v="52" actId="20577"/>
        <pc:sldMkLst>
          <pc:docMk/>
          <pc:sldMk cId="2193048184" sldId="558"/>
        </pc:sldMkLst>
        <pc:spChg chg="mod">
          <ac:chgData name="erina@thebalkanforum.org" userId="S::erina_thebalkanforum.org#ext#@cleantechbulgaria.onmicrosoft.com::d35f3f0c-96d6-4a2e-9741-4f5883d9db32" providerId="AD" clId="Web-{1CCBE407-7A02-BF38-0498-AF6752897FBA}" dt="2025-12-10T10:13:56.602" v="52" actId="20577"/>
          <ac:spMkLst>
            <pc:docMk/>
            <pc:sldMk cId="2193048184" sldId="558"/>
            <ac:spMk id="6" creationId="{EF228CB3-145F-057F-3A05-D5B198A36E0F}"/>
          </ac:spMkLst>
        </pc:spChg>
      </pc:sldChg>
    </pc:docChg>
  </pc:docChgLst>
  <pc:docChgLst>
    <pc:chgData clId="Web-{1CCBE407-7A02-BF38-0498-AF6752897FBA}"/>
    <pc:docChg chg="modSld">
      <pc:chgData name="" userId="" providerId="" clId="Web-{1CCBE407-7A02-BF38-0498-AF6752897FBA}" dt="2025-12-10T10:11:00.460" v="1" actId="20577"/>
      <pc:docMkLst>
        <pc:docMk/>
      </pc:docMkLst>
      <pc:sldChg chg="modSp">
        <pc:chgData name="" userId="" providerId="" clId="Web-{1CCBE407-7A02-BF38-0498-AF6752897FBA}" dt="2025-12-10T10:11:00.460" v="1" actId="20577"/>
        <pc:sldMkLst>
          <pc:docMk/>
          <pc:sldMk cId="3774500966" sldId="271"/>
        </pc:sldMkLst>
        <pc:spChg chg="mod">
          <ac:chgData name="" userId="" providerId="" clId="Web-{1CCBE407-7A02-BF38-0498-AF6752897FBA}" dt="2025-12-10T10:11:00.460" v="1" actId="20577"/>
          <ac:spMkLst>
            <pc:docMk/>
            <pc:sldMk cId="3774500966" sldId="271"/>
            <ac:spMk id="2" creationId="{E76AB82A-AC1A-0576-9F5F-E6A9FC91E77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5AA4AE-1DE7-457B-8895-B3712A21854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GB"/>
        </a:p>
      </dgm:t>
    </dgm:pt>
    <dgm:pt modelId="{0AF321AB-7B36-421A-A0B9-D2933B4536CF}">
      <dgm:prSet phldrT="[Text]" custT="1"/>
      <dgm:spPr>
        <a:solidFill>
          <a:srgbClr val="399884"/>
        </a:solidFill>
      </dgm:spPr>
      <dgm:t>
        <a:bodyPr/>
        <a:lstStyle/>
        <a:p>
          <a:r>
            <a:rPr lang="en-US" sz="2200" b="1" dirty="0">
              <a:solidFill>
                <a:srgbClr val="373365"/>
              </a:solidFill>
              <a:latin typeface="DejaVu Math TeX Gyre" panose="02000503000000000000"/>
            </a:rPr>
            <a:t>Moduli 1: Kuptimi i Marrëveshjes së Gjelbër Evropiane</a:t>
          </a:r>
          <a:endParaRPr lang="en-GB" sz="2200" b="1" dirty="0">
            <a:solidFill>
              <a:srgbClr val="373365"/>
            </a:solidFill>
            <a:latin typeface="DejaVu Math TeX Gyre" panose="02000503000000000000"/>
          </a:endParaRPr>
        </a:p>
      </dgm:t>
    </dgm:pt>
    <dgm:pt modelId="{31BC75A9-8FE5-48D5-B0CD-6449FC1C4310}" type="parTrans" cxnId="{4A3FCDEA-2801-4C93-98C9-E2085BB927D0}">
      <dgm:prSet/>
      <dgm:spPr/>
      <dgm:t>
        <a:bodyPr/>
        <a:lstStyle/>
        <a:p>
          <a:endParaRPr lang="en-GB"/>
        </a:p>
      </dgm:t>
    </dgm:pt>
    <dgm:pt modelId="{67F7E916-E4BC-4387-B6D9-419ED1F543BB}" type="sibTrans" cxnId="{4A3FCDEA-2801-4C93-98C9-E2085BB927D0}">
      <dgm:prSet/>
      <dgm:spPr/>
      <dgm:t>
        <a:bodyPr/>
        <a:lstStyle/>
        <a:p>
          <a:endParaRPr lang="en-GB"/>
        </a:p>
      </dgm:t>
    </dgm:pt>
    <dgm:pt modelId="{B77B0499-EC21-4AE5-A6A1-2CBF83F93E96}">
      <dgm:prSet phldrT="[Text]" custT="1"/>
      <dgm:spPr>
        <a:solidFill>
          <a:srgbClr val="399884"/>
        </a:solidFill>
      </dgm:spPr>
      <dgm:t>
        <a:bodyPr/>
        <a:lstStyle/>
        <a:p>
          <a:r>
            <a:rPr lang="en-US" sz="1600" dirty="0">
              <a:latin typeface="DejaVu Math TeX Gyre" panose="02000503000000000000"/>
            </a:rPr>
            <a:t>Nëntitulli 1.1: Treguesit kryesorë të Marrëveshjes së Gjelbër dhe tranzicionit binjak</a:t>
          </a:r>
          <a:endParaRPr lang="en-GB" sz="1600" dirty="0">
            <a:latin typeface="DejaVu Math TeX Gyre" panose="02000503000000000000"/>
          </a:endParaRPr>
        </a:p>
      </dgm:t>
    </dgm:pt>
    <dgm:pt modelId="{1EA819BB-A286-4BD2-B2F1-EE657B11ADCD}" type="parTrans" cxnId="{220A945B-B9DD-4E91-86E9-DACCC54ADBAB}">
      <dgm:prSet/>
      <dgm:spPr/>
      <dgm:t>
        <a:bodyPr/>
        <a:lstStyle/>
        <a:p>
          <a:endParaRPr lang="en-GB"/>
        </a:p>
      </dgm:t>
    </dgm:pt>
    <dgm:pt modelId="{C2B4E3F4-DBB1-4898-9E89-5CDDE9EBC57B}" type="sibTrans" cxnId="{220A945B-B9DD-4E91-86E9-DACCC54ADBAB}">
      <dgm:prSet/>
      <dgm:spPr/>
      <dgm:t>
        <a:bodyPr/>
        <a:lstStyle/>
        <a:p>
          <a:endParaRPr lang="en-GB"/>
        </a:p>
      </dgm:t>
    </dgm:pt>
    <dgm:pt modelId="{05FDD8DA-AA0A-4C3B-946B-56604277E9DE}">
      <dgm:prSet phldrT="[Text]" phldr="0" custT="1"/>
      <dgm:spPr>
        <a:solidFill>
          <a:srgbClr val="399884"/>
        </a:solidFill>
      </dgm:spPr>
      <dgm:t>
        <a:bodyPr/>
        <a:lstStyle/>
        <a:p>
          <a:r>
            <a:rPr lang="en-US" sz="1600" dirty="0">
              <a:latin typeface="DejaVu Math TeX Gyre" panose="02000503000000000000"/>
            </a:rPr>
            <a:t>Nënkapitulli 1.2</a:t>
          </a:r>
          <a:r>
            <a:rPr lang="en-US" sz="1600" b="1" dirty="0"/>
            <a:t>: </a:t>
          </a:r>
          <a:r>
            <a:rPr lang="en-US" sz="1600" b="0" dirty="0"/>
            <a:t>Interpretimi i të dhënave për qëndrueshmëri</a:t>
          </a:r>
          <a:endParaRPr lang="en-GB" sz="1600" b="0" dirty="0">
            <a:latin typeface="DejaVu Math TeX Gyre" panose="02000503000000000000"/>
          </a:endParaRPr>
        </a:p>
      </dgm:t>
    </dgm:pt>
    <dgm:pt modelId="{C523BCD6-0B0D-413B-A114-E21AB13489D3}" type="parTrans" cxnId="{299A0CAF-D060-487C-B193-3A0CD71473F6}">
      <dgm:prSet/>
      <dgm:spPr/>
      <dgm:t>
        <a:bodyPr/>
        <a:lstStyle/>
        <a:p>
          <a:endParaRPr lang="en-GB"/>
        </a:p>
      </dgm:t>
    </dgm:pt>
    <dgm:pt modelId="{83436793-6585-43A3-A965-0CF20DF912F6}" type="sibTrans" cxnId="{299A0CAF-D060-487C-B193-3A0CD71473F6}">
      <dgm:prSet/>
      <dgm:spPr/>
      <dgm:t>
        <a:bodyPr/>
        <a:lstStyle/>
        <a:p>
          <a:endParaRPr lang="en-GB"/>
        </a:p>
      </dgm:t>
    </dgm:pt>
    <dgm:pt modelId="{E364DC40-2D6E-4364-9D6F-3F6D3C0B6CA0}">
      <dgm:prSet phldrT="[Text]" custT="1"/>
      <dgm:spPr>
        <a:solidFill>
          <a:srgbClr val="4DB9A1"/>
        </a:solidFill>
      </dgm:spPr>
      <dgm:t>
        <a:bodyPr/>
        <a:lstStyle/>
        <a:p>
          <a:pPr marL="0" lvl="0" indent="0" algn="l" defTabSz="1066800">
            <a:lnSpc>
              <a:spcPct val="90000"/>
            </a:lnSpc>
            <a:spcBef>
              <a:spcPct val="0"/>
            </a:spcBef>
            <a:spcAft>
              <a:spcPct val="35000"/>
            </a:spcAft>
            <a:buNone/>
          </a:pPr>
          <a:r>
            <a:rPr lang="en-GB" sz="2200" b="1" kern="1200" dirty="0">
              <a:solidFill>
                <a:srgbClr val="373365"/>
              </a:solidFill>
              <a:latin typeface="DejaVu Math TeX Gyre" panose="02000503000000000000"/>
              <a:ea typeface="+mn-ea"/>
              <a:cs typeface="+mn-cs"/>
            </a:rPr>
            <a:t>Moduli 2: </a:t>
          </a:r>
          <a:r>
            <a:rPr lang="en-US" sz="2200" b="1" kern="1200" dirty="0">
              <a:solidFill>
                <a:srgbClr val="373365"/>
              </a:solidFill>
              <a:latin typeface="DejaVu Math TeX Gyre" panose="02000503000000000000"/>
              <a:ea typeface="+mn-ea"/>
              <a:cs typeface="+mn-cs"/>
            </a:rPr>
            <a:t>Mundësimi i teknologjive digjitale për praktika më miqësore me mjedisin</a:t>
          </a:r>
          <a:endParaRPr lang="en-GB" sz="2200" b="1" kern="1200" dirty="0">
            <a:solidFill>
              <a:srgbClr val="373365"/>
            </a:solidFill>
            <a:latin typeface="DejaVu Math TeX Gyre" panose="02000503000000000000"/>
            <a:ea typeface="+mn-ea"/>
            <a:cs typeface="+mn-cs"/>
          </a:endParaRPr>
        </a:p>
      </dgm:t>
    </dgm:pt>
    <dgm:pt modelId="{7F0E1405-6E88-490D-94C4-48D428165B31}" type="parTrans" cxnId="{1AB33C3A-5C4D-4979-B463-872BD2315003}">
      <dgm:prSet/>
      <dgm:spPr/>
      <dgm:t>
        <a:bodyPr/>
        <a:lstStyle/>
        <a:p>
          <a:endParaRPr lang="en-GB"/>
        </a:p>
      </dgm:t>
    </dgm:pt>
    <dgm:pt modelId="{ED40E0DC-12C5-41B0-87C8-7741C3BB85D9}" type="sibTrans" cxnId="{1AB33C3A-5C4D-4979-B463-872BD2315003}">
      <dgm:prSet/>
      <dgm:spPr/>
      <dgm:t>
        <a:bodyPr/>
        <a:lstStyle/>
        <a:p>
          <a:endParaRPr lang="en-GB"/>
        </a:p>
      </dgm:t>
    </dgm:pt>
    <dgm:pt modelId="{5F904E51-97C7-4B67-A13B-A0921D93C8F8}">
      <dgm:prSet phldrT="[Text]" custT="1"/>
      <dgm:spPr>
        <a:solidFill>
          <a:srgbClr val="4DB9A1"/>
        </a:solidFill>
      </dgm:spPr>
      <dgm:t>
        <a:bodyPr/>
        <a:lstStyle/>
        <a:p>
          <a:pPr marL="171450" lvl="1" indent="-171450" algn="l" defTabSz="711200">
            <a:lnSpc>
              <a:spcPct val="90000"/>
            </a:lnSpc>
            <a:spcBef>
              <a:spcPct val="0"/>
            </a:spcBef>
            <a:spcAft>
              <a:spcPct val="15000"/>
            </a:spcAft>
            <a:buChar char="•"/>
          </a:pPr>
          <a:r>
            <a:rPr lang="en-US" sz="1600" kern="1200" dirty="0">
              <a:solidFill>
                <a:prstClr val="white"/>
              </a:solidFill>
              <a:latin typeface="DejaVu Math TeX Gyre" panose="02000503000000000000"/>
              <a:ea typeface="+mn-ea"/>
              <a:cs typeface="+mn-cs"/>
            </a:rPr>
            <a:t>Nëntitull 2.1: </a:t>
          </a:r>
          <a:r>
            <a:rPr lang="en-US" sz="1600" b="0" kern="1200" dirty="0"/>
            <a:t>Studime rastesh të teknologjive dixhitale të gjelbra në veprim</a:t>
          </a:r>
          <a:endParaRPr lang="en-GB" sz="1600" b="0" kern="1200" dirty="0">
            <a:solidFill>
              <a:prstClr val="white"/>
            </a:solidFill>
            <a:latin typeface="DejaVu Math TeX Gyre" panose="02000503000000000000"/>
            <a:ea typeface="+mn-ea"/>
            <a:cs typeface="+mn-cs"/>
          </a:endParaRPr>
        </a:p>
      </dgm:t>
    </dgm:pt>
    <dgm:pt modelId="{3F8447A2-0172-4B26-A541-D7EB23DFB7E9}" type="parTrans" cxnId="{47586AC4-5F68-44F7-A3DA-C03EBA9BEA0C}">
      <dgm:prSet/>
      <dgm:spPr/>
      <dgm:t>
        <a:bodyPr/>
        <a:lstStyle/>
        <a:p>
          <a:endParaRPr lang="en-GB"/>
        </a:p>
      </dgm:t>
    </dgm:pt>
    <dgm:pt modelId="{4EC900AF-2F81-4778-951A-646767D8C24D}" type="sibTrans" cxnId="{47586AC4-5F68-44F7-A3DA-C03EBA9BEA0C}">
      <dgm:prSet/>
      <dgm:spPr/>
      <dgm:t>
        <a:bodyPr/>
        <a:lstStyle/>
        <a:p>
          <a:endParaRPr lang="en-GB"/>
        </a:p>
      </dgm:t>
    </dgm:pt>
    <dgm:pt modelId="{CDE6993B-1B3C-48B1-9577-62D5713753C2}">
      <dgm:prSet phldrT="[Text]" custT="1"/>
      <dgm:spPr>
        <a:solidFill>
          <a:srgbClr val="4DB9A1"/>
        </a:solidFill>
      </dgm:spPr>
      <dgm:t>
        <a:bodyPr/>
        <a:lstStyle/>
        <a:p>
          <a:pPr marL="171450" lvl="1" indent="-171450" algn="l" defTabSz="711200">
            <a:lnSpc>
              <a:spcPct val="90000"/>
            </a:lnSpc>
            <a:spcBef>
              <a:spcPct val="0"/>
            </a:spcBef>
            <a:spcAft>
              <a:spcPct val="15000"/>
            </a:spcAft>
            <a:buChar char="•"/>
          </a:pPr>
          <a:r>
            <a:rPr lang="en-US" sz="1600" b="0" kern="1200" dirty="0">
              <a:solidFill>
                <a:prstClr val="white"/>
              </a:solidFill>
              <a:latin typeface="+mn-lt"/>
              <a:ea typeface="+mn-ea"/>
              <a:cs typeface="+mn-cs"/>
            </a:rPr>
            <a:t>Nënkapullë 2.2: </a:t>
          </a:r>
          <a:r>
            <a:rPr lang="en-US" sz="1600" b="0" kern="1200" dirty="0">
              <a:latin typeface="+mn-lt"/>
            </a:rPr>
            <a:t>Kriteret për përzgjedhjen e teknologjisë</a:t>
          </a:r>
          <a:endParaRPr lang="en-GB" sz="1600" b="0" kern="1200" dirty="0">
            <a:solidFill>
              <a:prstClr val="white"/>
            </a:solidFill>
            <a:latin typeface="+mn-lt"/>
            <a:ea typeface="+mn-ea"/>
            <a:cs typeface="+mn-cs"/>
          </a:endParaRPr>
        </a:p>
      </dgm:t>
    </dgm:pt>
    <dgm:pt modelId="{4245FB99-CE81-4C73-8291-A6C522E6BC3E}" type="parTrans" cxnId="{1DE1FB07-3974-417E-9018-2B3CAF3687A1}">
      <dgm:prSet/>
      <dgm:spPr/>
      <dgm:t>
        <a:bodyPr/>
        <a:lstStyle/>
        <a:p>
          <a:endParaRPr lang="en-GB"/>
        </a:p>
      </dgm:t>
    </dgm:pt>
    <dgm:pt modelId="{4698DFE4-835C-4C22-9F35-2062098012E3}" type="sibTrans" cxnId="{1DE1FB07-3974-417E-9018-2B3CAF3687A1}">
      <dgm:prSet/>
      <dgm:spPr/>
      <dgm:t>
        <a:bodyPr/>
        <a:lstStyle/>
        <a:p>
          <a:endParaRPr lang="en-GB"/>
        </a:p>
      </dgm:t>
    </dgm:pt>
    <dgm:pt modelId="{ED510E3E-EC21-4689-8D58-6F56F7CDF800}">
      <dgm:prSet phldrT="[Text]" phldr="0" custT="1"/>
      <dgm:spPr>
        <a:solidFill>
          <a:srgbClr val="399884"/>
        </a:solidFill>
      </dgm:spPr>
      <dgm:t>
        <a:bodyPr/>
        <a:lstStyle/>
        <a:p>
          <a:r>
            <a:rPr lang="en-US" sz="1600" dirty="0">
              <a:latin typeface="DejaVu Math TeX Gyre" panose="02000503000000000000"/>
            </a:rPr>
            <a:t>Nëntitull 1.3: </a:t>
          </a:r>
          <a:r>
            <a:rPr lang="en-US" sz="1600" b="0" dirty="0"/>
            <a:t>Analizë kontekstuale dhe verifikim i kuptimit</a:t>
          </a:r>
          <a:endParaRPr lang="en-GB" sz="1600" b="0" dirty="0">
            <a:latin typeface="DejaVu Math TeX Gyre" panose="02000503000000000000"/>
          </a:endParaRPr>
        </a:p>
      </dgm:t>
    </dgm:pt>
    <dgm:pt modelId="{31D66B2A-D6C0-488B-9AF4-C492A451FC6B}" type="parTrans" cxnId="{31F26BA2-C39B-4C0C-8803-C7B1751B415D}">
      <dgm:prSet/>
      <dgm:spPr/>
      <dgm:t>
        <a:bodyPr/>
        <a:lstStyle/>
        <a:p>
          <a:endParaRPr lang="en-GB"/>
        </a:p>
      </dgm:t>
    </dgm:pt>
    <dgm:pt modelId="{AAFD95A5-51BA-42A3-B5A5-5A9AA7FA0A91}" type="sibTrans" cxnId="{31F26BA2-C39B-4C0C-8803-C7B1751B415D}">
      <dgm:prSet/>
      <dgm:spPr/>
      <dgm:t>
        <a:bodyPr/>
        <a:lstStyle/>
        <a:p>
          <a:endParaRPr lang="en-GB"/>
        </a:p>
      </dgm:t>
    </dgm:pt>
    <dgm:pt modelId="{A6849B1E-31E5-4F9B-845F-7E5A76D2F7D8}">
      <dgm:prSet phldrT="[Text]" custT="1"/>
      <dgm:spPr>
        <a:solidFill>
          <a:srgbClr val="4DB9A1"/>
        </a:solidFill>
      </dgm:spPr>
      <dgm:t>
        <a:bodyPr/>
        <a:lstStyle/>
        <a:p>
          <a:pPr marL="171450" lvl="1" indent="-171450" algn="l" defTabSz="711200">
            <a:lnSpc>
              <a:spcPct val="90000"/>
            </a:lnSpc>
            <a:spcBef>
              <a:spcPct val="0"/>
            </a:spcBef>
            <a:spcAft>
              <a:spcPct val="15000"/>
            </a:spcAft>
            <a:buChar char="•"/>
          </a:pPr>
          <a:r>
            <a:rPr lang="en-US" sz="1600" b="0" kern="1200" dirty="0">
              <a:solidFill>
                <a:prstClr val="white"/>
              </a:solidFill>
              <a:latin typeface="+mn-lt"/>
              <a:ea typeface="+mn-ea"/>
              <a:cs typeface="+mn-cs"/>
            </a:rPr>
            <a:t> Nënkapullë 2.3: </a:t>
          </a:r>
          <a:r>
            <a:rPr lang="en-US" sz="1600" b="0" kern="1200" dirty="0">
              <a:latin typeface="+mn-lt"/>
            </a:rPr>
            <a:t>Planifikimi për zbatim </a:t>
          </a:r>
          <a:endParaRPr lang="en-GB" sz="1600" b="0" kern="1200" dirty="0">
            <a:solidFill>
              <a:prstClr val="white"/>
            </a:solidFill>
            <a:latin typeface="+mn-lt"/>
            <a:ea typeface="+mn-ea"/>
            <a:cs typeface="+mn-cs"/>
          </a:endParaRPr>
        </a:p>
      </dgm:t>
    </dgm:pt>
    <dgm:pt modelId="{5692FA9C-3FD9-400D-9D91-2AEF5F283A9C}" type="parTrans" cxnId="{CB142A16-85D6-4263-B36F-A01486301373}">
      <dgm:prSet/>
      <dgm:spPr/>
      <dgm:t>
        <a:bodyPr/>
        <a:lstStyle/>
        <a:p>
          <a:endParaRPr lang="en-GB"/>
        </a:p>
      </dgm:t>
    </dgm:pt>
    <dgm:pt modelId="{B09B1D13-D69C-4476-8051-58ABE75130C4}" type="sibTrans" cxnId="{CB142A16-85D6-4263-B36F-A01486301373}">
      <dgm:prSet/>
      <dgm:spPr/>
      <dgm:t>
        <a:bodyPr/>
        <a:lstStyle/>
        <a:p>
          <a:endParaRPr lang="en-GB"/>
        </a:p>
      </dgm:t>
    </dgm:pt>
    <dgm:pt modelId="{499D7117-9361-49B2-9E7A-0E723ECF01C8}" type="pres">
      <dgm:prSet presAssocID="{E75AA4AE-1DE7-457B-8895-B3712A218543}" presName="Name0" presStyleCnt="0">
        <dgm:presLayoutVars>
          <dgm:dir/>
          <dgm:resizeHandles val="exact"/>
        </dgm:presLayoutVars>
      </dgm:prSet>
      <dgm:spPr/>
    </dgm:pt>
    <dgm:pt modelId="{549F071B-AA45-4164-AEAF-06781EA662C1}" type="pres">
      <dgm:prSet presAssocID="{0AF321AB-7B36-421A-A0B9-D2933B4536CF}" presName="node" presStyleLbl="node1" presStyleIdx="0" presStyleCnt="2" custLinFactNeighborX="-513" custLinFactNeighborY="-311">
        <dgm:presLayoutVars>
          <dgm:bulletEnabled val="1"/>
        </dgm:presLayoutVars>
      </dgm:prSet>
      <dgm:spPr/>
    </dgm:pt>
    <dgm:pt modelId="{7D8517DF-54FB-40B1-9AED-2DE8C43A8F62}" type="pres">
      <dgm:prSet presAssocID="{67F7E916-E4BC-4387-B6D9-419ED1F543BB}" presName="sibTrans" presStyleCnt="0"/>
      <dgm:spPr/>
    </dgm:pt>
    <dgm:pt modelId="{2AE3CB7E-C9A4-44F4-85BC-8C6922025EF9}" type="pres">
      <dgm:prSet presAssocID="{E364DC40-2D6E-4364-9D6F-3F6D3C0B6CA0}" presName="node" presStyleLbl="node1" presStyleIdx="1" presStyleCnt="2">
        <dgm:presLayoutVars>
          <dgm:bulletEnabled val="1"/>
        </dgm:presLayoutVars>
      </dgm:prSet>
      <dgm:spPr/>
    </dgm:pt>
  </dgm:ptLst>
  <dgm:cxnLst>
    <dgm:cxn modelId="{1DE1FB07-3974-417E-9018-2B3CAF3687A1}" srcId="{E364DC40-2D6E-4364-9D6F-3F6D3C0B6CA0}" destId="{CDE6993B-1B3C-48B1-9577-62D5713753C2}" srcOrd="1" destOrd="0" parTransId="{4245FB99-CE81-4C73-8291-A6C522E6BC3E}" sibTransId="{4698DFE4-835C-4C22-9F35-2062098012E3}"/>
    <dgm:cxn modelId="{CB142A16-85D6-4263-B36F-A01486301373}" srcId="{E364DC40-2D6E-4364-9D6F-3F6D3C0B6CA0}" destId="{A6849B1E-31E5-4F9B-845F-7E5A76D2F7D8}" srcOrd="2" destOrd="0" parTransId="{5692FA9C-3FD9-400D-9D91-2AEF5F283A9C}" sibTransId="{B09B1D13-D69C-4476-8051-58ABE75130C4}"/>
    <dgm:cxn modelId="{3066AD31-2874-4E37-AA5E-A6ECDD16628F}" type="presOf" srcId="{05FDD8DA-AA0A-4C3B-946B-56604277E9DE}" destId="{549F071B-AA45-4164-AEAF-06781EA662C1}" srcOrd="0" destOrd="2" presId="urn:microsoft.com/office/officeart/2005/8/layout/hList6"/>
    <dgm:cxn modelId="{1AB33C3A-5C4D-4979-B463-872BD2315003}" srcId="{E75AA4AE-1DE7-457B-8895-B3712A218543}" destId="{E364DC40-2D6E-4364-9D6F-3F6D3C0B6CA0}" srcOrd="1" destOrd="0" parTransId="{7F0E1405-6E88-490D-94C4-48D428165B31}" sibTransId="{ED40E0DC-12C5-41B0-87C8-7741C3BB85D9}"/>
    <dgm:cxn modelId="{220A945B-B9DD-4E91-86E9-DACCC54ADBAB}" srcId="{0AF321AB-7B36-421A-A0B9-D2933B4536CF}" destId="{B77B0499-EC21-4AE5-A6A1-2CBF83F93E96}" srcOrd="0" destOrd="0" parTransId="{1EA819BB-A286-4BD2-B2F1-EE657B11ADCD}" sibTransId="{C2B4E3F4-DBB1-4898-9E89-5CDDE9EBC57B}"/>
    <dgm:cxn modelId="{68859944-157F-4AFA-81A4-21A315A33695}" type="presOf" srcId="{5F904E51-97C7-4B67-A13B-A0921D93C8F8}" destId="{2AE3CB7E-C9A4-44F4-85BC-8C6922025EF9}" srcOrd="0" destOrd="1" presId="urn:microsoft.com/office/officeart/2005/8/layout/hList6"/>
    <dgm:cxn modelId="{F636F756-5DC0-4EC3-B3A1-C6BA5EF9F67C}" type="presOf" srcId="{ED510E3E-EC21-4689-8D58-6F56F7CDF800}" destId="{549F071B-AA45-4164-AEAF-06781EA662C1}" srcOrd="0" destOrd="3" presId="urn:microsoft.com/office/officeart/2005/8/layout/hList6"/>
    <dgm:cxn modelId="{C03E3B93-FDE2-4357-AA4F-F079832887EF}" type="presOf" srcId="{E75AA4AE-1DE7-457B-8895-B3712A218543}" destId="{499D7117-9361-49B2-9E7A-0E723ECF01C8}" srcOrd="0" destOrd="0" presId="urn:microsoft.com/office/officeart/2005/8/layout/hList6"/>
    <dgm:cxn modelId="{31F26BA2-C39B-4C0C-8803-C7B1751B415D}" srcId="{0AF321AB-7B36-421A-A0B9-D2933B4536CF}" destId="{ED510E3E-EC21-4689-8D58-6F56F7CDF800}" srcOrd="2" destOrd="0" parTransId="{31D66B2A-D6C0-488B-9AF4-C492A451FC6B}" sibTransId="{AAFD95A5-51BA-42A3-B5A5-5A9AA7FA0A91}"/>
    <dgm:cxn modelId="{9AEB92A8-402D-446B-A114-B6FD07EF3CD7}" type="presOf" srcId="{A6849B1E-31E5-4F9B-845F-7E5A76D2F7D8}" destId="{2AE3CB7E-C9A4-44F4-85BC-8C6922025EF9}" srcOrd="0" destOrd="3" presId="urn:microsoft.com/office/officeart/2005/8/layout/hList6"/>
    <dgm:cxn modelId="{FEC3A0AE-D22B-44BE-A24E-8457E99BF413}" type="presOf" srcId="{CDE6993B-1B3C-48B1-9577-62D5713753C2}" destId="{2AE3CB7E-C9A4-44F4-85BC-8C6922025EF9}" srcOrd="0" destOrd="2" presId="urn:microsoft.com/office/officeart/2005/8/layout/hList6"/>
    <dgm:cxn modelId="{299A0CAF-D060-487C-B193-3A0CD71473F6}" srcId="{0AF321AB-7B36-421A-A0B9-D2933B4536CF}" destId="{05FDD8DA-AA0A-4C3B-946B-56604277E9DE}" srcOrd="1" destOrd="0" parTransId="{C523BCD6-0B0D-413B-A114-E21AB13489D3}" sibTransId="{83436793-6585-43A3-A965-0CF20DF912F6}"/>
    <dgm:cxn modelId="{3BB468BA-5062-4C39-8965-DD60FDB38B19}" type="presOf" srcId="{B77B0499-EC21-4AE5-A6A1-2CBF83F93E96}" destId="{549F071B-AA45-4164-AEAF-06781EA662C1}" srcOrd="0" destOrd="1" presId="urn:microsoft.com/office/officeart/2005/8/layout/hList6"/>
    <dgm:cxn modelId="{47586AC4-5F68-44F7-A3DA-C03EBA9BEA0C}" srcId="{E364DC40-2D6E-4364-9D6F-3F6D3C0B6CA0}" destId="{5F904E51-97C7-4B67-A13B-A0921D93C8F8}" srcOrd="0" destOrd="0" parTransId="{3F8447A2-0172-4B26-A541-D7EB23DFB7E9}" sibTransId="{4EC900AF-2F81-4778-951A-646767D8C24D}"/>
    <dgm:cxn modelId="{80D17DCF-9318-4EB9-B4E8-0D6A58044405}" type="presOf" srcId="{E364DC40-2D6E-4364-9D6F-3F6D3C0B6CA0}" destId="{2AE3CB7E-C9A4-44F4-85BC-8C6922025EF9}" srcOrd="0" destOrd="0" presId="urn:microsoft.com/office/officeart/2005/8/layout/hList6"/>
    <dgm:cxn modelId="{4A3FCDEA-2801-4C93-98C9-E2085BB927D0}" srcId="{E75AA4AE-1DE7-457B-8895-B3712A218543}" destId="{0AF321AB-7B36-421A-A0B9-D2933B4536CF}" srcOrd="0" destOrd="0" parTransId="{31BC75A9-8FE5-48D5-B0CD-6449FC1C4310}" sibTransId="{67F7E916-E4BC-4387-B6D9-419ED1F543BB}"/>
    <dgm:cxn modelId="{E2B5E8F4-14DF-4195-8CF0-417378A10FAC}" type="presOf" srcId="{0AF321AB-7B36-421A-A0B9-D2933B4536CF}" destId="{549F071B-AA45-4164-AEAF-06781EA662C1}" srcOrd="0" destOrd="0" presId="urn:microsoft.com/office/officeart/2005/8/layout/hList6"/>
    <dgm:cxn modelId="{108FCF78-9702-4D72-977D-EBB8B024CC26}" type="presParOf" srcId="{499D7117-9361-49B2-9E7A-0E723ECF01C8}" destId="{549F071B-AA45-4164-AEAF-06781EA662C1}" srcOrd="0" destOrd="0" presId="urn:microsoft.com/office/officeart/2005/8/layout/hList6"/>
    <dgm:cxn modelId="{A114C690-5845-4FDB-9BE1-AE5F15944946}" type="presParOf" srcId="{499D7117-9361-49B2-9E7A-0E723ECF01C8}" destId="{7D8517DF-54FB-40B1-9AED-2DE8C43A8F62}" srcOrd="1" destOrd="0" presId="urn:microsoft.com/office/officeart/2005/8/layout/hList6"/>
    <dgm:cxn modelId="{E7CF4CD8-FE69-4266-89F8-562C7D96F6DA}" type="presParOf" srcId="{499D7117-9361-49B2-9E7A-0E723ECF01C8}" destId="{2AE3CB7E-C9A4-44F4-85BC-8C6922025EF9}" srcOrd="2"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6412C4-4DF1-4AEA-AB3E-0DDCAACA2CD0}" type="doc">
      <dgm:prSet loTypeId="urn:microsoft.com/office/officeart/2005/8/layout/venn3" loCatId="relationship" qsTypeId="urn:microsoft.com/office/officeart/2005/8/quickstyle/simple1" qsCatId="simple" csTypeId="urn:microsoft.com/office/officeart/2005/8/colors/accent1_1" csCatId="accent1" phldr="1"/>
      <dgm:spPr/>
      <dgm:t>
        <a:bodyPr/>
        <a:lstStyle/>
        <a:p>
          <a:endParaRPr lang="pt-PT"/>
        </a:p>
      </dgm:t>
    </dgm:pt>
    <dgm:pt modelId="{E720952D-8609-4CC8-9EB6-2CD9FFBBD47B}">
      <dgm:prSet phldrT="[Texto]" custT="1"/>
      <dgm:spPr/>
      <dgm:t>
        <a:bodyPr/>
        <a:lstStyle/>
        <a:p>
          <a:pPr marL="0" lvl="0" indent="0" algn="ctr" defTabSz="844550">
            <a:lnSpc>
              <a:spcPct val="90000"/>
            </a:lnSpc>
            <a:spcBef>
              <a:spcPct val="0"/>
            </a:spcBef>
            <a:spcAft>
              <a:spcPct val="35000"/>
            </a:spcAft>
            <a:buNone/>
          </a:pPr>
          <a:r>
            <a:rPr lang="en-GB" sz="1900" i="1" kern="1200" noProof="0" dirty="0">
              <a:solidFill>
                <a:srgbClr val="303D68"/>
              </a:solidFill>
              <a:latin typeface="DejaVu Math TeX Gyre" panose="02000503000000000000"/>
              <a:ea typeface="+mn-ea"/>
              <a:cs typeface="+mn-cs"/>
            </a:rPr>
            <a:t>Ligji i BE-së për Qeverisjen e të Dhënave</a:t>
          </a:r>
        </a:p>
      </dgm:t>
    </dgm:pt>
    <dgm:pt modelId="{B570052B-A0DE-4384-A544-F9F07AA15DEF}" type="parTrans" cxnId="{485F4CAA-EA0B-4EEF-AF12-5619A9ED5ACA}">
      <dgm:prSet/>
      <dgm:spPr/>
      <dgm:t>
        <a:bodyPr/>
        <a:lstStyle/>
        <a:p>
          <a:endParaRPr lang="pt-PT"/>
        </a:p>
      </dgm:t>
    </dgm:pt>
    <dgm:pt modelId="{8D7740B9-F219-4DEF-86FB-EF803CCA76E4}" type="sibTrans" cxnId="{485F4CAA-EA0B-4EEF-AF12-5619A9ED5ACA}">
      <dgm:prSet/>
      <dgm:spPr/>
      <dgm:t>
        <a:bodyPr/>
        <a:lstStyle/>
        <a:p>
          <a:endParaRPr lang="pt-PT"/>
        </a:p>
      </dgm:t>
    </dgm:pt>
    <dgm:pt modelId="{2995B420-2AB7-42A2-A8CB-9AFD26559655}">
      <dgm:prSet phldrT="[Texto]" custT="1"/>
      <dgm:spPr/>
      <dgm:t>
        <a:bodyPr/>
        <a:lstStyle/>
        <a:p>
          <a:pPr marL="0" lvl="0" indent="0" algn="ctr" defTabSz="844550">
            <a:lnSpc>
              <a:spcPct val="90000"/>
            </a:lnSpc>
            <a:spcBef>
              <a:spcPct val="0"/>
            </a:spcBef>
            <a:spcAft>
              <a:spcPct val="35000"/>
            </a:spcAft>
            <a:buNone/>
          </a:pPr>
          <a:r>
            <a:rPr lang="en-GB" sz="1900" i="1" kern="1200" noProof="0" dirty="0">
              <a:solidFill>
                <a:srgbClr val="303D68"/>
              </a:solidFill>
              <a:latin typeface="DejaVu Math TeX Gyre" panose="02000503000000000000"/>
              <a:ea typeface="+mn-ea"/>
              <a:cs typeface="+mn-cs"/>
            </a:rPr>
            <a:t>Programi Evropa Dixhitale</a:t>
          </a:r>
        </a:p>
      </dgm:t>
    </dgm:pt>
    <dgm:pt modelId="{8700B16B-B812-4D81-BC61-130AE5923DD3}" type="parTrans" cxnId="{9C53C91E-3F90-4489-ACE2-F6528AFBB61D}">
      <dgm:prSet/>
      <dgm:spPr/>
      <dgm:t>
        <a:bodyPr/>
        <a:lstStyle/>
        <a:p>
          <a:endParaRPr lang="pt-PT"/>
        </a:p>
      </dgm:t>
    </dgm:pt>
    <dgm:pt modelId="{9440E151-BC92-4FE4-A968-C07EE48209D7}" type="sibTrans" cxnId="{9C53C91E-3F90-4489-ACE2-F6528AFBB61D}">
      <dgm:prSet/>
      <dgm:spPr/>
      <dgm:t>
        <a:bodyPr/>
        <a:lstStyle/>
        <a:p>
          <a:endParaRPr lang="pt-PT"/>
        </a:p>
      </dgm:t>
    </dgm:pt>
    <dgm:pt modelId="{DD4317F4-8A07-48B5-9EFB-E5065CCDFA3D}" type="pres">
      <dgm:prSet presAssocID="{EA6412C4-4DF1-4AEA-AB3E-0DDCAACA2CD0}" presName="Name0" presStyleCnt="0">
        <dgm:presLayoutVars>
          <dgm:dir/>
          <dgm:resizeHandles val="exact"/>
        </dgm:presLayoutVars>
      </dgm:prSet>
      <dgm:spPr/>
    </dgm:pt>
    <dgm:pt modelId="{E4C0D76C-1A17-4036-B761-4C3A08B27AAB}" type="pres">
      <dgm:prSet presAssocID="{E720952D-8609-4CC8-9EB6-2CD9FFBBD47B}" presName="Name5" presStyleLbl="vennNode1" presStyleIdx="0" presStyleCnt="2">
        <dgm:presLayoutVars>
          <dgm:bulletEnabled val="1"/>
        </dgm:presLayoutVars>
      </dgm:prSet>
      <dgm:spPr/>
    </dgm:pt>
    <dgm:pt modelId="{14CDB74D-7437-4EA2-A47E-714C8A9AD7FF}" type="pres">
      <dgm:prSet presAssocID="{8D7740B9-F219-4DEF-86FB-EF803CCA76E4}" presName="space" presStyleCnt="0"/>
      <dgm:spPr/>
    </dgm:pt>
    <dgm:pt modelId="{5D73C017-4C81-45FD-9A0D-EBC8626F3A0F}" type="pres">
      <dgm:prSet presAssocID="{2995B420-2AB7-42A2-A8CB-9AFD26559655}" presName="Name5" presStyleLbl="vennNode1" presStyleIdx="1" presStyleCnt="2">
        <dgm:presLayoutVars>
          <dgm:bulletEnabled val="1"/>
        </dgm:presLayoutVars>
      </dgm:prSet>
      <dgm:spPr/>
    </dgm:pt>
  </dgm:ptLst>
  <dgm:cxnLst>
    <dgm:cxn modelId="{9C53C91E-3F90-4489-ACE2-F6528AFBB61D}" srcId="{EA6412C4-4DF1-4AEA-AB3E-0DDCAACA2CD0}" destId="{2995B420-2AB7-42A2-A8CB-9AFD26559655}" srcOrd="1" destOrd="0" parTransId="{8700B16B-B812-4D81-BC61-130AE5923DD3}" sibTransId="{9440E151-BC92-4FE4-A968-C07EE48209D7}"/>
    <dgm:cxn modelId="{C13F8D46-F91F-4DF9-8903-708A88DC88CE}" type="presOf" srcId="{E720952D-8609-4CC8-9EB6-2CD9FFBBD47B}" destId="{E4C0D76C-1A17-4036-B761-4C3A08B27AAB}" srcOrd="0" destOrd="0" presId="urn:microsoft.com/office/officeart/2005/8/layout/venn3"/>
    <dgm:cxn modelId="{B4535457-A0ED-4BD2-A861-D89EC8942639}" type="presOf" srcId="{EA6412C4-4DF1-4AEA-AB3E-0DDCAACA2CD0}" destId="{DD4317F4-8A07-48B5-9EFB-E5065CCDFA3D}" srcOrd="0" destOrd="0" presId="urn:microsoft.com/office/officeart/2005/8/layout/venn3"/>
    <dgm:cxn modelId="{B9D70C7D-C4C5-490F-BE99-919E61710D00}" type="presOf" srcId="{2995B420-2AB7-42A2-A8CB-9AFD26559655}" destId="{5D73C017-4C81-45FD-9A0D-EBC8626F3A0F}" srcOrd="0" destOrd="0" presId="urn:microsoft.com/office/officeart/2005/8/layout/venn3"/>
    <dgm:cxn modelId="{485F4CAA-EA0B-4EEF-AF12-5619A9ED5ACA}" srcId="{EA6412C4-4DF1-4AEA-AB3E-0DDCAACA2CD0}" destId="{E720952D-8609-4CC8-9EB6-2CD9FFBBD47B}" srcOrd="0" destOrd="0" parTransId="{B570052B-A0DE-4384-A544-F9F07AA15DEF}" sibTransId="{8D7740B9-F219-4DEF-86FB-EF803CCA76E4}"/>
    <dgm:cxn modelId="{2F89EE75-8262-4251-9225-C7C173EB0242}" type="presParOf" srcId="{DD4317F4-8A07-48B5-9EFB-E5065CCDFA3D}" destId="{E4C0D76C-1A17-4036-B761-4C3A08B27AAB}" srcOrd="0" destOrd="0" presId="urn:microsoft.com/office/officeart/2005/8/layout/venn3"/>
    <dgm:cxn modelId="{8B1D5E82-CC82-4E03-8439-ABEB91C484C3}" type="presParOf" srcId="{DD4317F4-8A07-48B5-9EFB-E5065CCDFA3D}" destId="{14CDB74D-7437-4EA2-A47E-714C8A9AD7FF}" srcOrd="1" destOrd="0" presId="urn:microsoft.com/office/officeart/2005/8/layout/venn3"/>
    <dgm:cxn modelId="{70DE47AF-A0B4-4D59-889D-AFF133C35AB7}" type="presParOf" srcId="{DD4317F4-8A07-48B5-9EFB-E5065CCDFA3D}" destId="{5D73C017-4C81-45FD-9A0D-EBC8626F3A0F}" srcOrd="2"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F071B-AA45-4164-AEAF-06781EA662C1}">
      <dsp:nvSpPr>
        <dsp:cNvPr id="0" name=""/>
        <dsp:cNvSpPr/>
      </dsp:nvSpPr>
      <dsp:spPr>
        <a:xfrm rot="16200000">
          <a:off x="380840" y="-377295"/>
          <a:ext cx="4658342" cy="5412933"/>
        </a:xfrm>
        <a:prstGeom prst="flowChartManualOperation">
          <a:avLst/>
        </a:prstGeom>
        <a:solidFill>
          <a:srgbClr val="39988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700" bIns="0" numCol="1" spcCol="1270" anchor="t" anchorCtr="0">
          <a:noAutofit/>
        </a:bodyPr>
        <a:lstStyle/>
        <a:p>
          <a:pPr marL="0" lvl="0" indent="0" algn="l" defTabSz="977900">
            <a:lnSpc>
              <a:spcPct val="90000"/>
            </a:lnSpc>
            <a:spcBef>
              <a:spcPct val="0"/>
            </a:spcBef>
            <a:spcAft>
              <a:spcPct val="35000"/>
            </a:spcAft>
            <a:buNone/>
          </a:pPr>
          <a:r>
            <a:rPr lang="en-US" sz="2200" b="1" kern="1200" dirty="0">
              <a:solidFill>
                <a:srgbClr val="373365"/>
              </a:solidFill>
              <a:latin typeface="DejaVu Math TeX Gyre" panose="02000503000000000000"/>
            </a:rPr>
            <a:t>Moduli 1: Kuptimi i Marrëveshjes së Gjelbër Evropiane</a:t>
          </a:r>
          <a:endParaRPr lang="en-GB" sz="2200" b="1" kern="1200" dirty="0">
            <a:solidFill>
              <a:srgbClr val="373365"/>
            </a:solidFill>
            <a:latin typeface="DejaVu Math TeX Gyre" panose="02000503000000000000"/>
          </a:endParaRPr>
        </a:p>
        <a:p>
          <a:pPr marL="171450" lvl="1" indent="-171450" algn="l" defTabSz="711200">
            <a:lnSpc>
              <a:spcPct val="90000"/>
            </a:lnSpc>
            <a:spcBef>
              <a:spcPct val="0"/>
            </a:spcBef>
            <a:spcAft>
              <a:spcPct val="15000"/>
            </a:spcAft>
            <a:buChar char="•"/>
          </a:pPr>
          <a:r>
            <a:rPr lang="en-US" sz="1600" kern="1200" dirty="0">
              <a:latin typeface="DejaVu Math TeX Gyre" panose="02000503000000000000"/>
            </a:rPr>
            <a:t>Nëntitulli 1.1: Treguesit kryesorë të Marrëveshjes së Gjelbër dhe tranzicionit binjak</a:t>
          </a:r>
          <a:endParaRPr lang="en-GB" sz="1600" kern="1200" dirty="0">
            <a:latin typeface="DejaVu Math TeX Gyre" panose="02000503000000000000"/>
          </a:endParaRPr>
        </a:p>
        <a:p>
          <a:pPr marL="171450" lvl="1" indent="-171450" algn="l" defTabSz="711200">
            <a:lnSpc>
              <a:spcPct val="90000"/>
            </a:lnSpc>
            <a:spcBef>
              <a:spcPct val="0"/>
            </a:spcBef>
            <a:spcAft>
              <a:spcPct val="15000"/>
            </a:spcAft>
            <a:buChar char="•"/>
          </a:pPr>
          <a:r>
            <a:rPr lang="en-US" sz="1600" kern="1200" dirty="0">
              <a:latin typeface="DejaVu Math TeX Gyre" panose="02000503000000000000"/>
            </a:rPr>
            <a:t>Nënkapitulli 1.2</a:t>
          </a:r>
          <a:r>
            <a:rPr lang="en-US" sz="1600" b="1" kern="1200" dirty="0"/>
            <a:t>: </a:t>
          </a:r>
          <a:r>
            <a:rPr lang="en-US" sz="1600" b="0" kern="1200" dirty="0"/>
            <a:t>Interpretimi i të dhënave për qëndrueshmëri</a:t>
          </a:r>
          <a:endParaRPr lang="en-GB" sz="1600" b="0" kern="1200" dirty="0">
            <a:latin typeface="DejaVu Math TeX Gyre" panose="02000503000000000000"/>
          </a:endParaRPr>
        </a:p>
        <a:p>
          <a:pPr marL="171450" lvl="1" indent="-171450" algn="l" defTabSz="711200">
            <a:lnSpc>
              <a:spcPct val="90000"/>
            </a:lnSpc>
            <a:spcBef>
              <a:spcPct val="0"/>
            </a:spcBef>
            <a:spcAft>
              <a:spcPct val="15000"/>
            </a:spcAft>
            <a:buChar char="•"/>
          </a:pPr>
          <a:r>
            <a:rPr lang="en-US" sz="1600" kern="1200" dirty="0">
              <a:latin typeface="DejaVu Math TeX Gyre" panose="02000503000000000000"/>
            </a:rPr>
            <a:t>Nëntitull 1.3: </a:t>
          </a:r>
          <a:r>
            <a:rPr lang="en-US" sz="1600" b="0" kern="1200" dirty="0"/>
            <a:t>Analizë kontekstuale dhe verifikim i kuptimit</a:t>
          </a:r>
          <a:endParaRPr lang="en-GB" sz="1600" b="0" kern="1200" dirty="0">
            <a:latin typeface="DejaVu Math TeX Gyre" panose="02000503000000000000"/>
          </a:endParaRPr>
        </a:p>
      </dsp:txBody>
      <dsp:txXfrm rot="5400000">
        <a:off x="3545" y="931668"/>
        <a:ext cx="5412933" cy="2795006"/>
      </dsp:txXfrm>
    </dsp:sp>
    <dsp:sp modelId="{2AE3CB7E-C9A4-44F4-85BC-8C6922025EF9}">
      <dsp:nvSpPr>
        <dsp:cNvPr id="0" name=""/>
        <dsp:cNvSpPr/>
      </dsp:nvSpPr>
      <dsp:spPr>
        <a:xfrm rot="16200000">
          <a:off x="6201826" y="-377295"/>
          <a:ext cx="4658342" cy="5412933"/>
        </a:xfrm>
        <a:prstGeom prst="flowChartManualOperation">
          <a:avLst/>
        </a:prstGeom>
        <a:solidFill>
          <a:srgbClr val="4DB9A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700" bIns="0" numCol="1" spcCol="1270" anchor="t" anchorCtr="0">
          <a:noAutofit/>
        </a:bodyPr>
        <a:lstStyle/>
        <a:p>
          <a:pPr marL="0" lvl="0" indent="0" algn="l" defTabSz="1066800">
            <a:lnSpc>
              <a:spcPct val="90000"/>
            </a:lnSpc>
            <a:spcBef>
              <a:spcPct val="0"/>
            </a:spcBef>
            <a:spcAft>
              <a:spcPct val="35000"/>
            </a:spcAft>
            <a:buNone/>
          </a:pPr>
          <a:r>
            <a:rPr lang="en-GB" sz="2200" b="1" kern="1200" dirty="0">
              <a:solidFill>
                <a:srgbClr val="373365"/>
              </a:solidFill>
              <a:latin typeface="DejaVu Math TeX Gyre" panose="02000503000000000000"/>
              <a:ea typeface="+mn-ea"/>
              <a:cs typeface="+mn-cs"/>
            </a:rPr>
            <a:t>Moduli 2: </a:t>
          </a:r>
          <a:r>
            <a:rPr lang="en-US" sz="2200" b="1" kern="1200" dirty="0">
              <a:solidFill>
                <a:srgbClr val="373365"/>
              </a:solidFill>
              <a:latin typeface="DejaVu Math TeX Gyre" panose="02000503000000000000"/>
              <a:ea typeface="+mn-ea"/>
              <a:cs typeface="+mn-cs"/>
            </a:rPr>
            <a:t>Mundësimi i teknologjive digjitale për praktika më miqësore me mjedisin</a:t>
          </a:r>
          <a:endParaRPr lang="en-GB" sz="2200" b="1" kern="1200" dirty="0">
            <a:solidFill>
              <a:srgbClr val="373365"/>
            </a:solidFill>
            <a:latin typeface="DejaVu Math TeX Gyre" panose="02000503000000000000"/>
            <a:ea typeface="+mn-ea"/>
            <a:cs typeface="+mn-cs"/>
          </a:endParaRPr>
        </a:p>
        <a:p>
          <a:pPr marL="171450" lvl="1" indent="-171450" algn="l" defTabSz="711200">
            <a:lnSpc>
              <a:spcPct val="90000"/>
            </a:lnSpc>
            <a:spcBef>
              <a:spcPct val="0"/>
            </a:spcBef>
            <a:spcAft>
              <a:spcPct val="15000"/>
            </a:spcAft>
            <a:buChar char="•"/>
          </a:pPr>
          <a:r>
            <a:rPr lang="en-US" sz="1600" kern="1200" dirty="0">
              <a:solidFill>
                <a:prstClr val="white"/>
              </a:solidFill>
              <a:latin typeface="DejaVu Math TeX Gyre" panose="02000503000000000000"/>
              <a:ea typeface="+mn-ea"/>
              <a:cs typeface="+mn-cs"/>
            </a:rPr>
            <a:t>Nëntitull 2.1: </a:t>
          </a:r>
          <a:r>
            <a:rPr lang="en-US" sz="1600" b="0" kern="1200" dirty="0"/>
            <a:t>Studime rastesh të teknologjive dixhitale të gjelbra në veprim</a:t>
          </a:r>
          <a:endParaRPr lang="en-GB" sz="1600" b="0" kern="1200" dirty="0">
            <a:solidFill>
              <a:prstClr val="white"/>
            </a:solidFill>
            <a:latin typeface="DejaVu Math TeX Gyre" panose="02000503000000000000"/>
            <a:ea typeface="+mn-ea"/>
            <a:cs typeface="+mn-cs"/>
          </a:endParaRPr>
        </a:p>
        <a:p>
          <a:pPr marL="171450" lvl="1" indent="-171450" algn="l" defTabSz="711200">
            <a:lnSpc>
              <a:spcPct val="90000"/>
            </a:lnSpc>
            <a:spcBef>
              <a:spcPct val="0"/>
            </a:spcBef>
            <a:spcAft>
              <a:spcPct val="15000"/>
            </a:spcAft>
            <a:buChar char="•"/>
          </a:pPr>
          <a:r>
            <a:rPr lang="en-US" sz="1600" b="0" kern="1200" dirty="0">
              <a:solidFill>
                <a:prstClr val="white"/>
              </a:solidFill>
              <a:latin typeface="+mn-lt"/>
              <a:ea typeface="+mn-ea"/>
              <a:cs typeface="+mn-cs"/>
            </a:rPr>
            <a:t>Nënkapullë 2.2: </a:t>
          </a:r>
          <a:r>
            <a:rPr lang="en-US" sz="1600" b="0" kern="1200" dirty="0">
              <a:latin typeface="+mn-lt"/>
            </a:rPr>
            <a:t>Kriteret për përzgjedhjen e teknologjisë</a:t>
          </a:r>
          <a:endParaRPr lang="en-GB" sz="1600" b="0" kern="1200" dirty="0">
            <a:solidFill>
              <a:prstClr val="white"/>
            </a:solidFill>
            <a:latin typeface="+mn-lt"/>
            <a:ea typeface="+mn-ea"/>
            <a:cs typeface="+mn-cs"/>
          </a:endParaRPr>
        </a:p>
        <a:p>
          <a:pPr marL="171450" lvl="1" indent="-171450" algn="l" defTabSz="711200">
            <a:lnSpc>
              <a:spcPct val="90000"/>
            </a:lnSpc>
            <a:spcBef>
              <a:spcPct val="0"/>
            </a:spcBef>
            <a:spcAft>
              <a:spcPct val="15000"/>
            </a:spcAft>
            <a:buChar char="•"/>
          </a:pPr>
          <a:r>
            <a:rPr lang="en-US" sz="1600" b="0" kern="1200" dirty="0">
              <a:solidFill>
                <a:prstClr val="white"/>
              </a:solidFill>
              <a:latin typeface="+mn-lt"/>
              <a:ea typeface="+mn-ea"/>
              <a:cs typeface="+mn-cs"/>
            </a:rPr>
            <a:t> Nënkapullë 2.3: </a:t>
          </a:r>
          <a:r>
            <a:rPr lang="en-US" sz="1600" b="0" kern="1200" dirty="0">
              <a:latin typeface="+mn-lt"/>
            </a:rPr>
            <a:t>Planifikimi për zbatim </a:t>
          </a:r>
          <a:endParaRPr lang="en-GB" sz="1600" b="0" kern="1200" dirty="0">
            <a:solidFill>
              <a:prstClr val="white"/>
            </a:solidFill>
            <a:latin typeface="+mn-lt"/>
            <a:ea typeface="+mn-ea"/>
            <a:cs typeface="+mn-cs"/>
          </a:endParaRPr>
        </a:p>
      </dsp:txBody>
      <dsp:txXfrm rot="5400000">
        <a:off x="5824531" y="931668"/>
        <a:ext cx="5412933" cy="27950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0D76C-1A17-4036-B761-4C3A08B27AAB}">
      <dsp:nvSpPr>
        <dsp:cNvPr id="0" name=""/>
        <dsp:cNvSpPr/>
      </dsp:nvSpPr>
      <dsp:spPr>
        <a:xfrm>
          <a:off x="679895" y="957"/>
          <a:ext cx="2566028" cy="2566028"/>
        </a:xfrm>
        <a:prstGeom prst="ellipse">
          <a:avLst/>
        </a:prstGeom>
        <a:solidFill>
          <a:schemeClr val="lt1">
            <a:alpha val="5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1217" tIns="24130" rIns="141217" bIns="24130" numCol="1" spcCol="1270" anchor="ctr" anchorCtr="0">
          <a:noAutofit/>
        </a:bodyPr>
        <a:lstStyle/>
        <a:p>
          <a:pPr marL="0" lvl="0" indent="0" algn="ctr" defTabSz="844550">
            <a:lnSpc>
              <a:spcPct val="90000"/>
            </a:lnSpc>
            <a:spcBef>
              <a:spcPct val="0"/>
            </a:spcBef>
            <a:spcAft>
              <a:spcPct val="35000"/>
            </a:spcAft>
            <a:buNone/>
          </a:pPr>
          <a:r>
            <a:rPr lang="en-GB" sz="1900" i="1" kern="1200" noProof="0" dirty="0">
              <a:solidFill>
                <a:srgbClr val="303D68"/>
              </a:solidFill>
              <a:latin typeface="DejaVu Math TeX Gyre" panose="02000503000000000000"/>
              <a:ea typeface="+mn-ea"/>
              <a:cs typeface="+mn-cs"/>
            </a:rPr>
            <a:t>Ligji i BE-së për Qeverisjen e të Dhënave</a:t>
          </a:r>
        </a:p>
      </dsp:txBody>
      <dsp:txXfrm>
        <a:off x="1055681" y="376743"/>
        <a:ext cx="1814456" cy="1814456"/>
      </dsp:txXfrm>
    </dsp:sp>
    <dsp:sp modelId="{5D73C017-4C81-45FD-9A0D-EBC8626F3A0F}">
      <dsp:nvSpPr>
        <dsp:cNvPr id="0" name=""/>
        <dsp:cNvSpPr/>
      </dsp:nvSpPr>
      <dsp:spPr>
        <a:xfrm>
          <a:off x="2732717" y="957"/>
          <a:ext cx="2566028" cy="2566028"/>
        </a:xfrm>
        <a:prstGeom prst="ellipse">
          <a:avLst/>
        </a:prstGeom>
        <a:solidFill>
          <a:schemeClr val="lt1">
            <a:alpha val="5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1217" tIns="24130" rIns="141217" bIns="24130" numCol="1" spcCol="1270" anchor="ctr" anchorCtr="0">
          <a:noAutofit/>
        </a:bodyPr>
        <a:lstStyle/>
        <a:p>
          <a:pPr marL="0" lvl="0" indent="0" algn="ctr" defTabSz="844550">
            <a:lnSpc>
              <a:spcPct val="90000"/>
            </a:lnSpc>
            <a:spcBef>
              <a:spcPct val="0"/>
            </a:spcBef>
            <a:spcAft>
              <a:spcPct val="35000"/>
            </a:spcAft>
            <a:buNone/>
          </a:pPr>
          <a:r>
            <a:rPr lang="en-GB" sz="1900" i="1" kern="1200" noProof="0" dirty="0">
              <a:solidFill>
                <a:srgbClr val="303D68"/>
              </a:solidFill>
              <a:latin typeface="DejaVu Math TeX Gyre" panose="02000503000000000000"/>
              <a:ea typeface="+mn-ea"/>
              <a:cs typeface="+mn-cs"/>
            </a:rPr>
            <a:t>Programi Evropa Dixhitale</a:t>
          </a:r>
        </a:p>
      </dsp:txBody>
      <dsp:txXfrm>
        <a:off x="3108503" y="376743"/>
        <a:ext cx="1814456" cy="1814456"/>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s-Latn-B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BE4258-EC8D-408A-8E26-0CE5EF9AE627}" type="datetimeFigureOut">
              <a:rPr lang="bs-Latn-BA" smtClean="0"/>
              <a:t>10. 12. 2025.</a:t>
            </a:fld>
            <a:endParaRPr lang="bs-Latn-B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s-Latn-B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Klikoni për të redaktuar stilet kryesore të tekstit</a:t>
            </a:r>
          </a:p>
          <a:p>
            <a:pPr lvl="1"/>
            <a:r>
              <a:rPr lang="en-US"/>
              <a:t>Niveli i dytë</a:t>
            </a:r>
          </a:p>
          <a:p>
            <a:pPr lvl="2"/>
            <a:r>
              <a:rPr lang="en-US"/>
              <a:t>Niveli i tretë</a:t>
            </a:r>
          </a:p>
          <a:p>
            <a:pPr lvl="3"/>
            <a:r>
              <a:rPr lang="en-US"/>
              <a:t>Niveli i katërt</a:t>
            </a:r>
          </a:p>
          <a:p>
            <a:pPr lvl="4"/>
            <a:r>
              <a:rPr lang="en-US"/>
              <a:t>Niveli i pestë</a:t>
            </a:r>
            <a:endParaRPr lang="bs-Latn-B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s-Latn-B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D699EA-306C-4C1A-8956-C60AB1A9D867}" type="slidenum">
              <a:rPr lang="bs-Latn-BA" smtClean="0"/>
              <a:t>‹#›</a:t>
            </a:fld>
            <a:endParaRPr lang="bs-Latn-BA"/>
          </a:p>
        </p:txBody>
      </p:sp>
    </p:spTree>
    <p:extLst>
      <p:ext uri="{BB962C8B-B14F-4D97-AF65-F5344CB8AC3E}">
        <p14:creationId xmlns:p14="http://schemas.microsoft.com/office/powerpoint/2010/main" val="1468593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CA46F-1E4F-F6D6-C95C-FDD3848A85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4B274E-DE77-1845-2E22-2152CCB72B5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171C15B-E4DB-51B8-F7ED-CD5EEB22004A}"/>
              </a:ext>
            </a:extLst>
          </p:cNvPr>
          <p:cNvSpPr>
            <a:spLocks noGrp="1"/>
          </p:cNvSpPr>
          <p:nvPr>
            <p:ph type="body" idx="1"/>
          </p:nvPr>
        </p:nvSpPr>
        <p:spPr/>
        <p:txBody>
          <a:bodyPr/>
          <a:lstStyle/>
          <a:p>
            <a:r>
              <a:rPr lang="en-US">
                <a:ea typeface="Calibri"/>
                <a:cs typeface="Calibri"/>
              </a:rPr>
              <a:t>Pyetje: A keni tashmë ide për subjektin tuaj abstrakt?</a:t>
            </a:r>
            <a:endParaRPr lang="en-US"/>
          </a:p>
          <a:p>
            <a:endParaRPr lang="en-US">
              <a:ea typeface="Calibri"/>
              <a:cs typeface="Calibri"/>
            </a:endParaRPr>
          </a:p>
          <a:p>
            <a:r>
              <a:rPr lang="en-US">
                <a:ea typeface="Calibri"/>
                <a:cs typeface="Calibri"/>
              </a:rPr>
              <a:t>A preferoni të takoheni më parë (OC-të për </a:t>
            </a:r>
            <a:r>
              <a:rPr lang="en-US" err="1">
                <a:ea typeface="Calibri"/>
                <a:cs typeface="Calibri"/>
              </a:rPr>
              <a:t>të bërë brainstorming + secili </a:t>
            </a:r>
            <a:r>
              <a:rPr lang="en-US">
                <a:ea typeface="Calibri"/>
                <a:cs typeface="Calibri"/>
              </a:rPr>
              <a:t>me subjektet e veta) apo gjatë CM?</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799B41E5-918D-8C67-3AE4-E3E236C59784}"/>
              </a:ext>
            </a:extLst>
          </p:cNvPr>
          <p:cNvSpPr>
            <a:spLocks noGrp="1"/>
          </p:cNvSpPr>
          <p:nvPr>
            <p:ph type="sldNum" sz="quarter" idx="5"/>
          </p:nvPr>
        </p:nvSpPr>
        <p:spPr/>
        <p:txBody>
          <a:bodyPr/>
          <a:lstStyle/>
          <a:p>
            <a:fld id="{4150423F-27F2-4476-B57B-FED15DC68BB4}" type="slidenum">
              <a:rPr lang="en-US"/>
              <a:t>5</a:t>
            </a:fld>
            <a:endParaRPr lang="en-US"/>
          </a:p>
        </p:txBody>
      </p:sp>
    </p:spTree>
    <p:extLst>
      <p:ext uri="{BB962C8B-B14F-4D97-AF65-F5344CB8AC3E}">
        <p14:creationId xmlns:p14="http://schemas.microsoft.com/office/powerpoint/2010/main" val="4112404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1CB72-07D2-B394-A61D-C90DF83A02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18D4F3-62AF-BA50-CEE7-57DB02FF1E9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7235FE0-ECB4-9D07-AA4D-6E5F94EE271B}"/>
              </a:ext>
            </a:extLst>
          </p:cNvPr>
          <p:cNvSpPr>
            <a:spLocks noGrp="1"/>
          </p:cNvSpPr>
          <p:nvPr>
            <p:ph type="body" idx="1"/>
          </p:nvPr>
        </p:nvSpPr>
        <p:spPr/>
        <p:txBody>
          <a:bodyPr/>
          <a:lstStyle/>
          <a:p>
            <a:r>
              <a:rPr lang="en-US">
                <a:ea typeface="Calibri"/>
                <a:cs typeface="Calibri"/>
              </a:rPr>
              <a:t>Pyetje: A keni tashmë ide për subjektin tuaj abstrakt?</a:t>
            </a:r>
            <a:endParaRPr lang="en-US"/>
          </a:p>
          <a:p>
            <a:endParaRPr lang="en-US">
              <a:ea typeface="Calibri"/>
              <a:cs typeface="Calibri"/>
            </a:endParaRPr>
          </a:p>
          <a:p>
            <a:r>
              <a:rPr lang="en-US">
                <a:ea typeface="Calibri"/>
                <a:cs typeface="Calibri"/>
              </a:rPr>
              <a:t>Preferoni takim përpara (OCs për </a:t>
            </a:r>
            <a:r>
              <a:rPr lang="en-US" err="1">
                <a:ea typeface="Calibri"/>
                <a:cs typeface="Calibri"/>
              </a:rPr>
              <a:t>të bërë brainstorming + secili </a:t>
            </a:r>
            <a:r>
              <a:rPr lang="en-US">
                <a:ea typeface="Calibri"/>
                <a:cs typeface="Calibri"/>
              </a:rPr>
              <a:t>me subjektet) apo gjatë CM?</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AEE103F4-5D8B-437D-1C9C-0FC862843288}"/>
              </a:ext>
            </a:extLst>
          </p:cNvPr>
          <p:cNvSpPr>
            <a:spLocks noGrp="1"/>
          </p:cNvSpPr>
          <p:nvPr>
            <p:ph type="sldNum" sz="quarter" idx="5"/>
          </p:nvPr>
        </p:nvSpPr>
        <p:spPr/>
        <p:txBody>
          <a:bodyPr/>
          <a:lstStyle/>
          <a:p>
            <a:fld id="{4150423F-27F2-4476-B57B-FED15DC68BB4}" type="slidenum">
              <a:rPr lang="en-US"/>
              <a:t>10</a:t>
            </a:fld>
            <a:endParaRPr lang="en-US"/>
          </a:p>
        </p:txBody>
      </p:sp>
    </p:spTree>
    <p:extLst>
      <p:ext uri="{BB962C8B-B14F-4D97-AF65-F5344CB8AC3E}">
        <p14:creationId xmlns:p14="http://schemas.microsoft.com/office/powerpoint/2010/main" val="2830060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84803-87EA-37D1-F96B-77F1DCDB1A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49C5E2-38A0-0056-26D1-3A405837762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305EBB3-9D53-74A5-E1F3-B7EA24C982E6}"/>
              </a:ext>
            </a:extLst>
          </p:cNvPr>
          <p:cNvSpPr>
            <a:spLocks noGrp="1"/>
          </p:cNvSpPr>
          <p:nvPr>
            <p:ph type="body" idx="1"/>
          </p:nvPr>
        </p:nvSpPr>
        <p:spPr/>
        <p:txBody>
          <a:bodyPr/>
          <a:lstStyle/>
          <a:p>
            <a:r>
              <a:rPr lang="en-US">
                <a:ea typeface="Calibri"/>
                <a:cs typeface="Calibri"/>
              </a:rPr>
              <a:t>Pyetje: A keni tashmë ide për subjektin tuaj abstrakt?</a:t>
            </a:r>
            <a:endParaRPr lang="en-US"/>
          </a:p>
          <a:p>
            <a:endParaRPr lang="en-US">
              <a:ea typeface="Calibri"/>
              <a:cs typeface="Calibri"/>
            </a:endParaRPr>
          </a:p>
          <a:p>
            <a:r>
              <a:rPr lang="en-US">
                <a:ea typeface="Calibri"/>
                <a:cs typeface="Calibri"/>
              </a:rPr>
              <a:t>Preferoni takim përpara (OCs për </a:t>
            </a:r>
            <a:r>
              <a:rPr lang="en-US" err="1">
                <a:ea typeface="Calibri"/>
                <a:cs typeface="Calibri"/>
              </a:rPr>
              <a:t>të bërë brainstorming + secili </a:t>
            </a:r>
            <a:r>
              <a:rPr lang="en-US">
                <a:ea typeface="Calibri"/>
                <a:cs typeface="Calibri"/>
              </a:rPr>
              <a:t>me subjektet) apo gjatë CM?</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162B0AFC-C874-83E0-33C9-9E6D008A7908}"/>
              </a:ext>
            </a:extLst>
          </p:cNvPr>
          <p:cNvSpPr>
            <a:spLocks noGrp="1"/>
          </p:cNvSpPr>
          <p:nvPr>
            <p:ph type="sldNum" sz="quarter" idx="5"/>
          </p:nvPr>
        </p:nvSpPr>
        <p:spPr/>
        <p:txBody>
          <a:bodyPr/>
          <a:lstStyle/>
          <a:p>
            <a:fld id="{4150423F-27F2-4476-B57B-FED15DC68BB4}" type="slidenum">
              <a:rPr lang="en-US"/>
              <a:t>14</a:t>
            </a:fld>
            <a:endParaRPr lang="en-US"/>
          </a:p>
        </p:txBody>
      </p:sp>
    </p:spTree>
    <p:extLst>
      <p:ext uri="{BB962C8B-B14F-4D97-AF65-F5344CB8AC3E}">
        <p14:creationId xmlns:p14="http://schemas.microsoft.com/office/powerpoint/2010/main" val="3498125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16433-D666-9E5F-D610-5A9E290B8D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6EB3BA-1D1F-61FE-8259-51F12D8F914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4B09F29-FA3F-B821-6ACA-F00B899EB2C6}"/>
              </a:ext>
            </a:extLst>
          </p:cNvPr>
          <p:cNvSpPr>
            <a:spLocks noGrp="1"/>
          </p:cNvSpPr>
          <p:nvPr>
            <p:ph type="body" idx="1"/>
          </p:nvPr>
        </p:nvSpPr>
        <p:spPr/>
        <p:txBody>
          <a:bodyPr/>
          <a:lstStyle/>
          <a:p>
            <a:r>
              <a:rPr lang="en-US">
                <a:ea typeface="Calibri"/>
                <a:cs typeface="Calibri"/>
              </a:rPr>
              <a:t>Pyetje: A keni tashmë ide për subjektin tuaj abstrakt?</a:t>
            </a:r>
            <a:endParaRPr lang="en-US"/>
          </a:p>
          <a:p>
            <a:endParaRPr lang="en-US">
              <a:ea typeface="Calibri"/>
              <a:cs typeface="Calibri"/>
            </a:endParaRPr>
          </a:p>
          <a:p>
            <a:r>
              <a:rPr lang="en-US">
                <a:ea typeface="Calibri"/>
                <a:cs typeface="Calibri"/>
              </a:rPr>
              <a:t>A preferoni të takoheni më parë (OC-të për </a:t>
            </a:r>
            <a:r>
              <a:rPr lang="en-US" err="1">
                <a:ea typeface="Calibri"/>
                <a:cs typeface="Calibri"/>
              </a:rPr>
              <a:t>të bërë brainstorming + secili </a:t>
            </a:r>
            <a:r>
              <a:rPr lang="en-US">
                <a:ea typeface="Calibri"/>
                <a:cs typeface="Calibri"/>
              </a:rPr>
              <a:t>me subjektet e veta) apo gjatë CM?</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854129FF-6B6B-A59D-E16D-E4582C2A9945}"/>
              </a:ext>
            </a:extLst>
          </p:cNvPr>
          <p:cNvSpPr>
            <a:spLocks noGrp="1"/>
          </p:cNvSpPr>
          <p:nvPr>
            <p:ph type="sldNum" sz="quarter" idx="5"/>
          </p:nvPr>
        </p:nvSpPr>
        <p:spPr/>
        <p:txBody>
          <a:bodyPr/>
          <a:lstStyle/>
          <a:p>
            <a:fld id="{4150423F-27F2-4476-B57B-FED15DC68BB4}" type="slidenum">
              <a:rPr lang="en-US"/>
              <a:t>19</a:t>
            </a:fld>
            <a:endParaRPr lang="en-US"/>
          </a:p>
        </p:txBody>
      </p:sp>
    </p:spTree>
    <p:extLst>
      <p:ext uri="{BB962C8B-B14F-4D97-AF65-F5344CB8AC3E}">
        <p14:creationId xmlns:p14="http://schemas.microsoft.com/office/powerpoint/2010/main" val="2982455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13795-A91C-5B0A-2B2E-A0D93C760C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B0980-49B9-40E1-21CD-53E50AA3902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ABE7752-15D2-888C-BB3B-80F692B82B8E}"/>
              </a:ext>
            </a:extLst>
          </p:cNvPr>
          <p:cNvSpPr>
            <a:spLocks noGrp="1"/>
          </p:cNvSpPr>
          <p:nvPr>
            <p:ph type="body" idx="1"/>
          </p:nvPr>
        </p:nvSpPr>
        <p:spPr/>
        <p:txBody>
          <a:bodyPr/>
          <a:lstStyle/>
          <a:p>
            <a:r>
              <a:rPr lang="en-US">
                <a:ea typeface="Calibri"/>
                <a:cs typeface="Calibri"/>
              </a:rPr>
              <a:t>Pyetje: A keni tashmë ide për subjektin tuaj abstrakt?</a:t>
            </a:r>
            <a:endParaRPr lang="en-US"/>
          </a:p>
          <a:p>
            <a:endParaRPr lang="en-US">
              <a:ea typeface="Calibri"/>
              <a:cs typeface="Calibri"/>
            </a:endParaRPr>
          </a:p>
          <a:p>
            <a:r>
              <a:rPr lang="en-US">
                <a:ea typeface="Calibri"/>
                <a:cs typeface="Calibri"/>
              </a:rPr>
              <a:t>A preferoni të takohuni më parë (OC-të për </a:t>
            </a:r>
            <a:r>
              <a:rPr lang="en-US" err="1">
                <a:ea typeface="Calibri"/>
                <a:cs typeface="Calibri"/>
              </a:rPr>
              <a:t>të bërë brainstorming + secili </a:t>
            </a:r>
            <a:r>
              <a:rPr lang="en-US">
                <a:ea typeface="Calibri"/>
                <a:cs typeface="Calibri"/>
              </a:rPr>
              <a:t>me subjektet e veta) apo gjatë CM?</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BB194109-BC26-CA14-2D8A-C970EB3F7E55}"/>
              </a:ext>
            </a:extLst>
          </p:cNvPr>
          <p:cNvSpPr>
            <a:spLocks noGrp="1"/>
          </p:cNvSpPr>
          <p:nvPr>
            <p:ph type="sldNum" sz="quarter" idx="5"/>
          </p:nvPr>
        </p:nvSpPr>
        <p:spPr/>
        <p:txBody>
          <a:bodyPr/>
          <a:lstStyle/>
          <a:p>
            <a:fld id="{4150423F-27F2-4476-B57B-FED15DC68BB4}" type="slidenum">
              <a:rPr lang="en-US"/>
              <a:t>24</a:t>
            </a:fld>
            <a:endParaRPr lang="en-US"/>
          </a:p>
        </p:txBody>
      </p:sp>
    </p:spTree>
    <p:extLst>
      <p:ext uri="{BB962C8B-B14F-4D97-AF65-F5344CB8AC3E}">
        <p14:creationId xmlns:p14="http://schemas.microsoft.com/office/powerpoint/2010/main" val="3785175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BA9FA-76CC-B769-A33F-29F02EF016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1EA36D-104B-B7A7-C565-1A2E1EA2447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D755916-C597-CE8F-48BF-D79628A9B624}"/>
              </a:ext>
            </a:extLst>
          </p:cNvPr>
          <p:cNvSpPr>
            <a:spLocks noGrp="1"/>
          </p:cNvSpPr>
          <p:nvPr>
            <p:ph type="body" idx="1"/>
          </p:nvPr>
        </p:nvSpPr>
        <p:spPr/>
        <p:txBody>
          <a:bodyPr/>
          <a:lstStyle/>
          <a:p>
            <a:r>
              <a:rPr lang="en-US">
                <a:ea typeface="Calibri"/>
                <a:cs typeface="Calibri"/>
              </a:rPr>
              <a:t>Pyetje: A keni tashmë ide për subjektin tuaj abstrakt?</a:t>
            </a:r>
            <a:endParaRPr lang="en-US"/>
          </a:p>
          <a:p>
            <a:endParaRPr lang="en-US">
              <a:ea typeface="Calibri"/>
              <a:cs typeface="Calibri"/>
            </a:endParaRPr>
          </a:p>
          <a:p>
            <a:r>
              <a:rPr lang="en-US">
                <a:ea typeface="Calibri"/>
                <a:cs typeface="Calibri"/>
              </a:rPr>
              <a:t>Preferoni takim përpara (OCs për </a:t>
            </a:r>
            <a:r>
              <a:rPr lang="en-US" err="1">
                <a:ea typeface="Calibri"/>
                <a:cs typeface="Calibri"/>
              </a:rPr>
              <a:t>të bërë brainstorming + secili </a:t>
            </a:r>
            <a:r>
              <a:rPr lang="en-US">
                <a:ea typeface="Calibri"/>
                <a:cs typeface="Calibri"/>
              </a:rPr>
              <a:t>me subjektet) apo gjatë CM?</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12127104-BA53-CE79-D299-9819F5A54365}"/>
              </a:ext>
            </a:extLst>
          </p:cNvPr>
          <p:cNvSpPr>
            <a:spLocks noGrp="1"/>
          </p:cNvSpPr>
          <p:nvPr>
            <p:ph type="sldNum" sz="quarter" idx="5"/>
          </p:nvPr>
        </p:nvSpPr>
        <p:spPr/>
        <p:txBody>
          <a:bodyPr/>
          <a:lstStyle/>
          <a:p>
            <a:fld id="{4150423F-27F2-4476-B57B-FED15DC68BB4}" type="slidenum">
              <a:rPr lang="en-US"/>
              <a:t>28</a:t>
            </a:fld>
            <a:endParaRPr lang="en-US"/>
          </a:p>
        </p:txBody>
      </p:sp>
    </p:spTree>
    <p:extLst>
      <p:ext uri="{BB962C8B-B14F-4D97-AF65-F5344CB8AC3E}">
        <p14:creationId xmlns:p14="http://schemas.microsoft.com/office/powerpoint/2010/main" val="461592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bs-Latn-BA"/>
          </a:p>
        </p:txBody>
      </p:sp>
      <p:sp>
        <p:nvSpPr>
          <p:cNvPr id="4" name="Slide Number Placeholder 3"/>
          <p:cNvSpPr>
            <a:spLocks noGrp="1"/>
          </p:cNvSpPr>
          <p:nvPr>
            <p:ph type="sldNum" sz="quarter" idx="5"/>
          </p:nvPr>
        </p:nvSpPr>
        <p:spPr/>
        <p:txBody>
          <a:bodyPr/>
          <a:lstStyle/>
          <a:p>
            <a:fld id="{2BD699EA-306C-4C1A-8956-C60AB1A9D867}" type="slidenum">
              <a:rPr lang="bs-Latn-BA" smtClean="0"/>
              <a:t>33</a:t>
            </a:fld>
            <a:endParaRPr lang="bs-Latn-BA"/>
          </a:p>
        </p:txBody>
      </p:sp>
    </p:spTree>
    <p:extLst>
      <p:ext uri="{BB962C8B-B14F-4D97-AF65-F5344CB8AC3E}">
        <p14:creationId xmlns:p14="http://schemas.microsoft.com/office/powerpoint/2010/main" val="549579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136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Klikoni për të redaktuar stilin kryesor të titullit</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Klikoni për të redaktuar stilet kryesore të tekstit</a:t>
            </a:r>
          </a:p>
          <a:p>
            <a:pPr lvl="1"/>
            <a:r>
              <a:rPr lang="en-US"/>
              <a:t>Niveli i dytë</a:t>
            </a:r>
          </a:p>
          <a:p>
            <a:pPr lvl="2"/>
            <a:r>
              <a:rPr lang="en-US"/>
              <a:t>Niveli i tretë</a:t>
            </a:r>
          </a:p>
          <a:p>
            <a:pPr lvl="3"/>
            <a:r>
              <a:rPr lang="en-US"/>
              <a:t>Niveli i katërt</a:t>
            </a:r>
          </a:p>
          <a:p>
            <a:pPr lvl="4"/>
            <a:r>
              <a:rPr lang="en-US"/>
              <a:t>Niveli i pestë</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12/10/2025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sharingcities.eu/" TargetMode="External"/><Relationship Id="rId3" Type="http://schemas.openxmlformats.org/officeDocument/2006/relationships/image" Target="../media/image12.jpeg"/><Relationship Id="rId7"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bim4eeb-project.eu/" TargetMode="External"/><Relationship Id="rId4" Type="http://schemas.openxmlformats.org/officeDocument/2006/relationships/image" Target="../media/image13.png"/><Relationship Id="rId9" Type="http://schemas.openxmlformats.org/officeDocument/2006/relationships/hyperlink" Target="https://www.atlas-h2020.e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A323D-06A4-48A0-FC5B-88A2A7BDEB58}"/>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8D94A087-2200-6020-4C51-96C323C5830A}"/>
              </a:ext>
            </a:extLst>
          </p:cNvPr>
          <p:cNvPicPr>
            <a:picLocks noGrp="1" noRot="1" noChangeAspect="1" noMove="1" noResize="1" noEditPoints="1" noAdjustHandles="1" noChangeArrowheads="1" noChangeShapeType="1" noCrop="1"/>
          </p:cNvPicPr>
          <p:nvPr/>
        </p:nvPicPr>
        <p:blipFill>
          <a:blip r:embed="rId2">
            <a:alphaModFix amt="85000"/>
            <a:extLst>
              <a:ext uri="{28A0092B-C50C-407E-A947-70E740481C1C}">
                <a14:useLocalDpi xmlns:a14="http://schemas.microsoft.com/office/drawing/2010/main" val="0"/>
              </a:ext>
            </a:extLst>
          </a:blip>
          <a:srcRect l="618" t="32094" r="-618" b="20214"/>
          <a:stretch/>
        </p:blipFill>
        <p:spPr>
          <a:xfrm rot="153327">
            <a:off x="1415827" y="-103648"/>
            <a:ext cx="10762425" cy="5506326"/>
          </a:xfrm>
          <a:prstGeom prst="rect">
            <a:avLst/>
          </a:prstGeom>
          <a:effectLst>
            <a:softEdge rad="863600"/>
          </a:effectLst>
        </p:spPr>
      </p:pic>
      <p:sp>
        <p:nvSpPr>
          <p:cNvPr id="12" name="Rectangle 11">
            <a:extLst>
              <a:ext uri="{FF2B5EF4-FFF2-40B4-BE49-F238E27FC236}">
                <a16:creationId xmlns:a16="http://schemas.microsoft.com/office/drawing/2014/main" id="{ACB9A657-3501-1492-DBBF-4B1CA483061A}"/>
              </a:ext>
            </a:extLst>
          </p:cNvPr>
          <p:cNvSpPr>
            <a:spLocks noGrp="1" noRot="1" noMove="1" noResize="1" noEditPoints="1" noAdjustHandles="1" noChangeArrowheads="1" noChangeShapeType="1"/>
          </p:cNvSpPr>
          <p:nvPr/>
        </p:nvSpPr>
        <p:spPr>
          <a:xfrm flipV="1">
            <a:off x="0" y="5468317"/>
            <a:ext cx="12199880" cy="1389683"/>
          </a:xfrm>
          <a:prstGeom prst="rect">
            <a:avLst/>
          </a:prstGeom>
          <a:solidFill>
            <a:srgbClr val="303D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2" name="Title 1">
            <a:extLst>
              <a:ext uri="{FF2B5EF4-FFF2-40B4-BE49-F238E27FC236}">
                <a16:creationId xmlns:a16="http://schemas.microsoft.com/office/drawing/2014/main" id="{E76AB82A-AC1A-0576-9F5F-E6A9FC91E772}"/>
              </a:ext>
            </a:extLst>
          </p:cNvPr>
          <p:cNvSpPr>
            <a:spLocks noGrp="1"/>
          </p:cNvSpPr>
          <p:nvPr>
            <p:ph type="title"/>
          </p:nvPr>
        </p:nvSpPr>
        <p:spPr>
          <a:xfrm>
            <a:off x="283093" y="4442279"/>
            <a:ext cx="10610482" cy="857864"/>
          </a:xfrm>
        </p:spPr>
        <p:txBody>
          <a:bodyPr>
            <a:noAutofit/>
          </a:bodyPr>
          <a:lstStyle/>
          <a:p>
            <a:r>
              <a:rPr lang="en-US" sz="3600" b="1" dirty="0" err="1">
                <a:solidFill>
                  <a:srgbClr val="399884"/>
                </a:solidFill>
                <a:latin typeface="DejaVu Sans"/>
                <a:ea typeface="DejaVu Sans" panose="020B0603030804020204" pitchFamily="34" charset="0"/>
                <a:cs typeface="DejaVu Sans" panose="020B0603030804020204" pitchFamily="34" charset="0"/>
              </a:rPr>
              <a:t>Aftësitë</a:t>
            </a:r>
            <a:r>
              <a:rPr lang="en-US" sz="3600" b="1" dirty="0">
                <a:solidFill>
                  <a:srgbClr val="399884"/>
                </a:solidFill>
                <a:latin typeface="DejaVu Sans"/>
                <a:ea typeface="DejaVu Sans" panose="020B0603030804020204" pitchFamily="34" charset="0"/>
                <a:cs typeface="DejaVu Sans" panose="020B0603030804020204" pitchFamily="34" charset="0"/>
              </a:rPr>
              <a:t> Digjitale – 2.2 </a:t>
            </a:r>
            <a:r>
              <a:rPr lang="en-US" sz="3600" b="1" dirty="0" err="1">
                <a:solidFill>
                  <a:srgbClr val="399884"/>
                </a:solidFill>
                <a:latin typeface="DejaVu Sans"/>
                <a:ea typeface="DejaVu Sans" panose="020B0603030804020204" pitchFamily="34" charset="0"/>
                <a:cs typeface="DejaVu Sans" panose="020B0603030804020204" pitchFamily="34" charset="0"/>
              </a:rPr>
              <a:t>Teknologjitë</a:t>
            </a:r>
            <a:r>
              <a:rPr lang="en-US" sz="3600" b="1" dirty="0">
                <a:solidFill>
                  <a:srgbClr val="399884"/>
                </a:solidFill>
                <a:latin typeface="DejaVu Sans"/>
                <a:ea typeface="DejaVu Sans" panose="020B0603030804020204" pitchFamily="34" charset="0"/>
                <a:cs typeface="DejaVu Sans" panose="020B0603030804020204" pitchFamily="34" charset="0"/>
              </a:rPr>
              <a:t> </a:t>
            </a:r>
            <a:r>
              <a:rPr lang="en-US" sz="3600" b="1" dirty="0" err="1">
                <a:solidFill>
                  <a:srgbClr val="399884"/>
                </a:solidFill>
                <a:latin typeface="DejaVu Sans"/>
                <a:ea typeface="DejaVu Sans" panose="020B0603030804020204" pitchFamily="34" charset="0"/>
                <a:cs typeface="DejaVu Sans" panose="020B0603030804020204" pitchFamily="34" charset="0"/>
              </a:rPr>
              <a:t>Digjitale</a:t>
            </a:r>
            <a:r>
              <a:rPr lang="en-US" sz="3600" b="1" dirty="0">
                <a:solidFill>
                  <a:srgbClr val="399884"/>
                </a:solidFill>
                <a:latin typeface="DejaVu Sans"/>
                <a:ea typeface="DejaVu Sans" panose="020B0603030804020204" pitchFamily="34" charset="0"/>
                <a:cs typeface="DejaVu Sans" panose="020B0603030804020204" pitchFamily="34" charset="0"/>
              </a:rPr>
              <a:t> </a:t>
            </a:r>
            <a:r>
              <a:rPr lang="en-US" sz="3600" b="1" dirty="0" err="1">
                <a:solidFill>
                  <a:srgbClr val="399884"/>
                </a:solidFill>
                <a:latin typeface="DejaVu Sans"/>
                <a:ea typeface="DejaVu Sans" panose="020B0603030804020204" pitchFamily="34" charset="0"/>
                <a:cs typeface="DejaVu Sans" panose="020B0603030804020204" pitchFamily="34" charset="0"/>
              </a:rPr>
              <a:t>për</a:t>
            </a:r>
            <a:r>
              <a:rPr lang="en-US" sz="3600" b="1" dirty="0">
                <a:solidFill>
                  <a:srgbClr val="399884"/>
                </a:solidFill>
                <a:latin typeface="DejaVu Sans"/>
                <a:ea typeface="DejaVu Sans" panose="020B0603030804020204" pitchFamily="34" charset="0"/>
                <a:cs typeface="DejaVu Sans" panose="020B0603030804020204" pitchFamily="34" charset="0"/>
              </a:rPr>
              <a:t> </a:t>
            </a:r>
            <a:r>
              <a:rPr lang="en-US" sz="3600" b="1" dirty="0" err="1">
                <a:solidFill>
                  <a:srgbClr val="399884"/>
                </a:solidFill>
                <a:latin typeface="DejaVu Sans"/>
                <a:ea typeface="DejaVu Sans" panose="020B0603030804020204" pitchFamily="34" charset="0"/>
                <a:cs typeface="DejaVu Sans" panose="020B0603030804020204" pitchFamily="34" charset="0"/>
              </a:rPr>
              <a:t>Marrëveshjen</a:t>
            </a:r>
            <a:r>
              <a:rPr lang="en-US" sz="3600" b="1" dirty="0">
                <a:solidFill>
                  <a:srgbClr val="399884"/>
                </a:solidFill>
                <a:latin typeface="DejaVu Sans"/>
                <a:ea typeface="DejaVu Sans" panose="020B0603030804020204" pitchFamily="34" charset="0"/>
                <a:cs typeface="DejaVu Sans" panose="020B0603030804020204" pitchFamily="34" charset="0"/>
              </a:rPr>
              <a:t> e Gjelbër Evropiane</a:t>
            </a:r>
            <a:endParaRPr lang="bs-Latn-BA" sz="36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endParaRPr>
          </a:p>
        </p:txBody>
      </p:sp>
      <p:sp>
        <p:nvSpPr>
          <p:cNvPr id="8" name="Title 1">
            <a:extLst>
              <a:ext uri="{FF2B5EF4-FFF2-40B4-BE49-F238E27FC236}">
                <a16:creationId xmlns:a16="http://schemas.microsoft.com/office/drawing/2014/main" id="{72516657-60C6-1250-3C2B-F902C217885F}"/>
              </a:ext>
            </a:extLst>
          </p:cNvPr>
          <p:cNvSpPr txBox="1">
            <a:spLocks/>
          </p:cNvSpPr>
          <p:nvPr/>
        </p:nvSpPr>
        <p:spPr>
          <a:xfrm>
            <a:off x="634692" y="5976217"/>
            <a:ext cx="6162348" cy="6509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fontAlgn="base" hangingPunct="0">
              <a:lnSpc>
                <a:spcPct val="100000"/>
              </a:lnSpc>
              <a:spcAft>
                <a:spcPct val="0"/>
              </a:spcAft>
            </a:pPr>
            <a:r>
              <a:rPr kumimoji="0" lang="sr-Latn-RS" altLang="sr-Latn-RS" sz="1400" b="0" u="none" strike="noStrike" cap="none" normalizeH="0" baseline="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Përmirësoni</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cilësinë</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e </a:t>
            </a:r>
            <a:r>
              <a:rPr kumimoji="0" lang="sr-Latn-RS" altLang="sr-Latn-RS" sz="1400" b="0" u="none" strike="noStrike" cap="none" normalizeH="0" baseline="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arsimit</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lang="sr-Latn-RS" altLang="sr-Latn-RS" sz="1400" err="1">
                <a:solidFill>
                  <a:schemeClr val="bg1"/>
                </a:solidFill>
                <a:latin typeface="DejaVu Math TeX Gyre" panose="02000503000000000000" pitchFamily="2" charset="0"/>
                <a:ea typeface="DejaVu Math TeX Gyre" panose="02000503000000000000" pitchFamily="2" charset="0"/>
                <a:cs typeface="DejaVu Math TeX Gyre" panose="02000503000000000000" pitchFamily="2" charset="0"/>
              </a:rPr>
              <a:t>dhe</a:t>
            </a:r>
            <a:r>
              <a:rPr lang="sr-Latn-RS" altLang="sr-Latn-RS" sz="1400" dirty="0">
                <a:solidFill>
                  <a:schemeClr val="bg1"/>
                </a:solidFill>
                <a:latin typeface="DejaVu Math TeX Gyre" panose="02000503000000000000" pitchFamily="2" charset="0"/>
                <a:ea typeface="DejaVu Math TeX Gyre" panose="02000503000000000000" pitchFamily="2" charset="0"/>
                <a:cs typeface="DejaVu Math TeX Gyre" panose="02000503000000000000" pitchFamily="2" charset="0"/>
              </a:rPr>
              <a:t> </a:t>
            </a:r>
            <a:r>
              <a:rPr lang="sr-Latn-RS" altLang="sr-Latn-RS" sz="1400" err="1">
                <a:solidFill>
                  <a:schemeClr val="bg1"/>
                </a:solidFill>
                <a:latin typeface="DejaVu Math TeX Gyre" panose="02000503000000000000" pitchFamily="2" charset="0"/>
                <a:ea typeface="DejaVu Math TeX Gyre" panose="02000503000000000000" pitchFamily="2" charset="0"/>
                <a:cs typeface="DejaVu Math TeX Gyre" panose="02000503000000000000" pitchFamily="2" charset="0"/>
              </a:rPr>
              <a:t>aftësimit</a:t>
            </a:r>
            <a:r>
              <a:rPr kumimoji="0" lang="sr-Latn-RS" altLang="sr-Latn-RS" sz="1400" b="0" u="none" strike="noStrike" cap="none" normalizeH="0" baseline="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profesional</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(VET) </a:t>
            </a:r>
            <a:r>
              <a:rPr kumimoji="0" lang="sr-Latn-RS" altLang="sr-Latn-RS" sz="1400" b="0" u="none" strike="noStrike" cap="none" normalizeH="0" baseline="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në</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Ballkanin</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Perëndimor</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për</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zhvillim</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të</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qëndrueshëm</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a:t>
            </a:r>
          </a:p>
        </p:txBody>
      </p:sp>
      <p:pic>
        <p:nvPicPr>
          <p:cNvPr id="13" name="Picture 12" descr="A white text on a black background&#10;&#10;Description automatically generated">
            <a:extLst>
              <a:ext uri="{FF2B5EF4-FFF2-40B4-BE49-F238E27FC236}">
                <a16:creationId xmlns:a16="http://schemas.microsoft.com/office/drawing/2014/main" id="{A42CE34F-3951-38BF-EF98-7F51CAEEB6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977" y="5996644"/>
            <a:ext cx="1261446" cy="504579"/>
          </a:xfrm>
          <a:prstGeom prst="rect">
            <a:avLst/>
          </a:prstGeom>
        </p:spPr>
      </p:pic>
      <p:sp>
        <p:nvSpPr>
          <p:cNvPr id="4" name="Rectangle 2">
            <a:extLst>
              <a:ext uri="{FF2B5EF4-FFF2-40B4-BE49-F238E27FC236}">
                <a16:creationId xmlns:a16="http://schemas.microsoft.com/office/drawing/2014/main" id="{D13529C3-C9E5-7B87-98F9-4B1F8214C1DA}"/>
              </a:ext>
            </a:extLst>
          </p:cNvPr>
          <p:cNvSpPr>
            <a:spLocks noChangeArrowheads="1"/>
          </p:cNvSpPr>
          <p:nvPr/>
        </p:nvSpPr>
        <p:spPr bwMode="auto">
          <a:xfrm>
            <a:off x="195589" y="79490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r-Latn-RS" altLang="sr-Latn-RS" sz="1800" b="0" i="0" u="none" strike="noStrike" cap="none" normalizeH="0" baseline="0">
                <a:ln>
                  <a:noFill/>
                </a:ln>
                <a:solidFill>
                  <a:schemeClr val="tx1"/>
                </a:solidFill>
                <a:effectLst/>
                <a:latin typeface="Arial" panose="020B0604020202020204" pitchFamily="34" charset="0"/>
              </a:rPr>
            </a:br>
            <a:endParaRPr kumimoji="0" lang="sr-Latn-RS" altLang="sr-Latn-RS" sz="1800" b="0" i="0" u="none" strike="noStrike" cap="none" normalizeH="0" baseline="0">
              <a:ln>
                <a:noFill/>
              </a:ln>
              <a:solidFill>
                <a:schemeClr val="tx1"/>
              </a:solidFill>
              <a:effectLst/>
              <a:latin typeface="Arial" panose="020B0604020202020204" pitchFamily="34" charset="0"/>
            </a:endParaRPr>
          </a:p>
        </p:txBody>
      </p:sp>
      <p:pic>
        <p:nvPicPr>
          <p:cNvPr id="7" name="Picture 6" descr="A black background with white text&#10;&#10;Description automatically generated">
            <a:extLst>
              <a:ext uri="{FF2B5EF4-FFF2-40B4-BE49-F238E27FC236}">
                <a16:creationId xmlns:a16="http://schemas.microsoft.com/office/drawing/2014/main" id="{9DF56D3A-F890-E7BC-9365-E290F30DD9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8483" y="5996644"/>
            <a:ext cx="2412457" cy="504854"/>
          </a:xfrm>
          <a:prstGeom prst="rect">
            <a:avLst/>
          </a:prstGeom>
        </p:spPr>
      </p:pic>
      <p:sp>
        <p:nvSpPr>
          <p:cNvPr id="3" name="Title 1">
            <a:extLst>
              <a:ext uri="{FF2B5EF4-FFF2-40B4-BE49-F238E27FC236}">
                <a16:creationId xmlns:a16="http://schemas.microsoft.com/office/drawing/2014/main" id="{5D424D5D-C13D-E452-88C0-521E872C8BDA}"/>
              </a:ext>
            </a:extLst>
          </p:cNvPr>
          <p:cNvSpPr txBox="1">
            <a:spLocks/>
          </p:cNvSpPr>
          <p:nvPr/>
        </p:nvSpPr>
        <p:spPr>
          <a:xfrm>
            <a:off x="293632" y="5561582"/>
            <a:ext cx="5095020" cy="4012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bs-Latn-BA" sz="2000" b="1">
                <a:solidFill>
                  <a:srgbClr val="74D3BD"/>
                </a:solidFill>
                <a:latin typeface="DejaVu Math TeX Gyre" panose="02000503000000000000" pitchFamily="2" charset="0"/>
                <a:ea typeface="DejaVu Math TeX Gyre" panose="02000503000000000000" pitchFamily="2" charset="0"/>
                <a:cs typeface="DejaVu Math TeX Gyre" panose="02000503000000000000" pitchFamily="2" charset="0"/>
              </a:rPr>
              <a:t>Ura e hendekut të gjelbër dhe digjital</a:t>
            </a:r>
          </a:p>
        </p:txBody>
      </p:sp>
    </p:spTree>
    <p:extLst>
      <p:ext uri="{BB962C8B-B14F-4D97-AF65-F5344CB8AC3E}">
        <p14:creationId xmlns:p14="http://schemas.microsoft.com/office/powerpoint/2010/main" val="3774500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4A74F-7BB7-24A6-304C-1DF72AD31AA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42E050E-08B7-071E-B1AE-ADDDD57C6195}"/>
              </a:ext>
            </a:extLst>
          </p:cNvPr>
          <p:cNvSpPr/>
          <p:nvPr/>
        </p:nvSpPr>
        <p:spPr>
          <a:xfrm>
            <a:off x="3984331" y="0"/>
            <a:ext cx="8300936" cy="6858000"/>
          </a:xfrm>
          <a:prstGeom prst="rect">
            <a:avLst/>
          </a:prstGeom>
          <a:solidFill>
            <a:srgbClr val="74D3BD"/>
          </a:solidFill>
          <a:ln>
            <a:solidFill>
              <a:srgbClr val="74D3BD"/>
            </a:solidFill>
          </a:ln>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nSpc>
                <a:spcPct val="150000"/>
              </a:lnSpc>
              <a:defRPr/>
            </a:pPr>
            <a:endParaRPr lang="en-US" sz="1400" b="1" u="sng" dirty="0">
              <a:solidFill>
                <a:schemeClr val="bg1"/>
              </a:solidFill>
              <a:latin typeface="Arial"/>
              <a:ea typeface="Cambria"/>
              <a:cs typeface="Arial"/>
            </a:endParaRPr>
          </a:p>
        </p:txBody>
      </p:sp>
      <p:sp>
        <p:nvSpPr>
          <p:cNvPr id="6" name="TextBox 5">
            <a:extLst>
              <a:ext uri="{FF2B5EF4-FFF2-40B4-BE49-F238E27FC236}">
                <a16:creationId xmlns:a16="http://schemas.microsoft.com/office/drawing/2014/main" id="{5D586DB9-683B-5539-682B-F9416AF3EA16}"/>
              </a:ext>
            </a:extLst>
          </p:cNvPr>
          <p:cNvSpPr txBox="1"/>
          <p:nvPr/>
        </p:nvSpPr>
        <p:spPr>
          <a:xfrm>
            <a:off x="3984331" y="402332"/>
            <a:ext cx="8111062" cy="30008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pPr>
            <a:r>
              <a:rPr lang="en-US" sz="3000" b="1" dirty="0">
                <a:solidFill>
                  <a:srgbClr val="303D68"/>
                </a:solidFill>
                <a:latin typeface="DejaVu Math TeX Gyre" panose="02000503000000000000" pitchFamily="2" charset="0"/>
                <a:ea typeface="+mj-ea"/>
                <a:cs typeface="+mj-cs"/>
              </a:rPr>
              <a:t>Aspektet kryesore:</a:t>
            </a:r>
          </a:p>
          <a:p>
            <a:pPr>
              <a:lnSpc>
                <a:spcPct val="90000"/>
              </a:lnSpc>
              <a:spcBef>
                <a:spcPct val="0"/>
              </a:spcBef>
            </a:pPr>
            <a:endParaRPr lang="en-US" sz="3000" b="1" dirty="0">
              <a:solidFill>
                <a:srgbClr val="303D68"/>
              </a:solidFill>
              <a:latin typeface="DejaVu Math TeX Gyre"/>
              <a:ea typeface="+mj-ea"/>
              <a:cs typeface="+mj-cs"/>
            </a:endParaRPr>
          </a:p>
          <a:p>
            <a:pPr marL="457200" indent="-457200">
              <a:lnSpc>
                <a:spcPct val="90000"/>
              </a:lnSpc>
              <a:spcBef>
                <a:spcPct val="0"/>
              </a:spcBef>
              <a:buFont typeface="Arial" panose="020B0604020202020204" pitchFamily="34" charset="0"/>
              <a:buChar char="•"/>
            </a:pPr>
            <a:r>
              <a:rPr lang="en-US" sz="3000" dirty="0">
                <a:solidFill>
                  <a:srgbClr val="303D68"/>
                </a:solidFill>
                <a:latin typeface="DejaVu Math TeX Gyre" panose="02000503000000000000" pitchFamily="2" charset="0"/>
                <a:ea typeface="+mj-ea"/>
                <a:cs typeface="+mj-cs"/>
              </a:rPr>
              <a:t>Zhvilloni aftësi praktike për të lexuar grupet e të dhënave operative për të identifikuar tendenca domethënëse, modele dhe vlera të jashtëzakonshme që sinjalizojnë rreziqe ose mundësi.</a:t>
            </a:r>
            <a:endParaRPr lang="bg-BG" sz="1800" kern="100"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p:txBody>
      </p:sp>
      <p:sp>
        <p:nvSpPr>
          <p:cNvPr id="9" name="Text Box 10">
            <a:extLst>
              <a:ext uri="{FF2B5EF4-FFF2-40B4-BE49-F238E27FC236}">
                <a16:creationId xmlns:a16="http://schemas.microsoft.com/office/drawing/2014/main" id="{766D7C5A-3D9E-D5C7-A750-73688EFF1774}"/>
              </a:ext>
            </a:extLst>
          </p:cNvPr>
          <p:cNvSpPr txBox="1">
            <a:spLocks noChangeArrowheads="1"/>
          </p:cNvSpPr>
          <p:nvPr/>
        </p:nvSpPr>
        <p:spPr bwMode="auto">
          <a:xfrm>
            <a:off x="96607" y="402332"/>
            <a:ext cx="3824186" cy="1354217"/>
          </a:xfrm>
          <a:prstGeom prst="rect">
            <a:avLst/>
          </a:prstGeom>
          <a:noFill/>
          <a:ln w="9525">
            <a:noFill/>
            <a:miter lim="800000"/>
            <a:headEnd/>
            <a:tailEnd/>
          </a:ln>
        </p:spPr>
        <p:txBody>
          <a:bodyPr wrap="square" lIns="60960" tIns="30480" rIns="60960" bIns="30480" anchor="t">
            <a:spAutoFit/>
          </a:bodyPr>
          <a:lstStyle/>
          <a:p>
            <a:pPr algn="ctr" defTabSz="1219170">
              <a:spcBef>
                <a:spcPct val="20000"/>
              </a:spcBef>
              <a:defRPr/>
            </a:pPr>
            <a:r>
              <a:rPr lang="en-US" sz="28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Nëntitull 1.2: Interpretimi i të dhënave për qëndrueshmëri</a:t>
            </a:r>
          </a:p>
        </p:txBody>
      </p:sp>
      <p:pic>
        <p:nvPicPr>
          <p:cNvPr id="2" name="Picture 1" descr="A logo with text on it&#10;&#10;Description automatically generated">
            <a:extLst>
              <a:ext uri="{FF2B5EF4-FFF2-40B4-BE49-F238E27FC236}">
                <a16:creationId xmlns:a16="http://schemas.microsoft.com/office/drawing/2014/main" id="{900CAC38-6028-896E-95F3-CCC6F34E99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063" y="3005099"/>
            <a:ext cx="2119501" cy="847801"/>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AD797F7C-FA5A-E8D4-4363-77A8C03843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Tree>
    <p:extLst>
      <p:ext uri="{BB962C8B-B14F-4D97-AF65-F5344CB8AC3E}">
        <p14:creationId xmlns:p14="http://schemas.microsoft.com/office/powerpoint/2010/main" val="1938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3AB88-8792-0D83-10E4-F4EC503AF5E5}"/>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0611E2FA-AA65-DCEA-D492-CDEAB7377A67}"/>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Shndërimi i të dhënave në njohuri domethënëse</a:t>
            </a:r>
          </a:p>
        </p:txBody>
      </p:sp>
      <p:pic>
        <p:nvPicPr>
          <p:cNvPr id="2" name="Picture 1" descr="A logo with text on it&#10;&#10;Description automatically generated">
            <a:extLst>
              <a:ext uri="{FF2B5EF4-FFF2-40B4-BE49-F238E27FC236}">
                <a16:creationId xmlns:a16="http://schemas.microsoft.com/office/drawing/2014/main" id="{B4D3CC41-9890-550A-8265-60A884D6DB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962E8321-0CEF-A023-67C1-0508919102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7" name="Title 1">
            <a:extLst>
              <a:ext uri="{FF2B5EF4-FFF2-40B4-BE49-F238E27FC236}">
                <a16:creationId xmlns:a16="http://schemas.microsoft.com/office/drawing/2014/main" id="{73BB8D1A-C3D1-C1EB-4565-257293D40D74}"/>
              </a:ext>
            </a:extLst>
          </p:cNvPr>
          <p:cNvSpPr txBox="1">
            <a:spLocks/>
          </p:cNvSpPr>
          <p:nvPr/>
        </p:nvSpPr>
        <p:spPr>
          <a:xfrm>
            <a:off x="514117" y="1718918"/>
            <a:ext cx="10960128" cy="29317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buFont typeface="Arial" panose="020B0604020202020204" pitchFamily="34" charset="0"/>
              <a:buChar char="•"/>
            </a:pPr>
            <a:r>
              <a:rPr lang="en-GB" sz="2000" noProof="0" dirty="0">
                <a:solidFill>
                  <a:srgbClr val="303D68"/>
                </a:solidFill>
                <a:latin typeface="DejaVu Math TeX Gyre" panose="02000503000000000000" pitchFamily="2" charset="0"/>
              </a:rPr>
              <a:t>Progresi drejt qëndrueshmërisë varet nga ndryshime të vogla, të matshme, dhe të dhënat tregojnë se çfarë po ndodh vërtet në operacionet e përditshme. </a:t>
            </a:r>
          </a:p>
          <a:p>
            <a:pPr marL="285750" indent="-285750" algn="just">
              <a:buFont typeface="Arial" panose="020B0604020202020204" pitchFamily="34" charset="0"/>
              <a:buChar char="•"/>
            </a:pPr>
            <a:endParaRPr lang="en-GB"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GB" sz="2000" noProof="0" dirty="0">
                <a:solidFill>
                  <a:srgbClr val="303D68"/>
                </a:solidFill>
                <a:latin typeface="DejaVu Math TeX Gyre" panose="02000503000000000000" pitchFamily="2" charset="0"/>
              </a:rPr>
              <a:t>Dijitalizimi e ka bërë këtë më të lehtë duke i dhënë edhe organizatave të vogla qasje në informacion që më parë ishte i kufizuar vetëm për kompanitë e mëdha.</a:t>
            </a:r>
          </a:p>
          <a:p>
            <a:pPr marL="285750" indent="-285750" algn="just">
              <a:buFont typeface="Arial" panose="020B0604020202020204" pitchFamily="34" charset="0"/>
              <a:buChar char="•"/>
            </a:pPr>
            <a:endParaRPr lang="en-GB"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GB" sz="2000" noProof="0" dirty="0">
                <a:solidFill>
                  <a:srgbClr val="303D68"/>
                </a:solidFill>
                <a:latin typeface="DejaVu Math TeX Gyre"/>
              </a:rPr>
              <a:t>Interpretimi i të dhënave për qëndrueshmërinë do të thotë njohjen e modeleve, vënien në </a:t>
            </a:r>
            <a:r>
              <a:rPr lang="en-GB" sz="2000" noProof="0" dirty="0" err="1">
                <a:solidFill>
                  <a:srgbClr val="303D68"/>
                </a:solidFill>
                <a:latin typeface="DejaVu Math TeX Gyre"/>
              </a:rPr>
              <a:t>dyshim</a:t>
            </a:r>
            <a:r>
              <a:rPr lang="en-GB" sz="2000" noProof="0" dirty="0">
                <a:solidFill>
                  <a:srgbClr val="303D68"/>
                </a:solidFill>
                <a:latin typeface="DejaVu Math TeX Gyre"/>
              </a:rPr>
              <a:t> </a:t>
            </a:r>
            <a:r>
              <a:rPr lang="en-GB" sz="2000" noProof="0" dirty="0" err="1">
                <a:solidFill>
                  <a:srgbClr val="303D68"/>
                </a:solidFill>
                <a:latin typeface="DejaVu Math TeX Gyre"/>
              </a:rPr>
              <a:t>të</a:t>
            </a:r>
            <a:r>
              <a:rPr lang="en-GB" sz="2000" noProof="0" dirty="0">
                <a:solidFill>
                  <a:srgbClr val="303D68"/>
                </a:solidFill>
                <a:latin typeface="DejaVu Math TeX Gyre"/>
              </a:rPr>
              <a:t> </a:t>
            </a:r>
            <a:r>
              <a:rPr lang="en-GB" sz="2000" noProof="0" dirty="0" err="1">
                <a:solidFill>
                  <a:srgbClr val="303D68"/>
                </a:solidFill>
                <a:latin typeface="DejaVu Math TeX Gyre"/>
              </a:rPr>
              <a:t>vlerave</a:t>
            </a:r>
            <a:r>
              <a:rPr lang="en-GB" sz="2000" noProof="0" dirty="0">
                <a:solidFill>
                  <a:srgbClr val="303D68"/>
                </a:solidFill>
                <a:latin typeface="DejaVu Math TeX Gyre"/>
              </a:rPr>
              <a:t> </a:t>
            </a:r>
            <a:r>
              <a:rPr lang="en-GB" sz="2000" noProof="0" dirty="0" err="1">
                <a:solidFill>
                  <a:srgbClr val="303D68"/>
                </a:solidFill>
                <a:latin typeface="DejaVu Math TeX Gyre"/>
              </a:rPr>
              <a:t>të</a:t>
            </a:r>
            <a:r>
              <a:rPr lang="en-GB" sz="2000" noProof="0" dirty="0">
                <a:solidFill>
                  <a:srgbClr val="303D68"/>
                </a:solidFill>
                <a:latin typeface="DejaVu Math TeX Gyre"/>
              </a:rPr>
              <a:t> </a:t>
            </a:r>
            <a:r>
              <a:rPr lang="en-GB" sz="2000" noProof="0" dirty="0" err="1">
                <a:solidFill>
                  <a:srgbClr val="303D68"/>
                </a:solidFill>
                <a:latin typeface="DejaVu Math TeX Gyre"/>
              </a:rPr>
              <a:t>pazakonta</a:t>
            </a:r>
            <a:r>
              <a:rPr lang="en-GB" sz="2000" noProof="0" dirty="0">
                <a:solidFill>
                  <a:srgbClr val="303D68"/>
                </a:solidFill>
                <a:latin typeface="DejaVu Math TeX Gyre"/>
              </a:rPr>
              <a:t> </a:t>
            </a:r>
            <a:r>
              <a:rPr lang="en-GB" sz="2000" noProof="0" dirty="0" err="1">
                <a:solidFill>
                  <a:srgbClr val="303D68"/>
                </a:solidFill>
                <a:latin typeface="DejaVu Math TeX Gyre"/>
              </a:rPr>
              <a:t>dhe</a:t>
            </a:r>
            <a:r>
              <a:rPr lang="en-GB" sz="2000" noProof="0" dirty="0">
                <a:solidFill>
                  <a:srgbClr val="303D68"/>
                </a:solidFill>
                <a:latin typeface="DejaVu Math TeX Gyre"/>
              </a:rPr>
              <a:t> </a:t>
            </a:r>
            <a:r>
              <a:rPr lang="en-GB" sz="2000" noProof="0" dirty="0" err="1">
                <a:solidFill>
                  <a:srgbClr val="303D68"/>
                </a:solidFill>
                <a:latin typeface="DejaVu Math TeX Gyre"/>
              </a:rPr>
              <a:t>kuptimin</a:t>
            </a:r>
            <a:r>
              <a:rPr lang="en-GB" sz="2000" noProof="0" dirty="0">
                <a:solidFill>
                  <a:srgbClr val="303D68"/>
                </a:solidFill>
                <a:latin typeface="DejaVu Math TeX Gyre"/>
              </a:rPr>
              <a:t> se </a:t>
            </a:r>
            <a:r>
              <a:rPr lang="en-GB" sz="2000" noProof="0" dirty="0" err="1">
                <a:solidFill>
                  <a:srgbClr val="303D68"/>
                </a:solidFill>
                <a:latin typeface="DejaVu Math TeX Gyre"/>
              </a:rPr>
              <a:t>si</a:t>
            </a:r>
            <a:r>
              <a:rPr lang="en-GB" sz="2000" noProof="0" dirty="0">
                <a:solidFill>
                  <a:srgbClr val="303D68"/>
                </a:solidFill>
                <a:latin typeface="DejaVu Math TeX Gyre"/>
              </a:rPr>
              <a:t> </a:t>
            </a:r>
            <a:r>
              <a:rPr lang="en-GB" sz="2000" noProof="0" dirty="0" err="1">
                <a:solidFill>
                  <a:srgbClr val="303D68"/>
                </a:solidFill>
                <a:latin typeface="DejaVu Math TeX Gyre"/>
              </a:rPr>
              <a:t>informacioni</a:t>
            </a:r>
            <a:r>
              <a:rPr lang="en-GB" sz="2000" noProof="0" dirty="0">
                <a:solidFill>
                  <a:srgbClr val="303D68"/>
                </a:solidFill>
                <a:latin typeface="DejaVu Math TeX Gyre"/>
              </a:rPr>
              <a:t> </a:t>
            </a:r>
            <a:r>
              <a:rPr lang="en-GB" sz="2000" dirty="0" err="1">
                <a:solidFill>
                  <a:srgbClr val="303D68"/>
                </a:solidFill>
                <a:latin typeface="DejaVu Math TeX Gyre"/>
              </a:rPr>
              <a:t>digjital</a:t>
            </a:r>
            <a:r>
              <a:rPr lang="en-GB" sz="2000" noProof="0" dirty="0">
                <a:solidFill>
                  <a:srgbClr val="303D68"/>
                </a:solidFill>
                <a:latin typeface="DejaVu Math TeX Gyre"/>
              </a:rPr>
              <a:t> </a:t>
            </a:r>
            <a:r>
              <a:rPr lang="en-GB" sz="2000" noProof="0" dirty="0" err="1">
                <a:solidFill>
                  <a:srgbClr val="303D68"/>
                </a:solidFill>
                <a:latin typeface="DejaVu Math TeX Gyre"/>
              </a:rPr>
              <a:t>pasqyron</a:t>
            </a:r>
            <a:r>
              <a:rPr lang="en-GB" sz="2000" noProof="0" dirty="0">
                <a:solidFill>
                  <a:srgbClr val="303D68"/>
                </a:solidFill>
                <a:latin typeface="DejaVu Math TeX Gyre"/>
              </a:rPr>
              <a:t> </a:t>
            </a:r>
            <a:r>
              <a:rPr lang="en-GB" sz="2000" noProof="0" dirty="0" err="1">
                <a:solidFill>
                  <a:srgbClr val="303D68"/>
                </a:solidFill>
                <a:latin typeface="DejaVu Math TeX Gyre"/>
              </a:rPr>
              <a:t>sjelljen</a:t>
            </a:r>
            <a:r>
              <a:rPr lang="en-GB" sz="2000" noProof="0" dirty="0">
                <a:solidFill>
                  <a:srgbClr val="303D68"/>
                </a:solidFill>
                <a:latin typeface="DejaVu Math TeX Gyre"/>
              </a:rPr>
              <a:t> </a:t>
            </a:r>
            <a:r>
              <a:rPr lang="en-GB" sz="2000" noProof="0" dirty="0" err="1">
                <a:solidFill>
                  <a:srgbClr val="303D68"/>
                </a:solidFill>
                <a:latin typeface="DejaVu Math TeX Gyre"/>
              </a:rPr>
              <a:t>reale</a:t>
            </a:r>
            <a:r>
              <a:rPr lang="en-GB" sz="2000" noProof="0" dirty="0">
                <a:solidFill>
                  <a:srgbClr val="303D68"/>
                </a:solidFill>
                <a:latin typeface="DejaVu Math TeX Gyre"/>
              </a:rPr>
              <a:t>. Ky </a:t>
            </a:r>
            <a:r>
              <a:rPr lang="en-GB" sz="2000" noProof="0" dirty="0" err="1">
                <a:solidFill>
                  <a:srgbClr val="303D68"/>
                </a:solidFill>
                <a:latin typeface="DejaVu Math TeX Gyre"/>
              </a:rPr>
              <a:t>mënyrë</a:t>
            </a:r>
            <a:r>
              <a:rPr lang="en-GB" sz="2000" noProof="0" dirty="0">
                <a:solidFill>
                  <a:srgbClr val="303D68"/>
                </a:solidFill>
                <a:latin typeface="DejaVu Math TeX Gyre"/>
              </a:rPr>
              <a:t> </a:t>
            </a:r>
            <a:r>
              <a:rPr lang="en-GB" sz="2000" noProof="0" dirty="0" err="1">
                <a:solidFill>
                  <a:srgbClr val="303D68"/>
                </a:solidFill>
                <a:latin typeface="DejaVu Math TeX Gyre"/>
              </a:rPr>
              <a:t>mendimi</a:t>
            </a:r>
            <a:r>
              <a:rPr lang="en-GB" sz="2000" noProof="0" dirty="0">
                <a:solidFill>
                  <a:srgbClr val="303D68"/>
                </a:solidFill>
                <a:latin typeface="DejaVu Math TeX Gyre"/>
              </a:rPr>
              <a:t> </a:t>
            </a:r>
            <a:r>
              <a:rPr lang="en-GB" sz="2000" noProof="0" dirty="0" err="1">
                <a:solidFill>
                  <a:srgbClr val="303D68"/>
                </a:solidFill>
                <a:latin typeface="DejaVu Math TeX Gyre"/>
              </a:rPr>
              <a:t>kthen</a:t>
            </a:r>
            <a:r>
              <a:rPr lang="en-GB" sz="2000" noProof="0" dirty="0">
                <a:solidFill>
                  <a:srgbClr val="303D68"/>
                </a:solidFill>
                <a:latin typeface="DejaVu Math TeX Gyre"/>
              </a:rPr>
              <a:t> numrat e papërpunuar në njohuri që udhëheqin përmirësime praktike mjedisore.</a:t>
            </a:r>
          </a:p>
        </p:txBody>
      </p:sp>
    </p:spTree>
    <p:extLst>
      <p:ext uri="{BB962C8B-B14F-4D97-AF65-F5344CB8AC3E}">
        <p14:creationId xmlns:p14="http://schemas.microsoft.com/office/powerpoint/2010/main" val="906533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89CF89-A256-4F13-651D-C41B54781F51}"/>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28EBE81-6293-12EE-1108-85F2AA968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743747-4B0F-5A64-9381-169504768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98639BB6-BAD1-86BD-1E9C-B632F91B7799}"/>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Duke parë modele që nxisin veprim</a:t>
            </a:r>
          </a:p>
        </p:txBody>
      </p:sp>
      <p:pic>
        <p:nvPicPr>
          <p:cNvPr id="9" name="Picture 8" descr="Blue text on a black background&#10;&#10;Description automatically generated">
            <a:extLst>
              <a:ext uri="{FF2B5EF4-FFF2-40B4-BE49-F238E27FC236}">
                <a16:creationId xmlns:a16="http://schemas.microsoft.com/office/drawing/2014/main" id="{692989FC-25B0-D83D-14BF-FD3871013C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0" name="Picture 9" descr="A logo with text on it&#10;&#10;Description automatically generated">
            <a:extLst>
              <a:ext uri="{FF2B5EF4-FFF2-40B4-BE49-F238E27FC236}">
                <a16:creationId xmlns:a16="http://schemas.microsoft.com/office/drawing/2014/main" id="{AF1B521C-F7C9-239F-CCDC-B187127851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11" name="Title 1">
            <a:extLst>
              <a:ext uri="{FF2B5EF4-FFF2-40B4-BE49-F238E27FC236}">
                <a16:creationId xmlns:a16="http://schemas.microsoft.com/office/drawing/2014/main" id="{AD23AE18-C32E-E1AA-DA40-135015F3E921}"/>
              </a:ext>
            </a:extLst>
          </p:cNvPr>
          <p:cNvSpPr txBox="1">
            <a:spLocks/>
          </p:cNvSpPr>
          <p:nvPr/>
        </p:nvSpPr>
        <p:spPr>
          <a:xfrm>
            <a:off x="514116" y="1622323"/>
            <a:ext cx="11197985" cy="38638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lvl="0" indent="-342900" algn="just">
              <a:spcBef>
                <a:spcPts val="1000"/>
              </a:spcBef>
              <a:buClr>
                <a:schemeClr val="accent1"/>
              </a:buClr>
              <a:buSzPts val="1440"/>
              <a:buFont typeface="Arial" panose="020B0604020202020204" pitchFamily="34" charset="0"/>
              <a:buChar char="•"/>
            </a:pPr>
            <a:r>
              <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rPr>
              <a:t>Kur të dhënat ndiqen me kalimin e kohës, ato zbulojnë tendenca që ndihmojnë </a:t>
            </a:r>
            <a:r>
              <a:rPr lang="en-US" sz="2000" dirty="0" err="1">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rPr>
              <a:t>organizatat </a:t>
            </a:r>
            <a:r>
              <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rPr>
              <a:t>të veprojnë me besim. </a:t>
            </a:r>
          </a:p>
          <a:p>
            <a:pPr marL="342900" lvl="0" indent="-342900" algn="just">
              <a:spcBef>
                <a:spcPts val="1000"/>
              </a:spcBef>
              <a:buClr>
                <a:schemeClr val="accent1"/>
              </a:buClr>
              <a:buSzPts val="1440"/>
              <a:buFont typeface="Arial" panose="020B0604020202020204" pitchFamily="34" charset="0"/>
              <a:buChar char="•"/>
            </a:pPr>
            <a:endPar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a:p>
            <a:pPr marL="342900" lvl="0" indent="-342900" algn="just">
              <a:spcBef>
                <a:spcPts val="1000"/>
              </a:spcBef>
              <a:buClr>
                <a:schemeClr val="accent1"/>
              </a:buClr>
              <a:buSzPts val="1440"/>
              <a:buFont typeface="Arial" panose="020B0604020202020204" pitchFamily="34" charset="0"/>
              <a:buChar char="•"/>
            </a:pPr>
            <a:r>
              <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rPr>
              <a:t>Një reduktim gradual i përdorimit të energjisë mund të pasqyrojë masa efektive të efikasitetit, ndërsa një rritje e papritur e mbeturinave mund të sinjalizojë një problem në proceset e prodhimit ose riciklimit.</a:t>
            </a:r>
          </a:p>
          <a:p>
            <a:pPr marL="342900" lvl="0" indent="-342900" algn="just">
              <a:spcBef>
                <a:spcPts val="1000"/>
              </a:spcBef>
              <a:buClr>
                <a:schemeClr val="accent1"/>
              </a:buClr>
              <a:buSzPts val="1440"/>
              <a:buFont typeface="Arial" panose="020B0604020202020204" pitchFamily="34" charset="0"/>
              <a:buChar char="•"/>
            </a:pPr>
            <a:endPar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a:p>
            <a:pPr marL="342900" lvl="0" indent="-342900" algn="just">
              <a:spcBef>
                <a:spcPts val="1000"/>
              </a:spcBef>
              <a:buClr>
                <a:schemeClr val="accent1"/>
              </a:buClr>
              <a:buSzPts val="1440"/>
              <a:buFont typeface="Arial" panose="020B0604020202020204" pitchFamily="34" charset="0"/>
              <a:buChar char="•"/>
            </a:pPr>
            <a:r>
              <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rPr>
              <a:t>Mjetet digjitale si pultet, grafikët dhe grupet e thjeshta të të dhënave i bëjnë këto modele të dukshme. Mësuesit mund të </a:t>
            </a:r>
            <a:r>
              <a:rPr lang="en-US" sz="2000" dirty="0" err="1">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rPr>
              <a:t>ushtrohen </a:t>
            </a:r>
            <a:r>
              <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rPr>
              <a:t>me tabela bazë që tregojnë përdorimin e energjisë, konsumimin e ujit ose sasinë e mbeturinave për të fituar besim në leximin dhe interpretimin e informacionit mbi qëndrueshmërinë.</a:t>
            </a:r>
          </a:p>
        </p:txBody>
      </p:sp>
    </p:spTree>
    <p:extLst>
      <p:ext uri="{BB962C8B-B14F-4D97-AF65-F5344CB8AC3E}">
        <p14:creationId xmlns:p14="http://schemas.microsoft.com/office/powerpoint/2010/main" val="1144703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10042F-12C3-EA21-1770-D4CC50380ED2}"/>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531F1E6-C460-9FAF-1FB8-6433D4D2A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6BE50982-EEC8-C297-C84D-4A860D2A9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E7DF019F-7960-0BFE-2B66-791DE58F509C}"/>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Interpretimi është më shumë se leximi i numrave</a:t>
            </a:r>
          </a:p>
        </p:txBody>
      </p:sp>
      <p:pic>
        <p:nvPicPr>
          <p:cNvPr id="9" name="Picture 8" descr="Blue text on a black background&#10;&#10;Description automatically generated">
            <a:extLst>
              <a:ext uri="{FF2B5EF4-FFF2-40B4-BE49-F238E27FC236}">
                <a16:creationId xmlns:a16="http://schemas.microsoft.com/office/drawing/2014/main" id="{C2C9D409-CF2A-2397-E73B-0435233241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0" name="Picture 9" descr="A logo with text on it&#10;&#10;Description automatically generated">
            <a:extLst>
              <a:ext uri="{FF2B5EF4-FFF2-40B4-BE49-F238E27FC236}">
                <a16:creationId xmlns:a16="http://schemas.microsoft.com/office/drawing/2014/main" id="{59C7B6B7-8915-5D0F-D3BC-39235A980D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11" name="Title 1">
            <a:extLst>
              <a:ext uri="{FF2B5EF4-FFF2-40B4-BE49-F238E27FC236}">
                <a16:creationId xmlns:a16="http://schemas.microsoft.com/office/drawing/2014/main" id="{F4659A06-888D-B792-F979-A83F3A51DCDE}"/>
              </a:ext>
            </a:extLst>
          </p:cNvPr>
          <p:cNvSpPr txBox="1">
            <a:spLocks/>
          </p:cNvSpPr>
          <p:nvPr/>
        </p:nvSpPr>
        <p:spPr>
          <a:xfrm>
            <a:off x="514116" y="1661652"/>
            <a:ext cx="11197985" cy="38244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lvl="0" indent="-342900" algn="just">
              <a:spcBef>
                <a:spcPts val="1000"/>
              </a:spcBef>
              <a:buClr>
                <a:schemeClr val="accent1"/>
              </a:buClr>
              <a:buSzPts val="1440"/>
              <a:buFont typeface="Arial" panose="020B0604020202020204" pitchFamily="34" charset="0"/>
              <a:buChar char="•"/>
            </a:pPr>
            <a:endParaRPr lang="en-US" sz="2000" dirty="0">
              <a:solidFill>
                <a:srgbClr val="303D68"/>
              </a:solidFill>
              <a:latin typeface="DejaVu Math TeX Gyre" panose="02000503000000000000" pitchFamily="2" charset="0"/>
            </a:endParaRPr>
          </a:p>
          <a:p>
            <a:pPr marL="342900" lvl="0" indent="-342900" algn="just">
              <a:spcBef>
                <a:spcPts val="1000"/>
              </a:spcBef>
              <a:buClr>
                <a:schemeClr val="accent1"/>
              </a:buClr>
              <a:buSzPts val="1440"/>
              <a:buFont typeface="Arial" panose="020B0604020202020204" pitchFamily="34" charset="0"/>
              <a:buChar char="•"/>
            </a:pPr>
            <a:r>
              <a:rPr lang="en-US" sz="2000" dirty="0">
                <a:solidFill>
                  <a:srgbClr val="303D68"/>
                </a:solidFill>
                <a:latin typeface="DejaVu Math TeX Gyre" panose="02000503000000000000" pitchFamily="2" charset="0"/>
              </a:rPr>
              <a:t>Një vlerë e vetme nuk shpjegohet vetë. Përdorimi i lartë i energjisë mund të pasqyrojë efikasitet të dobët, por po aq lehtë mund të pasqyrojë aktivitet të shtuar. Një vlerë e ulët e emetimeve mund të sinjalizojë përmirësim ose mund të rrjedhë nga një sensor i prishur ose nga një grup të dhënash i paplotë.</a:t>
            </a:r>
          </a:p>
          <a:p>
            <a:pPr marL="342900" lvl="0" indent="-342900" algn="just">
              <a:spcBef>
                <a:spcPts val="1000"/>
              </a:spcBef>
              <a:buClr>
                <a:schemeClr val="accent1"/>
              </a:buClr>
              <a:buSzPts val="1440"/>
              <a:buFont typeface="Arial" panose="020B0604020202020204" pitchFamily="34" charset="0"/>
              <a:buChar char="•"/>
            </a:pPr>
            <a:endParaRPr lang="en-US" sz="2000" dirty="0">
              <a:solidFill>
                <a:srgbClr val="303D68"/>
              </a:solidFill>
              <a:latin typeface="DejaVu Math TeX Gyre" panose="02000503000000000000" pitchFamily="2" charset="0"/>
            </a:endParaRPr>
          </a:p>
          <a:p>
            <a:pPr marL="342900" lvl="0" indent="-342900" algn="just">
              <a:spcBef>
                <a:spcPts val="1000"/>
              </a:spcBef>
              <a:buClr>
                <a:schemeClr val="accent1"/>
              </a:buClr>
              <a:buSzPts val="1440"/>
              <a:buFont typeface="Arial" panose="020B0604020202020204" pitchFamily="34" charset="0"/>
              <a:buChar char="•"/>
            </a:pPr>
            <a:r>
              <a:rPr lang="en-US" sz="2000" dirty="0">
                <a:solidFill>
                  <a:srgbClr val="303D68"/>
                </a:solidFill>
                <a:latin typeface="DejaVu Math TeX Gyre" panose="02000503000000000000" pitchFamily="2" charset="0"/>
              </a:rPr>
              <a:t>Prandaj interpretimi i të dhënave kërkon kuriozitet dhe reflektim. Mësuesit eksplorojnë se si janë mbledhur të dhënat, nëse janë të plota dhe të qëndrueshme, dhe cilët faktorë operativë mund të shpjegojnë rezultatet. </a:t>
            </a:r>
          </a:p>
          <a:p>
            <a:pPr marL="342900" lvl="0" indent="-342900" algn="just">
              <a:spcBef>
                <a:spcPts val="1000"/>
              </a:spcBef>
              <a:buClr>
                <a:schemeClr val="accent1"/>
              </a:buClr>
              <a:buSzPts val="1440"/>
              <a:buFont typeface="Arial" panose="020B0604020202020204" pitchFamily="34" charset="0"/>
              <a:buChar char="•"/>
            </a:pPr>
            <a:endParaRPr lang="en-US" sz="2000" dirty="0">
              <a:solidFill>
                <a:srgbClr val="303D68"/>
              </a:solidFill>
              <a:latin typeface="DejaVu Math TeX Gyre" panose="02000503000000000000" pitchFamily="2" charset="0"/>
            </a:endParaRPr>
          </a:p>
          <a:p>
            <a:pPr marL="342900" lvl="0" indent="-342900" algn="just">
              <a:spcBef>
                <a:spcPts val="1000"/>
              </a:spcBef>
              <a:buClr>
                <a:schemeClr val="accent1"/>
              </a:buClr>
              <a:buSzPts val="1440"/>
              <a:buFont typeface="Arial" panose="020B0604020202020204" pitchFamily="34" charset="0"/>
              <a:buChar char="•"/>
            </a:pPr>
            <a:r>
              <a:rPr lang="en-US" sz="2000" dirty="0">
                <a:solidFill>
                  <a:srgbClr val="303D68"/>
                </a:solidFill>
                <a:latin typeface="DejaVu Math TeX Gyre" panose="02000503000000000000" pitchFamily="2" charset="0"/>
              </a:rPr>
              <a:t>Kuptimi i cilësisë së të dhënave dhe i gabimeve të zakonshme digjitale ndihmon në parandalimin e keqinterpretimeve dhe mbështet marrjen e vendimeve më të mira.</a:t>
            </a:r>
            <a:endParaRPr lang="bg-BG" sz="2000" dirty="0">
              <a:solidFill>
                <a:srgbClr val="303D68"/>
              </a:solidFill>
              <a:latin typeface="DejaVu Math TeX Gyre" panose="02000503000000000000" pitchFamily="2" charset="0"/>
            </a:endParaRPr>
          </a:p>
          <a:p>
            <a:pPr marL="742950" lvl="1" indent="-285750">
              <a:buFont typeface="Arial" panose="020B0604020202020204" pitchFamily="34" charset="0"/>
              <a:buChar char="•"/>
            </a:pPr>
            <a:endParaRPr lang="bg-BG" sz="2000" dirty="0">
              <a:solidFill>
                <a:srgbClr val="303D68"/>
              </a:solidFill>
              <a:latin typeface="DejaVu Math TeX Gyre" panose="02000503000000000000" pitchFamily="2" charset="0"/>
            </a:endParaRPr>
          </a:p>
          <a:p>
            <a:pPr marL="742950" lvl="1" indent="-285750">
              <a:buFont typeface="Courier New" panose="02070309020205020404" pitchFamily="49" charset="0"/>
              <a:buChar char="o"/>
            </a:pPr>
            <a:endPar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Tree>
    <p:extLst>
      <p:ext uri="{BB962C8B-B14F-4D97-AF65-F5344CB8AC3E}">
        <p14:creationId xmlns:p14="http://schemas.microsoft.com/office/powerpoint/2010/main" val="2733065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33885-F348-E486-1D61-2348D1AAC17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81FC957-17FB-E200-2743-41232B76DFE8}"/>
              </a:ext>
            </a:extLst>
          </p:cNvPr>
          <p:cNvSpPr/>
          <p:nvPr/>
        </p:nvSpPr>
        <p:spPr>
          <a:xfrm>
            <a:off x="3984331" y="0"/>
            <a:ext cx="8300936" cy="6858000"/>
          </a:xfrm>
          <a:prstGeom prst="rect">
            <a:avLst/>
          </a:prstGeom>
          <a:solidFill>
            <a:srgbClr val="74D3BD"/>
          </a:solidFill>
          <a:ln>
            <a:solidFill>
              <a:srgbClr val="74D3BD"/>
            </a:solidFill>
          </a:ln>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nSpc>
                <a:spcPct val="150000"/>
              </a:lnSpc>
              <a:defRPr/>
            </a:pPr>
            <a:endParaRPr lang="en-US" sz="1400" b="1" u="sng" dirty="0">
              <a:solidFill>
                <a:schemeClr val="bg1"/>
              </a:solidFill>
              <a:latin typeface="Arial"/>
              <a:ea typeface="Cambria"/>
              <a:cs typeface="Arial"/>
            </a:endParaRPr>
          </a:p>
        </p:txBody>
      </p:sp>
      <p:sp>
        <p:nvSpPr>
          <p:cNvPr id="6" name="TextBox 5">
            <a:extLst>
              <a:ext uri="{FF2B5EF4-FFF2-40B4-BE49-F238E27FC236}">
                <a16:creationId xmlns:a16="http://schemas.microsoft.com/office/drawing/2014/main" id="{FEAD0587-3585-BDDB-3A7A-D496114D96AD}"/>
              </a:ext>
            </a:extLst>
          </p:cNvPr>
          <p:cNvSpPr txBox="1"/>
          <p:nvPr/>
        </p:nvSpPr>
        <p:spPr>
          <a:xfrm>
            <a:off x="3984331" y="402332"/>
            <a:ext cx="8111062" cy="30008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pPr>
            <a:r>
              <a:rPr lang="en-US" sz="3000" b="1" dirty="0">
                <a:solidFill>
                  <a:srgbClr val="303D68"/>
                </a:solidFill>
                <a:latin typeface="DejaVu Math TeX Gyre" panose="02000503000000000000" pitchFamily="2" charset="0"/>
                <a:ea typeface="+mj-ea"/>
                <a:cs typeface="+mj-cs"/>
              </a:rPr>
              <a:t>Aspektet kryesore:</a:t>
            </a:r>
          </a:p>
          <a:p>
            <a:pPr>
              <a:lnSpc>
                <a:spcPct val="90000"/>
              </a:lnSpc>
              <a:spcBef>
                <a:spcPct val="0"/>
              </a:spcBef>
            </a:pPr>
            <a:endParaRPr lang="en-US" sz="3000" b="1" dirty="0">
              <a:solidFill>
                <a:srgbClr val="303D68"/>
              </a:solidFill>
              <a:latin typeface="DejaVu Math TeX Gyre"/>
              <a:ea typeface="+mj-ea"/>
              <a:cs typeface="+mj-cs"/>
            </a:endParaRPr>
          </a:p>
          <a:p>
            <a:pPr marL="457200" indent="-457200">
              <a:lnSpc>
                <a:spcPct val="90000"/>
              </a:lnSpc>
              <a:spcBef>
                <a:spcPct val="0"/>
              </a:spcBef>
              <a:buFont typeface="Arial" panose="020B0604020202020204" pitchFamily="34" charset="0"/>
              <a:buChar char="•"/>
            </a:pPr>
            <a:r>
              <a:rPr lang="en-GB" sz="3000" noProof="0" dirty="0">
                <a:solidFill>
                  <a:srgbClr val="303D68"/>
                </a:solidFill>
                <a:latin typeface="DejaVu Math TeX Gyre" panose="02000503000000000000" pitchFamily="2" charset="0"/>
                <a:ea typeface="+mj-ea"/>
                <a:cs typeface="+mj-cs"/>
              </a:rPr>
              <a:t>Mësoni të aplikoni mendim kritik ndaj të dhënave duke marrë parasysh kontekstin operativ, kryerjen e verifikimeve kontekstuale dhe shmangien e gabimeve të zakonshme të interpretimit të tepruar të të dhënave.</a:t>
            </a:r>
            <a:endParaRPr lang="en-GB" sz="1800" kern="100" noProof="0"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p:txBody>
      </p:sp>
      <p:sp>
        <p:nvSpPr>
          <p:cNvPr id="9" name="Text Box 10">
            <a:extLst>
              <a:ext uri="{FF2B5EF4-FFF2-40B4-BE49-F238E27FC236}">
                <a16:creationId xmlns:a16="http://schemas.microsoft.com/office/drawing/2014/main" id="{A610A473-0F90-5EFC-B011-EDA3BAEA6586}"/>
              </a:ext>
            </a:extLst>
          </p:cNvPr>
          <p:cNvSpPr txBox="1">
            <a:spLocks noChangeArrowheads="1"/>
          </p:cNvSpPr>
          <p:nvPr/>
        </p:nvSpPr>
        <p:spPr bwMode="auto">
          <a:xfrm>
            <a:off x="96607" y="402332"/>
            <a:ext cx="3824186" cy="1785104"/>
          </a:xfrm>
          <a:prstGeom prst="rect">
            <a:avLst/>
          </a:prstGeom>
          <a:noFill/>
          <a:ln w="9525">
            <a:noFill/>
            <a:miter lim="800000"/>
            <a:headEnd/>
            <a:tailEnd/>
          </a:ln>
        </p:spPr>
        <p:txBody>
          <a:bodyPr wrap="square" lIns="60960" tIns="30480" rIns="60960" bIns="30480" anchor="t">
            <a:spAutoFit/>
          </a:bodyPr>
          <a:lstStyle/>
          <a:p>
            <a:pPr algn="ctr" defTabSz="1219170">
              <a:spcBef>
                <a:spcPct val="20000"/>
              </a:spcBef>
              <a:defRPr/>
            </a:pPr>
            <a:r>
              <a:rPr lang="en-US" sz="28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Nëntitulli 1.3: Analiza kontekstuale dhe verifikimi i kuptimit</a:t>
            </a:r>
          </a:p>
        </p:txBody>
      </p:sp>
      <p:pic>
        <p:nvPicPr>
          <p:cNvPr id="2" name="Picture 1" descr="A logo with text on it&#10;&#10;Description automatically generated">
            <a:extLst>
              <a:ext uri="{FF2B5EF4-FFF2-40B4-BE49-F238E27FC236}">
                <a16:creationId xmlns:a16="http://schemas.microsoft.com/office/drawing/2014/main" id="{1024C7AE-AD74-DA17-35B7-BC8E334C99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767" y="3061004"/>
            <a:ext cx="2119501" cy="847801"/>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91D48B80-A5CB-A395-D1C6-A860403C19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Tree>
    <p:extLst>
      <p:ext uri="{BB962C8B-B14F-4D97-AF65-F5344CB8AC3E}">
        <p14:creationId xmlns:p14="http://schemas.microsoft.com/office/powerpoint/2010/main" val="200942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33A6D-D8CA-8D07-A5ED-A6ECF55591F1}"/>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4B142586-7F68-E0E3-1B17-DD016C018B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479817" y="1145817"/>
            <a:ext cx="6858000" cy="4566366"/>
          </a:xfrm>
          <a:prstGeom prst="rect">
            <a:avLst/>
          </a:prstGeom>
        </p:spPr>
      </p:pic>
      <p:pic>
        <p:nvPicPr>
          <p:cNvPr id="2" name="Picture 1" descr="A logo with text on it&#10;&#10;Description automatically generated">
            <a:extLst>
              <a:ext uri="{FF2B5EF4-FFF2-40B4-BE49-F238E27FC236}">
                <a16:creationId xmlns:a16="http://schemas.microsoft.com/office/drawing/2014/main" id="{24DD56B0-0439-FE10-7334-F5F2963BA4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0988EE0A-10B0-9824-9F34-1600F098E2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7" name="Title 1">
            <a:extLst>
              <a:ext uri="{FF2B5EF4-FFF2-40B4-BE49-F238E27FC236}">
                <a16:creationId xmlns:a16="http://schemas.microsoft.com/office/drawing/2014/main" id="{6ABC8B95-0B5D-5673-3CB3-A46704B41D9D}"/>
              </a:ext>
            </a:extLst>
          </p:cNvPr>
          <p:cNvSpPr txBox="1">
            <a:spLocks/>
          </p:cNvSpPr>
          <p:nvPr/>
        </p:nvSpPr>
        <p:spPr>
          <a:xfrm>
            <a:off x="610508" y="1513304"/>
            <a:ext cx="5583815" cy="43394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Një numër ka kuptim vetëm kur kuptojmë situatën pas tij. Një rritje e përdorimit të energjisë elektrike mund të duket negative derisa të mësojmë se u instalua pajisje e re ose u regjistruan më shumë nxënës.</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Një ulje e përdorimit të ujit mund të duket si përparim, por mund të reflektojë thjesht një ndalim të përkohshëm.</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Konteksti transformon vlerat e papërpunuara në informacion domethënës dhe parandalon keqinterpretimet që mund të ndodhin kur njerëzit mbështeten vetëm në pultet e kontrollit ose raportet e automatizuara.</a:t>
            </a:r>
          </a:p>
        </p:txBody>
      </p:sp>
      <p:sp>
        <p:nvSpPr>
          <p:cNvPr id="11" name="Title 1">
            <a:extLst>
              <a:ext uri="{FF2B5EF4-FFF2-40B4-BE49-F238E27FC236}">
                <a16:creationId xmlns:a16="http://schemas.microsoft.com/office/drawing/2014/main" id="{B12227D6-6A33-3FF4-CE28-E27F72E0C66A}"/>
              </a:ext>
            </a:extLst>
          </p:cNvPr>
          <p:cNvSpPr txBox="1">
            <a:spLocks/>
          </p:cNvSpPr>
          <p:nvPr/>
        </p:nvSpPr>
        <p:spPr>
          <a:xfrm>
            <a:off x="610508" y="680811"/>
            <a:ext cx="6643767"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err="1">
                <a:solidFill>
                  <a:srgbClr val="399884"/>
                </a:solidFill>
                <a:latin typeface="DejaVu Sans"/>
                <a:ea typeface="DejaVu Sans" panose="020B0603030804020204" pitchFamily="34" charset="0"/>
                <a:cs typeface="DejaVu Sans" panose="020B0603030804020204" pitchFamily="34" charset="0"/>
              </a:rPr>
              <a:t>Pse</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konteksti</a:t>
            </a:r>
            <a:r>
              <a:rPr lang="en-US" sz="3000" b="1" dirty="0">
                <a:solidFill>
                  <a:srgbClr val="399884"/>
                </a:solidFill>
                <a:latin typeface="DejaVu Sans"/>
                <a:ea typeface="DejaVu Sans" panose="020B0603030804020204" pitchFamily="34" charset="0"/>
                <a:cs typeface="DejaVu Sans" panose="020B0603030804020204" pitchFamily="34" charset="0"/>
              </a:rPr>
              <a:t> ka </a:t>
            </a:r>
            <a:r>
              <a:rPr lang="en-US" sz="3000" b="1" dirty="0" err="1">
                <a:solidFill>
                  <a:srgbClr val="399884"/>
                </a:solidFill>
                <a:latin typeface="DejaVu Sans"/>
                <a:ea typeface="DejaVu Sans" panose="020B0603030804020204" pitchFamily="34" charset="0"/>
                <a:cs typeface="DejaVu Sans" panose="020B0603030804020204" pitchFamily="34" charset="0"/>
              </a:rPr>
              <a:t>rëndësi</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në</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të</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dhënat</a:t>
            </a:r>
            <a:r>
              <a:rPr lang="en-US" sz="3000" b="1" dirty="0">
                <a:solidFill>
                  <a:srgbClr val="399884"/>
                </a:solidFill>
                <a:latin typeface="DejaVu Sans"/>
                <a:ea typeface="DejaVu Sans" panose="020B0603030804020204" pitchFamily="34" charset="0"/>
                <a:cs typeface="DejaVu Sans" panose="020B0603030804020204" pitchFamily="34" charset="0"/>
              </a:rPr>
              <a:t> e </a:t>
            </a:r>
            <a:r>
              <a:rPr lang="en-US" sz="3000" b="1" dirty="0" err="1">
                <a:solidFill>
                  <a:srgbClr val="399884"/>
                </a:solidFill>
                <a:latin typeface="DejaVu Sans"/>
                <a:ea typeface="DejaVu Sans" panose="020B0603030804020204" pitchFamily="34" charset="0"/>
                <a:cs typeface="DejaVu Sans" panose="020B0603030804020204" pitchFamily="34" charset="0"/>
              </a:rPr>
              <a:t>qëndrueshmërisë</a:t>
            </a:r>
          </a:p>
        </p:txBody>
      </p:sp>
      <p:sp>
        <p:nvSpPr>
          <p:cNvPr id="6" name="CaixaDeTexto 5">
            <a:extLst>
              <a:ext uri="{FF2B5EF4-FFF2-40B4-BE49-F238E27FC236}">
                <a16:creationId xmlns:a16="http://schemas.microsoft.com/office/drawing/2014/main" id="{AB17C942-179A-F187-A4F0-A243FE1646DD}"/>
              </a:ext>
            </a:extLst>
          </p:cNvPr>
          <p:cNvSpPr txBox="1"/>
          <p:nvPr/>
        </p:nvSpPr>
        <p:spPr>
          <a:xfrm>
            <a:off x="10324181" y="295700"/>
            <a:ext cx="1867819" cy="261610"/>
          </a:xfrm>
          <a:prstGeom prst="rect">
            <a:avLst/>
          </a:prstGeom>
          <a:noFill/>
        </p:spPr>
        <p:txBody>
          <a:bodyPr wrap="none" rtlCol="0">
            <a:spAutoFit/>
          </a:bodyPr>
          <a:lstStyle/>
          <a:p>
            <a:r>
              <a:rPr lang="pt-BR" sz="1100" dirty="0">
                <a:latin typeface="DejaVu Math TeX Gyre" panose="02000503000000000000"/>
              </a:rPr>
              <a:t>Imazh: jan.piatkowsk.unspash</a:t>
            </a:r>
            <a:endParaRPr lang="pt-PT" sz="1100" dirty="0">
              <a:latin typeface="DejaVu Math TeX Gyre" panose="02000503000000000000"/>
            </a:endParaRPr>
          </a:p>
        </p:txBody>
      </p:sp>
    </p:spTree>
    <p:extLst>
      <p:ext uri="{BB962C8B-B14F-4D97-AF65-F5344CB8AC3E}">
        <p14:creationId xmlns:p14="http://schemas.microsoft.com/office/powerpoint/2010/main" val="1878151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02FCB-9B33-2E1A-82DE-D4D9DC5CADDA}"/>
            </a:ext>
          </a:extLst>
        </p:cNvPr>
        <p:cNvGrpSpPr/>
        <p:nvPr/>
      </p:nvGrpSpPr>
      <p:grpSpPr>
        <a:xfrm>
          <a:off x="0" y="0"/>
          <a:ext cx="0" cy="0"/>
          <a:chOff x="0" y="0"/>
          <a:chExt cx="0" cy="0"/>
        </a:xfrm>
      </p:grpSpPr>
      <p:pic>
        <p:nvPicPr>
          <p:cNvPr id="2" name="Picture 1" descr="A logo with text on it&#10;&#10;Description automatically generated">
            <a:extLst>
              <a:ext uri="{FF2B5EF4-FFF2-40B4-BE49-F238E27FC236}">
                <a16:creationId xmlns:a16="http://schemas.microsoft.com/office/drawing/2014/main" id="{AAFDAB0F-4B56-C246-2811-ABFC2FAF95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BE8836A0-5189-665A-7FC0-BCAC5925B7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7" name="Title 1">
            <a:extLst>
              <a:ext uri="{FF2B5EF4-FFF2-40B4-BE49-F238E27FC236}">
                <a16:creationId xmlns:a16="http://schemas.microsoft.com/office/drawing/2014/main" id="{82652F1B-B3BF-2C0F-0F72-F0FE73F817FE}"/>
              </a:ext>
            </a:extLst>
          </p:cNvPr>
          <p:cNvSpPr txBox="1">
            <a:spLocks/>
          </p:cNvSpPr>
          <p:nvPr/>
        </p:nvSpPr>
        <p:spPr>
          <a:xfrm>
            <a:off x="514117" y="1394454"/>
            <a:ext cx="10812644" cy="43000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Verifikimi i arsyeshmërisë do të thotë të pyesësh nëse një rezultat është realist. Vlerat që duken jashtëzakonisht të larta ose dyshimshëm të ulëta shpesh kërkojnë një vështrim të dytë.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Një muaj me "zero mbeturina" ose një rënie e papritur e emetimeve mund të jetë rezultat i raportimit të paplotë, të dhënave të munguara, keqfunksionimit të sensorit ose mungesës së lidhshmërisë.</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Vëzhgimi i vlerave të papritura ndërton besimin në mjetet digjitale dhe ndihmon në shmangien e veprimit mbi të dhëna të pasakta ose të paplota.</a:t>
            </a:r>
          </a:p>
        </p:txBody>
      </p:sp>
      <p:sp>
        <p:nvSpPr>
          <p:cNvPr id="11" name="Title 1">
            <a:extLst>
              <a:ext uri="{FF2B5EF4-FFF2-40B4-BE49-F238E27FC236}">
                <a16:creationId xmlns:a16="http://schemas.microsoft.com/office/drawing/2014/main" id="{600E59BF-80C0-D5B5-69A3-375F6912CADA}"/>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Verifikimi i arsyeshmërisë si një zakon praktik</a:t>
            </a:r>
          </a:p>
        </p:txBody>
      </p:sp>
    </p:spTree>
    <p:extLst>
      <p:ext uri="{BB962C8B-B14F-4D97-AF65-F5344CB8AC3E}">
        <p14:creationId xmlns:p14="http://schemas.microsoft.com/office/powerpoint/2010/main" val="237154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40264-D8B3-5058-24D9-45DA3F4DF606}"/>
            </a:ext>
          </a:extLst>
        </p:cNvPr>
        <p:cNvGrpSpPr/>
        <p:nvPr/>
      </p:nvGrpSpPr>
      <p:grpSpPr>
        <a:xfrm>
          <a:off x="0" y="0"/>
          <a:ext cx="0" cy="0"/>
          <a:chOff x="0" y="0"/>
          <a:chExt cx="0" cy="0"/>
        </a:xfrm>
      </p:grpSpPr>
      <p:pic>
        <p:nvPicPr>
          <p:cNvPr id="2" name="Picture 1" descr="A logo with text on it&#10;&#10;Description automatically generated">
            <a:extLst>
              <a:ext uri="{FF2B5EF4-FFF2-40B4-BE49-F238E27FC236}">
                <a16:creationId xmlns:a16="http://schemas.microsoft.com/office/drawing/2014/main" id="{F86471B5-09CE-9036-6757-3114FA96D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4679A6D6-DA1E-A77E-86D7-C1EEDDF0D7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7" name="Title 1">
            <a:extLst>
              <a:ext uri="{FF2B5EF4-FFF2-40B4-BE49-F238E27FC236}">
                <a16:creationId xmlns:a16="http://schemas.microsoft.com/office/drawing/2014/main" id="{45E020AA-1073-24AE-767F-74F74DCC743B}"/>
              </a:ext>
            </a:extLst>
          </p:cNvPr>
          <p:cNvSpPr txBox="1">
            <a:spLocks/>
          </p:cNvSpPr>
          <p:nvPr/>
        </p:nvSpPr>
        <p:spPr>
          <a:xfrm>
            <a:off x="514117" y="1313366"/>
            <a:ext cx="5552684" cy="44279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Sistemet digjitale ofrojnë informacion të shpejtë, por ato nuk mund të zëvendësojnë kuptimin praktik të njerëzve që njohin realitetin e përditshëm të vendit të tyre të punës.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Stafi shpesh vëren detaje operative që shpjegojnë rezultate të pazakonta, si punimet e mirëmbajtjes, ndalesat e pajisjeve ose ndryshimet në nivelet e aktivitetit.</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Kur të dhënat digjitale kombinohen me përvojën njerëzore, interpretimi bëhet më i saktë dhe më i dobishëm për marrjen e vendimeve.</a:t>
            </a:r>
          </a:p>
        </p:txBody>
      </p:sp>
      <p:sp>
        <p:nvSpPr>
          <p:cNvPr id="11" name="Title 1">
            <a:extLst>
              <a:ext uri="{FF2B5EF4-FFF2-40B4-BE49-F238E27FC236}">
                <a16:creationId xmlns:a16="http://schemas.microsoft.com/office/drawing/2014/main" id="{03011DCF-1AB2-6BD3-D063-9099D5FC2268}"/>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Kombinimi i të dhënave me përvojën njerëzore</a:t>
            </a:r>
            <a:endParaRPr lang="pl-PL"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endParaRPr>
          </a:p>
        </p:txBody>
      </p:sp>
      <p:pic>
        <p:nvPicPr>
          <p:cNvPr id="4" name="Imagem 3">
            <a:extLst>
              <a:ext uri="{FF2B5EF4-FFF2-40B4-BE49-F238E27FC236}">
                <a16:creationId xmlns:a16="http://schemas.microsoft.com/office/drawing/2014/main" id="{9953CCD6-F58B-FD39-FC26-4C619ED37F4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6394" y="1640820"/>
            <a:ext cx="6575606" cy="3576360"/>
          </a:xfrm>
          <a:prstGeom prst="rect">
            <a:avLst/>
          </a:prstGeom>
          <a:noFill/>
          <a:ln>
            <a:noFill/>
          </a:ln>
        </p:spPr>
      </p:pic>
    </p:spTree>
    <p:extLst>
      <p:ext uri="{BB962C8B-B14F-4D97-AF65-F5344CB8AC3E}">
        <p14:creationId xmlns:p14="http://schemas.microsoft.com/office/powerpoint/2010/main" val="3590427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06E3D-590D-5CCE-6C9D-DAC9DDDFD9CB}"/>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2656F0A9-912F-AFE2-E10B-0FE3AC922F27}"/>
              </a:ext>
            </a:extLst>
          </p:cNvPr>
          <p:cNvPicPr>
            <a:picLocks noGrp="1" noRot="1" noChangeAspect="1" noMove="1" noResize="1" noEditPoints="1" noAdjustHandles="1" noChangeArrowheads="1" noChangeShapeType="1" noCrop="1"/>
          </p:cNvPicPr>
          <p:nvPr/>
        </p:nvPicPr>
        <p:blipFill>
          <a:blip r:embed="rId2">
            <a:alphaModFix amt="19000"/>
            <a:extLst>
              <a:ext uri="{28A0092B-C50C-407E-A947-70E740481C1C}">
                <a14:useLocalDpi xmlns:a14="http://schemas.microsoft.com/office/drawing/2010/main" val="0"/>
              </a:ext>
            </a:extLst>
          </a:blip>
          <a:srcRect l="618" t="32094" r="-618" b="20214"/>
          <a:stretch/>
        </p:blipFill>
        <p:spPr>
          <a:xfrm rot="153327">
            <a:off x="1415827" y="-103648"/>
            <a:ext cx="10762425" cy="5506326"/>
          </a:xfrm>
          <a:prstGeom prst="rect">
            <a:avLst/>
          </a:prstGeom>
          <a:effectLst>
            <a:softEdge rad="863600"/>
          </a:effectLst>
        </p:spPr>
      </p:pic>
      <p:sp>
        <p:nvSpPr>
          <p:cNvPr id="12" name="Rectangle 11">
            <a:extLst>
              <a:ext uri="{FF2B5EF4-FFF2-40B4-BE49-F238E27FC236}">
                <a16:creationId xmlns:a16="http://schemas.microsoft.com/office/drawing/2014/main" id="{A1ED7FF6-0128-A436-08CC-AB162CF440EF}"/>
              </a:ext>
            </a:extLst>
          </p:cNvPr>
          <p:cNvSpPr>
            <a:spLocks noGrp="1" noRot="1" noMove="1" noResize="1" noEditPoints="1" noAdjustHandles="1" noChangeArrowheads="1" noChangeShapeType="1"/>
          </p:cNvSpPr>
          <p:nvPr/>
        </p:nvSpPr>
        <p:spPr>
          <a:xfrm flipV="1">
            <a:off x="0" y="5468317"/>
            <a:ext cx="12199880" cy="1389683"/>
          </a:xfrm>
          <a:prstGeom prst="rect">
            <a:avLst/>
          </a:prstGeom>
          <a:solidFill>
            <a:srgbClr val="303D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2" name="Title 1">
            <a:extLst>
              <a:ext uri="{FF2B5EF4-FFF2-40B4-BE49-F238E27FC236}">
                <a16:creationId xmlns:a16="http://schemas.microsoft.com/office/drawing/2014/main" id="{77E8D83A-3C4A-86B1-A834-747AC90B8821}"/>
              </a:ext>
            </a:extLst>
          </p:cNvPr>
          <p:cNvSpPr>
            <a:spLocks noGrp="1"/>
          </p:cNvSpPr>
          <p:nvPr>
            <p:ph type="title"/>
          </p:nvPr>
        </p:nvSpPr>
        <p:spPr>
          <a:xfrm>
            <a:off x="558396" y="1022555"/>
            <a:ext cx="10610482" cy="3057832"/>
          </a:xfrm>
        </p:spPr>
        <p:txBody>
          <a:bodyPr>
            <a:noAutofit/>
          </a:bodyPr>
          <a:lstStyle/>
          <a:p>
            <a:pPr lvl="0"/>
            <a:r>
              <a:rPr lang="en-US" sz="3000" b="1" dirty="0">
                <a:solidFill>
                  <a:srgbClr val="399884"/>
                </a:solidFill>
                <a:latin typeface="DejaVu Sans"/>
                <a:ea typeface="DejaVu Sans" panose="020B0603030804020204" pitchFamily="34" charset="0"/>
                <a:cs typeface="DejaVu Sans" panose="020B0603030804020204" pitchFamily="34" charset="0"/>
              </a:rPr>
              <a:t>Moduli 2: </a:t>
            </a:r>
            <a:r>
              <a:rPr lang="en-US" sz="3000" b="1" dirty="0" err="1">
                <a:solidFill>
                  <a:srgbClr val="399884"/>
                </a:solidFill>
                <a:latin typeface="DejaVu Sans"/>
                <a:ea typeface="DejaVu Sans" panose="020B0603030804020204" pitchFamily="34" charset="0"/>
                <a:cs typeface="DejaVu Sans" panose="020B0603030804020204" pitchFamily="34" charset="0"/>
              </a:rPr>
              <a:t>Mundësimi</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i</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teknologjive</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digjitale</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për</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praktika</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më</a:t>
            </a:r>
            <a:r>
              <a:rPr lang="en-US" sz="3000" b="1" dirty="0">
                <a:solidFill>
                  <a:srgbClr val="399884"/>
                </a:solidFill>
                <a:latin typeface="DejaVu Sans"/>
                <a:ea typeface="DejaVu Sans" panose="020B0603030804020204" pitchFamily="34" charset="0"/>
                <a:cs typeface="DejaVu Sans" panose="020B0603030804020204" pitchFamily="34" charset="0"/>
              </a:rPr>
              <a:t> miqësore me mjedisin</a:t>
            </a:r>
            <a:br>
              <a:rPr lang="en-US" sz="3000" b="1" dirty="0">
                <a:latin typeface="DejaVu Sans" panose="020B0603030804020204" pitchFamily="34" charset="0"/>
                <a:ea typeface="DejaVu Sans" panose="020B0603030804020204" pitchFamily="34" charset="0"/>
                <a:cs typeface="DejaVu Sans" panose="020B0603030804020204" pitchFamily="34" charset="0"/>
              </a:rPr>
            </a:br>
            <a:br>
              <a:rPr lang="en-US" sz="3000" b="1" dirty="0">
                <a:latin typeface="DejaVu Sans" panose="020B0603030804020204" pitchFamily="34" charset="0"/>
                <a:ea typeface="DejaVu Sans" panose="020B0603030804020204" pitchFamily="34" charset="0"/>
                <a:cs typeface="DejaVu Sans" panose="020B0603030804020204" pitchFamily="34" charset="0"/>
              </a:rPr>
            </a:br>
            <a:r>
              <a:rPr lang="en-US" sz="3000" dirty="0" err="1">
                <a:solidFill>
                  <a:srgbClr val="373365"/>
                </a:solidFill>
                <a:latin typeface="DejaVu Math TeX Gyre" panose="02000503000000000000"/>
              </a:rPr>
              <a:t>Nëntitulli</a:t>
            </a:r>
            <a:r>
              <a:rPr lang="en-US" sz="3000" dirty="0">
                <a:solidFill>
                  <a:srgbClr val="373365"/>
                </a:solidFill>
                <a:latin typeface="DejaVu Math TeX Gyre" panose="02000503000000000000"/>
              </a:rPr>
              <a:t> 2.1: </a:t>
            </a:r>
            <a:r>
              <a:rPr lang="en-US" sz="3000" dirty="0" err="1">
                <a:solidFill>
                  <a:srgbClr val="373365"/>
                </a:solidFill>
                <a:latin typeface="DejaVu Math TeX Gyre" panose="02000503000000000000"/>
              </a:rPr>
              <a:t>Studime</a:t>
            </a:r>
            <a:r>
              <a:rPr lang="en-US" sz="3000" dirty="0">
                <a:solidFill>
                  <a:srgbClr val="373365"/>
                </a:solidFill>
                <a:latin typeface="DejaVu Math TeX Gyre" panose="02000503000000000000"/>
              </a:rPr>
              <a:t> </a:t>
            </a:r>
            <a:r>
              <a:rPr lang="en-US" sz="3000" dirty="0" err="1">
                <a:solidFill>
                  <a:srgbClr val="373365"/>
                </a:solidFill>
                <a:latin typeface="DejaVu Math TeX Gyre" panose="02000503000000000000"/>
              </a:rPr>
              <a:t>rastesh</a:t>
            </a:r>
            <a:r>
              <a:rPr lang="en-US" sz="3000" dirty="0">
                <a:solidFill>
                  <a:srgbClr val="373365"/>
                </a:solidFill>
                <a:latin typeface="DejaVu Math TeX Gyre" panose="02000503000000000000"/>
              </a:rPr>
              <a:t> </a:t>
            </a:r>
            <a:r>
              <a:rPr lang="en-US" sz="3000" dirty="0" err="1">
                <a:solidFill>
                  <a:srgbClr val="373365"/>
                </a:solidFill>
                <a:latin typeface="DejaVu Math TeX Gyre" panose="02000503000000000000"/>
              </a:rPr>
              <a:t>të</a:t>
            </a:r>
            <a:r>
              <a:rPr lang="en-US" sz="3000" dirty="0">
                <a:solidFill>
                  <a:srgbClr val="373365"/>
                </a:solidFill>
                <a:latin typeface="DejaVu Math TeX Gyre" panose="02000503000000000000"/>
              </a:rPr>
              <a:t> </a:t>
            </a:r>
            <a:r>
              <a:rPr lang="en-US" sz="3000" dirty="0" err="1">
                <a:solidFill>
                  <a:srgbClr val="373365"/>
                </a:solidFill>
                <a:latin typeface="DejaVu Math TeX Gyre" panose="02000503000000000000"/>
              </a:rPr>
              <a:t>teknologjive</a:t>
            </a:r>
            <a:r>
              <a:rPr lang="en-US" sz="3000" dirty="0">
                <a:solidFill>
                  <a:srgbClr val="373365"/>
                </a:solidFill>
                <a:latin typeface="DejaVu Math TeX Gyre" panose="02000503000000000000"/>
              </a:rPr>
              <a:t> </a:t>
            </a:r>
            <a:r>
              <a:rPr lang="en-US" sz="3000" dirty="0" err="1">
                <a:solidFill>
                  <a:srgbClr val="373365"/>
                </a:solidFill>
                <a:latin typeface="DejaVu Math TeX Gyre" panose="02000503000000000000"/>
              </a:rPr>
              <a:t>digjitale</a:t>
            </a:r>
            <a:r>
              <a:rPr lang="en-US" sz="3000" dirty="0">
                <a:solidFill>
                  <a:srgbClr val="373365"/>
                </a:solidFill>
                <a:latin typeface="DejaVu Math TeX Gyre" panose="02000503000000000000"/>
              </a:rPr>
              <a:t> </a:t>
            </a:r>
            <a:r>
              <a:rPr lang="en-US" sz="3000" dirty="0" err="1">
                <a:solidFill>
                  <a:srgbClr val="373365"/>
                </a:solidFill>
                <a:latin typeface="DejaVu Math TeX Gyre" panose="02000503000000000000"/>
              </a:rPr>
              <a:t>të</a:t>
            </a:r>
            <a:r>
              <a:rPr lang="en-US" sz="3000" dirty="0">
                <a:solidFill>
                  <a:srgbClr val="373365"/>
                </a:solidFill>
                <a:latin typeface="DejaVu Math TeX Gyre" panose="02000503000000000000"/>
              </a:rPr>
              <a:t> </a:t>
            </a:r>
            <a:r>
              <a:rPr lang="en-US" sz="3000" dirty="0" err="1">
                <a:solidFill>
                  <a:srgbClr val="373365"/>
                </a:solidFill>
                <a:latin typeface="DejaVu Math TeX Gyre" panose="02000503000000000000"/>
              </a:rPr>
              <a:t>gjelbra</a:t>
            </a:r>
            <a:r>
              <a:rPr lang="en-US" sz="3000" dirty="0">
                <a:solidFill>
                  <a:srgbClr val="373365"/>
                </a:solidFill>
                <a:latin typeface="DejaVu Math TeX Gyre" panose="02000503000000000000"/>
              </a:rPr>
              <a:t> </a:t>
            </a:r>
            <a:r>
              <a:rPr lang="en-US" sz="3000" dirty="0" err="1">
                <a:solidFill>
                  <a:srgbClr val="373365"/>
                </a:solidFill>
                <a:latin typeface="DejaVu Math TeX Gyre" panose="02000503000000000000"/>
              </a:rPr>
              <a:t>në</a:t>
            </a:r>
            <a:r>
              <a:rPr lang="en-US" sz="3000" dirty="0">
                <a:solidFill>
                  <a:srgbClr val="373365"/>
                </a:solidFill>
                <a:latin typeface="DejaVu Math TeX Gyre" panose="02000503000000000000"/>
              </a:rPr>
              <a:t> </a:t>
            </a:r>
            <a:r>
              <a:rPr lang="en-US" sz="3000" dirty="0" err="1">
                <a:solidFill>
                  <a:srgbClr val="373365"/>
                </a:solidFill>
                <a:latin typeface="DejaVu Math TeX Gyre" panose="02000503000000000000"/>
              </a:rPr>
              <a:t>veprim</a:t>
            </a:r>
            <a:br>
              <a:rPr lang="en-US" sz="3000" dirty="0">
                <a:solidFill>
                  <a:srgbClr val="373365"/>
                </a:solidFill>
                <a:latin typeface="DejaVu Math TeX Gyre" panose="02000503000000000000"/>
              </a:rPr>
            </a:br>
            <a:br>
              <a:rPr lang="en-US" sz="3000" dirty="0">
                <a:solidFill>
                  <a:srgbClr val="373365"/>
                </a:solidFill>
                <a:latin typeface="DejaVu Math TeX Gyre" panose="02000503000000000000"/>
              </a:rPr>
            </a:br>
            <a:r>
              <a:rPr lang="en-US" sz="3000" dirty="0">
                <a:solidFill>
                  <a:srgbClr val="373365"/>
                </a:solidFill>
                <a:latin typeface="DejaVu Math TeX Gyre" panose="02000503000000000000"/>
              </a:rPr>
              <a:t>Nënkryetari 2.2: Kriteret për përzgjedhjen e teknologjisë</a:t>
            </a:r>
            <a:br>
              <a:rPr lang="en-US" sz="3000" dirty="0">
                <a:solidFill>
                  <a:srgbClr val="373365"/>
                </a:solidFill>
                <a:latin typeface="DejaVu Math TeX Gyre" panose="02000503000000000000"/>
              </a:rPr>
            </a:br>
            <a:br>
              <a:rPr lang="en-US" sz="3000" dirty="0">
                <a:solidFill>
                  <a:srgbClr val="373365"/>
                </a:solidFill>
                <a:latin typeface="DejaVu Math TeX Gyre" panose="02000503000000000000"/>
              </a:rPr>
            </a:br>
            <a:r>
              <a:rPr lang="en-US" sz="3000" dirty="0">
                <a:solidFill>
                  <a:srgbClr val="373365"/>
                </a:solidFill>
                <a:latin typeface="DejaVu Math TeX Gyre" panose="02000503000000000000"/>
              </a:rPr>
              <a:t>Nënkapitulli 2.3: Planifikimi për zbatim</a:t>
            </a:r>
            <a:endParaRPr lang="en-US" sz="36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endParaRPr>
          </a:p>
        </p:txBody>
      </p:sp>
      <p:sp>
        <p:nvSpPr>
          <p:cNvPr id="8" name="Title 1">
            <a:extLst>
              <a:ext uri="{FF2B5EF4-FFF2-40B4-BE49-F238E27FC236}">
                <a16:creationId xmlns:a16="http://schemas.microsoft.com/office/drawing/2014/main" id="{7177423B-F784-7DD2-62E5-82AF2D4E41C7}"/>
              </a:ext>
            </a:extLst>
          </p:cNvPr>
          <p:cNvSpPr txBox="1">
            <a:spLocks/>
          </p:cNvSpPr>
          <p:nvPr/>
        </p:nvSpPr>
        <p:spPr>
          <a:xfrm>
            <a:off x="634692" y="5976217"/>
            <a:ext cx="6162348" cy="6509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fontAlgn="base" hangingPunct="0">
              <a:lnSpc>
                <a:spcPct val="100000"/>
              </a:lnSpc>
              <a:spcAft>
                <a:spcPct val="0"/>
              </a:spcAft>
            </a:pP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Përmirësimi</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i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cilësisë</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së</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arsimit</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dhe</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lang="sr-Latn-RS" altLang="sr-Latn-RS" sz="1400" dirty="0" err="1">
                <a:solidFill>
                  <a:schemeClr val="bg1"/>
                </a:solidFill>
                <a:latin typeface="DejaVu Math TeX Gyre" panose="02000503000000000000" pitchFamily="2" charset="0"/>
                <a:ea typeface="DejaVu Math TeX Gyre" panose="02000503000000000000" pitchFamily="2" charset="0"/>
                <a:cs typeface="DejaVu Math TeX Gyre" panose="02000503000000000000" pitchFamily="2" charset="0"/>
              </a:rPr>
              <a:t>aftësimit</a:t>
            </a:r>
            <a:r>
              <a:rPr lang="sr-Latn-RS" altLang="sr-Latn-RS" sz="1400" dirty="0">
                <a:solidFill>
                  <a:schemeClr val="bg1"/>
                </a:solidFill>
                <a:latin typeface="DejaVu Math TeX Gyre" panose="02000503000000000000" pitchFamily="2" charset="0"/>
                <a:ea typeface="DejaVu Math TeX Gyre" panose="02000503000000000000" pitchFamily="2" charset="0"/>
                <a:cs typeface="DejaVu Math TeX Gyre" panose="02000503000000000000" pitchFamily="2" charset="0"/>
              </a:rPr>
              <a:t> </a:t>
            </a:r>
            <a:r>
              <a:rPr lang="sr-Latn-RS" altLang="sr-Latn-RS" sz="1400" dirty="0" err="1">
                <a:solidFill>
                  <a:schemeClr val="bg1"/>
                </a:solidFill>
                <a:latin typeface="DejaVu Math TeX Gyre" panose="02000503000000000000" pitchFamily="2" charset="0"/>
                <a:ea typeface="DejaVu Math TeX Gyre" panose="02000503000000000000" pitchFamily="2" charset="0"/>
                <a:cs typeface="DejaVu Math TeX Gyre" panose="02000503000000000000" pitchFamily="2" charset="0"/>
              </a:rPr>
              <a:t>profesional</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(VET)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në</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Ballkanin</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Perëndimor</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për</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zhvillim të qëndrueshëm.</a:t>
            </a:r>
          </a:p>
        </p:txBody>
      </p:sp>
      <p:pic>
        <p:nvPicPr>
          <p:cNvPr id="13" name="Picture 12" descr="A white text on a black background&#10;&#10;Description automatically generated">
            <a:extLst>
              <a:ext uri="{FF2B5EF4-FFF2-40B4-BE49-F238E27FC236}">
                <a16:creationId xmlns:a16="http://schemas.microsoft.com/office/drawing/2014/main" id="{1D15E25A-BE65-C69E-F643-574D2E6B6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977" y="5996644"/>
            <a:ext cx="1261446" cy="504579"/>
          </a:xfrm>
          <a:prstGeom prst="rect">
            <a:avLst/>
          </a:prstGeom>
        </p:spPr>
      </p:pic>
      <p:sp>
        <p:nvSpPr>
          <p:cNvPr id="4" name="Rectangle 2">
            <a:extLst>
              <a:ext uri="{FF2B5EF4-FFF2-40B4-BE49-F238E27FC236}">
                <a16:creationId xmlns:a16="http://schemas.microsoft.com/office/drawing/2014/main" id="{3E9C2CBC-90EE-68AB-A40D-72C69EDD3F7C}"/>
              </a:ext>
            </a:extLst>
          </p:cNvPr>
          <p:cNvSpPr>
            <a:spLocks noChangeArrowheads="1"/>
          </p:cNvSpPr>
          <p:nvPr/>
        </p:nvSpPr>
        <p:spPr bwMode="auto">
          <a:xfrm>
            <a:off x="195589" y="79490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r-Latn-RS" altLang="sr-Latn-RS" sz="1800" b="0" i="0" u="none" strike="noStrike" cap="none" normalizeH="0" baseline="0">
                <a:ln>
                  <a:noFill/>
                </a:ln>
                <a:solidFill>
                  <a:schemeClr val="tx1"/>
                </a:solidFill>
                <a:effectLst/>
                <a:latin typeface="Arial" panose="020B0604020202020204" pitchFamily="34" charset="0"/>
              </a:rPr>
            </a:br>
            <a:endParaRPr kumimoji="0" lang="sr-Latn-RS" altLang="sr-Latn-RS" sz="1800" b="0" i="0" u="none" strike="noStrike" cap="none" normalizeH="0" baseline="0">
              <a:ln>
                <a:noFill/>
              </a:ln>
              <a:solidFill>
                <a:schemeClr val="tx1"/>
              </a:solidFill>
              <a:effectLst/>
              <a:latin typeface="Arial" panose="020B0604020202020204" pitchFamily="34" charset="0"/>
            </a:endParaRPr>
          </a:p>
        </p:txBody>
      </p:sp>
      <p:pic>
        <p:nvPicPr>
          <p:cNvPr id="7" name="Picture 6" descr="A black background with white text&#10;&#10;Description automatically generated">
            <a:extLst>
              <a:ext uri="{FF2B5EF4-FFF2-40B4-BE49-F238E27FC236}">
                <a16:creationId xmlns:a16="http://schemas.microsoft.com/office/drawing/2014/main" id="{ABC6D258-D251-6ADD-F91F-374C6F3334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8483" y="5996644"/>
            <a:ext cx="2412457" cy="504854"/>
          </a:xfrm>
          <a:prstGeom prst="rect">
            <a:avLst/>
          </a:prstGeom>
        </p:spPr>
      </p:pic>
      <p:sp>
        <p:nvSpPr>
          <p:cNvPr id="3" name="Title 1">
            <a:extLst>
              <a:ext uri="{FF2B5EF4-FFF2-40B4-BE49-F238E27FC236}">
                <a16:creationId xmlns:a16="http://schemas.microsoft.com/office/drawing/2014/main" id="{E2C71962-DC56-D279-65E4-D68B81A506D9}"/>
              </a:ext>
            </a:extLst>
          </p:cNvPr>
          <p:cNvSpPr txBox="1">
            <a:spLocks/>
          </p:cNvSpPr>
          <p:nvPr/>
        </p:nvSpPr>
        <p:spPr>
          <a:xfrm>
            <a:off x="293632" y="5561582"/>
            <a:ext cx="5095020" cy="4012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bs-Latn-BA" sz="2000" b="1" dirty="0">
                <a:solidFill>
                  <a:srgbClr val="74D3BD"/>
                </a:solidFill>
                <a:latin typeface="DejaVu Math TeX Gyre" panose="02000503000000000000" pitchFamily="2" charset="0"/>
                <a:ea typeface="DejaVu Math TeX Gyre" panose="02000503000000000000" pitchFamily="2" charset="0"/>
                <a:cs typeface="DejaVu Math TeX Gyre" panose="02000503000000000000" pitchFamily="2" charset="0"/>
              </a:rPr>
              <a:t>Ura e hendekut jeshil dhe digjital</a:t>
            </a:r>
          </a:p>
        </p:txBody>
      </p:sp>
    </p:spTree>
    <p:extLst>
      <p:ext uri="{BB962C8B-B14F-4D97-AF65-F5344CB8AC3E}">
        <p14:creationId xmlns:p14="http://schemas.microsoft.com/office/powerpoint/2010/main" val="3812429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4AF8D-2757-0E5D-7F15-51B5AF85701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D034F69-8A61-869E-D774-FE594BC77343}"/>
              </a:ext>
            </a:extLst>
          </p:cNvPr>
          <p:cNvSpPr/>
          <p:nvPr/>
        </p:nvSpPr>
        <p:spPr>
          <a:xfrm>
            <a:off x="3984331" y="0"/>
            <a:ext cx="8300936" cy="6858000"/>
          </a:xfrm>
          <a:prstGeom prst="rect">
            <a:avLst/>
          </a:prstGeom>
          <a:solidFill>
            <a:srgbClr val="74D3BD"/>
          </a:solidFill>
          <a:ln>
            <a:solidFill>
              <a:srgbClr val="74D3BD"/>
            </a:solidFill>
          </a:ln>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nSpc>
                <a:spcPct val="150000"/>
              </a:lnSpc>
              <a:defRPr/>
            </a:pPr>
            <a:endParaRPr lang="en-US" sz="1400" b="1" u="sng" dirty="0">
              <a:solidFill>
                <a:schemeClr val="bg1"/>
              </a:solidFill>
              <a:latin typeface="Arial"/>
              <a:ea typeface="Cambria"/>
              <a:cs typeface="Arial"/>
            </a:endParaRPr>
          </a:p>
        </p:txBody>
      </p:sp>
      <p:sp>
        <p:nvSpPr>
          <p:cNvPr id="6" name="TextBox 5">
            <a:extLst>
              <a:ext uri="{FF2B5EF4-FFF2-40B4-BE49-F238E27FC236}">
                <a16:creationId xmlns:a16="http://schemas.microsoft.com/office/drawing/2014/main" id="{EF228CB3-145F-057F-3A05-D5B198A36E0F}"/>
              </a:ext>
            </a:extLst>
          </p:cNvPr>
          <p:cNvSpPr txBox="1"/>
          <p:nvPr/>
        </p:nvSpPr>
        <p:spPr>
          <a:xfrm>
            <a:off x="3984331" y="402332"/>
            <a:ext cx="8111062"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pPr>
            <a:r>
              <a:rPr lang="en-GB" sz="3000" b="1" noProof="0" dirty="0">
                <a:solidFill>
                  <a:srgbClr val="303D68"/>
                </a:solidFill>
                <a:latin typeface="DejaVu Math TeX Gyre" panose="02000503000000000000" pitchFamily="2" charset="0"/>
                <a:ea typeface="+mj-ea"/>
                <a:cs typeface="+mj-cs"/>
              </a:rPr>
              <a:t>Aspektet kryesore:</a:t>
            </a:r>
          </a:p>
          <a:p>
            <a:pPr marL="457200" indent="-457200">
              <a:lnSpc>
                <a:spcPct val="90000"/>
              </a:lnSpc>
              <a:spcBef>
                <a:spcPct val="0"/>
              </a:spcBef>
              <a:buFont typeface="Arial" panose="020B0604020202020204" pitchFamily="34" charset="0"/>
              <a:buChar char="•"/>
            </a:pPr>
            <a:r>
              <a:rPr lang="en-GB" sz="3000" noProof="0" dirty="0">
                <a:solidFill>
                  <a:srgbClr val="303D68"/>
                </a:solidFill>
                <a:latin typeface="DejaVu Math TeX Gyre"/>
                <a:ea typeface="+mj-ea"/>
                <a:cs typeface="+mj-cs"/>
              </a:rPr>
              <a:t>Eksploroni shembuj nga bota reale se si mjetet </a:t>
            </a:r>
            <a:r>
              <a:rPr lang="en-GB" sz="3000" noProof="0" dirty="0" err="1">
                <a:solidFill>
                  <a:srgbClr val="303D68"/>
                </a:solidFill>
                <a:latin typeface="DejaVu Math TeX Gyre"/>
                <a:ea typeface="+mj-ea"/>
                <a:cs typeface="+mj-cs"/>
              </a:rPr>
              <a:t>digjitale</a:t>
            </a:r>
            <a:r>
              <a:rPr lang="en-GB" sz="3000" noProof="0" dirty="0">
                <a:solidFill>
                  <a:srgbClr val="303D68"/>
                </a:solidFill>
                <a:latin typeface="DejaVu Math TeX Gyre"/>
                <a:ea typeface="+mj-ea"/>
                <a:cs typeface="+mj-cs"/>
              </a:rPr>
              <a:t> </a:t>
            </a:r>
            <a:r>
              <a:rPr lang="en-GB" sz="3000" noProof="0" dirty="0" err="1">
                <a:solidFill>
                  <a:srgbClr val="303D68"/>
                </a:solidFill>
                <a:latin typeface="DejaVu Math TeX Gyre"/>
                <a:ea typeface="+mj-ea"/>
                <a:cs typeface="+mj-cs"/>
              </a:rPr>
              <a:t>mbështesin</a:t>
            </a:r>
            <a:r>
              <a:rPr lang="en-GB" sz="3000" noProof="0" dirty="0">
                <a:solidFill>
                  <a:srgbClr val="303D68"/>
                </a:solidFill>
                <a:latin typeface="DejaVu Math TeX Gyre"/>
                <a:ea typeface="+mj-ea"/>
                <a:cs typeface="+mj-cs"/>
              </a:rPr>
              <a:t> </a:t>
            </a:r>
            <a:r>
              <a:rPr lang="en-GB" sz="3000" noProof="0" dirty="0" err="1">
                <a:solidFill>
                  <a:srgbClr val="303D68"/>
                </a:solidFill>
                <a:latin typeface="DejaVu Math TeX Gyre"/>
                <a:ea typeface="+mj-ea"/>
                <a:cs typeface="+mj-cs"/>
              </a:rPr>
              <a:t>qëndrueshmërinë</a:t>
            </a:r>
            <a:r>
              <a:rPr lang="en-GB" sz="3000" noProof="0" dirty="0">
                <a:solidFill>
                  <a:srgbClr val="303D68"/>
                </a:solidFill>
                <a:latin typeface="DejaVu Math TeX Gyre"/>
                <a:ea typeface="+mj-ea"/>
                <a:cs typeface="+mj-cs"/>
              </a:rPr>
              <a:t> </a:t>
            </a:r>
            <a:r>
              <a:rPr lang="en-GB" sz="3000" noProof="0" dirty="0" err="1">
                <a:solidFill>
                  <a:srgbClr val="303D68"/>
                </a:solidFill>
                <a:latin typeface="DejaVu Math TeX Gyre"/>
                <a:ea typeface="+mj-ea"/>
                <a:cs typeface="+mj-cs"/>
              </a:rPr>
              <a:t>në</a:t>
            </a:r>
            <a:r>
              <a:rPr lang="en-GB" sz="3000" noProof="0" dirty="0">
                <a:solidFill>
                  <a:srgbClr val="303D68"/>
                </a:solidFill>
                <a:latin typeface="DejaVu Math TeX Gyre"/>
                <a:ea typeface="+mj-ea"/>
                <a:cs typeface="+mj-cs"/>
              </a:rPr>
              <a:t> </a:t>
            </a:r>
            <a:r>
              <a:rPr lang="en-GB" sz="3000" noProof="0" dirty="0" err="1">
                <a:solidFill>
                  <a:srgbClr val="303D68"/>
                </a:solidFill>
                <a:latin typeface="DejaVu Math TeX Gyre"/>
                <a:ea typeface="+mj-ea"/>
                <a:cs typeface="+mj-cs"/>
              </a:rPr>
              <a:t>sektorët</a:t>
            </a:r>
            <a:r>
              <a:rPr lang="en-GB" sz="3000" noProof="0" dirty="0">
                <a:solidFill>
                  <a:srgbClr val="303D68"/>
                </a:solidFill>
                <a:latin typeface="DejaVu Math TeX Gyre"/>
                <a:ea typeface="+mj-ea"/>
                <a:cs typeface="+mj-cs"/>
              </a:rPr>
              <a:t> </a:t>
            </a:r>
            <a:r>
              <a:rPr lang="en-GB" sz="3000" noProof="0" dirty="0" err="1">
                <a:solidFill>
                  <a:srgbClr val="303D68"/>
                </a:solidFill>
                <a:latin typeface="DejaVu Math TeX Gyre"/>
                <a:ea typeface="+mj-ea"/>
                <a:cs typeface="+mj-cs"/>
              </a:rPr>
              <a:t>kryesorë</a:t>
            </a:r>
            <a:r>
              <a:rPr lang="en-GB" sz="3000" noProof="0" dirty="0">
                <a:solidFill>
                  <a:srgbClr val="303D68"/>
                </a:solidFill>
                <a:latin typeface="DejaVu Math TeX Gyre"/>
                <a:ea typeface="+mj-ea"/>
                <a:cs typeface="+mj-cs"/>
              </a:rPr>
              <a:t> </a:t>
            </a:r>
            <a:r>
              <a:rPr lang="en-GB" sz="3000" noProof="0" dirty="0" err="1">
                <a:solidFill>
                  <a:srgbClr val="303D68"/>
                </a:solidFill>
                <a:latin typeface="DejaVu Math TeX Gyre"/>
                <a:ea typeface="+mj-ea"/>
                <a:cs typeface="+mj-cs"/>
              </a:rPr>
              <a:t>të</a:t>
            </a:r>
            <a:r>
              <a:rPr lang="en-GB" sz="3000" noProof="0" dirty="0">
                <a:solidFill>
                  <a:srgbClr val="303D68"/>
                </a:solidFill>
                <a:latin typeface="DejaVu Math TeX Gyre"/>
                <a:ea typeface="+mj-ea"/>
                <a:cs typeface="+mj-cs"/>
              </a:rPr>
              <a:t> </a:t>
            </a:r>
            <a:r>
              <a:rPr lang="en-GB" sz="3000" noProof="0" dirty="0" err="1">
                <a:solidFill>
                  <a:srgbClr val="303D68"/>
                </a:solidFill>
                <a:latin typeface="DejaVu Math TeX Gyre"/>
                <a:ea typeface="+mj-ea"/>
                <a:cs typeface="+mj-cs"/>
              </a:rPr>
              <a:t>arsimit</a:t>
            </a:r>
            <a:r>
              <a:rPr lang="en-GB" sz="3000" noProof="0" dirty="0">
                <a:solidFill>
                  <a:srgbClr val="303D68"/>
                </a:solidFill>
                <a:latin typeface="DejaVu Math TeX Gyre"/>
                <a:ea typeface="+mj-ea"/>
                <a:cs typeface="+mj-cs"/>
              </a:rPr>
              <a:t> </a:t>
            </a:r>
            <a:r>
              <a:rPr lang="en-GB" sz="3000" dirty="0" err="1">
                <a:solidFill>
                  <a:srgbClr val="303D68"/>
                </a:solidFill>
                <a:latin typeface="DejaVu Math TeX Gyre"/>
                <a:ea typeface="+mj-ea"/>
                <a:cs typeface="+mj-cs"/>
              </a:rPr>
              <a:t>dhe</a:t>
            </a:r>
            <a:r>
              <a:rPr lang="en-GB" sz="3000" dirty="0">
                <a:solidFill>
                  <a:srgbClr val="303D68"/>
                </a:solidFill>
                <a:latin typeface="DejaVu Math TeX Gyre"/>
                <a:ea typeface="+mj-ea"/>
                <a:cs typeface="+mj-cs"/>
              </a:rPr>
              <a:t> </a:t>
            </a:r>
            <a:r>
              <a:rPr lang="en-GB" sz="3000" dirty="0" err="1">
                <a:solidFill>
                  <a:srgbClr val="303D68"/>
                </a:solidFill>
                <a:latin typeface="DejaVu Math TeX Gyre"/>
                <a:ea typeface="+mj-ea"/>
                <a:cs typeface="+mj-cs"/>
              </a:rPr>
              <a:t>aftësimit</a:t>
            </a:r>
            <a:r>
              <a:rPr lang="en-GB" sz="3000" noProof="0" dirty="0">
                <a:solidFill>
                  <a:srgbClr val="303D68"/>
                </a:solidFill>
                <a:latin typeface="DejaVu Math TeX Gyre"/>
                <a:ea typeface="+mj-ea"/>
                <a:cs typeface="+mj-cs"/>
              </a:rPr>
              <a:t> </a:t>
            </a:r>
            <a:r>
              <a:rPr lang="en-GB" sz="3000" noProof="0" dirty="0" err="1">
                <a:solidFill>
                  <a:srgbClr val="303D68"/>
                </a:solidFill>
                <a:latin typeface="DejaVu Math TeX Gyre"/>
                <a:ea typeface="+mj-ea"/>
                <a:cs typeface="+mj-cs"/>
              </a:rPr>
              <a:t>profesional</a:t>
            </a:r>
            <a:endParaRPr lang="en-GB" sz="3000" noProof="0" dirty="0">
              <a:solidFill>
                <a:srgbClr val="303D68"/>
              </a:solidFill>
              <a:latin typeface="DejaVu Math TeX Gyre"/>
              <a:ea typeface="+mj-ea"/>
              <a:cs typeface="+mj-cs"/>
            </a:endParaRPr>
          </a:p>
          <a:p>
            <a:pPr marL="457200" indent="-457200">
              <a:lnSpc>
                <a:spcPct val="90000"/>
              </a:lnSpc>
              <a:spcBef>
                <a:spcPct val="0"/>
              </a:spcBef>
              <a:buFont typeface="Arial" panose="020B0604020202020204" pitchFamily="34" charset="0"/>
              <a:buChar char="•"/>
            </a:pPr>
            <a:r>
              <a:rPr lang="en-GB" sz="3000" noProof="0" dirty="0">
                <a:solidFill>
                  <a:srgbClr val="303D68"/>
                </a:solidFill>
                <a:latin typeface="DejaVu Math TeX Gyre" panose="02000503000000000000" pitchFamily="2" charset="0"/>
                <a:ea typeface="+mj-ea"/>
                <a:cs typeface="+mj-cs"/>
              </a:rPr>
              <a:t>Shembuj të studimeve të rasteve.</a:t>
            </a:r>
            <a:endParaRPr lang="en-GB" sz="1800" kern="100" noProof="0"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p:txBody>
      </p:sp>
      <p:sp>
        <p:nvSpPr>
          <p:cNvPr id="9" name="Text Box 10">
            <a:extLst>
              <a:ext uri="{FF2B5EF4-FFF2-40B4-BE49-F238E27FC236}">
                <a16:creationId xmlns:a16="http://schemas.microsoft.com/office/drawing/2014/main" id="{B6877EDD-BF4D-2192-6C7E-777AC4C7364B}"/>
              </a:ext>
            </a:extLst>
          </p:cNvPr>
          <p:cNvSpPr txBox="1">
            <a:spLocks noChangeArrowheads="1"/>
          </p:cNvSpPr>
          <p:nvPr/>
        </p:nvSpPr>
        <p:spPr bwMode="auto">
          <a:xfrm>
            <a:off x="96607" y="402332"/>
            <a:ext cx="3824186" cy="2215991"/>
          </a:xfrm>
          <a:prstGeom prst="rect">
            <a:avLst/>
          </a:prstGeom>
          <a:noFill/>
          <a:ln w="9525">
            <a:noFill/>
            <a:miter lim="800000"/>
            <a:headEnd/>
            <a:tailEnd/>
          </a:ln>
        </p:spPr>
        <p:txBody>
          <a:bodyPr wrap="square" lIns="60960" tIns="30480" rIns="60960" bIns="30480" anchor="t">
            <a:spAutoFit/>
          </a:bodyPr>
          <a:lstStyle/>
          <a:p>
            <a:pPr algn="ctr" defTabSz="1219170">
              <a:spcBef>
                <a:spcPct val="20000"/>
              </a:spcBef>
              <a:defRPr/>
            </a:pPr>
            <a:r>
              <a:rPr lang="en-US" sz="28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Nëntitull 2.1: Studime rastesh të teknologjive digjitale të gjelbra në veprim</a:t>
            </a:r>
          </a:p>
        </p:txBody>
      </p:sp>
      <p:pic>
        <p:nvPicPr>
          <p:cNvPr id="2" name="Picture 1" descr="A logo with text on it&#10;&#10;Description automatically generated">
            <a:extLst>
              <a:ext uri="{FF2B5EF4-FFF2-40B4-BE49-F238E27FC236}">
                <a16:creationId xmlns:a16="http://schemas.microsoft.com/office/drawing/2014/main" id="{E8B4E403-9074-DE29-8183-F1AED79E97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063" y="3005099"/>
            <a:ext cx="2119501" cy="847801"/>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9B0151D1-7F83-79C3-4616-2A159B15A0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Tree>
    <p:extLst>
      <p:ext uri="{BB962C8B-B14F-4D97-AF65-F5344CB8AC3E}">
        <p14:creationId xmlns:p14="http://schemas.microsoft.com/office/powerpoint/2010/main" val="219304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9239C-1E3D-C9DD-CE72-E2E004053C67}"/>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212C363F-4286-E670-459C-229FAF5D93F9}"/>
              </a:ext>
            </a:extLst>
          </p:cNvPr>
          <p:cNvSpPr txBox="1">
            <a:spLocks/>
          </p:cNvSpPr>
          <p:nvPr/>
        </p:nvSpPr>
        <p:spPr>
          <a:xfrm>
            <a:off x="514117" y="745527"/>
            <a:ext cx="10515600" cy="648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Rezultatet e të nxënit</a:t>
            </a:r>
            <a:endParaRPr lang="bs-Latn-BA" sz="4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endParaRPr>
          </a:p>
        </p:txBody>
      </p:sp>
      <p:sp>
        <p:nvSpPr>
          <p:cNvPr id="7" name="Title 1">
            <a:extLst>
              <a:ext uri="{FF2B5EF4-FFF2-40B4-BE49-F238E27FC236}">
                <a16:creationId xmlns:a16="http://schemas.microsoft.com/office/drawing/2014/main" id="{4674A1F7-E83A-277B-63BF-AA540B4DDD60}"/>
              </a:ext>
            </a:extLst>
          </p:cNvPr>
          <p:cNvSpPr txBox="1">
            <a:spLocks/>
          </p:cNvSpPr>
          <p:nvPr/>
        </p:nvSpPr>
        <p:spPr>
          <a:xfrm>
            <a:off x="514117" y="1668091"/>
            <a:ext cx="10633781" cy="24369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Font typeface="Arial" panose="020B0604020202020204" pitchFamily="34" charset="0"/>
              <a:buChar char="•"/>
            </a:pPr>
            <a:r>
              <a:rPr lang="en-GB" sz="2000" noProof="0" dirty="0">
                <a:solidFill>
                  <a:srgbClr val="303D68"/>
                </a:solidFill>
                <a:latin typeface="DejaVu Math TeX Gyre" panose="02000503000000000000" pitchFamily="2" charset="0"/>
              </a:rPr>
              <a:t>Interpretoni të dhënat operative dhe treguesit kryesorë të performancës (KPI) që lidhen me Marrëveshjen e Gjelbër Evropiane për të identifikuar modele, vlera të jashtëzakonshme dhe mundësi për përmirësime të qëndrueshmërisë.</a:t>
            </a:r>
          </a:p>
          <a:p>
            <a:pPr marL="285750" indent="-285750">
              <a:buFont typeface="Arial" panose="020B0604020202020204" pitchFamily="34" charset="0"/>
              <a:buChar char="•"/>
            </a:pPr>
            <a:endParaRPr lang="en-GB" sz="2000" noProof="0" dirty="0">
              <a:solidFill>
                <a:srgbClr val="303D68"/>
              </a:solidFill>
              <a:latin typeface="DejaVu Math TeX Gyre" panose="02000503000000000000" pitchFamily="2" charset="0"/>
            </a:endParaRPr>
          </a:p>
          <a:p>
            <a:pPr marL="285750" indent="-285750">
              <a:buFont typeface="Arial" panose="020B0604020202020204" pitchFamily="34" charset="0"/>
              <a:buChar char="•"/>
            </a:pPr>
            <a:r>
              <a:rPr lang="en-GB" sz="2000" noProof="0" dirty="0">
                <a:solidFill>
                  <a:srgbClr val="303D68"/>
                </a:solidFill>
                <a:latin typeface="DejaVu Math TeX Gyre" panose="02000503000000000000" pitchFamily="2" charset="0"/>
              </a:rPr>
              <a:t>Vlerësoni dhe zgjidhni teknologji dixhitale mundësuese për praktika më miqësore me mjedisin bazuar në kritere të qarta, duke përfshirë qëllimin, ndërveprimin dhe përpjekjen e zbatimit.</a:t>
            </a:r>
          </a:p>
          <a:p>
            <a:pPr marL="742950" lvl="1" indent="-285750">
              <a:buFont typeface="Arial" panose="020B0604020202020204" pitchFamily="34" charset="0"/>
              <a:buChar char="•"/>
            </a:pPr>
            <a:endParaRPr lang="en-US" sz="100" dirty="0">
              <a:solidFill>
                <a:srgbClr val="303D68"/>
              </a:solidFill>
              <a:latin typeface="DejaVu Math TeX Gyre" panose="02000503000000000000" pitchFamily="2" charset="0"/>
            </a:endParaRPr>
          </a:p>
          <a:p>
            <a:pPr marL="742950" lvl="1" indent="-285750">
              <a:buFont typeface="Arial" panose="020B0604020202020204" pitchFamily="34" charset="0"/>
              <a:buChar char="•"/>
            </a:pPr>
            <a:endParaRPr lang="en-US" sz="100" dirty="0">
              <a:solidFill>
                <a:srgbClr val="303D68"/>
              </a:solidFill>
              <a:latin typeface="DejaVu Math TeX Gyre" panose="02000503000000000000" pitchFamily="2" charset="0"/>
            </a:endParaRPr>
          </a:p>
          <a:p>
            <a:pPr marL="742950" lvl="1" indent="-285750">
              <a:buFont typeface="Arial" panose="020B0604020202020204" pitchFamily="34" charset="0"/>
              <a:buChar char="•"/>
            </a:pPr>
            <a:r>
              <a:rPr lang="en-US" sz="100" dirty="0">
                <a:solidFill>
                  <a:srgbClr val="303D68"/>
                </a:solidFill>
                <a:latin typeface="DejaVu Math TeX Gyre" panose="02000503000000000000" pitchFamily="2" charset="0"/>
              </a:rPr>
              <a:t> </a:t>
            </a:r>
          </a:p>
          <a:p>
            <a:pPr marL="742950" lvl="1" indent="-285750">
              <a:buFont typeface="Arial" panose="020B0604020202020204" pitchFamily="34" charset="0"/>
              <a:buChar char="•"/>
            </a:pPr>
            <a:endParaRPr lang="bg-BG" sz="100" dirty="0">
              <a:solidFill>
                <a:srgbClr val="303D68"/>
              </a:solidFill>
              <a:latin typeface="DejaVu Math TeX Gyre" panose="02000503000000000000" pitchFamily="2" charset="0"/>
            </a:endParaRPr>
          </a:p>
          <a:p>
            <a:pPr marL="742950" lvl="1" indent="-285750">
              <a:buFont typeface="Arial" panose="020B0604020202020204" pitchFamily="34" charset="0"/>
              <a:buChar char="•"/>
            </a:pPr>
            <a:r>
              <a:rPr lang="en-US" sz="100" dirty="0">
                <a:solidFill>
                  <a:srgbClr val="303D68"/>
                </a:solidFill>
                <a:latin typeface="DejaVu Math TeX Gyre" panose="02000503000000000000" pitchFamily="2" charset="0"/>
              </a:rPr>
              <a:t> </a:t>
            </a:r>
            <a:endParaRPr lang="bg-BG" sz="100" dirty="0">
              <a:solidFill>
                <a:srgbClr val="303D68"/>
              </a:solidFill>
              <a:latin typeface="DejaVu Math TeX Gyre" panose="02000503000000000000" pitchFamily="2" charset="0"/>
            </a:endParaRPr>
          </a:p>
          <a:p>
            <a:pPr marL="742950" lvl="1" indent="-285750">
              <a:buFont typeface="Arial" panose="020B0604020202020204" pitchFamily="34" charset="0"/>
              <a:buChar char="•"/>
            </a:pPr>
            <a:endParaRPr lang="bg-BG" sz="100" dirty="0">
              <a:solidFill>
                <a:srgbClr val="303D68"/>
              </a:solidFill>
              <a:latin typeface="DejaVu Math TeX Gyre" panose="02000503000000000000" pitchFamily="2" charset="0"/>
            </a:endParaRPr>
          </a:p>
          <a:p>
            <a:pPr marL="742950" lvl="1" indent="-285750">
              <a:buFont typeface="Arial" panose="020B0604020202020204" pitchFamily="34" charset="0"/>
              <a:buChar char="•"/>
            </a:pPr>
            <a:endParaRPr lang="bg-BG" sz="100" dirty="0">
              <a:solidFill>
                <a:srgbClr val="303D68"/>
              </a:solidFill>
              <a:latin typeface="DejaVu Math TeX Gyre" panose="02000503000000000000" pitchFamily="2" charset="0"/>
            </a:endParaRPr>
          </a:p>
          <a:p>
            <a:pPr marL="742950" lvl="1" indent="-285750">
              <a:buFont typeface="Arial" panose="020B0604020202020204" pitchFamily="34" charset="0"/>
              <a:buChar char="•"/>
            </a:pPr>
            <a:endParaRPr lang="bg-BG" sz="100" dirty="0">
              <a:solidFill>
                <a:srgbClr val="303D68"/>
              </a:solidFill>
              <a:latin typeface="DejaVu Math TeX Gyre" panose="02000503000000000000" pitchFamily="2" charset="0"/>
            </a:endParaRPr>
          </a:p>
          <a:p>
            <a:pPr marL="742950" lvl="1" indent="-285750">
              <a:buFont typeface="Arial" panose="020B0604020202020204" pitchFamily="34" charset="0"/>
              <a:buChar char="•"/>
            </a:pPr>
            <a:endParaRPr lang="bg-BG" sz="100" dirty="0">
              <a:solidFill>
                <a:srgbClr val="303D68"/>
              </a:solidFill>
              <a:latin typeface="DejaVu Math TeX Gyre" panose="02000503000000000000" pitchFamily="2" charset="0"/>
            </a:endParaRPr>
          </a:p>
          <a:p>
            <a:pPr marL="742950" lvl="1" indent="-285750">
              <a:buFont typeface="Courier New" panose="02070309020205020404" pitchFamily="49" charset="0"/>
              <a:buChar char="o"/>
            </a:pPr>
            <a:endParaRPr lang="en-US" sz="1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pic>
        <p:nvPicPr>
          <p:cNvPr id="2" name="Picture 1" descr="A logo with text on it&#10;&#10;Description automatically generated">
            <a:extLst>
              <a:ext uri="{FF2B5EF4-FFF2-40B4-BE49-F238E27FC236}">
                <a16:creationId xmlns:a16="http://schemas.microsoft.com/office/drawing/2014/main" id="{0A516863-2B40-650E-A526-AEC83EE9E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53CE4FCB-F5D6-3A9A-4081-3BDCA0AA87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Tree>
    <p:extLst>
      <p:ext uri="{BB962C8B-B14F-4D97-AF65-F5344CB8AC3E}">
        <p14:creationId xmlns:p14="http://schemas.microsoft.com/office/powerpoint/2010/main" val="241448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8392EC-8B65-76A2-CF3A-E248B9770301}"/>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FD14F940-5CC9-2B24-1CD1-20B7FD10E074}"/>
              </a:ext>
            </a:extLst>
          </p:cNvPr>
          <p:cNvSpPr txBox="1">
            <a:spLocks/>
          </p:cNvSpPr>
          <p:nvPr/>
        </p:nvSpPr>
        <p:spPr>
          <a:xfrm>
            <a:off x="422626" y="1850998"/>
            <a:ext cx="5850355" cy="3742762"/>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spcAft>
                <a:spcPts val="600"/>
              </a:spcAft>
              <a:buFont typeface="Arial" panose="020B0604020202020204" pitchFamily="34" charset="0"/>
              <a:buChar char="•"/>
            </a:pPr>
            <a:r>
              <a:rPr lang="en-US" sz="2000" dirty="0">
                <a:solidFill>
                  <a:srgbClr val="303D68"/>
                </a:solidFill>
                <a:latin typeface="DejaVu Math TeX Gyre"/>
              </a:rPr>
              <a:t>Në të gjithë Evropën, teknologjitë digjitale po ndihmojnë </a:t>
            </a:r>
            <a:r>
              <a:rPr lang="en-US" sz="2000" err="1">
                <a:solidFill>
                  <a:srgbClr val="303D68"/>
                </a:solidFill>
                <a:latin typeface="DejaVu Math TeX Gyre"/>
              </a:rPr>
              <a:t>organizatat </a:t>
            </a:r>
            <a:r>
              <a:rPr lang="en-US" sz="2000" dirty="0">
                <a:solidFill>
                  <a:srgbClr val="303D68"/>
                </a:solidFill>
                <a:latin typeface="DejaVu Math TeX Gyre"/>
              </a:rPr>
              <a:t>të reduktojnë mbeturinat, të kursejnë burimet dhe të përmirësojnë performancën mjedisore.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Këto mjete e kthejnë qëndrueshmërinë nga një ide abstrakte në një veprim praktik, duke përdorur sensorë, platforma të të dhënave dhe sisteme të lidhura për të monitoruar atë që ndodh në kohë reale.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a:rPr>
              <a:t>Kur </a:t>
            </a:r>
            <a:r>
              <a:rPr lang="en-US" sz="2000" dirty="0" err="1">
                <a:solidFill>
                  <a:srgbClr val="303D68"/>
                </a:solidFill>
                <a:latin typeface="DejaVu Math TeX Gyre"/>
              </a:rPr>
              <a:t>informacioni</a:t>
            </a:r>
            <a:r>
              <a:rPr lang="en-US" sz="2000" dirty="0">
                <a:solidFill>
                  <a:srgbClr val="303D68"/>
                </a:solidFill>
                <a:latin typeface="DejaVu Math TeX Gyre"/>
              </a:rPr>
              <a:t> </a:t>
            </a:r>
            <a:r>
              <a:rPr lang="en-US" sz="2000" dirty="0" err="1">
                <a:solidFill>
                  <a:srgbClr val="303D68"/>
                </a:solidFill>
                <a:latin typeface="DejaVu Math TeX Gyre"/>
              </a:rPr>
              <a:t>digjital</a:t>
            </a:r>
            <a:r>
              <a:rPr lang="en-US" sz="2000" dirty="0">
                <a:solidFill>
                  <a:srgbClr val="303D68"/>
                </a:solidFill>
                <a:latin typeface="DejaVu Math TeX Gyre"/>
              </a:rPr>
              <a:t> </a:t>
            </a:r>
            <a:r>
              <a:rPr lang="en-US" sz="2000" dirty="0" err="1">
                <a:solidFill>
                  <a:srgbClr val="303D68"/>
                </a:solidFill>
                <a:latin typeface="DejaVu Math TeX Gyre"/>
              </a:rPr>
              <a:t>rrjedh</a:t>
            </a:r>
            <a:r>
              <a:rPr lang="en-US" sz="2000" dirty="0">
                <a:solidFill>
                  <a:srgbClr val="303D68"/>
                </a:solidFill>
                <a:latin typeface="DejaVu Math TeX Gyre"/>
              </a:rPr>
              <a:t> pa </a:t>
            </a:r>
            <a:r>
              <a:rPr lang="en-US" sz="2000" dirty="0" err="1">
                <a:solidFill>
                  <a:srgbClr val="303D68"/>
                </a:solidFill>
                <a:latin typeface="DejaVu Math TeX Gyre"/>
              </a:rPr>
              <a:t>pengesa</a:t>
            </a:r>
            <a:r>
              <a:rPr lang="en-US" sz="2000" dirty="0">
                <a:solidFill>
                  <a:srgbClr val="303D68"/>
                </a:solidFill>
                <a:latin typeface="DejaVu Math TeX Gyre"/>
              </a:rPr>
              <a:t>, </a:t>
            </a:r>
            <a:r>
              <a:rPr lang="en-US" sz="2000" dirty="0" err="1">
                <a:solidFill>
                  <a:srgbClr val="303D68"/>
                </a:solidFill>
                <a:latin typeface="DejaVu Math TeX Gyre"/>
              </a:rPr>
              <a:t>organizatat</a:t>
            </a:r>
            <a:r>
              <a:rPr lang="en-US" sz="2000" dirty="0">
                <a:solidFill>
                  <a:srgbClr val="303D68"/>
                </a:solidFill>
                <a:latin typeface="DejaVu Math TeX Gyre"/>
              </a:rPr>
              <a:t> </a:t>
            </a:r>
            <a:r>
              <a:rPr lang="en-US" sz="2000" dirty="0" err="1">
                <a:solidFill>
                  <a:srgbClr val="303D68"/>
                </a:solidFill>
                <a:latin typeface="DejaVu Math TeX Gyre"/>
              </a:rPr>
              <a:t>mund</a:t>
            </a:r>
            <a:r>
              <a:rPr lang="en-US" sz="2000" dirty="0">
                <a:solidFill>
                  <a:srgbClr val="303D68"/>
                </a:solidFill>
                <a:latin typeface="DejaVu Math TeX Gyre"/>
              </a:rPr>
              <a:t> </a:t>
            </a:r>
            <a:r>
              <a:rPr lang="en-US" sz="2000" dirty="0" err="1">
                <a:solidFill>
                  <a:srgbClr val="303D68"/>
                </a:solidFill>
                <a:latin typeface="DejaVu Math TeX Gyre"/>
              </a:rPr>
              <a:t>të</a:t>
            </a:r>
            <a:r>
              <a:rPr lang="en-US" sz="2000" dirty="0">
                <a:solidFill>
                  <a:srgbClr val="303D68"/>
                </a:solidFill>
                <a:latin typeface="DejaVu Math TeX Gyre"/>
              </a:rPr>
              <a:t> marrin vendime më të shpejta dhe të identifikojnë mundësi për të punuar më efikasant.</a:t>
            </a:r>
            <a:endParaRPr lang="en-US" sz="1900" dirty="0">
              <a:latin typeface="DejaVu Math TeX Gyre"/>
            </a:endParaRPr>
          </a:p>
        </p:txBody>
      </p:sp>
      <p:pic>
        <p:nvPicPr>
          <p:cNvPr id="1028" name="Picture 4" descr="Uma imagem de um círculo feito de folhas">
            <a:extLst>
              <a:ext uri="{FF2B5EF4-FFF2-40B4-BE49-F238E27FC236}">
                <a16:creationId xmlns:a16="http://schemas.microsoft.com/office/drawing/2014/main" id="{80FF736A-DC8F-0DBA-45E2-6ABB0905D6B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8022"/>
          <a:stretch>
            <a:fillRect/>
          </a:stretch>
        </p:blipFill>
        <p:spPr bwMode="auto">
          <a:xfrm rot="10800000">
            <a:off x="6634018" y="-10"/>
            <a:ext cx="5554933"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descr="Blue text on a black background&#10;&#10;Description automatically generated">
            <a:extLst>
              <a:ext uri="{FF2B5EF4-FFF2-40B4-BE49-F238E27FC236}">
                <a16:creationId xmlns:a16="http://schemas.microsoft.com/office/drawing/2014/main" id="{ECE1745C-EF3C-D65B-3875-465D4B0711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1" name="Picture 10" descr="A logo with text on it&#10;&#10;Description automatically generated">
            <a:extLst>
              <a:ext uri="{FF2B5EF4-FFF2-40B4-BE49-F238E27FC236}">
                <a16:creationId xmlns:a16="http://schemas.microsoft.com/office/drawing/2014/main" id="{F581996D-A674-F0E2-9D0A-D63ABFE291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12" name="Title 1">
            <a:extLst>
              <a:ext uri="{FF2B5EF4-FFF2-40B4-BE49-F238E27FC236}">
                <a16:creationId xmlns:a16="http://schemas.microsoft.com/office/drawing/2014/main" id="{19BCC933-6D26-87BB-45A1-752E659831B9}"/>
              </a:ext>
            </a:extLst>
          </p:cNvPr>
          <p:cNvSpPr txBox="1">
            <a:spLocks/>
          </p:cNvSpPr>
          <p:nvPr/>
        </p:nvSpPr>
        <p:spPr>
          <a:xfrm>
            <a:off x="461192" y="586758"/>
            <a:ext cx="5711633"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Si mjetet digjitale formësojnë praktikat më miqësore me mjedisin</a:t>
            </a:r>
          </a:p>
        </p:txBody>
      </p:sp>
      <p:sp>
        <p:nvSpPr>
          <p:cNvPr id="15" name="TextBox 14">
            <a:extLst>
              <a:ext uri="{FF2B5EF4-FFF2-40B4-BE49-F238E27FC236}">
                <a16:creationId xmlns:a16="http://schemas.microsoft.com/office/drawing/2014/main" id="{92F56CFF-4B83-F775-C092-2703ED89EE64}"/>
              </a:ext>
            </a:extLst>
          </p:cNvPr>
          <p:cNvSpPr txBox="1"/>
          <p:nvPr/>
        </p:nvSpPr>
        <p:spPr>
          <a:xfrm>
            <a:off x="-3047" y="6642546"/>
            <a:ext cx="3404849" cy="215444"/>
          </a:xfrm>
          <a:prstGeom prst="rect">
            <a:avLst/>
          </a:prstGeom>
          <a:noFill/>
        </p:spPr>
        <p:txBody>
          <a:bodyPr wrap="square" rtlCol="0">
            <a:spAutoFit/>
          </a:bodyPr>
          <a:lstStyle/>
          <a:p>
            <a:r>
              <a:rPr lang="en-GB" sz="800" dirty="0">
                <a:solidFill>
                  <a:schemeClr val="bg1"/>
                </a:solidFill>
                <a:latin typeface="DejaVu Math TeX Gyre" panose="02000503000000000000"/>
              </a:rPr>
              <a:t>Imazh nga noah-buscher-x8ZStukS2PM-unsplash</a:t>
            </a:r>
          </a:p>
        </p:txBody>
      </p:sp>
      <p:sp>
        <p:nvSpPr>
          <p:cNvPr id="2" name="CaixaDeTexto 1">
            <a:extLst>
              <a:ext uri="{FF2B5EF4-FFF2-40B4-BE49-F238E27FC236}">
                <a16:creationId xmlns:a16="http://schemas.microsoft.com/office/drawing/2014/main" id="{5FB84739-6596-9CEC-544E-BA862CDD2F2A}"/>
              </a:ext>
            </a:extLst>
          </p:cNvPr>
          <p:cNvSpPr txBox="1"/>
          <p:nvPr/>
        </p:nvSpPr>
        <p:spPr>
          <a:xfrm>
            <a:off x="10049320" y="164895"/>
            <a:ext cx="1960793" cy="261610"/>
          </a:xfrm>
          <a:prstGeom prst="rect">
            <a:avLst/>
          </a:prstGeom>
          <a:noFill/>
        </p:spPr>
        <p:txBody>
          <a:bodyPr wrap="none" rtlCol="0">
            <a:spAutoFit/>
          </a:bodyPr>
          <a:lstStyle/>
          <a:p>
            <a:r>
              <a:rPr lang="pt-BR" sz="1100" dirty="0">
                <a:latin typeface="DejaVu Math TeX Gyre" panose="02000503000000000000"/>
              </a:rPr>
              <a:t>Imazh:planet.volumes.unspash</a:t>
            </a:r>
            <a:endParaRPr lang="pt-PT" sz="1100" dirty="0">
              <a:latin typeface="DejaVu Math TeX Gyre" panose="02000503000000000000"/>
            </a:endParaRPr>
          </a:p>
        </p:txBody>
      </p:sp>
    </p:spTree>
    <p:extLst>
      <p:ext uri="{BB962C8B-B14F-4D97-AF65-F5344CB8AC3E}">
        <p14:creationId xmlns:p14="http://schemas.microsoft.com/office/powerpoint/2010/main" val="748374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B8D524-C928-FF4F-48C6-35EE6E86BF07}"/>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A66A931-4004-9A57-EBAA-E3ED98BB0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E485B4F-8618-5918-4182-5EB6003D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79E0DED5-BB77-D90C-03E6-69CA239B6D08}"/>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Shembuj praktikë në sektorë të ndryshëm</a:t>
            </a:r>
          </a:p>
        </p:txBody>
      </p:sp>
      <p:pic>
        <p:nvPicPr>
          <p:cNvPr id="9" name="Picture 8" descr="Blue text on a black background&#10;&#10;Description automatically generated">
            <a:extLst>
              <a:ext uri="{FF2B5EF4-FFF2-40B4-BE49-F238E27FC236}">
                <a16:creationId xmlns:a16="http://schemas.microsoft.com/office/drawing/2014/main" id="{C3CA4C1B-B35B-7062-B213-840C141547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0" name="Picture 9" descr="A logo with text on it&#10;&#10;Description automatically generated">
            <a:extLst>
              <a:ext uri="{FF2B5EF4-FFF2-40B4-BE49-F238E27FC236}">
                <a16:creationId xmlns:a16="http://schemas.microsoft.com/office/drawing/2014/main" id="{6965C465-9B25-48AC-C3CB-B468ED41FA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11" name="Title 1">
            <a:extLst>
              <a:ext uri="{FF2B5EF4-FFF2-40B4-BE49-F238E27FC236}">
                <a16:creationId xmlns:a16="http://schemas.microsoft.com/office/drawing/2014/main" id="{5EE01716-E137-4159-3716-7E64C13D8EF3}"/>
              </a:ext>
            </a:extLst>
          </p:cNvPr>
          <p:cNvSpPr txBox="1">
            <a:spLocks/>
          </p:cNvSpPr>
          <p:nvPr/>
        </p:nvSpPr>
        <p:spPr>
          <a:xfrm>
            <a:off x="218111" y="1553770"/>
            <a:ext cx="10811606" cy="42802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en-US" sz="2000" dirty="0">
                <a:solidFill>
                  <a:srgbClr val="303D68"/>
                </a:solidFill>
                <a:latin typeface="DejaVu Math TeX Gyre" panose="02000503000000000000" pitchFamily="2" charset="0"/>
              </a:rPr>
              <a:t>Në bujqësi, sistemet digjitale të monitorimit, si sensorët e tokës, mjetet e të dhënave meteorologjike dhe imazhet satelitore, ndihmojnë fermerët të aplikojnë ujë ose </a:t>
            </a:r>
            <a:r>
              <a:rPr lang="en-US" sz="2000" dirty="0" err="1">
                <a:solidFill>
                  <a:srgbClr val="303D68"/>
                </a:solidFill>
                <a:latin typeface="DejaVu Math TeX Gyre" panose="02000503000000000000" pitchFamily="2" charset="0"/>
              </a:rPr>
              <a:t>pleh </a:t>
            </a:r>
            <a:r>
              <a:rPr lang="en-US" sz="2000" dirty="0">
                <a:solidFill>
                  <a:srgbClr val="303D68"/>
                </a:solidFill>
                <a:latin typeface="DejaVu Math TeX Gyre" panose="02000503000000000000" pitchFamily="2" charset="0"/>
              </a:rPr>
              <a:t>vetëm kur është e nevojshme. </a:t>
            </a:r>
          </a:p>
          <a:p>
            <a:pPr lvl="1"/>
            <a:endParaRPr lang="en-US" sz="2000" dirty="0">
              <a:solidFill>
                <a:srgbClr val="303D68"/>
              </a:solidFill>
              <a:latin typeface="DejaVu Math TeX Gyre" panose="02000503000000000000" pitchFamily="2" charset="0"/>
            </a:endParaRPr>
          </a:p>
          <a:p>
            <a:pPr lvl="1"/>
            <a:r>
              <a:rPr lang="en-US" sz="2000" dirty="0">
                <a:solidFill>
                  <a:srgbClr val="303D68"/>
                </a:solidFill>
                <a:latin typeface="DejaVu Math TeX Gyre" panose="02000503000000000000" pitchFamily="2" charset="0"/>
              </a:rPr>
              <a:t>Në ndërtimtari, modelet digjitale të përbashkëta ndihmojnë ekipet të vlerësojnë saktë nevojat për materiale dhe të reduktojnë gabimet gjatë rinovimit ose punimeve të ndërtimit të ri. </a:t>
            </a:r>
          </a:p>
          <a:p>
            <a:pPr lvl="1"/>
            <a:endParaRPr lang="en-US" sz="2000" dirty="0">
              <a:solidFill>
                <a:srgbClr val="303D68"/>
              </a:solidFill>
              <a:latin typeface="DejaVu Math TeX Gyre" panose="02000503000000000000" pitchFamily="2" charset="0"/>
            </a:endParaRPr>
          </a:p>
          <a:p>
            <a:pPr lvl="1"/>
            <a:r>
              <a:rPr lang="en-US" sz="2000" dirty="0">
                <a:solidFill>
                  <a:srgbClr val="303D68"/>
                </a:solidFill>
                <a:latin typeface="DejaVu Math TeX Gyre" panose="02000503000000000000" pitchFamily="2" charset="0"/>
              </a:rPr>
              <a:t>Në sektorin e energjisë, rrjetet inteligjente dhe matësit digjitalë mbështesin rregullime në kohë reale që ulin konsumimin dhe rrisin stabilitetin e sistemit.</a:t>
            </a:r>
          </a:p>
        </p:txBody>
      </p:sp>
    </p:spTree>
    <p:extLst>
      <p:ext uri="{BB962C8B-B14F-4D97-AF65-F5344CB8AC3E}">
        <p14:creationId xmlns:p14="http://schemas.microsoft.com/office/powerpoint/2010/main" val="1988453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C1D78F-73A6-9E39-BA63-8789D97BD00A}"/>
              </a:ext>
            </a:extLst>
          </p:cNvPr>
          <p:cNvSpPr>
            <a:spLocks noGrp="1"/>
          </p:cNvSpPr>
          <p:nvPr>
            <p:ph type="title"/>
          </p:nvPr>
        </p:nvSpPr>
        <p:spPr>
          <a:xfrm>
            <a:off x="838200" y="365126"/>
            <a:ext cx="10515600" cy="1123950"/>
          </a:xfrm>
        </p:spPr>
        <p:txBody>
          <a:bodyPr/>
          <a:lstStyle/>
          <a:p>
            <a:r>
              <a:rPr lang="pt-BR" sz="3000" b="1" dirty="0">
                <a:solidFill>
                  <a:srgbClr val="399884"/>
                </a:solidFill>
                <a:latin typeface="DejaVu Sans" panose="020B0603030804020204" pitchFamily="34" charset="0"/>
              </a:rPr>
              <a:t>Projektet reale të BE-së</a:t>
            </a:r>
            <a:endParaRPr lang="pt-PT" sz="3000" b="1" dirty="0">
              <a:solidFill>
                <a:srgbClr val="399884"/>
              </a:solidFill>
              <a:latin typeface="DejaVu Sans" panose="020B0603030804020204" pitchFamily="34" charset="0"/>
            </a:endParaRPr>
          </a:p>
        </p:txBody>
      </p:sp>
      <p:pic>
        <p:nvPicPr>
          <p:cNvPr id="2050" name="Picture 2">
            <a:extLst>
              <a:ext uri="{FF2B5EF4-FFF2-40B4-BE49-F238E27FC236}">
                <a16:creationId xmlns:a16="http://schemas.microsoft.com/office/drawing/2014/main" id="{7E625E57-3BA3-C5D0-E021-06A5E39396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4122" y="1499775"/>
            <a:ext cx="1163988" cy="116398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056" name="Picture 8">
            <a:extLst>
              <a:ext uri="{FF2B5EF4-FFF2-40B4-BE49-F238E27FC236}">
                <a16:creationId xmlns:a16="http://schemas.microsoft.com/office/drawing/2014/main" id="{078942C9-C814-2E63-8754-5850D7B267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387" t="-6942" r="67419" b="40077"/>
          <a:stretch>
            <a:fillRect/>
          </a:stretch>
        </p:blipFill>
        <p:spPr bwMode="auto">
          <a:xfrm>
            <a:off x="529956" y="1638958"/>
            <a:ext cx="1163988" cy="90605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058" name="Picture 10" descr="ATLAS | AGRICULTURAL INTEROPERABILITY AND ANALYSIS SYSTEM">
            <a:extLst>
              <a:ext uri="{FF2B5EF4-FFF2-40B4-BE49-F238E27FC236}">
                <a16:creationId xmlns:a16="http://schemas.microsoft.com/office/drawing/2014/main" id="{1761902E-F7AF-A799-FB33-1DD1CF8041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0068" y="3637178"/>
            <a:ext cx="3019425" cy="11239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CaixaDeTexto 4">
            <a:extLst>
              <a:ext uri="{FF2B5EF4-FFF2-40B4-BE49-F238E27FC236}">
                <a16:creationId xmlns:a16="http://schemas.microsoft.com/office/drawing/2014/main" id="{4D1920D3-64E4-0699-833C-CAAF363104D2}"/>
              </a:ext>
            </a:extLst>
          </p:cNvPr>
          <p:cNvSpPr txBox="1"/>
          <p:nvPr/>
        </p:nvSpPr>
        <p:spPr>
          <a:xfrm>
            <a:off x="2134866" y="1620104"/>
            <a:ext cx="3746552" cy="923330"/>
          </a:xfrm>
          <a:prstGeom prst="rect">
            <a:avLst/>
          </a:prstGeom>
          <a:noFill/>
        </p:spPr>
        <p:txBody>
          <a:bodyPr wrap="square">
            <a:spAutoFit/>
          </a:bodyPr>
          <a:lstStyle/>
          <a:p>
            <a:pPr algn="just"/>
            <a:r>
              <a:rPr lang="en-GB" sz="1800" dirty="0">
                <a:solidFill>
                  <a:srgbClr val="303D68"/>
                </a:solidFill>
                <a:effectLst/>
                <a:latin typeface="DejaVu Math TeX Gyre"/>
                <a:ea typeface="Aptos" panose="020B0004020202020204" pitchFamily="34" charset="0"/>
                <a:cs typeface="Arial" panose="020B0604020202020204" pitchFamily="34" charset="0"/>
              </a:rPr>
              <a:t>I përqendruar në përdorimin e BIM-it për të mbështetur rinovimin energjetikisht efikas të ndërtesave (</a:t>
            </a:r>
            <a:r>
              <a:rPr lang="en-GB" sz="1800" u="sng" dirty="0">
                <a:solidFill>
                  <a:srgbClr val="303D68"/>
                </a:solidFill>
                <a:effectLst/>
                <a:latin typeface="DejaVu Math TeX Gyre"/>
                <a:ea typeface="Aptos" panose="020B00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https://www.bim4eeb-project.eu</a:t>
            </a:r>
            <a:r>
              <a:rPr lang="en-GB" sz="1800" dirty="0">
                <a:solidFill>
                  <a:srgbClr val="303D68"/>
                </a:solidFill>
                <a:effectLst/>
                <a:latin typeface="DejaVu Math TeX Gyre"/>
                <a:ea typeface="Aptos" panose="020B0004020202020204" pitchFamily="34" charset="0"/>
                <a:cs typeface="Arial" panose="020B0604020202020204" pitchFamily="34" charset="0"/>
              </a:rPr>
              <a:t>). </a:t>
            </a:r>
            <a:endParaRPr lang="pt-PT" dirty="0">
              <a:solidFill>
                <a:srgbClr val="303D68"/>
              </a:solidFill>
              <a:latin typeface="DejaVu Math TeX Gyre"/>
            </a:endParaRPr>
          </a:p>
        </p:txBody>
      </p:sp>
      <p:pic>
        <p:nvPicPr>
          <p:cNvPr id="6" name="Picture 8" descr="Blue text on a black background&#10;&#10;Description automatically generated">
            <a:extLst>
              <a:ext uri="{FF2B5EF4-FFF2-40B4-BE49-F238E27FC236}">
                <a16:creationId xmlns:a16="http://schemas.microsoft.com/office/drawing/2014/main" id="{1E39B0F0-7C72-E433-009E-EC6605DADB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7" name="Picture 9" descr="A logo with text on it&#10;&#10;Description automatically generated">
            <a:extLst>
              <a:ext uri="{FF2B5EF4-FFF2-40B4-BE49-F238E27FC236}">
                <a16:creationId xmlns:a16="http://schemas.microsoft.com/office/drawing/2014/main" id="{19B73A17-E6D8-8FDD-75E8-F5CF65E89DB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9" name="CaixaDeTexto 8">
            <a:extLst>
              <a:ext uri="{FF2B5EF4-FFF2-40B4-BE49-F238E27FC236}">
                <a16:creationId xmlns:a16="http://schemas.microsoft.com/office/drawing/2014/main" id="{0326EE36-23C5-81AA-34F6-A0D8B91E02B1}"/>
              </a:ext>
            </a:extLst>
          </p:cNvPr>
          <p:cNvSpPr txBox="1"/>
          <p:nvPr/>
        </p:nvSpPr>
        <p:spPr>
          <a:xfrm>
            <a:off x="8116354" y="1620104"/>
            <a:ext cx="3545690" cy="1477328"/>
          </a:xfrm>
          <a:prstGeom prst="rect">
            <a:avLst/>
          </a:prstGeom>
          <a:noFill/>
        </p:spPr>
        <p:txBody>
          <a:bodyPr wrap="square">
            <a:spAutoFit/>
          </a:bodyPr>
          <a:lstStyle/>
          <a:p>
            <a:pPr algn="just"/>
            <a:r>
              <a:rPr lang="en-GB" sz="1800" dirty="0">
                <a:solidFill>
                  <a:srgbClr val="303D68"/>
                </a:solidFill>
                <a:effectLst/>
                <a:latin typeface="DejaVu Math TeX Gyre"/>
                <a:ea typeface="Aptos" panose="020B0004020202020204" pitchFamily="34" charset="0"/>
                <a:cs typeface="Arial" panose="020B0604020202020204" pitchFamily="34" charset="0"/>
              </a:rPr>
              <a:t>Projekti ndihmoi qytete si Milano, Lisbona dhe Londra të përdorin platforma digjitale për mobilitetin, menaxhimin e energjisë dhe shërbimet publike</a:t>
            </a:r>
          </a:p>
          <a:p>
            <a:pPr algn="just"/>
            <a:r>
              <a:rPr lang="en-GB" dirty="0">
                <a:solidFill>
                  <a:srgbClr val="303D68"/>
                </a:solidFill>
                <a:latin typeface="DejaVu Math TeX Gyre"/>
                <a:ea typeface="Aptos" panose="020B0004020202020204" pitchFamily="34" charset="0"/>
                <a:cs typeface="Arial" panose="020B0604020202020204" pitchFamily="34" charset="0"/>
              </a:rPr>
              <a:t>(</a:t>
            </a:r>
            <a:r>
              <a:rPr lang="en-GB" u="sng" dirty="0">
                <a:solidFill>
                  <a:srgbClr val="303D68"/>
                </a:solidFill>
                <a:latin typeface="DejaVu Math TeX Gyre"/>
                <a:ea typeface="Aptos" panose="020B00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https://sharingcities.eu</a:t>
            </a:r>
            <a:r>
              <a:rPr lang="en-GB" dirty="0">
                <a:solidFill>
                  <a:srgbClr val="303D68"/>
                </a:solidFill>
                <a:latin typeface="DejaVu Math TeX Gyre"/>
                <a:ea typeface="Aptos" panose="020B0004020202020204" pitchFamily="34" charset="0"/>
                <a:cs typeface="Arial" panose="020B0604020202020204" pitchFamily="34" charset="0"/>
              </a:rPr>
              <a:t>).</a:t>
            </a:r>
            <a:endParaRPr lang="pt-PT" dirty="0">
              <a:solidFill>
                <a:srgbClr val="303D68"/>
              </a:solidFill>
              <a:latin typeface="DejaVu Math TeX Gyre"/>
            </a:endParaRPr>
          </a:p>
        </p:txBody>
      </p:sp>
      <p:sp>
        <p:nvSpPr>
          <p:cNvPr id="11" name="CaixaDeTexto 10">
            <a:extLst>
              <a:ext uri="{FF2B5EF4-FFF2-40B4-BE49-F238E27FC236}">
                <a16:creationId xmlns:a16="http://schemas.microsoft.com/office/drawing/2014/main" id="{A1ACD783-2BF7-9E7C-589C-00017E2A8DBC}"/>
              </a:ext>
            </a:extLst>
          </p:cNvPr>
          <p:cNvSpPr txBox="1"/>
          <p:nvPr/>
        </p:nvSpPr>
        <p:spPr>
          <a:xfrm>
            <a:off x="5375787" y="3798413"/>
            <a:ext cx="5036574" cy="923330"/>
          </a:xfrm>
          <a:prstGeom prst="rect">
            <a:avLst/>
          </a:prstGeom>
          <a:noFill/>
        </p:spPr>
        <p:txBody>
          <a:bodyPr wrap="square">
            <a:spAutoFit/>
          </a:bodyPr>
          <a:lstStyle/>
          <a:p>
            <a:pPr algn="just"/>
            <a:r>
              <a:rPr lang="en-GB" sz="1800" dirty="0">
                <a:solidFill>
                  <a:srgbClr val="303D68"/>
                </a:solidFill>
                <a:effectLst/>
                <a:latin typeface="DejaVu Math TeX Gyre" panose="02000503000000000000"/>
                <a:ea typeface="Aptos" panose="020B0004020202020204" pitchFamily="34" charset="0"/>
                <a:cs typeface="Arial" panose="020B0604020202020204" pitchFamily="34" charset="0"/>
              </a:rPr>
              <a:t>Ofrohet një platformë digjitale e hapur që lidh lloje të ndryshme të të dhënave dhe pajisjeve bujqësore (</a:t>
            </a:r>
            <a:r>
              <a:rPr lang="en-GB" sz="1800" u="sng" dirty="0">
                <a:solidFill>
                  <a:srgbClr val="303D68"/>
                </a:solidFill>
                <a:effectLst/>
                <a:latin typeface="DejaVu Math TeX Gyre" panose="02000503000000000000"/>
                <a:ea typeface="Aptos" panose="020B00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https://www.atlas-h2020.eu</a:t>
            </a:r>
            <a:r>
              <a:rPr lang="en-GB" sz="1800" dirty="0">
                <a:solidFill>
                  <a:srgbClr val="303D68"/>
                </a:solidFill>
                <a:effectLst/>
                <a:latin typeface="DejaVu Math TeX Gyre" panose="02000503000000000000"/>
                <a:ea typeface="Aptos" panose="020B0004020202020204" pitchFamily="34" charset="0"/>
                <a:cs typeface="Arial" panose="020B0604020202020204" pitchFamily="34" charset="0"/>
              </a:rPr>
              <a:t>). </a:t>
            </a:r>
            <a:endParaRPr lang="pt-PT" dirty="0">
              <a:solidFill>
                <a:srgbClr val="303D68"/>
              </a:solidFill>
              <a:latin typeface="DejaVu Math TeX Gyre" panose="02000503000000000000"/>
            </a:endParaRPr>
          </a:p>
        </p:txBody>
      </p:sp>
    </p:spTree>
    <p:extLst>
      <p:ext uri="{BB962C8B-B14F-4D97-AF65-F5344CB8AC3E}">
        <p14:creationId xmlns:p14="http://schemas.microsoft.com/office/powerpoint/2010/main" val="3146131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0030A2-3480-5BB5-8F7B-4DC986E98C88}"/>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65796CC-29B6-D336-F370-20A798BD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5237563-DF9C-0597-4F19-D8FBD2AA8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E94FA83F-BC47-89E9-AFDC-C651FFD64146}"/>
              </a:ext>
            </a:extLst>
          </p:cNvPr>
          <p:cNvSpPr txBox="1">
            <a:spLocks/>
          </p:cNvSpPr>
          <p:nvPr/>
        </p:nvSpPr>
        <p:spPr>
          <a:xfrm>
            <a:off x="610509" y="2045110"/>
            <a:ext cx="5485491" cy="3858084"/>
          </a:xfrm>
          <a:prstGeom prst="rect">
            <a:avLst/>
          </a:prstGeom>
        </p:spPr>
        <p:txBody>
          <a:bodyPr vert="horz" lIns="91440" tIns="45720" rIns="91440" bIns="45720"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Aft>
                <a:spcPts val="600"/>
              </a:spcAft>
            </a:pPr>
            <a:r>
              <a:rPr lang="en-US" sz="1800" dirty="0">
                <a:solidFill>
                  <a:srgbClr val="303D68"/>
                </a:solidFill>
                <a:latin typeface="DejaVu Math TeX Gyre" panose="02000503000000000000" pitchFamily="2" charset="0"/>
              </a:rPr>
              <a:t>Këto shembuj u tregojnë të nxënit se si përdoren mjetet digjitale në vendet e punës reale për të arritur qëllimet e qëndrueshmërisë. Pasi shohin sensorët, pultet e komandës dhe platformat digjitale në veprim, të nxënit kuptojnë se rolet e tyre të ardhshme do të mbështeten në aftësi të thjeshta digjitale dhe ndërgjegje mjedisore. </a:t>
            </a:r>
          </a:p>
          <a:p>
            <a:pPr algn="just">
              <a:spcAft>
                <a:spcPts val="600"/>
              </a:spcAft>
            </a:pPr>
            <a:endParaRPr lang="en-US" sz="1800" dirty="0">
              <a:solidFill>
                <a:srgbClr val="303D68"/>
              </a:solidFill>
              <a:latin typeface="DejaVu Math TeX Gyre" panose="02000503000000000000" pitchFamily="2" charset="0"/>
            </a:endParaRPr>
          </a:p>
          <a:p>
            <a:pPr algn="just">
              <a:spcAft>
                <a:spcPts val="600"/>
              </a:spcAft>
            </a:pPr>
            <a:r>
              <a:rPr lang="en-US" sz="1800" dirty="0">
                <a:solidFill>
                  <a:srgbClr val="303D68"/>
                </a:solidFill>
                <a:latin typeface="DejaVu Math TeX Gyre" panose="02000503000000000000" pitchFamily="2" charset="0"/>
              </a:rPr>
              <a:t>Duke lidhur praktikën digjitale me rezultatet e gjelbra, të mësuarit mund të imagjinojnë veten duke kontribuar drejtpërdrejt në Marrëveshjen e Gjelbër Evropiane në kontekstet e tyre profesionale.</a:t>
            </a:r>
            <a:endParaRPr lang="bg-BG" sz="1800" dirty="0">
              <a:solidFill>
                <a:srgbClr val="303D68"/>
              </a:solidFill>
              <a:latin typeface="DejaVu Math TeX Gyre" panose="02000503000000000000" pitchFamily="2" charset="0"/>
            </a:endParaRPr>
          </a:p>
        </p:txBody>
      </p:sp>
      <p:pic>
        <p:nvPicPr>
          <p:cNvPr id="10" name="Picture 9" descr="Blue text on a black background&#10;&#10;Description automatically generated">
            <a:extLst>
              <a:ext uri="{FF2B5EF4-FFF2-40B4-BE49-F238E27FC236}">
                <a16:creationId xmlns:a16="http://schemas.microsoft.com/office/drawing/2014/main" id="{0DF28AE1-4210-DD4E-1381-D5DF834FD5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1" name="Picture 10" descr="A logo with text on it&#10;&#10;Description automatically generated">
            <a:extLst>
              <a:ext uri="{FF2B5EF4-FFF2-40B4-BE49-F238E27FC236}">
                <a16:creationId xmlns:a16="http://schemas.microsoft.com/office/drawing/2014/main" id="{E2B653D2-06FD-3212-7C8D-734C250671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7732" y="5903194"/>
            <a:ext cx="1647764" cy="659106"/>
          </a:xfrm>
          <a:prstGeom prst="rect">
            <a:avLst/>
          </a:prstGeom>
        </p:spPr>
      </p:pic>
      <p:sp>
        <p:nvSpPr>
          <p:cNvPr id="12" name="Title 1">
            <a:extLst>
              <a:ext uri="{FF2B5EF4-FFF2-40B4-BE49-F238E27FC236}">
                <a16:creationId xmlns:a16="http://schemas.microsoft.com/office/drawing/2014/main" id="{E535B994-E9C9-F7D0-7D65-69810982BC91}"/>
              </a:ext>
            </a:extLst>
          </p:cNvPr>
          <p:cNvSpPr txBox="1">
            <a:spLocks/>
          </p:cNvSpPr>
          <p:nvPr/>
        </p:nvSpPr>
        <p:spPr>
          <a:xfrm>
            <a:off x="607463" y="735933"/>
            <a:ext cx="10318788"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Pse këto shembuj janë të rëndësishëm për VET</a:t>
            </a:r>
          </a:p>
        </p:txBody>
      </p:sp>
      <p:sp>
        <p:nvSpPr>
          <p:cNvPr id="15" name="TextBox 14">
            <a:extLst>
              <a:ext uri="{FF2B5EF4-FFF2-40B4-BE49-F238E27FC236}">
                <a16:creationId xmlns:a16="http://schemas.microsoft.com/office/drawing/2014/main" id="{EC237F5A-D185-BF03-7D91-41CAB7A9987A}"/>
              </a:ext>
            </a:extLst>
          </p:cNvPr>
          <p:cNvSpPr txBox="1"/>
          <p:nvPr/>
        </p:nvSpPr>
        <p:spPr>
          <a:xfrm>
            <a:off x="-3047" y="6642546"/>
            <a:ext cx="3404849" cy="215444"/>
          </a:xfrm>
          <a:prstGeom prst="rect">
            <a:avLst/>
          </a:prstGeom>
          <a:noFill/>
        </p:spPr>
        <p:txBody>
          <a:bodyPr wrap="square" rtlCol="0">
            <a:spAutoFit/>
          </a:bodyPr>
          <a:lstStyle/>
          <a:p>
            <a:r>
              <a:rPr lang="en-GB" sz="800" dirty="0">
                <a:solidFill>
                  <a:schemeClr val="bg1"/>
                </a:solidFill>
                <a:latin typeface="DejaVu Math TeX Gyre" panose="02000503000000000000"/>
              </a:rPr>
              <a:t>Foto nga artem-balashevsky-Ld-5Lu-eU6A-unsplash</a:t>
            </a:r>
          </a:p>
        </p:txBody>
      </p:sp>
      <p:pic>
        <p:nvPicPr>
          <p:cNvPr id="4" name="Imagem 3">
            <a:extLst>
              <a:ext uri="{FF2B5EF4-FFF2-40B4-BE49-F238E27FC236}">
                <a16:creationId xmlns:a16="http://schemas.microsoft.com/office/drawing/2014/main" id="{1878B49E-6AF7-E6C6-0687-B75522A58B0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61760" y="1384870"/>
            <a:ext cx="5730240" cy="3322320"/>
          </a:xfrm>
          <a:prstGeom prst="rect">
            <a:avLst/>
          </a:prstGeom>
          <a:noFill/>
          <a:ln>
            <a:noFill/>
          </a:ln>
        </p:spPr>
      </p:pic>
    </p:spTree>
    <p:extLst>
      <p:ext uri="{BB962C8B-B14F-4D97-AF65-F5344CB8AC3E}">
        <p14:creationId xmlns:p14="http://schemas.microsoft.com/office/powerpoint/2010/main" val="1570624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FCFE8-287A-80DE-4245-2D87EDF4CC3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6723355-084E-6EEF-342B-6FEB3799F1EC}"/>
              </a:ext>
            </a:extLst>
          </p:cNvPr>
          <p:cNvSpPr/>
          <p:nvPr/>
        </p:nvSpPr>
        <p:spPr>
          <a:xfrm>
            <a:off x="3984331" y="0"/>
            <a:ext cx="8300936" cy="6858000"/>
          </a:xfrm>
          <a:prstGeom prst="rect">
            <a:avLst/>
          </a:prstGeom>
          <a:solidFill>
            <a:srgbClr val="74D3BD"/>
          </a:solidFill>
          <a:ln>
            <a:solidFill>
              <a:srgbClr val="74D3BD"/>
            </a:solidFill>
          </a:ln>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nSpc>
                <a:spcPct val="150000"/>
              </a:lnSpc>
              <a:defRPr/>
            </a:pPr>
            <a:endParaRPr lang="en-US" sz="1400" b="1" u="sng" dirty="0">
              <a:solidFill>
                <a:schemeClr val="bg1"/>
              </a:solidFill>
              <a:latin typeface="Arial"/>
              <a:ea typeface="Cambria"/>
              <a:cs typeface="Arial"/>
            </a:endParaRPr>
          </a:p>
        </p:txBody>
      </p:sp>
      <p:sp>
        <p:nvSpPr>
          <p:cNvPr id="6" name="TextBox 5">
            <a:extLst>
              <a:ext uri="{FF2B5EF4-FFF2-40B4-BE49-F238E27FC236}">
                <a16:creationId xmlns:a16="http://schemas.microsoft.com/office/drawing/2014/main" id="{0E071CD3-CC0E-91A0-F0F1-15A4DAAE4862}"/>
              </a:ext>
            </a:extLst>
          </p:cNvPr>
          <p:cNvSpPr txBox="1"/>
          <p:nvPr/>
        </p:nvSpPr>
        <p:spPr>
          <a:xfrm>
            <a:off x="3984331" y="402332"/>
            <a:ext cx="8111062" cy="21698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pPr>
            <a:r>
              <a:rPr lang="en-US" sz="3000" b="1" dirty="0">
                <a:solidFill>
                  <a:srgbClr val="303D68"/>
                </a:solidFill>
                <a:latin typeface="DejaVu Math TeX Gyre" panose="02000503000000000000" pitchFamily="2" charset="0"/>
                <a:ea typeface="+mj-ea"/>
                <a:cs typeface="+mj-cs"/>
              </a:rPr>
              <a:t>Aspektet kryesore:</a:t>
            </a:r>
          </a:p>
          <a:p>
            <a:pPr marL="457200" indent="-457200">
              <a:lnSpc>
                <a:spcPct val="90000"/>
              </a:lnSpc>
              <a:spcBef>
                <a:spcPct val="0"/>
              </a:spcBef>
              <a:buFont typeface="Arial" panose="020B0604020202020204" pitchFamily="34" charset="0"/>
              <a:buChar char="•"/>
            </a:pPr>
            <a:r>
              <a:rPr lang="en-GB" sz="3000" noProof="0" dirty="0">
                <a:solidFill>
                  <a:srgbClr val="303D68"/>
                </a:solidFill>
                <a:latin typeface="DejaVu Math TeX Gyre" panose="02000503000000000000" pitchFamily="2" charset="0"/>
                <a:ea typeface="+mj-ea"/>
                <a:cs typeface="+mj-cs"/>
              </a:rPr>
              <a:t>Përcaktoni dhe zbatoni një kornizë të thjeshtë vlerësimi për zgjedhjen e mjeteve digjitale bazuar në qëllim, lehtësinë e përdorimit, ndërveprimin dhe konsideratat bazë të privatësisë.</a:t>
            </a:r>
          </a:p>
        </p:txBody>
      </p:sp>
      <p:sp>
        <p:nvSpPr>
          <p:cNvPr id="9" name="Text Box 10">
            <a:extLst>
              <a:ext uri="{FF2B5EF4-FFF2-40B4-BE49-F238E27FC236}">
                <a16:creationId xmlns:a16="http://schemas.microsoft.com/office/drawing/2014/main" id="{A5B8A364-CA3E-515E-D1B6-6479C025A879}"/>
              </a:ext>
            </a:extLst>
          </p:cNvPr>
          <p:cNvSpPr txBox="1">
            <a:spLocks noChangeArrowheads="1"/>
          </p:cNvSpPr>
          <p:nvPr/>
        </p:nvSpPr>
        <p:spPr bwMode="auto">
          <a:xfrm>
            <a:off x="96607" y="402332"/>
            <a:ext cx="3824186" cy="1785104"/>
          </a:xfrm>
          <a:prstGeom prst="rect">
            <a:avLst/>
          </a:prstGeom>
          <a:noFill/>
          <a:ln w="9525">
            <a:noFill/>
            <a:miter lim="800000"/>
            <a:headEnd/>
            <a:tailEnd/>
          </a:ln>
        </p:spPr>
        <p:txBody>
          <a:bodyPr wrap="square" lIns="60960" tIns="30480" rIns="60960" bIns="30480" anchor="t">
            <a:spAutoFit/>
          </a:bodyPr>
          <a:lstStyle/>
          <a:p>
            <a:pPr algn="ctr" defTabSz="1219170">
              <a:spcBef>
                <a:spcPct val="20000"/>
              </a:spcBef>
              <a:defRPr/>
            </a:pPr>
            <a:r>
              <a:rPr lang="en-US" sz="28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Nëntitull 2.2: Kriteret për zgjedhjen e teknologjisë</a:t>
            </a:r>
          </a:p>
        </p:txBody>
      </p:sp>
      <p:pic>
        <p:nvPicPr>
          <p:cNvPr id="2" name="Picture 1" descr="A logo with text on it&#10;&#10;Description automatically generated">
            <a:extLst>
              <a:ext uri="{FF2B5EF4-FFF2-40B4-BE49-F238E27FC236}">
                <a16:creationId xmlns:a16="http://schemas.microsoft.com/office/drawing/2014/main" id="{4C737077-5149-8ED6-A613-7DA9F5A40F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063" y="3005099"/>
            <a:ext cx="2119501" cy="847801"/>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9932A86E-9FAD-3DF5-7808-58051A2533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Tree>
    <p:extLst>
      <p:ext uri="{BB962C8B-B14F-4D97-AF65-F5344CB8AC3E}">
        <p14:creationId xmlns:p14="http://schemas.microsoft.com/office/powerpoint/2010/main" val="37013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15E4A9-3ACD-509E-810B-D576833E1E3B}"/>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uma lâmpada pendurada em um fio com árvores ao fundo">
            <a:extLst>
              <a:ext uri="{FF2B5EF4-FFF2-40B4-BE49-F238E27FC236}">
                <a16:creationId xmlns:a16="http://schemas.microsoft.com/office/drawing/2014/main" id="{FFD6163A-C920-72AD-5CA0-740DFF4D2C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4570412" cy="6857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D1E03A98-F0DE-B72E-CB11-5B763E5DF2CD}"/>
              </a:ext>
            </a:extLst>
          </p:cNvPr>
          <p:cNvSpPr txBox="1">
            <a:spLocks/>
          </p:cNvSpPr>
          <p:nvPr/>
        </p:nvSpPr>
        <p:spPr>
          <a:xfrm>
            <a:off x="5830529" y="1763827"/>
            <a:ext cx="5850194" cy="3988043"/>
          </a:xfrm>
          <a:prstGeom prst="rect">
            <a:avLst/>
          </a:prstGeom>
        </p:spPr>
        <p:txBody>
          <a:bodyPr vert="horz" lIns="91440" tIns="45720" rIns="91440" bIns="45720"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Zgjedhja e një mjeti dixhital fillon me kuptimin e problemit specifik që duhet të zgjidhë. Një mjet për ndjekjen e përdorimit të energjisë shërben për një qëllim të ndryshëm nga ai i një sistemi për koordinimin e ekipeve ose për ndarjen e të dhënave.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Kur qëllimi është i qartë, bëhet më e lehtë të gjykosh nëse një teknologji me të vërtetë mbështet qëllimet e qëndrueshmërisë apo thjesht shton kompleksitet pa vlerë.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Një qëllim i mirëpërcaktuar i mban vendimet të përqendruara në përmirësime domethënëse, në vend që të ndjekin tendencat digjitale.</a:t>
            </a:r>
          </a:p>
        </p:txBody>
      </p:sp>
      <p:pic>
        <p:nvPicPr>
          <p:cNvPr id="8" name="Picture 7" descr="A logo with text on it&#10;&#10;Description automatically generated">
            <a:extLst>
              <a:ext uri="{FF2B5EF4-FFF2-40B4-BE49-F238E27FC236}">
                <a16:creationId xmlns:a16="http://schemas.microsoft.com/office/drawing/2014/main" id="{BF9ECE02-5CA0-F45A-2FD3-A932B92300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7732" y="5903194"/>
            <a:ext cx="1647764" cy="659106"/>
          </a:xfrm>
          <a:prstGeom prst="rect">
            <a:avLst/>
          </a:prstGeom>
        </p:spPr>
      </p:pic>
      <p:pic>
        <p:nvPicPr>
          <p:cNvPr id="10" name="Picture 9" descr="Blue text on a black background&#10;&#10;Description automatically generated">
            <a:extLst>
              <a:ext uri="{FF2B5EF4-FFF2-40B4-BE49-F238E27FC236}">
                <a16:creationId xmlns:a16="http://schemas.microsoft.com/office/drawing/2014/main" id="{AB23CBF3-0B2E-5306-32CE-231FFF5095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11" name="Title 1">
            <a:extLst>
              <a:ext uri="{FF2B5EF4-FFF2-40B4-BE49-F238E27FC236}">
                <a16:creationId xmlns:a16="http://schemas.microsoft.com/office/drawing/2014/main" id="{7B03B462-D4D8-0033-08DA-6ABB1A4112FC}"/>
              </a:ext>
            </a:extLst>
          </p:cNvPr>
          <p:cNvSpPr txBox="1">
            <a:spLocks/>
          </p:cNvSpPr>
          <p:nvPr/>
        </p:nvSpPr>
        <p:spPr>
          <a:xfrm>
            <a:off x="5643716" y="745527"/>
            <a:ext cx="6037006"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Zgjedhja e teknologjisë me një qëllim të qartë</a:t>
            </a:r>
            <a:endParaRPr lang="pl-PL"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endParaRPr>
          </a:p>
        </p:txBody>
      </p:sp>
      <p:sp>
        <p:nvSpPr>
          <p:cNvPr id="13" name="TextBox 12">
            <a:extLst>
              <a:ext uri="{FF2B5EF4-FFF2-40B4-BE49-F238E27FC236}">
                <a16:creationId xmlns:a16="http://schemas.microsoft.com/office/drawing/2014/main" id="{636BAF9F-2F51-9221-9936-9E3BB0DB26D0}"/>
              </a:ext>
            </a:extLst>
          </p:cNvPr>
          <p:cNvSpPr txBox="1"/>
          <p:nvPr/>
        </p:nvSpPr>
        <p:spPr>
          <a:xfrm>
            <a:off x="10018448" y="6585024"/>
            <a:ext cx="3348636" cy="215444"/>
          </a:xfrm>
          <a:prstGeom prst="rect">
            <a:avLst/>
          </a:prstGeom>
          <a:noFill/>
        </p:spPr>
        <p:txBody>
          <a:bodyPr wrap="square" rtlCol="0">
            <a:spAutoFit/>
          </a:bodyPr>
          <a:lstStyle/>
          <a:p>
            <a:r>
              <a:rPr lang="en-GB" sz="800" dirty="0">
                <a:solidFill>
                  <a:schemeClr val="bg1"/>
                </a:solidFill>
                <a:latin typeface="DejaVu Math TeX Gyre" panose="02000503000000000000"/>
              </a:rPr>
              <a:t>Foto nga annie-spratt-a3mXEG8AEx8-unsplash</a:t>
            </a:r>
          </a:p>
        </p:txBody>
      </p:sp>
      <p:sp>
        <p:nvSpPr>
          <p:cNvPr id="2" name="CaixaDeTexto 1">
            <a:extLst>
              <a:ext uri="{FF2B5EF4-FFF2-40B4-BE49-F238E27FC236}">
                <a16:creationId xmlns:a16="http://schemas.microsoft.com/office/drawing/2014/main" id="{E407D6A5-6843-0313-1A64-EE4972105F86}"/>
              </a:ext>
            </a:extLst>
          </p:cNvPr>
          <p:cNvSpPr txBox="1"/>
          <p:nvPr/>
        </p:nvSpPr>
        <p:spPr>
          <a:xfrm>
            <a:off x="433372" y="15804"/>
            <a:ext cx="1976823" cy="261610"/>
          </a:xfrm>
          <a:prstGeom prst="rect">
            <a:avLst/>
          </a:prstGeom>
          <a:noFill/>
        </p:spPr>
        <p:txBody>
          <a:bodyPr wrap="none" rtlCol="0">
            <a:spAutoFit/>
          </a:bodyPr>
          <a:lstStyle/>
          <a:p>
            <a:r>
              <a:rPr lang="pt-BR" sz="1100" dirty="0">
                <a:solidFill>
                  <a:schemeClr val="bg1"/>
                </a:solidFill>
                <a:latin typeface="DejaVu Math TeX Gyre" panose="02000503000000000000"/>
              </a:rPr>
              <a:t>Imazh:franz.grosmann.unspash</a:t>
            </a:r>
            <a:endParaRPr lang="pt-PT" sz="1100" dirty="0">
              <a:solidFill>
                <a:schemeClr val="bg1"/>
              </a:solidFill>
              <a:latin typeface="DejaVu Math TeX Gyre" panose="02000503000000000000"/>
            </a:endParaRPr>
          </a:p>
        </p:txBody>
      </p:sp>
    </p:spTree>
    <p:extLst>
      <p:ext uri="{BB962C8B-B14F-4D97-AF65-F5344CB8AC3E}">
        <p14:creationId xmlns:p14="http://schemas.microsoft.com/office/powerpoint/2010/main" val="306103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2EB3BF-D4FF-6CE0-24D7-736B96CF61DC}"/>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B3744E1-E287-4EE9-4959-ED76B9C1A7CF}"/>
              </a:ext>
            </a:extLst>
          </p:cNvPr>
          <p:cNvSpPr txBox="1">
            <a:spLocks/>
          </p:cNvSpPr>
          <p:nvPr/>
        </p:nvSpPr>
        <p:spPr>
          <a:xfrm>
            <a:off x="610508" y="1936955"/>
            <a:ext cx="10743290" cy="4240008"/>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Një teknologji e përshtatshme duhet të duket intuitive për përdoruesit dhe të funksionojë pa probleme me sistemet ekzistuese. Kur një mjet integrohet në mënyrë natyrale në rutinat e përditshme, ekipet e adoptojnë më lehtë dhe të dhënat rrjedhin pa ndërprerje. Konsideratat praktike janë gjithashtu të rëndësishme.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Mjetet që kërkojnë mirëmbajtje të madhe, konfigurim të ndërlikuar ose ekspertizë </a:t>
            </a:r>
            <a:r>
              <a:rPr lang="en-US" sz="2000" dirty="0" err="1">
                <a:solidFill>
                  <a:srgbClr val="303D68"/>
                </a:solidFill>
                <a:latin typeface="DejaVu Math TeX Gyre" panose="02000503000000000000" pitchFamily="2" charset="0"/>
              </a:rPr>
              <a:t>të specializuar </a:t>
            </a:r>
            <a:r>
              <a:rPr lang="en-US" sz="2000" dirty="0">
                <a:solidFill>
                  <a:srgbClr val="303D68"/>
                </a:solidFill>
                <a:latin typeface="DejaVu Math TeX Gyre" panose="02000503000000000000" pitchFamily="2" charset="0"/>
              </a:rPr>
              <a:t>shpesh ngadalësojnë përparimin. Teknologjitë më efektive janë ato që thjeshtëzojnë detyrat, ndërkohë që në sfond përmirësojnë në heshtje performancën e qëndrueshmërisë.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Kjo përfshin gjithashtu zgjedhjen e zgjidhjeve që </a:t>
            </a:r>
            <a:r>
              <a:rPr lang="en-US" sz="2000" dirty="0" err="1">
                <a:solidFill>
                  <a:srgbClr val="303D68"/>
                </a:solidFill>
                <a:latin typeface="DejaVu Math TeX Gyre" panose="02000503000000000000" pitchFamily="2" charset="0"/>
              </a:rPr>
              <a:t>minimizojnë </a:t>
            </a:r>
            <a:r>
              <a:rPr lang="en-US" sz="2000" dirty="0">
                <a:solidFill>
                  <a:srgbClr val="303D68"/>
                </a:solidFill>
                <a:latin typeface="DejaVu Math TeX Gyre" panose="02000503000000000000" pitchFamily="2" charset="0"/>
              </a:rPr>
              <a:t>gjurmën mjedisore të sistemeve digjitale.</a:t>
            </a:r>
          </a:p>
        </p:txBody>
      </p:sp>
      <p:pic>
        <p:nvPicPr>
          <p:cNvPr id="10" name="Picture 9" descr="Blue text on a black background&#10;&#10;Description automatically generated">
            <a:extLst>
              <a:ext uri="{FF2B5EF4-FFF2-40B4-BE49-F238E27FC236}">
                <a16:creationId xmlns:a16="http://schemas.microsoft.com/office/drawing/2014/main" id="{D4E0CF9D-14AF-3E6C-D46F-063705AAF3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1" name="Picture 10" descr="A logo with text on it&#10;&#10;Description automatically generated">
            <a:extLst>
              <a:ext uri="{FF2B5EF4-FFF2-40B4-BE49-F238E27FC236}">
                <a16:creationId xmlns:a16="http://schemas.microsoft.com/office/drawing/2014/main" id="{C777C061-2245-FBFC-EBFA-1FF1BB9201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7732" y="5903194"/>
            <a:ext cx="1647764" cy="659106"/>
          </a:xfrm>
          <a:prstGeom prst="rect">
            <a:avLst/>
          </a:prstGeom>
        </p:spPr>
      </p:pic>
      <p:sp>
        <p:nvSpPr>
          <p:cNvPr id="12" name="TextBox 11">
            <a:extLst>
              <a:ext uri="{FF2B5EF4-FFF2-40B4-BE49-F238E27FC236}">
                <a16:creationId xmlns:a16="http://schemas.microsoft.com/office/drawing/2014/main" id="{E4607D27-8B95-D1C3-9E55-13AA1F239074}"/>
              </a:ext>
            </a:extLst>
          </p:cNvPr>
          <p:cNvSpPr txBox="1"/>
          <p:nvPr/>
        </p:nvSpPr>
        <p:spPr>
          <a:xfrm>
            <a:off x="0" y="6642556"/>
            <a:ext cx="3348636" cy="215444"/>
          </a:xfrm>
          <a:prstGeom prst="rect">
            <a:avLst/>
          </a:prstGeom>
          <a:noFill/>
        </p:spPr>
        <p:txBody>
          <a:bodyPr wrap="square" rtlCol="0">
            <a:spAutoFit/>
          </a:bodyPr>
          <a:lstStyle/>
          <a:p>
            <a:r>
              <a:rPr lang="en-GB" sz="800" dirty="0">
                <a:solidFill>
                  <a:schemeClr val="bg1"/>
                </a:solidFill>
                <a:latin typeface="DejaVu Math TeX Gyre" panose="02000503000000000000"/>
              </a:rPr>
              <a:t>Foto nga bogdan-karlenko-36b7JBzhfF4-unsplash</a:t>
            </a:r>
          </a:p>
        </p:txBody>
      </p:sp>
      <p:sp>
        <p:nvSpPr>
          <p:cNvPr id="14" name="Title 1">
            <a:extLst>
              <a:ext uri="{FF2B5EF4-FFF2-40B4-BE49-F238E27FC236}">
                <a16:creationId xmlns:a16="http://schemas.microsoft.com/office/drawing/2014/main" id="{4AC38906-3F73-57FE-B87B-C387355F9DED}"/>
              </a:ext>
            </a:extLst>
          </p:cNvPr>
          <p:cNvSpPr txBox="1">
            <a:spLocks/>
          </p:cNvSpPr>
          <p:nvPr/>
        </p:nvSpPr>
        <p:spPr>
          <a:xfrm>
            <a:off x="610509" y="892637"/>
            <a:ext cx="10318788"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Mjetet që i përshtaten njerëzve, sistemeve dhe punës së përditshme</a:t>
            </a:r>
          </a:p>
        </p:txBody>
      </p:sp>
    </p:spTree>
    <p:extLst>
      <p:ext uri="{BB962C8B-B14F-4D97-AF65-F5344CB8AC3E}">
        <p14:creationId xmlns:p14="http://schemas.microsoft.com/office/powerpoint/2010/main" val="3189040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780E6-889E-D3D9-8719-958D3CB4C0C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FEF7150A-E23A-99A6-F902-BBB304DF623B}"/>
              </a:ext>
            </a:extLst>
          </p:cNvPr>
          <p:cNvSpPr txBox="1">
            <a:spLocks/>
          </p:cNvSpPr>
          <p:nvPr/>
        </p:nvSpPr>
        <p:spPr>
          <a:xfrm>
            <a:off x="610508" y="2015613"/>
            <a:ext cx="10743290" cy="4161350"/>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Një zgjedhje e përgjegjshme merr parasysh mënyrën se si ruhen të dhënat, kush mund t'i aksesojë ato dhe nëse privatësia mbrohet. Teknologjitë duhet të ndjekin standardet evropiane për sigurinë e të dhënave dhe të mbështesin përdorimin e përgjegjshëm të të dhënave. Gjithashtu, është e rëndësishme të zgjidhni mjete që mund të rriten me </a:t>
            </a:r>
            <a:r>
              <a:rPr lang="en-US" sz="2000" dirty="0" err="1">
                <a:solidFill>
                  <a:srgbClr val="303D68"/>
                </a:solidFill>
                <a:latin typeface="DejaVu Math TeX Gyre" panose="02000503000000000000" pitchFamily="2" charset="0"/>
              </a:rPr>
              <a:t>organizatën</a:t>
            </a:r>
            <a:r>
              <a:rPr lang="en-US" sz="2000" dirty="0">
                <a:solidFill>
                  <a:srgbClr val="303D68"/>
                </a:solidFill>
                <a:latin typeface="DejaVu Math TeX Gyre" panose="02000503000000000000" pitchFamily="2" charset="0"/>
              </a:rPr>
              <a:t>.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Një sistem që funksionon mirë sot duhet të jetë mjaft fleksibël për të shtuar veçori të reja, për t'u lidhur me platforma të tjera ose për të mbështetur më shumë përdorues në të ardhmen.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Kur zgjidhen mjete me qëllim, përdorshmëri, privatësi dhe vlerë afatgjatë në mendje, </a:t>
            </a:r>
            <a:r>
              <a:rPr lang="en-US" sz="2000" dirty="0" err="1">
                <a:solidFill>
                  <a:srgbClr val="303D68"/>
                </a:solidFill>
                <a:latin typeface="DejaVu Math TeX Gyre" panose="02000503000000000000" pitchFamily="2" charset="0"/>
              </a:rPr>
              <a:t>organizatat </a:t>
            </a:r>
            <a:r>
              <a:rPr lang="en-US" sz="2000" dirty="0">
                <a:solidFill>
                  <a:srgbClr val="303D68"/>
                </a:solidFill>
                <a:latin typeface="DejaVu Math TeX Gyre" panose="02000503000000000000" pitchFamily="2" charset="0"/>
              </a:rPr>
              <a:t>mund të ndërtojnë një mjedis dixhital që mbështet si qëndrueshmërinë ashtu edhe zhvillimin e ardhshëm.</a:t>
            </a:r>
          </a:p>
        </p:txBody>
      </p:sp>
      <p:pic>
        <p:nvPicPr>
          <p:cNvPr id="10" name="Picture 9" descr="Blue text on a black background&#10;&#10;Description automatically generated">
            <a:extLst>
              <a:ext uri="{FF2B5EF4-FFF2-40B4-BE49-F238E27FC236}">
                <a16:creationId xmlns:a16="http://schemas.microsoft.com/office/drawing/2014/main" id="{4EDDBC6E-697D-59DB-1A81-A553BFC48D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1" name="Picture 10" descr="A logo with text on it&#10;&#10;Description automatically generated">
            <a:extLst>
              <a:ext uri="{FF2B5EF4-FFF2-40B4-BE49-F238E27FC236}">
                <a16:creationId xmlns:a16="http://schemas.microsoft.com/office/drawing/2014/main" id="{70056E51-1F92-8207-4BEF-C3180E45D2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7732" y="5903194"/>
            <a:ext cx="1647764" cy="659106"/>
          </a:xfrm>
          <a:prstGeom prst="rect">
            <a:avLst/>
          </a:prstGeom>
        </p:spPr>
      </p:pic>
      <p:sp>
        <p:nvSpPr>
          <p:cNvPr id="12" name="TextBox 11">
            <a:extLst>
              <a:ext uri="{FF2B5EF4-FFF2-40B4-BE49-F238E27FC236}">
                <a16:creationId xmlns:a16="http://schemas.microsoft.com/office/drawing/2014/main" id="{7FC48201-4B32-EEB8-2C81-B78760881333}"/>
              </a:ext>
            </a:extLst>
          </p:cNvPr>
          <p:cNvSpPr txBox="1"/>
          <p:nvPr/>
        </p:nvSpPr>
        <p:spPr>
          <a:xfrm>
            <a:off x="0" y="6642556"/>
            <a:ext cx="3348636" cy="215444"/>
          </a:xfrm>
          <a:prstGeom prst="rect">
            <a:avLst/>
          </a:prstGeom>
          <a:noFill/>
        </p:spPr>
        <p:txBody>
          <a:bodyPr wrap="square" rtlCol="0">
            <a:spAutoFit/>
          </a:bodyPr>
          <a:lstStyle/>
          <a:p>
            <a:r>
              <a:rPr lang="en-GB" sz="800" dirty="0">
                <a:solidFill>
                  <a:schemeClr val="bg1"/>
                </a:solidFill>
                <a:latin typeface="DejaVu Math TeX Gyre" panose="02000503000000000000"/>
              </a:rPr>
              <a:t>Foto nga bogdan-karlenko-36b7JBzhfF4-unsplash</a:t>
            </a:r>
          </a:p>
        </p:txBody>
      </p:sp>
      <p:sp>
        <p:nvSpPr>
          <p:cNvPr id="14" name="Title 1">
            <a:extLst>
              <a:ext uri="{FF2B5EF4-FFF2-40B4-BE49-F238E27FC236}">
                <a16:creationId xmlns:a16="http://schemas.microsoft.com/office/drawing/2014/main" id="{EB1432A1-818B-3C62-9B3D-51A7F2054814}"/>
              </a:ext>
            </a:extLst>
          </p:cNvPr>
          <p:cNvSpPr txBox="1">
            <a:spLocks/>
          </p:cNvSpPr>
          <p:nvPr/>
        </p:nvSpPr>
        <p:spPr>
          <a:xfrm>
            <a:off x="610509" y="892637"/>
            <a:ext cx="10318788"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Bërja e zgjedhjeve të përgjegjshme dhe të shkallëzueshme</a:t>
            </a:r>
          </a:p>
        </p:txBody>
      </p:sp>
    </p:spTree>
    <p:extLst>
      <p:ext uri="{BB962C8B-B14F-4D97-AF65-F5344CB8AC3E}">
        <p14:creationId xmlns:p14="http://schemas.microsoft.com/office/powerpoint/2010/main" val="2236319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D6140-2A53-FCE9-C45F-BCC94B969ED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975D1D0-5EC9-2E86-B2C0-C05CA016D87E}"/>
              </a:ext>
            </a:extLst>
          </p:cNvPr>
          <p:cNvSpPr/>
          <p:nvPr/>
        </p:nvSpPr>
        <p:spPr>
          <a:xfrm>
            <a:off x="3984331" y="0"/>
            <a:ext cx="8300936" cy="6858000"/>
          </a:xfrm>
          <a:prstGeom prst="rect">
            <a:avLst/>
          </a:prstGeom>
          <a:solidFill>
            <a:srgbClr val="74D3BD"/>
          </a:solidFill>
          <a:ln>
            <a:solidFill>
              <a:srgbClr val="74D3BD"/>
            </a:solidFill>
          </a:ln>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nSpc>
                <a:spcPct val="150000"/>
              </a:lnSpc>
              <a:defRPr/>
            </a:pPr>
            <a:endParaRPr lang="en-US" sz="1400" b="1" u="sng" dirty="0">
              <a:solidFill>
                <a:schemeClr val="bg1"/>
              </a:solidFill>
              <a:latin typeface="Arial"/>
              <a:ea typeface="Cambria"/>
              <a:cs typeface="Arial"/>
            </a:endParaRPr>
          </a:p>
        </p:txBody>
      </p:sp>
      <p:sp>
        <p:nvSpPr>
          <p:cNvPr id="6" name="TextBox 5">
            <a:extLst>
              <a:ext uri="{FF2B5EF4-FFF2-40B4-BE49-F238E27FC236}">
                <a16:creationId xmlns:a16="http://schemas.microsoft.com/office/drawing/2014/main" id="{62CC711B-F75B-302C-C0A6-807423D29E91}"/>
              </a:ext>
            </a:extLst>
          </p:cNvPr>
          <p:cNvSpPr txBox="1"/>
          <p:nvPr/>
        </p:nvSpPr>
        <p:spPr>
          <a:xfrm>
            <a:off x="3984331" y="402332"/>
            <a:ext cx="8111062"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pPr>
            <a:r>
              <a:rPr lang="en-US" sz="3000" b="1" dirty="0">
                <a:solidFill>
                  <a:srgbClr val="303D68"/>
                </a:solidFill>
                <a:latin typeface="DejaVu Math TeX Gyre" panose="02000503000000000000" pitchFamily="2" charset="0"/>
                <a:ea typeface="+mj-ea"/>
                <a:cs typeface="+mj-cs"/>
              </a:rPr>
              <a:t>Aspektet kryesore:</a:t>
            </a:r>
          </a:p>
          <a:p>
            <a:pPr>
              <a:lnSpc>
                <a:spcPct val="90000"/>
              </a:lnSpc>
              <a:spcBef>
                <a:spcPct val="0"/>
              </a:spcBef>
            </a:pPr>
            <a:endParaRPr lang="en-US" sz="3000" b="1" dirty="0">
              <a:solidFill>
                <a:srgbClr val="303D68"/>
              </a:solidFill>
              <a:latin typeface="DejaVu Math TeX Gyre"/>
              <a:ea typeface="+mj-ea"/>
              <a:cs typeface="+mj-cs"/>
            </a:endParaRPr>
          </a:p>
          <a:p>
            <a:pPr marL="457200" indent="-457200">
              <a:lnSpc>
                <a:spcPct val="90000"/>
              </a:lnSpc>
              <a:spcBef>
                <a:spcPct val="0"/>
              </a:spcBef>
              <a:buFont typeface="Arial" panose="020B0604020202020204" pitchFamily="34" charset="0"/>
              <a:buChar char="•"/>
            </a:pPr>
            <a:r>
              <a:rPr lang="en-US" sz="3000" dirty="0">
                <a:solidFill>
                  <a:srgbClr val="303D68"/>
                </a:solidFill>
                <a:latin typeface="DejaVu Math TeX Gyre" panose="02000503000000000000" pitchFamily="2" charset="0"/>
                <a:ea typeface="+mj-ea"/>
                <a:cs typeface="+mj-cs"/>
              </a:rPr>
              <a:t>Vlerësoni përpjekjen praktike të nevojshme për të zbatuar një teknologji të zgjedhur dhe formuloni një justifikim të qartë për zgjedhjen e saj bazuar në kriteret e vlerësimit.</a:t>
            </a:r>
            <a:endParaRPr lang="bg-BG" sz="1800" kern="100"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p:txBody>
      </p:sp>
      <p:sp>
        <p:nvSpPr>
          <p:cNvPr id="9" name="Text Box 10">
            <a:extLst>
              <a:ext uri="{FF2B5EF4-FFF2-40B4-BE49-F238E27FC236}">
                <a16:creationId xmlns:a16="http://schemas.microsoft.com/office/drawing/2014/main" id="{1D1117B7-3785-EB63-5A42-961A783F91FE}"/>
              </a:ext>
            </a:extLst>
          </p:cNvPr>
          <p:cNvSpPr txBox="1">
            <a:spLocks noChangeArrowheads="1"/>
          </p:cNvSpPr>
          <p:nvPr/>
        </p:nvSpPr>
        <p:spPr bwMode="auto">
          <a:xfrm>
            <a:off x="96607" y="402332"/>
            <a:ext cx="3824186" cy="1354217"/>
          </a:xfrm>
          <a:prstGeom prst="rect">
            <a:avLst/>
          </a:prstGeom>
          <a:noFill/>
          <a:ln w="9525">
            <a:noFill/>
            <a:miter lim="800000"/>
            <a:headEnd/>
            <a:tailEnd/>
          </a:ln>
        </p:spPr>
        <p:txBody>
          <a:bodyPr wrap="square" lIns="60960" tIns="30480" rIns="60960" bIns="30480" anchor="t">
            <a:spAutoFit/>
          </a:bodyPr>
          <a:lstStyle/>
          <a:p>
            <a:pPr algn="ctr" defTabSz="1219170">
              <a:spcBef>
                <a:spcPct val="20000"/>
              </a:spcBef>
              <a:defRPr/>
            </a:pPr>
            <a:r>
              <a:rPr lang="en-US" sz="28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Nënkryetimi 2.3: Planifikimi për zbatim</a:t>
            </a:r>
          </a:p>
        </p:txBody>
      </p:sp>
      <p:pic>
        <p:nvPicPr>
          <p:cNvPr id="2" name="Picture 1" descr="A logo with text on it&#10;&#10;Description automatically generated">
            <a:extLst>
              <a:ext uri="{FF2B5EF4-FFF2-40B4-BE49-F238E27FC236}">
                <a16:creationId xmlns:a16="http://schemas.microsoft.com/office/drawing/2014/main" id="{C81FD5F7-2C62-6176-0F5C-C31809B4F7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063" y="3005099"/>
            <a:ext cx="2119501" cy="847801"/>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55D84D80-CDAA-5F8C-C16C-7979577FE8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Tree>
    <p:extLst>
      <p:ext uri="{BB962C8B-B14F-4D97-AF65-F5344CB8AC3E}">
        <p14:creationId xmlns:p14="http://schemas.microsoft.com/office/powerpoint/2010/main" val="324191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0D523-8306-12DC-1E1A-AE50AAFADDDE}"/>
            </a:ext>
          </a:extLst>
        </p:cNvPr>
        <p:cNvGrpSpPr/>
        <p:nvPr/>
      </p:nvGrpSpPr>
      <p:grpSpPr>
        <a:xfrm>
          <a:off x="0" y="0"/>
          <a:ext cx="0" cy="0"/>
          <a:chOff x="0" y="0"/>
          <a:chExt cx="0" cy="0"/>
        </a:xfrm>
      </p:grpSpPr>
      <p:pic>
        <p:nvPicPr>
          <p:cNvPr id="5122" name="Picture 2" descr="Edifício moderno com árvores e gramado verde">
            <a:extLst>
              <a:ext uri="{FF2B5EF4-FFF2-40B4-BE49-F238E27FC236}">
                <a16:creationId xmlns:a16="http://schemas.microsoft.com/office/drawing/2014/main" id="{5F9A8337-5DA1-1546-9894-18CD545C13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descr="A logo with text on it&#10;&#10;Description automatically generated">
            <a:extLst>
              <a:ext uri="{FF2B5EF4-FFF2-40B4-BE49-F238E27FC236}">
                <a16:creationId xmlns:a16="http://schemas.microsoft.com/office/drawing/2014/main" id="{834CB5D7-3636-1316-FB58-DADF004D8F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CCB880DC-5E5C-6C4C-E39A-B04B9E1E73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7" name="Title 1">
            <a:extLst>
              <a:ext uri="{FF2B5EF4-FFF2-40B4-BE49-F238E27FC236}">
                <a16:creationId xmlns:a16="http://schemas.microsoft.com/office/drawing/2014/main" id="{EDA721AB-AFD9-CF16-02C8-DE3E573E0075}"/>
              </a:ext>
            </a:extLst>
          </p:cNvPr>
          <p:cNvSpPr txBox="1">
            <a:spLocks/>
          </p:cNvSpPr>
          <p:nvPr/>
        </p:nvSpPr>
        <p:spPr>
          <a:xfrm>
            <a:off x="6253315" y="1494503"/>
            <a:ext cx="5600283" cy="39437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Prezantimi i një mjeti të ri dixhital funksionon më së miri kur të gjithë e kuptojnë pse po zbatohet dhe çfarë përmirësimi specifik duhet të sjellë.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Një qëllim i qartë jep drejtim tërë procesit dhe ndihmon përdoruesit të qëndrojnë të përqendruar në rezultatet reale të qëndrueshmërisë, në vend që të fokusohen në vetë teknologjinë.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Kur njerëzit mund të shohin përfitimet e pritshme, tranzicioni duket me qëllim dhe i arritshëm.</a:t>
            </a:r>
            <a:endPar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
        <p:nvSpPr>
          <p:cNvPr id="11" name="Title 1">
            <a:extLst>
              <a:ext uri="{FF2B5EF4-FFF2-40B4-BE49-F238E27FC236}">
                <a16:creationId xmlns:a16="http://schemas.microsoft.com/office/drawing/2014/main" id="{F86C72DF-6828-5AA4-B749-5F5DDE7477BF}"/>
              </a:ext>
            </a:extLst>
          </p:cNvPr>
          <p:cNvSpPr txBox="1">
            <a:spLocks/>
          </p:cNvSpPr>
          <p:nvPr/>
        </p:nvSpPr>
        <p:spPr>
          <a:xfrm>
            <a:off x="4807974" y="745527"/>
            <a:ext cx="7045624"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Duke filluar me qëllime të qarta</a:t>
            </a:r>
          </a:p>
        </p:txBody>
      </p:sp>
      <p:sp>
        <p:nvSpPr>
          <p:cNvPr id="4" name="CaixaDeTexto 3">
            <a:extLst>
              <a:ext uri="{FF2B5EF4-FFF2-40B4-BE49-F238E27FC236}">
                <a16:creationId xmlns:a16="http://schemas.microsoft.com/office/drawing/2014/main" id="{CA336CAD-C03E-8C02-B9AA-E299D7D38F14}"/>
              </a:ext>
            </a:extLst>
          </p:cNvPr>
          <p:cNvSpPr txBox="1"/>
          <p:nvPr/>
        </p:nvSpPr>
        <p:spPr>
          <a:xfrm>
            <a:off x="462869" y="102472"/>
            <a:ext cx="1499128" cy="261610"/>
          </a:xfrm>
          <a:prstGeom prst="rect">
            <a:avLst/>
          </a:prstGeom>
          <a:noFill/>
        </p:spPr>
        <p:txBody>
          <a:bodyPr wrap="none" rtlCol="0">
            <a:spAutoFit/>
          </a:bodyPr>
          <a:lstStyle/>
          <a:p>
            <a:r>
              <a:rPr lang="pt-BR" sz="1100" dirty="0">
                <a:latin typeface="DejaVu Math TeX Gyre" panose="02000503000000000000"/>
              </a:rPr>
              <a:t>Imazh:katttoh.unspash</a:t>
            </a:r>
            <a:endParaRPr lang="pt-PT" sz="1100" dirty="0">
              <a:latin typeface="DejaVu Math TeX Gyre" panose="02000503000000000000"/>
            </a:endParaRPr>
          </a:p>
        </p:txBody>
      </p:sp>
    </p:spTree>
    <p:extLst>
      <p:ext uri="{BB962C8B-B14F-4D97-AF65-F5344CB8AC3E}">
        <p14:creationId xmlns:p14="http://schemas.microsoft.com/office/powerpoint/2010/main" val="46635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06544-3C05-C33D-5F5C-13CD1E9CD52C}"/>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913A4426-139F-FBA4-F2C6-0E1FBD7F0346}"/>
              </a:ext>
            </a:extLst>
          </p:cNvPr>
          <p:cNvSpPr txBox="1">
            <a:spLocks/>
          </p:cNvSpPr>
          <p:nvPr/>
        </p:nvSpPr>
        <p:spPr>
          <a:xfrm>
            <a:off x="514117" y="745527"/>
            <a:ext cx="10515600" cy="648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Përmbledhje e kursit</a:t>
            </a:r>
            <a:endParaRPr lang="bs-Latn-BA" sz="4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endParaRPr>
          </a:p>
        </p:txBody>
      </p:sp>
      <p:pic>
        <p:nvPicPr>
          <p:cNvPr id="2" name="Picture 1" descr="A logo with text on it&#10;&#10;Description automatically generated">
            <a:extLst>
              <a:ext uri="{FF2B5EF4-FFF2-40B4-BE49-F238E27FC236}">
                <a16:creationId xmlns:a16="http://schemas.microsoft.com/office/drawing/2014/main" id="{0550F964-C5F3-4FFB-2840-1B68AF6C71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ED6DFD7B-6245-ABDA-4A7A-EE7D3F7402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graphicFrame>
        <p:nvGraphicFramePr>
          <p:cNvPr id="8" name="Diagram 7">
            <a:extLst>
              <a:ext uri="{FF2B5EF4-FFF2-40B4-BE49-F238E27FC236}">
                <a16:creationId xmlns:a16="http://schemas.microsoft.com/office/drawing/2014/main" id="{934C6D51-A5C7-D102-A1B5-7368DEFB15F5}"/>
              </a:ext>
            </a:extLst>
          </p:cNvPr>
          <p:cNvGraphicFramePr/>
          <p:nvPr>
            <p:extLst>
              <p:ext uri="{D42A27DB-BD31-4B8C-83A1-F6EECF244321}">
                <p14:modId xmlns:p14="http://schemas.microsoft.com/office/powerpoint/2010/main" val="2941979340"/>
              </p:ext>
            </p:extLst>
          </p:nvPr>
        </p:nvGraphicFramePr>
        <p:xfrm>
          <a:off x="610508" y="1313235"/>
          <a:ext cx="11243091" cy="46583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60094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22B5E-7D74-EF11-FCCE-0181CEA79638}"/>
            </a:ext>
          </a:extLst>
        </p:cNvPr>
        <p:cNvGrpSpPr/>
        <p:nvPr/>
      </p:nvGrpSpPr>
      <p:grpSpPr>
        <a:xfrm>
          <a:off x="0" y="0"/>
          <a:ext cx="0" cy="0"/>
          <a:chOff x="0" y="0"/>
          <a:chExt cx="0" cy="0"/>
        </a:xfrm>
      </p:grpSpPr>
      <p:pic>
        <p:nvPicPr>
          <p:cNvPr id="2" name="Picture 1" descr="A logo with text on it&#10;&#10;Description automatically generated">
            <a:extLst>
              <a:ext uri="{FF2B5EF4-FFF2-40B4-BE49-F238E27FC236}">
                <a16:creationId xmlns:a16="http://schemas.microsoft.com/office/drawing/2014/main" id="{9542F5A2-D77E-4001-6705-B420F662A3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A4737B8F-3C0E-7D62-5A3E-149566B476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7" name="Title 1">
            <a:extLst>
              <a:ext uri="{FF2B5EF4-FFF2-40B4-BE49-F238E27FC236}">
                <a16:creationId xmlns:a16="http://schemas.microsoft.com/office/drawing/2014/main" id="{9E64A6DA-590D-8D1B-DB59-7F038CE97798}"/>
              </a:ext>
            </a:extLst>
          </p:cNvPr>
          <p:cNvSpPr txBox="1">
            <a:spLocks/>
          </p:cNvSpPr>
          <p:nvPr/>
        </p:nvSpPr>
        <p:spPr>
          <a:xfrm>
            <a:off x="514117" y="1503495"/>
            <a:ext cx="5994838" cy="44680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Zbatimi bëhet më i lehtë kur procesi fillon në një shkallë të menaxhueshme.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Një pilot i shkurtër u lejon ekipeve të provojnë se si sillet mjeti, të vërejnë sfidat dhe të identifikojnë mbështetjen që u nevojitet përdoruesve. Seancat e shkurtra trajnimi dhe komunikimi i hapur ndihmojnë që sistemi i ri të duket i njohur, jo i pengueshëm.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Ndërsa shfaqen rezultatet e para, edhe nëse janë të vogla, përdoruesit fitojnë besim dhe ndryshimi bëhet një përpjekje e përbashkët.</a:t>
            </a:r>
          </a:p>
        </p:txBody>
      </p:sp>
      <p:sp>
        <p:nvSpPr>
          <p:cNvPr id="11" name="Title 1">
            <a:extLst>
              <a:ext uri="{FF2B5EF4-FFF2-40B4-BE49-F238E27FC236}">
                <a16:creationId xmlns:a16="http://schemas.microsoft.com/office/drawing/2014/main" id="{9C3A7AFB-AF2E-93B4-597E-0A0611663C0A}"/>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Ndërtimi i besimit përmes hapave të vegjël të udhëzuar</a:t>
            </a:r>
          </a:p>
        </p:txBody>
      </p:sp>
      <p:pic>
        <p:nvPicPr>
          <p:cNvPr id="8" name="Imagem 7">
            <a:extLst>
              <a:ext uri="{FF2B5EF4-FFF2-40B4-BE49-F238E27FC236}">
                <a16:creationId xmlns:a16="http://schemas.microsoft.com/office/drawing/2014/main" id="{E0D44CD0-64E6-F1E9-91C1-E50FF0CD925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99985" y="1322234"/>
            <a:ext cx="5045103" cy="4653181"/>
          </a:xfrm>
          <a:prstGeom prst="rect">
            <a:avLst/>
          </a:prstGeom>
          <a:noFill/>
          <a:ln>
            <a:noFill/>
          </a:ln>
        </p:spPr>
      </p:pic>
    </p:spTree>
    <p:extLst>
      <p:ext uri="{BB962C8B-B14F-4D97-AF65-F5344CB8AC3E}">
        <p14:creationId xmlns:p14="http://schemas.microsoft.com/office/powerpoint/2010/main" val="1143317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A96D7-FCEB-74E9-0F43-0B40CDF1ABD4}"/>
            </a:ext>
          </a:extLst>
        </p:cNvPr>
        <p:cNvGrpSpPr/>
        <p:nvPr/>
      </p:nvGrpSpPr>
      <p:grpSpPr>
        <a:xfrm>
          <a:off x="0" y="0"/>
          <a:ext cx="0" cy="0"/>
          <a:chOff x="0" y="0"/>
          <a:chExt cx="0" cy="0"/>
        </a:xfrm>
      </p:grpSpPr>
      <p:pic>
        <p:nvPicPr>
          <p:cNvPr id="2" name="Picture 1" descr="A logo with text on it&#10;&#10;Description automatically generated">
            <a:extLst>
              <a:ext uri="{FF2B5EF4-FFF2-40B4-BE49-F238E27FC236}">
                <a16:creationId xmlns:a16="http://schemas.microsoft.com/office/drawing/2014/main" id="{FE58CB70-2E95-E351-B31D-22DEFE89D6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AE8E3133-0ECD-5000-57A7-332477D40F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7" name="Title 1">
            <a:extLst>
              <a:ext uri="{FF2B5EF4-FFF2-40B4-BE49-F238E27FC236}">
                <a16:creationId xmlns:a16="http://schemas.microsoft.com/office/drawing/2014/main" id="{13E1F04A-9395-18A5-3EB8-CDBDCAB748C6}"/>
              </a:ext>
            </a:extLst>
          </p:cNvPr>
          <p:cNvSpPr txBox="1">
            <a:spLocks/>
          </p:cNvSpPr>
          <p:nvPr/>
        </p:nvSpPr>
        <p:spPr>
          <a:xfrm>
            <a:off x="514118" y="1681316"/>
            <a:ext cx="10790234" cy="37569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Pasi mjeti të jetë vendosur, reflektimi i rregullt siguron që ai të vazhdojë të sjellë vlerë. Komentet nga përdoruesit, raportet e të dhënave dhe vëzhgimet e përditshme ndihmojnë në zbulimin e asaj që funksionon dhe çfarë ka nevojë për rregullim.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Kjo krijon një cikël mësimi ku mjeti forcohet me kalimin e kohës. Për të mësuarit, kuptimi i këtij cikli forcon idenë se teknologjitë digjitale kanë sukses kur njerëzit mbeten të angazhuar, kureshtarë dhe të gatshëm për t'u përshtatur.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Zbatimi nuk është një hap i vetëm, por një praktikë e vazhdueshme që mbështet qëndrueshmërinë afatgjatë.</a:t>
            </a:r>
            <a:endPar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
        <p:nvSpPr>
          <p:cNvPr id="11" name="Title 1">
            <a:extLst>
              <a:ext uri="{FF2B5EF4-FFF2-40B4-BE49-F238E27FC236}">
                <a16:creationId xmlns:a16="http://schemas.microsoft.com/office/drawing/2014/main" id="{AC7FAE69-7B7F-AEB6-2FB3-EC944FF0F174}"/>
              </a:ext>
            </a:extLst>
          </p:cNvPr>
          <p:cNvSpPr txBox="1">
            <a:spLocks/>
          </p:cNvSpPr>
          <p:nvPr/>
        </p:nvSpPr>
        <p:spPr>
          <a:xfrm>
            <a:off x="514117" y="745527"/>
            <a:ext cx="10790234"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Mbajtja e zbatimit gjallë përmes të mësuarit të vazhdueshëm</a:t>
            </a:r>
          </a:p>
        </p:txBody>
      </p:sp>
    </p:spTree>
    <p:extLst>
      <p:ext uri="{BB962C8B-B14F-4D97-AF65-F5344CB8AC3E}">
        <p14:creationId xmlns:p14="http://schemas.microsoft.com/office/powerpoint/2010/main" val="2822319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34A8E-C8F6-82DE-EBDC-A62A1FBA774B}"/>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6EBF7134-D668-48D3-566B-68D739583FEF}"/>
              </a:ext>
            </a:extLst>
          </p:cNvPr>
          <p:cNvPicPr>
            <a:picLocks noGrp="1" noRot="1" noChangeAspect="1" noMove="1" noResize="1" noEditPoints="1" noAdjustHandles="1" noChangeArrowheads="1" noChangeShapeType="1" noCrop="1"/>
          </p:cNvPicPr>
          <p:nvPr/>
        </p:nvPicPr>
        <p:blipFill>
          <a:blip r:embed="rId2">
            <a:alphaModFix amt="19000"/>
            <a:extLst>
              <a:ext uri="{28A0092B-C50C-407E-A947-70E740481C1C}">
                <a14:useLocalDpi xmlns:a14="http://schemas.microsoft.com/office/drawing/2010/main" val="0"/>
              </a:ext>
            </a:extLst>
          </a:blip>
          <a:srcRect l="618" t="32094" r="-618" b="20214"/>
          <a:stretch/>
        </p:blipFill>
        <p:spPr>
          <a:xfrm rot="153327">
            <a:off x="1415827" y="-103648"/>
            <a:ext cx="10762425" cy="5506326"/>
          </a:xfrm>
          <a:prstGeom prst="rect">
            <a:avLst/>
          </a:prstGeom>
          <a:effectLst>
            <a:softEdge rad="863600"/>
          </a:effectLst>
        </p:spPr>
      </p:pic>
      <p:sp>
        <p:nvSpPr>
          <p:cNvPr id="12" name="Rectangle 11">
            <a:extLst>
              <a:ext uri="{FF2B5EF4-FFF2-40B4-BE49-F238E27FC236}">
                <a16:creationId xmlns:a16="http://schemas.microsoft.com/office/drawing/2014/main" id="{2DEEA371-DD11-7A8C-D2D9-5390E6D1325E}"/>
              </a:ext>
            </a:extLst>
          </p:cNvPr>
          <p:cNvSpPr>
            <a:spLocks noGrp="1" noRot="1" noMove="1" noResize="1" noEditPoints="1" noAdjustHandles="1" noChangeArrowheads="1" noChangeShapeType="1"/>
          </p:cNvSpPr>
          <p:nvPr/>
        </p:nvSpPr>
        <p:spPr>
          <a:xfrm flipV="1">
            <a:off x="0" y="5468317"/>
            <a:ext cx="12199880" cy="1389683"/>
          </a:xfrm>
          <a:prstGeom prst="rect">
            <a:avLst/>
          </a:prstGeom>
          <a:solidFill>
            <a:srgbClr val="303D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2" name="Title 1">
            <a:extLst>
              <a:ext uri="{FF2B5EF4-FFF2-40B4-BE49-F238E27FC236}">
                <a16:creationId xmlns:a16="http://schemas.microsoft.com/office/drawing/2014/main" id="{1CBA98A9-F787-1BA8-945C-B1DFEC1003A4}"/>
              </a:ext>
            </a:extLst>
          </p:cNvPr>
          <p:cNvSpPr>
            <a:spLocks noGrp="1"/>
          </p:cNvSpPr>
          <p:nvPr>
            <p:ph type="title"/>
          </p:nvPr>
        </p:nvSpPr>
        <p:spPr>
          <a:xfrm>
            <a:off x="514117" y="1457082"/>
            <a:ext cx="10997229" cy="3843061"/>
          </a:xfrm>
        </p:spPr>
        <p:txBody>
          <a:bodyPr>
            <a:noAutofit/>
          </a:bodyPr>
          <a:lstStyle/>
          <a:p>
            <a:pPr lvl="0"/>
            <a:r>
              <a:rPr lang="en-US" sz="2000" dirty="0">
                <a:solidFill>
                  <a:srgbClr val="373365"/>
                </a:solidFill>
                <a:latin typeface="DejaVu Math TeX Gyre" panose="02000503000000000000"/>
              </a:rPr>
              <a:t>1. Mendoni për nxënësit tuaj dhe sektorët ku do të punojnë. Cila është një aftësi digjitale që mund t'u duhet të forcojnë për të mbështetur më mirë praktikat e qëndrueshme? Përshkruani se si kjo boshllëk ndikon në aftësinë e tyre për t'u angazhuar me teknologjitë digjitale ose detyrat e qëndrueshmërisë në vendin e punës.</a:t>
            </a:r>
            <a:br>
              <a:rPr lang="en-US" sz="2000" dirty="0">
                <a:solidFill>
                  <a:srgbClr val="373365"/>
                </a:solidFill>
                <a:latin typeface="DejaVu Math TeX Gyre" panose="02000503000000000000"/>
              </a:rPr>
            </a:br>
            <a:br>
              <a:rPr lang="en-US" sz="2000" dirty="0">
                <a:solidFill>
                  <a:srgbClr val="373365"/>
                </a:solidFill>
                <a:latin typeface="DejaVu Math TeX Gyre" panose="02000503000000000000"/>
              </a:rPr>
            </a:br>
            <a:r>
              <a:rPr lang="en-US" sz="2000" dirty="0">
                <a:solidFill>
                  <a:srgbClr val="373365"/>
                </a:solidFill>
                <a:latin typeface="DejaVu Math TeX Gyre" panose="02000503000000000000"/>
              </a:rPr>
              <a:t>2. Reflekto mbi atë që mund t'i pengojë nxënësit tuaj të zhvillojnë këtë aftësi. A janë barrierat teknike, si mungesa e aksesit në mjete ose të dhëna? Apo lidhen me vetëbesimin, kohën ose burimet mësimore?</a:t>
            </a:r>
            <a:br>
              <a:rPr lang="en-US" sz="2000" dirty="0">
                <a:solidFill>
                  <a:srgbClr val="373365"/>
                </a:solidFill>
                <a:latin typeface="DejaVu Math TeX Gyre" panose="02000503000000000000"/>
              </a:rPr>
            </a:br>
            <a:br>
              <a:rPr lang="en-US" sz="2000" dirty="0">
                <a:solidFill>
                  <a:srgbClr val="373365"/>
                </a:solidFill>
                <a:latin typeface="DejaVu Math TeX Gyre" panose="02000503000000000000"/>
              </a:rPr>
            </a:br>
            <a:r>
              <a:rPr lang="en-US" sz="2000" dirty="0">
                <a:solidFill>
                  <a:srgbClr val="373365"/>
                </a:solidFill>
                <a:latin typeface="DejaVu Math TeX Gyre" panose="02000503000000000000"/>
              </a:rPr>
              <a:t>3. Bazuar në reflektimet tuaja, hartoni një plan të shkurtër dhe realist për t'i ndihmuar nxënësit tuaj të përmirësojnë këtë aftësi digjitale. Çfarë hapash do të ndërmerrni për ta prezantuar ose forcuar atë në mësimdhënien tuaj? Çfarë lloj mbështetjeje ose materialesh do ta bënin këtë plan të funksiononte pa probleme për të gjithë nxënësit?</a:t>
            </a:r>
          </a:p>
        </p:txBody>
      </p:sp>
      <p:sp>
        <p:nvSpPr>
          <p:cNvPr id="8" name="Title 1">
            <a:extLst>
              <a:ext uri="{FF2B5EF4-FFF2-40B4-BE49-F238E27FC236}">
                <a16:creationId xmlns:a16="http://schemas.microsoft.com/office/drawing/2014/main" id="{1E7D40F4-68D1-6A6D-3670-C2DA3D43D016}"/>
              </a:ext>
            </a:extLst>
          </p:cNvPr>
          <p:cNvSpPr txBox="1">
            <a:spLocks/>
          </p:cNvSpPr>
          <p:nvPr/>
        </p:nvSpPr>
        <p:spPr>
          <a:xfrm>
            <a:off x="634692" y="5976217"/>
            <a:ext cx="6162348" cy="6509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fontAlgn="base" hangingPunct="0">
              <a:lnSpc>
                <a:spcPct val="100000"/>
              </a:lnSpc>
              <a:spcAft>
                <a:spcPct val="0"/>
              </a:spcAft>
            </a:pP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Përmirësoni</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cilësinë</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e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arsimit</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dhe</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lang="sr-Latn-RS" altLang="sr-Latn-RS" sz="1400" dirty="0" err="1">
                <a:solidFill>
                  <a:schemeClr val="bg1"/>
                </a:solidFill>
                <a:latin typeface="DejaVu Math TeX Gyre" panose="02000503000000000000" pitchFamily="2" charset="0"/>
                <a:ea typeface="DejaVu Math TeX Gyre" panose="02000503000000000000" pitchFamily="2" charset="0"/>
                <a:cs typeface="DejaVu Math TeX Gyre" panose="02000503000000000000" pitchFamily="2" charset="0"/>
              </a:rPr>
              <a:t>aftësimit</a:t>
            </a:r>
            <a:r>
              <a:rPr lang="sr-Latn-RS" altLang="sr-Latn-RS" sz="1400" dirty="0">
                <a:solidFill>
                  <a:schemeClr val="bg1"/>
                </a:solidFill>
                <a:latin typeface="DejaVu Math TeX Gyre" panose="02000503000000000000" pitchFamily="2" charset="0"/>
                <a:ea typeface="DejaVu Math TeX Gyre" panose="02000503000000000000" pitchFamily="2" charset="0"/>
                <a:cs typeface="DejaVu Math TeX Gyre" panose="02000503000000000000" pitchFamily="2" charset="0"/>
              </a:rPr>
              <a:t> </a:t>
            </a:r>
            <a:r>
              <a:rPr lang="sr-Latn-RS" altLang="sr-Latn-RS" sz="1400" dirty="0" err="1">
                <a:solidFill>
                  <a:schemeClr val="bg1"/>
                </a:solidFill>
                <a:latin typeface="DejaVu Math TeX Gyre" panose="02000503000000000000" pitchFamily="2" charset="0"/>
                <a:ea typeface="DejaVu Math TeX Gyre" panose="02000503000000000000" pitchFamily="2" charset="0"/>
                <a:cs typeface="DejaVu Math TeX Gyre" panose="02000503000000000000" pitchFamily="2" charset="0"/>
              </a:rPr>
              <a:t>profesional</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(VET)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në</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Ballkanin</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Perëndimor</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për</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zhvillim të qëndrueshëm.</a:t>
            </a:r>
          </a:p>
        </p:txBody>
      </p:sp>
      <p:pic>
        <p:nvPicPr>
          <p:cNvPr id="13" name="Picture 12" descr="A white text on a black background&#10;&#10;Description automatically generated">
            <a:extLst>
              <a:ext uri="{FF2B5EF4-FFF2-40B4-BE49-F238E27FC236}">
                <a16:creationId xmlns:a16="http://schemas.microsoft.com/office/drawing/2014/main" id="{58DA715E-2265-7080-C56C-3D978A48B3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977" y="5996644"/>
            <a:ext cx="1261446" cy="504579"/>
          </a:xfrm>
          <a:prstGeom prst="rect">
            <a:avLst/>
          </a:prstGeom>
        </p:spPr>
      </p:pic>
      <p:sp>
        <p:nvSpPr>
          <p:cNvPr id="4" name="Rectangle 2">
            <a:extLst>
              <a:ext uri="{FF2B5EF4-FFF2-40B4-BE49-F238E27FC236}">
                <a16:creationId xmlns:a16="http://schemas.microsoft.com/office/drawing/2014/main" id="{D34BA32F-715B-6AEF-0E07-9F6F4C9A670B}"/>
              </a:ext>
            </a:extLst>
          </p:cNvPr>
          <p:cNvSpPr>
            <a:spLocks noChangeArrowheads="1"/>
          </p:cNvSpPr>
          <p:nvPr/>
        </p:nvSpPr>
        <p:spPr bwMode="auto">
          <a:xfrm>
            <a:off x="195589" y="79490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r-Latn-RS" altLang="sr-Latn-RS" sz="1800" b="0" i="0" u="none" strike="noStrike" cap="none" normalizeH="0" baseline="0">
                <a:ln>
                  <a:noFill/>
                </a:ln>
                <a:solidFill>
                  <a:schemeClr val="tx1"/>
                </a:solidFill>
                <a:effectLst/>
                <a:latin typeface="Arial" panose="020B0604020202020204" pitchFamily="34" charset="0"/>
              </a:rPr>
            </a:br>
            <a:endParaRPr kumimoji="0" lang="sr-Latn-RS" altLang="sr-Latn-RS" sz="1800" b="0" i="0" u="none" strike="noStrike" cap="none" normalizeH="0" baseline="0">
              <a:ln>
                <a:noFill/>
              </a:ln>
              <a:solidFill>
                <a:schemeClr val="tx1"/>
              </a:solidFill>
              <a:effectLst/>
              <a:latin typeface="Arial" panose="020B0604020202020204" pitchFamily="34" charset="0"/>
            </a:endParaRPr>
          </a:p>
        </p:txBody>
      </p:sp>
      <p:pic>
        <p:nvPicPr>
          <p:cNvPr id="7" name="Picture 6" descr="A black background with white text&#10;&#10;Description automatically generated">
            <a:extLst>
              <a:ext uri="{FF2B5EF4-FFF2-40B4-BE49-F238E27FC236}">
                <a16:creationId xmlns:a16="http://schemas.microsoft.com/office/drawing/2014/main" id="{97647617-E3F9-8578-6ED1-E215F4D6ED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8483" y="5996644"/>
            <a:ext cx="2412457" cy="504854"/>
          </a:xfrm>
          <a:prstGeom prst="rect">
            <a:avLst/>
          </a:prstGeom>
        </p:spPr>
      </p:pic>
      <p:sp>
        <p:nvSpPr>
          <p:cNvPr id="3" name="Title 1">
            <a:extLst>
              <a:ext uri="{FF2B5EF4-FFF2-40B4-BE49-F238E27FC236}">
                <a16:creationId xmlns:a16="http://schemas.microsoft.com/office/drawing/2014/main" id="{6550F3C3-F820-592C-CDD6-2AA9A7864150}"/>
              </a:ext>
            </a:extLst>
          </p:cNvPr>
          <p:cNvSpPr txBox="1">
            <a:spLocks/>
          </p:cNvSpPr>
          <p:nvPr/>
        </p:nvSpPr>
        <p:spPr>
          <a:xfrm>
            <a:off x="293632" y="5561582"/>
            <a:ext cx="5095020" cy="4012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bs-Latn-BA" sz="2000" b="1" dirty="0">
                <a:solidFill>
                  <a:srgbClr val="74D3BD"/>
                </a:solidFill>
                <a:latin typeface="DejaVu Math TeX Gyre" panose="02000503000000000000" pitchFamily="2" charset="0"/>
                <a:ea typeface="DejaVu Math TeX Gyre" panose="02000503000000000000" pitchFamily="2" charset="0"/>
                <a:cs typeface="DejaVu Math TeX Gyre" panose="02000503000000000000" pitchFamily="2" charset="0"/>
              </a:rPr>
              <a:t>Ura e Përçarjes së Gjelbër dhe Dixhitale</a:t>
            </a:r>
          </a:p>
        </p:txBody>
      </p:sp>
      <p:sp>
        <p:nvSpPr>
          <p:cNvPr id="5" name="Title 1">
            <a:extLst>
              <a:ext uri="{FF2B5EF4-FFF2-40B4-BE49-F238E27FC236}">
                <a16:creationId xmlns:a16="http://schemas.microsoft.com/office/drawing/2014/main" id="{64F20E37-884D-A6DC-7DEF-28CA0FE74035}"/>
              </a:ext>
            </a:extLst>
          </p:cNvPr>
          <p:cNvSpPr txBox="1">
            <a:spLocks/>
          </p:cNvSpPr>
          <p:nvPr/>
        </p:nvSpPr>
        <p:spPr>
          <a:xfrm>
            <a:off x="514117" y="745527"/>
            <a:ext cx="10790234"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Aktivitet reflektues</a:t>
            </a:r>
          </a:p>
        </p:txBody>
      </p:sp>
    </p:spTree>
    <p:extLst>
      <p:ext uri="{BB962C8B-B14F-4D97-AF65-F5344CB8AC3E}">
        <p14:creationId xmlns:p14="http://schemas.microsoft.com/office/powerpoint/2010/main" val="1880753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BC7B3-BE3B-42C9-8623-406DFF2085D1}"/>
            </a:ext>
          </a:extLst>
        </p:cNvPr>
        <p:cNvGrpSpPr/>
        <p:nvPr/>
      </p:nvGrpSpPr>
      <p:grpSpPr>
        <a:xfrm>
          <a:off x="0" y="0"/>
          <a:ext cx="0" cy="0"/>
          <a:chOff x="0" y="0"/>
          <a:chExt cx="0" cy="0"/>
        </a:xfrm>
      </p:grpSpPr>
      <p:pic>
        <p:nvPicPr>
          <p:cNvPr id="11" name="Picture 10" descr="Business people shaking hands">
            <a:extLst>
              <a:ext uri="{FF2B5EF4-FFF2-40B4-BE49-F238E27FC236}">
                <a16:creationId xmlns:a16="http://schemas.microsoft.com/office/drawing/2014/main" id="{353C131C-1FE4-915C-8AC8-70BCEF8734F5}"/>
              </a:ext>
            </a:extLst>
          </p:cNvPr>
          <p:cNvPicPr>
            <a:picLocks noGrp="1" noRot="1" noChangeAspect="1" noMove="1" noResize="1" noEditPoints="1" noAdjustHandles="1" noChangeArrowheads="1" noChangeShapeType="1" noCrop="1"/>
          </p:cNvPicPr>
          <p:nvPr/>
        </p:nvPicPr>
        <p:blipFill>
          <a:blip r:embed="rId3">
            <a:alphaModFix amt="20000"/>
            <a:extLst>
              <a:ext uri="{28A0092B-C50C-407E-A947-70E740481C1C}">
                <a14:useLocalDpi xmlns:a14="http://schemas.microsoft.com/office/drawing/2010/main" val="0"/>
              </a:ext>
            </a:extLst>
          </a:blip>
          <a:srcRect l="5312" t="19863"/>
          <a:stretch/>
        </p:blipFill>
        <p:spPr>
          <a:xfrm>
            <a:off x="-7880" y="0"/>
            <a:ext cx="12199880" cy="6891849"/>
          </a:xfrm>
          <a:prstGeom prst="rect">
            <a:avLst/>
          </a:prstGeom>
        </p:spPr>
      </p:pic>
      <p:sp>
        <p:nvSpPr>
          <p:cNvPr id="2" name="Title 1">
            <a:extLst>
              <a:ext uri="{FF2B5EF4-FFF2-40B4-BE49-F238E27FC236}">
                <a16:creationId xmlns:a16="http://schemas.microsoft.com/office/drawing/2014/main" id="{A0DD77EA-30B7-5596-BC7E-0B72D36354EA}"/>
              </a:ext>
            </a:extLst>
          </p:cNvPr>
          <p:cNvSpPr>
            <a:spLocks noGrp="1"/>
          </p:cNvSpPr>
          <p:nvPr>
            <p:ph type="title"/>
          </p:nvPr>
        </p:nvSpPr>
        <p:spPr>
          <a:xfrm>
            <a:off x="2587120" y="3000068"/>
            <a:ext cx="7025640" cy="857864"/>
          </a:xfrm>
        </p:spPr>
        <p:txBody>
          <a:bodyPr>
            <a:noAutofit/>
          </a:bodyPr>
          <a:lstStyle/>
          <a:p>
            <a:pPr algn="ctr"/>
            <a:r>
              <a:rPr lang="bs-Latn-BA" sz="6000" b="1">
                <a:solidFill>
                  <a:srgbClr val="4DB9A1"/>
                </a:solidFill>
                <a:latin typeface="DejaVu Sans" panose="020B0603030804020204" pitchFamily="34" charset="0"/>
                <a:ea typeface="DejaVu Sans" panose="020B0603030804020204" pitchFamily="34" charset="0"/>
                <a:cs typeface="DejaVu Sans" panose="020B0603030804020204" pitchFamily="34" charset="0"/>
              </a:rPr>
              <a:t>Faleminderit!</a:t>
            </a:r>
          </a:p>
        </p:txBody>
      </p:sp>
      <p:sp>
        <p:nvSpPr>
          <p:cNvPr id="4" name="Rectangle 2">
            <a:extLst>
              <a:ext uri="{FF2B5EF4-FFF2-40B4-BE49-F238E27FC236}">
                <a16:creationId xmlns:a16="http://schemas.microsoft.com/office/drawing/2014/main" id="{B77DFBFF-5126-062E-05E9-031F96874DFE}"/>
              </a:ext>
            </a:extLst>
          </p:cNvPr>
          <p:cNvSpPr>
            <a:spLocks noChangeArrowheads="1"/>
          </p:cNvSpPr>
          <p:nvPr/>
        </p:nvSpPr>
        <p:spPr bwMode="auto">
          <a:xfrm>
            <a:off x="195589" y="79490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r-Latn-RS" altLang="sr-Latn-RS" sz="1800" b="0" i="0" u="none" strike="noStrike" cap="none" normalizeH="0" baseline="0">
                <a:ln>
                  <a:noFill/>
                </a:ln>
                <a:solidFill>
                  <a:schemeClr val="tx1"/>
                </a:solidFill>
                <a:effectLst/>
                <a:latin typeface="Arial" panose="020B0604020202020204" pitchFamily="34" charset="0"/>
              </a:rPr>
            </a:br>
            <a:endParaRPr kumimoji="0" lang="sr-Latn-RS" altLang="sr-Latn-RS" sz="1800" b="0" i="0" u="none" strike="noStrike" cap="none" normalizeH="0" baseline="0">
              <a:ln>
                <a:noFill/>
              </a:ln>
              <a:solidFill>
                <a:schemeClr val="tx1"/>
              </a:solidFill>
              <a:effectLst/>
              <a:latin typeface="Arial" panose="020B0604020202020204" pitchFamily="34" charset="0"/>
            </a:endParaRPr>
          </a:p>
        </p:txBody>
      </p:sp>
      <p:sp>
        <p:nvSpPr>
          <p:cNvPr id="3" name="Title 1">
            <a:extLst>
              <a:ext uri="{FF2B5EF4-FFF2-40B4-BE49-F238E27FC236}">
                <a16:creationId xmlns:a16="http://schemas.microsoft.com/office/drawing/2014/main" id="{DEEC1FFE-33F2-F6D3-EE8A-4AB41164C339}"/>
              </a:ext>
            </a:extLst>
          </p:cNvPr>
          <p:cNvSpPr txBox="1">
            <a:spLocks/>
          </p:cNvSpPr>
          <p:nvPr/>
        </p:nvSpPr>
        <p:spPr>
          <a:xfrm>
            <a:off x="2308059" y="4357398"/>
            <a:ext cx="7389857" cy="4057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pPr>
            <a:endParaRPr lang="bs-Latn-BA"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
        <p:nvSpPr>
          <p:cNvPr id="5" name="Title 1">
            <a:extLst>
              <a:ext uri="{FF2B5EF4-FFF2-40B4-BE49-F238E27FC236}">
                <a16:creationId xmlns:a16="http://schemas.microsoft.com/office/drawing/2014/main" id="{F597848C-F37D-5FDA-43D7-22F3A5A9FC10}"/>
              </a:ext>
            </a:extLst>
          </p:cNvPr>
          <p:cNvSpPr txBox="1">
            <a:spLocks/>
          </p:cNvSpPr>
          <p:nvPr/>
        </p:nvSpPr>
        <p:spPr>
          <a:xfrm>
            <a:off x="2308059" y="2142609"/>
            <a:ext cx="7389857" cy="7159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pPr>
            <a:r>
              <a:rPr lang="en-US" sz="2000" b="1"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rPr>
              <a:t>B&amp;P Teknologji në Zhvillim</a:t>
            </a:r>
            <a:endParaRPr lang="bs-Latn-BA" sz="2000" b="1"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grpSp>
        <p:nvGrpSpPr>
          <p:cNvPr id="6" name="Group 5">
            <a:extLst>
              <a:ext uri="{FF2B5EF4-FFF2-40B4-BE49-F238E27FC236}">
                <a16:creationId xmlns:a16="http://schemas.microsoft.com/office/drawing/2014/main" id="{5381120A-CFF2-DBF3-FD1E-47ED1F905D9B}"/>
              </a:ext>
            </a:extLst>
          </p:cNvPr>
          <p:cNvGrpSpPr/>
          <p:nvPr/>
        </p:nvGrpSpPr>
        <p:grpSpPr>
          <a:xfrm>
            <a:off x="-7880" y="5779801"/>
            <a:ext cx="12199880" cy="1115889"/>
            <a:chOff x="0" y="5742109"/>
            <a:chExt cx="12199880" cy="1115889"/>
          </a:xfrm>
        </p:grpSpPr>
        <p:sp>
          <p:nvSpPr>
            <p:cNvPr id="10" name="Rectangle 9">
              <a:extLst>
                <a:ext uri="{FF2B5EF4-FFF2-40B4-BE49-F238E27FC236}">
                  <a16:creationId xmlns:a16="http://schemas.microsoft.com/office/drawing/2014/main" id="{DEEDB35B-167E-D805-E805-7A42279F2784}"/>
                </a:ext>
              </a:extLst>
            </p:cNvPr>
            <p:cNvSpPr>
              <a:spLocks/>
            </p:cNvSpPr>
            <p:nvPr/>
          </p:nvSpPr>
          <p:spPr>
            <a:xfrm flipV="1">
              <a:off x="0" y="5742109"/>
              <a:ext cx="12199880" cy="11158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bs-Latn-BA"/>
            </a:p>
          </p:txBody>
        </p:sp>
        <p:pic>
          <p:nvPicPr>
            <p:cNvPr id="16" name="Picture 15" descr="A blue and gold logo&#10;&#10;Description automatically generated">
              <a:extLst>
                <a:ext uri="{FF2B5EF4-FFF2-40B4-BE49-F238E27FC236}">
                  <a16:creationId xmlns:a16="http://schemas.microsoft.com/office/drawing/2014/main" id="{F4AEE9FB-8105-9F53-4BD1-A8500503AC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1818" y="6076008"/>
              <a:ext cx="988452" cy="401110"/>
            </a:xfrm>
            <a:prstGeom prst="rect">
              <a:avLst/>
            </a:prstGeom>
          </p:spPr>
        </p:pic>
        <p:pic>
          <p:nvPicPr>
            <p:cNvPr id="18" name="Picture 17" descr="A logo with a circle and a circle with a letter b&#10;&#10;Description automatically generated">
              <a:extLst>
                <a:ext uri="{FF2B5EF4-FFF2-40B4-BE49-F238E27FC236}">
                  <a16:creationId xmlns:a16="http://schemas.microsoft.com/office/drawing/2014/main" id="{0B0D8A18-9093-176C-B4CE-9EE9052ABE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4581" y="6083411"/>
              <a:ext cx="974895" cy="428106"/>
            </a:xfrm>
            <a:prstGeom prst="rect">
              <a:avLst/>
            </a:prstGeom>
          </p:spPr>
        </p:pic>
        <p:pic>
          <p:nvPicPr>
            <p:cNvPr id="20" name="Picture 19" descr="A green and blue text on a black background&#10;&#10;Description automatically generated">
              <a:extLst>
                <a:ext uri="{FF2B5EF4-FFF2-40B4-BE49-F238E27FC236}">
                  <a16:creationId xmlns:a16="http://schemas.microsoft.com/office/drawing/2014/main" id="{7E25FFE1-B1CB-3A46-3E8C-FDA9B92546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469" y="6088687"/>
              <a:ext cx="1732222" cy="430944"/>
            </a:xfrm>
            <a:prstGeom prst="rect">
              <a:avLst/>
            </a:prstGeom>
          </p:spPr>
        </p:pic>
        <p:pic>
          <p:nvPicPr>
            <p:cNvPr id="21" name="Picture 20" descr="A yellow and blue circle with a white bird and stars&#10;&#10;Description automatically generated">
              <a:extLst>
                <a:ext uri="{FF2B5EF4-FFF2-40B4-BE49-F238E27FC236}">
                  <a16:creationId xmlns:a16="http://schemas.microsoft.com/office/drawing/2014/main" id="{62B07B95-9682-B75F-645C-E2842BE1C7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4655" y="5997328"/>
              <a:ext cx="581236" cy="581236"/>
            </a:xfrm>
            <a:prstGeom prst="rect">
              <a:avLst/>
            </a:prstGeom>
          </p:spPr>
        </p:pic>
        <p:pic>
          <p:nvPicPr>
            <p:cNvPr id="22" name="Picture 21" descr="A logo with text on it&#10;&#10;Description automatically generated">
              <a:extLst>
                <a:ext uri="{FF2B5EF4-FFF2-40B4-BE49-F238E27FC236}">
                  <a16:creationId xmlns:a16="http://schemas.microsoft.com/office/drawing/2014/main" id="{10E1F949-FA54-EB97-9B0D-75D239FFC3D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41374" y="5972113"/>
              <a:ext cx="1647764" cy="659106"/>
            </a:xfrm>
            <a:prstGeom prst="rect">
              <a:avLst/>
            </a:prstGeom>
          </p:spPr>
        </p:pic>
        <p:pic>
          <p:nvPicPr>
            <p:cNvPr id="23" name="Picture 22" descr="Blue text on a black background&#10;&#10;Description automatically generated">
              <a:extLst>
                <a:ext uri="{FF2B5EF4-FFF2-40B4-BE49-F238E27FC236}">
                  <a16:creationId xmlns:a16="http://schemas.microsoft.com/office/drawing/2014/main" id="{0BBF9D4F-A4BD-7D54-2E3C-5D7976FB921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81373" y="6049983"/>
              <a:ext cx="2392256" cy="500627"/>
            </a:xfrm>
            <a:prstGeom prst="rect">
              <a:avLst/>
            </a:prstGeom>
          </p:spPr>
        </p:pic>
      </p:grpSp>
      <p:pic>
        <p:nvPicPr>
          <p:cNvPr id="8" name="Picture 7" descr="A logo with text on it&#10;&#10;AI-generated content may be incorrect.">
            <a:extLst>
              <a:ext uri="{FF2B5EF4-FFF2-40B4-BE49-F238E27FC236}">
                <a16:creationId xmlns:a16="http://schemas.microsoft.com/office/drawing/2014/main" id="{16442515-2FEA-9A3E-2D58-3592B3FA151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84732" y="6115925"/>
            <a:ext cx="929084" cy="433284"/>
          </a:xfrm>
          <a:prstGeom prst="rect">
            <a:avLst/>
          </a:prstGeom>
        </p:spPr>
      </p:pic>
      <p:pic>
        <p:nvPicPr>
          <p:cNvPr id="13" name="Picture 12" descr="A blue and black logo&#10;&#10;AI-generated content may be incorrect.">
            <a:extLst>
              <a:ext uri="{FF2B5EF4-FFF2-40B4-BE49-F238E27FC236}">
                <a16:creationId xmlns:a16="http://schemas.microsoft.com/office/drawing/2014/main" id="{00E7A72B-4826-B1D2-7703-D4FC82C1BBB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96131" y="6164344"/>
            <a:ext cx="1552832" cy="341623"/>
          </a:xfrm>
          <a:prstGeom prst="rect">
            <a:avLst/>
          </a:prstGeom>
        </p:spPr>
      </p:pic>
    </p:spTree>
    <p:extLst>
      <p:ext uri="{BB962C8B-B14F-4D97-AF65-F5344CB8AC3E}">
        <p14:creationId xmlns:p14="http://schemas.microsoft.com/office/powerpoint/2010/main" val="1189446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03A55-4463-0B81-F8FA-951800261322}"/>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C40AD813-BF75-90A3-AD53-AA5A6FE245D9}"/>
              </a:ext>
            </a:extLst>
          </p:cNvPr>
          <p:cNvPicPr>
            <a:picLocks noGrp="1" noRot="1" noChangeAspect="1" noMove="1" noResize="1" noEditPoints="1" noAdjustHandles="1" noChangeArrowheads="1" noChangeShapeType="1" noCrop="1"/>
          </p:cNvPicPr>
          <p:nvPr/>
        </p:nvPicPr>
        <p:blipFill>
          <a:blip r:embed="rId2">
            <a:alphaModFix amt="19000"/>
            <a:extLst>
              <a:ext uri="{28A0092B-C50C-407E-A947-70E740481C1C}">
                <a14:useLocalDpi xmlns:a14="http://schemas.microsoft.com/office/drawing/2010/main" val="0"/>
              </a:ext>
            </a:extLst>
          </a:blip>
          <a:srcRect l="618" t="32094" r="-618" b="20214"/>
          <a:stretch/>
        </p:blipFill>
        <p:spPr>
          <a:xfrm rot="153327">
            <a:off x="1415827" y="-103648"/>
            <a:ext cx="10762425" cy="5506326"/>
          </a:xfrm>
          <a:prstGeom prst="rect">
            <a:avLst/>
          </a:prstGeom>
          <a:effectLst>
            <a:softEdge rad="863600"/>
          </a:effectLst>
        </p:spPr>
      </p:pic>
      <p:sp>
        <p:nvSpPr>
          <p:cNvPr id="12" name="Rectangle 11">
            <a:extLst>
              <a:ext uri="{FF2B5EF4-FFF2-40B4-BE49-F238E27FC236}">
                <a16:creationId xmlns:a16="http://schemas.microsoft.com/office/drawing/2014/main" id="{190BE33A-EF6E-1817-B16A-B3EEA30AEB38}"/>
              </a:ext>
            </a:extLst>
          </p:cNvPr>
          <p:cNvSpPr>
            <a:spLocks noGrp="1" noRot="1" noMove="1" noResize="1" noEditPoints="1" noAdjustHandles="1" noChangeArrowheads="1" noChangeShapeType="1"/>
          </p:cNvSpPr>
          <p:nvPr/>
        </p:nvSpPr>
        <p:spPr>
          <a:xfrm flipV="1">
            <a:off x="0" y="5468317"/>
            <a:ext cx="12199880" cy="1389683"/>
          </a:xfrm>
          <a:prstGeom prst="rect">
            <a:avLst/>
          </a:prstGeom>
          <a:solidFill>
            <a:srgbClr val="303D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2" name="Title 1">
            <a:extLst>
              <a:ext uri="{FF2B5EF4-FFF2-40B4-BE49-F238E27FC236}">
                <a16:creationId xmlns:a16="http://schemas.microsoft.com/office/drawing/2014/main" id="{A24FC31F-9DDF-85FB-277E-FE53ACDCE27E}"/>
              </a:ext>
            </a:extLst>
          </p:cNvPr>
          <p:cNvSpPr>
            <a:spLocks noGrp="1"/>
          </p:cNvSpPr>
          <p:nvPr>
            <p:ph type="title"/>
          </p:nvPr>
        </p:nvSpPr>
        <p:spPr>
          <a:xfrm>
            <a:off x="558396" y="2220583"/>
            <a:ext cx="10997228" cy="857864"/>
          </a:xfrm>
        </p:spPr>
        <p:txBody>
          <a:bodyPr>
            <a:noAutofit/>
          </a:bodyPr>
          <a:lstStyle/>
          <a:p>
            <a:pPr lvl="0"/>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Moduli 1: Kuptimi i Marrëveshjes së Gjelbër Evropiane</a:t>
            </a:r>
            <a:b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br>
            <a:b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br>
            <a:b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br>
            <a:r>
              <a:rPr lang="en-US" sz="3000" dirty="0">
                <a:solidFill>
                  <a:srgbClr val="373365"/>
                </a:solidFill>
                <a:latin typeface="DejaVu Math TeX Gyre" panose="02000503000000000000"/>
              </a:rPr>
              <a:t>Nëntitull 1.1: Treguesit kryesorë të Marrëveshjes së Gjelbër dhe tranzicionit binjak</a:t>
            </a:r>
            <a:br>
              <a:rPr lang="en-US" sz="3000" dirty="0">
                <a:solidFill>
                  <a:srgbClr val="373365"/>
                </a:solidFill>
                <a:latin typeface="DejaVu Math TeX Gyre" panose="02000503000000000000"/>
              </a:rPr>
            </a:br>
            <a:br>
              <a:rPr lang="en-GB" sz="3000" dirty="0">
                <a:solidFill>
                  <a:srgbClr val="373365"/>
                </a:solidFill>
                <a:latin typeface="DejaVu Math TeX Gyre" panose="02000503000000000000"/>
              </a:rPr>
            </a:br>
            <a:r>
              <a:rPr lang="en-US" sz="3000" dirty="0">
                <a:solidFill>
                  <a:srgbClr val="373365"/>
                </a:solidFill>
                <a:latin typeface="DejaVu Math TeX Gyre" panose="02000503000000000000"/>
              </a:rPr>
              <a:t>Nënkapullë 1.2: Interpretimi i të dhënave për qëndrueshmëri</a:t>
            </a:r>
            <a:br>
              <a:rPr lang="en-US" sz="3000" dirty="0">
                <a:solidFill>
                  <a:srgbClr val="373365"/>
                </a:solidFill>
                <a:latin typeface="DejaVu Math TeX Gyre" panose="02000503000000000000"/>
              </a:rPr>
            </a:br>
            <a:br>
              <a:rPr lang="en-GB" sz="3000" dirty="0">
                <a:solidFill>
                  <a:srgbClr val="373365"/>
                </a:solidFill>
                <a:latin typeface="DejaVu Math TeX Gyre" panose="02000503000000000000"/>
              </a:rPr>
            </a:br>
            <a:r>
              <a:rPr lang="en-US" sz="3000" dirty="0">
                <a:solidFill>
                  <a:srgbClr val="373365"/>
                </a:solidFill>
                <a:latin typeface="DejaVu Math TeX Gyre" panose="02000503000000000000"/>
              </a:rPr>
              <a:t>Nëntitull 1.3: Analizë kontekstuale dhe verifikim i kuptimit</a:t>
            </a:r>
            <a:endParaRPr lang="en-US" sz="36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endParaRPr>
          </a:p>
        </p:txBody>
      </p:sp>
      <p:sp>
        <p:nvSpPr>
          <p:cNvPr id="8" name="Title 1">
            <a:extLst>
              <a:ext uri="{FF2B5EF4-FFF2-40B4-BE49-F238E27FC236}">
                <a16:creationId xmlns:a16="http://schemas.microsoft.com/office/drawing/2014/main" id="{9D06A378-F1CD-1338-C62A-DBE8CACFC329}"/>
              </a:ext>
            </a:extLst>
          </p:cNvPr>
          <p:cNvSpPr txBox="1">
            <a:spLocks/>
          </p:cNvSpPr>
          <p:nvPr/>
        </p:nvSpPr>
        <p:spPr>
          <a:xfrm>
            <a:off x="634692" y="5976217"/>
            <a:ext cx="6162348" cy="6509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fontAlgn="base" hangingPunct="0">
              <a:lnSpc>
                <a:spcPct val="100000"/>
              </a:lnSpc>
              <a:spcAft>
                <a:spcPct val="0"/>
              </a:spcAft>
            </a:pP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Përmirësimi</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i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cilësisë</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së</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arsimit</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dhe</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lang="sr-Latn-RS" altLang="sr-Latn-RS" sz="1400" dirty="0" err="1">
                <a:solidFill>
                  <a:schemeClr val="bg1"/>
                </a:solidFill>
                <a:latin typeface="DejaVu Math TeX Gyre" panose="02000503000000000000" pitchFamily="2" charset="0"/>
                <a:ea typeface="DejaVu Math TeX Gyre" panose="02000503000000000000" pitchFamily="2" charset="0"/>
                <a:cs typeface="DejaVu Math TeX Gyre" panose="02000503000000000000" pitchFamily="2" charset="0"/>
              </a:rPr>
              <a:t>aftësimit</a:t>
            </a:r>
            <a:r>
              <a:rPr lang="sr-Latn-RS" altLang="sr-Latn-RS" sz="1400" dirty="0">
                <a:solidFill>
                  <a:schemeClr val="bg1"/>
                </a:solidFill>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profesional</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(VET)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në</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Ballkanin</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Perëndimor</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për</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zhvillim</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të</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qëndrueshëm.</a:t>
            </a:r>
          </a:p>
        </p:txBody>
      </p:sp>
      <p:pic>
        <p:nvPicPr>
          <p:cNvPr id="13" name="Picture 12" descr="A white text on a black background&#10;&#10;Description automatically generated">
            <a:extLst>
              <a:ext uri="{FF2B5EF4-FFF2-40B4-BE49-F238E27FC236}">
                <a16:creationId xmlns:a16="http://schemas.microsoft.com/office/drawing/2014/main" id="{CB126673-B492-8D8E-9623-107FAB5550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977" y="5996644"/>
            <a:ext cx="1261446" cy="504579"/>
          </a:xfrm>
          <a:prstGeom prst="rect">
            <a:avLst/>
          </a:prstGeom>
        </p:spPr>
      </p:pic>
      <p:sp>
        <p:nvSpPr>
          <p:cNvPr id="4" name="Rectangle 2">
            <a:extLst>
              <a:ext uri="{FF2B5EF4-FFF2-40B4-BE49-F238E27FC236}">
                <a16:creationId xmlns:a16="http://schemas.microsoft.com/office/drawing/2014/main" id="{879399CC-7A46-4F13-53B2-FC2AE1E0827B}"/>
              </a:ext>
            </a:extLst>
          </p:cNvPr>
          <p:cNvSpPr>
            <a:spLocks noChangeArrowheads="1"/>
          </p:cNvSpPr>
          <p:nvPr/>
        </p:nvSpPr>
        <p:spPr bwMode="auto">
          <a:xfrm>
            <a:off x="195589" y="79490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r-Latn-RS" altLang="sr-Latn-RS" sz="1800" b="0" i="0" u="none" strike="noStrike" cap="none" normalizeH="0" baseline="0">
                <a:ln>
                  <a:noFill/>
                </a:ln>
                <a:solidFill>
                  <a:schemeClr val="tx1"/>
                </a:solidFill>
                <a:effectLst/>
                <a:latin typeface="Arial" panose="020B0604020202020204" pitchFamily="34" charset="0"/>
              </a:rPr>
            </a:br>
            <a:endParaRPr kumimoji="0" lang="sr-Latn-RS" altLang="sr-Latn-RS" sz="1800" b="0" i="0" u="none" strike="noStrike" cap="none" normalizeH="0" baseline="0">
              <a:ln>
                <a:noFill/>
              </a:ln>
              <a:solidFill>
                <a:schemeClr val="tx1"/>
              </a:solidFill>
              <a:effectLst/>
              <a:latin typeface="Arial" panose="020B0604020202020204" pitchFamily="34" charset="0"/>
            </a:endParaRPr>
          </a:p>
        </p:txBody>
      </p:sp>
      <p:pic>
        <p:nvPicPr>
          <p:cNvPr id="7" name="Picture 6" descr="A black background with white text&#10;&#10;Description automatically generated">
            <a:extLst>
              <a:ext uri="{FF2B5EF4-FFF2-40B4-BE49-F238E27FC236}">
                <a16:creationId xmlns:a16="http://schemas.microsoft.com/office/drawing/2014/main" id="{B3EF742A-6367-D6DE-173F-F1FD201B30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8483" y="5996644"/>
            <a:ext cx="2412457" cy="504854"/>
          </a:xfrm>
          <a:prstGeom prst="rect">
            <a:avLst/>
          </a:prstGeom>
        </p:spPr>
      </p:pic>
      <p:sp>
        <p:nvSpPr>
          <p:cNvPr id="3" name="Title 1">
            <a:extLst>
              <a:ext uri="{FF2B5EF4-FFF2-40B4-BE49-F238E27FC236}">
                <a16:creationId xmlns:a16="http://schemas.microsoft.com/office/drawing/2014/main" id="{820FC247-744E-3200-802F-09C6CC363520}"/>
              </a:ext>
            </a:extLst>
          </p:cNvPr>
          <p:cNvSpPr txBox="1">
            <a:spLocks/>
          </p:cNvSpPr>
          <p:nvPr/>
        </p:nvSpPr>
        <p:spPr>
          <a:xfrm>
            <a:off x="293632" y="5561582"/>
            <a:ext cx="5095020" cy="4012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bs-Latn-BA" sz="2000" b="1" dirty="0">
                <a:solidFill>
                  <a:srgbClr val="74D3BD"/>
                </a:solidFill>
                <a:latin typeface="DejaVu Math TeX Gyre" panose="02000503000000000000" pitchFamily="2" charset="0"/>
                <a:ea typeface="DejaVu Math TeX Gyre" panose="02000503000000000000" pitchFamily="2" charset="0"/>
                <a:cs typeface="DejaVu Math TeX Gyre" panose="02000503000000000000" pitchFamily="2" charset="0"/>
              </a:rPr>
              <a:t>Ura e hendekut të gjelbër dhe digjital</a:t>
            </a:r>
          </a:p>
        </p:txBody>
      </p:sp>
    </p:spTree>
    <p:extLst>
      <p:ext uri="{BB962C8B-B14F-4D97-AF65-F5344CB8AC3E}">
        <p14:creationId xmlns:p14="http://schemas.microsoft.com/office/powerpoint/2010/main" val="816150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72CCD-DA40-ECF7-D8C5-A0622ABA295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194A68D-2BDC-A201-9856-4E6A0BDE4AC5}"/>
              </a:ext>
            </a:extLst>
          </p:cNvPr>
          <p:cNvSpPr/>
          <p:nvPr/>
        </p:nvSpPr>
        <p:spPr>
          <a:xfrm>
            <a:off x="3984331" y="0"/>
            <a:ext cx="8300936" cy="6858000"/>
          </a:xfrm>
          <a:prstGeom prst="rect">
            <a:avLst/>
          </a:prstGeom>
          <a:solidFill>
            <a:srgbClr val="74D3BD"/>
          </a:solidFill>
          <a:ln>
            <a:solidFill>
              <a:srgbClr val="74D3BD"/>
            </a:solidFill>
          </a:ln>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nSpc>
                <a:spcPct val="150000"/>
              </a:lnSpc>
              <a:defRPr/>
            </a:pPr>
            <a:endParaRPr lang="en-GB" sz="1400" b="1" u="sng" noProof="0">
              <a:solidFill>
                <a:schemeClr val="bg1"/>
              </a:solidFill>
              <a:latin typeface="Arial"/>
              <a:ea typeface="Cambria"/>
              <a:cs typeface="Arial"/>
            </a:endParaRPr>
          </a:p>
        </p:txBody>
      </p:sp>
      <p:sp>
        <p:nvSpPr>
          <p:cNvPr id="6" name="TextBox 5">
            <a:extLst>
              <a:ext uri="{FF2B5EF4-FFF2-40B4-BE49-F238E27FC236}">
                <a16:creationId xmlns:a16="http://schemas.microsoft.com/office/drawing/2014/main" id="{9B8922E9-B2A6-BF2C-2490-1D9AD6FEC6A8}"/>
              </a:ext>
            </a:extLst>
          </p:cNvPr>
          <p:cNvSpPr txBox="1"/>
          <p:nvPr/>
        </p:nvSpPr>
        <p:spPr>
          <a:xfrm>
            <a:off x="3984331" y="402332"/>
            <a:ext cx="8111062" cy="38318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pPr>
            <a:r>
              <a:rPr lang="en-GB" sz="3000" b="1" noProof="0" dirty="0">
                <a:solidFill>
                  <a:srgbClr val="303D68"/>
                </a:solidFill>
                <a:latin typeface="DejaVu Math TeX Gyre" panose="02000503000000000000" pitchFamily="2" charset="0"/>
                <a:ea typeface="+mj-ea"/>
                <a:cs typeface="+mj-cs"/>
              </a:rPr>
              <a:t>Aspektet kryesore:</a:t>
            </a:r>
          </a:p>
          <a:p>
            <a:pPr marL="457200" indent="-457200">
              <a:lnSpc>
                <a:spcPct val="90000"/>
              </a:lnSpc>
              <a:spcBef>
                <a:spcPct val="0"/>
              </a:spcBef>
              <a:buFont typeface="Arial" panose="020B0604020202020204" pitchFamily="34" charset="0"/>
              <a:buChar char="•"/>
            </a:pPr>
            <a:r>
              <a:rPr lang="en-GB" sz="3000" noProof="0" dirty="0">
                <a:solidFill>
                  <a:srgbClr val="303D68"/>
                </a:solidFill>
                <a:latin typeface="DejaVu Math TeX Gyre" panose="02000503000000000000" pitchFamily="2" charset="0"/>
                <a:ea typeface="+mj-ea"/>
                <a:cs typeface="+mj-cs"/>
              </a:rPr>
              <a:t>Përcaktoni dhe kuptoni treguesit kryesorë të performancës (KPI-të) që lidhen me qëndrueshmërinë.</a:t>
            </a:r>
          </a:p>
          <a:p>
            <a:pPr marL="457200" indent="-457200">
              <a:lnSpc>
                <a:spcPct val="90000"/>
              </a:lnSpc>
              <a:spcBef>
                <a:spcPct val="0"/>
              </a:spcBef>
              <a:buFont typeface="Arial" panose="020B0604020202020204" pitchFamily="34" charset="0"/>
              <a:buChar char="•"/>
            </a:pPr>
            <a:endParaRPr lang="en-GB" sz="3000" noProof="0" dirty="0">
              <a:solidFill>
                <a:srgbClr val="303D68"/>
              </a:solidFill>
              <a:latin typeface="DejaVu Math TeX Gyre" panose="02000503000000000000" pitchFamily="2" charset="0"/>
              <a:ea typeface="+mj-ea"/>
              <a:cs typeface="+mj-cs"/>
            </a:endParaRPr>
          </a:p>
          <a:p>
            <a:pPr marL="457200" indent="-457200">
              <a:lnSpc>
                <a:spcPct val="90000"/>
              </a:lnSpc>
              <a:spcBef>
                <a:spcPct val="0"/>
              </a:spcBef>
              <a:buFont typeface="Arial" panose="020B0604020202020204" pitchFamily="34" charset="0"/>
              <a:buChar char="•"/>
            </a:pPr>
            <a:r>
              <a:rPr lang="en-GB" sz="3000" noProof="0" dirty="0">
                <a:solidFill>
                  <a:srgbClr val="303D68"/>
                </a:solidFill>
                <a:latin typeface="DejaVu Math TeX Gyre" panose="02000503000000000000" pitchFamily="2" charset="0"/>
                <a:ea typeface="+mj-ea"/>
                <a:cs typeface="+mj-cs"/>
              </a:rPr>
              <a:t>Prezantoni konceptin e 'tranzicionit binjak' të BE-së (të gjelbër dhe digjital).</a:t>
            </a:r>
          </a:p>
          <a:p>
            <a:pPr marL="457200" indent="-457200">
              <a:lnSpc>
                <a:spcPct val="90000"/>
              </a:lnSpc>
              <a:spcBef>
                <a:spcPct val="0"/>
              </a:spcBef>
              <a:buFont typeface="Arial" panose="020B0604020202020204" pitchFamily="34" charset="0"/>
              <a:buChar char="•"/>
            </a:pPr>
            <a:endParaRPr lang="en-GB" sz="3000" noProof="0" dirty="0">
              <a:solidFill>
                <a:srgbClr val="303D68"/>
              </a:solidFill>
              <a:latin typeface="DejaVu Math TeX Gyre" panose="02000503000000000000" pitchFamily="2" charset="0"/>
              <a:ea typeface="+mj-ea"/>
              <a:cs typeface="+mj-cs"/>
            </a:endParaRPr>
          </a:p>
          <a:p>
            <a:pPr marL="457200" indent="-457200">
              <a:lnSpc>
                <a:spcPct val="90000"/>
              </a:lnSpc>
              <a:spcBef>
                <a:spcPct val="0"/>
              </a:spcBef>
              <a:buFont typeface="Arial" panose="020B0604020202020204" pitchFamily="34" charset="0"/>
              <a:buChar char="•"/>
            </a:pPr>
            <a:r>
              <a:rPr lang="en-GB" sz="3000" noProof="0" dirty="0">
                <a:solidFill>
                  <a:srgbClr val="303D68"/>
                </a:solidFill>
                <a:latin typeface="DejaVu Math TeX Gyre" panose="02000503000000000000" pitchFamily="2" charset="0"/>
                <a:ea typeface="+mj-ea"/>
                <a:cs typeface="+mj-cs"/>
              </a:rPr>
              <a:t>Diskutoni se si teknologjitë digjitale janë thelbësore për arritjen e objektivave të Marrëveshjes së Gjelbër Evropiane.</a:t>
            </a:r>
            <a:endParaRPr lang="bg-BG" sz="1800" kern="100"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p:txBody>
      </p:sp>
      <p:sp>
        <p:nvSpPr>
          <p:cNvPr id="9" name="Text Box 10">
            <a:extLst>
              <a:ext uri="{FF2B5EF4-FFF2-40B4-BE49-F238E27FC236}">
                <a16:creationId xmlns:a16="http://schemas.microsoft.com/office/drawing/2014/main" id="{275FCA6A-2173-63AB-7712-D15B4675B4DA}"/>
              </a:ext>
            </a:extLst>
          </p:cNvPr>
          <p:cNvSpPr txBox="1">
            <a:spLocks noChangeArrowheads="1"/>
          </p:cNvSpPr>
          <p:nvPr/>
        </p:nvSpPr>
        <p:spPr bwMode="auto">
          <a:xfrm>
            <a:off x="96607" y="402332"/>
            <a:ext cx="3824186" cy="2215991"/>
          </a:xfrm>
          <a:prstGeom prst="rect">
            <a:avLst/>
          </a:prstGeom>
          <a:noFill/>
          <a:ln w="9525">
            <a:noFill/>
            <a:miter lim="800000"/>
            <a:headEnd/>
            <a:tailEnd/>
          </a:ln>
        </p:spPr>
        <p:txBody>
          <a:bodyPr wrap="square" lIns="60960" tIns="30480" rIns="60960" bIns="30480" anchor="t">
            <a:spAutoFit/>
          </a:bodyPr>
          <a:lstStyle/>
          <a:p>
            <a:pPr algn="ctr" defTabSz="1219170">
              <a:spcBef>
                <a:spcPct val="20000"/>
              </a:spcBef>
              <a:defRPr/>
            </a:pPr>
            <a:r>
              <a:rPr lang="en-US" sz="28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Nëntitulli 1.1: Treguesit kryesorë të Marrëveshjes së Gjelbër dhe tranzicionit binjak</a:t>
            </a:r>
            <a:endParaRPr lang="en-US" sz="2800" kern="100" dirty="0">
              <a:solidFill>
                <a:srgbClr val="465A35"/>
              </a:solidFill>
              <a:latin typeface="Cambria"/>
              <a:ea typeface="Cambria"/>
              <a:cs typeface="Arial"/>
            </a:endParaRPr>
          </a:p>
        </p:txBody>
      </p:sp>
      <p:pic>
        <p:nvPicPr>
          <p:cNvPr id="2" name="Picture 1" descr="A logo with text on it&#10;&#10;Description automatically generated">
            <a:extLst>
              <a:ext uri="{FF2B5EF4-FFF2-40B4-BE49-F238E27FC236}">
                <a16:creationId xmlns:a16="http://schemas.microsoft.com/office/drawing/2014/main" id="{DB658871-ED5E-6892-D01A-0D8B68943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063" y="3005099"/>
            <a:ext cx="2119501" cy="847801"/>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97719F2D-D2E8-FD2D-7B90-2806E27921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Tree>
    <p:extLst>
      <p:ext uri="{BB962C8B-B14F-4D97-AF65-F5344CB8AC3E}">
        <p14:creationId xmlns:p14="http://schemas.microsoft.com/office/powerpoint/2010/main" val="62746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77917-7535-0E14-646A-38FECB5317D1}"/>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C3570A6E-A305-3030-7430-1D6738778B7F}"/>
              </a:ext>
            </a:extLst>
          </p:cNvPr>
          <p:cNvSpPr txBox="1">
            <a:spLocks/>
          </p:cNvSpPr>
          <p:nvPr/>
        </p:nvSpPr>
        <p:spPr>
          <a:xfrm>
            <a:off x="610508" y="745527"/>
            <a:ext cx="11243091"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Marrëveshja e Gjelbër Evropiane: Një hartë rrugore për transformim</a:t>
            </a:r>
          </a:p>
        </p:txBody>
      </p:sp>
      <p:pic>
        <p:nvPicPr>
          <p:cNvPr id="2" name="Picture 1" descr="A logo with text on it&#10;&#10;Description automatically generated">
            <a:extLst>
              <a:ext uri="{FF2B5EF4-FFF2-40B4-BE49-F238E27FC236}">
                <a16:creationId xmlns:a16="http://schemas.microsoft.com/office/drawing/2014/main" id="{7DEF0F74-C1BA-4A48-265F-F2B220B690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C34D509F-500D-852D-756A-D414AD7FCE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026" name="Picture 2">
            <a:extLst>
              <a:ext uri="{FF2B5EF4-FFF2-40B4-BE49-F238E27FC236}">
                <a16:creationId xmlns:a16="http://schemas.microsoft.com/office/drawing/2014/main" id="{88A7A043-A2A4-526F-4CA6-661C2544CD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4761" y="1691173"/>
            <a:ext cx="4741773" cy="20820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B6A2374D-DC89-BA8A-BC14-F3FC2AFD935A}"/>
              </a:ext>
            </a:extLst>
          </p:cNvPr>
          <p:cNvSpPr txBox="1"/>
          <p:nvPr/>
        </p:nvSpPr>
        <p:spPr>
          <a:xfrm>
            <a:off x="610508" y="1993543"/>
            <a:ext cx="5564150" cy="923330"/>
          </a:xfrm>
          <a:prstGeom prst="rect">
            <a:avLst/>
          </a:prstGeom>
          <a:noFill/>
        </p:spPr>
        <p:txBody>
          <a:bodyPr wrap="square">
            <a:spAutoFit/>
          </a:bodyPr>
          <a:lstStyle/>
          <a:p>
            <a:pPr algn="just"/>
            <a:r>
              <a:rPr lang="en-GB" noProof="0" dirty="0">
                <a:solidFill>
                  <a:srgbClr val="303D68"/>
                </a:solidFill>
                <a:latin typeface="DejaVu Math TeX Gyre" panose="02000503000000000000"/>
              </a:rPr>
              <a:t>Transformimi digjital ka rimodeluar mënyrën se si organizatat mbledhin informacion, monitorojnë performancën dhe marrin vendime.</a:t>
            </a:r>
          </a:p>
        </p:txBody>
      </p:sp>
      <p:sp>
        <p:nvSpPr>
          <p:cNvPr id="11" name="CaixaDeTexto 10">
            <a:extLst>
              <a:ext uri="{FF2B5EF4-FFF2-40B4-BE49-F238E27FC236}">
                <a16:creationId xmlns:a16="http://schemas.microsoft.com/office/drawing/2014/main" id="{8FC38861-BAF0-59C1-8934-B98173C1CDD2}"/>
              </a:ext>
            </a:extLst>
          </p:cNvPr>
          <p:cNvSpPr txBox="1"/>
          <p:nvPr/>
        </p:nvSpPr>
        <p:spPr>
          <a:xfrm>
            <a:off x="610508" y="4629031"/>
            <a:ext cx="11243090" cy="1200329"/>
          </a:xfrm>
          <a:prstGeom prst="rect">
            <a:avLst/>
          </a:prstGeom>
          <a:noFill/>
        </p:spPr>
        <p:txBody>
          <a:bodyPr wrap="square" lIns="91440" tIns="45720" rIns="91440" bIns="45720" anchor="t">
            <a:spAutoFit/>
          </a:bodyPr>
          <a:lstStyle/>
          <a:p>
            <a:r>
              <a:rPr lang="en-GB" noProof="0" dirty="0" err="1">
                <a:solidFill>
                  <a:srgbClr val="303D68"/>
                </a:solidFill>
                <a:latin typeface="DejaVu Math TeX Gyre" panose="02000503000000000000"/>
              </a:rPr>
              <a:t>Marrëveshja</a:t>
            </a:r>
            <a:r>
              <a:rPr lang="en-GB" noProof="0" dirty="0">
                <a:solidFill>
                  <a:srgbClr val="303D68"/>
                </a:solidFill>
                <a:latin typeface="DejaVu Math TeX Gyre" panose="02000503000000000000"/>
              </a:rPr>
              <a:t> e </a:t>
            </a:r>
            <a:r>
              <a:rPr lang="en-GB" noProof="0" dirty="0" err="1">
                <a:solidFill>
                  <a:srgbClr val="303D68"/>
                </a:solidFill>
                <a:latin typeface="DejaVu Math TeX Gyre" panose="02000503000000000000"/>
              </a:rPr>
              <a:t>Gjelbër</a:t>
            </a:r>
            <a:r>
              <a:rPr lang="en-GB" noProof="0" dirty="0">
                <a:solidFill>
                  <a:srgbClr val="303D68"/>
                </a:solidFill>
                <a:latin typeface="DejaVu Math TeX Gyre" panose="02000503000000000000"/>
              </a:rPr>
              <a:t> </a:t>
            </a:r>
            <a:r>
              <a:rPr lang="en-GB" noProof="0" dirty="0" err="1">
                <a:solidFill>
                  <a:srgbClr val="303D68"/>
                </a:solidFill>
                <a:latin typeface="DejaVu Math TeX Gyre" panose="02000503000000000000"/>
              </a:rPr>
              <a:t>Evropiane</a:t>
            </a:r>
            <a:r>
              <a:rPr lang="en-GB" noProof="0" dirty="0">
                <a:solidFill>
                  <a:srgbClr val="303D68"/>
                </a:solidFill>
                <a:latin typeface="DejaVu Math TeX Gyre" panose="02000503000000000000"/>
              </a:rPr>
              <a:t> </a:t>
            </a:r>
            <a:r>
              <a:rPr lang="en-GB" noProof="0" dirty="0" err="1">
                <a:solidFill>
                  <a:srgbClr val="303D68"/>
                </a:solidFill>
                <a:latin typeface="DejaVu Math TeX Gyre" panose="02000503000000000000"/>
              </a:rPr>
              <a:t>ndërtohet</a:t>
            </a:r>
            <a:r>
              <a:rPr lang="en-GB" noProof="0" dirty="0">
                <a:solidFill>
                  <a:srgbClr val="303D68"/>
                </a:solidFill>
                <a:latin typeface="DejaVu Math TeX Gyre" panose="02000503000000000000"/>
              </a:rPr>
              <a:t> </a:t>
            </a:r>
            <a:r>
              <a:rPr lang="en-GB" noProof="0" dirty="0" err="1">
                <a:solidFill>
                  <a:srgbClr val="303D68"/>
                </a:solidFill>
                <a:latin typeface="DejaVu Math TeX Gyre" panose="02000503000000000000"/>
              </a:rPr>
              <a:t>mbi</a:t>
            </a:r>
            <a:r>
              <a:rPr lang="en-GB" noProof="0" dirty="0">
                <a:solidFill>
                  <a:srgbClr val="303D68"/>
                </a:solidFill>
                <a:latin typeface="DejaVu Math TeX Gyre" panose="02000503000000000000"/>
              </a:rPr>
              <a:t> </a:t>
            </a:r>
            <a:r>
              <a:rPr lang="en-GB" noProof="0" dirty="0" err="1">
                <a:solidFill>
                  <a:srgbClr val="303D68"/>
                </a:solidFill>
                <a:latin typeface="DejaVu Math TeX Gyre" panose="02000503000000000000"/>
              </a:rPr>
              <a:t>këtë</a:t>
            </a:r>
            <a:r>
              <a:rPr lang="en-GB" noProof="0" dirty="0">
                <a:solidFill>
                  <a:srgbClr val="303D68"/>
                </a:solidFill>
                <a:latin typeface="DejaVu Math TeX Gyre" panose="02000503000000000000"/>
              </a:rPr>
              <a:t> </a:t>
            </a:r>
            <a:r>
              <a:rPr lang="en-GB" noProof="0" dirty="0" err="1">
                <a:solidFill>
                  <a:srgbClr val="303D68"/>
                </a:solidFill>
                <a:latin typeface="DejaVu Math TeX Gyre" panose="02000503000000000000"/>
              </a:rPr>
              <a:t>evolucion</a:t>
            </a:r>
            <a:r>
              <a:rPr lang="en-GB" noProof="0" dirty="0">
                <a:solidFill>
                  <a:srgbClr val="303D68"/>
                </a:solidFill>
                <a:latin typeface="DejaVu Math TeX Gyre" panose="02000503000000000000"/>
              </a:rPr>
              <a:t> </a:t>
            </a:r>
            <a:r>
              <a:rPr lang="en-GB" dirty="0" err="1">
                <a:solidFill>
                  <a:srgbClr val="303D68"/>
                </a:solidFill>
                <a:latin typeface="DejaVu Math TeX Gyre" panose="02000503000000000000"/>
              </a:rPr>
              <a:t>digjital</a:t>
            </a:r>
            <a:r>
              <a:rPr lang="en-GB" noProof="0" dirty="0">
                <a:solidFill>
                  <a:srgbClr val="303D68"/>
                </a:solidFill>
                <a:latin typeface="DejaVu Math TeX Gyre" panose="02000503000000000000"/>
              </a:rPr>
              <a:t>. </a:t>
            </a:r>
            <a:r>
              <a:rPr lang="en-GB" noProof="0" dirty="0" err="1">
                <a:solidFill>
                  <a:srgbClr val="303D68"/>
                </a:solidFill>
                <a:latin typeface="DejaVu Math TeX Gyre" panose="02000503000000000000"/>
              </a:rPr>
              <a:t>Qëllimi</a:t>
            </a:r>
            <a:r>
              <a:rPr lang="en-GB" noProof="0" dirty="0">
                <a:solidFill>
                  <a:srgbClr val="303D68"/>
                </a:solidFill>
                <a:latin typeface="DejaVu Math TeX Gyre" panose="02000503000000000000"/>
              </a:rPr>
              <a:t> </a:t>
            </a:r>
            <a:r>
              <a:rPr lang="en-GB" noProof="0" dirty="0" err="1">
                <a:solidFill>
                  <a:srgbClr val="303D68"/>
                </a:solidFill>
                <a:latin typeface="DejaVu Math TeX Gyre" panose="02000503000000000000"/>
              </a:rPr>
              <a:t>i</a:t>
            </a:r>
            <a:r>
              <a:rPr lang="en-GB" noProof="0" dirty="0">
                <a:solidFill>
                  <a:srgbClr val="303D68"/>
                </a:solidFill>
                <a:latin typeface="DejaVu Math TeX Gyre" panose="02000503000000000000"/>
              </a:rPr>
              <a:t> </a:t>
            </a:r>
            <a:r>
              <a:rPr lang="en-GB" noProof="0" dirty="0" err="1">
                <a:solidFill>
                  <a:srgbClr val="303D68"/>
                </a:solidFill>
                <a:latin typeface="DejaVu Math TeX Gyre" panose="02000503000000000000"/>
              </a:rPr>
              <a:t>saj</a:t>
            </a:r>
            <a:r>
              <a:rPr lang="en-GB" noProof="0" dirty="0">
                <a:solidFill>
                  <a:srgbClr val="303D68"/>
                </a:solidFill>
                <a:latin typeface="DejaVu Math TeX Gyre" panose="02000503000000000000"/>
              </a:rPr>
              <a:t> </a:t>
            </a:r>
            <a:r>
              <a:rPr lang="en-GB" noProof="0" dirty="0" err="1">
                <a:solidFill>
                  <a:srgbClr val="303D68"/>
                </a:solidFill>
                <a:latin typeface="DejaVu Math TeX Gyre" panose="02000503000000000000"/>
              </a:rPr>
              <a:t>është</a:t>
            </a:r>
            <a:r>
              <a:rPr lang="en-GB" noProof="0" dirty="0">
                <a:solidFill>
                  <a:srgbClr val="303D68"/>
                </a:solidFill>
                <a:latin typeface="DejaVu Math TeX Gyre" panose="02000503000000000000"/>
              </a:rPr>
              <a:t> </a:t>
            </a:r>
            <a:r>
              <a:rPr lang="en-GB" noProof="0" dirty="0" err="1">
                <a:solidFill>
                  <a:srgbClr val="303D68"/>
                </a:solidFill>
                <a:latin typeface="DejaVu Math TeX Gyre" panose="02000503000000000000"/>
              </a:rPr>
              <a:t>të</a:t>
            </a:r>
            <a:r>
              <a:rPr lang="en-GB" noProof="0" dirty="0">
                <a:solidFill>
                  <a:srgbClr val="303D68"/>
                </a:solidFill>
                <a:latin typeface="DejaVu Math TeX Gyre" panose="02000503000000000000"/>
              </a:rPr>
              <a:t> </a:t>
            </a:r>
            <a:r>
              <a:rPr lang="en-GB" noProof="0" dirty="0" err="1">
                <a:solidFill>
                  <a:srgbClr val="303D68"/>
                </a:solidFill>
                <a:latin typeface="DejaVu Math TeX Gyre" panose="02000503000000000000"/>
              </a:rPr>
              <a:t>krijojë</a:t>
            </a:r>
            <a:r>
              <a:rPr lang="en-GB" noProof="0" dirty="0">
                <a:solidFill>
                  <a:srgbClr val="303D68"/>
                </a:solidFill>
                <a:latin typeface="DejaVu Math TeX Gyre" panose="02000503000000000000"/>
              </a:rPr>
              <a:t> </a:t>
            </a:r>
            <a:r>
              <a:rPr lang="en-GB" noProof="0" dirty="0" err="1">
                <a:solidFill>
                  <a:srgbClr val="303D68"/>
                </a:solidFill>
                <a:latin typeface="DejaVu Math TeX Gyre" panose="02000503000000000000"/>
              </a:rPr>
              <a:t>një</a:t>
            </a:r>
            <a:r>
              <a:rPr lang="en-GB" noProof="0" dirty="0">
                <a:solidFill>
                  <a:srgbClr val="303D68"/>
                </a:solidFill>
                <a:latin typeface="DejaVu Math TeX Gyre" panose="02000503000000000000"/>
              </a:rPr>
              <a:t> </a:t>
            </a:r>
            <a:r>
              <a:rPr lang="en-GB" noProof="0" dirty="0" err="1">
                <a:solidFill>
                  <a:srgbClr val="303D68"/>
                </a:solidFill>
                <a:latin typeface="DejaVu Math TeX Gyre" panose="02000503000000000000"/>
              </a:rPr>
              <a:t>ekonomi</a:t>
            </a:r>
            <a:r>
              <a:rPr lang="en-GB" noProof="0" dirty="0">
                <a:solidFill>
                  <a:srgbClr val="303D68"/>
                </a:solidFill>
                <a:latin typeface="DejaVu Math TeX Gyre" panose="02000503000000000000"/>
              </a:rPr>
              <a:t> </a:t>
            </a:r>
            <a:r>
              <a:rPr lang="en-GB" noProof="0" dirty="0" err="1">
                <a:solidFill>
                  <a:srgbClr val="303D68"/>
                </a:solidFill>
                <a:latin typeface="DejaVu Math TeX Gyre" panose="02000503000000000000"/>
              </a:rPr>
              <a:t>neutrale</a:t>
            </a:r>
            <a:r>
              <a:rPr lang="en-GB" noProof="0" dirty="0">
                <a:solidFill>
                  <a:srgbClr val="303D68"/>
                </a:solidFill>
                <a:latin typeface="DejaVu Math TeX Gyre" panose="02000503000000000000"/>
              </a:rPr>
              <a:t> </a:t>
            </a:r>
            <a:r>
              <a:rPr lang="en-GB" noProof="0" dirty="0" err="1">
                <a:solidFill>
                  <a:srgbClr val="303D68"/>
                </a:solidFill>
                <a:latin typeface="DejaVu Math TeX Gyre" panose="02000503000000000000"/>
              </a:rPr>
              <a:t>ndaj</a:t>
            </a:r>
            <a:r>
              <a:rPr lang="en-GB" noProof="0" dirty="0">
                <a:solidFill>
                  <a:srgbClr val="303D68"/>
                </a:solidFill>
                <a:latin typeface="DejaVu Math TeX Gyre" panose="02000503000000000000"/>
              </a:rPr>
              <a:t> klimës, efikase në përdorimin e burimeve dhe konkurruese. Për të kuptuar se sa mirë po përparon Evropa, BE-ja ndjek tregues kryesorë që tregojnë nëse politikat dhe veprimet po sjellin përfitime reale mjedisore dhe sociale.</a:t>
            </a:r>
            <a:endParaRPr lang="pt-PT" dirty="0"/>
          </a:p>
        </p:txBody>
      </p:sp>
      <p:sp>
        <p:nvSpPr>
          <p:cNvPr id="13" name="CaixaDeTexto 12">
            <a:extLst>
              <a:ext uri="{FF2B5EF4-FFF2-40B4-BE49-F238E27FC236}">
                <a16:creationId xmlns:a16="http://schemas.microsoft.com/office/drawing/2014/main" id="{C9B2A341-D354-FA93-D303-A53B819BB279}"/>
              </a:ext>
            </a:extLst>
          </p:cNvPr>
          <p:cNvSpPr txBox="1"/>
          <p:nvPr/>
        </p:nvSpPr>
        <p:spPr>
          <a:xfrm>
            <a:off x="610508" y="3187159"/>
            <a:ext cx="5701802" cy="923330"/>
          </a:xfrm>
          <a:prstGeom prst="rect">
            <a:avLst/>
          </a:prstGeom>
          <a:noFill/>
        </p:spPr>
        <p:txBody>
          <a:bodyPr wrap="square">
            <a:spAutoFit/>
          </a:bodyPr>
          <a:lstStyle/>
          <a:p>
            <a:pPr algn="just"/>
            <a:r>
              <a:rPr lang="en-GB" noProof="0" dirty="0">
                <a:solidFill>
                  <a:srgbClr val="303D68"/>
                </a:solidFill>
                <a:latin typeface="DejaVu Math TeX Gyre" panose="02000503000000000000"/>
              </a:rPr>
              <a:t>Teknologjitë si sensorët, automatizimi dhe pajisjet e lidhura tani luajnë një rol të drejtpërdrejtë në mënyrën se si matet përparimi i qëndrueshmërisë.</a:t>
            </a:r>
            <a:endParaRPr lang="pt-PT" dirty="0"/>
          </a:p>
        </p:txBody>
      </p:sp>
      <p:sp>
        <p:nvSpPr>
          <p:cNvPr id="14" name="CaixaDeTexto 13">
            <a:extLst>
              <a:ext uri="{FF2B5EF4-FFF2-40B4-BE49-F238E27FC236}">
                <a16:creationId xmlns:a16="http://schemas.microsoft.com/office/drawing/2014/main" id="{6E7BB7E3-D2FD-CAAE-E83C-D2F8DB6D8C44}"/>
              </a:ext>
            </a:extLst>
          </p:cNvPr>
          <p:cNvSpPr txBox="1"/>
          <p:nvPr/>
        </p:nvSpPr>
        <p:spPr>
          <a:xfrm>
            <a:off x="7098891" y="3810159"/>
            <a:ext cx="1638590" cy="261610"/>
          </a:xfrm>
          <a:prstGeom prst="rect">
            <a:avLst/>
          </a:prstGeom>
          <a:noFill/>
        </p:spPr>
        <p:txBody>
          <a:bodyPr wrap="none" rtlCol="0">
            <a:spAutoFit/>
          </a:bodyPr>
          <a:lstStyle/>
          <a:p>
            <a:r>
              <a:rPr lang="pt-BR" sz="1100" dirty="0">
                <a:solidFill>
                  <a:srgbClr val="303D68"/>
                </a:solidFill>
                <a:latin typeface="DejaVu Math TeX Gyre" panose="02000503000000000000"/>
              </a:rPr>
              <a:t>Imazh: eo4society.esa.int</a:t>
            </a:r>
            <a:endParaRPr lang="pt-PT" sz="1100" dirty="0">
              <a:solidFill>
                <a:srgbClr val="303D68"/>
              </a:solidFill>
              <a:latin typeface="DejaVu Math TeX Gyre" panose="02000503000000000000"/>
            </a:endParaRPr>
          </a:p>
        </p:txBody>
      </p:sp>
    </p:spTree>
    <p:extLst>
      <p:ext uri="{BB962C8B-B14F-4D97-AF65-F5344CB8AC3E}">
        <p14:creationId xmlns:p14="http://schemas.microsoft.com/office/powerpoint/2010/main" val="2476959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16CF7-5E0B-3328-BD9E-797ED6D139C3}"/>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9399BBE9-4FB8-3E3C-2395-B8B29C92B860}"/>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Çfarë na tregojnë treguesit kryesorë</a:t>
            </a:r>
            <a:endParaRPr lang="bg-BG"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endParaRPr>
          </a:p>
        </p:txBody>
      </p:sp>
      <p:pic>
        <p:nvPicPr>
          <p:cNvPr id="2" name="Picture 1" descr="A logo with text on it&#10;&#10;Description automatically generated">
            <a:extLst>
              <a:ext uri="{FF2B5EF4-FFF2-40B4-BE49-F238E27FC236}">
                <a16:creationId xmlns:a16="http://schemas.microsoft.com/office/drawing/2014/main" id="{A7D859B0-0A22-7400-4CE3-C74D5B7474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C3194FDE-F075-778B-F12E-B840669F9C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7" name="Title 1">
            <a:extLst>
              <a:ext uri="{FF2B5EF4-FFF2-40B4-BE49-F238E27FC236}">
                <a16:creationId xmlns:a16="http://schemas.microsoft.com/office/drawing/2014/main" id="{17063DE3-CB83-854C-3EA7-0CFE70ED958D}"/>
              </a:ext>
            </a:extLst>
          </p:cNvPr>
          <p:cNvSpPr txBox="1">
            <a:spLocks/>
          </p:cNvSpPr>
          <p:nvPr/>
        </p:nvSpPr>
        <p:spPr>
          <a:xfrm>
            <a:off x="514117" y="1552316"/>
            <a:ext cx="10716397" cy="12400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sz="2000" noProof="0" dirty="0">
                <a:solidFill>
                  <a:srgbClr val="303D68"/>
                </a:solidFill>
                <a:latin typeface="DejaVu Math TeX Gyre" panose="02000503000000000000" pitchFamily="2" charset="0"/>
              </a:rPr>
              <a:t>Indikatorët Kryesorë të Performancës tregojnë se si vendet, sektorët dhe organizatat po lëvizin drejt qëndrueshmërisë. Ata përfshijnë të dhëna mbi emetimet, përdorimin e energjisë, gjenerimin e mbeturinave, efikasitetin e burimeve dhe energjinë e rinovueshme.</a:t>
            </a:r>
          </a:p>
        </p:txBody>
      </p:sp>
      <p:graphicFrame>
        <p:nvGraphicFramePr>
          <p:cNvPr id="9" name="Diagrama 8">
            <a:extLst>
              <a:ext uri="{FF2B5EF4-FFF2-40B4-BE49-F238E27FC236}">
                <a16:creationId xmlns:a16="http://schemas.microsoft.com/office/drawing/2014/main" id="{F339747A-3392-CD79-917B-97C6CE32F64C}"/>
              </a:ext>
            </a:extLst>
          </p:cNvPr>
          <p:cNvGraphicFramePr/>
          <p:nvPr>
            <p:extLst>
              <p:ext uri="{D42A27DB-BD31-4B8C-83A1-F6EECF244321}">
                <p14:modId xmlns:p14="http://schemas.microsoft.com/office/powerpoint/2010/main" val="3935625262"/>
              </p:ext>
            </p:extLst>
          </p:nvPr>
        </p:nvGraphicFramePr>
        <p:xfrm>
          <a:off x="3205316" y="2737741"/>
          <a:ext cx="5978641" cy="25679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CaixaDeTexto 10">
            <a:extLst>
              <a:ext uri="{FF2B5EF4-FFF2-40B4-BE49-F238E27FC236}">
                <a16:creationId xmlns:a16="http://schemas.microsoft.com/office/drawing/2014/main" id="{DD37B66C-74E1-3EDE-D44D-F0FAAD68FD68}"/>
              </a:ext>
            </a:extLst>
          </p:cNvPr>
          <p:cNvSpPr txBox="1"/>
          <p:nvPr/>
        </p:nvSpPr>
        <p:spPr>
          <a:xfrm>
            <a:off x="8986685" y="3673224"/>
            <a:ext cx="2731290" cy="1246495"/>
          </a:xfrm>
          <a:prstGeom prst="rect">
            <a:avLst/>
          </a:prstGeom>
          <a:noFill/>
        </p:spPr>
        <p:txBody>
          <a:bodyPr wrap="square" lIns="91440" tIns="45720" rIns="91440" bIns="45720" anchor="t">
            <a:spAutoFit/>
          </a:bodyPr>
          <a:lstStyle/>
          <a:p>
            <a:pPr algn="ctr"/>
            <a:r>
              <a:rPr lang="en-US" sz="1500" i="1" dirty="0">
                <a:solidFill>
                  <a:srgbClr val="303D68"/>
                </a:solidFill>
                <a:latin typeface="DejaVu Math TeX Gyre" panose="02000503000000000000"/>
              </a:rPr>
              <a:t>siguroni që të dhënat për qëndrueshmërinë të </a:t>
            </a:r>
            <a:r>
              <a:rPr lang="en-US" sz="1500" i="1" dirty="0" err="1">
                <a:solidFill>
                  <a:srgbClr val="303D68"/>
                </a:solidFill>
                <a:latin typeface="DejaVu Math TeX Gyre" panose="02000503000000000000"/>
              </a:rPr>
              <a:t>jenë</a:t>
            </a:r>
            <a:r>
              <a:rPr lang="en-US" sz="1500" i="1" dirty="0">
                <a:solidFill>
                  <a:srgbClr val="303D68"/>
                </a:solidFill>
                <a:latin typeface="DejaVu Math TeX Gyre" panose="02000503000000000000"/>
              </a:rPr>
              <a:t> </a:t>
            </a:r>
            <a:r>
              <a:rPr lang="en-US" sz="1500" i="1" dirty="0" err="1">
                <a:solidFill>
                  <a:srgbClr val="303D68"/>
                </a:solidFill>
                <a:latin typeface="DejaVu Math TeX Gyre" panose="02000503000000000000"/>
              </a:rPr>
              <a:t>të</a:t>
            </a:r>
            <a:r>
              <a:rPr lang="en-US" sz="1500" i="1" dirty="0">
                <a:solidFill>
                  <a:srgbClr val="303D68"/>
                </a:solidFill>
                <a:latin typeface="DejaVu Math TeX Gyre" panose="02000503000000000000"/>
              </a:rPr>
              <a:t> </a:t>
            </a:r>
            <a:r>
              <a:rPr lang="en-US" sz="1500" i="1" dirty="0" err="1">
                <a:solidFill>
                  <a:srgbClr val="303D68"/>
                </a:solidFill>
                <a:latin typeface="DejaVu Math TeX Gyre" panose="02000503000000000000"/>
              </a:rPr>
              <a:t>qasshme</a:t>
            </a:r>
            <a:r>
              <a:rPr lang="en-US" sz="1500" i="1" dirty="0">
                <a:solidFill>
                  <a:srgbClr val="303D68"/>
                </a:solidFill>
                <a:latin typeface="DejaVu Math TeX Gyre" panose="02000503000000000000"/>
              </a:rPr>
              <a:t>, </a:t>
            </a:r>
            <a:r>
              <a:rPr lang="en-US" sz="1500" i="1" dirty="0" err="1">
                <a:solidFill>
                  <a:srgbClr val="303D68"/>
                </a:solidFill>
                <a:latin typeface="DejaVu Math TeX Gyre" panose="02000503000000000000"/>
              </a:rPr>
              <a:t>të</a:t>
            </a:r>
            <a:r>
              <a:rPr lang="en-US" sz="1500" i="1" dirty="0">
                <a:solidFill>
                  <a:srgbClr val="303D68"/>
                </a:solidFill>
                <a:latin typeface="DejaVu Math TeX Gyre" panose="02000503000000000000"/>
              </a:rPr>
              <a:t> </a:t>
            </a:r>
            <a:r>
              <a:rPr lang="en-US" sz="1500" i="1" dirty="0" err="1">
                <a:solidFill>
                  <a:srgbClr val="303D68"/>
                </a:solidFill>
                <a:latin typeface="DejaVu Math TeX Gyre" panose="02000503000000000000"/>
              </a:rPr>
              <a:t>besueshme</a:t>
            </a:r>
            <a:r>
              <a:rPr lang="en-US" sz="1500" i="1" dirty="0">
                <a:solidFill>
                  <a:srgbClr val="303D68"/>
                </a:solidFill>
                <a:latin typeface="DejaVu Math TeX Gyre" panose="02000503000000000000"/>
              </a:rPr>
              <a:t> </a:t>
            </a:r>
            <a:r>
              <a:rPr lang="en-US" sz="1500" i="1" dirty="0" err="1">
                <a:solidFill>
                  <a:srgbClr val="303D68"/>
                </a:solidFill>
                <a:latin typeface="DejaVu Math TeX Gyre" panose="02000503000000000000"/>
              </a:rPr>
              <a:t>dhe</a:t>
            </a:r>
            <a:r>
              <a:rPr lang="en-US" sz="1500" i="1" dirty="0">
                <a:solidFill>
                  <a:srgbClr val="303D68"/>
                </a:solidFill>
                <a:latin typeface="DejaVu Math TeX Gyre" panose="02000503000000000000"/>
              </a:rPr>
              <a:t> </a:t>
            </a:r>
            <a:r>
              <a:rPr lang="en-US" sz="1500" i="1" dirty="0" err="1">
                <a:solidFill>
                  <a:srgbClr val="303D68"/>
                </a:solidFill>
                <a:latin typeface="DejaVu Math TeX Gyre" panose="02000503000000000000"/>
              </a:rPr>
              <a:t>të</a:t>
            </a:r>
            <a:r>
              <a:rPr lang="en-US" sz="1500" i="1" dirty="0">
                <a:solidFill>
                  <a:srgbClr val="303D68"/>
                </a:solidFill>
                <a:latin typeface="DejaVu Math TeX Gyre" panose="02000503000000000000"/>
              </a:rPr>
              <a:t> </a:t>
            </a:r>
            <a:r>
              <a:rPr lang="en-US" sz="1500" i="1" dirty="0" err="1">
                <a:solidFill>
                  <a:srgbClr val="303D68"/>
                </a:solidFill>
                <a:latin typeface="DejaVu Math TeX Gyre" panose="02000503000000000000"/>
              </a:rPr>
              <a:t>menaxhuara</a:t>
            </a:r>
            <a:r>
              <a:rPr lang="en-US" sz="1500" i="1" dirty="0">
                <a:solidFill>
                  <a:srgbClr val="303D68"/>
                </a:solidFill>
                <a:latin typeface="DejaVu Math TeX Gyre" panose="02000503000000000000"/>
              </a:rPr>
              <a:t> në mënyrë të përgjegjshme.</a:t>
            </a:r>
            <a:endParaRPr lang="pt-PT" sz="1500" i="1" dirty="0">
              <a:solidFill>
                <a:srgbClr val="303D68"/>
              </a:solidFill>
              <a:latin typeface="DejaVu Math TeX Gyre" panose="02000503000000000000"/>
            </a:endParaRPr>
          </a:p>
        </p:txBody>
      </p:sp>
      <p:sp>
        <p:nvSpPr>
          <p:cNvPr id="6" name="CaixaDeTexto 5">
            <a:extLst>
              <a:ext uri="{FF2B5EF4-FFF2-40B4-BE49-F238E27FC236}">
                <a16:creationId xmlns:a16="http://schemas.microsoft.com/office/drawing/2014/main" id="{A5B2E6AD-0FA7-6449-8D5C-62145BCAEF1A}"/>
              </a:ext>
            </a:extLst>
          </p:cNvPr>
          <p:cNvSpPr txBox="1"/>
          <p:nvPr/>
        </p:nvSpPr>
        <p:spPr>
          <a:xfrm>
            <a:off x="260776" y="3673224"/>
            <a:ext cx="3195484" cy="784830"/>
          </a:xfrm>
          <a:prstGeom prst="rect">
            <a:avLst/>
          </a:prstGeom>
          <a:noFill/>
        </p:spPr>
        <p:txBody>
          <a:bodyPr wrap="square">
            <a:spAutoFit/>
          </a:bodyPr>
          <a:lstStyle/>
          <a:p>
            <a:pPr algn="ctr">
              <a:buNone/>
            </a:pPr>
            <a:r>
              <a:rPr lang="en-US" sz="1500" i="1" dirty="0">
                <a:solidFill>
                  <a:srgbClr val="303D68"/>
                </a:solidFill>
                <a:latin typeface="DejaVu Math TeX Gyre" panose="02000503000000000000"/>
              </a:rPr>
              <a:t>Së bashku, këto matje tregojnë se ku po bëhet përparim dhe ku nevojiten veprime shtesë.</a:t>
            </a:r>
          </a:p>
        </p:txBody>
      </p:sp>
    </p:spTree>
    <p:extLst>
      <p:ext uri="{BB962C8B-B14F-4D97-AF65-F5344CB8AC3E}">
        <p14:creationId xmlns:p14="http://schemas.microsoft.com/office/powerpoint/2010/main" val="3315338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51FE7B-576B-2336-4930-4D8905D1F4A9}"/>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0E00E60C-8EDB-0819-CFC9-C39559C13ED0}"/>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Tranzicioni binjak: i gjelbër + digjital së bashku</a:t>
            </a:r>
          </a:p>
        </p:txBody>
      </p:sp>
      <p:pic>
        <p:nvPicPr>
          <p:cNvPr id="9" name="Picture 8" descr="Blue text on a black background&#10;&#10;Description automatically generated">
            <a:extLst>
              <a:ext uri="{FF2B5EF4-FFF2-40B4-BE49-F238E27FC236}">
                <a16:creationId xmlns:a16="http://schemas.microsoft.com/office/drawing/2014/main" id="{4E866FA1-85F0-DEC3-5F03-209D8DEC06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0" name="Picture 9" descr="A logo with text on it&#10;&#10;Description automatically generated">
            <a:extLst>
              <a:ext uri="{FF2B5EF4-FFF2-40B4-BE49-F238E27FC236}">
                <a16:creationId xmlns:a16="http://schemas.microsoft.com/office/drawing/2014/main" id="{8F951B8B-28C6-F587-7672-82206D7867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2" name="Imagem 1">
            <a:extLst>
              <a:ext uri="{FF2B5EF4-FFF2-40B4-BE49-F238E27FC236}">
                <a16:creationId xmlns:a16="http://schemas.microsoft.com/office/drawing/2014/main" id="{43A21649-B807-71A6-C425-B53B379C62E1}"/>
              </a:ext>
            </a:extLst>
          </p:cNvPr>
          <p:cNvPicPr>
            <a:picLocks noChangeAspect="1"/>
          </p:cNvPicPr>
          <p:nvPr/>
        </p:nvPicPr>
        <p:blipFill>
          <a:blip r:embed="rId4">
            <a:extLst>
              <a:ext uri="{28A0092B-C50C-407E-A947-70E740481C1C}">
                <a14:useLocalDpi xmlns:a14="http://schemas.microsoft.com/office/drawing/2010/main" val="0"/>
              </a:ext>
            </a:extLst>
          </a:blip>
          <a:srcRect t="13554" r="-2731"/>
          <a:stretch>
            <a:fillRect/>
          </a:stretch>
        </p:blipFill>
        <p:spPr bwMode="auto">
          <a:xfrm>
            <a:off x="5767959" y="1520037"/>
            <a:ext cx="6693100" cy="4592436"/>
          </a:xfrm>
          <a:prstGeom prst="rect">
            <a:avLst/>
          </a:prstGeom>
          <a:noFill/>
          <a:ln>
            <a:noFill/>
          </a:ln>
        </p:spPr>
      </p:pic>
      <p:sp>
        <p:nvSpPr>
          <p:cNvPr id="5" name="CaixaDeTexto 4">
            <a:extLst>
              <a:ext uri="{FF2B5EF4-FFF2-40B4-BE49-F238E27FC236}">
                <a16:creationId xmlns:a16="http://schemas.microsoft.com/office/drawing/2014/main" id="{A13602E0-C3F0-4DE8-C425-A6A1CC8ACBEB}"/>
              </a:ext>
            </a:extLst>
          </p:cNvPr>
          <p:cNvSpPr txBox="1"/>
          <p:nvPr/>
        </p:nvSpPr>
        <p:spPr>
          <a:xfrm>
            <a:off x="436257" y="1934958"/>
            <a:ext cx="5090270" cy="1837426"/>
          </a:xfrm>
          <a:prstGeom prst="rect">
            <a:avLst/>
          </a:prstGeom>
          <a:noFill/>
        </p:spPr>
        <p:txBody>
          <a:bodyPr wrap="square" lIns="91440" tIns="45720" rIns="91440" bIns="45720" anchor="t">
            <a:spAutoFit/>
          </a:bodyPr>
          <a:lstStyle/>
          <a:p>
            <a:pPr algn="just">
              <a:lnSpc>
                <a:spcPct val="90000"/>
              </a:lnSpc>
              <a:spcBef>
                <a:spcPct val="0"/>
              </a:spcBef>
              <a:buSzPct val="79999"/>
            </a:pPr>
            <a:r>
              <a:rPr lang="en-US" dirty="0">
                <a:solidFill>
                  <a:srgbClr val="303D68"/>
                </a:solidFill>
                <a:latin typeface="DejaVu Math TeX Gyre"/>
                <a:ea typeface="+mj-ea"/>
                <a:cs typeface="+mj-cs"/>
              </a:rPr>
              <a:t>Tranzicioni binjak </a:t>
            </a:r>
            <a:r>
              <a:rPr lang="en-US" dirty="0" err="1">
                <a:solidFill>
                  <a:srgbClr val="303D68"/>
                </a:solidFill>
                <a:latin typeface="DejaVu Math TeX Gyre"/>
                <a:ea typeface="+mj-ea"/>
                <a:cs typeface="+mj-cs"/>
              </a:rPr>
              <a:t>i</a:t>
            </a:r>
            <a:r>
              <a:rPr lang="en-US" dirty="0">
                <a:solidFill>
                  <a:srgbClr val="303D68"/>
                </a:solidFill>
                <a:latin typeface="DejaVu Math TeX Gyre"/>
                <a:ea typeface="+mj-ea"/>
                <a:cs typeface="+mj-cs"/>
              </a:rPr>
              <a:t> </a:t>
            </a:r>
            <a:r>
              <a:rPr lang="en-US" dirty="0" err="1">
                <a:solidFill>
                  <a:srgbClr val="303D68"/>
                </a:solidFill>
                <a:latin typeface="DejaVu Math TeX Gyre"/>
                <a:ea typeface="+mj-ea"/>
                <a:cs typeface="+mj-cs"/>
              </a:rPr>
              <a:t>referohet</a:t>
            </a:r>
            <a:r>
              <a:rPr lang="en-US" dirty="0">
                <a:solidFill>
                  <a:srgbClr val="303D68"/>
                </a:solidFill>
                <a:latin typeface="DejaVu Math TeX Gyre"/>
                <a:ea typeface="+mj-ea"/>
                <a:cs typeface="+mj-cs"/>
              </a:rPr>
              <a:t> </a:t>
            </a:r>
            <a:r>
              <a:rPr lang="en-US" dirty="0" err="1">
                <a:solidFill>
                  <a:srgbClr val="303D68"/>
                </a:solidFill>
                <a:latin typeface="DejaVu Math TeX Gyre"/>
                <a:ea typeface="+mj-ea"/>
                <a:cs typeface="+mj-cs"/>
              </a:rPr>
              <a:t>integrimit</a:t>
            </a:r>
            <a:r>
              <a:rPr lang="en-US" dirty="0">
                <a:solidFill>
                  <a:srgbClr val="303D68"/>
                </a:solidFill>
                <a:latin typeface="DejaVu Math TeX Gyre"/>
                <a:ea typeface="+mj-ea"/>
                <a:cs typeface="+mj-cs"/>
              </a:rPr>
              <a:t> </a:t>
            </a:r>
            <a:r>
              <a:rPr lang="en-US" dirty="0" err="1">
                <a:solidFill>
                  <a:srgbClr val="303D68"/>
                </a:solidFill>
                <a:latin typeface="DejaVu Math TeX Gyre"/>
                <a:ea typeface="+mj-ea"/>
                <a:cs typeface="+mj-cs"/>
              </a:rPr>
              <a:t>të</a:t>
            </a:r>
            <a:r>
              <a:rPr lang="en-US" dirty="0">
                <a:solidFill>
                  <a:srgbClr val="303D68"/>
                </a:solidFill>
                <a:latin typeface="DejaVu Math TeX Gyre"/>
                <a:ea typeface="+mj-ea"/>
                <a:cs typeface="+mj-cs"/>
              </a:rPr>
              <a:t> </a:t>
            </a:r>
            <a:r>
              <a:rPr lang="en-US" dirty="0" err="1">
                <a:solidFill>
                  <a:srgbClr val="303D68"/>
                </a:solidFill>
                <a:latin typeface="DejaVu Math TeX Gyre"/>
                <a:ea typeface="+mj-ea"/>
                <a:cs typeface="+mj-cs"/>
              </a:rPr>
              <a:t>transformimit</a:t>
            </a:r>
            <a:r>
              <a:rPr lang="en-US" dirty="0">
                <a:solidFill>
                  <a:srgbClr val="303D68"/>
                </a:solidFill>
                <a:latin typeface="DejaVu Math TeX Gyre"/>
                <a:ea typeface="+mj-ea"/>
                <a:cs typeface="+mj-cs"/>
              </a:rPr>
              <a:t> </a:t>
            </a:r>
            <a:r>
              <a:rPr lang="en-US" dirty="0" err="1">
                <a:solidFill>
                  <a:srgbClr val="303D68"/>
                </a:solidFill>
                <a:latin typeface="DejaVu Math TeX Gyre"/>
                <a:ea typeface="+mj-ea"/>
                <a:cs typeface="+mj-cs"/>
              </a:rPr>
              <a:t>të</a:t>
            </a:r>
            <a:r>
              <a:rPr lang="en-US" dirty="0">
                <a:solidFill>
                  <a:srgbClr val="303D68"/>
                </a:solidFill>
                <a:latin typeface="DejaVu Math TeX Gyre"/>
                <a:ea typeface="+mj-ea"/>
                <a:cs typeface="+mj-cs"/>
              </a:rPr>
              <a:t> </a:t>
            </a:r>
            <a:r>
              <a:rPr lang="en-US" dirty="0" err="1">
                <a:solidFill>
                  <a:srgbClr val="303D68"/>
                </a:solidFill>
                <a:latin typeface="DejaVu Math TeX Gyre"/>
                <a:ea typeface="+mj-ea"/>
                <a:cs typeface="+mj-cs"/>
              </a:rPr>
              <a:t>gjelbër</a:t>
            </a:r>
            <a:r>
              <a:rPr lang="en-US" dirty="0">
                <a:solidFill>
                  <a:srgbClr val="303D68"/>
                </a:solidFill>
                <a:latin typeface="DejaVu Math TeX Gyre"/>
                <a:ea typeface="+mj-ea"/>
                <a:cs typeface="+mj-cs"/>
              </a:rPr>
              <a:t> </a:t>
            </a:r>
            <a:r>
              <a:rPr lang="en-US" dirty="0" err="1">
                <a:solidFill>
                  <a:srgbClr val="303D68"/>
                </a:solidFill>
                <a:latin typeface="DejaVu Math TeX Gyre"/>
                <a:ea typeface="+mj-ea"/>
                <a:cs typeface="+mj-cs"/>
              </a:rPr>
              <a:t>dhe</a:t>
            </a:r>
            <a:r>
              <a:rPr lang="en-US" dirty="0">
                <a:solidFill>
                  <a:srgbClr val="303D68"/>
                </a:solidFill>
                <a:latin typeface="DejaVu Math TeX Gyre"/>
                <a:ea typeface="+mj-ea"/>
                <a:cs typeface="+mj-cs"/>
              </a:rPr>
              <a:t> </a:t>
            </a:r>
            <a:r>
              <a:rPr lang="en-US" dirty="0" err="1">
                <a:solidFill>
                  <a:srgbClr val="303D68"/>
                </a:solidFill>
                <a:latin typeface="DejaVu Math TeX Gyre"/>
                <a:ea typeface="+mj-ea"/>
                <a:cs typeface="+mj-cs"/>
              </a:rPr>
              <a:t>atij</a:t>
            </a:r>
            <a:r>
              <a:rPr lang="en-US" dirty="0">
                <a:solidFill>
                  <a:srgbClr val="303D68"/>
                </a:solidFill>
                <a:latin typeface="DejaVu Math TeX Gyre"/>
                <a:ea typeface="+mj-ea"/>
                <a:cs typeface="+mj-cs"/>
              </a:rPr>
              <a:t> </a:t>
            </a:r>
            <a:r>
              <a:rPr lang="en-US" dirty="0" err="1">
                <a:solidFill>
                  <a:srgbClr val="303D68"/>
                </a:solidFill>
                <a:latin typeface="DejaVu Math TeX Gyre"/>
                <a:ea typeface="+mj-ea"/>
                <a:cs typeface="+mj-cs"/>
              </a:rPr>
              <a:t>digjital</a:t>
            </a:r>
            <a:r>
              <a:rPr lang="en-US" dirty="0">
                <a:solidFill>
                  <a:srgbClr val="303D68"/>
                </a:solidFill>
                <a:latin typeface="DejaVu Math TeX Gyre"/>
                <a:ea typeface="+mj-ea"/>
                <a:cs typeface="+mj-cs"/>
              </a:rPr>
              <a:t> </a:t>
            </a:r>
            <a:r>
              <a:rPr lang="en-US" dirty="0" err="1">
                <a:solidFill>
                  <a:srgbClr val="303D68"/>
                </a:solidFill>
                <a:latin typeface="DejaVu Math TeX Gyre"/>
                <a:ea typeface="+mj-ea"/>
                <a:cs typeface="+mj-cs"/>
              </a:rPr>
              <a:t>në</a:t>
            </a:r>
            <a:r>
              <a:rPr lang="en-US" dirty="0">
                <a:solidFill>
                  <a:srgbClr val="303D68"/>
                </a:solidFill>
                <a:latin typeface="DejaVu Math TeX Gyre"/>
                <a:ea typeface="+mj-ea"/>
                <a:cs typeface="+mj-cs"/>
              </a:rPr>
              <a:t> </a:t>
            </a:r>
            <a:r>
              <a:rPr lang="en-US" dirty="0" err="1">
                <a:solidFill>
                  <a:srgbClr val="303D68"/>
                </a:solidFill>
                <a:latin typeface="DejaVu Math TeX Gyre"/>
                <a:ea typeface="+mj-ea"/>
                <a:cs typeface="+mj-cs"/>
              </a:rPr>
              <a:t>të</a:t>
            </a:r>
            <a:r>
              <a:rPr lang="en-US" dirty="0">
                <a:solidFill>
                  <a:srgbClr val="303D68"/>
                </a:solidFill>
                <a:latin typeface="DejaVu Math TeX Gyre"/>
                <a:ea typeface="+mj-ea"/>
                <a:cs typeface="+mj-cs"/>
              </a:rPr>
              <a:t> </a:t>
            </a:r>
            <a:r>
              <a:rPr lang="en-US" dirty="0" err="1">
                <a:solidFill>
                  <a:srgbClr val="303D68"/>
                </a:solidFill>
                <a:latin typeface="DejaVu Math TeX Gyre"/>
                <a:ea typeface="+mj-ea"/>
                <a:cs typeface="+mj-cs"/>
              </a:rPr>
              <a:t>gjitha</a:t>
            </a:r>
            <a:r>
              <a:rPr lang="en-US" dirty="0">
                <a:solidFill>
                  <a:srgbClr val="303D68"/>
                </a:solidFill>
                <a:latin typeface="DejaVu Math TeX Gyre"/>
                <a:ea typeface="+mj-ea"/>
                <a:cs typeface="+mj-cs"/>
              </a:rPr>
              <a:t> </a:t>
            </a:r>
            <a:r>
              <a:rPr lang="en-US" dirty="0" err="1">
                <a:solidFill>
                  <a:srgbClr val="303D68"/>
                </a:solidFill>
                <a:latin typeface="DejaVu Math TeX Gyre"/>
                <a:ea typeface="+mj-ea"/>
                <a:cs typeface="+mj-cs"/>
              </a:rPr>
              <a:t>sektorët</a:t>
            </a:r>
            <a:r>
              <a:rPr lang="en-US" dirty="0">
                <a:solidFill>
                  <a:srgbClr val="303D68"/>
                </a:solidFill>
                <a:latin typeface="DejaVu Math TeX Gyre"/>
                <a:ea typeface="+mj-ea"/>
                <a:cs typeface="+mj-cs"/>
              </a:rPr>
              <a:t>. </a:t>
            </a:r>
            <a:r>
              <a:rPr lang="en-US" dirty="0" err="1">
                <a:solidFill>
                  <a:srgbClr val="303D68"/>
                </a:solidFill>
                <a:latin typeface="DejaVu Math TeX Gyre"/>
                <a:ea typeface="+mj-ea"/>
                <a:cs typeface="+mj-cs"/>
              </a:rPr>
              <a:t>Mjetet</a:t>
            </a:r>
            <a:r>
              <a:rPr lang="en-US" dirty="0">
                <a:solidFill>
                  <a:srgbClr val="303D68"/>
                </a:solidFill>
                <a:latin typeface="DejaVu Math TeX Gyre"/>
                <a:ea typeface="+mj-ea"/>
                <a:cs typeface="+mj-cs"/>
              </a:rPr>
              <a:t> </a:t>
            </a:r>
            <a:r>
              <a:rPr lang="en-US" dirty="0" err="1">
                <a:solidFill>
                  <a:srgbClr val="303D68"/>
                </a:solidFill>
                <a:latin typeface="DejaVu Math TeX Gyre"/>
                <a:ea typeface="+mj-ea"/>
                <a:cs typeface="+mj-cs"/>
              </a:rPr>
              <a:t>digjitale</a:t>
            </a:r>
            <a:r>
              <a:rPr lang="en-US" dirty="0">
                <a:solidFill>
                  <a:srgbClr val="303D68"/>
                </a:solidFill>
                <a:latin typeface="DejaVu Math TeX Gyre"/>
                <a:ea typeface="+mj-ea"/>
                <a:cs typeface="+mj-cs"/>
              </a:rPr>
              <a:t> </a:t>
            </a:r>
            <a:r>
              <a:rPr lang="en-US" dirty="0" err="1">
                <a:solidFill>
                  <a:srgbClr val="303D68"/>
                </a:solidFill>
                <a:latin typeface="DejaVu Math TeX Gyre"/>
                <a:ea typeface="+mj-ea"/>
                <a:cs typeface="+mj-cs"/>
              </a:rPr>
              <a:t>mbështesin</a:t>
            </a:r>
            <a:r>
              <a:rPr lang="en-US" dirty="0">
                <a:solidFill>
                  <a:srgbClr val="303D68"/>
                </a:solidFill>
                <a:latin typeface="DejaVu Math TeX Gyre"/>
                <a:ea typeface="+mj-ea"/>
                <a:cs typeface="+mj-cs"/>
              </a:rPr>
              <a:t> </a:t>
            </a:r>
            <a:r>
              <a:rPr lang="en-US" dirty="0" err="1">
                <a:solidFill>
                  <a:srgbClr val="303D68"/>
                </a:solidFill>
                <a:latin typeface="DejaVu Math TeX Gyre"/>
                <a:ea typeface="+mj-ea"/>
                <a:cs typeface="+mj-cs"/>
              </a:rPr>
              <a:t>qëllimet</a:t>
            </a:r>
            <a:r>
              <a:rPr lang="en-US" dirty="0">
                <a:solidFill>
                  <a:srgbClr val="303D68"/>
                </a:solidFill>
                <a:latin typeface="DejaVu Math TeX Gyre"/>
                <a:ea typeface="+mj-ea"/>
                <a:cs typeface="+mj-cs"/>
              </a:rPr>
              <a:t> </a:t>
            </a:r>
            <a:r>
              <a:rPr lang="en-US" dirty="0" err="1">
                <a:solidFill>
                  <a:srgbClr val="303D68"/>
                </a:solidFill>
                <a:latin typeface="DejaVu Math TeX Gyre"/>
                <a:ea typeface="+mj-ea"/>
                <a:cs typeface="+mj-cs"/>
              </a:rPr>
              <a:t>mjedisore</a:t>
            </a:r>
            <a:r>
              <a:rPr lang="en-US" dirty="0">
                <a:solidFill>
                  <a:srgbClr val="303D68"/>
                </a:solidFill>
                <a:latin typeface="DejaVu Math TeX Gyre"/>
                <a:ea typeface="+mj-ea"/>
                <a:cs typeface="+mj-cs"/>
              </a:rPr>
              <a:t> duke ofruar informacion të shpejtë dhe të saktë, ndërsa parimet e qëndrueshmërisë udhëheqin zhvillimin e sistemeve dixhitale më miqësore me mjedisin.</a:t>
            </a:r>
          </a:p>
        </p:txBody>
      </p:sp>
      <p:sp>
        <p:nvSpPr>
          <p:cNvPr id="7" name="CaixaDeTexto 6">
            <a:extLst>
              <a:ext uri="{FF2B5EF4-FFF2-40B4-BE49-F238E27FC236}">
                <a16:creationId xmlns:a16="http://schemas.microsoft.com/office/drawing/2014/main" id="{FF295BCC-BBFD-A8EF-07AA-3F9C726E9773}"/>
              </a:ext>
            </a:extLst>
          </p:cNvPr>
          <p:cNvSpPr txBox="1"/>
          <p:nvPr/>
        </p:nvSpPr>
        <p:spPr>
          <a:xfrm>
            <a:off x="436257" y="3870167"/>
            <a:ext cx="5246788" cy="1754326"/>
          </a:xfrm>
          <a:prstGeom prst="rect">
            <a:avLst/>
          </a:prstGeom>
          <a:noFill/>
        </p:spPr>
        <p:txBody>
          <a:bodyPr wrap="square">
            <a:spAutoFit/>
          </a:bodyPr>
          <a:lstStyle/>
          <a:p>
            <a:pPr algn="just"/>
            <a:r>
              <a:rPr lang="en-US" dirty="0">
                <a:solidFill>
                  <a:srgbClr val="303D68"/>
                </a:solidFill>
                <a:latin typeface="DejaVu Math TeX Gyre" panose="02000503000000000000" pitchFamily="2" charset="0"/>
                <a:ea typeface="+mj-ea"/>
                <a:cs typeface="+mj-cs"/>
              </a:rPr>
              <a:t>Sensorët, panelet e kontrollit, modelet e inteligjencës artificiale dhe sistemet e monitorimit në kohë reale e bëjnë të mundur të kuptohet performanca më saktë dhe të veprohet më shpejt. </a:t>
            </a:r>
          </a:p>
          <a:p>
            <a:pPr algn="just"/>
            <a:r>
              <a:rPr lang="en-US" dirty="0">
                <a:solidFill>
                  <a:srgbClr val="303D68"/>
                </a:solidFill>
                <a:latin typeface="DejaVu Math TeX Gyre" panose="02000503000000000000" pitchFamily="2" charset="0"/>
                <a:ea typeface="+mj-ea"/>
                <a:cs typeface="+mj-cs"/>
              </a:rPr>
              <a:t>Në të njëjtën kohë, përmirësimi i qëndrueshmërisë së sistemeve digjitale vetë po bëhet një pjesë e rëndësishme e Marrëveshjes së Gjelbër.</a:t>
            </a:r>
            <a:endParaRPr lang="pt-PT" dirty="0"/>
          </a:p>
        </p:txBody>
      </p:sp>
    </p:spTree>
    <p:extLst>
      <p:ext uri="{BB962C8B-B14F-4D97-AF65-F5344CB8AC3E}">
        <p14:creationId xmlns:p14="http://schemas.microsoft.com/office/powerpoint/2010/main" val="2652208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A8CA11-632C-FBEE-DD18-705A8B247047}"/>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E8B7D7B-579B-9DD9-0A07-B3D6F9670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BDDFC13-F9DD-C504-D153-46802ABF9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6FD4EF2E-C760-7639-683D-78F8BDDD9CD0}"/>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Pse kjo ka rëndësi për arsimin dhe trajnimin profesional dhe për tregun e punës</a:t>
            </a:r>
          </a:p>
        </p:txBody>
      </p:sp>
      <p:pic>
        <p:nvPicPr>
          <p:cNvPr id="9" name="Picture 8" descr="Blue text on a black background&#10;&#10;Description automatically generated">
            <a:extLst>
              <a:ext uri="{FF2B5EF4-FFF2-40B4-BE49-F238E27FC236}">
                <a16:creationId xmlns:a16="http://schemas.microsoft.com/office/drawing/2014/main" id="{7696B331-4049-8E9C-2698-CFF1FC9AE3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0" name="Picture 9" descr="A logo with text on it&#10;&#10;Description automatically generated">
            <a:extLst>
              <a:ext uri="{FF2B5EF4-FFF2-40B4-BE49-F238E27FC236}">
                <a16:creationId xmlns:a16="http://schemas.microsoft.com/office/drawing/2014/main" id="{2BDE48A2-559E-E52E-F2F5-7DA5557391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11" name="Title 1">
            <a:extLst>
              <a:ext uri="{FF2B5EF4-FFF2-40B4-BE49-F238E27FC236}">
                <a16:creationId xmlns:a16="http://schemas.microsoft.com/office/drawing/2014/main" id="{2516272E-455A-0BDF-8B75-BDFABC9A6394}"/>
              </a:ext>
            </a:extLst>
          </p:cNvPr>
          <p:cNvSpPr txBox="1">
            <a:spLocks/>
          </p:cNvSpPr>
          <p:nvPr/>
        </p:nvSpPr>
        <p:spPr>
          <a:xfrm>
            <a:off x="592151" y="1671484"/>
            <a:ext cx="10764108" cy="37165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lvl="0" indent="-285750" algn="just">
              <a:buSzPct val="79999"/>
              <a:buFont typeface="Arial" panose="020B0604020202020204" pitchFamily="34" charset="0"/>
              <a:buChar char="•"/>
            </a:pPr>
            <a:r>
              <a:rPr lang="en-US" sz="1800" dirty="0">
                <a:solidFill>
                  <a:srgbClr val="303D68"/>
                </a:solidFill>
                <a:latin typeface="DejaVu Math TeX Gyre" panose="02000503000000000000"/>
              </a:rPr>
              <a:t>Për nxënësit dhe edukatorët e VET-it, treguesit kryesorë të performancës (KPI) janë më shumë se matje teknike. Ata pasqyrojnë detyra reale në vendin e punës ku punëtorët interpretojnë informacion digjital, identifikojnë paefikasitetet dhe mbështesin vendimet që përmirësojnë performancën mjedisore.</a:t>
            </a:r>
          </a:p>
          <a:p>
            <a:pPr marL="285750" lvl="0" indent="-285750" algn="just">
              <a:buSzPct val="79999"/>
              <a:buFont typeface="Arial" panose="020B0604020202020204" pitchFamily="34" charset="0"/>
              <a:buChar char="•"/>
            </a:pPr>
            <a:endParaRPr lang="en-US" sz="1800" dirty="0">
              <a:solidFill>
                <a:srgbClr val="303D68"/>
              </a:solidFill>
              <a:latin typeface="DejaVu Math TeX Gyre" panose="02000503000000000000"/>
            </a:endParaRPr>
          </a:p>
          <a:p>
            <a:pPr marL="285750" lvl="0" indent="-285750" algn="just">
              <a:buSzPct val="79999"/>
              <a:buFont typeface="Arial" panose="020B0604020202020204" pitchFamily="34" charset="0"/>
              <a:buChar char="•"/>
            </a:pPr>
            <a:r>
              <a:rPr lang="en-US" sz="1800" dirty="0" err="1">
                <a:solidFill>
                  <a:srgbClr val="303D68"/>
                </a:solidFill>
                <a:latin typeface="DejaVu Math TeX Gyre" panose="02000503000000000000"/>
              </a:rPr>
              <a:t>Ndërsa</a:t>
            </a:r>
            <a:r>
              <a:rPr lang="en-US" sz="1800" dirty="0">
                <a:solidFill>
                  <a:srgbClr val="303D68"/>
                </a:solidFill>
                <a:latin typeface="DejaVu Math TeX Gyre" panose="02000503000000000000"/>
              </a:rPr>
              <a:t> </a:t>
            </a:r>
            <a:r>
              <a:rPr lang="en-US" sz="1800" dirty="0" err="1">
                <a:solidFill>
                  <a:srgbClr val="303D68"/>
                </a:solidFill>
                <a:latin typeface="DejaVu Math TeX Gyre" panose="02000503000000000000"/>
              </a:rPr>
              <a:t>digjitalizimi</a:t>
            </a:r>
            <a:r>
              <a:rPr lang="en-US" sz="1800" dirty="0">
                <a:solidFill>
                  <a:srgbClr val="303D68"/>
                </a:solidFill>
                <a:latin typeface="DejaVu Math TeX Gyre" panose="02000503000000000000"/>
              </a:rPr>
              <a:t> </a:t>
            </a:r>
            <a:r>
              <a:rPr lang="en-US" sz="1800" dirty="0" err="1">
                <a:solidFill>
                  <a:srgbClr val="303D68"/>
                </a:solidFill>
                <a:latin typeface="DejaVu Math TeX Gyre" panose="02000503000000000000"/>
              </a:rPr>
              <a:t>zgjerohet</a:t>
            </a:r>
            <a:r>
              <a:rPr lang="en-US" sz="1800" dirty="0">
                <a:solidFill>
                  <a:srgbClr val="303D68"/>
                </a:solidFill>
                <a:latin typeface="DejaVu Math TeX Gyre" panose="02000503000000000000"/>
              </a:rPr>
              <a:t>, </a:t>
            </a:r>
            <a:r>
              <a:rPr lang="en-US" sz="1800" dirty="0" err="1">
                <a:solidFill>
                  <a:srgbClr val="303D68"/>
                </a:solidFill>
                <a:latin typeface="DejaVu Math TeX Gyre" panose="02000503000000000000"/>
              </a:rPr>
              <a:t>shumë</a:t>
            </a:r>
            <a:r>
              <a:rPr lang="en-US" sz="1800" dirty="0">
                <a:solidFill>
                  <a:srgbClr val="303D68"/>
                </a:solidFill>
                <a:latin typeface="DejaVu Math TeX Gyre" panose="02000503000000000000"/>
              </a:rPr>
              <a:t> profesione tani kërkojnë aftësi themelore me të dhëna, nga leximi i daljeve të sensorëve deri te kuptimi i paneleve të thjeshta. </a:t>
            </a:r>
          </a:p>
          <a:p>
            <a:pPr marL="285750" lvl="0" indent="-285750" algn="just">
              <a:buSzPct val="79999"/>
              <a:buFont typeface="Arial" panose="020B0604020202020204" pitchFamily="34" charset="0"/>
              <a:buChar char="•"/>
            </a:pPr>
            <a:endParaRPr lang="en-US" sz="1800" dirty="0">
              <a:solidFill>
                <a:srgbClr val="303D68"/>
              </a:solidFill>
              <a:latin typeface="DejaVu Math TeX Gyre" panose="02000503000000000000"/>
            </a:endParaRPr>
          </a:p>
          <a:p>
            <a:pPr marL="285750" lvl="0" indent="-285750" algn="just">
              <a:buSzPct val="79999"/>
              <a:buFont typeface="Arial" panose="020B0604020202020204" pitchFamily="34" charset="0"/>
              <a:buChar char="•"/>
            </a:pPr>
            <a:r>
              <a:rPr lang="en-US" sz="1800" dirty="0">
                <a:solidFill>
                  <a:srgbClr val="303D68"/>
                </a:solidFill>
                <a:latin typeface="DejaVu Math TeX Gyre" panose="02000503000000000000"/>
              </a:rPr>
              <a:t>Duke mësuar se si funksionojnë treguesit dhe si i gjenerojnë ato mjetet digjitale, nxënësit bëhen më të përgatitur për një treg </a:t>
            </a:r>
            <a:r>
              <a:rPr lang="en-US" sz="1800" dirty="0" err="1">
                <a:solidFill>
                  <a:srgbClr val="303D68"/>
                </a:solidFill>
                <a:latin typeface="DejaVu Math TeX Gyre" panose="02000503000000000000"/>
              </a:rPr>
              <a:t>pune</a:t>
            </a:r>
            <a:r>
              <a:rPr lang="en-US" sz="1800" dirty="0">
                <a:solidFill>
                  <a:srgbClr val="303D68"/>
                </a:solidFill>
                <a:latin typeface="DejaVu Math TeX Gyre" panose="02000503000000000000"/>
              </a:rPr>
              <a:t> të formësuar si nga qëllimet e qëndrueshmërisë, ashtu edhe nga inovacioni digjital.</a:t>
            </a:r>
          </a:p>
        </p:txBody>
      </p:sp>
    </p:spTree>
    <p:extLst>
      <p:ext uri="{BB962C8B-B14F-4D97-AF65-F5344CB8AC3E}">
        <p14:creationId xmlns:p14="http://schemas.microsoft.com/office/powerpoint/2010/main" val="3689498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3a87855-32f0-4335-8088-0170441fcb23">
      <Terms xmlns="http://schemas.microsoft.com/office/infopath/2007/PartnerControls"/>
    </lcf76f155ced4ddcb4097134ff3c332f>
    <TaxCatchAll xmlns="e76d9c07-0b06-4929-817e-fe7084f9c9c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FDCFDD1B45B5F4B806800968C84CFE3" ma:contentTypeVersion="12" ma:contentTypeDescription="Create a new document." ma:contentTypeScope="" ma:versionID="4d61de73b3b87f79cae4fa1f41b902f6">
  <xsd:schema xmlns:xsd="http://www.w3.org/2001/XMLSchema" xmlns:xs="http://www.w3.org/2001/XMLSchema" xmlns:p="http://schemas.microsoft.com/office/2006/metadata/properties" xmlns:ns2="43a87855-32f0-4335-8088-0170441fcb23" xmlns:ns3="e76d9c07-0b06-4929-817e-fe7084f9c9c7" targetNamespace="http://schemas.microsoft.com/office/2006/metadata/properties" ma:root="true" ma:fieldsID="8d0478d3cad81f7456b84e76306d72d5" ns2:_="" ns3:_="">
    <xsd:import namespace="43a87855-32f0-4335-8088-0170441fcb23"/>
    <xsd:import namespace="e76d9c07-0b06-4929-817e-fe7084f9c9c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a87855-32f0-4335-8088-0170441fcb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c9995d2-e2c0-43d6-89d2-2fe60944384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76d9c07-0b06-4929-817e-fe7084f9c9c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6b0b466-1a09-4668-8578-52451da5a6f1}" ma:internalName="TaxCatchAll" ma:showField="CatchAllData" ma:web="e76d9c07-0b06-4929-817e-fe7084f9c9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D10664-19B9-45F0-971F-00B5EE8EE9CE}">
  <ds:schemaRefs>
    <ds:schemaRef ds:uri="260d0452-9355-4de6-b189-e15d53161495"/>
    <ds:schemaRef ds:uri="702470db-a566-4540-b13a-d1af6dbd22e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43a87855-32f0-4335-8088-0170441fcb23"/>
    <ds:schemaRef ds:uri="e76d9c07-0b06-4929-817e-fe7084f9c9c7"/>
  </ds:schemaRefs>
</ds:datastoreItem>
</file>

<file path=customXml/itemProps2.xml><?xml version="1.0" encoding="utf-8"?>
<ds:datastoreItem xmlns:ds="http://schemas.openxmlformats.org/officeDocument/2006/customXml" ds:itemID="{91903E13-71B6-4BFD-AF44-0150E2E43CAD}">
  <ds:schemaRefs>
    <ds:schemaRef ds:uri="http://schemas.microsoft.com/sharepoint/v3/contenttype/forms"/>
  </ds:schemaRefs>
</ds:datastoreItem>
</file>

<file path=customXml/itemProps3.xml><?xml version="1.0" encoding="utf-8"?>
<ds:datastoreItem xmlns:ds="http://schemas.openxmlformats.org/officeDocument/2006/customXml" ds:itemID="{08694B17-2139-47D7-B98F-E08AB2D01F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a87855-32f0-4335-8088-0170441fcb23"/>
    <ds:schemaRef ds:uri="e76d9c07-0b06-4929-817e-fe7084f9c9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1159</TotalTime>
  <Words>2622</Words>
  <Application>Microsoft Office PowerPoint</Application>
  <PresentationFormat>Widescreen</PresentationFormat>
  <Paragraphs>213</Paragraphs>
  <Slides>33</Slides>
  <Notes>7</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Aftësitë Digjitale – 2.2 Teknologjitë Digjitale për Marrëveshjen e Gjelbër Evropiane</vt:lpstr>
      <vt:lpstr>PowerPoint Presentation</vt:lpstr>
      <vt:lpstr>PowerPoint Presentation</vt:lpstr>
      <vt:lpstr>Moduli 1: Kuptimi i Marrëveshjes së Gjelbër Evropiane   Nëntitull 1.1: Treguesit kryesorë të Marrëveshjes së Gjelbër dhe tranzicionit binjak  Nënkapullë 1.2: Interpretimi i të dhënave për qëndrueshmëri  Nëntitull 1.3: Analizë kontekstuale dhe verifikim i kuptimit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Moduli 2: Mundësimi i teknologjive digjitale për praktika më miqësore me mjedisin  Nëntitulli 2.1: Studime rastesh të teknologjive digjitale të gjelbra në veprim  Nënkryetari 2.2: Kriteret për përzgjedhjen e teknologjisë  Nënkapitulli 2.3: Planifikimi për zbatim</vt:lpstr>
      <vt:lpstr>PowerPoint Presentation</vt:lpstr>
      <vt:lpstr>PowerPoint Presentation</vt:lpstr>
      <vt:lpstr>PowerPoint Presentation</vt:lpstr>
      <vt:lpstr>Projektet reale të BE-së</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Mendoni për nxënësit tuaj dhe sektorët ku do të punojnë. Cila është një aftësi digjitale që mund t'u duhet të forcojnë për të mbështetur më mirë praktikat e qëndrueshme? Përshkruani se si kjo boshllëk ndikon në aftësinë e tyre për t'u angazhuar me teknologjitë digjitale ose detyrat e qëndrueshmërisë në vendin e punës.  2. Reflekto mbi atë që mund t'i pengojë nxënësit tuaj të zhvillojnë këtë aftësi. A janë barrierat teknike, si mungesa e aksesit në mjete ose të dhëna? Apo lidhen me vetëbesimin, kohën ose burimet mësimore?  3. Bazuar në reflektimet tuaja, hartoni një plan të shkurtër dhe realist për t'i ndihmuar nxënësit tuaj të përmirësojnë këtë aftësi digjitale. Çfarë hapash do të ndërmerrni për ta prezantuar ose forcuar atë në mësimdhënien tuaj? Çfarë lloj mbështetjeje ose materialesh do ta bënin këtë plan të funksiononte pa probleme për të gjithë nxënësit?</vt:lpstr>
      <vt:lpstr>Faleminderit!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Gost</dc:creator>
  <cp:keywords>, docId:61EC968FB9F40732BD8DEC6046B526DE</cp:keywords>
  <cp:lastModifiedBy>Renata Venancio</cp:lastModifiedBy>
  <cp:revision>147</cp:revision>
  <dcterms:created xsi:type="dcterms:W3CDTF">2024-12-20T10:35:29Z</dcterms:created>
  <dcterms:modified xsi:type="dcterms:W3CDTF">2025-12-10T12:32:39Z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0x010100AFDCFDD1B45B5F4B806800968C84CFE3</vt:lpwstr>
  </property>
  <property fmtid="{D5CDD505-2E9C-101B-9397-08002B2CF9AE}" pid="3" name="MediaServiceImageTags">
    <vt:lpwstr/>
  </property>
</Properties>
</file>