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71" r:id="rId5"/>
    <p:sldId id="265" r:id="rId6"/>
    <p:sldId id="533" r:id="rId7"/>
    <p:sldId id="566" r:id="rId8"/>
    <p:sldId id="514" r:id="rId9"/>
    <p:sldId id="535" r:id="rId10"/>
    <p:sldId id="536" r:id="rId11"/>
    <p:sldId id="537" r:id="rId12"/>
    <p:sldId id="538" r:id="rId13"/>
    <p:sldId id="539" r:id="rId14"/>
    <p:sldId id="542" r:id="rId15"/>
    <p:sldId id="544" r:id="rId16"/>
    <p:sldId id="545" r:id="rId17"/>
    <p:sldId id="546" r:id="rId18"/>
    <p:sldId id="547" r:id="rId19"/>
    <p:sldId id="548" r:id="rId20"/>
    <p:sldId id="549" r:id="rId21"/>
    <p:sldId id="550" r:id="rId22"/>
    <p:sldId id="551" r:id="rId23"/>
    <p:sldId id="552" r:id="rId24"/>
    <p:sldId id="558" r:id="rId25"/>
    <p:sldId id="554" r:id="rId26"/>
    <p:sldId id="555" r:id="rId27"/>
    <p:sldId id="556" r:id="rId28"/>
    <p:sldId id="557" r:id="rId29"/>
    <p:sldId id="583" r:id="rId30"/>
    <p:sldId id="560" r:id="rId31"/>
    <p:sldId id="561" r:id="rId32"/>
    <p:sldId id="553" r:id="rId33"/>
    <p:sldId id="562" r:id="rId34"/>
    <p:sldId id="563" r:id="rId35"/>
    <p:sldId id="564" r:id="rId36"/>
    <p:sldId id="534" r:id="rId37"/>
    <p:sldId id="567" r:id="rId38"/>
    <p:sldId id="570" r:id="rId39"/>
    <p:sldId id="571" r:id="rId40"/>
    <p:sldId id="573" r:id="rId41"/>
    <p:sldId id="568" r:id="rId42"/>
    <p:sldId id="576" r:id="rId43"/>
    <p:sldId id="577" r:id="rId44"/>
    <p:sldId id="584" r:id="rId45"/>
    <p:sldId id="569" r:id="rId46"/>
    <p:sldId id="578" r:id="rId47"/>
    <p:sldId id="579" r:id="rId48"/>
    <p:sldId id="580" r:id="rId49"/>
    <p:sldId id="582" r:id="rId50"/>
    <p:sldId id="27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FFFFFF"/>
    <a:srgbClr val="4DB9A1"/>
    <a:srgbClr val="303D68"/>
    <a:srgbClr val="373365"/>
    <a:srgbClr val="399884"/>
    <a:srgbClr val="74D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E1A8D-7078-ACFD-F19C-669E23673984}" v="27" dt="2025-12-12T11:33:49.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1" autoAdjust="0"/>
    <p:restoredTop sz="94660"/>
  </p:normalViewPr>
  <p:slideViewPr>
    <p:cSldViewPr snapToGrid="0">
      <p:cViewPr varScale="1">
        <p:scale>
          <a:sx n="78" d="100"/>
          <a:sy n="78" d="100"/>
        </p:scale>
        <p:origin x="869" y="67"/>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a@thebalkanforum.org" userId="S::erina_thebalkanforum.org#ext#@cleantechbulgaria.onmicrosoft.com::d35f3f0c-96d6-4a2e-9741-4f5883d9db32" providerId="AD" clId="Web-{90AB324D-B6DF-F5CA-2E22-C43BF2C96705}"/>
    <pc:docChg chg="modSld">
      <pc:chgData name="erina@thebalkanforum.org" userId="S::erina_thebalkanforum.org#ext#@cleantechbulgaria.onmicrosoft.com::d35f3f0c-96d6-4a2e-9741-4f5883d9db32" providerId="AD" clId="Web-{90AB324D-B6DF-F5CA-2E22-C43BF2C96705}" dt="2025-12-10T10:09:36.228" v="228" actId="20577"/>
      <pc:docMkLst>
        <pc:docMk/>
      </pc:docMkLst>
      <pc:sldChg chg="modSp">
        <pc:chgData name="erina@thebalkanforum.org" userId="S::erina_thebalkanforum.org#ext#@cleantechbulgaria.onmicrosoft.com::d35f3f0c-96d6-4a2e-9741-4f5883d9db32" providerId="AD" clId="Web-{90AB324D-B6DF-F5CA-2E22-C43BF2C96705}" dt="2025-12-10T10:09:36.228" v="228" actId="20577"/>
        <pc:sldMkLst>
          <pc:docMk/>
          <pc:sldMk cId="3774500966" sldId="271"/>
        </pc:sldMkLst>
        <pc:spChg chg="mod">
          <ac:chgData name="erina@thebalkanforum.org" userId="S::erina_thebalkanforum.org#ext#@cleantechbulgaria.onmicrosoft.com::d35f3f0c-96d6-4a2e-9741-4f5883d9db32" providerId="AD" clId="Web-{90AB324D-B6DF-F5CA-2E22-C43BF2C96705}" dt="2025-12-10T10:09:36.228" v="228" actId="20577"/>
          <ac:spMkLst>
            <pc:docMk/>
            <pc:sldMk cId="3774500966" sldId="271"/>
            <ac:spMk id="2" creationId="{E76AB82A-AC1A-0576-9F5F-E6A9FC91E772}"/>
          </ac:spMkLst>
        </pc:spChg>
      </pc:sldChg>
      <pc:sldChg chg="modSp">
        <pc:chgData name="erina@thebalkanforum.org" userId="S::erina_thebalkanforum.org#ext#@cleantechbulgaria.onmicrosoft.com::d35f3f0c-96d6-4a2e-9741-4f5883d9db32" providerId="AD" clId="Web-{90AB324D-B6DF-F5CA-2E22-C43BF2C96705}" dt="2025-12-10T09:56:30.117" v="50" actId="20577"/>
        <pc:sldMkLst>
          <pc:docMk/>
          <pc:sldMk cId="627460957" sldId="514"/>
        </pc:sldMkLst>
        <pc:spChg chg="mod">
          <ac:chgData name="erina@thebalkanforum.org" userId="S::erina_thebalkanforum.org#ext#@cleantechbulgaria.onmicrosoft.com::d35f3f0c-96d6-4a2e-9741-4f5883d9db32" providerId="AD" clId="Web-{90AB324D-B6DF-F5CA-2E22-C43BF2C96705}" dt="2025-12-10T09:56:30.117" v="50" actId="20577"/>
          <ac:spMkLst>
            <pc:docMk/>
            <pc:sldMk cId="627460957" sldId="514"/>
            <ac:spMk id="6" creationId="{9B8922E9-B2A6-BF2C-2490-1D9AD6FEC6A8}"/>
          </ac:spMkLst>
        </pc:spChg>
      </pc:sldChg>
      <pc:sldChg chg="modSp">
        <pc:chgData name="erina@thebalkanforum.org" userId="S::erina_thebalkanforum.org#ext#@cleantechbulgaria.onmicrosoft.com::d35f3f0c-96d6-4a2e-9741-4f5883d9db32" providerId="AD" clId="Web-{90AB324D-B6DF-F5CA-2E22-C43BF2C96705}" dt="2025-12-10T09:55:40.100" v="45" actId="20577"/>
        <pc:sldMkLst>
          <pc:docMk/>
          <pc:sldMk cId="3460094968" sldId="533"/>
        </pc:sldMkLst>
        <pc:graphicFrameChg chg="modGraphic">
          <ac:chgData name="erina@thebalkanforum.org" userId="S::erina_thebalkanforum.org#ext#@cleantechbulgaria.onmicrosoft.com::d35f3f0c-96d6-4a2e-9741-4f5883d9db32" providerId="AD" clId="Web-{90AB324D-B6DF-F5CA-2E22-C43BF2C96705}" dt="2025-12-10T09:55:40.100" v="45" actId="20577"/>
          <ac:graphicFrameMkLst>
            <pc:docMk/>
            <pc:sldMk cId="3460094968" sldId="533"/>
            <ac:graphicFrameMk id="8" creationId="{934C6D51-A5C7-D102-A1B5-7368DEFB15F5}"/>
          </ac:graphicFrameMkLst>
        </pc:graphicFrameChg>
      </pc:sldChg>
      <pc:sldChg chg="modSp">
        <pc:chgData name="erina@thebalkanforum.org" userId="S::erina_thebalkanforum.org#ext#@cleantechbulgaria.onmicrosoft.com::d35f3f0c-96d6-4a2e-9741-4f5883d9db32" providerId="AD" clId="Web-{90AB324D-B6DF-F5CA-2E22-C43BF2C96705}" dt="2025-12-10T10:05:46.672" v="163" actId="20577"/>
        <pc:sldMkLst>
          <pc:docMk/>
          <pc:sldMk cId="3272568479" sldId="534"/>
        </pc:sldMkLst>
        <pc:spChg chg="mod">
          <ac:chgData name="erina@thebalkanforum.org" userId="S::erina_thebalkanforum.org#ext#@cleantechbulgaria.onmicrosoft.com::d35f3f0c-96d6-4a2e-9741-4f5883d9db32" providerId="AD" clId="Web-{90AB324D-B6DF-F5CA-2E22-C43BF2C96705}" dt="2025-12-10T10:05:46.672" v="163" actId="20577"/>
          <ac:spMkLst>
            <pc:docMk/>
            <pc:sldMk cId="3272568479" sldId="534"/>
            <ac:spMk id="2" creationId="{1B7E248A-261C-CBEE-3A2D-B91E5F5B4CE5}"/>
          </ac:spMkLst>
        </pc:spChg>
      </pc:sldChg>
      <pc:sldChg chg="modSp">
        <pc:chgData name="erina@thebalkanforum.org" userId="S::erina_thebalkanforum.org#ext#@cleantechbulgaria.onmicrosoft.com::d35f3f0c-96d6-4a2e-9741-4f5883d9db32" providerId="AD" clId="Web-{90AB324D-B6DF-F5CA-2E22-C43BF2C96705}" dt="2025-12-10T09:57:05.227" v="56" actId="20577"/>
        <pc:sldMkLst>
          <pc:docMk/>
          <pc:sldMk cId="2476959137" sldId="535"/>
        </pc:sldMkLst>
        <pc:spChg chg="mod">
          <ac:chgData name="erina@thebalkanforum.org" userId="S::erina_thebalkanforum.org#ext#@cleantechbulgaria.onmicrosoft.com::d35f3f0c-96d6-4a2e-9741-4f5883d9db32" providerId="AD" clId="Web-{90AB324D-B6DF-F5CA-2E22-C43BF2C96705}" dt="2025-12-10T09:57:05.227" v="56" actId="20577"/>
          <ac:spMkLst>
            <pc:docMk/>
            <pc:sldMk cId="2476959137" sldId="535"/>
            <ac:spMk id="7" creationId="{AB9C895C-89F8-AC54-FB5D-74F8EA80853F}"/>
          </ac:spMkLst>
        </pc:spChg>
      </pc:sldChg>
      <pc:sldChg chg="modSp">
        <pc:chgData name="erina@thebalkanforum.org" userId="S::erina_thebalkanforum.org#ext#@cleantechbulgaria.onmicrosoft.com::d35f3f0c-96d6-4a2e-9741-4f5883d9db32" providerId="AD" clId="Web-{90AB324D-B6DF-F5CA-2E22-C43BF2C96705}" dt="2025-12-10T09:57:54.181" v="59" actId="20577"/>
        <pc:sldMkLst>
          <pc:docMk/>
          <pc:sldMk cId="3689498516" sldId="538"/>
        </pc:sldMkLst>
        <pc:spChg chg="mod">
          <ac:chgData name="erina@thebalkanforum.org" userId="S::erina_thebalkanforum.org#ext#@cleantechbulgaria.onmicrosoft.com::d35f3f0c-96d6-4a2e-9741-4f5883d9db32" providerId="AD" clId="Web-{90AB324D-B6DF-F5CA-2E22-C43BF2C96705}" dt="2025-12-10T09:57:54.181" v="59" actId="20577"/>
          <ac:spMkLst>
            <pc:docMk/>
            <pc:sldMk cId="3689498516" sldId="538"/>
            <ac:spMk id="8" creationId="{6FD4EF2E-C760-7639-683D-78F8BDDD9CD0}"/>
          </ac:spMkLst>
        </pc:spChg>
      </pc:sldChg>
      <pc:sldChg chg="modSp">
        <pc:chgData name="erina@thebalkanforum.org" userId="S::erina_thebalkanforum.org#ext#@cleantechbulgaria.onmicrosoft.com::d35f3f0c-96d6-4a2e-9741-4f5883d9db32" providerId="AD" clId="Web-{90AB324D-B6DF-F5CA-2E22-C43BF2C96705}" dt="2025-12-10T09:58:58.056" v="62" actId="20577"/>
        <pc:sldMkLst>
          <pc:docMk/>
          <pc:sldMk cId="1938321863" sldId="544"/>
        </pc:sldMkLst>
        <pc:spChg chg="mod">
          <ac:chgData name="erina@thebalkanforum.org" userId="S::erina_thebalkanforum.org#ext#@cleantechbulgaria.onmicrosoft.com::d35f3f0c-96d6-4a2e-9741-4f5883d9db32" providerId="AD" clId="Web-{90AB324D-B6DF-F5CA-2E22-C43BF2C96705}" dt="2025-12-10T09:58:58.056" v="62" actId="20577"/>
          <ac:spMkLst>
            <pc:docMk/>
            <pc:sldMk cId="1938321863" sldId="544"/>
            <ac:spMk id="9" creationId="{766D7C5A-3D9E-D5C7-A750-73688EFF1774}"/>
          </ac:spMkLst>
        </pc:spChg>
      </pc:sldChg>
      <pc:sldChg chg="modSp">
        <pc:chgData name="erina@thebalkanforum.org" userId="S::erina_thebalkanforum.org#ext#@cleantechbulgaria.onmicrosoft.com::d35f3f0c-96d6-4a2e-9741-4f5883d9db32" providerId="AD" clId="Web-{90AB324D-B6DF-F5CA-2E22-C43BF2C96705}" dt="2025-12-10T09:59:48.479" v="67" actId="20577"/>
        <pc:sldMkLst>
          <pc:docMk/>
          <pc:sldMk cId="906533340" sldId="545"/>
        </pc:sldMkLst>
        <pc:spChg chg="mod">
          <ac:chgData name="erina@thebalkanforum.org" userId="S::erina_thebalkanforum.org#ext#@cleantechbulgaria.onmicrosoft.com::d35f3f0c-96d6-4a2e-9741-4f5883d9db32" providerId="AD" clId="Web-{90AB324D-B6DF-F5CA-2E22-C43BF2C96705}" dt="2025-12-10T09:59:48.479" v="67" actId="20577"/>
          <ac:spMkLst>
            <pc:docMk/>
            <pc:sldMk cId="906533340" sldId="545"/>
            <ac:spMk id="7" creationId="{73BB8D1A-C3D1-C1EB-4565-257293D40D74}"/>
          </ac:spMkLst>
        </pc:spChg>
      </pc:sldChg>
      <pc:sldChg chg="modSp">
        <pc:chgData name="erina@thebalkanforum.org" userId="S::erina_thebalkanforum.org#ext#@cleantechbulgaria.onmicrosoft.com::d35f3f0c-96d6-4a2e-9741-4f5883d9db32" providerId="AD" clId="Web-{90AB324D-B6DF-F5CA-2E22-C43BF2C96705}" dt="2025-12-10T10:00:17.589" v="69" actId="20577"/>
        <pc:sldMkLst>
          <pc:docMk/>
          <pc:sldMk cId="2009422254" sldId="548"/>
        </pc:sldMkLst>
        <pc:spChg chg="mod">
          <ac:chgData name="erina@thebalkanforum.org" userId="S::erina_thebalkanforum.org#ext#@cleantechbulgaria.onmicrosoft.com::d35f3f0c-96d6-4a2e-9741-4f5883d9db32" providerId="AD" clId="Web-{90AB324D-B6DF-F5CA-2E22-C43BF2C96705}" dt="2025-12-10T10:00:17.589" v="69" actId="20577"/>
          <ac:spMkLst>
            <pc:docMk/>
            <pc:sldMk cId="2009422254" sldId="548"/>
            <ac:spMk id="6" creationId="{FEAD0587-3585-BDDB-3A7A-D496114D96AD}"/>
          </ac:spMkLst>
        </pc:spChg>
      </pc:sldChg>
      <pc:sldChg chg="modSp">
        <pc:chgData name="erina@thebalkanforum.org" userId="S::erina_thebalkanforum.org#ext#@cleantechbulgaria.onmicrosoft.com::d35f3f0c-96d6-4a2e-9741-4f5883d9db32" providerId="AD" clId="Web-{90AB324D-B6DF-F5CA-2E22-C43BF2C96705}" dt="2025-12-10T10:01:57.016" v="76" actId="20577"/>
        <pc:sldMkLst>
          <pc:docMk/>
          <pc:sldMk cId="3590427710" sldId="551"/>
        </pc:sldMkLst>
        <pc:spChg chg="mod">
          <ac:chgData name="erina@thebalkanforum.org" userId="S::erina_thebalkanforum.org#ext#@cleantechbulgaria.onmicrosoft.com::d35f3f0c-96d6-4a2e-9741-4f5883d9db32" providerId="AD" clId="Web-{90AB324D-B6DF-F5CA-2E22-C43BF2C96705}" dt="2025-12-10T10:01:57.016" v="76" actId="20577"/>
          <ac:spMkLst>
            <pc:docMk/>
            <pc:sldMk cId="3590427710" sldId="551"/>
            <ac:spMk id="7" creationId="{45E020AA-1073-24AE-767F-74F74DCC743B}"/>
          </ac:spMkLst>
        </pc:spChg>
        <pc:spChg chg="mod">
          <ac:chgData name="erina@thebalkanforum.org" userId="S::erina_thebalkanforum.org#ext#@cleantechbulgaria.onmicrosoft.com::d35f3f0c-96d6-4a2e-9741-4f5883d9db32" providerId="AD" clId="Web-{90AB324D-B6DF-F5CA-2E22-C43BF2C96705}" dt="2025-12-10T10:01:50.328" v="73" actId="20577"/>
          <ac:spMkLst>
            <pc:docMk/>
            <pc:sldMk cId="3590427710" sldId="551"/>
            <ac:spMk id="11" creationId="{03011DCF-1AB2-6BD3-D063-9099D5FC2268}"/>
          </ac:spMkLst>
        </pc:spChg>
      </pc:sldChg>
      <pc:sldChg chg="modSp">
        <pc:chgData name="erina@thebalkanforum.org" userId="S::erina_thebalkanforum.org#ext#@cleantechbulgaria.onmicrosoft.com::d35f3f0c-96d6-4a2e-9741-4f5883d9db32" providerId="AD" clId="Web-{90AB324D-B6DF-F5CA-2E22-C43BF2C96705}" dt="2025-12-10T10:02:18.487" v="94" actId="20577"/>
        <pc:sldMkLst>
          <pc:docMk/>
          <pc:sldMk cId="3812429527" sldId="552"/>
        </pc:sldMkLst>
        <pc:spChg chg="mod">
          <ac:chgData name="erina@thebalkanforum.org" userId="S::erina_thebalkanforum.org#ext#@cleantechbulgaria.onmicrosoft.com::d35f3f0c-96d6-4a2e-9741-4f5883d9db32" providerId="AD" clId="Web-{90AB324D-B6DF-F5CA-2E22-C43BF2C96705}" dt="2025-12-10T10:02:18.487" v="94" actId="20577"/>
          <ac:spMkLst>
            <pc:docMk/>
            <pc:sldMk cId="3812429527" sldId="552"/>
            <ac:spMk id="2" creationId="{77E8D83A-3C4A-86B1-A834-747AC90B8821}"/>
          </ac:spMkLst>
        </pc:spChg>
      </pc:sldChg>
      <pc:sldChg chg="modSp">
        <pc:chgData name="erina@thebalkanforum.org" userId="S::erina_thebalkanforum.org#ext#@cleantechbulgaria.onmicrosoft.com::d35f3f0c-96d6-4a2e-9741-4f5883d9db32" providerId="AD" clId="Web-{90AB324D-B6DF-F5CA-2E22-C43BF2C96705}" dt="2025-12-10T10:04:48.051" v="150" actId="20577"/>
        <pc:sldMkLst>
          <pc:docMk/>
          <pc:sldMk cId="3241916936" sldId="553"/>
        </pc:sldMkLst>
        <pc:spChg chg="mod">
          <ac:chgData name="erina@thebalkanforum.org" userId="S::erina_thebalkanforum.org#ext#@cleantechbulgaria.onmicrosoft.com::d35f3f0c-96d6-4a2e-9741-4f5883d9db32" providerId="AD" clId="Web-{90AB324D-B6DF-F5CA-2E22-C43BF2C96705}" dt="2025-12-10T10:04:48.051" v="150" actId="20577"/>
          <ac:spMkLst>
            <pc:docMk/>
            <pc:sldMk cId="3241916936" sldId="553"/>
            <ac:spMk id="6" creationId="{62CC711B-F75B-302C-C0A6-807423D29E91}"/>
          </ac:spMkLst>
        </pc:spChg>
      </pc:sldChg>
      <pc:sldChg chg="modSp">
        <pc:chgData name="erina@thebalkanforum.org" userId="S::erina_thebalkanforum.org#ext#@cleantechbulgaria.onmicrosoft.com::d35f3f0c-96d6-4a2e-9741-4f5883d9db32" providerId="AD" clId="Web-{90AB324D-B6DF-F5CA-2E22-C43BF2C96705}" dt="2025-12-10T10:03:04.210" v="107" actId="20577"/>
        <pc:sldMkLst>
          <pc:docMk/>
          <pc:sldMk cId="748374612" sldId="554"/>
        </pc:sldMkLst>
        <pc:spChg chg="mod">
          <ac:chgData name="erina@thebalkanforum.org" userId="S::erina_thebalkanforum.org#ext#@cleantechbulgaria.onmicrosoft.com::d35f3f0c-96d6-4a2e-9741-4f5883d9db32" providerId="AD" clId="Web-{90AB324D-B6DF-F5CA-2E22-C43BF2C96705}" dt="2025-12-10T10:03:04.210" v="107" actId="20577"/>
          <ac:spMkLst>
            <pc:docMk/>
            <pc:sldMk cId="748374612" sldId="554"/>
            <ac:spMk id="12" creationId="{19BCC933-6D26-87BB-45A1-752E659831B9}"/>
          </ac:spMkLst>
        </pc:spChg>
      </pc:sldChg>
      <pc:sldChg chg="modSp">
        <pc:chgData name="erina@thebalkanforum.org" userId="S::erina_thebalkanforum.org#ext#@cleantechbulgaria.onmicrosoft.com::d35f3f0c-96d6-4a2e-9741-4f5883d9db32" providerId="AD" clId="Web-{90AB324D-B6DF-F5CA-2E22-C43BF2C96705}" dt="2025-12-10T10:03:30.635" v="112" actId="20577"/>
        <pc:sldMkLst>
          <pc:docMk/>
          <pc:sldMk cId="370133658" sldId="557"/>
        </pc:sldMkLst>
        <pc:spChg chg="mod">
          <ac:chgData name="erina@thebalkanforum.org" userId="S::erina_thebalkanforum.org#ext#@cleantechbulgaria.onmicrosoft.com::d35f3f0c-96d6-4a2e-9741-4f5883d9db32" providerId="AD" clId="Web-{90AB324D-B6DF-F5CA-2E22-C43BF2C96705}" dt="2025-12-10T10:03:30.635" v="112" actId="20577"/>
          <ac:spMkLst>
            <pc:docMk/>
            <pc:sldMk cId="370133658" sldId="557"/>
            <ac:spMk id="6" creationId="{0E071CD3-CC0E-91A0-F0F1-15A4DAAE4862}"/>
          </ac:spMkLst>
        </pc:spChg>
      </pc:sldChg>
      <pc:sldChg chg="modSp">
        <pc:chgData name="erina@thebalkanforum.org" userId="S::erina_thebalkanforum.org#ext#@cleantechbulgaria.onmicrosoft.com::d35f3f0c-96d6-4a2e-9741-4f5883d9db32" providerId="AD" clId="Web-{90AB324D-B6DF-F5CA-2E22-C43BF2C96705}" dt="2025-12-10T10:02:24.363" v="96" actId="20577"/>
        <pc:sldMkLst>
          <pc:docMk/>
          <pc:sldMk cId="2193048184" sldId="558"/>
        </pc:sldMkLst>
        <pc:spChg chg="mod">
          <ac:chgData name="erina@thebalkanforum.org" userId="S::erina_thebalkanforum.org#ext#@cleantechbulgaria.onmicrosoft.com::d35f3f0c-96d6-4a2e-9741-4f5883d9db32" providerId="AD" clId="Web-{90AB324D-B6DF-F5CA-2E22-C43BF2C96705}" dt="2025-12-10T10:02:24.363" v="96" actId="20577"/>
          <ac:spMkLst>
            <pc:docMk/>
            <pc:sldMk cId="2193048184" sldId="558"/>
            <ac:spMk id="6" creationId="{EF228CB3-145F-057F-3A05-D5B198A36E0F}"/>
          </ac:spMkLst>
        </pc:spChg>
      </pc:sldChg>
      <pc:sldChg chg="modSp">
        <pc:chgData name="erina@thebalkanforum.org" userId="S::erina_thebalkanforum.org#ext#@cleantechbulgaria.onmicrosoft.com::d35f3f0c-96d6-4a2e-9741-4f5883d9db32" providerId="AD" clId="Web-{90AB324D-B6DF-F5CA-2E22-C43BF2C96705}" dt="2025-12-10T10:04:24.528" v="126" actId="20577"/>
        <pc:sldMkLst>
          <pc:docMk/>
          <pc:sldMk cId="306103596" sldId="560"/>
        </pc:sldMkLst>
        <pc:spChg chg="mod">
          <ac:chgData name="erina@thebalkanforum.org" userId="S::erina_thebalkanforum.org#ext#@cleantechbulgaria.onmicrosoft.com::d35f3f0c-96d6-4a2e-9741-4f5883d9db32" providerId="AD" clId="Web-{90AB324D-B6DF-F5CA-2E22-C43BF2C96705}" dt="2025-12-10T10:04:24.528" v="126" actId="20577"/>
          <ac:spMkLst>
            <pc:docMk/>
            <pc:sldMk cId="306103596" sldId="560"/>
            <ac:spMk id="7" creationId="{D1E03A98-F0DE-B72E-CB11-5B763E5DF2CD}"/>
          </ac:spMkLst>
        </pc:spChg>
        <pc:spChg chg="mod">
          <ac:chgData name="erina@thebalkanforum.org" userId="S::erina_thebalkanforum.org#ext#@cleantechbulgaria.onmicrosoft.com::d35f3f0c-96d6-4a2e-9741-4f5883d9db32" providerId="AD" clId="Web-{90AB324D-B6DF-F5CA-2E22-C43BF2C96705}" dt="2025-12-10T10:03:50.479" v="115" actId="20577"/>
          <ac:spMkLst>
            <pc:docMk/>
            <pc:sldMk cId="306103596" sldId="560"/>
            <ac:spMk id="11" creationId="{7B03B462-D4D8-0033-08DA-6ABB1A4112FC}"/>
          </ac:spMkLst>
        </pc:spChg>
      </pc:sldChg>
      <pc:sldChg chg="modSp">
        <pc:chgData name="erina@thebalkanforum.org" userId="S::erina_thebalkanforum.org#ext#@cleantechbulgaria.onmicrosoft.com::d35f3f0c-96d6-4a2e-9741-4f5883d9db32" providerId="AD" clId="Web-{90AB324D-B6DF-F5CA-2E22-C43BF2C96705}" dt="2025-12-10T10:04:42.669" v="148" actId="20577"/>
        <pc:sldMkLst>
          <pc:docMk/>
          <pc:sldMk cId="3189040839" sldId="561"/>
        </pc:sldMkLst>
        <pc:spChg chg="mod">
          <ac:chgData name="erina@thebalkanforum.org" userId="S::erina_thebalkanforum.org#ext#@cleantechbulgaria.onmicrosoft.com::d35f3f0c-96d6-4a2e-9741-4f5883d9db32" providerId="AD" clId="Web-{90AB324D-B6DF-F5CA-2E22-C43BF2C96705}" dt="2025-12-10T10:04:42.669" v="148" actId="20577"/>
          <ac:spMkLst>
            <pc:docMk/>
            <pc:sldMk cId="3189040839" sldId="561"/>
            <ac:spMk id="7" creationId="{3B3744E1-E287-4EE9-4959-ED76B9C1A7CF}"/>
          </ac:spMkLst>
        </pc:spChg>
      </pc:sldChg>
      <pc:sldChg chg="modSp">
        <pc:chgData name="erina@thebalkanforum.org" userId="S::erina_thebalkanforum.org#ext#@cleantechbulgaria.onmicrosoft.com::d35f3f0c-96d6-4a2e-9741-4f5883d9db32" providerId="AD" clId="Web-{90AB324D-B6DF-F5CA-2E22-C43BF2C96705}" dt="2025-12-10T10:05:19.859" v="157" actId="20577"/>
        <pc:sldMkLst>
          <pc:docMk/>
          <pc:sldMk cId="1143317875" sldId="563"/>
        </pc:sldMkLst>
        <pc:spChg chg="mod">
          <ac:chgData name="erina@thebalkanforum.org" userId="S::erina_thebalkanforum.org#ext#@cleantechbulgaria.onmicrosoft.com::d35f3f0c-96d6-4a2e-9741-4f5883d9db32" providerId="AD" clId="Web-{90AB324D-B6DF-F5CA-2E22-C43BF2C96705}" dt="2025-12-10T10:05:19.859" v="157" actId="20577"/>
          <ac:spMkLst>
            <pc:docMk/>
            <pc:sldMk cId="1143317875" sldId="563"/>
            <ac:spMk id="11" creationId="{9C3A7AFB-AF2E-93B4-597E-0A0611663C0A}"/>
          </ac:spMkLst>
        </pc:spChg>
      </pc:sldChg>
      <pc:sldChg chg="modSp">
        <pc:chgData name="erina@thebalkanforum.org" userId="S::erina_thebalkanforum.org#ext#@cleantechbulgaria.onmicrosoft.com::d35f3f0c-96d6-4a2e-9741-4f5883d9db32" providerId="AD" clId="Web-{90AB324D-B6DF-F5CA-2E22-C43BF2C96705}" dt="2025-12-10T10:05:32.891" v="162" actId="20577"/>
        <pc:sldMkLst>
          <pc:docMk/>
          <pc:sldMk cId="2822319990" sldId="564"/>
        </pc:sldMkLst>
        <pc:spChg chg="mod">
          <ac:chgData name="erina@thebalkanforum.org" userId="S::erina_thebalkanforum.org#ext#@cleantechbulgaria.onmicrosoft.com::d35f3f0c-96d6-4a2e-9741-4f5883d9db32" providerId="AD" clId="Web-{90AB324D-B6DF-F5CA-2E22-C43BF2C96705}" dt="2025-12-10T10:05:32.891" v="162" actId="20577"/>
          <ac:spMkLst>
            <pc:docMk/>
            <pc:sldMk cId="2822319990" sldId="564"/>
            <ac:spMk id="11" creationId="{AC7FAE69-7B7F-AEB6-2FB3-EC944FF0F174}"/>
          </ac:spMkLst>
        </pc:spChg>
      </pc:sldChg>
      <pc:sldChg chg="modSp">
        <pc:chgData name="erina@thebalkanforum.org" userId="S::erina_thebalkanforum.org#ext#@cleantechbulgaria.onmicrosoft.com::d35f3f0c-96d6-4a2e-9741-4f5883d9db32" providerId="AD" clId="Web-{90AB324D-B6DF-F5CA-2E22-C43BF2C96705}" dt="2025-12-10T09:56:21.132" v="48" actId="20577"/>
        <pc:sldMkLst>
          <pc:docMk/>
          <pc:sldMk cId="816150767" sldId="566"/>
        </pc:sldMkLst>
        <pc:spChg chg="mod">
          <ac:chgData name="erina@thebalkanforum.org" userId="S::erina_thebalkanforum.org#ext#@cleantechbulgaria.onmicrosoft.com::d35f3f0c-96d6-4a2e-9741-4f5883d9db32" providerId="AD" clId="Web-{90AB324D-B6DF-F5CA-2E22-C43BF2C96705}" dt="2025-12-10T09:56:21.132" v="48" actId="20577"/>
          <ac:spMkLst>
            <pc:docMk/>
            <pc:sldMk cId="816150767" sldId="566"/>
            <ac:spMk id="2" creationId="{A24FC31F-9DDF-85FB-277E-FE53ACDCE27E}"/>
          </ac:spMkLst>
        </pc:spChg>
      </pc:sldChg>
      <pc:sldChg chg="modSp">
        <pc:chgData name="erina@thebalkanforum.org" userId="S::erina_thebalkanforum.org#ext#@cleantechbulgaria.onmicrosoft.com::d35f3f0c-96d6-4a2e-9741-4f5883d9db32" providerId="AD" clId="Web-{90AB324D-B6DF-F5CA-2E22-C43BF2C96705}" dt="2025-12-10T10:05:57.407" v="168" actId="20577"/>
        <pc:sldMkLst>
          <pc:docMk/>
          <pc:sldMk cId="4197824590" sldId="567"/>
        </pc:sldMkLst>
        <pc:spChg chg="mod">
          <ac:chgData name="erina@thebalkanforum.org" userId="S::erina_thebalkanforum.org#ext#@cleantechbulgaria.onmicrosoft.com::d35f3f0c-96d6-4a2e-9741-4f5883d9db32" providerId="AD" clId="Web-{90AB324D-B6DF-F5CA-2E22-C43BF2C96705}" dt="2025-12-10T10:05:57.407" v="168" actId="20577"/>
          <ac:spMkLst>
            <pc:docMk/>
            <pc:sldMk cId="4197824590" sldId="567"/>
            <ac:spMk id="6" creationId="{212744BE-0E8F-7B1F-7C38-55982EAE6603}"/>
          </ac:spMkLst>
        </pc:spChg>
      </pc:sldChg>
      <pc:sldChg chg="modSp">
        <pc:chgData name="erina@thebalkanforum.org" userId="S::erina_thebalkanforum.org#ext#@cleantechbulgaria.onmicrosoft.com::d35f3f0c-96d6-4a2e-9741-4f5883d9db32" providerId="AD" clId="Web-{90AB324D-B6DF-F5CA-2E22-C43BF2C96705}" dt="2025-12-10T10:07:25.067" v="187" actId="20577"/>
        <pc:sldMkLst>
          <pc:docMk/>
          <pc:sldMk cId="2567638231" sldId="568"/>
        </pc:sldMkLst>
        <pc:spChg chg="mod">
          <ac:chgData name="erina@thebalkanforum.org" userId="S::erina_thebalkanforum.org#ext#@cleantechbulgaria.onmicrosoft.com::d35f3f0c-96d6-4a2e-9741-4f5883d9db32" providerId="AD" clId="Web-{90AB324D-B6DF-F5CA-2E22-C43BF2C96705}" dt="2025-12-10T10:07:25.067" v="187" actId="20577"/>
          <ac:spMkLst>
            <pc:docMk/>
            <pc:sldMk cId="2567638231" sldId="568"/>
            <ac:spMk id="6" creationId="{DDF65AB5-CBF5-B088-D5CD-AC81ACA36D83}"/>
          </ac:spMkLst>
        </pc:spChg>
      </pc:sldChg>
      <pc:sldChg chg="modSp">
        <pc:chgData name="erina@thebalkanforum.org" userId="S::erina_thebalkanforum.org#ext#@cleantechbulgaria.onmicrosoft.com::d35f3f0c-96d6-4a2e-9741-4f5883d9db32" providerId="AD" clId="Web-{90AB324D-B6DF-F5CA-2E22-C43BF2C96705}" dt="2025-12-10T10:08:36.022" v="221" actId="20577"/>
        <pc:sldMkLst>
          <pc:docMk/>
          <pc:sldMk cId="1545303742" sldId="569"/>
        </pc:sldMkLst>
        <pc:spChg chg="mod">
          <ac:chgData name="erina@thebalkanforum.org" userId="S::erina_thebalkanforum.org#ext#@cleantechbulgaria.onmicrosoft.com::d35f3f0c-96d6-4a2e-9741-4f5883d9db32" providerId="AD" clId="Web-{90AB324D-B6DF-F5CA-2E22-C43BF2C96705}" dt="2025-12-10T10:08:36.022" v="221" actId="20577"/>
          <ac:spMkLst>
            <pc:docMk/>
            <pc:sldMk cId="1545303742" sldId="569"/>
            <ac:spMk id="6" creationId="{0DA1E61F-2F76-C3DA-90C3-430712585860}"/>
          </ac:spMkLst>
        </pc:spChg>
        <pc:spChg chg="mod">
          <ac:chgData name="erina@thebalkanforum.org" userId="S::erina_thebalkanforum.org#ext#@cleantechbulgaria.onmicrosoft.com::d35f3f0c-96d6-4a2e-9741-4f5883d9db32" providerId="AD" clId="Web-{90AB324D-B6DF-F5CA-2E22-C43BF2C96705}" dt="2025-12-10T10:08:31.444" v="216" actId="20577"/>
          <ac:spMkLst>
            <pc:docMk/>
            <pc:sldMk cId="1545303742" sldId="569"/>
            <ac:spMk id="9" creationId="{1ED7B1A0-5E9A-E58C-0AE1-D7BF97733642}"/>
          </ac:spMkLst>
        </pc:spChg>
      </pc:sldChg>
      <pc:sldChg chg="modSp">
        <pc:chgData name="erina@thebalkanforum.org" userId="S::erina_thebalkanforum.org#ext#@cleantechbulgaria.onmicrosoft.com::d35f3f0c-96d6-4a2e-9741-4f5883d9db32" providerId="AD" clId="Web-{90AB324D-B6DF-F5CA-2E22-C43BF2C96705}" dt="2025-12-10T10:06:10.564" v="173" actId="20577"/>
        <pc:sldMkLst>
          <pc:docMk/>
          <pc:sldMk cId="4175086837" sldId="570"/>
        </pc:sldMkLst>
        <pc:spChg chg="mod">
          <ac:chgData name="erina@thebalkanforum.org" userId="S::erina_thebalkanforum.org#ext#@cleantechbulgaria.onmicrosoft.com::d35f3f0c-96d6-4a2e-9741-4f5883d9db32" providerId="AD" clId="Web-{90AB324D-B6DF-F5CA-2E22-C43BF2C96705}" dt="2025-12-10T10:06:10.564" v="173" actId="20577"/>
          <ac:spMkLst>
            <pc:docMk/>
            <pc:sldMk cId="4175086837" sldId="570"/>
            <ac:spMk id="7" creationId="{B3867719-AA83-060D-963D-C4F0643EF671}"/>
          </ac:spMkLst>
        </pc:spChg>
      </pc:sldChg>
      <pc:sldChg chg="modSp">
        <pc:chgData name="erina@thebalkanforum.org" userId="S::erina_thebalkanforum.org#ext#@cleantechbulgaria.onmicrosoft.com::d35f3f0c-96d6-4a2e-9741-4f5883d9db32" providerId="AD" clId="Web-{90AB324D-B6DF-F5CA-2E22-C43BF2C96705}" dt="2025-12-10T10:06:22.830" v="181" actId="20577"/>
        <pc:sldMkLst>
          <pc:docMk/>
          <pc:sldMk cId="1893050742" sldId="571"/>
        </pc:sldMkLst>
        <pc:spChg chg="mod">
          <ac:chgData name="erina@thebalkanforum.org" userId="S::erina_thebalkanforum.org#ext#@cleantechbulgaria.onmicrosoft.com::d35f3f0c-96d6-4a2e-9741-4f5883d9db32" providerId="AD" clId="Web-{90AB324D-B6DF-F5CA-2E22-C43BF2C96705}" dt="2025-12-10T10:06:22.830" v="181" actId="20577"/>
          <ac:spMkLst>
            <pc:docMk/>
            <pc:sldMk cId="1893050742" sldId="571"/>
            <ac:spMk id="7" creationId="{32A638BF-49D8-6A28-5956-41FF2CF42E0D}"/>
          </ac:spMkLst>
        </pc:spChg>
      </pc:sldChg>
      <pc:sldChg chg="modSp">
        <pc:chgData name="erina@thebalkanforum.org" userId="S::erina_thebalkanforum.org#ext#@cleantechbulgaria.onmicrosoft.com::d35f3f0c-96d6-4a2e-9741-4f5883d9db32" providerId="AD" clId="Web-{90AB324D-B6DF-F5CA-2E22-C43BF2C96705}" dt="2025-12-10T10:07:16.973" v="184" actId="20577"/>
        <pc:sldMkLst>
          <pc:docMk/>
          <pc:sldMk cId="854845879" sldId="573"/>
        </pc:sldMkLst>
        <pc:spChg chg="mod">
          <ac:chgData name="erina@thebalkanforum.org" userId="S::erina_thebalkanforum.org#ext#@cleantechbulgaria.onmicrosoft.com::d35f3f0c-96d6-4a2e-9741-4f5883d9db32" providerId="AD" clId="Web-{90AB324D-B6DF-F5CA-2E22-C43BF2C96705}" dt="2025-12-10T10:07:16.973" v="184" actId="20577"/>
          <ac:spMkLst>
            <pc:docMk/>
            <pc:sldMk cId="854845879" sldId="573"/>
            <ac:spMk id="7" creationId="{57A3014F-B293-B2F6-03E3-3E0D09B500E3}"/>
          </ac:spMkLst>
        </pc:spChg>
      </pc:sldChg>
      <pc:sldChg chg="modSp">
        <pc:chgData name="erina@thebalkanforum.org" userId="S::erina_thebalkanforum.org#ext#@cleantechbulgaria.onmicrosoft.com::d35f3f0c-96d6-4a2e-9741-4f5883d9db32" providerId="AD" clId="Web-{90AB324D-B6DF-F5CA-2E22-C43BF2C96705}" dt="2025-12-10T10:08:16.600" v="208" actId="20577"/>
        <pc:sldMkLst>
          <pc:docMk/>
          <pc:sldMk cId="63148201" sldId="577"/>
        </pc:sldMkLst>
        <pc:spChg chg="mod">
          <ac:chgData name="erina@thebalkanforum.org" userId="S::erina_thebalkanforum.org#ext#@cleantechbulgaria.onmicrosoft.com::d35f3f0c-96d6-4a2e-9741-4f5883d9db32" providerId="AD" clId="Web-{90AB324D-B6DF-F5CA-2E22-C43BF2C96705}" dt="2025-12-10T10:08:04.818" v="206" actId="20577"/>
          <ac:spMkLst>
            <pc:docMk/>
            <pc:sldMk cId="63148201" sldId="577"/>
            <ac:spMk id="8" creationId="{0267D439-357C-4CD3-4EB6-669847BF4F62}"/>
          </ac:spMkLst>
        </pc:spChg>
        <pc:spChg chg="mod">
          <ac:chgData name="erina@thebalkanforum.org" userId="S::erina_thebalkanforum.org#ext#@cleantechbulgaria.onmicrosoft.com::d35f3f0c-96d6-4a2e-9741-4f5883d9db32" providerId="AD" clId="Web-{90AB324D-B6DF-F5CA-2E22-C43BF2C96705}" dt="2025-12-10T10:08:16.600" v="208" actId="20577"/>
          <ac:spMkLst>
            <pc:docMk/>
            <pc:sldMk cId="63148201" sldId="577"/>
            <ac:spMk id="11" creationId="{962AEB75-B282-C555-7FE4-9B91D955651F}"/>
          </ac:spMkLst>
        </pc:spChg>
      </pc:sldChg>
      <pc:sldChg chg="modSp">
        <pc:chgData name="erina@thebalkanforum.org" userId="S::erina_thebalkanforum.org#ext#@cleantechbulgaria.onmicrosoft.com::d35f3f0c-96d6-4a2e-9741-4f5883d9db32" providerId="AD" clId="Web-{90AB324D-B6DF-F5CA-2E22-C43BF2C96705}" dt="2025-12-10T10:08:44.507" v="222" actId="20577"/>
        <pc:sldMkLst>
          <pc:docMk/>
          <pc:sldMk cId="3893571599" sldId="578"/>
        </pc:sldMkLst>
        <pc:spChg chg="mod">
          <ac:chgData name="erina@thebalkanforum.org" userId="S::erina_thebalkanforum.org#ext#@cleantechbulgaria.onmicrosoft.com::d35f3f0c-96d6-4a2e-9741-4f5883d9db32" providerId="AD" clId="Web-{90AB324D-B6DF-F5CA-2E22-C43BF2C96705}" dt="2025-12-10T10:08:44.507" v="222" actId="20577"/>
          <ac:spMkLst>
            <pc:docMk/>
            <pc:sldMk cId="3893571599" sldId="578"/>
            <ac:spMk id="8" creationId="{1F24BCDC-4601-FE6D-97D4-CB8B8D5592AD}"/>
          </ac:spMkLst>
        </pc:spChg>
      </pc:sldChg>
      <pc:sldChg chg="modSp">
        <pc:chgData name="erina@thebalkanforum.org" userId="S::erina_thebalkanforum.org#ext#@cleantechbulgaria.onmicrosoft.com::d35f3f0c-96d6-4a2e-9741-4f5883d9db32" providerId="AD" clId="Web-{90AB324D-B6DF-F5CA-2E22-C43BF2C96705}" dt="2025-12-10T10:09:17.961" v="225" actId="20577"/>
        <pc:sldMkLst>
          <pc:docMk/>
          <pc:sldMk cId="1880753954" sldId="582"/>
        </pc:sldMkLst>
        <pc:spChg chg="mod">
          <ac:chgData name="erina@thebalkanforum.org" userId="S::erina_thebalkanforum.org#ext#@cleantechbulgaria.onmicrosoft.com::d35f3f0c-96d6-4a2e-9741-4f5883d9db32" providerId="AD" clId="Web-{90AB324D-B6DF-F5CA-2E22-C43BF2C96705}" dt="2025-12-10T10:09:17.961" v="225" actId="20577"/>
          <ac:spMkLst>
            <pc:docMk/>
            <pc:sldMk cId="1880753954" sldId="582"/>
            <ac:spMk id="10" creationId="{A6D68BC1-E70F-D93A-7C24-8245A2173799}"/>
          </ac:spMkLst>
        </pc:spChg>
      </pc:sldChg>
    </pc:docChg>
  </pc:docChgLst>
  <pc:docChgLst>
    <pc:chgData clId="Web-{C56E1A8D-7078-ACFD-F19C-669E23673984}"/>
    <pc:docChg chg="modSld">
      <pc:chgData name="" userId="" providerId="" clId="Web-{C56E1A8D-7078-ACFD-F19C-669E23673984}" dt="2025-12-12T11:33:00.675" v="1" actId="20577"/>
      <pc:docMkLst>
        <pc:docMk/>
      </pc:docMkLst>
      <pc:sldChg chg="modSp">
        <pc:chgData name="" userId="" providerId="" clId="Web-{C56E1A8D-7078-ACFD-F19C-669E23673984}" dt="2025-12-12T11:33:00.675" v="1" actId="20577"/>
        <pc:sldMkLst>
          <pc:docMk/>
          <pc:sldMk cId="3774500966" sldId="271"/>
        </pc:sldMkLst>
        <pc:spChg chg="mod">
          <ac:chgData name="" userId="" providerId="" clId="Web-{C56E1A8D-7078-ACFD-F19C-669E23673984}" dt="2025-12-12T11:33:00.675" v="1" actId="20577"/>
          <ac:spMkLst>
            <pc:docMk/>
            <pc:sldMk cId="3774500966" sldId="271"/>
            <ac:spMk id="8" creationId="{72516657-60C6-1250-3C2B-F902C217885F}"/>
          </ac:spMkLst>
        </pc:spChg>
      </pc:sldChg>
    </pc:docChg>
  </pc:docChgLst>
  <pc:docChgLst>
    <pc:chgData name="erina@thebalkanforum.org" userId="S::erina_thebalkanforum.org#ext#@cleantechbulgaria.onmicrosoft.com::d35f3f0c-96d6-4a2e-9741-4f5883d9db32" providerId="AD" clId="Web-{C56E1A8D-7078-ACFD-F19C-669E23673984}"/>
    <pc:docChg chg="modSld">
      <pc:chgData name="erina@thebalkanforum.org" userId="S::erina_thebalkanforum.org#ext#@cleantechbulgaria.onmicrosoft.com::d35f3f0c-96d6-4a2e-9741-4f5883d9db32" providerId="AD" clId="Web-{C56E1A8D-7078-ACFD-F19C-669E23673984}" dt="2025-12-12T11:33:48.693" v="19" actId="20577"/>
      <pc:docMkLst>
        <pc:docMk/>
      </pc:docMkLst>
      <pc:sldChg chg="modSp">
        <pc:chgData name="erina@thebalkanforum.org" userId="S::erina_thebalkanforum.org#ext#@cleantechbulgaria.onmicrosoft.com::d35f3f0c-96d6-4a2e-9741-4f5883d9db32" providerId="AD" clId="Web-{C56E1A8D-7078-ACFD-F19C-669E23673984}" dt="2025-12-12T11:33:06.300" v="4" actId="20577"/>
        <pc:sldMkLst>
          <pc:docMk/>
          <pc:sldMk cId="3774500966" sldId="271"/>
        </pc:sldMkLst>
        <pc:spChg chg="mod">
          <ac:chgData name="erina@thebalkanforum.org" userId="S::erina_thebalkanforum.org#ext#@cleantechbulgaria.onmicrosoft.com::d35f3f0c-96d6-4a2e-9741-4f5883d9db32" providerId="AD" clId="Web-{C56E1A8D-7078-ACFD-F19C-669E23673984}" dt="2025-12-12T11:33:06.300" v="4" actId="20577"/>
          <ac:spMkLst>
            <pc:docMk/>
            <pc:sldMk cId="3774500966" sldId="271"/>
            <ac:spMk id="8" creationId="{72516657-60C6-1250-3C2B-F902C217885F}"/>
          </ac:spMkLst>
        </pc:spChg>
      </pc:sldChg>
      <pc:sldChg chg="modSp">
        <pc:chgData name="erina@thebalkanforum.org" userId="S::erina_thebalkanforum.org#ext#@cleantechbulgaria.onmicrosoft.com::d35f3f0c-96d6-4a2e-9741-4f5883d9db32" providerId="AD" clId="Web-{C56E1A8D-7078-ACFD-F19C-669E23673984}" dt="2025-12-12T11:33:36.817" v="13" actId="20577"/>
        <pc:sldMkLst>
          <pc:docMk/>
          <pc:sldMk cId="3272568479" sldId="534"/>
        </pc:sldMkLst>
        <pc:spChg chg="mod">
          <ac:chgData name="erina@thebalkanforum.org" userId="S::erina_thebalkanforum.org#ext#@cleantechbulgaria.onmicrosoft.com::d35f3f0c-96d6-4a2e-9741-4f5883d9db32" providerId="AD" clId="Web-{C56E1A8D-7078-ACFD-F19C-669E23673984}" dt="2025-12-12T11:33:36.817" v="13" actId="20577"/>
          <ac:spMkLst>
            <pc:docMk/>
            <pc:sldMk cId="3272568479" sldId="534"/>
            <ac:spMk id="8" creationId="{E311B127-47A0-7940-AE08-E6B695726613}"/>
          </ac:spMkLst>
        </pc:spChg>
      </pc:sldChg>
      <pc:sldChg chg="modSp">
        <pc:chgData name="erina@thebalkanforum.org" userId="S::erina_thebalkanforum.org#ext#@cleantechbulgaria.onmicrosoft.com::d35f3f0c-96d6-4a2e-9741-4f5883d9db32" providerId="AD" clId="Web-{C56E1A8D-7078-ACFD-F19C-669E23673984}" dt="2025-12-12T11:33:27.160" v="10" actId="20577"/>
        <pc:sldMkLst>
          <pc:docMk/>
          <pc:sldMk cId="3812429527" sldId="552"/>
        </pc:sldMkLst>
        <pc:spChg chg="mod">
          <ac:chgData name="erina@thebalkanforum.org" userId="S::erina_thebalkanforum.org#ext#@cleantechbulgaria.onmicrosoft.com::d35f3f0c-96d6-4a2e-9741-4f5883d9db32" providerId="AD" clId="Web-{C56E1A8D-7078-ACFD-F19C-669E23673984}" dt="2025-12-12T11:33:27.160" v="10" actId="20577"/>
          <ac:spMkLst>
            <pc:docMk/>
            <pc:sldMk cId="3812429527" sldId="552"/>
            <ac:spMk id="8" creationId="{7177423B-F784-7DD2-62E5-82AF2D4E41C7}"/>
          </ac:spMkLst>
        </pc:spChg>
      </pc:sldChg>
      <pc:sldChg chg="modSp">
        <pc:chgData name="erina@thebalkanforum.org" userId="S::erina_thebalkanforum.org#ext#@cleantechbulgaria.onmicrosoft.com::d35f3f0c-96d6-4a2e-9741-4f5883d9db32" providerId="AD" clId="Web-{C56E1A8D-7078-ACFD-F19C-669E23673984}" dt="2025-12-12T11:33:16.785" v="7" actId="20577"/>
        <pc:sldMkLst>
          <pc:docMk/>
          <pc:sldMk cId="816150767" sldId="566"/>
        </pc:sldMkLst>
        <pc:spChg chg="mod">
          <ac:chgData name="erina@thebalkanforum.org" userId="S::erina_thebalkanforum.org#ext#@cleantechbulgaria.onmicrosoft.com::d35f3f0c-96d6-4a2e-9741-4f5883d9db32" providerId="AD" clId="Web-{C56E1A8D-7078-ACFD-F19C-669E23673984}" dt="2025-12-12T11:33:16.785" v="7" actId="20577"/>
          <ac:spMkLst>
            <pc:docMk/>
            <pc:sldMk cId="816150767" sldId="566"/>
            <ac:spMk id="8" creationId="{9D06A378-F1CD-1338-C62A-DBE8CACFC329}"/>
          </ac:spMkLst>
        </pc:spChg>
      </pc:sldChg>
      <pc:sldChg chg="modSp">
        <pc:chgData name="erina@thebalkanforum.org" userId="S::erina_thebalkanforum.org#ext#@cleantechbulgaria.onmicrosoft.com::d35f3f0c-96d6-4a2e-9741-4f5883d9db32" providerId="AD" clId="Web-{C56E1A8D-7078-ACFD-F19C-669E23673984}" dt="2025-12-12T11:33:48.693" v="19" actId="20577"/>
        <pc:sldMkLst>
          <pc:docMk/>
          <pc:sldMk cId="1880753954" sldId="582"/>
        </pc:sldMkLst>
        <pc:spChg chg="mod">
          <ac:chgData name="erina@thebalkanforum.org" userId="S::erina_thebalkanforum.org#ext#@cleantechbulgaria.onmicrosoft.com::d35f3f0c-96d6-4a2e-9741-4f5883d9db32" providerId="AD" clId="Web-{C56E1A8D-7078-ACFD-F19C-669E23673984}" dt="2025-12-12T11:33:48.693" v="19" actId="20577"/>
          <ac:spMkLst>
            <pc:docMk/>
            <pc:sldMk cId="1880753954" sldId="582"/>
            <ac:spMk id="8" creationId="{1E7D40F4-68D1-6A6D-3670-C2DA3D43D01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sq-AL" sz="2200" b="1" noProof="0" dirty="0">
              <a:solidFill>
                <a:srgbClr val="373365"/>
              </a:solidFill>
              <a:latin typeface="DejaVu Math TeX Gyre" panose="02000503000000000000"/>
            </a:rPr>
            <a:t>Moduli 1: Sinjalet e tregut të punës dhe hartëzimi me ESCO</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sq-AL" sz="1600" noProof="0" dirty="0">
              <a:latin typeface="DejaVu Math TeX Gyre" panose="02000503000000000000"/>
            </a:rPr>
            <a:t>Nëntitull 1.1: Burimi dhe interpretimi i të dhënave të tregut të punës </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r>
            <a:rPr lang="sq-AL" sz="1600" noProof="0" dirty="0">
              <a:latin typeface="DejaVu Math TeX Gyre" panose="02000503000000000000"/>
            </a:rPr>
            <a:t>Nëntitull 1.2: Ekstraktimi dhe normalizimi i terminologjisë së aftësive digjitale</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rtl="0">
            <a:lnSpc>
              <a:spcPct val="90000"/>
            </a:lnSpc>
            <a:spcBef>
              <a:spcPct val="0"/>
            </a:spcBef>
            <a:spcAft>
              <a:spcPct val="35000"/>
            </a:spcAft>
            <a:buNone/>
          </a:pPr>
          <a:r>
            <a:rPr lang="sq-AL" sz="2200" b="1" kern="1200" noProof="0" dirty="0">
              <a:solidFill>
                <a:srgbClr val="373365"/>
              </a:solidFill>
              <a:latin typeface="DejaVu Math TeX Gyre" panose="02000503000000000000"/>
              <a:ea typeface="+mn-ea"/>
              <a:cs typeface="+mn-cs"/>
            </a:rPr>
            <a:t>Moduli 2: Aftësitë themelore digjtale në sektorët që shërbehen nga arsimi dhe aftësimi profesional</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sq-AL" sz="1600" kern="1200" noProof="0" dirty="0">
              <a:solidFill>
                <a:prstClr val="white"/>
              </a:solidFill>
              <a:latin typeface="DejaVu Math TeX Gyre" panose="02000503000000000000"/>
              <a:ea typeface="+mn-ea"/>
              <a:cs typeface="+mn-cs"/>
            </a:rPr>
            <a:t>Nënkapitulli 2.1: Ndërtimi i kompetencave themelore digjitale</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sq-AL" sz="1600" kern="1200" noProof="0" dirty="0">
              <a:latin typeface="DejaVu Math TeX Gyre" panose="02000503000000000000"/>
              <a:ea typeface="+mn-ea"/>
              <a:cs typeface="+mn-cs"/>
            </a:rPr>
            <a:t>Nëntitulli 2.2: Roli i shkrimit në AI në VET</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sq-AL" sz="2200" b="1" kern="1200" noProof="0" dirty="0">
              <a:solidFill>
                <a:srgbClr val="373365"/>
              </a:solidFill>
              <a:latin typeface="DejaVu Math TeX Gyre" panose="02000503000000000000"/>
              <a:ea typeface="+mn-ea"/>
              <a:cs typeface="+mn-cs"/>
            </a:rPr>
            <a:t>Moduli 3: Pengesat dhe strategjitë e përfshirjes</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a:lnSpc>
              <a:spcPct val="90000"/>
            </a:lnSpc>
            <a:spcBef>
              <a:spcPct val="0"/>
            </a:spcBef>
            <a:spcAft>
              <a:spcPct val="15000"/>
            </a:spcAft>
          </a:pPr>
          <a:r>
            <a:rPr lang="sq-AL" sz="1600" kern="1200" noProof="0" dirty="0">
              <a:latin typeface="DejaVu Math TeX Gyre" panose="02000503000000000000"/>
            </a:rPr>
            <a:t>Nënkapitulli 3.1: Identifikimi i pengesave të përbashkëta për mësimin digjital</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a:lnSpc>
              <a:spcPct val="90000"/>
            </a:lnSpc>
            <a:spcBef>
              <a:spcPct val="0"/>
            </a:spcBef>
            <a:spcAft>
              <a:spcPct val="15000"/>
            </a:spcAft>
          </a:pPr>
          <a:r>
            <a:rPr lang="sq-AL" sz="1600" kern="1200" noProof="0" dirty="0">
              <a:latin typeface="DejaVu Math TeX Gyre" panose="02000503000000000000"/>
            </a:rPr>
            <a:t>Nënkapitulli 3.2: Projektimi i materialeve mësimore digjitale gjithëpërfshirëse</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sq-AL" sz="1600" noProof="0" dirty="0">
              <a:latin typeface="DejaVu Math TeX Gyre" panose="02000503000000000000"/>
            </a:rPr>
            <a:t>Nëntitulli 1.3: Lidhja midis aftësive dhe standardeve</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30AF77A3-119C-45EA-B4EE-33F9F088192D}">
      <dgm:prSet phldrT="[Text]" custT="1"/>
      <dgm:spPr>
        <a:solidFill>
          <a:srgbClr val="4DB9A1"/>
        </a:solidFill>
      </dgm:spPr>
      <dgm:t>
        <a:bodyPr/>
        <a:lstStyle/>
        <a:p>
          <a:pPr marL="228600" lvl="1" indent="0" algn="l" defTabSz="1066800">
            <a:lnSpc>
              <a:spcPct val="90000"/>
            </a:lnSpc>
            <a:spcBef>
              <a:spcPct val="0"/>
            </a:spcBef>
            <a:spcAft>
              <a:spcPct val="15000"/>
            </a:spcAft>
          </a:pPr>
          <a:endParaRPr lang="sq-AL" sz="1600" kern="1200" noProof="0" dirty="0">
            <a:latin typeface="DejaVu Math TeX Gyre" panose="02000503000000000000"/>
          </a:endParaRPr>
        </a:p>
      </dgm:t>
    </dgm:pt>
    <dgm:pt modelId="{3137220D-98C6-493D-B511-C4A4CF27F71D}" type="parTrans" cxnId="{70019B68-7D40-44AF-83D3-A7394F9FBCEF}">
      <dgm:prSet/>
      <dgm:spPr/>
      <dgm:t>
        <a:bodyPr/>
        <a:lstStyle/>
        <a:p>
          <a:endParaRPr lang="en-GB"/>
        </a:p>
      </dgm:t>
    </dgm:pt>
    <dgm:pt modelId="{D0C65C6E-F3C0-4EDA-8BD8-04B5AC7C15C4}" type="sibTrans" cxnId="{70019B68-7D40-44AF-83D3-A7394F9FBCEF}">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sq-AL" sz="1600" kern="1200" noProof="0" dirty="0">
              <a:latin typeface="DejaVu Math TeX Gyre" panose="02000503000000000000"/>
              <a:ea typeface="+mn-ea"/>
              <a:cs typeface="+mn-cs"/>
            </a:rPr>
            <a:t> Nënkapitulli 2.3: Aftësi transversale dhe specifike sektoriale</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40FA8B4F-1754-4136-98D6-9D31F9550555}">
      <dgm:prSet phldrT="[Text]" custT="1"/>
      <dgm:spPr>
        <a:solidFill>
          <a:srgbClr val="74D3BD"/>
        </a:solidFill>
      </dgm:spPr>
      <dgm:t>
        <a:bodyPr/>
        <a:lstStyle/>
        <a:p>
          <a:pPr marL="228600" lvl="1" indent="0" algn="l" defTabSz="933450" rtl="0">
            <a:lnSpc>
              <a:spcPct val="90000"/>
            </a:lnSpc>
            <a:spcBef>
              <a:spcPct val="0"/>
            </a:spcBef>
            <a:spcAft>
              <a:spcPct val="15000"/>
            </a:spcAft>
          </a:pPr>
          <a:r>
            <a:rPr lang="sq-AL" sz="1400" kern="1200" noProof="0" dirty="0">
              <a:latin typeface="DejaVu Math TeX Gyre" panose="02000503000000000000"/>
            </a:rPr>
            <a:t>Nënkapitulli 3.3: Krijimi i paneleve të qasshme dhe mjeteve vizuale ndihmëse</a:t>
          </a:r>
        </a:p>
      </dgm:t>
    </dgm:pt>
    <dgm:pt modelId="{EB24302A-CCBA-488D-AB63-F7D8208ED489}" type="parTrans" cxnId="{1FB50BE7-609E-4664-A37B-B754FC22869F}">
      <dgm:prSet/>
      <dgm:spPr/>
      <dgm:t>
        <a:bodyPr/>
        <a:lstStyle/>
        <a:p>
          <a:endParaRPr lang="en-GB"/>
        </a:p>
      </dgm:t>
    </dgm:pt>
    <dgm:pt modelId="{B56353F9-C30D-41A9-9480-C5A4AA014DFA}" type="sibTrans" cxnId="{1FB50BE7-609E-4664-A37B-B754FC22869F}">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5F240C13-B9E8-4488-90F6-27346B456098}" type="presOf" srcId="{CDE6993B-1B3C-48B1-9577-62D5713753C2}" destId="{2AE3CB7E-C9A4-44F4-85BC-8C6922025EF9}" srcOrd="0" destOrd="2" presId="urn:microsoft.com/office/officeart/2005/8/layout/hList6"/>
    <dgm:cxn modelId="{53382713-5531-4934-AD7E-5D3EBE10E394}" type="presOf" srcId="{05FDD8DA-AA0A-4C3B-946B-56604277E9DE}" destId="{549F071B-AA45-4164-AEAF-06781EA662C1}" srcOrd="0" destOrd="2" presId="urn:microsoft.com/office/officeart/2005/8/layout/hList6"/>
    <dgm:cxn modelId="{C7A5FB13-39B6-498D-B7AA-501D1C50A59A}" type="presOf" srcId="{ED510E3E-EC21-4689-8D58-6F56F7CDF800}" destId="{549F071B-AA45-4164-AEAF-06781EA662C1}" srcOrd="0" destOrd="3" presId="urn:microsoft.com/office/officeart/2005/8/layout/hList6"/>
    <dgm:cxn modelId="{80D67314-805C-45FA-9D52-BFF23EF47EB6}" srcId="{E364DC40-2D6E-4364-9D6F-3F6D3C0B6CA0}" destId="{A6849B1E-31E5-4F9B-845F-7E5A76D2F7D8}" srcOrd="2" destOrd="0" parTransId="{5692FA9C-3FD9-400D-9D91-2AEF5F283A9C}" sibTransId="{B09B1D13-D69C-4476-8051-58ABE75130C4}"/>
    <dgm:cxn modelId="{F3FB8919-A1B8-4B29-8902-C9F1D26DDE4D}" type="presOf" srcId="{FD85481C-BCD7-49A8-A423-F0CA1CE85844}" destId="{0AB60A20-99D7-4B5C-A386-998DAAD1AA4B}" srcOrd="0" destOrd="1" presId="urn:microsoft.com/office/officeart/2005/8/layout/hList6"/>
    <dgm:cxn modelId="{AECAA81B-47D1-45D1-A6CC-4A9262A95F09}" type="presOf" srcId="{0AF321AB-7B36-421A-A0B9-D2933B4536CF}" destId="{549F071B-AA45-4164-AEAF-06781EA662C1}" srcOrd="0" destOrd="0" presId="urn:microsoft.com/office/officeart/2005/8/layout/hList6"/>
    <dgm:cxn modelId="{6C6DD125-397A-4694-A95E-F5B93E56F121}" type="presOf" srcId="{E364DC40-2D6E-4364-9D6F-3F6D3C0B6CA0}" destId="{2AE3CB7E-C9A4-44F4-85BC-8C6922025EF9}" srcOrd="0" destOrd="0" presId="urn:microsoft.com/office/officeart/2005/8/layout/hList6"/>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70019B68-7D40-44AF-83D3-A7394F9FBCEF}" srcId="{E364DC40-2D6E-4364-9D6F-3F6D3C0B6CA0}" destId="{30AF77A3-119C-45EA-B4EE-33F9F088192D}" srcOrd="3" destOrd="0" parTransId="{3137220D-98C6-493D-B511-C4A4CF27F71D}" sibTransId="{D0C65C6E-F3C0-4EDA-8BD8-04B5AC7C15C4}"/>
    <dgm:cxn modelId="{C743E478-9D35-4FBC-97AA-5088A8442EDA}" type="presOf" srcId="{F8A3C8B2-A706-4732-8773-DCEF5306F043}" destId="{0AB60A20-99D7-4B5C-A386-998DAAD1AA4B}" srcOrd="0" destOrd="2" presId="urn:microsoft.com/office/officeart/2005/8/layout/hList6"/>
    <dgm:cxn modelId="{7B0EA986-DE70-4D9C-9F0D-E75E9C346584}" type="presOf" srcId="{A6849B1E-31E5-4F9B-845F-7E5A76D2F7D8}" destId="{2AE3CB7E-C9A4-44F4-85BC-8C6922025EF9}"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D256BE94-5F6A-43B7-8060-616BFF825E86}" type="presOf" srcId="{5F904E51-97C7-4B67-A13B-A0921D93C8F8}" destId="{2AE3CB7E-C9A4-44F4-85BC-8C6922025EF9}" srcOrd="0" destOrd="1"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BB41DBA2-6937-4B1B-A088-DF1A29E9B413}" type="presOf" srcId="{30AF77A3-119C-45EA-B4EE-33F9F088192D}" destId="{2AE3CB7E-C9A4-44F4-85BC-8C6922025EF9}" srcOrd="0" destOrd="4" presId="urn:microsoft.com/office/officeart/2005/8/layout/hList6"/>
    <dgm:cxn modelId="{299A0CAF-D060-487C-B193-3A0CD71473F6}" srcId="{0AF321AB-7B36-421A-A0B9-D2933B4536CF}" destId="{05FDD8DA-AA0A-4C3B-946B-56604277E9DE}" srcOrd="1" destOrd="0" parTransId="{C523BCD6-0B0D-413B-A114-E21AB13489D3}" sibTransId="{83436793-6585-43A3-A965-0CF20DF912F6}"/>
    <dgm:cxn modelId="{39B006C0-9906-43FD-B2FD-D089DFDFFB26}" type="presOf" srcId="{40FA8B4F-1754-4136-98D6-9D31F9550555}" destId="{0AB60A20-99D7-4B5C-A386-998DAAD1AA4B}" srcOrd="0" destOrd="3"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C23069DA-2E73-41BD-B15C-83C5F47DA4C6}" srcId="{37D074DA-7B98-4142-A990-56111AFBA890}" destId="{F8A3C8B2-A706-4732-8773-DCEF5306F043}" srcOrd="1" destOrd="0" parTransId="{00DD99A9-1B93-4E6F-B3E0-584BD04BEFF4}" sibTransId="{11D32E10-FBA4-426B-B597-1F2CC9286642}"/>
    <dgm:cxn modelId="{1FB50BE7-609E-4664-A37B-B754FC22869F}" srcId="{37D074DA-7B98-4142-A990-56111AFBA890}" destId="{40FA8B4F-1754-4136-98D6-9D31F9550555}" srcOrd="2" destOrd="0" parTransId="{EB24302A-CCBA-488D-AB63-F7D8208ED489}" sibTransId="{B56353F9-C30D-41A9-9480-C5A4AA014DFA}"/>
    <dgm:cxn modelId="{4A3FCDEA-2801-4C93-98C9-E2085BB927D0}" srcId="{E75AA4AE-1DE7-457B-8895-B3712A218543}" destId="{0AF321AB-7B36-421A-A0B9-D2933B4536CF}" srcOrd="0" destOrd="0" parTransId="{31BC75A9-8FE5-48D5-B0CD-6449FC1C4310}" sibTransId="{67F7E916-E4BC-4387-B6D9-419ED1F543BB}"/>
    <dgm:cxn modelId="{0807DFEA-DCEA-4E26-ABF3-7FD9F0ECA08C}" type="presOf" srcId="{B77B0499-EC21-4AE5-A6A1-2CBF83F93E96}" destId="{549F071B-AA45-4164-AEAF-06781EA662C1}" srcOrd="0" destOrd="1" presId="urn:microsoft.com/office/officeart/2005/8/layout/hList6"/>
    <dgm:cxn modelId="{921679ED-3BA4-48A8-BACA-59821F32E2B5}" type="presOf" srcId="{37D074DA-7B98-4142-A990-56111AFBA890}" destId="{0AB60A20-99D7-4B5C-A386-998DAAD1AA4B}" srcOrd="0" destOrd="0" presId="urn:microsoft.com/office/officeart/2005/8/layout/hList6"/>
    <dgm:cxn modelId="{3BF99395-562B-492F-A40E-E017E49C64E2}" type="presParOf" srcId="{499D7117-9361-49B2-9E7A-0E723ECF01C8}" destId="{549F071B-AA45-4164-AEAF-06781EA662C1}" srcOrd="0" destOrd="0" presId="urn:microsoft.com/office/officeart/2005/8/layout/hList6"/>
    <dgm:cxn modelId="{7F387FE6-A7D8-4AFB-9FB4-6DC0A7B802B6}" type="presParOf" srcId="{499D7117-9361-49B2-9E7A-0E723ECF01C8}" destId="{7D8517DF-54FB-40B1-9AED-2DE8C43A8F62}" srcOrd="1" destOrd="0" presId="urn:microsoft.com/office/officeart/2005/8/layout/hList6"/>
    <dgm:cxn modelId="{E94AD30D-07AB-4A71-B969-625A52F1140E}" type="presParOf" srcId="{499D7117-9361-49B2-9E7A-0E723ECF01C8}" destId="{2AE3CB7E-C9A4-44F4-85BC-8C6922025EF9}" srcOrd="2" destOrd="0" presId="urn:microsoft.com/office/officeart/2005/8/layout/hList6"/>
    <dgm:cxn modelId="{58B0A537-A7CE-4A79-8B51-6804B617645C}" type="presParOf" srcId="{499D7117-9361-49B2-9E7A-0E723ECF01C8}" destId="{86D41A16-92D5-4DE8-B346-6E9A3E90C141}" srcOrd="3" destOrd="0" presId="urn:microsoft.com/office/officeart/2005/8/layout/hList6"/>
    <dgm:cxn modelId="{EEE1B77C-8594-4F70-8AE4-AA8F866DA679}"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472F2-9D79-4DC2-AC77-1D5842AD26DC}"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GB"/>
        </a:p>
      </dgm:t>
    </dgm:pt>
    <dgm:pt modelId="{3757BEF4-74B3-4143-BB60-B6684B82CF6E}">
      <dgm:prSet phldrT="[Text]" phldr="0"/>
      <dgm:spPr>
        <a:solidFill>
          <a:srgbClr val="74D3BD">
            <a:alpha val="50000"/>
          </a:srgbClr>
        </a:solidFill>
      </dgm:spPr>
      <dgm:t>
        <a:bodyPr/>
        <a:lstStyle/>
        <a:p>
          <a:r>
            <a:rPr lang="sq-AL" b="1" noProof="0" dirty="0">
              <a:solidFill>
                <a:srgbClr val="FFFFFF"/>
              </a:solidFill>
              <a:latin typeface="DejaVu Math TeX Gyre" panose="02000503000000000000"/>
            </a:rPr>
            <a:t>Kuptoni nevojat në treg</a:t>
          </a:r>
        </a:p>
      </dgm:t>
    </dgm:pt>
    <dgm:pt modelId="{07F8443A-7F24-48BA-9971-22E501DB2160}" type="parTrans" cxnId="{16B20E56-37FA-4E37-9725-38401772A11D}">
      <dgm:prSet/>
      <dgm:spPr/>
      <dgm:t>
        <a:bodyPr/>
        <a:lstStyle/>
        <a:p>
          <a:endParaRPr lang="en-GB"/>
        </a:p>
      </dgm:t>
    </dgm:pt>
    <dgm:pt modelId="{22A78F8F-8075-4B3C-9A65-04218A9C5189}" type="sibTrans" cxnId="{16B20E56-37FA-4E37-9725-38401772A11D}">
      <dgm:prSet/>
      <dgm:spPr/>
      <dgm:t>
        <a:bodyPr/>
        <a:lstStyle/>
        <a:p>
          <a:endParaRPr lang="en-GB"/>
        </a:p>
      </dgm:t>
    </dgm:pt>
    <dgm:pt modelId="{E424029A-567A-48A2-850D-A033A8F8B976}">
      <dgm:prSet phldrT="[Text]" phldr="0"/>
      <dgm:spPr>
        <a:solidFill>
          <a:srgbClr val="399884">
            <a:alpha val="50000"/>
          </a:srgbClr>
        </a:solidFill>
      </dgm:spPr>
      <dgm:t>
        <a:bodyPr/>
        <a:lstStyle/>
        <a:p>
          <a:r>
            <a:rPr lang="sq-AL" b="1" noProof="0" dirty="0">
              <a:solidFill>
                <a:srgbClr val="FFFFFF"/>
              </a:solidFill>
              <a:latin typeface="DejaVu Math TeX Gyre" panose="02000503000000000000"/>
            </a:rPr>
            <a:t>Mësimet e përditësuara sipas nevojave të tregut</a:t>
          </a:r>
        </a:p>
      </dgm:t>
    </dgm:pt>
    <dgm:pt modelId="{119B58B9-BB2D-43FE-B3F2-E145C7DB5E8F}" type="parTrans" cxnId="{5B2BEB2F-871A-4C0B-8555-B32C2AEA9476}">
      <dgm:prSet/>
      <dgm:spPr/>
      <dgm:t>
        <a:bodyPr/>
        <a:lstStyle/>
        <a:p>
          <a:endParaRPr lang="en-GB"/>
        </a:p>
      </dgm:t>
    </dgm:pt>
    <dgm:pt modelId="{2604EE4B-CBA1-4483-81DA-5B6B0BA26B5F}" type="sibTrans" cxnId="{5B2BEB2F-871A-4C0B-8555-B32C2AEA9476}">
      <dgm:prSet/>
      <dgm:spPr/>
      <dgm:t>
        <a:bodyPr/>
        <a:lstStyle/>
        <a:p>
          <a:endParaRPr lang="en-GB"/>
        </a:p>
      </dgm:t>
    </dgm:pt>
    <dgm:pt modelId="{61F79566-85E2-4220-BA8F-14B108801818}">
      <dgm:prSet phldrT="[Text]"/>
      <dgm:spPr>
        <a:solidFill>
          <a:srgbClr val="4DB9A1">
            <a:alpha val="50000"/>
          </a:srgbClr>
        </a:solidFill>
      </dgm:spPr>
      <dgm:t>
        <a:bodyPr/>
        <a:lstStyle/>
        <a:p>
          <a:endParaRPr lang="en-US"/>
        </a:p>
      </dgm:t>
    </dgm:pt>
    <dgm:pt modelId="{752F5944-45B6-45F5-BB2F-E3D1C45CA625}" type="parTrans" cxnId="{C0B52957-8A49-43F4-94F5-C70DB38FC89B}">
      <dgm:prSet/>
      <dgm:spPr/>
      <dgm:t>
        <a:bodyPr/>
        <a:lstStyle/>
        <a:p>
          <a:endParaRPr lang="en-GB"/>
        </a:p>
      </dgm:t>
    </dgm:pt>
    <dgm:pt modelId="{406E9853-07DD-47C0-8273-8DA0DE54AED9}" type="sibTrans" cxnId="{C0B52957-8A49-43F4-94F5-C70DB38FC89B}">
      <dgm:prSet/>
      <dgm:spPr/>
      <dgm:t>
        <a:bodyPr/>
        <a:lstStyle/>
        <a:p>
          <a:endParaRPr lang="en-GB"/>
        </a:p>
      </dgm:t>
    </dgm:pt>
    <dgm:pt modelId="{3FB52423-2756-461D-B7BE-65A45F81C3D0}" type="pres">
      <dgm:prSet presAssocID="{D5E472F2-9D79-4DC2-AC77-1D5842AD26DC}" presName="compositeShape" presStyleCnt="0">
        <dgm:presLayoutVars>
          <dgm:chMax val="2"/>
          <dgm:dir/>
          <dgm:resizeHandles val="exact"/>
        </dgm:presLayoutVars>
      </dgm:prSet>
      <dgm:spPr/>
    </dgm:pt>
    <dgm:pt modelId="{5A6FA871-8056-4025-B2B2-63E560440A67}" type="pres">
      <dgm:prSet presAssocID="{D5E472F2-9D79-4DC2-AC77-1D5842AD26DC}" presName="ribbon" presStyleLbl="node1" presStyleIdx="0" presStyleCnt="1"/>
      <dgm:spPr>
        <a:solidFill>
          <a:srgbClr val="4DB9A1"/>
        </a:solidFill>
      </dgm:spPr>
    </dgm:pt>
    <dgm:pt modelId="{5028739C-E869-43E1-A60A-01504E06144F}" type="pres">
      <dgm:prSet presAssocID="{D5E472F2-9D79-4DC2-AC77-1D5842AD26DC}" presName="leftArrowText" presStyleLbl="node1" presStyleIdx="0" presStyleCnt="1">
        <dgm:presLayoutVars>
          <dgm:chMax val="0"/>
          <dgm:bulletEnabled val="1"/>
        </dgm:presLayoutVars>
      </dgm:prSet>
      <dgm:spPr/>
    </dgm:pt>
    <dgm:pt modelId="{4538BA15-B04B-437F-97F6-E367F20ACFC1}" type="pres">
      <dgm:prSet presAssocID="{D5E472F2-9D79-4DC2-AC77-1D5842AD26DC}" presName="rightArrowText" presStyleLbl="node1" presStyleIdx="0" presStyleCnt="1">
        <dgm:presLayoutVars>
          <dgm:chMax val="0"/>
          <dgm:bulletEnabled val="1"/>
        </dgm:presLayoutVars>
      </dgm:prSet>
      <dgm:spPr/>
    </dgm:pt>
  </dgm:ptLst>
  <dgm:cxnLst>
    <dgm:cxn modelId="{5B2BEB2F-871A-4C0B-8555-B32C2AEA9476}" srcId="{D5E472F2-9D79-4DC2-AC77-1D5842AD26DC}" destId="{E424029A-567A-48A2-850D-A033A8F8B976}" srcOrd="1" destOrd="0" parTransId="{119B58B9-BB2D-43FE-B3F2-E145C7DB5E8F}" sibTransId="{2604EE4B-CBA1-4483-81DA-5B6B0BA26B5F}"/>
    <dgm:cxn modelId="{86C6BB6A-45FA-49C4-94BD-CE5E73910FDA}" type="presOf" srcId="{D5E472F2-9D79-4DC2-AC77-1D5842AD26DC}" destId="{3FB52423-2756-461D-B7BE-65A45F81C3D0}" srcOrd="0" destOrd="0" presId="urn:microsoft.com/office/officeart/2005/8/layout/arrow6"/>
    <dgm:cxn modelId="{16B20E56-37FA-4E37-9725-38401772A11D}" srcId="{D5E472F2-9D79-4DC2-AC77-1D5842AD26DC}" destId="{3757BEF4-74B3-4143-BB60-B6684B82CF6E}" srcOrd="0" destOrd="0" parTransId="{07F8443A-7F24-48BA-9971-22E501DB2160}" sibTransId="{22A78F8F-8075-4B3C-9A65-04218A9C5189}"/>
    <dgm:cxn modelId="{C0B52957-8A49-43F4-94F5-C70DB38FC89B}" srcId="{D5E472F2-9D79-4DC2-AC77-1D5842AD26DC}" destId="{61F79566-85E2-4220-BA8F-14B108801818}" srcOrd="2" destOrd="0" parTransId="{752F5944-45B6-45F5-BB2F-E3D1C45CA625}" sibTransId="{406E9853-07DD-47C0-8273-8DA0DE54AED9}"/>
    <dgm:cxn modelId="{836C8E5A-3658-415C-8592-6DC7368262A6}" type="presOf" srcId="{3757BEF4-74B3-4143-BB60-B6684B82CF6E}" destId="{5028739C-E869-43E1-A60A-01504E06144F}" srcOrd="0" destOrd="0" presId="urn:microsoft.com/office/officeart/2005/8/layout/arrow6"/>
    <dgm:cxn modelId="{E6958AEC-A44A-4E4A-9C12-484FCF8E36D2}" type="presOf" srcId="{E424029A-567A-48A2-850D-A033A8F8B976}" destId="{4538BA15-B04B-437F-97F6-E367F20ACFC1}" srcOrd="0" destOrd="0" presId="urn:microsoft.com/office/officeart/2005/8/layout/arrow6"/>
    <dgm:cxn modelId="{260FABAB-4155-4086-BCEA-F85179BA0468}" type="presParOf" srcId="{3FB52423-2756-461D-B7BE-65A45F81C3D0}" destId="{5A6FA871-8056-4025-B2B2-63E560440A67}" srcOrd="0" destOrd="0" presId="urn:microsoft.com/office/officeart/2005/8/layout/arrow6"/>
    <dgm:cxn modelId="{724FE400-027F-406F-AB5D-84616BBEF7DA}" type="presParOf" srcId="{3FB52423-2756-461D-B7BE-65A45F81C3D0}" destId="{5028739C-E869-43E1-A60A-01504E06144F}" srcOrd="1" destOrd="0" presId="urn:microsoft.com/office/officeart/2005/8/layout/arrow6"/>
    <dgm:cxn modelId="{E1B8AC08-41A9-495E-AE66-03A402AC70C9}" type="presParOf" srcId="{3FB52423-2756-461D-B7BE-65A45F81C3D0}" destId="{4538BA15-B04B-437F-97F6-E367F20ACFC1}"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3CAE39-E1EC-41EA-90D2-07B5079876EC}" type="doc">
      <dgm:prSet loTypeId="urn:microsoft.com/office/officeart/2005/8/layout/funnel1" loCatId="process" qsTypeId="urn:microsoft.com/office/officeart/2005/8/quickstyle/simple4" qsCatId="simple" csTypeId="urn:microsoft.com/office/officeart/2005/8/colors/accent1_2" csCatId="accent1" phldr="1"/>
      <dgm:spPr/>
      <dgm:t>
        <a:bodyPr/>
        <a:lstStyle/>
        <a:p>
          <a:endParaRPr lang="pt-PT"/>
        </a:p>
      </dgm:t>
    </dgm:pt>
    <dgm:pt modelId="{B2EBA081-DD03-4183-9D7E-0454BA94F6A5}">
      <dgm:prSet phldrT="[Texto]" phldr="0"/>
      <dgm:spPr/>
      <dgm:t>
        <a:bodyPr/>
        <a:lstStyle/>
        <a:p>
          <a:r>
            <a:rPr lang="sq-AL" noProof="0" dirty="0"/>
            <a:t>Kontakt profesional (email, mesazhe, thirrje)</a:t>
          </a:r>
        </a:p>
      </dgm:t>
    </dgm:pt>
    <dgm:pt modelId="{EFC47047-5074-4217-B0C9-F9BE4BB3357E}" type="parTrans" cxnId="{A3BC9033-4026-4444-894E-B3F7CD56C8F2}">
      <dgm:prSet/>
      <dgm:spPr/>
      <dgm:t>
        <a:bodyPr/>
        <a:lstStyle/>
        <a:p>
          <a:endParaRPr lang="pt-PT"/>
        </a:p>
      </dgm:t>
    </dgm:pt>
    <dgm:pt modelId="{1FC93DF1-9851-4906-B476-17A6E3A8BC6A}" type="sibTrans" cxnId="{A3BC9033-4026-4444-894E-B3F7CD56C8F2}">
      <dgm:prSet/>
      <dgm:spPr/>
      <dgm:t>
        <a:bodyPr/>
        <a:lstStyle/>
        <a:p>
          <a:endParaRPr lang="pt-PT"/>
        </a:p>
      </dgm:t>
    </dgm:pt>
    <dgm:pt modelId="{E83BA48E-B217-4759-B4DC-6F661D6D981A}">
      <dgm:prSet phldrT="[Texto]" phldr="0"/>
      <dgm:spPr/>
      <dgm:t>
        <a:bodyPr/>
        <a:lstStyle/>
        <a:p>
          <a:r>
            <a:rPr lang="sq-AL" noProof="0" dirty="0"/>
            <a:t>Krijimi dhe plotësimi i formularëve online dhe fletëllogaritjeve</a:t>
          </a:r>
        </a:p>
      </dgm:t>
    </dgm:pt>
    <dgm:pt modelId="{17EF83A0-E17C-4C51-872E-695CCB7FC7FD}" type="parTrans" cxnId="{91C74725-3810-41A2-A057-B0DA8A540E27}">
      <dgm:prSet/>
      <dgm:spPr/>
      <dgm:t>
        <a:bodyPr/>
        <a:lstStyle/>
        <a:p>
          <a:endParaRPr lang="pt-PT"/>
        </a:p>
      </dgm:t>
    </dgm:pt>
    <dgm:pt modelId="{11039375-A038-408A-A0BC-E74193C8A218}" type="sibTrans" cxnId="{91C74725-3810-41A2-A057-B0DA8A540E27}">
      <dgm:prSet/>
      <dgm:spPr/>
      <dgm:t>
        <a:bodyPr/>
        <a:lstStyle/>
        <a:p>
          <a:endParaRPr lang="pt-PT"/>
        </a:p>
      </dgm:t>
    </dgm:pt>
    <dgm:pt modelId="{8A41DC0F-A2F9-4389-A067-607D0B24D33C}">
      <dgm:prSet phldrT="[Texto]" phldr="0" custT="1"/>
      <dgm:spPr/>
      <dgm:t>
        <a:bodyPr/>
        <a:lstStyle/>
        <a:p>
          <a:r>
            <a:rPr lang="sq-AL" sz="2000" i="1" noProof="0" dirty="0">
              <a:solidFill>
                <a:srgbClr val="156082"/>
              </a:solidFill>
            </a:rPr>
            <a:t>Shembuj të aftësive dhe mjeteve themelore digjitale.</a:t>
          </a:r>
        </a:p>
      </dgm:t>
    </dgm:pt>
    <dgm:pt modelId="{0B47532F-C61E-47D1-B543-0FA68649F19F}" type="parTrans" cxnId="{72891D78-6514-4BB5-9F86-C043ECE92FD6}">
      <dgm:prSet/>
      <dgm:spPr/>
      <dgm:t>
        <a:bodyPr/>
        <a:lstStyle/>
        <a:p>
          <a:endParaRPr lang="pt-PT"/>
        </a:p>
      </dgm:t>
    </dgm:pt>
    <dgm:pt modelId="{65E8B583-22F7-407E-8187-4F529735CF85}" type="sibTrans" cxnId="{72891D78-6514-4BB5-9F86-C043ECE92FD6}">
      <dgm:prSet/>
      <dgm:spPr/>
      <dgm:t>
        <a:bodyPr/>
        <a:lstStyle/>
        <a:p>
          <a:endParaRPr lang="pt-PT"/>
        </a:p>
      </dgm:t>
    </dgm:pt>
    <dgm:pt modelId="{0CDD1C76-7EF3-46B2-9E90-E6EF2D099AAC}">
      <dgm:prSet phldrT="[Texto]" phldr="0"/>
      <dgm:spPr/>
      <dgm:t>
        <a:bodyPr/>
        <a:lstStyle/>
        <a:p>
          <a:r>
            <a:rPr lang="sq-AL" noProof="0" dirty="0"/>
            <a:t>Menaxhimi i kalendarit dhe i ngjarjeve virtuale</a:t>
          </a:r>
        </a:p>
      </dgm:t>
    </dgm:pt>
    <dgm:pt modelId="{4904ECB1-180D-4105-9D39-5E21925F78D0}" type="parTrans" cxnId="{26EC8AA6-4A8E-4C61-BE2D-99B3AAB2EAF9}">
      <dgm:prSet/>
      <dgm:spPr/>
      <dgm:t>
        <a:bodyPr/>
        <a:lstStyle/>
        <a:p>
          <a:endParaRPr lang="pt-PT"/>
        </a:p>
      </dgm:t>
    </dgm:pt>
    <dgm:pt modelId="{5DA2106E-E903-4AAF-AD55-B1014228D58B}" type="sibTrans" cxnId="{26EC8AA6-4A8E-4C61-BE2D-99B3AAB2EAF9}">
      <dgm:prSet/>
      <dgm:spPr/>
      <dgm:t>
        <a:bodyPr/>
        <a:lstStyle/>
        <a:p>
          <a:endParaRPr lang="pt-PT"/>
        </a:p>
      </dgm:t>
    </dgm:pt>
    <dgm:pt modelId="{51D085D9-FB02-4AC5-BEA0-6CE74F41D340}" type="pres">
      <dgm:prSet presAssocID="{B73CAE39-E1EC-41EA-90D2-07B5079876EC}" presName="Name0" presStyleCnt="0">
        <dgm:presLayoutVars>
          <dgm:chMax val="4"/>
          <dgm:resizeHandles val="exact"/>
        </dgm:presLayoutVars>
      </dgm:prSet>
      <dgm:spPr/>
    </dgm:pt>
    <dgm:pt modelId="{07DF167B-9901-4BBC-AA0F-30DBDA37E070}" type="pres">
      <dgm:prSet presAssocID="{B73CAE39-E1EC-41EA-90D2-07B5079876EC}" presName="ellipse" presStyleLbl="trBgShp" presStyleIdx="0" presStyleCnt="1"/>
      <dgm:spPr>
        <a:solidFill>
          <a:srgbClr val="4DB9A1">
            <a:alpha val="40000"/>
          </a:srgbClr>
        </a:solidFill>
      </dgm:spPr>
    </dgm:pt>
    <dgm:pt modelId="{F96A9C11-C039-47BD-9708-B612E97C9916}" type="pres">
      <dgm:prSet presAssocID="{B73CAE39-E1EC-41EA-90D2-07B5079876EC}" presName="arrow1" presStyleLbl="fgShp" presStyleIdx="0" presStyleCnt="1"/>
      <dgm:spPr>
        <a:solidFill>
          <a:srgbClr val="4DB9A1"/>
        </a:solidFill>
      </dgm:spPr>
    </dgm:pt>
    <dgm:pt modelId="{CE5B9905-494E-4925-AFEC-3E017CFCAA11}" type="pres">
      <dgm:prSet presAssocID="{B73CAE39-E1EC-41EA-90D2-07B5079876EC}" presName="rectangle" presStyleLbl="revTx" presStyleIdx="0" presStyleCnt="1" custScaleX="81534">
        <dgm:presLayoutVars>
          <dgm:bulletEnabled val="1"/>
        </dgm:presLayoutVars>
      </dgm:prSet>
      <dgm:spPr/>
    </dgm:pt>
    <dgm:pt modelId="{4C14B41E-5798-4B7C-B321-EA3D514E7044}" type="pres">
      <dgm:prSet presAssocID="{0CDD1C76-7EF3-46B2-9E90-E6EF2D099AAC}" presName="item1" presStyleLbl="node1" presStyleIdx="0" presStyleCnt="3">
        <dgm:presLayoutVars>
          <dgm:bulletEnabled val="1"/>
        </dgm:presLayoutVars>
      </dgm:prSet>
      <dgm:spPr/>
    </dgm:pt>
    <dgm:pt modelId="{647BD987-A258-4D31-8544-A23A953044D4}" type="pres">
      <dgm:prSet presAssocID="{E83BA48E-B217-4759-B4DC-6F661D6D981A}" presName="item2" presStyleLbl="node1" presStyleIdx="1" presStyleCnt="3">
        <dgm:presLayoutVars>
          <dgm:bulletEnabled val="1"/>
        </dgm:presLayoutVars>
      </dgm:prSet>
      <dgm:spPr/>
    </dgm:pt>
    <dgm:pt modelId="{2913A9B3-FC72-45E7-BFA8-71EF3B207BDA}" type="pres">
      <dgm:prSet presAssocID="{8A41DC0F-A2F9-4389-A067-607D0B24D33C}" presName="item3" presStyleLbl="node1" presStyleIdx="2" presStyleCnt="3">
        <dgm:presLayoutVars>
          <dgm:bulletEnabled val="1"/>
        </dgm:presLayoutVars>
      </dgm:prSet>
      <dgm:spPr/>
    </dgm:pt>
    <dgm:pt modelId="{5D4A2E9D-415C-495E-AD42-CF0EAAEB9E86}" type="pres">
      <dgm:prSet presAssocID="{B73CAE39-E1EC-41EA-90D2-07B5079876EC}" presName="funnel" presStyleLbl="trAlignAcc1" presStyleIdx="0" presStyleCnt="1"/>
      <dgm:spPr/>
    </dgm:pt>
  </dgm:ptLst>
  <dgm:cxnLst>
    <dgm:cxn modelId="{91C74725-3810-41A2-A057-B0DA8A540E27}" srcId="{B73CAE39-E1EC-41EA-90D2-07B5079876EC}" destId="{E83BA48E-B217-4759-B4DC-6F661D6D981A}" srcOrd="2" destOrd="0" parTransId="{17EF83A0-E17C-4C51-872E-695CCB7FC7FD}" sibTransId="{11039375-A038-408A-A0BC-E74193C8A218}"/>
    <dgm:cxn modelId="{76347328-75DD-4771-B1FE-7D9BEFF173BB}" type="presOf" srcId="{E83BA48E-B217-4759-B4DC-6F661D6D981A}" destId="{4C14B41E-5798-4B7C-B321-EA3D514E7044}" srcOrd="0" destOrd="0" presId="urn:microsoft.com/office/officeart/2005/8/layout/funnel1"/>
    <dgm:cxn modelId="{0723FA2F-5BBE-439C-A6D5-4C12A6F89691}" type="presOf" srcId="{0CDD1C76-7EF3-46B2-9E90-E6EF2D099AAC}" destId="{647BD987-A258-4D31-8544-A23A953044D4}" srcOrd="0" destOrd="0" presId="urn:microsoft.com/office/officeart/2005/8/layout/funnel1"/>
    <dgm:cxn modelId="{A3BC9033-4026-4444-894E-B3F7CD56C8F2}" srcId="{B73CAE39-E1EC-41EA-90D2-07B5079876EC}" destId="{B2EBA081-DD03-4183-9D7E-0454BA94F6A5}" srcOrd="0" destOrd="0" parTransId="{EFC47047-5074-4217-B0C9-F9BE4BB3357E}" sibTransId="{1FC93DF1-9851-4906-B476-17A6E3A8BC6A}"/>
    <dgm:cxn modelId="{72891D78-6514-4BB5-9F86-C043ECE92FD6}" srcId="{B73CAE39-E1EC-41EA-90D2-07B5079876EC}" destId="{8A41DC0F-A2F9-4389-A067-607D0B24D33C}" srcOrd="3" destOrd="0" parTransId="{0B47532F-C61E-47D1-B543-0FA68649F19F}" sibTransId="{65E8B583-22F7-407E-8187-4F529735CF85}"/>
    <dgm:cxn modelId="{26EC8AA6-4A8E-4C61-BE2D-99B3AAB2EAF9}" srcId="{B73CAE39-E1EC-41EA-90D2-07B5079876EC}" destId="{0CDD1C76-7EF3-46B2-9E90-E6EF2D099AAC}" srcOrd="1" destOrd="0" parTransId="{4904ECB1-180D-4105-9D39-5E21925F78D0}" sibTransId="{5DA2106E-E903-4AAF-AD55-B1014228D58B}"/>
    <dgm:cxn modelId="{4983EEA8-C83F-4482-83E2-B7C018EBA01C}" type="presOf" srcId="{8A41DC0F-A2F9-4389-A067-607D0B24D33C}" destId="{CE5B9905-494E-4925-AFEC-3E017CFCAA11}" srcOrd="0" destOrd="0" presId="urn:microsoft.com/office/officeart/2005/8/layout/funnel1"/>
    <dgm:cxn modelId="{FBB268BC-7539-4B01-B592-211B4D9ED9D4}" type="presOf" srcId="{B73CAE39-E1EC-41EA-90D2-07B5079876EC}" destId="{51D085D9-FB02-4AC5-BEA0-6CE74F41D340}" srcOrd="0" destOrd="0" presId="urn:microsoft.com/office/officeart/2005/8/layout/funnel1"/>
    <dgm:cxn modelId="{416018C8-68F2-4162-8056-FFBF30D68C82}" type="presOf" srcId="{B2EBA081-DD03-4183-9D7E-0454BA94F6A5}" destId="{2913A9B3-FC72-45E7-BFA8-71EF3B207BDA}" srcOrd="0" destOrd="0" presId="urn:microsoft.com/office/officeart/2005/8/layout/funnel1"/>
    <dgm:cxn modelId="{57C1F1E5-72EC-412A-B0DB-6DFC0B65C1A1}" type="presParOf" srcId="{51D085D9-FB02-4AC5-BEA0-6CE74F41D340}" destId="{07DF167B-9901-4BBC-AA0F-30DBDA37E070}" srcOrd="0" destOrd="0" presId="urn:microsoft.com/office/officeart/2005/8/layout/funnel1"/>
    <dgm:cxn modelId="{517D552F-37FD-4393-A6DF-A038F574DDDD}" type="presParOf" srcId="{51D085D9-FB02-4AC5-BEA0-6CE74F41D340}" destId="{F96A9C11-C039-47BD-9708-B612E97C9916}" srcOrd="1" destOrd="0" presId="urn:microsoft.com/office/officeart/2005/8/layout/funnel1"/>
    <dgm:cxn modelId="{C9E72F58-2092-42A9-A874-DA356532AEFC}" type="presParOf" srcId="{51D085D9-FB02-4AC5-BEA0-6CE74F41D340}" destId="{CE5B9905-494E-4925-AFEC-3E017CFCAA11}" srcOrd="2" destOrd="0" presId="urn:microsoft.com/office/officeart/2005/8/layout/funnel1"/>
    <dgm:cxn modelId="{10BDD19D-FB3E-486B-998F-29022A06303E}" type="presParOf" srcId="{51D085D9-FB02-4AC5-BEA0-6CE74F41D340}" destId="{4C14B41E-5798-4B7C-B321-EA3D514E7044}" srcOrd="3" destOrd="0" presId="urn:microsoft.com/office/officeart/2005/8/layout/funnel1"/>
    <dgm:cxn modelId="{6C0ED9D7-C7BA-44C7-BFD8-ED470A488028}" type="presParOf" srcId="{51D085D9-FB02-4AC5-BEA0-6CE74F41D340}" destId="{647BD987-A258-4D31-8544-A23A953044D4}" srcOrd="4" destOrd="0" presId="urn:microsoft.com/office/officeart/2005/8/layout/funnel1"/>
    <dgm:cxn modelId="{95A5608B-20D8-4575-A2BB-FFF035D18211}" type="presParOf" srcId="{51D085D9-FB02-4AC5-BEA0-6CE74F41D340}" destId="{2913A9B3-FC72-45E7-BFA8-71EF3B207BDA}" srcOrd="5" destOrd="0" presId="urn:microsoft.com/office/officeart/2005/8/layout/funnel1"/>
    <dgm:cxn modelId="{525FF2AC-65C9-44DC-8E46-0EF58C113084}" type="presParOf" srcId="{51D085D9-FB02-4AC5-BEA0-6CE74F41D340}" destId="{5D4A2E9D-415C-495E-AD42-CF0EAAEB9E86}" srcOrd="6" destOrd="0" presId="urn:microsoft.com/office/officeart/2005/8/layout/funnel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sq-AL" sz="2200" b="1" kern="1200" noProof="0" dirty="0">
              <a:solidFill>
                <a:srgbClr val="373365"/>
              </a:solidFill>
              <a:latin typeface="DejaVu Math TeX Gyre" panose="02000503000000000000"/>
            </a:rPr>
            <a:t>Moduli 1: Sinjalet e tregut të punës dhe hartëzimi me ESCO</a:t>
          </a:r>
        </a:p>
        <a:p>
          <a:pPr marL="171450" lvl="1" indent="-171450" algn="l" defTabSz="711200">
            <a:lnSpc>
              <a:spcPct val="90000"/>
            </a:lnSpc>
            <a:spcBef>
              <a:spcPct val="0"/>
            </a:spcBef>
            <a:spcAft>
              <a:spcPct val="15000"/>
            </a:spcAft>
            <a:buChar char="•"/>
          </a:pPr>
          <a:r>
            <a:rPr lang="sq-AL" sz="1600" kern="1200" noProof="0" dirty="0">
              <a:latin typeface="DejaVu Math TeX Gyre" panose="02000503000000000000"/>
            </a:rPr>
            <a:t>Nëntitull 1.1: Burimi dhe interpretimi i të dhënave të tregut të punës </a:t>
          </a:r>
        </a:p>
        <a:p>
          <a:pPr marL="171450" lvl="1" indent="-171450" algn="l" defTabSz="711200">
            <a:lnSpc>
              <a:spcPct val="90000"/>
            </a:lnSpc>
            <a:spcBef>
              <a:spcPct val="0"/>
            </a:spcBef>
            <a:spcAft>
              <a:spcPct val="15000"/>
            </a:spcAft>
            <a:buChar char="•"/>
          </a:pPr>
          <a:r>
            <a:rPr lang="sq-AL" sz="1600" kern="1200" noProof="0" dirty="0">
              <a:latin typeface="DejaVu Math TeX Gyre" panose="02000503000000000000"/>
            </a:rPr>
            <a:t>Nëntitull 1.2: Ekstraktimi dhe normalizimi i terminologjisë së aftësive digjitale</a:t>
          </a:r>
        </a:p>
        <a:p>
          <a:pPr marL="171450" lvl="1" indent="-171450" algn="l" defTabSz="711200">
            <a:lnSpc>
              <a:spcPct val="90000"/>
            </a:lnSpc>
            <a:spcBef>
              <a:spcPct val="0"/>
            </a:spcBef>
            <a:spcAft>
              <a:spcPct val="15000"/>
            </a:spcAft>
            <a:buChar char="•"/>
          </a:pPr>
          <a:r>
            <a:rPr lang="sq-AL" sz="1600" kern="1200" noProof="0" dirty="0">
              <a:latin typeface="DejaVu Math TeX Gyre" panose="02000503000000000000"/>
            </a:rPr>
            <a:t>Nëntitulli 1.3: Lidhja midis aftësive dhe standardeve</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rtl="0">
            <a:lnSpc>
              <a:spcPct val="90000"/>
            </a:lnSpc>
            <a:spcBef>
              <a:spcPct val="0"/>
            </a:spcBef>
            <a:spcAft>
              <a:spcPct val="35000"/>
            </a:spcAft>
            <a:buNone/>
          </a:pPr>
          <a:r>
            <a:rPr lang="sq-AL" sz="2200" b="1" kern="1200" noProof="0" dirty="0">
              <a:solidFill>
                <a:srgbClr val="373365"/>
              </a:solidFill>
              <a:latin typeface="DejaVu Math TeX Gyre" panose="02000503000000000000"/>
              <a:ea typeface="+mn-ea"/>
              <a:cs typeface="+mn-cs"/>
            </a:rPr>
            <a:t>Moduli 2: Aftësitë themelore digjtale në sektorët që shërbehen nga arsimi dhe aftësimi profesional</a:t>
          </a:r>
        </a:p>
        <a:p>
          <a:pPr marL="171450" lvl="1" indent="-171450" algn="l" defTabSz="711200">
            <a:lnSpc>
              <a:spcPct val="90000"/>
            </a:lnSpc>
            <a:spcBef>
              <a:spcPct val="0"/>
            </a:spcBef>
            <a:spcAft>
              <a:spcPct val="15000"/>
            </a:spcAft>
            <a:buChar char="•"/>
          </a:pPr>
          <a:r>
            <a:rPr lang="sq-AL" sz="1600" kern="1200" noProof="0" dirty="0">
              <a:solidFill>
                <a:prstClr val="white"/>
              </a:solidFill>
              <a:latin typeface="DejaVu Math TeX Gyre" panose="02000503000000000000"/>
              <a:ea typeface="+mn-ea"/>
              <a:cs typeface="+mn-cs"/>
            </a:rPr>
            <a:t>Nënkapitulli 2.1: Ndërtimi i kompetencave themelore digjitale</a:t>
          </a:r>
        </a:p>
        <a:p>
          <a:pPr marL="171450" lvl="1" indent="-171450" algn="l" defTabSz="711200">
            <a:lnSpc>
              <a:spcPct val="90000"/>
            </a:lnSpc>
            <a:spcBef>
              <a:spcPct val="0"/>
            </a:spcBef>
            <a:spcAft>
              <a:spcPct val="15000"/>
            </a:spcAft>
            <a:buChar char="•"/>
          </a:pPr>
          <a:r>
            <a:rPr lang="sq-AL" sz="1600" kern="1200" noProof="0" dirty="0">
              <a:latin typeface="DejaVu Math TeX Gyre" panose="02000503000000000000"/>
              <a:ea typeface="+mn-ea"/>
              <a:cs typeface="+mn-cs"/>
            </a:rPr>
            <a:t>Nëntitulli 2.2: Roli i shkrimit në AI në VET</a:t>
          </a:r>
        </a:p>
        <a:p>
          <a:pPr marL="171450" lvl="1" indent="-171450" algn="l" defTabSz="711200">
            <a:lnSpc>
              <a:spcPct val="90000"/>
            </a:lnSpc>
            <a:spcBef>
              <a:spcPct val="0"/>
            </a:spcBef>
            <a:spcAft>
              <a:spcPct val="15000"/>
            </a:spcAft>
            <a:buChar char="•"/>
          </a:pPr>
          <a:r>
            <a:rPr lang="sq-AL" sz="1600" kern="1200" noProof="0" dirty="0">
              <a:latin typeface="DejaVu Math TeX Gyre" panose="02000503000000000000"/>
              <a:ea typeface="+mn-ea"/>
              <a:cs typeface="+mn-cs"/>
            </a:rPr>
            <a:t> Nënkapitulli 2.3: Aftësi transversale dhe specifike sektoriale</a:t>
          </a:r>
        </a:p>
        <a:p>
          <a:pPr marL="228600" lvl="1" indent="0" algn="l" defTabSz="1066800">
            <a:lnSpc>
              <a:spcPct val="90000"/>
            </a:lnSpc>
            <a:spcBef>
              <a:spcPct val="0"/>
            </a:spcBef>
            <a:spcAft>
              <a:spcPct val="15000"/>
            </a:spcAft>
            <a:buChar char="•"/>
          </a:pPr>
          <a:endParaRPr lang="sq-AL" sz="1600" kern="1200" noProof="0" dirty="0">
            <a:latin typeface="DejaVu Math TeX Gyre" panose="02000503000000000000"/>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sq-AL" sz="2200" b="1" kern="1200" noProof="0" dirty="0">
              <a:solidFill>
                <a:srgbClr val="373365"/>
              </a:solidFill>
              <a:latin typeface="DejaVu Math TeX Gyre" panose="02000503000000000000"/>
              <a:ea typeface="+mn-ea"/>
              <a:cs typeface="+mn-cs"/>
            </a:rPr>
            <a:t>Moduli 3: Pengesat dhe strategjitë e përfshirjes</a:t>
          </a:r>
        </a:p>
        <a:p>
          <a:pPr marL="228600" lvl="1" indent="0" algn="l" defTabSz="933450">
            <a:lnSpc>
              <a:spcPct val="90000"/>
            </a:lnSpc>
            <a:spcBef>
              <a:spcPct val="0"/>
            </a:spcBef>
            <a:spcAft>
              <a:spcPct val="15000"/>
            </a:spcAft>
            <a:buChar char="•"/>
          </a:pPr>
          <a:r>
            <a:rPr lang="sq-AL" sz="1600" kern="1200" noProof="0" dirty="0">
              <a:latin typeface="DejaVu Math TeX Gyre" panose="02000503000000000000"/>
            </a:rPr>
            <a:t>Nënkapitulli 3.1: Identifikimi i pengesave të përbashkëta për mësimin digjital</a:t>
          </a:r>
        </a:p>
        <a:p>
          <a:pPr marL="228600" lvl="1" indent="0" algn="l" defTabSz="933450">
            <a:lnSpc>
              <a:spcPct val="90000"/>
            </a:lnSpc>
            <a:spcBef>
              <a:spcPct val="0"/>
            </a:spcBef>
            <a:spcAft>
              <a:spcPct val="15000"/>
            </a:spcAft>
            <a:buChar char="•"/>
          </a:pPr>
          <a:r>
            <a:rPr lang="sq-AL" sz="1600" kern="1200" noProof="0" dirty="0">
              <a:latin typeface="DejaVu Math TeX Gyre" panose="02000503000000000000"/>
            </a:rPr>
            <a:t>Nënkapitulli 3.2: Projektimi i materialeve mësimore digjitale gjithëpërfshirëse</a:t>
          </a:r>
        </a:p>
        <a:p>
          <a:pPr marL="228600" lvl="1" indent="0" algn="l" defTabSz="933450" rtl="0">
            <a:lnSpc>
              <a:spcPct val="90000"/>
            </a:lnSpc>
            <a:spcBef>
              <a:spcPct val="0"/>
            </a:spcBef>
            <a:spcAft>
              <a:spcPct val="15000"/>
            </a:spcAft>
            <a:buChar char="•"/>
          </a:pPr>
          <a:r>
            <a:rPr lang="sq-AL" sz="1400" kern="1200" noProof="0" dirty="0">
              <a:latin typeface="DejaVu Math TeX Gyre" panose="02000503000000000000"/>
            </a:rPr>
            <a:t>Nënkapitulli 3.3: Krijimi i paneleve të qasshme dhe mjeteve vizuale ndihmëse</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FA871-8056-4025-B2B2-63E560440A67}">
      <dsp:nvSpPr>
        <dsp:cNvPr id="0" name=""/>
        <dsp:cNvSpPr/>
      </dsp:nvSpPr>
      <dsp:spPr>
        <a:xfrm>
          <a:off x="0" y="760033"/>
          <a:ext cx="5319252" cy="2127700"/>
        </a:xfrm>
        <a:prstGeom prst="leftRightRibb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28739C-E869-43E1-A60A-01504E06144F}">
      <dsp:nvSpPr>
        <dsp:cNvPr id="0" name=""/>
        <dsp:cNvSpPr/>
      </dsp:nvSpPr>
      <dsp:spPr>
        <a:xfrm>
          <a:off x="638310" y="1132381"/>
          <a:ext cx="1755353" cy="104257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marL="0" lvl="0" indent="0" algn="ctr" defTabSz="933450">
            <a:lnSpc>
              <a:spcPct val="90000"/>
            </a:lnSpc>
            <a:spcBef>
              <a:spcPct val="0"/>
            </a:spcBef>
            <a:spcAft>
              <a:spcPct val="35000"/>
            </a:spcAft>
            <a:buNone/>
          </a:pPr>
          <a:r>
            <a:rPr lang="sq-AL" sz="2100" b="1" kern="1200" noProof="0" dirty="0">
              <a:solidFill>
                <a:srgbClr val="FFFFFF"/>
              </a:solidFill>
              <a:latin typeface="DejaVu Math TeX Gyre" panose="02000503000000000000"/>
            </a:rPr>
            <a:t>Kuptoni nevojat në treg</a:t>
          </a:r>
        </a:p>
      </dsp:txBody>
      <dsp:txXfrm>
        <a:off x="638310" y="1132381"/>
        <a:ext cx="1755353" cy="1042573"/>
      </dsp:txXfrm>
    </dsp:sp>
    <dsp:sp modelId="{4538BA15-B04B-437F-97F6-E367F20ACFC1}">
      <dsp:nvSpPr>
        <dsp:cNvPr id="0" name=""/>
        <dsp:cNvSpPr/>
      </dsp:nvSpPr>
      <dsp:spPr>
        <a:xfrm>
          <a:off x="2659626" y="1472813"/>
          <a:ext cx="2074508" cy="104257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4676" rIns="0" bIns="80010" numCol="1" spcCol="1270" anchor="ctr" anchorCtr="0">
          <a:noAutofit/>
        </a:bodyPr>
        <a:lstStyle/>
        <a:p>
          <a:pPr marL="0" lvl="0" indent="0" algn="ctr" defTabSz="933450">
            <a:lnSpc>
              <a:spcPct val="90000"/>
            </a:lnSpc>
            <a:spcBef>
              <a:spcPct val="0"/>
            </a:spcBef>
            <a:spcAft>
              <a:spcPct val="35000"/>
            </a:spcAft>
            <a:buNone/>
          </a:pPr>
          <a:r>
            <a:rPr lang="sq-AL" sz="2100" b="1" kern="1200" noProof="0" dirty="0">
              <a:solidFill>
                <a:srgbClr val="FFFFFF"/>
              </a:solidFill>
              <a:latin typeface="DejaVu Math TeX Gyre" panose="02000503000000000000"/>
            </a:rPr>
            <a:t>Mësimet e përditësuara sipas nevojave të tregut</a:t>
          </a:r>
        </a:p>
      </dsp:txBody>
      <dsp:txXfrm>
        <a:off x="2659626" y="1472813"/>
        <a:ext cx="2074508" cy="1042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F167B-9901-4BBC-AA0F-30DBDA37E070}">
      <dsp:nvSpPr>
        <dsp:cNvPr id="0" name=""/>
        <dsp:cNvSpPr/>
      </dsp:nvSpPr>
      <dsp:spPr>
        <a:xfrm>
          <a:off x="1872826" y="220133"/>
          <a:ext cx="4368800" cy="1517226"/>
        </a:xfrm>
        <a:prstGeom prst="ellipse">
          <a:avLst/>
        </a:prstGeom>
        <a:solidFill>
          <a:srgbClr val="4DB9A1">
            <a:alpha val="40000"/>
          </a:srgbClr>
        </a:solidFill>
        <a:ln>
          <a:noFill/>
        </a:ln>
        <a:effectLst/>
      </dsp:spPr>
      <dsp:style>
        <a:lnRef idx="0">
          <a:scrgbClr r="0" g="0" b="0"/>
        </a:lnRef>
        <a:fillRef idx="1">
          <a:scrgbClr r="0" g="0" b="0"/>
        </a:fillRef>
        <a:effectRef idx="0">
          <a:scrgbClr r="0" g="0" b="0"/>
        </a:effectRef>
        <a:fontRef idx="minor"/>
      </dsp:style>
    </dsp:sp>
    <dsp:sp modelId="{F96A9C11-C039-47BD-9708-B612E97C9916}">
      <dsp:nvSpPr>
        <dsp:cNvPr id="0" name=""/>
        <dsp:cNvSpPr/>
      </dsp:nvSpPr>
      <dsp:spPr>
        <a:xfrm>
          <a:off x="3640666" y="3935306"/>
          <a:ext cx="846666" cy="541866"/>
        </a:xfrm>
        <a:prstGeom prst="downArrow">
          <a:avLst/>
        </a:prstGeom>
        <a:solidFill>
          <a:srgbClr val="4DB9A1"/>
        </a:solidFill>
        <a:ln>
          <a:noFill/>
        </a:ln>
        <a:effectLst/>
      </dsp:spPr>
      <dsp:style>
        <a:lnRef idx="0">
          <a:scrgbClr r="0" g="0" b="0"/>
        </a:lnRef>
        <a:fillRef idx="3">
          <a:scrgbClr r="0" g="0" b="0"/>
        </a:fillRef>
        <a:effectRef idx="2">
          <a:scrgbClr r="0" g="0" b="0"/>
        </a:effectRef>
        <a:fontRef idx="minor"/>
      </dsp:style>
    </dsp:sp>
    <dsp:sp modelId="{CE5B9905-494E-4925-AFEC-3E017CFCAA11}">
      <dsp:nvSpPr>
        <dsp:cNvPr id="0" name=""/>
        <dsp:cNvSpPr/>
      </dsp:nvSpPr>
      <dsp:spPr>
        <a:xfrm>
          <a:off x="2407229" y="4368800"/>
          <a:ext cx="3313541"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sq-AL" sz="2000" i="1" kern="1200" noProof="0" dirty="0">
              <a:solidFill>
                <a:srgbClr val="156082"/>
              </a:solidFill>
            </a:rPr>
            <a:t>Shembuj të aftësive dhe mjeteve themelore digjitale.</a:t>
          </a:r>
        </a:p>
      </dsp:txBody>
      <dsp:txXfrm>
        <a:off x="2407229" y="4368800"/>
        <a:ext cx="3313541" cy="1016000"/>
      </dsp:txXfrm>
    </dsp:sp>
    <dsp:sp modelId="{4C14B41E-5798-4B7C-B321-EA3D514E7044}">
      <dsp:nvSpPr>
        <dsp:cNvPr id="0" name=""/>
        <dsp:cNvSpPr/>
      </dsp:nvSpPr>
      <dsp:spPr>
        <a:xfrm>
          <a:off x="3461173" y="1854538"/>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q-AL" sz="1200" kern="1200" noProof="0" dirty="0"/>
            <a:t>Krijimi dhe plotësimi i formularëve online dhe fletëllogaritjeve</a:t>
          </a:r>
        </a:p>
      </dsp:txBody>
      <dsp:txXfrm>
        <a:off x="3684358" y="2077723"/>
        <a:ext cx="1077630" cy="1077630"/>
      </dsp:txXfrm>
    </dsp:sp>
    <dsp:sp modelId="{647BD987-A258-4D31-8544-A23A953044D4}">
      <dsp:nvSpPr>
        <dsp:cNvPr id="0" name=""/>
        <dsp:cNvSpPr/>
      </dsp:nvSpPr>
      <dsp:spPr>
        <a:xfrm>
          <a:off x="2370666" y="711200"/>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q-AL" sz="1200" kern="1200" noProof="0" dirty="0"/>
            <a:t>Menaxhimi i kalendarit dhe i ngjarjeve virtuale</a:t>
          </a:r>
        </a:p>
      </dsp:txBody>
      <dsp:txXfrm>
        <a:off x="2593851" y="934385"/>
        <a:ext cx="1077630" cy="1077630"/>
      </dsp:txXfrm>
    </dsp:sp>
    <dsp:sp modelId="{2913A9B3-FC72-45E7-BFA8-71EF3B207BDA}">
      <dsp:nvSpPr>
        <dsp:cNvPr id="0" name=""/>
        <dsp:cNvSpPr/>
      </dsp:nvSpPr>
      <dsp:spPr>
        <a:xfrm>
          <a:off x="3928533" y="342730"/>
          <a:ext cx="1524000" cy="152400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q-AL" sz="1200" kern="1200" noProof="0" dirty="0"/>
            <a:t>Kontakt profesional (email, mesazhe, thirrje)</a:t>
          </a:r>
        </a:p>
      </dsp:txBody>
      <dsp:txXfrm>
        <a:off x="4151718" y="565915"/>
        <a:ext cx="1077630" cy="1077630"/>
      </dsp:txXfrm>
    </dsp:sp>
    <dsp:sp modelId="{5D4A2E9D-415C-495E-AD42-CF0EAAEB9E86}">
      <dsp:nvSpPr>
        <dsp:cNvPr id="0" name=""/>
        <dsp:cNvSpPr/>
      </dsp:nvSpPr>
      <dsp:spPr>
        <a:xfrm>
          <a:off x="1693333" y="33866"/>
          <a:ext cx="4741333" cy="3793066"/>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12. 12. 2025.</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Klikoni për të redaktuar stilet kryesore të tekstit</a:t>
            </a:r>
          </a:p>
          <a:p>
            <a:pPr lvl="1"/>
            <a:r>
              <a:rPr lang="en-US"/>
              <a:t>Niveli i dytë</a:t>
            </a:r>
          </a:p>
          <a:p>
            <a:pPr lvl="2"/>
            <a:r>
              <a:rPr lang="en-US"/>
              <a:t>Niveli i tretë</a:t>
            </a:r>
          </a:p>
          <a:p>
            <a:pPr lvl="3"/>
            <a:r>
              <a:rPr lang="en-US"/>
              <a:t>Niveli i katërt</a:t>
            </a:r>
          </a:p>
          <a:p>
            <a:pPr lvl="4"/>
            <a:r>
              <a:rPr lang="en-US"/>
              <a:t>Niveli i pestë</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A preferoni të takohuni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42</a:t>
            </a:fld>
            <a:endParaRPr lang="en-US"/>
          </a:p>
        </p:txBody>
      </p:sp>
    </p:spTree>
    <p:extLst>
      <p:ext uri="{BB962C8B-B14F-4D97-AF65-F5344CB8AC3E}">
        <p14:creationId xmlns:p14="http://schemas.microsoft.com/office/powerpoint/2010/main" val="429441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47</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BD699EA-306C-4C1A-8956-C60AB1A9D867}" type="slidenum">
              <a:rPr lang="bs-Latn-BA" smtClean="0"/>
              <a:t>9</a:t>
            </a:fld>
            <a:endParaRPr lang="bs-Latn-BA"/>
          </a:p>
        </p:txBody>
      </p:sp>
    </p:spTree>
    <p:extLst>
      <p:ext uri="{BB962C8B-B14F-4D97-AF65-F5344CB8AC3E}">
        <p14:creationId xmlns:p14="http://schemas.microsoft.com/office/powerpoint/2010/main" val="136557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para (OCs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A preferoni të takohuni më parë (OC-të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21</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25</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para (OCs për </a:t>
            </a:r>
            <a:r>
              <a:rPr lang="en-US" err="1">
                <a:ea typeface="Calibri"/>
                <a:cs typeface="Calibri"/>
              </a:rPr>
              <a:t>të bërë brainstorming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29</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takim përpara (OCs për </a:t>
            </a:r>
            <a:r>
              <a:rPr lang="en-US" err="1">
                <a:ea typeface="Calibri"/>
                <a:cs typeface="Calibri"/>
              </a:rPr>
              <a:t>të bërë brainstorming + secili </a:t>
            </a:r>
            <a:r>
              <a:rPr lang="en-US">
                <a:ea typeface="Calibri"/>
                <a:cs typeface="Calibri"/>
              </a:rPr>
              <a:t>me subjektet)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34</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Pyetje: A keni tashmë ide për subjektin tuaj abstrakt?</a:t>
            </a:r>
            <a:endParaRPr lang="en-US"/>
          </a:p>
          <a:p>
            <a:endParaRPr lang="en-US">
              <a:ea typeface="Calibri"/>
              <a:cs typeface="Calibri"/>
            </a:endParaRPr>
          </a:p>
          <a:p>
            <a:r>
              <a:rPr lang="en-US">
                <a:ea typeface="Calibri"/>
                <a:cs typeface="Calibri"/>
              </a:rPr>
              <a:t>Preferoni të takoheni para (OCs për </a:t>
            </a:r>
            <a:r>
              <a:rPr lang="en-US" err="1">
                <a:ea typeface="Calibri"/>
                <a:cs typeface="Calibri"/>
              </a:rPr>
              <a:t>të zhvilluar ide + secili </a:t>
            </a:r>
            <a:r>
              <a:rPr lang="en-US">
                <a:ea typeface="Calibri"/>
                <a:cs typeface="Calibri"/>
              </a:rPr>
              <a:t>me subjektet e veta) apo gjatë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38</a:t>
            </a:fld>
            <a:endParaRPr lang="en-US"/>
          </a:p>
        </p:txBody>
      </p:sp>
    </p:spTree>
    <p:extLst>
      <p:ext uri="{BB962C8B-B14F-4D97-AF65-F5344CB8AC3E}">
        <p14:creationId xmlns:p14="http://schemas.microsoft.com/office/powerpoint/2010/main" val="110635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Klikoni për të redaktuar stilin kryesor të titullit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Klikoni për të redaktuar stilet kryesore të tekstit</a:t>
            </a:r>
          </a:p>
          <a:p>
            <a:pPr lvl="1"/>
            <a:r>
              <a:rPr lang="en-US"/>
              <a:t>Niveli i dytë</a:t>
            </a:r>
          </a:p>
          <a:p>
            <a:pPr lvl="2"/>
            <a:r>
              <a:rPr lang="en-US"/>
              <a:t>Niveli i tretë</a:t>
            </a:r>
          </a:p>
          <a:p>
            <a:pPr lvl="3"/>
            <a:r>
              <a:rPr lang="en-US"/>
              <a:t>Niveli i katërt</a:t>
            </a:r>
          </a:p>
          <a:p>
            <a:pPr lvl="4"/>
            <a:r>
              <a:rPr lang="en-US"/>
              <a:t>Niveli i pestë</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sq-AL"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Aftësitë </a:t>
            </a:r>
            <a:r>
              <a:rPr lang="sq-AL"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Digjitale</a:t>
            </a:r>
            <a:r>
              <a:rPr lang="sq-AL"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 2.1 Shkathtësia </a:t>
            </a:r>
            <a:r>
              <a:rPr lang="sq-AL" sz="36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Digjitale</a:t>
            </a:r>
            <a:r>
              <a:rPr lang="sq-AL"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në Tregun e Punës</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Përmirësoni cilësinë e arsimit dhe </a:t>
            </a:r>
            <a:r>
              <a:rPr lang="sq-AL" sz="1400" dirty="0">
                <a:solidFill>
                  <a:schemeClr val="bg1"/>
                </a:solidFill>
                <a:latin typeface="DejaVu Math TeX Gyre" panose="02000503000000000000" pitchFamily="2" charset="0"/>
                <a:ea typeface="DejaVu Math TeX Gyre" panose="02000503000000000000" pitchFamily="2" charset="0"/>
                <a:cs typeface="DejaVu Math TeX Gyre" panose="02000503000000000000" pitchFamily="2" charset="0"/>
              </a:rPr>
              <a:t>aftësimit profesional</a:t>
            </a: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q-AL" sz="1800" b="0" i="0" u="none" strike="noStrike" cap="none" normalizeH="0" baseline="0" noProof="0" dirty="0">
                <a:ln>
                  <a:noFill/>
                </a:ln>
                <a:solidFill>
                  <a:schemeClr val="tx1"/>
                </a:solidFill>
                <a:effectLst/>
                <a:latin typeface="Arial" panose="020B0604020202020204" pitchFamily="34" charset="0"/>
              </a:rPr>
            </a:br>
            <a:endParaRPr kumimoji="0" lang="sq-AL"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q-AL"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194A132-321C-3635-1A10-F27130D1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pic>
        <p:nvPicPr>
          <p:cNvPr id="2050" name="Picture 2" descr="pessoa vestindo camisa social cinza ao lado da mesa">
            <a:extLst>
              <a:ext uri="{FF2B5EF4-FFF2-40B4-BE49-F238E27FC236}">
                <a16:creationId xmlns:a16="http://schemas.microsoft.com/office/drawing/2014/main" id="{D3D53EDD-4405-179B-1F32-BB01229AD0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8953"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Freeform: Shape 27">
            <a:extLst>
              <a:ext uri="{FF2B5EF4-FFF2-40B4-BE49-F238E27FC236}">
                <a16:creationId xmlns:a16="http://schemas.microsoft.com/office/drawing/2014/main" id="{67A1EDF6-C25B-8F4A-8E80-4F43E0E62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765648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Zhvillimi i një zakoni vëzhgimi </a:t>
            </a: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14117" y="1881986"/>
            <a:ext cx="5448668" cy="3602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0"/>
              </a:spcBef>
            </a:pPr>
            <a:r>
              <a:rPr lang="sq-AL" sz="1800" noProof="0" dirty="0">
                <a:solidFill>
                  <a:srgbClr val="303D68"/>
                </a:solidFill>
                <a:latin typeface="DejaVu Math TeX Gyre" panose="02000503000000000000"/>
                <a:cs typeface="Arial"/>
              </a:rPr>
              <a:t>Mos harroni se analiza e tregut të punës nuk është një detyrë njëherëshe. </a:t>
            </a:r>
          </a:p>
          <a:p>
            <a:pPr lvl="0" algn="just">
              <a:spcBef>
                <a:spcPts val="0"/>
              </a:spcBef>
            </a:pPr>
            <a:endParaRPr lang="sq-AL" sz="1800" noProof="0" dirty="0">
              <a:solidFill>
                <a:srgbClr val="303D68"/>
              </a:solidFill>
              <a:latin typeface="DejaVu Math TeX Gyre" panose="02000503000000000000"/>
              <a:cs typeface="Arial"/>
            </a:endParaRPr>
          </a:p>
          <a:p>
            <a:pPr lvl="0" algn="just">
              <a:spcBef>
                <a:spcPts val="0"/>
              </a:spcBef>
            </a:pPr>
            <a:r>
              <a:rPr lang="sq-AL" sz="1800" noProof="0" dirty="0">
                <a:solidFill>
                  <a:srgbClr val="303D68"/>
                </a:solidFill>
                <a:latin typeface="DejaVu Math TeX Gyre" panose="02000503000000000000"/>
                <a:cs typeface="Arial"/>
              </a:rPr>
              <a:t>Bota e punës ndryshon, dhe mjetet digjitale evoluojnë. </a:t>
            </a:r>
          </a:p>
          <a:p>
            <a:pPr lvl="0" algn="just">
              <a:spcBef>
                <a:spcPts val="0"/>
              </a:spcBef>
            </a:pPr>
            <a:endParaRPr lang="sq-AL" sz="1800" noProof="0" dirty="0">
              <a:solidFill>
                <a:srgbClr val="303D68"/>
              </a:solidFill>
              <a:latin typeface="DejaVu Math TeX Gyre" panose="02000503000000000000"/>
              <a:cs typeface="Arial"/>
            </a:endParaRPr>
          </a:p>
          <a:p>
            <a:pPr lvl="0" algn="just">
              <a:spcBef>
                <a:spcPts val="0"/>
              </a:spcBef>
            </a:pPr>
            <a:r>
              <a:rPr lang="sq-AL" sz="1800" noProof="0" dirty="0">
                <a:solidFill>
                  <a:srgbClr val="303D68"/>
                </a:solidFill>
                <a:latin typeface="DejaVu Math TeX Gyre" panose="02000503000000000000"/>
                <a:cs typeface="Arial"/>
              </a:rPr>
              <a:t>Duke kontrolluar rregullisht informacionin mbi tregun e punës, edhe për disa minuta çdo javë, qëndroni të përditësuar dhe ndiheni më të sigurt në vendimet tuaja mësimore. </a:t>
            </a:r>
          </a:p>
          <a:p>
            <a:pPr lvl="0" algn="just">
              <a:spcBef>
                <a:spcPts val="0"/>
              </a:spcBef>
            </a:pPr>
            <a:endParaRPr lang="sq-AL" sz="1800" noProof="0" dirty="0">
              <a:solidFill>
                <a:srgbClr val="303D68"/>
              </a:solidFill>
              <a:latin typeface="DejaVu Math TeX Gyre" panose="02000503000000000000"/>
              <a:cs typeface="Arial"/>
            </a:endParaRPr>
          </a:p>
          <a:p>
            <a:pPr lvl="0" algn="just">
              <a:spcBef>
                <a:spcPts val="0"/>
              </a:spcBef>
            </a:pPr>
            <a:endParaRPr lang="sq-AL" sz="1800" noProof="0" dirty="0">
              <a:solidFill>
                <a:srgbClr val="303D68"/>
              </a:solidFill>
              <a:latin typeface="DejaVu Math TeX Gyre" panose="02000503000000000000"/>
              <a:cs typeface="Arial"/>
            </a:endParaRPr>
          </a:p>
          <a:p>
            <a:pPr lvl="0" algn="just">
              <a:spcBef>
                <a:spcPts val="0"/>
              </a:spcBef>
            </a:pPr>
            <a:r>
              <a:rPr lang="sq-AL" sz="1800" noProof="0" dirty="0">
                <a:solidFill>
                  <a:srgbClr val="303D68"/>
                </a:solidFill>
                <a:latin typeface="DejaVu Math TeX Gyre" panose="02000503000000000000"/>
                <a:cs typeface="Arial"/>
              </a:rPr>
              <a:t>Me kalimin e kohës, do të zhvilloni një zakon të të menduarit si një vëzhgues i tregut të punës, duke pyetur gjithmonë: "</a:t>
            </a:r>
            <a:r>
              <a:rPr lang="sq-AL" sz="1800" i="1" noProof="0" dirty="0">
                <a:solidFill>
                  <a:srgbClr val="303D68"/>
                </a:solidFill>
                <a:latin typeface="DejaVu Math TeX Gyre" panose="02000503000000000000"/>
                <a:cs typeface="Arial"/>
              </a:rPr>
              <a:t>Çfarë aftësish u duhen nxënësve sot, dhe çfarë aftësish do t'u duhen më pas</a:t>
            </a:r>
            <a:r>
              <a:rPr lang="sq-AL" sz="1800" noProof="0" dirty="0">
                <a:solidFill>
                  <a:srgbClr val="303D68"/>
                </a:solidFill>
                <a:latin typeface="DejaVu Math TeX Gyre" panose="02000503000000000000"/>
                <a:cs typeface="Arial"/>
              </a:rPr>
              <a:t>?"</a:t>
            </a:r>
          </a:p>
          <a:p>
            <a:pPr marL="742950" lvl="1" indent="-285750">
              <a:buFont typeface="Arial" panose="020B0604020202020204" pitchFamily="34" charset="0"/>
              <a:buChar char="•"/>
            </a:pPr>
            <a:endParaRPr lang="sq-AL" noProof="0" dirty="0">
              <a:solidFill>
                <a:srgbClr val="303D68"/>
              </a:solidFill>
              <a:cs typeface="Arial"/>
            </a:endParaRPr>
          </a:p>
          <a:p>
            <a:pPr marL="742950" lvl="1" indent="-285750">
              <a:buFont typeface="Courier New" panose="02070309020205020404" pitchFamily="49" charset="0"/>
              <a:buChar char="o"/>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7924763" y="6386984"/>
            <a:ext cx="3404849" cy="215444"/>
          </a:xfrm>
          <a:prstGeom prst="rect">
            <a:avLst/>
          </a:prstGeom>
          <a:noFill/>
        </p:spPr>
        <p:txBody>
          <a:bodyPr wrap="square" rtlCol="0">
            <a:spAutoFit/>
          </a:bodyPr>
          <a:lstStyle/>
          <a:p>
            <a:r>
              <a:rPr lang="sq-AL" sz="800" noProof="0" dirty="0">
                <a:solidFill>
                  <a:schemeClr val="bg1"/>
                </a:solidFill>
                <a:latin typeface="DejaVu Math TeX Gyre" panose="02000503000000000000"/>
              </a:rPr>
              <a:t>Imazh: agefis.unsplash</a:t>
            </a:r>
          </a:p>
        </p:txBody>
      </p:sp>
    </p:spTree>
    <p:extLst>
      <p:ext uri="{BB962C8B-B14F-4D97-AF65-F5344CB8AC3E}">
        <p14:creationId xmlns:p14="http://schemas.microsoft.com/office/powerpoint/2010/main" val="410834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F3950-3166-D4E1-1839-89D9D15520D5}"/>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F15AA08-C0BA-279E-EF95-B2B205A2A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5EB38527-8857-18A9-8AAD-AA7E0100F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41840AE9-5BF7-4822-544E-D9E7ADED54B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Si të përshkruhen aftësitë digjitale?</a:t>
            </a:r>
          </a:p>
        </p:txBody>
      </p:sp>
      <p:pic>
        <p:nvPicPr>
          <p:cNvPr id="9" name="Picture 8" descr="Blue text on a black background&#10;&#10;Description automatically generated">
            <a:extLst>
              <a:ext uri="{FF2B5EF4-FFF2-40B4-BE49-F238E27FC236}">
                <a16:creationId xmlns:a16="http://schemas.microsoft.com/office/drawing/2014/main" id="{FC7010B1-BE0B-825D-2751-521286B8A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1E87131-A2A3-3829-E9F1-CDD090A97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D44CBD4-A5EE-D369-55E7-6AFE2868FB45}"/>
              </a:ext>
            </a:extLst>
          </p:cNvPr>
          <p:cNvSpPr txBox="1">
            <a:spLocks/>
          </p:cNvSpPr>
          <p:nvPr/>
        </p:nvSpPr>
        <p:spPr>
          <a:xfrm>
            <a:off x="514117" y="1836686"/>
            <a:ext cx="609316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sq-AL" sz="1800" noProof="0" dirty="0">
                <a:solidFill>
                  <a:srgbClr val="303D68"/>
                </a:solidFill>
                <a:latin typeface="DejaVu Math TeX Gyre" panose="02000503000000000000" pitchFamily="2" charset="0"/>
              </a:rPr>
              <a:t>Në këtë kurs, do të ndërtojmë mbi këtë themel duke mësuar si të nxjerrim termat e aftësive dixhitale dhe t'i lidhim me standardet e njohura.</a:t>
            </a:r>
          </a:p>
          <a:p>
            <a:pPr lvl="0" algn="just">
              <a:spcBef>
                <a:spcPts val="1000"/>
              </a:spcBef>
              <a:buClr>
                <a:schemeClr val="accent1"/>
              </a:buClr>
              <a:buSzPts val="1440"/>
            </a:pPr>
            <a:endParaRPr lang="sq-AL" sz="1800" noProof="0" dirty="0">
              <a:solidFill>
                <a:srgbClr val="303D68"/>
              </a:solidFill>
              <a:latin typeface="DejaVu Math TeX Gyre" panose="02000503000000000000" pitchFamily="2" charset="0"/>
            </a:endParaRPr>
          </a:p>
          <a:p>
            <a:pPr lvl="0" algn="just">
              <a:spcBef>
                <a:spcPts val="1000"/>
              </a:spcBef>
              <a:buClr>
                <a:schemeClr val="accent1"/>
              </a:buClr>
              <a:buSzPts val="1440"/>
            </a:pPr>
            <a:r>
              <a:rPr lang="sq-AL" sz="1800" noProof="0" dirty="0">
                <a:solidFill>
                  <a:srgbClr val="303D68"/>
                </a:solidFill>
                <a:latin typeface="DejaVu Math TeX Gyre" panose="02000503000000000000" pitchFamily="2" charset="0"/>
              </a:rPr>
              <a:t>Korniza Evropiane e Aftësive, Kompetencave, Kualifikimeve dhe Profesioneve (ESCO) do të sjellë qëndrueshmëri dhe qartësi në mësimdhënie.</a:t>
            </a:r>
          </a:p>
          <a:p>
            <a:pPr lvl="0" algn="just">
              <a:spcBef>
                <a:spcPts val="1000"/>
              </a:spcBef>
              <a:buClr>
                <a:schemeClr val="accent1"/>
              </a:buClr>
              <a:buSzPts val="1440"/>
            </a:pPr>
            <a:r>
              <a:rPr lang="sq-AL" sz="1800" noProof="0" dirty="0">
                <a:solidFill>
                  <a:srgbClr val="303D68"/>
                </a:solidFill>
                <a:latin typeface="DejaVu Math TeX Gyre" panose="02000503000000000000" pitchFamily="2" charset="0"/>
              </a:rPr>
              <a:t>(https://esco.ec.europa.eu)</a:t>
            </a:r>
            <a:endParaRPr lang="sq-AL"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26" name="Picture 2" descr="First ESCO Release | PDF | Interoperability | Educational Assessment">
            <a:extLst>
              <a:ext uri="{FF2B5EF4-FFF2-40B4-BE49-F238E27FC236}">
                <a16:creationId xmlns:a16="http://schemas.microsoft.com/office/drawing/2014/main" id="{A0568149-579C-EDF0-8578-E574C650B1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 b="12925"/>
          <a:stretch>
            <a:fillRect/>
          </a:stretch>
        </p:blipFill>
        <p:spPr bwMode="auto">
          <a:xfrm>
            <a:off x="7690370" y="1211083"/>
            <a:ext cx="3853464" cy="4363358"/>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9D2BAA4-D274-EC12-6C2A-88436A58EA41}"/>
              </a:ext>
            </a:extLst>
          </p:cNvPr>
          <p:cNvSpPr txBox="1"/>
          <p:nvPr/>
        </p:nvSpPr>
        <p:spPr>
          <a:xfrm>
            <a:off x="8312850" y="5646917"/>
            <a:ext cx="1367682" cy="261610"/>
          </a:xfrm>
          <a:prstGeom prst="rect">
            <a:avLst/>
          </a:prstGeom>
          <a:noFill/>
        </p:spPr>
        <p:txBody>
          <a:bodyPr wrap="none" rtlCol="0">
            <a:spAutoFit/>
          </a:bodyPr>
          <a:lstStyle/>
          <a:p>
            <a:r>
              <a:rPr lang="sq-AL" sz="1100" noProof="0" dirty="0">
                <a:solidFill>
                  <a:srgbClr val="156082"/>
                </a:solidFill>
              </a:rPr>
              <a:t>Imazh: iStockphoto</a:t>
            </a:r>
          </a:p>
        </p:txBody>
      </p:sp>
    </p:spTree>
    <p:extLst>
      <p:ext uri="{BB962C8B-B14F-4D97-AF65-F5344CB8AC3E}">
        <p14:creationId xmlns:p14="http://schemas.microsoft.com/office/powerpoint/2010/main" val="228520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Zhvilloni teknika për të nxjerrë termat kryesorë të aftësive dixhitale nga të dhënat e papërpunuara dhe për t'i standardizuar ato për analiza të qëndrueshme.</a:t>
            </a:r>
            <a:endParaRPr lang="sq-AL"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1.2: Ekstraktimi dhe Normalizimi i Terminologjisë së Aftësive </a:t>
            </a:r>
            <a:r>
              <a:rPr lang="sq-AL"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Digjitale</a:t>
            </a:r>
            <a:endPar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AB88-8792-0D83-10E4-F4EC503AF5E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11E2FA-AA65-DCEA-D492-CDEAB7377A67}"/>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Vëzhgimi i gjuhës së aftësive digjitale në shpalljet e punës</a:t>
            </a:r>
          </a:p>
        </p:txBody>
      </p:sp>
      <p:pic>
        <p:nvPicPr>
          <p:cNvPr id="2" name="Picture 1" descr="A logo with text on it&#10;&#10;Description automatically generated">
            <a:extLst>
              <a:ext uri="{FF2B5EF4-FFF2-40B4-BE49-F238E27FC236}">
                <a16:creationId xmlns:a16="http://schemas.microsoft.com/office/drawing/2014/main" id="{B4D3CC41-9890-550A-8265-60A884D6D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62E8321-0CEF-A023-67C1-050891910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73BB8D1A-C3D1-C1EB-4565-257293D40D74}"/>
              </a:ext>
            </a:extLst>
          </p:cNvPr>
          <p:cNvSpPr txBox="1">
            <a:spLocks/>
          </p:cNvSpPr>
          <p:nvPr/>
        </p:nvSpPr>
        <p:spPr>
          <a:xfrm>
            <a:off x="6028808" y="1465006"/>
            <a:ext cx="5552684" cy="4506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Kur rishikoni shpalljet e punës, hapi i parë është të identifikoni aftësitë digjitale të fshehura brenda përshkrimeve të zakonshme të punës.</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Punëdhënësit përmendin detyra të tilla si përditësimi i regjistrave digjitalë, përdorimi i sistemeve të rezervimit, menaxhimi i emaileve, pjesëmarrja në takime online ose puna me </a:t>
            </a:r>
            <a:r>
              <a:rPr lang="sq-AL"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tabela.</a:t>
            </a: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Të mësosh t'i </a:t>
            </a:r>
            <a:r>
              <a:rPr lang="sq-AL" sz="200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vëresh</a:t>
            </a:r>
            <a:r>
              <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 ato ndihmon mësuesit të kuptojnë se si mjetet digjitale formësojnë rutinat reale të punës në vendin e punës në sektorë të ndryshëm.</a:t>
            </a:r>
          </a:p>
        </p:txBody>
      </p:sp>
      <p:pic>
        <p:nvPicPr>
          <p:cNvPr id="4" name="Imagem 3">
            <a:extLst>
              <a:ext uri="{FF2B5EF4-FFF2-40B4-BE49-F238E27FC236}">
                <a16:creationId xmlns:a16="http://schemas.microsoft.com/office/drawing/2014/main" id="{D3007A6A-9169-C4E0-0E02-5558538B4973}"/>
              </a:ext>
            </a:extLst>
          </p:cNvPr>
          <p:cNvPicPr>
            <a:picLocks noChangeAspect="1"/>
          </p:cNvPicPr>
          <p:nvPr/>
        </p:nvPicPr>
        <p:blipFill>
          <a:blip r:embed="rId4">
            <a:extLst>
              <a:ext uri="{28A0092B-C50C-407E-A947-70E740481C1C}">
                <a14:useLocalDpi xmlns:a14="http://schemas.microsoft.com/office/drawing/2010/main" val="0"/>
              </a:ext>
            </a:extLst>
          </a:blip>
          <a:srcRect l="-1" t="11330" r="7796" b="23504"/>
          <a:stretch>
            <a:fillRect/>
          </a:stretch>
        </p:blipFill>
        <p:spPr bwMode="auto">
          <a:xfrm>
            <a:off x="460087" y="1465006"/>
            <a:ext cx="5100102" cy="4213280"/>
          </a:xfrm>
          <a:prstGeom prst="rect">
            <a:avLst/>
          </a:prstGeom>
          <a:noFill/>
          <a:ln>
            <a:noFill/>
          </a:ln>
        </p:spPr>
      </p:pic>
    </p:spTree>
    <p:extLst>
      <p:ext uri="{BB962C8B-B14F-4D97-AF65-F5344CB8AC3E}">
        <p14:creationId xmlns:p14="http://schemas.microsoft.com/office/powerpoint/2010/main" val="9065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Krijimi i një liste të qartë të termave të aftësive</a:t>
            </a: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514116" y="1474839"/>
            <a:ext cx="11197985" cy="40113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sq-AL" sz="2000" noProof="0" dirty="0">
                <a:solidFill>
                  <a:srgbClr val="303D68"/>
                </a:solidFill>
                <a:latin typeface="DejaVu Math TeX Gyre" panose="02000503000000000000" pitchFamily="2" charset="0"/>
              </a:rPr>
              <a:t>Ndërsa lexoni reklama të ndryshme, filloni të mbledhni fjalë kyçe dhe shprehje.</a:t>
            </a:r>
          </a:p>
          <a:p>
            <a:pPr marL="342900" lvl="0" indent="-342900" algn="just">
              <a:spcBef>
                <a:spcPts val="1000"/>
              </a:spcBef>
              <a:buClr>
                <a:schemeClr val="accent1"/>
              </a:buClr>
              <a:buSzPts val="1440"/>
              <a:buFont typeface="Arial" panose="020B0604020202020204" pitchFamily="34" charset="0"/>
              <a:buChar char="•"/>
            </a:pPr>
            <a:r>
              <a:rPr lang="sq-AL" sz="2000" noProof="0" dirty="0">
                <a:solidFill>
                  <a:srgbClr val="303D68"/>
                </a:solidFill>
                <a:latin typeface="DejaVu Math TeX Gyre" panose="02000503000000000000" pitchFamily="2" charset="0"/>
              </a:rPr>
              <a:t>Disa reklama përdorin terma të veçantë ("Excel", "sistemet CRM"), ndërsa të tjera përdorin përshkrime të përgjithshme ("aftësi të mira digjitale"). Shkrimi i këtyre termave në një vend ju lejon të shihni se cilat aftësi përsëriten më shpesh.</a:t>
            </a:r>
          </a:p>
          <a:p>
            <a:pPr marL="342900" lvl="0" indent="-342900" algn="just">
              <a:spcBef>
                <a:spcPts val="1000"/>
              </a:spcBef>
              <a:buClr>
                <a:schemeClr val="accent1"/>
              </a:buClr>
              <a:buSzPts val="1440"/>
              <a:buFont typeface="Arial" panose="020B0604020202020204" pitchFamily="34" charset="0"/>
              <a:buChar char="•"/>
            </a:pPr>
            <a:r>
              <a:rPr lang="sq-AL" sz="2000" noProof="0" dirty="0">
                <a:solidFill>
                  <a:srgbClr val="303D68"/>
                </a:solidFill>
                <a:latin typeface="DejaVu Math TeX Gyre" panose="02000503000000000000" pitchFamily="2" charset="0"/>
              </a:rPr>
              <a:t>Për shembull, "platformat e videobisedave", "Zoom" dhe "mbledhjet në Teams" tregojnë të gjitha për mjete komunikimi digjitale. Normalizimi do të thotë grupimin e këtyre varianteve në një term të vetëm, të thjeshtë që nxënësit mund ta kuptojnë. </a:t>
            </a:r>
          </a:p>
          <a:p>
            <a:pPr marL="342900" indent="-342900" algn="just">
              <a:spcBef>
                <a:spcPts val="1000"/>
              </a:spcBef>
              <a:buClr>
                <a:schemeClr val="accent1"/>
              </a:buClr>
              <a:buSzPts val="1440"/>
              <a:buFont typeface="Arial" panose="020B0604020202020204" pitchFamily="34" charset="0"/>
              <a:buChar char="•"/>
            </a:pPr>
            <a:r>
              <a:rPr lang="sq-AL" sz="2000" noProof="0" dirty="0">
                <a:solidFill>
                  <a:srgbClr val="303D68"/>
                </a:solidFill>
                <a:latin typeface="DejaVu Math TeX Gyre" panose="02000503000000000000" pitchFamily="2" charset="0"/>
              </a:rPr>
              <a:t>Kjo redukton konfuzionin dhe e bën më të lehtë krahasimin e aftësive në sektorë të ndryshëm, identifikimin e kërkesave themelore dhe hartimin e aktiviteteve që pasqyrojnë praktikat e zakonshme digjitale. Kjo listë bëhet një themel për hartimin e aktiviteteve digjitale, duke ndihmuar mësuesit të kalojnë nga informacioni i shpërndarë te një kuptim i qartë dhe i organizuar i nevojave në vendin e punës.</a:t>
            </a: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0042F-12C3-EA21-1770-D4CC50380ED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531F1E6-C460-9FAF-1FB8-6433D4D2A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6BE50982-EEC8-C297-C84D-4A860D2A9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E7DF019F-7960-0BFE-2B66-791DE58F509C}"/>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Fokusi në aftësi realiste dhe relevante</a:t>
            </a:r>
          </a:p>
        </p:txBody>
      </p:sp>
      <p:pic>
        <p:nvPicPr>
          <p:cNvPr id="9" name="Picture 8" descr="Blue text on a black background&#10;&#10;Description automatically generated">
            <a:extLst>
              <a:ext uri="{FF2B5EF4-FFF2-40B4-BE49-F238E27FC236}">
                <a16:creationId xmlns:a16="http://schemas.microsoft.com/office/drawing/2014/main" id="{C2C9D409-CF2A-2397-E73B-043523324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9C7B6B7-8915-5D0F-D3BC-39235A980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F4659A06-888D-B792-F979-A83F3A51DCDE}"/>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sq-AL" sz="2000" noProof="0" dirty="0">
                <a:solidFill>
                  <a:srgbClr val="303D68"/>
                </a:solidFill>
                <a:latin typeface="DejaVu Math TeX Gyre" panose="02000503000000000000" pitchFamily="2" charset="0"/>
              </a:rPr>
              <a:t>Qëllimi nuk është të listosh çdo term teknik, por të identifikosh aftësi që janë realiste për nivelin dhe profesionin e nxënësve të tu.</a:t>
            </a:r>
          </a:p>
          <a:p>
            <a:pPr marL="342900" lvl="0" indent="-342900" algn="just">
              <a:spcBef>
                <a:spcPts val="1000"/>
              </a:spcBef>
              <a:buClr>
                <a:schemeClr val="accent1"/>
              </a:buClr>
              <a:buSzPts val="1440"/>
              <a:buFont typeface="Arial" panose="020B0604020202020204" pitchFamily="34" charset="0"/>
              <a:buChar char="•"/>
            </a:pPr>
            <a:r>
              <a:rPr lang="sq-AL" sz="2000" noProof="0" dirty="0">
                <a:solidFill>
                  <a:srgbClr val="303D68"/>
                </a:solidFill>
                <a:latin typeface="DejaVu Math TeX Gyre" panose="02000503000000000000" pitchFamily="2" charset="0"/>
              </a:rPr>
              <a:t>Terminologjia e normalizuar thekson detyrat thelbësore që fillestarët kanë nevojë: dërgimi i email-eve profesionale, futja e të dhënave, ndarja e dokumenteve online, ose navigimi në platformat bazë.</a:t>
            </a:r>
          </a:p>
          <a:p>
            <a:pPr marL="342900" lvl="0" indent="-342900" algn="just">
              <a:spcBef>
                <a:spcPts val="1000"/>
              </a:spcBef>
              <a:buClr>
                <a:schemeClr val="accent1"/>
              </a:buClr>
              <a:buSzPts val="1440"/>
              <a:buFont typeface="Arial" panose="020B0604020202020204" pitchFamily="34" charset="0"/>
              <a:buChar char="•"/>
            </a:pPr>
            <a:r>
              <a:rPr lang="sq-AL" sz="2000" noProof="0" dirty="0">
                <a:solidFill>
                  <a:srgbClr val="303D68"/>
                </a:solidFill>
                <a:latin typeface="DejaVu Math TeX Gyre" panose="02000503000000000000" pitchFamily="2" charset="0"/>
              </a:rPr>
              <a:t>Me kalimin e kohës, kjo praktikë ndihmon mësuesit të krijojnë trajnime praktike, të përqendruara dhe të lidhura ngushtë me kërkesat reale të punës, duke përgatitur nxënësit për hapin tjetër: lidhjen e këtyre aftësive me ESCO.</a:t>
            </a:r>
          </a:p>
          <a:p>
            <a:pPr marL="342900" lvl="0" indent="-342900" algn="just">
              <a:spcBef>
                <a:spcPts val="1000"/>
              </a:spcBef>
              <a:buClr>
                <a:schemeClr val="accent1"/>
              </a:buClr>
              <a:buSzPts val="144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3306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sq-AL" sz="3000" b="1"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Përdorni termat e normalizuar për të lidhur aftësitë e kërkuara me kuadrin ESCO, duke mundësuar identifikimin e tendencave kryesore dhe kompetencave prioritare.</a:t>
            </a:r>
            <a:endParaRPr lang="sq-AL"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1.3: Lidhja midis Aftësive dhe Standardeve</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4748981" y="1563329"/>
            <a:ext cx="6617109" cy="4339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sq-AL" sz="2000" noProof="0" dirty="0">
                <a:solidFill>
                  <a:srgbClr val="303D68"/>
                </a:solidFill>
                <a:latin typeface="DejaVu Math TeX Gyre" panose="02000503000000000000" pitchFamily="2" charset="0"/>
              </a:rPr>
              <a:t>Pasi aftësitë digjitale nxirren dhe organizohen, lidhja e tyre me ESCO u jep strukturë dhe qëndrueshmëri.</a:t>
            </a:r>
          </a:p>
          <a:p>
            <a:pPr marL="742950" lvl="1" indent="-28575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sq-AL" sz="2000" noProof="0" dirty="0">
                <a:solidFill>
                  <a:srgbClr val="303D68"/>
                </a:solidFill>
                <a:latin typeface="DejaVu Math TeX Gyre" panose="02000503000000000000" pitchFamily="2" charset="0"/>
              </a:rPr>
              <a:t>ESCO ofron emra dhe përshkrime zyrtare për mijëra aftësi, duke ndihmuar mësuesit të konfirmojnë që terminologjia e tyre përputhet me mënyrën se si njihen aftësitë në të gjithë Evropën.</a:t>
            </a:r>
          </a:p>
          <a:p>
            <a:pPr marL="742950" lvl="1" indent="-28575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sq-AL" sz="2000" noProof="0" dirty="0">
                <a:solidFill>
                  <a:srgbClr val="303D68"/>
                </a:solidFill>
                <a:latin typeface="DejaVu Math TeX Gyre" panose="02000503000000000000" pitchFamily="2" charset="0"/>
              </a:rPr>
              <a:t>Kjo lidhje forcon besueshmërinë e planeve të trajnimit, mbështet përputhshmërinë me strategjitë kombëtare dhe krijon një gjuhë të përbashkët midis mësuesve, punëdhënësve dhe politikëbërësve.</a:t>
            </a: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Pse t'i lidhim aftësitë me ESCO?</a:t>
            </a:r>
          </a:p>
        </p:txBody>
      </p:sp>
      <p:pic>
        <p:nvPicPr>
          <p:cNvPr id="4" name="Picture 2" descr="First ESCO Release | PDF | Interoperability | Educational Assessment">
            <a:extLst>
              <a:ext uri="{FF2B5EF4-FFF2-40B4-BE49-F238E27FC236}">
                <a16:creationId xmlns:a16="http://schemas.microsoft.com/office/drawing/2014/main" id="{3E5E6067-FCBF-68E8-63C1-74BBDFCE9E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 b="12925"/>
          <a:stretch>
            <a:fillRect/>
          </a:stretch>
        </p:blipFill>
        <p:spPr bwMode="auto">
          <a:xfrm>
            <a:off x="993059" y="1450989"/>
            <a:ext cx="3549445" cy="4019111"/>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04B579F7-CAAE-8838-C325-57E9F9FF0581}"/>
              </a:ext>
            </a:extLst>
          </p:cNvPr>
          <p:cNvSpPr txBox="1"/>
          <p:nvPr/>
        </p:nvSpPr>
        <p:spPr>
          <a:xfrm>
            <a:off x="1174677" y="5459228"/>
            <a:ext cx="1258678" cy="246221"/>
          </a:xfrm>
          <a:prstGeom prst="rect">
            <a:avLst/>
          </a:prstGeom>
          <a:noFill/>
        </p:spPr>
        <p:txBody>
          <a:bodyPr wrap="none" rtlCol="0">
            <a:spAutoFit/>
          </a:bodyPr>
          <a:lstStyle/>
          <a:p>
            <a:r>
              <a:rPr lang="sq-AL" sz="1000" noProof="0" dirty="0">
                <a:solidFill>
                  <a:srgbClr val="156082"/>
                </a:solidFill>
              </a:rPr>
              <a:t>Imazh: iStockphoto</a:t>
            </a:r>
          </a:p>
        </p:txBody>
      </p:sp>
    </p:spTree>
    <p:extLst>
      <p:ext uri="{BB962C8B-B14F-4D97-AF65-F5344CB8AC3E}">
        <p14:creationId xmlns:p14="http://schemas.microsoft.com/office/powerpoint/2010/main" val="187815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2FCB-9B33-2E1A-82DE-D4D9DC5CADDA}"/>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AFDAB0F-4B56-C246-2811-ABFC2FAF9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BE8836A0-5189-665A-7FC0-BCAC5925B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2652F1B-B3BF-2C0F-0F72-F0FE73F817FE}"/>
              </a:ext>
            </a:extLst>
          </p:cNvPr>
          <p:cNvSpPr txBox="1">
            <a:spLocks/>
          </p:cNvSpPr>
          <p:nvPr/>
        </p:nvSpPr>
        <p:spPr>
          <a:xfrm>
            <a:off x="5043948" y="1504335"/>
            <a:ext cx="6381136" cy="4467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sq-AL" sz="2000" noProof="0" dirty="0">
                <a:solidFill>
                  <a:srgbClr val="303D68"/>
                </a:solidFill>
                <a:latin typeface="DejaVu Math TeX Gyre" panose="02000503000000000000" pitchFamily="2" charset="0"/>
              </a:rPr>
              <a:t>Përdorimi i ESCO-s nuk kërkon ekspertizë teknike:</a:t>
            </a:r>
          </a:p>
          <a:p>
            <a:pPr algn="just"/>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Mësuesit mund të kërkojnë terma të njohur si "fletëllogaritje", "komunikim digjital" ose "futje të dhënash" për të parë se si përcaktohet secila aftësi dhe cilat profesione ajo mbështet.</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Kjo ndihmon të identifikosh cilat aftësi janë transversale në sektorë të ndryshëm dhe cilat janë më specifike për role të caktuara.</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Duke parë aftësitë të grupuara në këtë mënyrë, mësuesit mund të përqendrohen në fushat më të rëndësishme për punët e ardhshme të nxënësve.</a:t>
            </a: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600E59BF-80C0-D5B5-69A3-375F6912CAD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Kuptimi i ESCO-s në praktikë </a:t>
            </a:r>
          </a:p>
        </p:txBody>
      </p:sp>
      <p:pic>
        <p:nvPicPr>
          <p:cNvPr id="8" name="Picture 2" descr="First ESCO Release | PDF | Interoperability | Educational Assessment">
            <a:extLst>
              <a:ext uri="{FF2B5EF4-FFF2-40B4-BE49-F238E27FC236}">
                <a16:creationId xmlns:a16="http://schemas.microsoft.com/office/drawing/2014/main" id="{10FC2C0F-3A5E-D53B-FCE8-DF2901BBF2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 b="12925"/>
          <a:stretch>
            <a:fillRect/>
          </a:stretch>
        </p:blipFill>
        <p:spPr bwMode="auto">
          <a:xfrm>
            <a:off x="993059" y="1450989"/>
            <a:ext cx="3549445" cy="401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0264-D8B3-5058-24D9-45DA3F4DF60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86471B5-09CE-9036-6757-3114FA96D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679A6D6-DA1E-A77E-86D7-C1EEDDF0D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5E020AA-1073-24AE-767F-74F74DCC743B}"/>
              </a:ext>
            </a:extLst>
          </p:cNvPr>
          <p:cNvSpPr txBox="1">
            <a:spLocks/>
          </p:cNvSpPr>
          <p:nvPr/>
        </p:nvSpPr>
        <p:spPr>
          <a:xfrm>
            <a:off x="338401" y="1675537"/>
            <a:ext cx="5306580" cy="4152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Pasi aftësitë të jenë lidhur me ESCO, mësuesit mund të identifikojnë lehtësisht aftësitë që shfaqen më shpesh dhe që duhet të formojnë themelin e trajnimit </a:t>
            </a:r>
            <a:r>
              <a:rPr lang="sq-AL" sz="2000" dirty="0">
                <a:solidFill>
                  <a:srgbClr val="303D68"/>
                </a:solidFill>
                <a:latin typeface="DejaVu Math TeX Gyre" panose="02000503000000000000" pitchFamily="2" charset="0"/>
              </a:rPr>
              <a:t>digjital</a:t>
            </a:r>
            <a:r>
              <a:rPr lang="sq-AL" sz="2000" noProof="0" dirty="0">
                <a:solidFill>
                  <a:srgbClr val="303D68"/>
                </a:solidFill>
                <a:latin typeface="DejaVu Math TeX Gyre" panose="02000503000000000000" pitchFamily="2" charset="0"/>
              </a:rPr>
              <a:t>.</a:t>
            </a:r>
          </a:p>
          <a:p>
            <a:pPr algn="just"/>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Më pas mund të shtohen aftësi specifike sektoriale, duke krijuar një rrugë mësimore të balancuar dhe realiste.</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Ky hap i hartimit siguron që mësimdhënia të përputhet me pritshmëritë e vendit të punës dhe përgatit në mënyrë efektive të mësuarit për detyra reale digjitale.</a:t>
            </a: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03011DCF-1AB2-6BD3-D063-9099D5FC226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Shndërimi</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i Aftësive të </a:t>
            </a:r>
            <a:r>
              <a:rPr lang="sq-AL" sz="3000" b="1"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hartëzuara</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në Prioritete Mësimore</a:t>
            </a:r>
          </a:p>
        </p:txBody>
      </p:sp>
      <p:pic>
        <p:nvPicPr>
          <p:cNvPr id="4" name="Imagem 3">
            <a:extLst>
              <a:ext uri="{FF2B5EF4-FFF2-40B4-BE49-F238E27FC236}">
                <a16:creationId xmlns:a16="http://schemas.microsoft.com/office/drawing/2014/main" id="{D18F89CE-49F3-0DAB-0A3E-04183CE16C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6450" y="2170913"/>
            <a:ext cx="6057149" cy="3020520"/>
          </a:xfrm>
          <a:prstGeom prst="rect">
            <a:avLst/>
          </a:prstGeom>
          <a:noFill/>
          <a:ln>
            <a:noFill/>
          </a:ln>
        </p:spPr>
      </p:pic>
    </p:spTree>
    <p:extLst>
      <p:ext uri="{BB962C8B-B14F-4D97-AF65-F5344CB8AC3E}">
        <p14:creationId xmlns:p14="http://schemas.microsoft.com/office/powerpoint/2010/main" val="359042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Rezultatet e të nxënit</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633781" cy="33660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sq-AL" sz="2000" noProof="0" dirty="0">
                <a:solidFill>
                  <a:srgbClr val="303D68"/>
                </a:solidFill>
                <a:latin typeface="DejaVu Math TeX Gyre" panose="02000503000000000000" pitchFamily="2" charset="0"/>
              </a:rPr>
              <a:t>Analizoni sinjalet e tregut të punës nga njoftimet e vendeve të punës dhe takimet sektoriale për të identifikuar dhe hartuar aftësitë digjitale në përshkruesit e ESCO-s, duke zbuluar kompetencat prioritare dhe tendencat.</a:t>
            </a:r>
          </a:p>
          <a:p>
            <a:pPr marL="285750" indent="-28575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buFont typeface="Arial" panose="020B0604020202020204" pitchFamily="34" charset="0"/>
              <a:buChar char="•"/>
            </a:pPr>
            <a:r>
              <a:rPr lang="sq-AL" sz="2000" noProof="0" dirty="0">
                <a:solidFill>
                  <a:srgbClr val="303D68"/>
                </a:solidFill>
                <a:latin typeface="DejaVu Math TeX Gyre" panose="02000503000000000000" pitchFamily="2" charset="0"/>
              </a:rPr>
              <a:t>Dalloni midis aftësive digjitale transversale dhe atyre specifike për sektorin, duke përfshirë krijimin e përmbajtjes, të dhënat dhe shkrim-leximin e inteligjencës artificiale, për të prioritizuar kompetencat thelbësore për ofrimin e arsimit dhe formimit profesional.</a:t>
            </a:r>
          </a:p>
          <a:p>
            <a:pPr marL="285750" indent="-28575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buFont typeface="Arial" panose="020B0604020202020204" pitchFamily="34" charset="0"/>
              <a:buChar char="•"/>
            </a:pPr>
            <a:r>
              <a:rPr lang="sq-AL" sz="2000" noProof="0" dirty="0">
                <a:solidFill>
                  <a:srgbClr val="303D68"/>
                </a:solidFill>
                <a:latin typeface="DejaVu Math TeX Gyre" panose="02000503000000000000" pitchFamily="2" charset="0"/>
              </a:rPr>
              <a:t>Identifikoni pengesat e zakonshme të pjesëmarrjes (p.sh., lidhshmëria, vetëbesimi, aftësitë e kufizuara) dhe hartoni strategji përfshirëse, të bazuara në prova, për materialet mësimore dhe pultet e thjeshta.</a:t>
            </a:r>
          </a:p>
          <a:p>
            <a:pPr marL="285750" indent="-285750">
              <a:buFont typeface="Arial" panose="020B0604020202020204" pitchFamily="34" charset="0"/>
              <a:buChar char="•"/>
            </a:pPr>
            <a:endParaRPr lang="sq-AL" sz="2100" noProof="0" dirty="0">
              <a:solidFill>
                <a:srgbClr val="303D68"/>
              </a:solidFill>
              <a:latin typeface="DejaVu Math TeX Gyre" panose="02000503000000000000" pitchFamily="2" charset="0"/>
            </a:endParaRPr>
          </a:p>
          <a:p>
            <a:pPr marL="285750" indent="-28575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sq-AL" sz="100" noProof="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sq-AL" sz="100" noProof="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sq-AL" sz="1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sq-AL" sz="1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2: Aftësitë themelore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digjitale</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në sektorët që shërbehen nga arsimi dhe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aftësimi</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profesional</a:t>
            </a:r>
            <a:br>
              <a:rPr lang="sq-AL" sz="3000" b="1" noProof="0" dirty="0">
                <a:latin typeface="DejaVu Sans" panose="020B0603030804020204" pitchFamily="34" charset="0"/>
                <a:ea typeface="DejaVu Sans" panose="020B0603030804020204" pitchFamily="34" charset="0"/>
                <a:cs typeface="DejaVu Sans" panose="020B0603030804020204" pitchFamily="34" charset="0"/>
              </a:rPr>
            </a:br>
            <a:br>
              <a:rPr lang="sq-AL" sz="3000" b="1" noProof="0" dirty="0">
                <a:latin typeface="DejaVu Sans" panose="020B0603030804020204" pitchFamily="34" charset="0"/>
                <a:ea typeface="DejaVu Sans" panose="020B0603030804020204" pitchFamily="34" charset="0"/>
                <a:cs typeface="DejaVu Sans" panose="020B0603030804020204" pitchFamily="34" charset="0"/>
              </a:rPr>
            </a:br>
            <a:r>
              <a:rPr lang="sq-AL" sz="3000" noProof="0" dirty="0">
                <a:solidFill>
                  <a:srgbClr val="373365"/>
                </a:solidFill>
                <a:latin typeface="DejaVu Math TeX Gyre" panose="02000503000000000000"/>
              </a:rPr>
              <a:t>Nëntitulli 2.1: Ndërtimi i kompetencave themelore digjitale</a:t>
            </a:r>
            <a:br>
              <a:rPr lang="sq-AL" sz="3000" noProof="0" dirty="0">
                <a:solidFill>
                  <a:srgbClr val="373365"/>
                </a:solidFill>
                <a:latin typeface="DejaVu Math TeX Gyre" panose="02000503000000000000"/>
              </a:rPr>
            </a:br>
            <a:br>
              <a:rPr lang="sq-AL" sz="3000" noProof="0" dirty="0">
                <a:solidFill>
                  <a:srgbClr val="373365"/>
                </a:solidFill>
                <a:latin typeface="DejaVu Math TeX Gyre" panose="02000503000000000000"/>
              </a:rPr>
            </a:br>
            <a:r>
              <a:rPr lang="sq-AL" sz="3000" noProof="0" dirty="0">
                <a:solidFill>
                  <a:srgbClr val="373365"/>
                </a:solidFill>
                <a:latin typeface="DejaVu Math TeX Gyre" panose="02000503000000000000"/>
              </a:rPr>
              <a:t>Nëntitull 2.2: Roli i </a:t>
            </a:r>
            <a:r>
              <a:rPr lang="sq-AL" sz="3000" dirty="0">
                <a:solidFill>
                  <a:srgbClr val="373365"/>
                </a:solidFill>
                <a:latin typeface="DejaVu Math TeX Gyre" panose="02000503000000000000"/>
              </a:rPr>
              <a:t>shkrimit</a:t>
            </a:r>
            <a:r>
              <a:rPr lang="sq-AL" sz="3000" noProof="0" dirty="0">
                <a:solidFill>
                  <a:srgbClr val="373365"/>
                </a:solidFill>
                <a:latin typeface="DejaVu Math TeX Gyre" panose="02000503000000000000"/>
              </a:rPr>
              <a:t> në AI në VET</a:t>
            </a:r>
            <a:br>
              <a:rPr lang="sq-AL" sz="3000" noProof="0" dirty="0">
                <a:solidFill>
                  <a:srgbClr val="373365"/>
                </a:solidFill>
                <a:latin typeface="DejaVu Math TeX Gyre" panose="02000503000000000000"/>
              </a:rPr>
            </a:br>
            <a:br>
              <a:rPr lang="sq-AL" sz="3000" noProof="0" dirty="0">
                <a:solidFill>
                  <a:srgbClr val="373365"/>
                </a:solidFill>
                <a:latin typeface="DejaVu Math TeX Gyre" panose="02000503000000000000"/>
              </a:rPr>
            </a:br>
            <a:r>
              <a:rPr lang="sq-AL" sz="3000" noProof="0" dirty="0">
                <a:solidFill>
                  <a:srgbClr val="373365"/>
                </a:solidFill>
                <a:latin typeface="DejaVu Math TeX Gyre" panose="02000503000000000000"/>
              </a:rPr>
              <a:t>Nënkapitulli 2.3: Aftësi transversale dhe specifike për sektorë</a:t>
            </a:r>
            <a:br>
              <a:rPr lang="sq-AL" sz="3000" noProof="0" dirty="0">
                <a:solidFill>
                  <a:srgbClr val="373365"/>
                </a:solidFill>
                <a:latin typeface="DejaVu Math TeX Gyre" panose="02000503000000000000"/>
              </a:rPr>
            </a:br>
            <a:endParaRPr lang="sq-AL"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Përmirësimi i cilësisë së arsimit dhe </a:t>
            </a:r>
            <a:r>
              <a:rPr lang="sq-AL" sz="1400" dirty="0">
                <a:solidFill>
                  <a:schemeClr val="bg1"/>
                </a:solidFill>
                <a:latin typeface="DejaVu Math TeX Gyre" panose="02000503000000000000" pitchFamily="2" charset="0"/>
                <a:ea typeface="DejaVu Math TeX Gyre" panose="02000503000000000000" pitchFamily="2" charset="0"/>
                <a:cs typeface="DejaVu Math TeX Gyre" panose="02000503000000000000" pitchFamily="2" charset="0"/>
              </a:rPr>
              <a:t>aftësimit</a:t>
            </a: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 profesional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q-AL" sz="1800" b="0" i="0" u="none" strike="noStrike" cap="none" normalizeH="0" baseline="0" noProof="0" dirty="0">
                <a:ln>
                  <a:noFill/>
                </a:ln>
                <a:solidFill>
                  <a:schemeClr val="tx1"/>
                </a:solidFill>
                <a:effectLst/>
                <a:latin typeface="Arial" panose="020B0604020202020204" pitchFamily="34" charset="0"/>
              </a:rPr>
            </a:br>
            <a:endParaRPr kumimoji="0" lang="sq-AL"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q-AL"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jeshil dhe digjital</a:t>
            </a:r>
          </a:p>
        </p:txBody>
      </p:sp>
    </p:spTree>
    <p:extLst>
      <p:ext uri="{BB962C8B-B14F-4D97-AF65-F5344CB8AC3E}">
        <p14:creationId xmlns:p14="http://schemas.microsoft.com/office/powerpoint/2010/main" val="381242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sq-AL" sz="3000" b="1"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Rishikoni përkufizimet dhe aplikimet e aftësive thelbësore, duke përfshirë krijimin e përmbajtjes digjitale, shkathtësinë me të dhënat dhe komunikimin online.</a:t>
            </a:r>
            <a:endParaRPr lang="sq-AL"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2.1: Ndërtimi i kompetencave themelore digjitale</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8392EC-8B65-76A2-CF3A-E248B977030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7" name="Title 1">
            <a:extLst>
              <a:ext uri="{FF2B5EF4-FFF2-40B4-BE49-F238E27FC236}">
                <a16:creationId xmlns:a16="http://schemas.microsoft.com/office/drawing/2014/main" id="{FD14F940-5CC9-2B24-1CD1-20B7FD10E074}"/>
              </a:ext>
            </a:extLst>
          </p:cNvPr>
          <p:cNvSpPr txBox="1">
            <a:spLocks/>
          </p:cNvSpPr>
          <p:nvPr/>
        </p:nvSpPr>
        <p:spPr>
          <a:xfrm>
            <a:off x="610508" y="1850998"/>
            <a:ext cx="10679640"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Aftësitë themelore digjitale tani janë thelbësore në pothuajse çdo profesion, jo vetëm në rolet e zyrës.</a:t>
            </a:r>
          </a:p>
          <a:p>
            <a:pPr marL="285750" indent="-285750" algn="just">
              <a:spcAft>
                <a:spcPts val="600"/>
              </a:spcAf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Ato përfshijnë detyra të përditshme si shkrimi i email-eve, kërkimi i informacionit, futja e të dhënave të thjeshta dhe përdorimi i mjeteve të komunikimit online.</a:t>
            </a:r>
          </a:p>
          <a:p>
            <a:pPr marL="285750" indent="-285750" algn="just">
              <a:spcAft>
                <a:spcPts val="600"/>
              </a:spcAf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Për nxënësit e arsimit dhe trajnimit profesional, këto aftësi përbëjnë pikën e nisjes për të kuptuar procese më komplekse digjitale, duke mbështetur vetëbesimin, pavarësinë dhe gatishmërinë për vendet e punës reale.</a:t>
            </a:r>
          </a:p>
        </p:txBody>
      </p:sp>
      <p:pic>
        <p:nvPicPr>
          <p:cNvPr id="10" name="Picture 9" descr="Blue text on a black background&#10;&#10;Description automatically generated">
            <a:extLst>
              <a:ext uri="{FF2B5EF4-FFF2-40B4-BE49-F238E27FC236}">
                <a16:creationId xmlns:a16="http://schemas.microsoft.com/office/drawing/2014/main" id="{ECE1745C-EF3C-D65B-3875-465D4B071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F581996D-A674-F0E2-9D0A-D63ABFE291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19BCC933-6D26-87BB-45A1-752E659831B9}"/>
              </a:ext>
            </a:extLst>
          </p:cNvPr>
          <p:cNvSpPr txBox="1">
            <a:spLocks/>
          </p:cNvSpPr>
          <p:nvPr/>
        </p:nvSpPr>
        <p:spPr>
          <a:xfrm>
            <a:off x="610509" y="892637"/>
            <a:ext cx="10318788"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Pse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aftësitë</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themelore</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digjitale</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janë</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të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rëndësishme?</a:t>
            </a:r>
            <a:endPar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5" name="TextBox 14">
            <a:extLst>
              <a:ext uri="{FF2B5EF4-FFF2-40B4-BE49-F238E27FC236}">
                <a16:creationId xmlns:a16="http://schemas.microsoft.com/office/drawing/2014/main" id="{92F56CFF-4B83-F775-C092-2703ED89EE64}"/>
              </a:ext>
            </a:extLst>
          </p:cNvPr>
          <p:cNvSpPr txBox="1"/>
          <p:nvPr/>
        </p:nvSpPr>
        <p:spPr>
          <a:xfrm>
            <a:off x="-3047" y="6642546"/>
            <a:ext cx="3404849" cy="215444"/>
          </a:xfrm>
          <a:prstGeom prst="rect">
            <a:avLst/>
          </a:prstGeom>
          <a:noFill/>
        </p:spPr>
        <p:txBody>
          <a:bodyPr wrap="square" rtlCol="0">
            <a:spAutoFit/>
          </a:bodyPr>
          <a:lstStyle/>
          <a:p>
            <a:r>
              <a:rPr lang="sq-AL" sz="800" noProof="0" dirty="0">
                <a:solidFill>
                  <a:schemeClr val="bg1"/>
                </a:solidFill>
                <a:latin typeface="DejaVu Math TeX Gyre" panose="02000503000000000000"/>
              </a:rPr>
              <a:t>Foto nga noah-buscher-x8ZStukS2PM-unsplash</a:t>
            </a:r>
          </a:p>
        </p:txBody>
      </p:sp>
    </p:spTree>
    <p:extLst>
      <p:ext uri="{BB962C8B-B14F-4D97-AF65-F5344CB8AC3E}">
        <p14:creationId xmlns:p14="http://schemas.microsoft.com/office/powerpoint/2010/main" val="74837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B8D524-C928-FF4F-48C6-35EE6E86BF0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A66A931-4004-9A57-EBAA-E3ED98BB0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3E485B4F-8618-5918-4182-5EB6003D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79E0DED5-BB77-D90C-03E6-69CA239B6D0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Nga përdorimi personal te praktika profesionale</a:t>
            </a:r>
          </a:p>
        </p:txBody>
      </p:sp>
      <p:pic>
        <p:nvPicPr>
          <p:cNvPr id="9" name="Picture 8" descr="Blue text on a black background&#10;&#10;Description automatically generated">
            <a:extLst>
              <a:ext uri="{FF2B5EF4-FFF2-40B4-BE49-F238E27FC236}">
                <a16:creationId xmlns:a16="http://schemas.microsoft.com/office/drawing/2014/main" id="{C3CA4C1B-B35B-7062-B213-840C14154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6965C465-9B25-48AC-C3CB-B468ED41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5EE01716-E137-4159-3716-7E64C13D8EF3}"/>
              </a:ext>
            </a:extLst>
          </p:cNvPr>
          <p:cNvSpPr txBox="1">
            <a:spLocks/>
          </p:cNvSpPr>
          <p:nvPr/>
        </p:nvSpPr>
        <p:spPr>
          <a:xfrm>
            <a:off x="142333" y="1612491"/>
            <a:ext cx="5448668" cy="3919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sq-AL" sz="2000" noProof="0" dirty="0">
                <a:solidFill>
                  <a:srgbClr val="303D68"/>
                </a:solidFill>
                <a:latin typeface="DejaVu Math TeX Gyre" panose="02000503000000000000" pitchFamily="2" charset="0"/>
              </a:rPr>
              <a:t>Shumë nxënës përdorin mjete dixhitale në jetën e tyre personale, por pritshmëritë në vendin e punës janë të ndryshme.</a:t>
            </a:r>
          </a:p>
          <a:p>
            <a:pPr lvl="1"/>
            <a:endParaRPr lang="sq-AL" sz="2000" noProof="0" dirty="0">
              <a:solidFill>
                <a:srgbClr val="303D68"/>
              </a:solidFill>
              <a:latin typeface="DejaVu Math TeX Gyre" panose="02000503000000000000" pitchFamily="2" charset="0"/>
            </a:endParaRPr>
          </a:p>
          <a:p>
            <a:pPr lvl="1"/>
            <a:r>
              <a:rPr lang="sq-AL" sz="2000" noProof="0" dirty="0">
                <a:solidFill>
                  <a:srgbClr val="303D68"/>
                </a:solidFill>
                <a:latin typeface="DejaVu Math TeX Gyre" panose="02000503000000000000" pitchFamily="2" charset="0"/>
              </a:rPr>
              <a:t>Kompetenca digjitale profesionale përfshin komunikimin e qartë, ruajtjen e sigurt të informacionit, bashkëpunimin online dhe ndjekjen e procedurave që mbështesin cilësinë dhe efikasitetin.</a:t>
            </a:r>
          </a:p>
          <a:p>
            <a:pPr marL="800100" lvl="1" indent="-342900">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lvl="1"/>
            <a:r>
              <a:rPr lang="sq-AL" sz="2000" noProof="0" dirty="0">
                <a:solidFill>
                  <a:srgbClr val="303D68"/>
                </a:solidFill>
                <a:latin typeface="DejaVu Math TeX Gyre" panose="02000503000000000000" pitchFamily="2" charset="0"/>
              </a:rPr>
              <a:t>Ndihma për të mësuarit që të bëjnë këtë kalim është një qëllim kyç i trajnimit dixhital në arsimin dhe formimin profesional.</a:t>
            </a: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Imagem 1">
            <a:extLst>
              <a:ext uri="{FF2B5EF4-FFF2-40B4-BE49-F238E27FC236}">
                <a16:creationId xmlns:a16="http://schemas.microsoft.com/office/drawing/2014/main" id="{0C2D8321-7079-C74B-A7E8-7E2489A084F1}"/>
              </a:ext>
            </a:extLst>
          </p:cNvPr>
          <p:cNvPicPr>
            <a:picLocks noChangeAspect="1"/>
          </p:cNvPicPr>
          <p:nvPr/>
        </p:nvPicPr>
        <p:blipFill>
          <a:blip r:embed="rId4">
            <a:extLst>
              <a:ext uri="{28A0092B-C50C-407E-A947-70E740481C1C}">
                <a14:useLocalDpi xmlns:a14="http://schemas.microsoft.com/office/drawing/2010/main" val="0"/>
              </a:ext>
            </a:extLst>
          </a:blip>
          <a:srcRect l="1" t="11165" r="-3067"/>
          <a:stretch>
            <a:fillRect/>
          </a:stretch>
        </p:blipFill>
        <p:spPr bwMode="auto">
          <a:xfrm>
            <a:off x="5613726" y="1506902"/>
            <a:ext cx="6552501" cy="5099464"/>
          </a:xfrm>
          <a:prstGeom prst="rect">
            <a:avLst/>
          </a:prstGeom>
          <a:noFill/>
          <a:ln>
            <a:noFill/>
          </a:ln>
        </p:spPr>
      </p:pic>
    </p:spTree>
    <p:extLst>
      <p:ext uri="{BB962C8B-B14F-4D97-AF65-F5344CB8AC3E}">
        <p14:creationId xmlns:p14="http://schemas.microsoft.com/office/powerpoint/2010/main" val="198845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0030A2-3480-5BB5-8F7B-4DC986E98C8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65796CC-29B6-D336-F370-20A798BD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16" name="Rectangle 15">
            <a:extLst>
              <a:ext uri="{FF2B5EF4-FFF2-40B4-BE49-F238E27FC236}">
                <a16:creationId xmlns:a16="http://schemas.microsoft.com/office/drawing/2014/main" id="{F5237563-DF9C-0597-4F19-D8FBD2AA8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7" name="Title 1">
            <a:extLst>
              <a:ext uri="{FF2B5EF4-FFF2-40B4-BE49-F238E27FC236}">
                <a16:creationId xmlns:a16="http://schemas.microsoft.com/office/drawing/2014/main" id="{E94FA83F-BC47-89E9-AFDC-C651FFD64146}"/>
              </a:ext>
            </a:extLst>
          </p:cNvPr>
          <p:cNvSpPr txBox="1">
            <a:spLocks/>
          </p:cNvSpPr>
          <p:nvPr/>
        </p:nvSpPr>
        <p:spPr>
          <a:xfrm>
            <a:off x="5877979" y="1986116"/>
            <a:ext cx="5501890" cy="3917078"/>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sq-AL" sz="1800" noProof="0" dirty="0">
                <a:solidFill>
                  <a:srgbClr val="303D68"/>
                </a:solidFill>
                <a:latin typeface="DejaVu Math TeX Gyre" panose="02000503000000000000" pitchFamily="2" charset="0"/>
              </a:rPr>
              <a:t>Korniza DigComp përshkruan pesë fusha të kompetencës digjitale: shkathtësia në informacion dhe të dhëna, komunikimi dhe bashkëpunimi, krijimi i përmbajtjes, siguria dhe zgjidhja e problemeve.</a:t>
            </a:r>
          </a:p>
          <a:p>
            <a:pPr marL="285750" indent="-285750" algn="just">
              <a:spcAft>
                <a:spcPts val="600"/>
              </a:spcAft>
              <a:buFont typeface="Arial" panose="020B0604020202020204" pitchFamily="34" charset="0"/>
              <a:buChar char="•"/>
            </a:pPr>
            <a:endParaRPr lang="sq-AL" sz="1800" noProof="0" dirty="0">
              <a:solidFill>
                <a:srgbClr val="303D68"/>
              </a:solidFill>
              <a:latin typeface="DejaVu Math TeX Gyre" panose="02000503000000000000" pitchFamily="2" charset="0"/>
            </a:endParaRPr>
          </a:p>
          <a:p>
            <a:pPr algn="just">
              <a:spcAft>
                <a:spcPts val="600"/>
              </a:spcAft>
            </a:pPr>
            <a:r>
              <a:rPr lang="sq-AL" sz="1800" noProof="0" dirty="0">
                <a:solidFill>
                  <a:srgbClr val="303D68"/>
                </a:solidFill>
                <a:latin typeface="DejaVu Math TeX Gyre" panose="02000503000000000000" pitchFamily="2" charset="0"/>
              </a:rPr>
              <a:t>Mësuesit nuk kanë nevojë të memorizojnë tërë kornizën; në vend të kësaj, ajo ofron një strukturë për planifikim.</a:t>
            </a:r>
          </a:p>
          <a:p>
            <a:pPr marL="285750" indent="-285750" algn="just">
              <a:spcAft>
                <a:spcPts val="600"/>
              </a:spcAft>
              <a:buFont typeface="Arial" panose="020B0604020202020204" pitchFamily="34" charset="0"/>
              <a:buChar char="•"/>
            </a:pPr>
            <a:endParaRPr lang="sq-AL" sz="1800" noProof="0" dirty="0">
              <a:solidFill>
                <a:srgbClr val="303D68"/>
              </a:solidFill>
              <a:latin typeface="DejaVu Math TeX Gyre" panose="02000503000000000000" pitchFamily="2" charset="0"/>
            </a:endParaRPr>
          </a:p>
          <a:p>
            <a:pPr algn="just">
              <a:spcAft>
                <a:spcPts val="600"/>
              </a:spcAft>
            </a:pPr>
            <a:endParaRPr lang="sq-AL" sz="1800" noProof="0" dirty="0">
              <a:solidFill>
                <a:srgbClr val="303D68"/>
              </a:solidFill>
              <a:latin typeface="DejaVu Math TeX Gyre" panose="02000503000000000000" pitchFamily="2" charset="0"/>
            </a:endParaRPr>
          </a:p>
          <a:p>
            <a:pPr algn="just">
              <a:spcAft>
                <a:spcPts val="600"/>
              </a:spcAft>
            </a:pPr>
            <a:r>
              <a:rPr lang="sq-AL" sz="1800" noProof="0" dirty="0">
                <a:solidFill>
                  <a:srgbClr val="303D68"/>
                </a:solidFill>
                <a:latin typeface="DejaVu Math TeX Gyre" panose="02000503000000000000" pitchFamily="2" charset="0"/>
              </a:rPr>
              <a:t>Lidhja e detyrave të klasës me këto fusha siguron që trajnimi të mbulojë kompetencat thelbësore të nevojshme në shumë sektorë dhe role pune.</a:t>
            </a:r>
            <a:endParaRPr lang="sq-AL" sz="1600" noProof="0" dirty="0"/>
          </a:p>
        </p:txBody>
      </p:sp>
      <p:pic>
        <p:nvPicPr>
          <p:cNvPr id="10" name="Picture 9" descr="Blue text on a black background&#10;&#10;Description automatically generated">
            <a:extLst>
              <a:ext uri="{FF2B5EF4-FFF2-40B4-BE49-F238E27FC236}">
                <a16:creationId xmlns:a16="http://schemas.microsoft.com/office/drawing/2014/main" id="{0DF28AE1-4210-DD4E-1381-D5DF834FD5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E2B653D2-06FD-3212-7C8D-734C25067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itle 1">
            <a:extLst>
              <a:ext uri="{FF2B5EF4-FFF2-40B4-BE49-F238E27FC236}">
                <a16:creationId xmlns:a16="http://schemas.microsoft.com/office/drawing/2014/main" id="{E535B994-E9C9-F7D0-7D65-69810982BC91}"/>
              </a:ext>
            </a:extLst>
          </p:cNvPr>
          <p:cNvSpPr txBox="1">
            <a:spLocks/>
          </p:cNvSpPr>
          <p:nvPr/>
        </p:nvSpPr>
        <p:spPr>
          <a:xfrm>
            <a:off x="5516958" y="755753"/>
            <a:ext cx="550189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Kornizat që udhëheqin mësimdhënien (DigComp)</a:t>
            </a:r>
          </a:p>
        </p:txBody>
      </p:sp>
      <p:sp>
        <p:nvSpPr>
          <p:cNvPr id="15" name="TextBox 14">
            <a:extLst>
              <a:ext uri="{FF2B5EF4-FFF2-40B4-BE49-F238E27FC236}">
                <a16:creationId xmlns:a16="http://schemas.microsoft.com/office/drawing/2014/main" id="{EC237F5A-D185-BF03-7D91-41CAB7A9987A}"/>
              </a:ext>
            </a:extLst>
          </p:cNvPr>
          <p:cNvSpPr txBox="1"/>
          <p:nvPr/>
        </p:nvSpPr>
        <p:spPr>
          <a:xfrm>
            <a:off x="-3047" y="6642546"/>
            <a:ext cx="3404849" cy="215444"/>
          </a:xfrm>
          <a:prstGeom prst="rect">
            <a:avLst/>
          </a:prstGeom>
          <a:noFill/>
        </p:spPr>
        <p:txBody>
          <a:bodyPr wrap="square" rtlCol="0">
            <a:spAutoFit/>
          </a:bodyPr>
          <a:lstStyle/>
          <a:p>
            <a:r>
              <a:rPr lang="sq-AL" sz="800" noProof="0" dirty="0">
                <a:solidFill>
                  <a:schemeClr val="bg1"/>
                </a:solidFill>
                <a:latin typeface="DejaVu Math TeX Gyre" panose="02000503000000000000"/>
              </a:rPr>
              <a:t>Imazh nga artem-balashevsky-Ld-5Lu-eU6A-unsplash</a:t>
            </a:r>
          </a:p>
        </p:txBody>
      </p:sp>
      <p:pic>
        <p:nvPicPr>
          <p:cNvPr id="2052" name="Picture 4" descr="DigComp competence areas">
            <a:extLst>
              <a:ext uri="{FF2B5EF4-FFF2-40B4-BE49-F238E27FC236}">
                <a16:creationId xmlns:a16="http://schemas.microsoft.com/office/drawing/2014/main" id="{9539469B-4222-9C76-95E0-ADC787983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174" y="1398018"/>
            <a:ext cx="4176683" cy="384651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5497CA4C-A3AC-12B7-220F-336C6C630BA7}"/>
              </a:ext>
            </a:extLst>
          </p:cNvPr>
          <p:cNvSpPr txBox="1"/>
          <p:nvPr/>
        </p:nvSpPr>
        <p:spPr>
          <a:xfrm>
            <a:off x="1968371" y="5327860"/>
            <a:ext cx="6096000" cy="246221"/>
          </a:xfrm>
          <a:prstGeom prst="rect">
            <a:avLst/>
          </a:prstGeom>
          <a:noFill/>
        </p:spPr>
        <p:txBody>
          <a:bodyPr wrap="square">
            <a:spAutoFit/>
          </a:bodyPr>
          <a:lstStyle/>
          <a:p>
            <a:r>
              <a:rPr lang="sq-AL" sz="1000" noProof="0" dirty="0">
                <a:solidFill>
                  <a:srgbClr val="156082"/>
                </a:solidFill>
              </a:rPr>
              <a:t>Imazh: joint-research-centre.ec.europa.eu</a:t>
            </a:r>
          </a:p>
        </p:txBody>
      </p:sp>
    </p:spTree>
    <p:extLst>
      <p:ext uri="{BB962C8B-B14F-4D97-AF65-F5344CB8AC3E}">
        <p14:creationId xmlns:p14="http://schemas.microsoft.com/office/powerpoint/2010/main" val="157062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sq-AL" sz="3000" b="1"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Kuptoni implikimet praktike të </a:t>
            </a:r>
            <a:r>
              <a:rPr lang="sq-AL" sz="3000" dirty="0">
                <a:solidFill>
                  <a:srgbClr val="303D68"/>
                </a:solidFill>
                <a:latin typeface="DejaVu Math TeX Gyre" panose="02000503000000000000" pitchFamily="2" charset="0"/>
                <a:ea typeface="+mj-ea"/>
                <a:cs typeface="+mj-cs"/>
              </a:rPr>
              <a:t>shkrimit</a:t>
            </a:r>
            <a:r>
              <a:rPr lang="sq-AL" sz="3000" noProof="0" dirty="0">
                <a:solidFill>
                  <a:srgbClr val="303D68"/>
                </a:solidFill>
                <a:latin typeface="DejaVu Math TeX Gyre" panose="02000503000000000000" pitchFamily="2" charset="0"/>
                <a:ea typeface="+mj-ea"/>
                <a:cs typeface="+mj-cs"/>
              </a:rPr>
              <a:t> në AI. </a:t>
            </a: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Eksploroni studime rastesh se si mjetet e thjeshta të inteligjencës artificiale mund të përdoren për të zgjidhur probleme të zakonshme në mjediset e VET.</a:t>
            </a:r>
            <a:endParaRPr lang="sq-AL"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2.2: Roli i shkrimësisë në AI në VET</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m homem sentado em um banco em frente a um prédio">
            <a:extLst>
              <a:ext uri="{FF2B5EF4-FFF2-40B4-BE49-F238E27FC236}">
                <a16:creationId xmlns:a16="http://schemas.microsoft.com/office/drawing/2014/main" id="{70FFE9E7-05CA-DE8F-6C9B-7EFA71EE95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6C9DCA1-6A39-6157-020F-DE2C8E3CDC00}"/>
              </a:ext>
            </a:extLst>
          </p:cNvPr>
          <p:cNvSpPr>
            <a:spLocks noGrp="1"/>
          </p:cNvSpPr>
          <p:nvPr>
            <p:ph type="title"/>
          </p:nvPr>
        </p:nvSpPr>
        <p:spPr>
          <a:xfrm>
            <a:off x="838200" y="365125"/>
            <a:ext cx="5798574" cy="1325563"/>
          </a:xfrm>
        </p:spPr>
        <p:txBody>
          <a:bodyPr>
            <a:normAutofit fontScale="90000"/>
          </a:bodyPr>
          <a:lstStyle/>
          <a:p>
            <a:r>
              <a:rPr lang="sq-AL" sz="3000" b="1" noProof="0" dirty="0">
                <a:solidFill>
                  <a:srgbClr val="399884"/>
                </a:solidFill>
                <a:latin typeface="DejaVu Sans" panose="020B0603030804020204" pitchFamily="34" charset="0"/>
              </a:rPr>
              <a:t>Kuptimi i inteligjencës artificiale si pjesë e punës së përditshme</a:t>
            </a:r>
          </a:p>
        </p:txBody>
      </p:sp>
      <p:sp>
        <p:nvSpPr>
          <p:cNvPr id="3" name="Marcador de Posição de Conteúdo 2">
            <a:extLst>
              <a:ext uri="{FF2B5EF4-FFF2-40B4-BE49-F238E27FC236}">
                <a16:creationId xmlns:a16="http://schemas.microsoft.com/office/drawing/2014/main" id="{40871CD2-15E3-2F38-CFFD-753AA91ACD99}"/>
              </a:ext>
            </a:extLst>
          </p:cNvPr>
          <p:cNvSpPr>
            <a:spLocks noGrp="1"/>
          </p:cNvSpPr>
          <p:nvPr>
            <p:ph idx="1"/>
          </p:nvPr>
        </p:nvSpPr>
        <p:spPr>
          <a:xfrm>
            <a:off x="838200" y="1825625"/>
            <a:ext cx="4943168" cy="4152388"/>
          </a:xfrm>
        </p:spPr>
        <p:txBody>
          <a:bodyPr>
            <a:normAutofit fontScale="92500" lnSpcReduction="10000"/>
          </a:bodyPr>
          <a:lstStyle/>
          <a:p>
            <a:pPr marL="0" indent="0" algn="just">
              <a:spcBef>
                <a:spcPct val="0"/>
              </a:spcBef>
              <a:spcAft>
                <a:spcPts val="600"/>
              </a:spcAft>
              <a:buNone/>
            </a:pPr>
            <a:r>
              <a:rPr lang="sq-AL" sz="2000" noProof="0" dirty="0">
                <a:solidFill>
                  <a:srgbClr val="303D68"/>
                </a:solidFill>
                <a:latin typeface="DejaVu Math TeX Gyre" panose="02000503000000000000" pitchFamily="2" charset="0"/>
                <a:ea typeface="+mj-ea"/>
                <a:cs typeface="+mj-cs"/>
              </a:rPr>
              <a:t>Inteligjenca artificiale tashmë është e pranishme në shumë detyra të zakonshme: renditjen e emaileve, sugjerimin e produkteve, kontrollin e drejtshkrimit, përkthimin e tekstit ose menaxhimin e orareve.</a:t>
            </a:r>
          </a:p>
          <a:p>
            <a:pPr marL="0" indent="0" algn="just">
              <a:spcBef>
                <a:spcPct val="0"/>
              </a:spcBef>
              <a:spcAft>
                <a:spcPts val="600"/>
              </a:spcAft>
              <a:buNone/>
            </a:pPr>
            <a:br>
              <a:rPr lang="sq-AL" sz="2000" noProof="0" dirty="0">
                <a:solidFill>
                  <a:srgbClr val="303D68"/>
                </a:solidFill>
                <a:latin typeface="DejaVu Math TeX Gyre" panose="02000503000000000000" pitchFamily="2" charset="0"/>
                <a:ea typeface="+mj-ea"/>
                <a:cs typeface="+mj-cs"/>
              </a:rPr>
            </a:br>
            <a:r>
              <a:rPr lang="sq-AL" sz="2000" noProof="0" dirty="0">
                <a:solidFill>
                  <a:srgbClr val="303D68"/>
                </a:solidFill>
                <a:latin typeface="DejaVu Math TeX Gyre" panose="02000503000000000000" pitchFamily="2" charset="0"/>
                <a:ea typeface="+mj-ea"/>
                <a:cs typeface="+mj-cs"/>
              </a:rPr>
              <a:t>Në vendet e punës, AI mbështet planifikimin, kontrollin e cilësisë, shërbimin ndaj klientit dhe gjurmimin e të dhënave.</a:t>
            </a:r>
          </a:p>
          <a:p>
            <a:pPr marL="0" indent="0" algn="just">
              <a:spcBef>
                <a:spcPct val="0"/>
              </a:spcBef>
              <a:spcAft>
                <a:spcPts val="600"/>
              </a:spcAft>
              <a:buNone/>
            </a:pPr>
            <a:br>
              <a:rPr lang="sq-AL" sz="2000" noProof="0" dirty="0">
                <a:solidFill>
                  <a:srgbClr val="303D68"/>
                </a:solidFill>
                <a:latin typeface="DejaVu Math TeX Gyre" panose="02000503000000000000" pitchFamily="2" charset="0"/>
                <a:ea typeface="+mj-ea"/>
                <a:cs typeface="+mj-cs"/>
              </a:rPr>
            </a:br>
            <a:r>
              <a:rPr lang="sq-AL" sz="2000" noProof="0" dirty="0">
                <a:solidFill>
                  <a:srgbClr val="303D68"/>
                </a:solidFill>
                <a:latin typeface="DejaVu Math TeX Gyre" panose="02000503000000000000" pitchFamily="2" charset="0"/>
                <a:ea typeface="+mj-ea"/>
                <a:cs typeface="+mj-cs"/>
              </a:rPr>
              <a:t>Për nxënësit e arsimit dhe formimit profesional, shkrim-leximi i inteligjencës artificiale do të thotë të njohin këto mjete, të kuptojnë se çfarë bëjnë dhe t'i përdorin me besim si pjesë të rutinave të tyre të përditshme.</a:t>
            </a:r>
          </a:p>
        </p:txBody>
      </p:sp>
      <p:pic>
        <p:nvPicPr>
          <p:cNvPr id="4" name="Picture 3" descr="Blue text on a black background&#10;&#10;Description automatically generated">
            <a:extLst>
              <a:ext uri="{FF2B5EF4-FFF2-40B4-BE49-F238E27FC236}">
                <a16:creationId xmlns:a16="http://schemas.microsoft.com/office/drawing/2014/main" id="{7EC094B3-BB05-57CB-F40F-3B0C556CD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1ECD98B1-3403-F0CA-07B1-7F48B5C61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6" name="CaixaDeTexto 5">
            <a:extLst>
              <a:ext uri="{FF2B5EF4-FFF2-40B4-BE49-F238E27FC236}">
                <a16:creationId xmlns:a16="http://schemas.microsoft.com/office/drawing/2014/main" id="{03AF7AB1-07ED-ED3E-7259-77B4F524325D}"/>
              </a:ext>
            </a:extLst>
          </p:cNvPr>
          <p:cNvSpPr txBox="1"/>
          <p:nvPr/>
        </p:nvSpPr>
        <p:spPr>
          <a:xfrm>
            <a:off x="9627865" y="234320"/>
            <a:ext cx="1911101" cy="261610"/>
          </a:xfrm>
          <a:prstGeom prst="rect">
            <a:avLst/>
          </a:prstGeom>
          <a:noFill/>
        </p:spPr>
        <p:txBody>
          <a:bodyPr wrap="none" rtlCol="0">
            <a:spAutoFit/>
          </a:bodyPr>
          <a:lstStyle/>
          <a:p>
            <a:r>
              <a:rPr lang="sq-AL" sz="1100" noProof="0" dirty="0">
                <a:solidFill>
                  <a:schemeClr val="bg1"/>
                </a:solidFill>
              </a:rPr>
              <a:t>Imazh: axelrodsun.unsplash</a:t>
            </a:r>
          </a:p>
        </p:txBody>
      </p:sp>
    </p:spTree>
    <p:extLst>
      <p:ext uri="{BB962C8B-B14F-4D97-AF65-F5344CB8AC3E}">
        <p14:creationId xmlns:p14="http://schemas.microsoft.com/office/powerpoint/2010/main" val="1486463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5E4A9-3ACD-509E-810B-D576833E1E3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pic>
        <p:nvPicPr>
          <p:cNvPr id="6146" name="Picture 2" descr="Dois engenheiros em roupas de trabalho discutindo pontos de apresentação em tablet enquanto seu colega controla enorme máquina industrial">
            <a:extLst>
              <a:ext uri="{FF2B5EF4-FFF2-40B4-BE49-F238E27FC236}">
                <a16:creationId xmlns:a16="http://schemas.microsoft.com/office/drawing/2014/main" id="{6A60D855-6583-A330-1258-04958F0DAD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6952"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1E03A98-F0DE-B72E-CB11-5B763E5DF2CD}"/>
              </a:ext>
            </a:extLst>
          </p:cNvPr>
          <p:cNvSpPr txBox="1">
            <a:spLocks/>
          </p:cNvSpPr>
          <p:nvPr/>
        </p:nvSpPr>
        <p:spPr>
          <a:xfrm>
            <a:off x="610508" y="1763827"/>
            <a:ext cx="6024208" cy="39880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sq-AL" sz="2000" dirty="0">
                <a:solidFill>
                  <a:srgbClr val="303D68"/>
                </a:solidFill>
                <a:latin typeface="DejaVu Math TeX Gyre" panose="02000503000000000000" pitchFamily="2" charset="0"/>
              </a:rPr>
              <a:t>Shkrimi</a:t>
            </a:r>
            <a:r>
              <a:rPr lang="sq-AL" sz="2000" noProof="0" dirty="0">
                <a:solidFill>
                  <a:srgbClr val="303D68"/>
                </a:solidFill>
                <a:latin typeface="DejaVu Math TeX Gyre" panose="02000503000000000000" pitchFamily="2" charset="0"/>
              </a:rPr>
              <a:t> në inteligjencën artificiale ndërtohet mbi bazat: njohjen e mënyrës se si të dhënat ruhen, ndahen dhe përdoren.</a:t>
            </a:r>
          </a:p>
          <a:p>
            <a:pPr marL="285750" indent="-285750" algn="just">
              <a:spcAft>
                <a:spcPts val="600"/>
              </a:spcAf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Pasi nxënësit kuptojnë të dhënat dhe mjetet e komunikimit, ata mund të interpretojnë më mirë se si sistemet e inteligjencës artificiale bëjnë parashikime ose sugjerime.</a:t>
            </a:r>
          </a:p>
          <a:p>
            <a:pPr marL="285750" indent="-285750" algn="just">
              <a:spcAft>
                <a:spcPts val="600"/>
              </a:spcAf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Në kontekstet e arsimit dhe</a:t>
            </a:r>
            <a:r>
              <a:rPr lang="sq-AL" sz="2000" dirty="0">
                <a:solidFill>
                  <a:srgbClr val="303D68"/>
                </a:solidFill>
                <a:latin typeface="DejaVu Math TeX Gyre" panose="02000503000000000000" pitchFamily="2" charset="0"/>
              </a:rPr>
              <a:t> aftësimit</a:t>
            </a:r>
            <a:r>
              <a:rPr lang="sq-AL" sz="2000" noProof="0" dirty="0">
                <a:solidFill>
                  <a:srgbClr val="303D68"/>
                </a:solidFill>
                <a:latin typeface="DejaVu Math TeX Gyre" panose="02000503000000000000" pitchFamily="2" charset="0"/>
              </a:rPr>
              <a:t> profesional, kjo do të thotë të dish kur të ndjekësh një rekomandim të automatizuar dhe kur nevojitet gjykimi njerëzor: një aftësi praktike që mbron sigurinë, cilësinë dhe drejtësinë në vendin e punës.</a:t>
            </a:r>
          </a:p>
        </p:txBody>
      </p:sp>
      <p:pic>
        <p:nvPicPr>
          <p:cNvPr id="8" name="Picture 7" descr="A logo with text on it&#10;&#10;Description automatically generated">
            <a:extLst>
              <a:ext uri="{FF2B5EF4-FFF2-40B4-BE49-F238E27FC236}">
                <a16:creationId xmlns:a16="http://schemas.microsoft.com/office/drawing/2014/main" id="{BF9ECE02-5CA0-F45A-2FD3-A932B9230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AB23CBF3-0B2E-5306-32CE-231FFF509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7B03B462-D4D8-0033-08DA-6ABB1A4112F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Lidhja e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Shkrimit</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së Inteligjencës Artificiale me Aftësitë Themelore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Digjitale</a:t>
            </a:r>
            <a:endPar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3" name="TextBox 12">
            <a:extLst>
              <a:ext uri="{FF2B5EF4-FFF2-40B4-BE49-F238E27FC236}">
                <a16:creationId xmlns:a16="http://schemas.microsoft.com/office/drawing/2014/main" id="{636BAF9F-2F51-9221-9936-9E3BB0DB26D0}"/>
              </a:ext>
            </a:extLst>
          </p:cNvPr>
          <p:cNvSpPr txBox="1"/>
          <p:nvPr/>
        </p:nvSpPr>
        <p:spPr>
          <a:xfrm>
            <a:off x="8691093" y="6493918"/>
            <a:ext cx="3348636" cy="215444"/>
          </a:xfrm>
          <a:prstGeom prst="rect">
            <a:avLst/>
          </a:prstGeom>
          <a:noFill/>
        </p:spPr>
        <p:txBody>
          <a:bodyPr wrap="square" rtlCol="0">
            <a:spAutoFit/>
          </a:bodyPr>
          <a:lstStyle/>
          <a:p>
            <a:r>
              <a:rPr lang="sq-AL" sz="800" noProof="0" dirty="0">
                <a:solidFill>
                  <a:schemeClr val="bg1"/>
                </a:solidFill>
                <a:latin typeface="DejaVu Math TeX Gyre" panose="02000503000000000000"/>
              </a:rPr>
              <a:t>Imazh: getty.images-unsplash</a:t>
            </a:r>
          </a:p>
        </p:txBody>
      </p:sp>
    </p:spTree>
    <p:extLst>
      <p:ext uri="{BB962C8B-B14F-4D97-AF65-F5344CB8AC3E}">
        <p14:creationId xmlns:p14="http://schemas.microsoft.com/office/powerpoint/2010/main" val="30610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7" name="Title 1">
            <a:extLst>
              <a:ext uri="{FF2B5EF4-FFF2-40B4-BE49-F238E27FC236}">
                <a16:creationId xmlns:a16="http://schemas.microsoft.com/office/drawing/2014/main" id="{3B3744E1-E287-4EE9-4959-ED76B9C1A7CF}"/>
              </a:ext>
            </a:extLst>
          </p:cNvPr>
          <p:cNvSpPr txBox="1">
            <a:spLocks/>
          </p:cNvSpPr>
          <p:nvPr/>
        </p:nvSpPr>
        <p:spPr>
          <a:xfrm>
            <a:off x="521111" y="1910890"/>
            <a:ext cx="10832687" cy="3843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sq-AL" sz="2000" noProof="0" dirty="0">
                <a:solidFill>
                  <a:srgbClr val="303D68"/>
                </a:solidFill>
                <a:latin typeface="DejaVu Math TeX Gyre" panose="02000503000000000000" pitchFamily="2" charset="0"/>
              </a:rPr>
              <a:t>Mjetet e inteligjencës artificiale shfaqen në shumë fusha profesionale:</a:t>
            </a: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Ndërtim: kamerat kontrollojnë pajisjet e sigurisë dhe numërojnë materialet.</a:t>
            </a:r>
          </a:p>
          <a:p>
            <a:pPr marL="285750" indent="-285750" algn="just">
              <a:spcAft>
                <a:spcPts val="600"/>
              </a:spcAft>
              <a:buFont typeface="Arial" panose="020B0604020202020204" pitchFamily="34" charset="0"/>
              <a:buChar char="•"/>
            </a:pPr>
            <a:r>
              <a:rPr lang="sq-AL" sz="2000" dirty="0">
                <a:solidFill>
                  <a:srgbClr val="303D68"/>
                </a:solidFill>
                <a:latin typeface="DejaVu Math TeX Gyre" panose="02000503000000000000" pitchFamily="2" charset="0"/>
              </a:rPr>
              <a:t>Turizmi</a:t>
            </a:r>
            <a:r>
              <a:rPr lang="sq-AL" sz="2000" noProof="0" dirty="0">
                <a:solidFill>
                  <a:srgbClr val="303D68"/>
                </a:solidFill>
                <a:latin typeface="DejaVu Math TeX Gyre" panose="02000503000000000000" pitchFamily="2" charset="0"/>
              </a:rPr>
              <a:t>: sistemet e rezervimeve rregullojnë çmimet ose parashikojnë kërkesën.</a:t>
            </a: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Prodhim: sensorët parashikojnë defektet e makinave para se të ndodhin.</a:t>
            </a: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Administratë, chatbot-et i përgjigjen pyetjeve të thjeshta të klientëve.</a:t>
            </a:r>
          </a:p>
          <a:p>
            <a:pPr marL="285750" indent="-285750" algn="just">
              <a:spcAft>
                <a:spcPts val="600"/>
              </a:spcAf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algn="just">
              <a:spcAft>
                <a:spcPts val="600"/>
              </a:spcAft>
            </a:pPr>
            <a:r>
              <a:rPr lang="sq-AL" sz="2000" noProof="0" dirty="0">
                <a:solidFill>
                  <a:srgbClr val="303D68"/>
                </a:solidFill>
                <a:latin typeface="DejaVu Math TeX Gyre" panose="02000503000000000000" pitchFamily="2" charset="0"/>
              </a:rPr>
              <a:t>Ndihma për të mësuarit që të eksplorojnë këto shembuj ul frikën nga teknologjia dhe tregon se AI nuk është kodim, por përdorim i përgjegjshëm i mjeteve inteligjente në situata reale pune.</a:t>
            </a:r>
            <a:endParaRPr lang="sq-AL" sz="2000" noProof="0" dirty="0"/>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sq-AL" sz="800" noProof="0" dirty="0">
                <a:solidFill>
                  <a:schemeClr val="bg1"/>
                </a:solidFill>
                <a:latin typeface="DejaVu Math TeX Gyre" panose="02000503000000000000"/>
              </a:rPr>
              <a:t>Foto nga bogdan-karlenko-36b7JBzhfF4-unsplash</a:t>
            </a: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521111" y="892637"/>
            <a:ext cx="10408186"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Shembuj praktikë të AI-së në punët e sektorit VET</a:t>
            </a:r>
          </a:p>
        </p:txBody>
      </p:sp>
    </p:spTree>
    <p:extLst>
      <p:ext uri="{BB962C8B-B14F-4D97-AF65-F5344CB8AC3E}">
        <p14:creationId xmlns:p14="http://schemas.microsoft.com/office/powerpoint/2010/main" val="318904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sq-AL" sz="3000" b="1"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Ushtroni klasifikimin e aftësive digjitale për të dalluar nevojat universale (transversale) nga ato unike për industri të caktuara ose role pune.</a:t>
            </a: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2.3: Aftësi transversale dhe specifike sektoriale</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Përmbledhje e kursit</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2955736069"/>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7170" name="Picture 2" descr="pessoa segurando caneta preta e papel redondo branco">
            <a:extLst>
              <a:ext uri="{FF2B5EF4-FFF2-40B4-BE49-F238E27FC236}">
                <a16:creationId xmlns:a16="http://schemas.microsoft.com/office/drawing/2014/main" id="{4DC89CA6-603A-7B81-0D3C-92DE0F548C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14117" y="1514169"/>
            <a:ext cx="5699870" cy="39525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Aftësitë digjitale transversale përdoren në shumë punë dhe sektorë të ndryshëm.</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Ato përfshijnë detyra të tilla si shkrimi i email-eve, kërkimi i sigurt i informacionit, plotësimi i formularëve online, përdorimi i dokumenteve të përbashkëta dhe pjesëmarrja në takime video.</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Sepse këto aftësi shfaqen në pothuajse çdo profesion, ato u japin të nxënëve fleksibilitet dhe vetëbesim për t'u përshtatur ndërsa teknologjitë e vendit të punës zhvillohen.</a:t>
            </a: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29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Kuptimi i Aftësive Transversale</a:t>
            </a:r>
          </a:p>
        </p:txBody>
      </p:sp>
      <p:sp>
        <p:nvSpPr>
          <p:cNvPr id="5" name="CaixaDeTexto 4">
            <a:extLst>
              <a:ext uri="{FF2B5EF4-FFF2-40B4-BE49-F238E27FC236}">
                <a16:creationId xmlns:a16="http://schemas.microsoft.com/office/drawing/2014/main" id="{2420504A-1927-23C5-8496-625ED157B0B8}"/>
              </a:ext>
            </a:extLst>
          </p:cNvPr>
          <p:cNvSpPr txBox="1"/>
          <p:nvPr/>
        </p:nvSpPr>
        <p:spPr>
          <a:xfrm>
            <a:off x="10323871" y="188217"/>
            <a:ext cx="1868129" cy="261610"/>
          </a:xfrm>
          <a:prstGeom prst="rect">
            <a:avLst/>
          </a:prstGeom>
          <a:noFill/>
        </p:spPr>
        <p:txBody>
          <a:bodyPr wrap="square">
            <a:spAutoFit/>
          </a:bodyPr>
          <a:lstStyle/>
          <a:p>
            <a:r>
              <a:rPr lang="sq-AL" sz="1100" noProof="0" dirty="0">
                <a:solidFill>
                  <a:schemeClr val="bg1"/>
                </a:solidFill>
                <a:latin typeface="DejaVu Math TeX Gyre" panose="02000503000000000000"/>
              </a:rPr>
              <a:t>Imazh: kellysikkema.unsplash</a:t>
            </a:r>
          </a:p>
        </p:txBody>
      </p:sp>
    </p:spTree>
    <p:extLst>
      <p:ext uri="{BB962C8B-B14F-4D97-AF65-F5344CB8AC3E}">
        <p14:creationId xmlns:p14="http://schemas.microsoft.com/office/powerpoint/2010/main" val="4663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2B5E-7D74-EF11-FCCE-0181CEA79638}"/>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542F5A2-D77E-4001-6705-B420F662A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4737B8F-3C0E-7D62-5A3E-149566B47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9E64A6DA-590D-8D1B-DB59-7F038CE97798}"/>
              </a:ext>
            </a:extLst>
          </p:cNvPr>
          <p:cNvSpPr txBox="1">
            <a:spLocks/>
          </p:cNvSpPr>
          <p:nvPr/>
        </p:nvSpPr>
        <p:spPr>
          <a:xfrm>
            <a:off x="514117" y="1415203"/>
            <a:ext cx="10673502" cy="4467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sq-AL" sz="2000" noProof="0" dirty="0">
                <a:solidFill>
                  <a:srgbClr val="303D68"/>
                </a:solidFill>
                <a:latin typeface="DejaVu Math TeX Gyre" panose="02000503000000000000" pitchFamily="2" charset="0"/>
              </a:rPr>
              <a:t>Aftësitë specifike të sektorit pasqyrojnë praktikat digjitale unike të çdo profesioni.</a:t>
            </a:r>
          </a:p>
          <a:p>
            <a:pPr algn="just"/>
            <a:endParaRPr lang="sq-AL" sz="2000" noProof="0" dirty="0">
              <a:solidFill>
                <a:srgbClr val="303D68"/>
              </a:solidFill>
              <a:latin typeface="DejaVu Math TeX Gyre" panose="02000503000000000000" pitchFamily="2" charset="0"/>
            </a:endParaRPr>
          </a:p>
          <a:p>
            <a:pPr algn="just"/>
            <a:r>
              <a:rPr lang="sq-AL" sz="2000" noProof="0" dirty="0">
                <a:solidFill>
                  <a:srgbClr val="303D68"/>
                </a:solidFill>
                <a:latin typeface="DejaVu Math TeX Gyre" panose="02000503000000000000" pitchFamily="2" charset="0"/>
              </a:rPr>
              <a:t>Këto aftësi shkojnë përtej mjeteve të përgjithshme dhe lidhen me procese, pajisje ose platforma të specializuara që përdoren në një industri të caktuar.</a:t>
            </a:r>
          </a:p>
          <a:p>
            <a:pPr algn="just"/>
            <a:r>
              <a:rPr lang="sq-AL" sz="2000" noProof="0" dirty="0">
                <a:solidFill>
                  <a:srgbClr val="303D68"/>
                </a:solidFill>
                <a:latin typeface="DejaVu Math TeX Gyre" panose="02000503000000000000" pitchFamily="2" charset="0"/>
              </a:rPr>
              <a:t>Ato ndihmojnë të mësuarit të kuptojnë se si dixhitalizimi formëson detyrat kryesore të roleve të tyre të ardhshme.</a:t>
            </a:r>
          </a:p>
          <a:p>
            <a:pPr algn="just"/>
            <a:endParaRPr lang="sq-AL" sz="2000" noProof="0" dirty="0">
              <a:solidFill>
                <a:srgbClr val="303D68"/>
              </a:solidFill>
              <a:latin typeface="DejaVu Math TeX Gyre" panose="02000503000000000000" pitchFamily="2" charset="0"/>
            </a:endParaRPr>
          </a:p>
          <a:p>
            <a:pPr algn="just"/>
            <a:r>
              <a:rPr lang="sq-AL" sz="2000" noProof="0" dirty="0">
                <a:solidFill>
                  <a:srgbClr val="303D68"/>
                </a:solidFill>
                <a:latin typeface="DejaVu Math TeX Gyre" panose="02000503000000000000" pitchFamily="2" charset="0"/>
              </a:rPr>
              <a:t>Shembuj përfshijnë:</a:t>
            </a:r>
          </a:p>
          <a:p>
            <a:pPr marL="342900" indent="-342900" algn="just">
              <a:buFont typeface="Arial" panose="020B0604020202020204" pitchFamily="34" charset="0"/>
              <a:buChar char="•"/>
            </a:pPr>
            <a:r>
              <a:rPr lang="sq-AL" sz="2000" noProof="0" dirty="0">
                <a:solidFill>
                  <a:srgbClr val="303D68"/>
                </a:solidFill>
                <a:latin typeface="DejaVu Math TeX Gyre" panose="02000503000000000000" pitchFamily="2" charset="0"/>
              </a:rPr>
              <a:t>Mjetet precize për planifikim dhe matje në zanatet teknike</a:t>
            </a:r>
          </a:p>
          <a:p>
            <a:pPr marL="342900" indent="-342900" algn="just">
              <a:buFont typeface="Arial" panose="020B0604020202020204" pitchFamily="34" charset="0"/>
              <a:buChar char="•"/>
            </a:pPr>
            <a:r>
              <a:rPr lang="sq-AL" sz="2000" noProof="0" dirty="0">
                <a:solidFill>
                  <a:srgbClr val="303D68"/>
                </a:solidFill>
                <a:latin typeface="DejaVu Math TeX Gyre" panose="02000503000000000000" pitchFamily="2" charset="0"/>
              </a:rPr>
              <a:t>Sistemet e rezervimeve, të rishikimeve dhe të menaxhimit të klientëve në sektorët e shërbimeve</a:t>
            </a:r>
          </a:p>
          <a:p>
            <a:pPr marL="342900" indent="-342900" algn="just">
              <a:buFont typeface="Arial" panose="020B0604020202020204" pitchFamily="34" charset="0"/>
              <a:buChar char="•"/>
            </a:pPr>
            <a:r>
              <a:rPr lang="sq-AL" sz="2000" noProof="0" dirty="0">
                <a:solidFill>
                  <a:srgbClr val="303D68"/>
                </a:solidFill>
                <a:latin typeface="DejaVu Math TeX Gyre" panose="02000503000000000000" pitchFamily="2" charset="0"/>
              </a:rPr>
              <a:t>Regjistrat shëndetësorë digjitalë, sistemet e caktimit të takimeve dhe mjetet e monitorimit në profesionet e kujdesit</a:t>
            </a:r>
          </a:p>
          <a:p>
            <a:pPr marL="342900" indent="-342900" algn="just">
              <a:buFont typeface="Arial" panose="020B0604020202020204" pitchFamily="34" charset="0"/>
              <a:buChar char="•"/>
            </a:pPr>
            <a:r>
              <a:rPr lang="sq-AL" sz="2000" noProof="0" dirty="0">
                <a:solidFill>
                  <a:srgbClr val="303D68"/>
                </a:solidFill>
                <a:latin typeface="DejaVu Math TeX Gyre" panose="02000503000000000000" pitchFamily="2" charset="0"/>
              </a:rPr>
              <a:t>Softueri për inventarin, logjistikën dhe gjurmimin në shitje me pakicë dhe magazinim</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algn="just"/>
            <a:r>
              <a:rPr lang="sq-AL" sz="2000" noProof="0" dirty="0">
                <a:solidFill>
                  <a:srgbClr val="303D68"/>
                </a:solidFill>
                <a:latin typeface="DejaVu Math TeX Gyre" panose="02000503000000000000" pitchFamily="2" charset="0"/>
              </a:rPr>
              <a:t>Aftësitë specifike sektoriale u tregojnë të nxënit se çfarë e bën profesionin e tyre të dallueshëm digjitalisht dhe i përgatitin ata për teknologjitë që do të hasin në vendin e punës.</a:t>
            </a: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3A7AFB-AF2E-93B4-597E-0A0611663C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Njohja e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aftësive</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digjitale</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të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veçanta</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për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sektorin</a:t>
            </a:r>
            <a:endPar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Tree>
    <p:extLst>
      <p:ext uri="{BB962C8B-B14F-4D97-AF65-F5344CB8AC3E}">
        <p14:creationId xmlns:p14="http://schemas.microsoft.com/office/powerpoint/2010/main" val="114331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96D7-FCEB-74E9-0F43-0B40CDF1ABD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E58CB70-2E95-E351-B31D-22DEFE89D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E8E3133-0ECD-5000-57A7-332477D40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13E1F04A-9395-18A5-3EB8-CDBDCAB748C6}"/>
              </a:ext>
            </a:extLst>
          </p:cNvPr>
          <p:cNvSpPr txBox="1">
            <a:spLocks/>
          </p:cNvSpPr>
          <p:nvPr/>
        </p:nvSpPr>
        <p:spPr>
          <a:xfrm>
            <a:off x="510012" y="1573557"/>
            <a:ext cx="5581882" cy="40438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Një kurrikulë digjitale e fortë e arsimit dhe formimit profesional kombinon themele transversale me mjete specifike sektoriale.</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Kompetencat transversale i përgatitin të nxënit të menaxhojnë çdo mjedis dixhital, ndërsa mjetet specifike u japin atyre një identitet profesional të qartë.</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Përdorimi i skenarieve, shembujve nga vendi i punës dhe simulimeve të thjeshta ndihmon nxënësit të kuptojnë se si lidhen të dy nivelet; duke ndërtuar vetëbesim, aftësi për t'u përshtatur dhe gatishmëri për punë moderne.</a:t>
            </a:r>
          </a:p>
          <a:p>
            <a:pPr marL="742950" lvl="1" indent="-285750">
              <a:buFont typeface="Courier New" panose="02070309020205020404" pitchFamily="49" charset="0"/>
              <a:buChar char="o"/>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AC7FAE69-7B7F-AEB6-2FB3-EC944FF0F17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Ndërtimi i një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rrugë</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të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ekuilibruar</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të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mësimit</a:t>
            </a: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a:t>
            </a:r>
            <a:endPar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2" name="TextBox 11">
            <a:extLst>
              <a:ext uri="{FF2B5EF4-FFF2-40B4-BE49-F238E27FC236}">
                <a16:creationId xmlns:a16="http://schemas.microsoft.com/office/drawing/2014/main" id="{BD69156F-5EB1-9E6A-AAEA-399E0D05D328}"/>
              </a:ext>
            </a:extLst>
          </p:cNvPr>
          <p:cNvSpPr txBox="1"/>
          <p:nvPr/>
        </p:nvSpPr>
        <p:spPr>
          <a:xfrm>
            <a:off x="514117" y="5617376"/>
            <a:ext cx="3404849" cy="215444"/>
          </a:xfrm>
          <a:prstGeom prst="rect">
            <a:avLst/>
          </a:prstGeom>
          <a:noFill/>
        </p:spPr>
        <p:txBody>
          <a:bodyPr wrap="square" rtlCol="0">
            <a:spAutoFit/>
          </a:bodyPr>
          <a:lstStyle/>
          <a:p>
            <a:r>
              <a:rPr lang="sq-AL" sz="800" noProof="0" dirty="0">
                <a:solidFill>
                  <a:srgbClr val="303D68"/>
                </a:solidFill>
                <a:latin typeface="DejaVu Math TeX Gyre" panose="02000503000000000000"/>
              </a:rPr>
              <a:t>Imazhet nga faqja e internetit e VOLVO-s dhe remy-lovesy-hn9PnGuVy9s-unsplash</a:t>
            </a:r>
          </a:p>
        </p:txBody>
      </p:sp>
      <p:pic>
        <p:nvPicPr>
          <p:cNvPr id="4" name="Imagem 3">
            <a:extLst>
              <a:ext uri="{FF2B5EF4-FFF2-40B4-BE49-F238E27FC236}">
                <a16:creationId xmlns:a16="http://schemas.microsoft.com/office/drawing/2014/main" id="{E33C8BC5-87B7-730C-E83D-D0F9AC224D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7642" y="1614233"/>
            <a:ext cx="5730240" cy="3604260"/>
          </a:xfrm>
          <a:prstGeom prst="rect">
            <a:avLst/>
          </a:prstGeom>
          <a:noFill/>
          <a:ln>
            <a:noFill/>
          </a:ln>
        </p:spPr>
      </p:pic>
    </p:spTree>
    <p:extLst>
      <p:ext uri="{BB962C8B-B14F-4D97-AF65-F5344CB8AC3E}">
        <p14:creationId xmlns:p14="http://schemas.microsoft.com/office/powerpoint/2010/main" val="282231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83460" y="2356770"/>
            <a:ext cx="10610482" cy="857864"/>
          </a:xfrm>
        </p:spPr>
        <p:txBody>
          <a:bodyPr>
            <a:noAutofit/>
          </a:bodyPr>
          <a:lstStyle/>
          <a:p>
            <a:pPr lvl="0"/>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3: Pengesat dhe strategjitë e përfshirjes</a:t>
            </a:r>
            <a:br>
              <a:rPr lang="sq-AL" sz="3000" b="1" noProof="0" dirty="0">
                <a:latin typeface="DejaVu Sans" panose="020B0603030804020204" pitchFamily="34" charset="0"/>
                <a:ea typeface="DejaVu Sans" panose="020B0603030804020204" pitchFamily="34" charset="0"/>
                <a:cs typeface="DejaVu Sans" panose="020B0603030804020204" pitchFamily="34" charset="0"/>
              </a:rPr>
            </a:br>
            <a:br>
              <a:rPr lang="sq-AL" sz="3000" b="1" noProof="0" dirty="0">
                <a:latin typeface="DejaVu Sans" panose="020B0603030804020204" pitchFamily="34" charset="0"/>
                <a:ea typeface="DejaVu Sans" panose="020B0603030804020204" pitchFamily="34" charset="0"/>
                <a:cs typeface="DejaVu Sans" panose="020B0603030804020204" pitchFamily="34" charset="0"/>
              </a:rPr>
            </a:br>
            <a:r>
              <a:rPr lang="sq-AL" sz="3000" noProof="0" dirty="0">
                <a:solidFill>
                  <a:srgbClr val="373365"/>
                </a:solidFill>
                <a:latin typeface="DejaVu Math TeX Gyre" panose="02000503000000000000"/>
              </a:rPr>
              <a:t>Nëntitulli 3.1: Identifikimi i pengesave të zakonshme në mësimin digjital</a:t>
            </a:r>
            <a:br>
              <a:rPr lang="sq-AL" sz="3000" noProof="0" dirty="0">
                <a:solidFill>
                  <a:srgbClr val="373365"/>
                </a:solidFill>
                <a:latin typeface="DejaVu Math TeX Gyre" panose="02000503000000000000"/>
              </a:rPr>
            </a:br>
            <a:br>
              <a:rPr lang="sq-AL" sz="3000" noProof="0" dirty="0">
                <a:solidFill>
                  <a:srgbClr val="373365"/>
                </a:solidFill>
                <a:latin typeface="DejaVu Math TeX Gyre" panose="02000503000000000000"/>
              </a:rPr>
            </a:br>
            <a:r>
              <a:rPr lang="sq-AL" sz="3000" noProof="0" dirty="0">
                <a:solidFill>
                  <a:srgbClr val="373365"/>
                </a:solidFill>
                <a:latin typeface="DejaVu Math TeX Gyre" panose="02000503000000000000"/>
              </a:rPr>
              <a:t>Nënkapullë 3.2: Projektimi i materialeve digjitale mësimore gjithëpërfshirëse</a:t>
            </a:r>
            <a:br>
              <a:rPr lang="sq-AL" sz="3000" noProof="0" dirty="0">
                <a:solidFill>
                  <a:srgbClr val="373365"/>
                </a:solidFill>
                <a:latin typeface="DejaVu Math TeX Gyre" panose="02000503000000000000"/>
              </a:rPr>
            </a:br>
            <a:br>
              <a:rPr lang="sq-AL" sz="3000" noProof="0" dirty="0">
                <a:solidFill>
                  <a:srgbClr val="373365"/>
                </a:solidFill>
                <a:latin typeface="DejaVu Math TeX Gyre" panose="02000503000000000000"/>
              </a:rPr>
            </a:br>
            <a:r>
              <a:rPr lang="sq-AL" sz="3000" noProof="0" dirty="0">
                <a:solidFill>
                  <a:srgbClr val="373365"/>
                </a:solidFill>
                <a:latin typeface="DejaVu Math TeX Gyre" panose="02000503000000000000"/>
              </a:rPr>
              <a:t>Nënkapitulli 3.3: Krijimi i paneleve të </a:t>
            </a:r>
            <a:r>
              <a:rPr lang="sq-AL" sz="3000" dirty="0">
                <a:solidFill>
                  <a:srgbClr val="373365"/>
                </a:solidFill>
                <a:latin typeface="DejaVu Math TeX Gyre" panose="02000503000000000000"/>
              </a:rPr>
              <a:t>qasshme</a:t>
            </a:r>
            <a:r>
              <a:rPr lang="sq-AL" sz="3000" noProof="0" dirty="0">
                <a:solidFill>
                  <a:srgbClr val="373365"/>
                </a:solidFill>
                <a:latin typeface="DejaVu Math TeX Gyre" panose="02000503000000000000"/>
              </a:rPr>
              <a:t> dhe mjeteve vizuale ndihmëse</a:t>
            </a:r>
            <a:endParaRPr lang="sq-AL"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Përmirësimi i cilësisë së arsimit dhe </a:t>
            </a:r>
            <a:r>
              <a:rPr lang="sq-AL" sz="1400" dirty="0">
                <a:solidFill>
                  <a:schemeClr val="bg1"/>
                </a:solidFill>
                <a:latin typeface="DejaVu Math TeX Gyre" panose="02000503000000000000" pitchFamily="2" charset="0"/>
                <a:ea typeface="DejaVu Math TeX Gyre" panose="02000503000000000000" pitchFamily="2" charset="0"/>
                <a:cs typeface="DejaVu Math TeX Gyre" panose="02000503000000000000" pitchFamily="2" charset="0"/>
              </a:rPr>
              <a:t>aftësimit profesional</a:t>
            </a: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q-AL" sz="1800" b="0" i="0" u="none" strike="noStrike" cap="none" normalizeH="0" baseline="0" noProof="0" dirty="0">
                <a:ln>
                  <a:noFill/>
                </a:ln>
                <a:solidFill>
                  <a:schemeClr val="tx1"/>
                </a:solidFill>
                <a:effectLst/>
                <a:latin typeface="Arial" panose="020B0604020202020204" pitchFamily="34" charset="0"/>
              </a:rPr>
            </a:br>
            <a:endParaRPr kumimoji="0" lang="sq-AL"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q-AL"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jeshil dhe digjital</a:t>
            </a:r>
          </a:p>
        </p:txBody>
      </p:sp>
    </p:spTree>
    <p:extLst>
      <p:ext uri="{BB962C8B-B14F-4D97-AF65-F5344CB8AC3E}">
        <p14:creationId xmlns:p14="http://schemas.microsoft.com/office/powerpoint/2010/main" val="327256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26961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sq-AL" sz="3000" b="1"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sq-AL" sz="3200" noProof="0" dirty="0">
                <a:solidFill>
                  <a:srgbClr val="303D68"/>
                </a:solidFill>
                <a:latin typeface="DejaVu Math TeX Gyre" panose="02000503000000000000" pitchFamily="2" charset="0"/>
                <a:ea typeface="+mj-ea"/>
                <a:cs typeface="+mj-cs"/>
              </a:rPr>
              <a:t>Eksploroni dhe kategorizoni pengesat e mundshme për pjesëmarrje, duke përfshirë çështjet teknike (lidhshmëria), faktorët personalë (besimi) dhe sfidat e </a:t>
            </a:r>
            <a:r>
              <a:rPr lang="sq-AL" sz="3200" dirty="0">
                <a:solidFill>
                  <a:srgbClr val="303D68"/>
                </a:solidFill>
                <a:latin typeface="DejaVu Math TeX Gyre" panose="02000503000000000000" pitchFamily="2" charset="0"/>
                <a:ea typeface="+mj-ea"/>
                <a:cs typeface="+mj-cs"/>
              </a:rPr>
              <a:t>qasjes.</a:t>
            </a:r>
            <a:endParaRPr lang="sq-AL" sz="3200" noProof="0" dirty="0">
              <a:solidFill>
                <a:srgbClr val="303D68"/>
              </a:solidFill>
              <a:latin typeface="DejaVu Math TeX Gyre" panose="02000503000000000000" pitchFamily="2" charset="0"/>
              <a:ea typeface="+mj-ea"/>
              <a:cs typeface="+mj-cs"/>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3.1: Identifikimi i barrierave të zakonshme për mësimin digjital</a:t>
            </a:r>
            <a:endParaRPr lang="sq-AL"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pic>
        <p:nvPicPr>
          <p:cNvPr id="8194" name="Picture 2" descr="mulher tocando sua testa">
            <a:extLst>
              <a:ext uri="{FF2B5EF4-FFF2-40B4-BE49-F238E27FC236}">
                <a16:creationId xmlns:a16="http://schemas.microsoft.com/office/drawing/2014/main" id="{243F14EC-F861-5149-6CB2-5288410A40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6565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3867719-AA83-060D-963D-C4F0643EF671}"/>
              </a:ext>
            </a:extLst>
          </p:cNvPr>
          <p:cNvSpPr txBox="1">
            <a:spLocks/>
          </p:cNvSpPr>
          <p:nvPr/>
        </p:nvSpPr>
        <p:spPr>
          <a:xfrm>
            <a:off x="5643715" y="1779639"/>
            <a:ext cx="6209883" cy="39131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sq-AL" sz="1800" noProof="0" dirty="0">
                <a:solidFill>
                  <a:srgbClr val="303D68"/>
                </a:solidFill>
                <a:latin typeface="DejaVu Math TeX Gyre" panose="02000503000000000000" pitchFamily="2" charset="0"/>
              </a:rPr>
              <a:t>Mësimi dixhital ofron shumë mundësi, por jo të gjithë nxënësit fillojnë me të njëjtën vetëbesim ose </a:t>
            </a:r>
            <a:r>
              <a:rPr lang="sq-AL" sz="1800" dirty="0">
                <a:solidFill>
                  <a:srgbClr val="303D68"/>
                </a:solidFill>
                <a:latin typeface="DejaVu Math TeX Gyre" panose="02000503000000000000" pitchFamily="2" charset="0"/>
              </a:rPr>
              <a:t>qasje.</a:t>
            </a:r>
            <a:endParaRPr lang="sq-AL" sz="1800" noProof="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endParaRPr lang="sq-AL" sz="1800" noProof="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sq-AL" sz="1800" noProof="0" dirty="0">
                <a:solidFill>
                  <a:srgbClr val="303D68"/>
                </a:solidFill>
                <a:latin typeface="DejaVu Math TeX Gyre" panose="02000503000000000000" pitchFamily="2" charset="0"/>
              </a:rPr>
              <a:t>Disa përballen me sfida praktike si interneti i ngadaltë ose pajisjet e vjetruara, ndërsa të tjerë kanë vështirësi me motivimin, frikën nga gabimet ose përvojën e kufizuar me mjetet digjitale.</a:t>
            </a:r>
          </a:p>
          <a:p>
            <a:pPr marL="285750" indent="-285750" algn="just">
              <a:spcAft>
                <a:spcPts val="600"/>
              </a:spcAft>
              <a:buFont typeface="Arial" panose="020B0604020202020204" pitchFamily="34" charset="0"/>
              <a:buChar char="•"/>
            </a:pPr>
            <a:endParaRPr lang="sq-AL" sz="1800" noProof="0" dirty="0">
              <a:solidFill>
                <a:srgbClr val="303D68"/>
              </a:solidFill>
              <a:latin typeface="DejaVu Math TeX Gyre" panose="02000503000000000000" pitchFamily="2" charset="0"/>
            </a:endParaRPr>
          </a:p>
          <a:p>
            <a:pPr marL="285750" indent="-285750" algn="just">
              <a:spcAft>
                <a:spcPts val="600"/>
              </a:spcAft>
              <a:buFont typeface="Arial" panose="020B0604020202020204" pitchFamily="34" charset="0"/>
              <a:buChar char="•"/>
            </a:pPr>
            <a:r>
              <a:rPr lang="sq-AL" sz="1800" noProof="0" dirty="0">
                <a:solidFill>
                  <a:srgbClr val="303D68"/>
                </a:solidFill>
                <a:latin typeface="DejaVu Math TeX Gyre" panose="02000503000000000000" pitchFamily="2" charset="0"/>
              </a:rPr>
              <a:t>Njohja e këtyre pikave të ndryshme nisjeje ndihmon mësuesit të kuptojnë pse disa nxënës përparojnë shpejt, ndërsa të tjerët kanë nevojë për më shumë mbështetje për t'u ndjerë të rehatshëm në mjedise digjitale.</a:t>
            </a:r>
            <a:endParaRPr lang="sq-AL" noProof="0" dirty="0">
              <a:latin typeface="DejaVu Math TeX Gyre"/>
            </a:endParaRPr>
          </a:p>
        </p:txBody>
      </p:sp>
      <p:sp>
        <p:nvSpPr>
          <p:cNvPr id="15" name="Title 1">
            <a:extLst>
              <a:ext uri="{FF2B5EF4-FFF2-40B4-BE49-F238E27FC236}">
                <a16:creationId xmlns:a16="http://schemas.microsoft.com/office/drawing/2014/main" id="{25179873-DFEF-0E18-D084-EBE5B2035113}"/>
              </a:ext>
            </a:extLst>
          </p:cNvPr>
          <p:cNvSpPr txBox="1">
            <a:spLocks/>
          </p:cNvSpPr>
          <p:nvPr/>
        </p:nvSpPr>
        <p:spPr>
          <a:xfrm>
            <a:off x="5643715" y="745527"/>
            <a:ext cx="6209884"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Kuptimi i arsyeve pse shfaqen pengesat</a:t>
            </a: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465" y="6039958"/>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sq-AL" sz="800" noProof="0" dirty="0">
                <a:solidFill>
                  <a:schemeClr val="bg1"/>
                </a:solidFill>
                <a:latin typeface="DejaVu Math TeX Gyre" panose="02000503000000000000"/>
              </a:rPr>
              <a:t>Imazh nga alvaro-reyes-qWwpHwip31M-unsplash</a:t>
            </a:r>
          </a:p>
        </p:txBody>
      </p:sp>
      <p:sp>
        <p:nvSpPr>
          <p:cNvPr id="2" name="CaixaDeTexto 1">
            <a:extLst>
              <a:ext uri="{FF2B5EF4-FFF2-40B4-BE49-F238E27FC236}">
                <a16:creationId xmlns:a16="http://schemas.microsoft.com/office/drawing/2014/main" id="{D72DD5B2-01B1-E32A-D335-D91351569C3E}"/>
              </a:ext>
            </a:extLst>
          </p:cNvPr>
          <p:cNvSpPr txBox="1"/>
          <p:nvPr/>
        </p:nvSpPr>
        <p:spPr>
          <a:xfrm>
            <a:off x="414696" y="237378"/>
            <a:ext cx="1868129" cy="261610"/>
          </a:xfrm>
          <a:prstGeom prst="rect">
            <a:avLst/>
          </a:prstGeom>
          <a:noFill/>
        </p:spPr>
        <p:txBody>
          <a:bodyPr wrap="square">
            <a:spAutoFit/>
          </a:bodyPr>
          <a:lstStyle/>
          <a:p>
            <a:r>
              <a:rPr lang="sq-AL" sz="1100" noProof="0" dirty="0">
                <a:solidFill>
                  <a:schemeClr val="bg1"/>
                </a:solidFill>
                <a:latin typeface="DejaVu Math TeX Gyre" panose="02000503000000000000"/>
              </a:rPr>
              <a:t>Imazh: arifriyanto.unsplash</a:t>
            </a:r>
          </a:p>
        </p:txBody>
      </p:sp>
    </p:spTree>
    <p:extLst>
      <p:ext uri="{BB962C8B-B14F-4D97-AF65-F5344CB8AC3E}">
        <p14:creationId xmlns:p14="http://schemas.microsoft.com/office/powerpoint/2010/main" val="4175086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10517677" cy="3843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sq-AL" sz="2000" noProof="0" dirty="0">
                <a:solidFill>
                  <a:srgbClr val="303D68"/>
                </a:solidFill>
                <a:latin typeface="DejaVu Math TeX Gyre" panose="02000503000000000000" pitchFamily="2" charset="0"/>
              </a:rPr>
              <a:t>Pengesat shfaqen në mënyra të ndryshme dhe shpesh mbivendosen.</a:t>
            </a: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Barriera teknike përfshijnë internet të paqëndrueshëm, pajisje të përbashkëta në shtëpi, ose platforma që kërkojnë shumë hapa.</a:t>
            </a: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Bariërat personale përfshijnë vetëbesim të ulët, shqetësim për dështim, ose përvoja negative të mëparshme me teknologjinë.</a:t>
            </a:r>
          </a:p>
          <a:p>
            <a:pPr marL="285750" indent="-285750" algn="just">
              <a:spcAft>
                <a:spcPts val="600"/>
              </a:spcAft>
              <a:buFont typeface="Arial" panose="020B0604020202020204" pitchFamily="34" charset="0"/>
              <a:buChar char="•"/>
            </a:pPr>
            <a:r>
              <a:rPr lang="sq-AL" sz="2000" noProof="0" dirty="0">
                <a:solidFill>
                  <a:srgbClr val="303D68"/>
                </a:solidFill>
                <a:latin typeface="DejaVu Math TeX Gyre" panose="02000503000000000000" pitchFamily="2" charset="0"/>
              </a:rPr>
              <a:t>Pengesat e</a:t>
            </a:r>
            <a:r>
              <a:rPr lang="sq-AL" sz="2000" dirty="0">
                <a:solidFill>
                  <a:srgbClr val="303D68"/>
                </a:solidFill>
                <a:latin typeface="DejaVu Math TeX Gyre" panose="02000503000000000000" pitchFamily="2" charset="0"/>
              </a:rPr>
              <a:t> qasjes</a:t>
            </a:r>
            <a:r>
              <a:rPr lang="sq-AL" sz="2000" noProof="0" dirty="0">
                <a:solidFill>
                  <a:srgbClr val="303D68"/>
                </a:solidFill>
                <a:latin typeface="DejaVu Math TeX Gyre" panose="02000503000000000000" pitchFamily="2" charset="0"/>
              </a:rPr>
              <a:t> lindin kur materialet nuk janë projektuar për nxënës me vështirësi vizuale, dëgjimore, gjuhësore ose në lexim.</a:t>
            </a:r>
          </a:p>
          <a:p>
            <a:pPr algn="just">
              <a:spcAft>
                <a:spcPts val="600"/>
              </a:spcAft>
            </a:pPr>
            <a:endParaRPr lang="sq-AL" sz="2000" noProof="0" dirty="0">
              <a:solidFill>
                <a:srgbClr val="303D68"/>
              </a:solidFill>
              <a:latin typeface="DejaVu Math TeX Gyre" panose="02000503000000000000" pitchFamily="2" charset="0"/>
            </a:endParaRPr>
          </a:p>
          <a:p>
            <a:pPr algn="just">
              <a:spcAft>
                <a:spcPts val="600"/>
              </a:spcAft>
            </a:pPr>
            <a:r>
              <a:rPr lang="sq-AL" sz="2000" noProof="0" dirty="0">
                <a:solidFill>
                  <a:srgbClr val="303D68"/>
                </a:solidFill>
                <a:latin typeface="DejaVu Math TeX Gyre" panose="02000503000000000000" pitchFamily="2" charset="0"/>
              </a:rPr>
              <a:t>Kuptimi i këtyre kategorive ndihmon mësuesit të identifikojnë ku nevojitet mbështetje dhe të përshtatin aktivitetet në mënyrë që çdo nxënës të mund të marrë pjesë.</a:t>
            </a:r>
            <a:endParaRPr lang="sq-AL" sz="1900" noProof="0" dirty="0"/>
          </a:p>
        </p:txBody>
      </p:sp>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106159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Llojet e barrierave që ndikojnë tek nxënësit</a:t>
            </a: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sq-AL" sz="800" noProof="0" dirty="0">
                <a:solidFill>
                  <a:schemeClr val="bg1"/>
                </a:solidFill>
                <a:latin typeface="DejaVu Math TeX Gyre" panose="02000503000000000000"/>
              </a:rPr>
              <a:t>Imazh nga olav-ahrens-rotne-4Ennrbj1svk-unsplash</a:t>
            </a:r>
          </a:p>
        </p:txBody>
      </p:sp>
    </p:spTree>
    <p:extLst>
      <p:ext uri="{BB962C8B-B14F-4D97-AF65-F5344CB8AC3E}">
        <p14:creationId xmlns:p14="http://schemas.microsoft.com/office/powerpoint/2010/main" val="189305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AF6C5-90BD-182D-8CC6-3C77D1FE67A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2FEEF2-31E7-0496-0CC9-57D4F3BFB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7" name="Title 1">
            <a:extLst>
              <a:ext uri="{FF2B5EF4-FFF2-40B4-BE49-F238E27FC236}">
                <a16:creationId xmlns:a16="http://schemas.microsoft.com/office/drawing/2014/main" id="{57A3014F-B293-B2F6-03E3-3E0D09B500E3}"/>
              </a:ext>
            </a:extLst>
          </p:cNvPr>
          <p:cNvSpPr txBox="1">
            <a:spLocks/>
          </p:cNvSpPr>
          <p:nvPr/>
        </p:nvSpPr>
        <p:spPr>
          <a:xfrm>
            <a:off x="514117" y="1507167"/>
            <a:ext cx="5580359" cy="42418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endParaRPr lang="sq-AL" sz="1800" noProof="0" dirty="0">
              <a:solidFill>
                <a:srgbClr val="303D68"/>
              </a:solidFill>
              <a:latin typeface="DejaVu Math TeX Gyre" panose="02000503000000000000" pitchFamily="2" charset="0"/>
            </a:endParaRPr>
          </a:p>
          <a:p>
            <a:pPr algn="just">
              <a:spcAft>
                <a:spcPts val="600"/>
              </a:spcAft>
            </a:pPr>
            <a:r>
              <a:rPr lang="sq-AL" sz="1800" noProof="0" dirty="0">
                <a:solidFill>
                  <a:srgbClr val="303D68"/>
                </a:solidFill>
                <a:latin typeface="DejaVu Math TeX Gyre" panose="02000503000000000000" pitchFamily="2" charset="0"/>
              </a:rPr>
              <a:t>Kur mësuesit kuptojnë pengesat me të cilat përballen nxënësit, ata mund të krijojnë përvoja mësimore që janë realiste, gjithëpërfshirëse dhe mbështetëse.</a:t>
            </a:r>
          </a:p>
          <a:p>
            <a:pPr algn="just">
              <a:spcAft>
                <a:spcPts val="600"/>
              </a:spcAft>
            </a:pPr>
            <a:endParaRPr lang="sq-AL" sz="1800" noProof="0" dirty="0">
              <a:solidFill>
                <a:srgbClr val="303D68"/>
              </a:solidFill>
              <a:latin typeface="DejaVu Math TeX Gyre" panose="02000503000000000000" pitchFamily="2" charset="0"/>
            </a:endParaRPr>
          </a:p>
          <a:p>
            <a:pPr algn="just">
              <a:spcAft>
                <a:spcPts val="600"/>
              </a:spcAft>
            </a:pPr>
            <a:r>
              <a:rPr lang="sq-AL" sz="1800" noProof="0" dirty="0">
                <a:solidFill>
                  <a:srgbClr val="303D68"/>
                </a:solidFill>
                <a:latin typeface="DejaVu Math TeX Gyre" panose="02000503000000000000" pitchFamily="2" charset="0"/>
              </a:rPr>
              <a:t>Rregullime të vogla (udhëzime më të qarta, formate alternative, detyra hap pas hapi ose mjete më të thjeshta) shpesh heqin shumicën e presionit që ndjejnë nxënësit.</a:t>
            </a:r>
          </a:p>
          <a:p>
            <a:pPr algn="just">
              <a:spcAft>
                <a:spcPts val="600"/>
              </a:spcAft>
            </a:pPr>
            <a:endParaRPr lang="sq-AL" sz="1800" noProof="0" dirty="0">
              <a:solidFill>
                <a:srgbClr val="303D68"/>
              </a:solidFill>
              <a:latin typeface="DejaVu Math TeX Gyre" panose="02000503000000000000" pitchFamily="2" charset="0"/>
            </a:endParaRPr>
          </a:p>
          <a:p>
            <a:pPr algn="just">
              <a:spcAft>
                <a:spcPts val="600"/>
              </a:spcAft>
            </a:pPr>
            <a:r>
              <a:rPr lang="sq-AL" sz="1800" noProof="0" dirty="0">
                <a:solidFill>
                  <a:srgbClr val="303D68"/>
                </a:solidFill>
                <a:latin typeface="DejaVu Math TeX Gyre" panose="02000503000000000000" pitchFamily="2" charset="0"/>
              </a:rPr>
              <a:t>Identifikimi i pengesave në kohë gjithashtu ndihmon në parandalimin e frustrimit, ndërton besimin dhe siguron që aftësitë </a:t>
            </a:r>
            <a:r>
              <a:rPr lang="sq-AL" sz="1800" dirty="0">
                <a:solidFill>
                  <a:srgbClr val="303D68"/>
                </a:solidFill>
                <a:latin typeface="DejaVu Math TeX Gyre" panose="02000503000000000000" pitchFamily="2" charset="0"/>
              </a:rPr>
              <a:t>digjitale</a:t>
            </a:r>
            <a:r>
              <a:rPr lang="sq-AL" sz="1800" noProof="0" dirty="0">
                <a:solidFill>
                  <a:srgbClr val="303D68"/>
                </a:solidFill>
                <a:latin typeface="DejaVu Math TeX Gyre" panose="02000503000000000000" pitchFamily="2" charset="0"/>
              </a:rPr>
              <a:t> të bëhen të arritshme për të gjithë, jo vetëm për përdoruesit e sigurt.</a:t>
            </a:r>
          </a:p>
        </p:txBody>
      </p:sp>
      <p:sp>
        <p:nvSpPr>
          <p:cNvPr id="8" name="Title 1">
            <a:extLst>
              <a:ext uri="{FF2B5EF4-FFF2-40B4-BE49-F238E27FC236}">
                <a16:creationId xmlns:a16="http://schemas.microsoft.com/office/drawing/2014/main" id="{1B386920-A7F1-3DD1-01D2-9A8131F4050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Pse identifikimi i pengesave ka rëndësi për mësimdhënien</a:t>
            </a:r>
          </a:p>
        </p:txBody>
      </p:sp>
      <p:pic>
        <p:nvPicPr>
          <p:cNvPr id="10" name="Picture 9" descr="Blue text on a black background&#10;&#10;Description automatically generated">
            <a:extLst>
              <a:ext uri="{FF2B5EF4-FFF2-40B4-BE49-F238E27FC236}">
                <a16:creationId xmlns:a16="http://schemas.microsoft.com/office/drawing/2014/main" id="{2768B84B-D761-502F-12CC-E5AD251A0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F67F2708-5A5B-CA84-BE18-2B43ADB73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72C21C7C-A71A-E6D9-8EDE-802780F34C94}"/>
              </a:ext>
            </a:extLst>
          </p:cNvPr>
          <p:cNvSpPr txBox="1"/>
          <p:nvPr/>
        </p:nvSpPr>
        <p:spPr>
          <a:xfrm>
            <a:off x="10018448" y="6585024"/>
            <a:ext cx="3348636" cy="215444"/>
          </a:xfrm>
          <a:prstGeom prst="rect">
            <a:avLst/>
          </a:prstGeom>
          <a:noFill/>
        </p:spPr>
        <p:txBody>
          <a:bodyPr wrap="square" rtlCol="0">
            <a:spAutoFit/>
          </a:bodyPr>
          <a:lstStyle/>
          <a:p>
            <a:r>
              <a:rPr lang="sq-AL" sz="800" noProof="0" dirty="0">
                <a:solidFill>
                  <a:schemeClr val="bg1"/>
                </a:solidFill>
                <a:latin typeface="DejaVu Math TeX Gyre" panose="02000503000000000000"/>
              </a:rPr>
              <a:t>Foto nga ux-indonesia-qC2n6RQU4Vw-unsplash</a:t>
            </a:r>
          </a:p>
        </p:txBody>
      </p:sp>
      <p:pic>
        <p:nvPicPr>
          <p:cNvPr id="2" name="Imagem 1">
            <a:extLst>
              <a:ext uri="{FF2B5EF4-FFF2-40B4-BE49-F238E27FC236}">
                <a16:creationId xmlns:a16="http://schemas.microsoft.com/office/drawing/2014/main" id="{3BD06A58-4027-5110-6745-E93D79DA54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5567"/>
            <a:ext cx="6207038" cy="6488351"/>
          </a:xfrm>
          <a:prstGeom prst="rect">
            <a:avLst/>
          </a:prstGeom>
          <a:noFill/>
          <a:ln>
            <a:noFill/>
          </a:ln>
        </p:spPr>
      </p:pic>
    </p:spTree>
    <p:extLst>
      <p:ext uri="{BB962C8B-B14F-4D97-AF65-F5344CB8AC3E}">
        <p14:creationId xmlns:p14="http://schemas.microsoft.com/office/powerpoint/2010/main" val="854845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Aplikoni parimet e dizajnit universal duke përdorur softuer zyre të disponueshëm falas ose standard. </a:t>
            </a: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Kontrollues të integruar të </a:t>
            </a:r>
            <a:r>
              <a:rPr lang="sq-AL" sz="3000" dirty="0">
                <a:solidFill>
                  <a:srgbClr val="303D68"/>
                </a:solidFill>
                <a:latin typeface="DejaVu Math TeX Gyre" panose="02000503000000000000" pitchFamily="2" charset="0"/>
                <a:ea typeface="+mj-ea"/>
                <a:cs typeface="+mj-cs"/>
              </a:rPr>
              <a:t>qasjes,</a:t>
            </a:r>
            <a:r>
              <a:rPr lang="sq-AL" sz="3000" noProof="0" dirty="0">
                <a:solidFill>
                  <a:srgbClr val="303D68"/>
                </a:solidFill>
                <a:latin typeface="DejaVu Math TeX Gyre" panose="02000503000000000000" pitchFamily="2" charset="0"/>
                <a:ea typeface="+mj-ea"/>
                <a:cs typeface="+mj-cs"/>
              </a:rPr>
              <a:t> krijimi i videove me titra me mjete online dhe strukturimi i dokumenteve për lexues ekrani për të krijuar përmbajtje tërheqëse për nxënësit me nevoja të ndryshme.</a:t>
            </a:r>
            <a:endParaRPr lang="sq-AL"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Nënkapak 3.2: Projektimi i materialeve digjitale mësimore gjithëpërfshirëse</a:t>
            </a:r>
            <a:endParaRPr lang="sq-AL"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7C3E-A2CA-0008-8BBB-4E0217E5F4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9C4E78-01E0-1016-8ECC-6869CD1D3AA7}"/>
              </a:ext>
            </a:extLst>
          </p:cNvPr>
          <p:cNvSpPr txBox="1">
            <a:spLocks/>
          </p:cNvSpPr>
          <p:nvPr/>
        </p:nvSpPr>
        <p:spPr>
          <a:xfrm>
            <a:off x="514117"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Çfarë synojnë të arrijnë materialet digjitale gjithëpërfshirëse</a:t>
            </a:r>
          </a:p>
        </p:txBody>
      </p:sp>
      <p:pic>
        <p:nvPicPr>
          <p:cNvPr id="2" name="Picture 1" descr="A logo with text on it&#10;&#10;Description automatically generated">
            <a:extLst>
              <a:ext uri="{FF2B5EF4-FFF2-40B4-BE49-F238E27FC236}">
                <a16:creationId xmlns:a16="http://schemas.microsoft.com/office/drawing/2014/main" id="{E219C031-B868-20DA-D7DE-6E66387C2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B955873-15AD-1E82-2847-8393DF1C1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4" name="Title 1">
            <a:extLst>
              <a:ext uri="{FF2B5EF4-FFF2-40B4-BE49-F238E27FC236}">
                <a16:creationId xmlns:a16="http://schemas.microsoft.com/office/drawing/2014/main" id="{9A45F0C7-FC0C-A813-9E54-65A1BEE60C6B}"/>
              </a:ext>
            </a:extLst>
          </p:cNvPr>
          <p:cNvSpPr txBox="1">
            <a:spLocks/>
          </p:cNvSpPr>
          <p:nvPr/>
        </p:nvSpPr>
        <p:spPr>
          <a:xfrm>
            <a:off x="514117" y="1268780"/>
            <a:ext cx="7155043"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endParaRPr lang="sq-AL" sz="1800" noProof="0" dirty="0">
              <a:solidFill>
                <a:srgbClr val="303D68"/>
              </a:solidFill>
              <a:latin typeface="DejaVu Math TeX Gyre" panose="02000503000000000000" pitchFamily="2" charset="0"/>
            </a:endParaRPr>
          </a:p>
          <a:p>
            <a:pPr algn="just">
              <a:spcAft>
                <a:spcPts val="600"/>
              </a:spcAft>
            </a:pPr>
            <a:r>
              <a:rPr lang="sq-AL" sz="1800" noProof="0" dirty="0">
                <a:solidFill>
                  <a:srgbClr val="303D68"/>
                </a:solidFill>
                <a:latin typeface="DejaVu Math TeX Gyre" panose="02000503000000000000" pitchFamily="2" charset="0"/>
              </a:rPr>
              <a:t>Materialet digjitale gjithëpërfshirëse e bëjnë të mësuarit të aksesueshëm për çdo student, pavarësisht nga vetëbesimi, niveli i gjuhës apo përvoja e mëparshme digjitale.</a:t>
            </a:r>
          </a:p>
          <a:p>
            <a:pPr algn="just">
              <a:spcAft>
                <a:spcPts val="600"/>
              </a:spcAft>
            </a:pPr>
            <a:endParaRPr lang="sq-AL" sz="1800" noProof="0" dirty="0">
              <a:solidFill>
                <a:srgbClr val="303D68"/>
              </a:solidFill>
              <a:latin typeface="DejaVu Math TeX Gyre" panose="02000503000000000000" pitchFamily="2" charset="0"/>
            </a:endParaRPr>
          </a:p>
          <a:p>
            <a:pPr algn="just">
              <a:spcAft>
                <a:spcPts val="600"/>
              </a:spcAft>
            </a:pPr>
            <a:r>
              <a:rPr lang="sq-AL" sz="1800" noProof="0" dirty="0">
                <a:solidFill>
                  <a:srgbClr val="303D68"/>
                </a:solidFill>
                <a:latin typeface="DejaVu Math TeX Gyre" panose="02000503000000000000" pitchFamily="2" charset="0"/>
              </a:rPr>
              <a:t>Qëllimi nuk është të thjeshtësohet përmbajtja, por të hiqen pengesat e panevojshme.</a:t>
            </a:r>
          </a:p>
          <a:p>
            <a:pPr algn="just">
              <a:spcAft>
                <a:spcPts val="600"/>
              </a:spcAft>
            </a:pPr>
            <a:endParaRPr lang="sq-AL" sz="1800" noProof="0" dirty="0">
              <a:solidFill>
                <a:srgbClr val="303D68"/>
              </a:solidFill>
              <a:latin typeface="DejaVu Math TeX Gyre" panose="02000503000000000000" pitchFamily="2" charset="0"/>
            </a:endParaRPr>
          </a:p>
          <a:p>
            <a:pPr algn="just">
              <a:spcAft>
                <a:spcPts val="600"/>
              </a:spcAft>
            </a:pPr>
            <a:r>
              <a:rPr lang="sq-AL" sz="1800" noProof="0" dirty="0">
                <a:solidFill>
                  <a:srgbClr val="303D68"/>
                </a:solidFill>
                <a:latin typeface="DejaVu Math TeX Gyre" panose="02000503000000000000" pitchFamily="2" charset="0"/>
              </a:rPr>
              <a:t>Kur udhëzimet janë të qarta, formatet janë të lehta për t'u ndjekur dhe shembujt janë praktikë, nxënësit kalojnë më pak kohë duke u munduar me formatin dhe më shumë kohë duke u angazhuar në detyrën reale të të nxënit.</a:t>
            </a:r>
          </a:p>
        </p:txBody>
      </p:sp>
      <p:pic>
        <p:nvPicPr>
          <p:cNvPr id="9218" name="Picture 2" descr="Uma pessoa digitando em um laptop ao lado de um livro">
            <a:extLst>
              <a:ext uri="{FF2B5EF4-FFF2-40B4-BE49-F238E27FC236}">
                <a16:creationId xmlns:a16="http://schemas.microsoft.com/office/drawing/2014/main" id="{350863C1-6933-708B-94C2-306B025C7A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0033" y="917674"/>
            <a:ext cx="3951967" cy="5940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0B2AA2A-A90B-F5E9-D254-4821644855C8}"/>
              </a:ext>
            </a:extLst>
          </p:cNvPr>
          <p:cNvSpPr txBox="1"/>
          <p:nvPr/>
        </p:nvSpPr>
        <p:spPr>
          <a:xfrm>
            <a:off x="10095652" y="1268780"/>
            <a:ext cx="1868129" cy="261610"/>
          </a:xfrm>
          <a:prstGeom prst="rect">
            <a:avLst/>
          </a:prstGeom>
          <a:noFill/>
        </p:spPr>
        <p:txBody>
          <a:bodyPr wrap="square">
            <a:spAutoFit/>
          </a:bodyPr>
          <a:lstStyle/>
          <a:p>
            <a:r>
              <a:rPr lang="sq-AL" sz="1100" noProof="0" dirty="0">
                <a:solidFill>
                  <a:schemeClr val="bg1"/>
                </a:solidFill>
                <a:latin typeface="DejaVu Math TeX Gyre" panose="02000503000000000000"/>
              </a:rPr>
              <a:t>Imazh: monajain.unsplash</a:t>
            </a:r>
          </a:p>
        </p:txBody>
      </p:sp>
    </p:spTree>
    <p:extLst>
      <p:ext uri="{BB962C8B-B14F-4D97-AF65-F5344CB8AC3E}">
        <p14:creationId xmlns:p14="http://schemas.microsoft.com/office/powerpoint/2010/main" val="174832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Moduli 1: Sinjalet e tregut të punës dhe hartëzimi me ESCO</a:t>
            </a:r>
            <a:br>
              <a:rPr lang="sq-AL" sz="3000" b="1" noProof="0" dirty="0">
                <a:latin typeface="DejaVu Sans" panose="020B0603030804020204" pitchFamily="34" charset="0"/>
                <a:ea typeface="DejaVu Sans" panose="020B0603030804020204" pitchFamily="34" charset="0"/>
                <a:cs typeface="DejaVu Sans" panose="020B0603030804020204" pitchFamily="34" charset="0"/>
              </a:rPr>
            </a:br>
            <a:br>
              <a:rPr lang="sq-AL" sz="3000" b="1" noProof="0" dirty="0">
                <a:latin typeface="DejaVu Sans" panose="020B0603030804020204" pitchFamily="34" charset="0"/>
                <a:ea typeface="DejaVu Sans" panose="020B0603030804020204" pitchFamily="34" charset="0"/>
                <a:cs typeface="DejaVu Sans" panose="020B0603030804020204" pitchFamily="34" charset="0"/>
              </a:rPr>
            </a:br>
            <a:r>
              <a:rPr lang="sq-AL" sz="3000" noProof="0" dirty="0">
                <a:solidFill>
                  <a:srgbClr val="373365"/>
                </a:solidFill>
                <a:latin typeface="DejaVu Math TeX Gyre" panose="02000503000000000000"/>
              </a:rPr>
              <a:t>Nëntitull 1.1: Burimi dhe interpretimi i të </a:t>
            </a:r>
            <a:r>
              <a:rPr lang="sq-AL" sz="3000" dirty="0">
                <a:solidFill>
                  <a:srgbClr val="373365"/>
                </a:solidFill>
                <a:latin typeface="DejaVu Math TeX Gyre" panose="02000503000000000000"/>
              </a:rPr>
              <a:t>dhënave</a:t>
            </a:r>
            <a:r>
              <a:rPr lang="sq-AL" sz="3000" noProof="0" dirty="0">
                <a:solidFill>
                  <a:srgbClr val="373365"/>
                </a:solidFill>
                <a:latin typeface="DejaVu Math TeX Gyre" panose="02000503000000000000"/>
              </a:rPr>
              <a:t> të tregut të punës</a:t>
            </a:r>
            <a:br>
              <a:rPr lang="sq-AL" sz="3000" noProof="0" dirty="0">
                <a:solidFill>
                  <a:srgbClr val="373365"/>
                </a:solidFill>
                <a:latin typeface="DejaVu Math TeX Gyre" panose="02000503000000000000"/>
              </a:rPr>
            </a:br>
            <a:br>
              <a:rPr lang="sq-AL" sz="3000" noProof="0" dirty="0">
                <a:solidFill>
                  <a:srgbClr val="373365"/>
                </a:solidFill>
                <a:latin typeface="DejaVu Math TeX Gyre" panose="02000503000000000000"/>
              </a:rPr>
            </a:br>
            <a:r>
              <a:rPr lang="sq-AL" sz="3000" noProof="0" dirty="0">
                <a:solidFill>
                  <a:srgbClr val="373365"/>
                </a:solidFill>
                <a:latin typeface="DejaVu Math TeX Gyre" panose="02000503000000000000"/>
              </a:rPr>
              <a:t>Nënkapitulli 1.2: Ekstraktimi dhe normalizimi i terminologjisë së aftësive digjitale</a:t>
            </a:r>
            <a:br>
              <a:rPr lang="sq-AL" sz="3000" noProof="0" dirty="0">
                <a:solidFill>
                  <a:srgbClr val="373365"/>
                </a:solidFill>
                <a:latin typeface="DejaVu Math TeX Gyre" panose="02000503000000000000"/>
              </a:rPr>
            </a:br>
            <a:br>
              <a:rPr lang="sq-AL" sz="3000" noProof="0" dirty="0">
                <a:solidFill>
                  <a:srgbClr val="373365"/>
                </a:solidFill>
                <a:latin typeface="DejaVu Math TeX Gyre" panose="02000503000000000000"/>
              </a:rPr>
            </a:br>
            <a:r>
              <a:rPr lang="sq-AL" sz="3000" noProof="0" dirty="0">
                <a:solidFill>
                  <a:srgbClr val="373365"/>
                </a:solidFill>
                <a:latin typeface="DejaVu Math TeX Gyre" panose="02000503000000000000"/>
              </a:rPr>
              <a:t>Nënkapitulli 1.3: Lidhja midis aftësive dhe standardeve</a:t>
            </a:r>
            <a:endParaRPr lang="sq-AL"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Përmirësimi i cilësisë së arsimit dhe </a:t>
            </a:r>
            <a:r>
              <a:rPr lang="sq-AL" sz="1400" dirty="0">
                <a:solidFill>
                  <a:schemeClr val="bg1"/>
                </a:solidFill>
                <a:latin typeface="DejaVu Math TeX Gyre" panose="02000503000000000000" pitchFamily="2" charset="0"/>
                <a:ea typeface="DejaVu Math TeX Gyre" panose="02000503000000000000" pitchFamily="2" charset="0"/>
                <a:cs typeface="DejaVu Math TeX Gyre" panose="02000503000000000000" pitchFamily="2" charset="0"/>
              </a:rPr>
              <a:t>aftësimit</a:t>
            </a: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 profesional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q-AL" sz="1800" b="0" i="0" u="none" strike="noStrike" cap="none" normalizeH="0" baseline="0" noProof="0" dirty="0">
                <a:ln>
                  <a:noFill/>
                </a:ln>
                <a:solidFill>
                  <a:schemeClr val="tx1"/>
                </a:solidFill>
                <a:effectLst/>
                <a:latin typeface="Arial" panose="020B0604020202020204" pitchFamily="34" charset="0"/>
              </a:rPr>
            </a:br>
            <a:endParaRPr kumimoji="0" lang="sq-AL"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q-AL"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jeshil dhe digjital</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BCA88-ABD0-EB28-7883-648B967EE04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DE337E-4B72-8488-F156-1274888EC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FC6D7807-6065-5182-D8B0-36CC816CF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0267D439-357C-4CD3-4EB6-669847BF4F62}"/>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Parimet Kryesore për Dizajnin</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Gjithëpërfshirës</a:t>
            </a:r>
            <a:endPar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637EDC76-D55F-BEF3-F8EC-2414D7E78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46B8F96-E8ED-9725-B05F-F5DEA9FB0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962AEB75-B282-C555-7FE4-9B91D955651F}"/>
              </a:ext>
            </a:extLst>
          </p:cNvPr>
          <p:cNvSpPr txBox="1">
            <a:spLocks/>
          </p:cNvSpPr>
          <p:nvPr/>
        </p:nvSpPr>
        <p:spPr>
          <a:xfrm>
            <a:off x="0" y="1583828"/>
            <a:ext cx="7567999" cy="4198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sq-AL" sz="2000" noProof="0" dirty="0">
                <a:solidFill>
                  <a:srgbClr val="303D68"/>
                </a:solidFill>
                <a:latin typeface="DejaVu Math TeX Gyre" panose="02000503000000000000" pitchFamily="2" charset="0"/>
              </a:rPr>
              <a:t>Dizajni gjithëpërfshirës efektiv fokusohet në qartësi, strukturë dhe përdorshmëri.</a:t>
            </a:r>
          </a:p>
          <a:p>
            <a:pPr lvl="1" algn="just"/>
            <a:endParaRPr lang="sq-AL" sz="2000" noProof="0" dirty="0">
              <a:solidFill>
                <a:srgbClr val="303D68"/>
              </a:solidFill>
              <a:latin typeface="DejaVu Math TeX Gyre" panose="02000503000000000000" pitchFamily="2" charset="0"/>
            </a:endParaRPr>
          </a:p>
          <a:p>
            <a:pPr lvl="1" algn="just"/>
            <a:r>
              <a:rPr lang="sq-AL" sz="2000" noProof="0" dirty="0">
                <a:solidFill>
                  <a:srgbClr val="303D68"/>
                </a:solidFill>
                <a:latin typeface="DejaVu Math TeX Gyre" panose="02000503000000000000" pitchFamily="2" charset="0"/>
              </a:rPr>
              <a:t>Materialet funksionojnë më mirë kur përdorin gjuhë të thjeshtë, seksione të shkurtra dhe format të qëndrueshme që udhëheqin mësuesit hap pas hapi.</a:t>
            </a:r>
          </a:p>
          <a:p>
            <a:pPr lvl="1" algn="just"/>
            <a:endParaRPr lang="sq-AL" sz="2000" noProof="0" dirty="0">
              <a:solidFill>
                <a:srgbClr val="303D68"/>
              </a:solidFill>
              <a:latin typeface="DejaVu Math TeX Gyre" panose="02000503000000000000" pitchFamily="2" charset="0"/>
            </a:endParaRPr>
          </a:p>
          <a:p>
            <a:pPr lvl="1" algn="just"/>
            <a:r>
              <a:rPr lang="sq-AL" sz="2000" noProof="0" dirty="0">
                <a:solidFill>
                  <a:srgbClr val="303D68"/>
                </a:solidFill>
                <a:latin typeface="DejaVu Math TeX Gyre" panose="02000503000000000000" pitchFamily="2" charset="0"/>
              </a:rPr>
              <a:t>Imazhet, ikonat dhe mbishkrimet mund të mbështesin kuptimin, por vetëm kur kanë një qëllim të qartë.</a:t>
            </a:r>
          </a:p>
          <a:p>
            <a:pPr lvl="1" algn="just"/>
            <a:endParaRPr lang="sq-AL" sz="2000" noProof="0" dirty="0">
              <a:solidFill>
                <a:srgbClr val="303D68"/>
              </a:solidFill>
              <a:latin typeface="DejaVu Math TeX Gyre" panose="02000503000000000000" pitchFamily="2" charset="0"/>
            </a:endParaRPr>
          </a:p>
          <a:p>
            <a:pPr lvl="1" algn="just"/>
            <a:r>
              <a:rPr lang="sq-AL" sz="2000" noProof="0" dirty="0">
                <a:solidFill>
                  <a:srgbClr val="303D68"/>
                </a:solidFill>
                <a:latin typeface="DejaVu Math TeX Gyre" panose="02000503000000000000" pitchFamily="2" charset="0"/>
              </a:rPr>
              <a:t>Karakteristikat e </a:t>
            </a:r>
            <a:r>
              <a:rPr lang="sq-AL" sz="2000" dirty="0">
                <a:solidFill>
                  <a:srgbClr val="303D68"/>
                </a:solidFill>
                <a:latin typeface="DejaVu Math TeX Gyre" panose="02000503000000000000" pitchFamily="2" charset="0"/>
              </a:rPr>
              <a:t>qasjes</a:t>
            </a:r>
            <a:r>
              <a:rPr lang="sq-AL" sz="2000" noProof="0" dirty="0">
                <a:solidFill>
                  <a:srgbClr val="303D68"/>
                </a:solidFill>
                <a:latin typeface="DejaVu Math TeX Gyre" panose="02000503000000000000" pitchFamily="2" charset="0"/>
              </a:rPr>
              <a:t>, si fontet e lexueshme, </a:t>
            </a:r>
            <a:r>
              <a:rPr lang="sq-AL" sz="2000" noProof="0" dirty="0" err="1">
                <a:solidFill>
                  <a:srgbClr val="303D68"/>
                </a:solidFill>
                <a:latin typeface="DejaVu Math TeX Gyre" panose="02000503000000000000" pitchFamily="2" charset="0"/>
              </a:rPr>
              <a:t>titrat</a:t>
            </a:r>
            <a:r>
              <a:rPr lang="sq-AL" sz="2000" noProof="0" dirty="0">
                <a:solidFill>
                  <a:srgbClr val="303D68"/>
                </a:solidFill>
                <a:latin typeface="DejaVu Math TeX Gyre" panose="02000503000000000000" pitchFamily="2" charset="0"/>
              </a:rPr>
              <a:t> ose teksti alternativ, sigurojnë që të mësuarit me nevoja të ndryshme të mund të marrin pjesë plotësisht, qoftë në telefon, tablet apo kompjuter.</a:t>
            </a:r>
          </a:p>
          <a:p>
            <a:pPr marL="742950" lvl="1" indent="-285750" algn="just">
              <a:buFont typeface="Courier New" panose="02070309020205020404" pitchFamily="49" charset="0"/>
              <a:buChar char="o"/>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CF8F7F44-712F-E6A9-C6EB-54F25CB75E47}"/>
              </a:ext>
            </a:extLst>
          </p:cNvPr>
          <p:cNvSpPr txBox="1">
            <a:spLocks/>
          </p:cNvSpPr>
          <p:nvPr/>
        </p:nvSpPr>
        <p:spPr>
          <a:xfrm>
            <a:off x="5962785" y="1963148"/>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Courier New" panose="02070309020205020404" pitchFamily="49" charset="0"/>
              <a:buChar char="o"/>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242" name="Picture 2" descr="mulher vestindo jaqueta cinza">
            <a:extLst>
              <a:ext uri="{FF2B5EF4-FFF2-40B4-BE49-F238E27FC236}">
                <a16:creationId xmlns:a16="http://schemas.microsoft.com/office/drawing/2014/main" id="{2EF3E895-FBA3-4242-B4F9-54A2792B6A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2304" y="2139981"/>
            <a:ext cx="3915698" cy="26104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EB62F665-D44C-C71F-E89D-750F96866B1A}"/>
              </a:ext>
            </a:extLst>
          </p:cNvPr>
          <p:cNvSpPr txBox="1"/>
          <p:nvPr/>
        </p:nvSpPr>
        <p:spPr>
          <a:xfrm>
            <a:off x="8628889" y="4750446"/>
            <a:ext cx="2471730" cy="261610"/>
          </a:xfrm>
          <a:prstGeom prst="rect">
            <a:avLst/>
          </a:prstGeom>
          <a:noFill/>
        </p:spPr>
        <p:txBody>
          <a:bodyPr wrap="square">
            <a:spAutoFit/>
          </a:bodyPr>
          <a:lstStyle/>
          <a:p>
            <a:r>
              <a:rPr lang="sq-AL" sz="1100" noProof="0" dirty="0">
                <a:solidFill>
                  <a:srgbClr val="156082"/>
                </a:solidFill>
                <a:latin typeface="DejaVu Math TeX Gyre" panose="02000503000000000000"/>
              </a:rPr>
              <a:t>Imazh: priscilladupreez.unsplash</a:t>
            </a:r>
          </a:p>
        </p:txBody>
      </p:sp>
    </p:spTree>
    <p:extLst>
      <p:ext uri="{BB962C8B-B14F-4D97-AF65-F5344CB8AC3E}">
        <p14:creationId xmlns:p14="http://schemas.microsoft.com/office/powerpoint/2010/main" val="63148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B65DA-452F-8DE8-0411-EE367470A2B7}"/>
              </a:ext>
            </a:extLst>
          </p:cNvPr>
          <p:cNvSpPr>
            <a:spLocks noGrp="1"/>
          </p:cNvSpPr>
          <p:nvPr>
            <p:ph type="title"/>
          </p:nvPr>
        </p:nvSpPr>
        <p:spPr/>
        <p:txBody>
          <a:bodyPr/>
          <a:lstStyle/>
          <a:p>
            <a:r>
              <a:rPr lang="sq-AL" sz="3000" b="1" noProof="0" dirty="0">
                <a:solidFill>
                  <a:srgbClr val="399884"/>
                </a:solidFill>
                <a:latin typeface="DejaVu Sans" panose="020B0603030804020204" pitchFamily="34" charset="0"/>
              </a:rPr>
              <a:t>Bërja e detyrave digjitale të menaxhueshme për të gjithë nxënësit</a:t>
            </a:r>
          </a:p>
        </p:txBody>
      </p:sp>
      <p:sp>
        <p:nvSpPr>
          <p:cNvPr id="3" name="Marcador de Posição de Conteúdo 2">
            <a:extLst>
              <a:ext uri="{FF2B5EF4-FFF2-40B4-BE49-F238E27FC236}">
                <a16:creationId xmlns:a16="http://schemas.microsoft.com/office/drawing/2014/main" id="{ED30619D-9430-5A41-FCBB-C969E01FB521}"/>
              </a:ext>
            </a:extLst>
          </p:cNvPr>
          <p:cNvSpPr>
            <a:spLocks noGrp="1"/>
          </p:cNvSpPr>
          <p:nvPr>
            <p:ph idx="1"/>
          </p:nvPr>
        </p:nvSpPr>
        <p:spPr/>
        <p:txBody>
          <a:bodyPr/>
          <a:lstStyle/>
          <a:p>
            <a:pPr marL="228600" lvl="1" indent="0">
              <a:buNone/>
            </a:pPr>
            <a:r>
              <a:rPr lang="sq-AL" sz="2000" noProof="0" dirty="0">
                <a:solidFill>
                  <a:srgbClr val="303D68"/>
                </a:solidFill>
                <a:latin typeface="DejaVu Math TeX Gyre" panose="02000503000000000000" pitchFamily="2" charset="0"/>
              </a:rPr>
              <a:t>Aktivitetet digjitale bëhen më gjithëpërfshirëse kur mësuesit ulin kompleksitetin dhe e bëjnë navigimin të parashikueshëm.</a:t>
            </a:r>
          </a:p>
          <a:p>
            <a:pPr marL="228600" lvl="1" indent="0">
              <a:buNone/>
            </a:pPr>
            <a:br>
              <a:rPr lang="sq-AL" sz="2000" noProof="0" dirty="0">
                <a:solidFill>
                  <a:srgbClr val="303D68"/>
                </a:solidFill>
                <a:latin typeface="DejaVu Math TeX Gyre" panose="02000503000000000000" pitchFamily="2" charset="0"/>
              </a:rPr>
            </a:br>
            <a:r>
              <a:rPr lang="sq-AL" sz="2000" noProof="0" dirty="0">
                <a:solidFill>
                  <a:srgbClr val="303D68"/>
                </a:solidFill>
                <a:latin typeface="DejaVu Math TeX Gyre" panose="02000503000000000000" pitchFamily="2" charset="0"/>
              </a:rPr>
              <a:t>Ofrimi i lidhjeve të drejtpërdrejta, udhëzimeve të thjeshta dhe detyrave praktike të përsëritshme i ndihmon nxënësit të ndihen më të kontrolluar.</a:t>
            </a:r>
          </a:p>
          <a:p>
            <a:pPr marL="228600" lvl="1" indent="0">
              <a:buNone/>
            </a:pPr>
            <a:br>
              <a:rPr lang="sq-AL" sz="2000" noProof="0" dirty="0">
                <a:solidFill>
                  <a:srgbClr val="303D68"/>
                </a:solidFill>
                <a:latin typeface="DejaVu Math TeX Gyre" panose="02000503000000000000" pitchFamily="2" charset="0"/>
              </a:rPr>
            </a:br>
            <a:r>
              <a:rPr lang="sq-AL" sz="2000" noProof="0" dirty="0">
                <a:solidFill>
                  <a:srgbClr val="303D68"/>
                </a:solidFill>
                <a:latin typeface="DejaVu Math TeX Gyre" panose="02000503000000000000" pitchFamily="2" charset="0"/>
              </a:rPr>
              <a:t>Ofrimi i materialeve në formate të ndryshme (tekst, video, audio ose versione të printueshme) u jep nxënësve mundësinë të zgjedhin mënyrën e të nxënit.</a:t>
            </a:r>
          </a:p>
          <a:p>
            <a:pPr marL="228600" lvl="1" indent="0">
              <a:buNone/>
            </a:pPr>
            <a:br>
              <a:rPr lang="sq-AL" sz="2000" noProof="0" dirty="0">
                <a:solidFill>
                  <a:srgbClr val="303D68"/>
                </a:solidFill>
                <a:latin typeface="DejaVu Math TeX Gyre" panose="02000503000000000000" pitchFamily="2" charset="0"/>
              </a:rPr>
            </a:br>
            <a:r>
              <a:rPr lang="sq-AL" sz="2000" noProof="0" dirty="0">
                <a:solidFill>
                  <a:srgbClr val="303D68"/>
                </a:solidFill>
                <a:latin typeface="DejaVu Math TeX Gyre" panose="02000503000000000000" pitchFamily="2" charset="0"/>
              </a:rPr>
              <a:t>Kur nxënësit përjetojnë sukses që herët, vetëbesimi i tyre rritet dhe ambienti dixhital bëhet një hapësirë mbështetëse në vend të një pengese.</a:t>
            </a:r>
          </a:p>
        </p:txBody>
      </p:sp>
      <p:pic>
        <p:nvPicPr>
          <p:cNvPr id="4" name="Picture 8" descr="Blue text on a black background&#10;&#10;Description automatically generated">
            <a:extLst>
              <a:ext uri="{FF2B5EF4-FFF2-40B4-BE49-F238E27FC236}">
                <a16:creationId xmlns:a16="http://schemas.microsoft.com/office/drawing/2014/main" id="{9EEB2D8B-B9BE-4ADD-CDD7-09FFB75459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5" name="Picture 9" descr="A logo with text on it&#10;&#10;Description automatically generated">
            <a:extLst>
              <a:ext uri="{FF2B5EF4-FFF2-40B4-BE49-F238E27FC236}">
                <a16:creationId xmlns:a16="http://schemas.microsoft.com/office/drawing/2014/main" id="{8D5B4F33-BB86-56BB-58BB-A938C7D5E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420972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sq-AL" sz="3000" b="1"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Mësoni të zhvilloni panele të thjeshta dhe të qarta dhe vizualizime duke përdorur programe të zakonshme për fletëllogaritje që komunikojnë informacion në mënyrë efektive, duke mbetur të </a:t>
            </a:r>
            <a:r>
              <a:rPr lang="sq-AL" sz="3000" dirty="0">
                <a:solidFill>
                  <a:srgbClr val="303D68"/>
                </a:solidFill>
                <a:latin typeface="DejaVu Math TeX Gyre" panose="02000503000000000000" pitchFamily="2" charset="0"/>
                <a:ea typeface="+mj-ea"/>
                <a:cs typeface="+mj-cs"/>
              </a:rPr>
              <a:t>qasshme</a:t>
            </a:r>
            <a:r>
              <a:rPr lang="sq-AL" sz="3000" noProof="0" dirty="0">
                <a:solidFill>
                  <a:srgbClr val="303D68"/>
                </a:solidFill>
                <a:latin typeface="DejaVu Math TeX Gyre" panose="02000503000000000000" pitchFamily="2" charset="0"/>
                <a:ea typeface="+mj-ea"/>
                <a:cs typeface="+mj-cs"/>
              </a:rPr>
              <a:t> për të gjithë përdoruesit.</a:t>
            </a:r>
            <a:endParaRPr lang="sq-AL"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 3.3: Krijimi i paneleve të </a:t>
            </a:r>
            <a:r>
              <a:rPr lang="sq-AL"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qasshme</a:t>
            </a: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dhe ndihmave vizuale</a:t>
            </a:r>
            <a:endParaRPr lang="sq-AL"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pic>
        <p:nvPicPr>
          <p:cNvPr id="11266" name="Picture 2" descr="monitores ligados">
            <a:extLst>
              <a:ext uri="{FF2B5EF4-FFF2-40B4-BE49-F238E27FC236}">
                <a16:creationId xmlns:a16="http://schemas.microsoft.com/office/drawing/2014/main" id="{1BF45C91-66BD-4FF5-772D-C805671E1C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1" y="0"/>
            <a:ext cx="457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70" y="745527"/>
            <a:ext cx="6764802"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Pse panelet e kontrollit mbështesin mësimin digjital</a:t>
            </a:r>
          </a:p>
          <a:p>
            <a:endPar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sq-AL" sz="800" noProof="0" dirty="0">
                <a:solidFill>
                  <a:srgbClr val="156082"/>
                </a:solidFill>
                <a:latin typeface="DejaVu Math TeX Gyre" panose="02000503000000000000"/>
              </a:rPr>
              <a:t>Imazh: majortomagency.unsplash</a:t>
            </a:r>
          </a:p>
        </p:txBody>
      </p:sp>
      <p:sp>
        <p:nvSpPr>
          <p:cNvPr id="2" name="Title 1">
            <a:extLst>
              <a:ext uri="{FF2B5EF4-FFF2-40B4-BE49-F238E27FC236}">
                <a16:creationId xmlns:a16="http://schemas.microsoft.com/office/drawing/2014/main" id="{7D112047-0E49-AE2D-E5E6-607D85B0962A}"/>
              </a:ext>
            </a:extLst>
          </p:cNvPr>
          <p:cNvSpPr txBox="1">
            <a:spLocks/>
          </p:cNvSpPr>
          <p:nvPr/>
        </p:nvSpPr>
        <p:spPr>
          <a:xfrm>
            <a:off x="511069" y="1394454"/>
            <a:ext cx="5968389" cy="4508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sq-AL" noProof="0" dirty="0">
                <a:solidFill>
                  <a:srgbClr val="303D68"/>
                </a:solidFill>
                <a:latin typeface="DejaVu Math TeX Gyre" panose="02000503000000000000" pitchFamily="2" charset="0"/>
              </a:rPr>
              <a:t>Panjotat e të dhënave e shndërrojnë informacionin në diçka vizuale, të thjeshtë dhe të lehtë për t'u kuptuar.</a:t>
            </a:r>
          </a:p>
          <a:p>
            <a:pPr marL="742950" lvl="1" indent="-285750" algn="just">
              <a:buFont typeface="Arial" panose="020B0604020202020204" pitchFamily="34" charset="0"/>
              <a:buChar char="•"/>
            </a:pPr>
            <a:endParaRPr lang="sq-AL" noProof="0"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sq-AL" noProof="0" dirty="0">
                <a:solidFill>
                  <a:srgbClr val="303D68"/>
                </a:solidFill>
                <a:latin typeface="DejaVu Math TeX Gyre" panose="02000503000000000000" pitchFamily="2" charset="0"/>
              </a:rPr>
              <a:t>Për nxënësit, ato tregojnë përparimin, prioritetet ose rezultatet me një vështrim: duke i ndihmuar të qëndrojnë të motivuar dhe të vetëdijshëm për atë që po arrijnë.</a:t>
            </a:r>
          </a:p>
          <a:p>
            <a:pPr marL="742950" lvl="1" indent="-285750" algn="just">
              <a:buFont typeface="Arial" panose="020B0604020202020204" pitchFamily="34" charset="0"/>
              <a:buChar char="•"/>
            </a:pPr>
            <a:endParaRPr lang="sq-AL" noProof="0"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sq-AL" noProof="0" dirty="0">
                <a:solidFill>
                  <a:srgbClr val="303D68"/>
                </a:solidFill>
                <a:latin typeface="DejaVu Math TeX Gyre" panose="02000503000000000000" pitchFamily="2" charset="0"/>
              </a:rPr>
              <a:t>Për mësuesit, panelet e kontrollit e bëjnë më të lehtë vërejtjen e modeleve, identifikimin e atyre që kanë nevojë për mbështetje shtesë, dhe komunikimin e qartë të pritshmërive.</a:t>
            </a:r>
          </a:p>
          <a:p>
            <a:pPr marL="742950" lvl="1" indent="-285750" algn="just">
              <a:buFont typeface="Arial" panose="020B0604020202020204" pitchFamily="34" charset="0"/>
              <a:buChar char="•"/>
            </a:pPr>
            <a:endParaRPr lang="sq-AL" noProof="0"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sq-AL" noProof="0" dirty="0">
                <a:solidFill>
                  <a:srgbClr val="303D68"/>
                </a:solidFill>
                <a:latin typeface="DejaVu Math TeX Gyre" panose="02000503000000000000" pitchFamily="2" charset="0"/>
              </a:rPr>
              <a:t>Qëllimi nuk është dizajni kompleks, por qartësia: një panel duhet t'u ndihmojë të nxënit të kuptojnë informacionin shpejt dhe me besim.</a:t>
            </a:r>
            <a:endPar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893571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Dizajnimi i paneleve që të gjithë mund t'i përdorin</a:t>
            </a: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190450" y="1476542"/>
            <a:ext cx="6377155" cy="4253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sq-AL" noProof="0" dirty="0">
                <a:solidFill>
                  <a:srgbClr val="303D68"/>
                </a:solidFill>
                <a:latin typeface="DejaVu Math TeX Gyre" panose="02000503000000000000" pitchFamily="2" charset="0"/>
              </a:rPr>
              <a:t>Një panel efektiv fokusohet në lexueshmëri dhe aksesueshmëri.</a:t>
            </a:r>
          </a:p>
          <a:p>
            <a:pPr marL="742950" lvl="1" indent="-285750">
              <a:buFont typeface="Arial" panose="020B0604020202020204" pitchFamily="34" charset="0"/>
              <a:buChar char="•"/>
            </a:pPr>
            <a:endParaRPr lang="sq-AL"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sq-AL" noProof="0" dirty="0">
                <a:solidFill>
                  <a:srgbClr val="303D68"/>
                </a:solidFill>
                <a:latin typeface="DejaVu Math TeX Gyre" panose="02000503000000000000" pitchFamily="2" charset="0"/>
              </a:rPr>
              <a:t>Tituj të qartë, dizajne të thjeshta dhe ngjyra me kontrast të lartë ndihmojnë të gjithë të mësuarit të ndjekin informacionin pa konfuzion.</a:t>
            </a:r>
          </a:p>
          <a:p>
            <a:pPr marL="742950" lvl="1" indent="-285750">
              <a:buFont typeface="Arial" panose="020B0604020202020204" pitchFamily="34" charset="0"/>
              <a:buChar char="•"/>
            </a:pPr>
            <a:endParaRPr lang="sq-AL"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sq-AL" noProof="0" dirty="0">
                <a:solidFill>
                  <a:srgbClr val="303D68"/>
                </a:solidFill>
                <a:latin typeface="DejaVu Math TeX Gyre" panose="02000503000000000000" pitchFamily="2" charset="0"/>
              </a:rPr>
              <a:t>Ikonat, etiketat dhe shpjegimet e shkurtra sigurojnë që kuptimi të mos varet vetëm nga ngjyra.</a:t>
            </a:r>
          </a:p>
          <a:p>
            <a:pPr marL="742950" lvl="1" indent="-285750">
              <a:buFont typeface="Arial" panose="020B0604020202020204" pitchFamily="34" charset="0"/>
              <a:buChar char="•"/>
            </a:pPr>
            <a:endParaRPr lang="sq-AL"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sq-AL" noProof="0" dirty="0">
                <a:solidFill>
                  <a:srgbClr val="303D68"/>
                </a:solidFill>
                <a:latin typeface="DejaVu Math TeX Gyre" panose="02000503000000000000" pitchFamily="2" charset="0"/>
              </a:rPr>
              <a:t>Një panel i mirë përfshin vetëm treguesit më të rëndësishëm: tepër informacion në një ekran mund t'i mbingarkojë përdoruesit, ndërsa një pamje e fokusuar mbështet kuptimin.</a:t>
            </a:r>
            <a:endPar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Imagem 1">
            <a:extLst>
              <a:ext uri="{FF2B5EF4-FFF2-40B4-BE49-F238E27FC236}">
                <a16:creationId xmlns:a16="http://schemas.microsoft.com/office/drawing/2014/main" id="{64E639DA-C68D-C09A-3C04-FD886C8AEF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7605" y="1101213"/>
            <a:ext cx="5557741" cy="5131534"/>
          </a:xfrm>
          <a:prstGeom prst="rect">
            <a:avLst/>
          </a:prstGeom>
          <a:noFill/>
          <a:ln>
            <a:noFill/>
          </a:ln>
        </p:spPr>
      </p:pic>
    </p:spTree>
    <p:extLst>
      <p:ext uri="{BB962C8B-B14F-4D97-AF65-F5344CB8AC3E}">
        <p14:creationId xmlns:p14="http://schemas.microsoft.com/office/powerpoint/2010/main" val="129384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AC83DB-F23A-D47B-566D-76967AF6400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62EA4F-E084-9566-CFAD-C2E5949CA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93758EC7-D3DA-D2E2-FB8F-01A637F1C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BDA370F8-29DA-ABD3-5355-4E6E3F4B85FE}"/>
              </a:ext>
            </a:extLst>
          </p:cNvPr>
          <p:cNvSpPr txBox="1">
            <a:spLocks/>
          </p:cNvSpPr>
          <p:nvPr/>
        </p:nvSpPr>
        <p:spPr>
          <a:xfrm>
            <a:off x="4975123" y="745527"/>
            <a:ext cx="6420464"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Përdorimi i mjeteve vizuale si mjete mësimore</a:t>
            </a:r>
          </a:p>
        </p:txBody>
      </p:sp>
      <p:pic>
        <p:nvPicPr>
          <p:cNvPr id="12290" name="Picture 2" descr="Um homem escrevendo em uma parede com um marcador">
            <a:extLst>
              <a:ext uri="{FF2B5EF4-FFF2-40B4-BE49-F238E27FC236}">
                <a16:creationId xmlns:a16="http://schemas.microsoft.com/office/drawing/2014/main" id="{1240B57A-20FA-C67B-AE8C-90AF120F03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Blue text on a black background&#10;&#10;Description automatically generated">
            <a:extLst>
              <a:ext uri="{FF2B5EF4-FFF2-40B4-BE49-F238E27FC236}">
                <a16:creationId xmlns:a16="http://schemas.microsoft.com/office/drawing/2014/main" id="{B7D049CD-322B-C711-9B31-360E1795C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DB91609-A3E0-D223-2F1F-F2CB61951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6D11620B-A666-734D-8196-4110E736C7D8}"/>
              </a:ext>
            </a:extLst>
          </p:cNvPr>
          <p:cNvSpPr txBox="1">
            <a:spLocks/>
          </p:cNvSpPr>
          <p:nvPr/>
        </p:nvSpPr>
        <p:spPr>
          <a:xfrm>
            <a:off x="4591666" y="1394453"/>
            <a:ext cx="6803922" cy="47180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Ndihmat vizuale si grafikë, diagrame dhe ikona ndihmojnë që idetë abstrakte të bëhen konkrete dhe të reduktojnë barrierat gjuhësore.</a:t>
            </a:r>
          </a:p>
          <a:p>
            <a:pPr marL="742950" lvl="1" indent="-285750" algn="just">
              <a:buFont typeface="Arial" panose="020B0604020202020204" pitchFamily="34" charset="0"/>
              <a:buChar char="•"/>
            </a:pPr>
            <a:endPar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r>
              <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Kur nxënësit krijojnë së bashku panele kontrolli ose vizuale të thjeshta, si ndjekës të pranishmërisë, grafikë të përparimit të detyrave ose lista kontrolli digjitale, ata praktikojnë detyra të vërteta digjitale që pasqyrojnë komunikimin në vendin e punës.</a:t>
            </a:r>
          </a:p>
          <a:p>
            <a:pPr marL="742950" lvl="1" indent="-285750" algn="just">
              <a:buFont typeface="Arial" panose="020B0604020202020204" pitchFamily="34" charset="0"/>
              <a:buChar char="•"/>
            </a:pPr>
            <a:endPar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r>
              <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Ndërtimi i vazhdueshëm i materialeve vizuale rrit transparencën, nxit reflektimin dhe ndihmon nxënësit të marrin përgjegjësi për udhëtimin e tyre të të nxënit.</a:t>
            </a:r>
          </a:p>
          <a:p>
            <a:pPr marL="742950" lvl="1" indent="-285750" algn="just">
              <a:buFont typeface="Arial" panose="020B0604020202020204" pitchFamily="34" charset="0"/>
              <a:buChar char="•"/>
            </a:pPr>
            <a:endPar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742950" lvl="1" indent="-285750" algn="just">
              <a:buFont typeface="Arial" panose="020B0604020202020204" pitchFamily="34" charset="0"/>
              <a:buChar char="•"/>
            </a:pPr>
            <a:endPar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lgn="just"/>
            <a:r>
              <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Në këtë mënyrë, mjetet vizuale bëhen pjesë e vetë procesit të të nxënit.</a:t>
            </a:r>
          </a:p>
        </p:txBody>
      </p:sp>
      <p:sp>
        <p:nvSpPr>
          <p:cNvPr id="2" name="TextBox 13">
            <a:extLst>
              <a:ext uri="{FF2B5EF4-FFF2-40B4-BE49-F238E27FC236}">
                <a16:creationId xmlns:a16="http://schemas.microsoft.com/office/drawing/2014/main" id="{1C786333-B33D-C993-CCA2-BC948D1A4DFF}"/>
              </a:ext>
            </a:extLst>
          </p:cNvPr>
          <p:cNvSpPr txBox="1"/>
          <p:nvPr/>
        </p:nvSpPr>
        <p:spPr>
          <a:xfrm>
            <a:off x="799976" y="6493918"/>
            <a:ext cx="3348636" cy="246221"/>
          </a:xfrm>
          <a:prstGeom prst="rect">
            <a:avLst/>
          </a:prstGeom>
          <a:noFill/>
        </p:spPr>
        <p:txBody>
          <a:bodyPr wrap="square" rtlCol="0">
            <a:spAutoFit/>
          </a:bodyPr>
          <a:lstStyle/>
          <a:p>
            <a:r>
              <a:rPr lang="sq-AL" sz="1000" noProof="0" dirty="0">
                <a:solidFill>
                  <a:schemeClr val="accent1"/>
                </a:solidFill>
                <a:latin typeface="DejaVu Math TeX Gyre" panose="02000503000000000000"/>
              </a:rPr>
              <a:t>Imazh: kaffie.unsplash</a:t>
            </a:r>
          </a:p>
        </p:txBody>
      </p:sp>
    </p:spTree>
    <p:extLst>
      <p:ext uri="{BB962C8B-B14F-4D97-AF65-F5344CB8AC3E}">
        <p14:creationId xmlns:p14="http://schemas.microsoft.com/office/powerpoint/2010/main" val="2953568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lnSpc>
                <a:spcPct val="100000"/>
              </a:lnSpc>
              <a:spcAft>
                <a:spcPct val="0"/>
              </a:spcAft>
            </a:pP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Përmirësoni cilësinë e arsimit dhe </a:t>
            </a:r>
            <a:r>
              <a:rPr lang="sq-AL" sz="1400" dirty="0">
                <a:solidFill>
                  <a:schemeClr val="bg1"/>
                </a:solidFill>
                <a:latin typeface="DejaVu Math TeX Gyre" panose="02000503000000000000" pitchFamily="2" charset="0"/>
                <a:ea typeface="DejaVu Math TeX Gyre" panose="02000503000000000000" pitchFamily="2" charset="0"/>
                <a:cs typeface="DejaVu Math TeX Gyre" panose="02000503000000000000" pitchFamily="2" charset="0"/>
              </a:rPr>
              <a:t>aftësimit profesional</a:t>
            </a:r>
            <a:r>
              <a:rPr kumimoji="0" lang="sq-AL"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 (VET) në Ballkanin Perëndimor për zhvillim të qëndrueshëm.</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q-AL" sz="1800" b="0" i="0" u="none" strike="noStrike" cap="none" normalizeH="0" baseline="0" noProof="0" dirty="0">
                <a:ln>
                  <a:noFill/>
                </a:ln>
                <a:solidFill>
                  <a:schemeClr val="tx1"/>
                </a:solidFill>
                <a:effectLst/>
                <a:latin typeface="Arial" panose="020B0604020202020204" pitchFamily="34" charset="0"/>
              </a:rPr>
            </a:br>
            <a:endParaRPr kumimoji="0" lang="sq-AL"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q-AL"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Ura e hendekut të gjelbër dhe digjital</a:t>
            </a:r>
          </a:p>
        </p:txBody>
      </p:sp>
      <p:sp>
        <p:nvSpPr>
          <p:cNvPr id="5" name="Title 1">
            <a:extLst>
              <a:ext uri="{FF2B5EF4-FFF2-40B4-BE49-F238E27FC236}">
                <a16:creationId xmlns:a16="http://schemas.microsoft.com/office/drawing/2014/main" id="{97856C3D-BB6C-83A3-A476-865C856DD78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Aktivitet reflektues</a:t>
            </a:r>
          </a:p>
        </p:txBody>
      </p:sp>
      <p:sp>
        <p:nvSpPr>
          <p:cNvPr id="10" name="Title 1">
            <a:extLst>
              <a:ext uri="{FF2B5EF4-FFF2-40B4-BE49-F238E27FC236}">
                <a16:creationId xmlns:a16="http://schemas.microsoft.com/office/drawing/2014/main" id="{A6D68BC1-E70F-D93A-7C24-8245A2173799}"/>
              </a:ext>
            </a:extLst>
          </p:cNvPr>
          <p:cNvSpPr txBox="1">
            <a:spLocks/>
          </p:cNvSpPr>
          <p:nvPr/>
        </p:nvSpPr>
        <p:spPr>
          <a:xfrm>
            <a:off x="514117" y="1394454"/>
            <a:ext cx="10743818" cy="4213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1. Mendoni për nxënësit tuaj dhe sektorët ku do të punojnë. Cila është një aftësi digjitale që besoni se u mungon aktualisht, por që kërkohet gjithnjë e më shumë në tregun e punës? Përshkruani situatën dhe se si kjo boshllëk ndikon në gatishmërinë e nxënësve për punë.</a:t>
            </a:r>
          </a:p>
          <a:p>
            <a:pPr lvl="1"/>
            <a:endPar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r>
              <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2. Merrni parasysh barrierat që mund t'i pengojnë nxënësit tuaj të zhvillojnë këtë aftësi. A janë këto teknike (mungesa e pajisjeve ose internetit), personale (besim i ulët) apo institucionale (kohë ose burime të kufizuara)? Çfarë mundësish shihni për të adresuar këto barrierat brenda mjedisit tuaj të mësimdhënies ose trajnimit?</a:t>
            </a:r>
          </a:p>
          <a:p>
            <a:pPr lvl="1"/>
            <a:endPar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lvl="1"/>
            <a:r>
              <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3. Bazuar në reflektimet tuaja, paraqisni një plan të vogël, por praktik, për t'i ndihmuar nxënësit tuaj të zhvillojnë këtë aftësi digjitale. Çfarë hapash do të ndërmerrni? Çfarë burimesh ose mbështetjeje mund t'ju nevojiten? Përpiquni të përfshini të paktën një praktikë gjithëpërfshirëse për ta bërë planin tuaj të </a:t>
            </a:r>
            <a:r>
              <a:rPr lang="sq-AL"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qasshëm</a:t>
            </a:r>
            <a:r>
              <a:rPr lang="sq-AL"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 për të gjithë nxënësit.</a:t>
            </a:r>
          </a:p>
        </p:txBody>
      </p:sp>
    </p:spTree>
    <p:extLst>
      <p:ext uri="{BB962C8B-B14F-4D97-AF65-F5344CB8AC3E}">
        <p14:creationId xmlns:p14="http://schemas.microsoft.com/office/powerpoint/2010/main" val="1880753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sq-AL"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Faleminderit!</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q-AL" sz="1800" b="0" i="0" u="none" strike="noStrike" cap="none" normalizeH="0" baseline="0" noProof="0" dirty="0">
                <a:ln>
                  <a:noFill/>
                </a:ln>
                <a:solidFill>
                  <a:schemeClr val="tx1"/>
                </a:solidFill>
                <a:effectLst/>
                <a:latin typeface="Arial" panose="020B0604020202020204" pitchFamily="34" charset="0"/>
              </a:rPr>
            </a:br>
            <a:endParaRPr kumimoji="0" lang="sq-AL"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sq-AL"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B&amp;P Teknologji në Zhvillim</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sq-AL"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2860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sq-AL" sz="3000" b="1" noProof="0" dirty="0">
                <a:solidFill>
                  <a:srgbClr val="303D68"/>
                </a:solidFill>
                <a:latin typeface="DejaVu Math TeX Gyre" panose="02000503000000000000" pitchFamily="2" charset="0"/>
                <a:ea typeface="+mj-ea"/>
                <a:cs typeface="+mj-cs"/>
              </a:rPr>
              <a:t>Aspektet kryesore:</a:t>
            </a:r>
          </a:p>
          <a:p>
            <a:pPr>
              <a:lnSpc>
                <a:spcPct val="90000"/>
              </a:lnSpc>
              <a:spcBef>
                <a:spcPct val="0"/>
              </a:spcBef>
            </a:pPr>
            <a:endParaRPr lang="sq-AL" sz="3000" b="1"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sq-AL" sz="3000" noProof="0" dirty="0">
                <a:solidFill>
                  <a:srgbClr val="303D68"/>
                </a:solidFill>
                <a:latin typeface="DejaVu Math TeX Gyre" panose="02000503000000000000" pitchFamily="2" charset="0"/>
                <a:ea typeface="+mj-ea"/>
                <a:cs typeface="+mj-cs"/>
              </a:rPr>
              <a:t>Mësoni të identifikoni dhe interpretoni burime të dhënash të përshtatshme, si njoftimet e punës online, raportet sektoriale dhe përmbledhjet zyrtare të tregut të punës.</a:t>
            </a:r>
          </a:p>
          <a:p>
            <a:pPr>
              <a:lnSpc>
                <a:spcPct val="107000"/>
              </a:lnSpc>
              <a:spcAft>
                <a:spcPts val="800"/>
              </a:spcAft>
            </a:pPr>
            <a:endParaRPr lang="sq-AL"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sq-AL"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Nëntitulli 1.1: Sigurimi dhe zbatimi i të dhënave të tregut të punës</a:t>
            </a:r>
            <a:endParaRPr lang="sq-AL"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7917-7535-0E14-646A-38FECB5317D1}"/>
            </a:ext>
          </a:extLst>
        </p:cNvPr>
        <p:cNvGrpSpPr/>
        <p:nvPr/>
      </p:nvGrpSpPr>
      <p:grpSpPr>
        <a:xfrm>
          <a:off x="0" y="0"/>
          <a:ext cx="0" cy="0"/>
          <a:chOff x="0" y="0"/>
          <a:chExt cx="0" cy="0"/>
        </a:xfrm>
      </p:grpSpPr>
      <p:pic>
        <p:nvPicPr>
          <p:cNvPr id="1026" name="Picture 2" descr="fotografia em tons de cinza de duas pessoas levantando as mãos">
            <a:extLst>
              <a:ext uri="{FF2B5EF4-FFF2-40B4-BE49-F238E27FC236}">
                <a16:creationId xmlns:a16="http://schemas.microsoft.com/office/drawing/2014/main" id="{A2C5127B-CDE5-C43D-1611-C776A24924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3570A6E-A305-3030-7430-1D6738778B7F}"/>
              </a:ext>
            </a:extLst>
          </p:cNvPr>
          <p:cNvSpPr txBox="1">
            <a:spLocks/>
          </p:cNvSpPr>
          <p:nvPr/>
        </p:nvSpPr>
        <p:spPr>
          <a:xfrm>
            <a:off x="4933507" y="745527"/>
            <a:ext cx="609621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Formimi Profesional dhe Arsimor</a:t>
            </a:r>
          </a:p>
        </p:txBody>
      </p:sp>
      <p:sp>
        <p:nvSpPr>
          <p:cNvPr id="7" name="Title 1">
            <a:extLst>
              <a:ext uri="{FF2B5EF4-FFF2-40B4-BE49-F238E27FC236}">
                <a16:creationId xmlns:a16="http://schemas.microsoft.com/office/drawing/2014/main" id="{AB9C895C-89F8-AC54-FB5D-74F8EA80853F}"/>
              </a:ext>
            </a:extLst>
          </p:cNvPr>
          <p:cNvSpPr txBox="1">
            <a:spLocks/>
          </p:cNvSpPr>
          <p:nvPr/>
        </p:nvSpPr>
        <p:spPr>
          <a:xfrm>
            <a:off x="4816549" y="2231617"/>
            <a:ext cx="6310084" cy="3238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sq-AL" sz="1800" noProof="0" dirty="0">
                <a:solidFill>
                  <a:srgbClr val="303D68"/>
                </a:solidFill>
                <a:latin typeface="DejaVu Math TeX Gyre" panose="02000503000000000000" pitchFamily="2" charset="0"/>
              </a:rPr>
              <a:t>Arsimi dhe </a:t>
            </a:r>
            <a:r>
              <a:rPr lang="sq-AL" sz="1800" dirty="0" err="1">
                <a:solidFill>
                  <a:srgbClr val="303D68"/>
                </a:solidFill>
                <a:latin typeface="DejaVu Math TeX Gyre" panose="02000503000000000000" pitchFamily="2" charset="0"/>
              </a:rPr>
              <a:t>Aftësimu</a:t>
            </a:r>
            <a:r>
              <a:rPr lang="sq-AL" sz="1800" dirty="0">
                <a:solidFill>
                  <a:srgbClr val="303D68"/>
                </a:solidFill>
                <a:latin typeface="DejaVu Math TeX Gyre" panose="02000503000000000000" pitchFamily="2" charset="0"/>
              </a:rPr>
              <a:t> profesional</a:t>
            </a:r>
            <a:r>
              <a:rPr lang="sq-AL" sz="1800" noProof="0" dirty="0">
                <a:solidFill>
                  <a:srgbClr val="303D68"/>
                </a:solidFill>
                <a:latin typeface="DejaVu Math TeX Gyre" panose="02000503000000000000" pitchFamily="2" charset="0"/>
              </a:rPr>
              <a:t> (VET) u siguron nxënësve aftësi thelbësore që mbështesin punësueshmërinë, zhvillimin personal dhe pjesëmarrjen aktive në shoqëri. </a:t>
            </a:r>
          </a:p>
          <a:p>
            <a:pPr marL="285750" indent="-285750" algn="just">
              <a:buFont typeface="Arial" panose="020B0604020202020204" pitchFamily="34" charset="0"/>
              <a:buChar char="•"/>
            </a:pPr>
            <a:endParaRPr lang="sq-AL" sz="18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1800" noProof="0" dirty="0">
                <a:solidFill>
                  <a:srgbClr val="303D68"/>
                </a:solidFill>
                <a:latin typeface="DejaVu Math TeX Gyre" panose="02000503000000000000" pitchFamily="2" charset="0"/>
              </a:rPr>
              <a:t>Kuptimi i tregut të punës është një hap i rëndësishëm në përgatitjen e nxënësve për punë reale. Të dhënat mbi tregun e punës mund të vijnë nga shumë burime (njoftime pune online, faqet e internetit të kompanive, raportet e industrisë dhe portalet qeveritare të punësimit).</a:t>
            </a:r>
          </a:p>
          <a:p>
            <a:pPr marL="285750" indent="-285750" algn="just">
              <a:buFont typeface="Arial" panose="020B0604020202020204" pitchFamily="34" charset="0"/>
              <a:buChar char="•"/>
            </a:pPr>
            <a:endParaRPr lang="sq-AL" sz="18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1800" noProof="0" dirty="0">
                <a:solidFill>
                  <a:srgbClr val="303D68"/>
                </a:solidFill>
                <a:latin typeface="DejaVu Math TeX Gyre" panose="02000503000000000000" pitchFamily="2" charset="0"/>
              </a:rPr>
              <a:t>Duke i eksploruar ato rregullisht, është e mundur të krijohet një pamje e qartë e tendencave dhe aftësive që kërkojnë punëdhënësit.</a:t>
            </a:r>
            <a:endParaRPr lang="sq-AL" sz="1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endParaRPr lang="sq-AL" sz="18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a:p>
            <a:pPr marL="285750" indent="-285750" algn="just">
              <a:buFont typeface="Arial" panose="020B0604020202020204" pitchFamily="34" charset="0"/>
              <a:buChar char="•"/>
            </a:pPr>
            <a:endParaRPr lang="sq-AL" sz="14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7DEF0F74-C1BA-4A48-265F-F2B220B69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4D509F-500D-852D-756A-D414AD7FCE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79" y="6039958"/>
            <a:ext cx="2496021" cy="522342"/>
          </a:xfrm>
          <a:prstGeom prst="rect">
            <a:avLst/>
          </a:prstGeom>
        </p:spPr>
      </p:pic>
      <p:sp>
        <p:nvSpPr>
          <p:cNvPr id="4" name="CaixaDeTexto 3">
            <a:extLst>
              <a:ext uri="{FF2B5EF4-FFF2-40B4-BE49-F238E27FC236}">
                <a16:creationId xmlns:a16="http://schemas.microsoft.com/office/drawing/2014/main" id="{8681E251-4E50-DCCE-1797-3E45F9FCA2D8}"/>
              </a:ext>
            </a:extLst>
          </p:cNvPr>
          <p:cNvSpPr txBox="1"/>
          <p:nvPr/>
        </p:nvSpPr>
        <p:spPr>
          <a:xfrm>
            <a:off x="196646" y="295700"/>
            <a:ext cx="1939955" cy="261610"/>
          </a:xfrm>
          <a:prstGeom prst="rect">
            <a:avLst/>
          </a:prstGeom>
          <a:noFill/>
        </p:spPr>
        <p:txBody>
          <a:bodyPr wrap="none" rtlCol="0">
            <a:spAutoFit/>
          </a:bodyPr>
          <a:lstStyle/>
          <a:p>
            <a:r>
              <a:rPr lang="sq-AL" sz="1100" noProof="0" dirty="0">
                <a:solidFill>
                  <a:schemeClr val="bg1"/>
                </a:solidFill>
              </a:rPr>
              <a:t>Imazh: art_Maltsev.unsplash</a:t>
            </a:r>
          </a:p>
        </p:txBody>
      </p:sp>
    </p:spTree>
    <p:extLst>
      <p:ext uri="{BB962C8B-B14F-4D97-AF65-F5344CB8AC3E}">
        <p14:creationId xmlns:p14="http://schemas.microsoft.com/office/powerpoint/2010/main" val="2476959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6CF7-5E0B-3328-BD9E-797ED6D139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399BBE9-4FB8-3E3C-2395-B8B29C92B86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Reklamat e vendeve të punës si burime të të dhënave</a:t>
            </a:r>
          </a:p>
        </p:txBody>
      </p:sp>
      <p:pic>
        <p:nvPicPr>
          <p:cNvPr id="2" name="Picture 1" descr="A logo with text on it&#10;&#10;Description automatically generated">
            <a:extLst>
              <a:ext uri="{FF2B5EF4-FFF2-40B4-BE49-F238E27FC236}">
                <a16:creationId xmlns:a16="http://schemas.microsoft.com/office/drawing/2014/main" id="{A7D859B0-0A22-7400-4CE3-C74D5B747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194FDE-F075-778B-F12E-B840669F9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4" name="Diagram 3">
            <a:extLst>
              <a:ext uri="{FF2B5EF4-FFF2-40B4-BE49-F238E27FC236}">
                <a16:creationId xmlns:a16="http://schemas.microsoft.com/office/drawing/2014/main" id="{05CD180A-89D0-8639-DC1F-798D9D9B8A83}"/>
              </a:ext>
            </a:extLst>
          </p:cNvPr>
          <p:cNvGraphicFramePr/>
          <p:nvPr>
            <p:extLst>
              <p:ext uri="{D42A27DB-BD31-4B8C-83A1-F6EECF244321}">
                <p14:modId xmlns:p14="http://schemas.microsoft.com/office/powerpoint/2010/main" val="226945977"/>
              </p:ext>
            </p:extLst>
          </p:nvPr>
        </p:nvGraphicFramePr>
        <p:xfrm>
          <a:off x="255639" y="1858297"/>
          <a:ext cx="5319252" cy="3647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17063DE3-CB83-854C-3EA7-0CFE70ED958D}"/>
              </a:ext>
            </a:extLst>
          </p:cNvPr>
          <p:cNvSpPr txBox="1">
            <a:spLocks/>
          </p:cNvSpPr>
          <p:nvPr/>
        </p:nvSpPr>
        <p:spPr>
          <a:xfrm>
            <a:off x="6028808" y="1511366"/>
            <a:ext cx="5552684" cy="4391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Duke vëzhguar këto reklama, na jep një kuptim se cilat mjete digjitale po bëhen të zakonshme në industri të ndryshme. </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Aftësitë digjitale nuk janë vetëm për punët zyre, ato janë të pranishme në shumë profesione. Raportet e industrisë dhe sektorit janë një burim tjetër i vlefshëm. </a:t>
            </a: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Këto të dhëna na ndihmojnë të kuptojmë tendencat afatgjata, si rëndësia në rritje e të dhënave, mjeteve të komunikimit dhe aftësive themelore të sigurisë kibernetike. </a:t>
            </a:r>
          </a:p>
          <a:p>
            <a:pPr marL="285750" indent="-285750" algn="just">
              <a:buFont typeface="Arial" panose="020B0604020202020204" pitchFamily="34" charset="0"/>
              <a:buChar char="•"/>
            </a:pPr>
            <a:endParaRPr lang="sq-AL"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sq-AL" sz="2000" noProof="0" dirty="0">
                <a:solidFill>
                  <a:srgbClr val="303D68"/>
                </a:solidFill>
                <a:latin typeface="DejaVu Math TeX Gyre" panose="02000503000000000000" pitchFamily="2" charset="0"/>
              </a:rPr>
              <a:t>Kur mësuesit e arsimit dhe trajnimit profesional kuptojnë këto trende, ata mund të përditësojnë mësimet me mjetet më të njohura.</a:t>
            </a:r>
          </a:p>
        </p:txBody>
      </p:sp>
    </p:spTree>
    <p:extLst>
      <p:ext uri="{BB962C8B-B14F-4D97-AF65-F5344CB8AC3E}">
        <p14:creationId xmlns:p14="http://schemas.microsoft.com/office/powerpoint/2010/main" val="331533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Tregu i Punës &amp; Të Dhënat</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610508" y="1629941"/>
            <a:ext cx="5618709" cy="4056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sq-AL" sz="2000" noProof="0" dirty="0">
                <a:solidFill>
                  <a:srgbClr val="303D68"/>
                </a:solidFill>
                <a:latin typeface="DejaVu Math TeX Gyre" panose="02000503000000000000" pitchFamily="2" charset="0"/>
              </a:rPr>
              <a:t>Ndërsa eksploroni informacionin mbi tregun e punës, qëllimi nuk është të kuptoni gjithçka. </a:t>
            </a:r>
            <a:br>
              <a:rPr lang="sq-AL" sz="2000" noProof="0" dirty="0">
                <a:solidFill>
                  <a:srgbClr val="303D68"/>
                </a:solidFill>
                <a:latin typeface="DejaVu Math TeX Gyre" panose="02000503000000000000" pitchFamily="2" charset="0"/>
              </a:rPr>
            </a:br>
            <a:r>
              <a:rPr lang="sq-AL" sz="2000" noProof="0" dirty="0">
                <a:solidFill>
                  <a:srgbClr val="303D68"/>
                </a:solidFill>
                <a:latin typeface="DejaVu Math TeX Gyre" panose="02000503000000000000" pitchFamily="2" charset="0"/>
              </a:rPr>
              <a:t>Në vend të kësaj, përqendrohuni në pyetje të thjeshta:</a:t>
            </a:r>
          </a:p>
          <a:p>
            <a:pPr marL="342900" lvl="0" indent="-342900" algn="just">
              <a:buSzPct val="79999"/>
              <a:buFont typeface="Arial" panose="020B0604020202020204" pitchFamily="34" charset="0"/>
              <a:buChar char="•"/>
            </a:pPr>
            <a:endParaRPr lang="sq-AL" sz="1800" noProof="0" dirty="0">
              <a:solidFill>
                <a:srgbClr val="303D68"/>
              </a:solidFill>
              <a:latin typeface="DejaVu Math TeX Gyre" panose="02000503000000000000" pitchFamily="2" charset="0"/>
            </a:endParaRPr>
          </a:p>
          <a:p>
            <a:pPr lvl="0" algn="just">
              <a:buSzPct val="79999"/>
            </a:pPr>
            <a:endParaRPr lang="sq-AL" sz="1800" noProof="0" dirty="0">
              <a:solidFill>
                <a:srgbClr val="303D68"/>
              </a:solidFill>
              <a:latin typeface="DejaVu Math TeX Gyre" panose="02000503000000000000" pitchFamily="2" charset="0"/>
            </a:endParaRPr>
          </a:p>
          <a:p>
            <a:pPr marL="342900" lvl="0" indent="-342900" algn="just">
              <a:buSzPct val="79999"/>
              <a:buFont typeface="Arial" panose="020B0604020202020204" pitchFamily="34" charset="0"/>
              <a:buChar char="•"/>
            </a:pPr>
            <a:endParaRPr lang="sq-AL" sz="1800" noProof="0" dirty="0">
              <a:solidFill>
                <a:srgbClr val="303D68"/>
              </a:solidFill>
              <a:latin typeface="DejaVu Math TeX Gyre" panose="02000503000000000000" pitchFamily="2" charset="0"/>
            </a:endParaRPr>
          </a:p>
          <a:p>
            <a:pPr marL="342900" lvl="0" indent="-342900" algn="just">
              <a:buSzPct val="79999"/>
              <a:buFont typeface="Arial" panose="020B0604020202020204" pitchFamily="34" charset="0"/>
              <a:buChar char="•"/>
            </a:pPr>
            <a:r>
              <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Cilat mjete digjitale po bëhen standard?</a:t>
            </a:r>
          </a:p>
          <a:p>
            <a:pPr marL="342900" lvl="0" indent="-342900" algn="just">
              <a:buSzPct val="79999"/>
              <a:buFont typeface="Arial" panose="020B0604020202020204" pitchFamily="34" charset="0"/>
              <a:buChar char="•"/>
            </a:pPr>
            <a:r>
              <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Cilat kompetenca mbështesin tranzicionin e gjelbër dhe digjital?</a:t>
            </a:r>
          </a:p>
          <a:p>
            <a:pPr marL="342900" lvl="0" indent="-342900" algn="just">
              <a:buSzPct val="79999"/>
              <a:buFont typeface="Arial" panose="020B0604020202020204" pitchFamily="34" charset="0"/>
              <a:buChar char="•"/>
            </a:pPr>
            <a:r>
              <a:rPr lang="sq-AL"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Cilat tendenca ndikojnë në sektorin e nxënësve të mi?</a:t>
            </a:r>
          </a:p>
        </p:txBody>
      </p:sp>
      <p:pic>
        <p:nvPicPr>
          <p:cNvPr id="3" name="Imagem 2">
            <a:extLst>
              <a:ext uri="{FF2B5EF4-FFF2-40B4-BE49-F238E27FC236}">
                <a16:creationId xmlns:a16="http://schemas.microsoft.com/office/drawing/2014/main" id="{91445DCC-9BB2-8208-563B-BC0F384E9B98}"/>
              </a:ext>
            </a:extLst>
          </p:cNvPr>
          <p:cNvPicPr>
            <a:picLocks noChangeAspect="1"/>
          </p:cNvPicPr>
          <p:nvPr/>
        </p:nvPicPr>
        <p:blipFill>
          <a:blip r:embed="rId4">
            <a:extLst>
              <a:ext uri="{28A0092B-C50C-407E-A947-70E740481C1C}">
                <a14:useLocalDpi xmlns:a14="http://schemas.microsoft.com/office/drawing/2010/main" val="0"/>
              </a:ext>
            </a:extLst>
          </a:blip>
          <a:srcRect t="16892" r="-837"/>
          <a:stretch>
            <a:fillRect/>
          </a:stretch>
        </p:blipFill>
        <p:spPr bwMode="auto">
          <a:xfrm>
            <a:off x="6480196" y="1629941"/>
            <a:ext cx="5096859" cy="4152608"/>
          </a:xfrm>
          <a:prstGeom prst="rect">
            <a:avLst/>
          </a:prstGeom>
          <a:noFill/>
          <a:ln>
            <a:noFill/>
          </a:ln>
        </p:spPr>
      </p:pic>
    </p:spTree>
    <p:extLst>
      <p:ext uri="{BB962C8B-B14F-4D97-AF65-F5344CB8AC3E}">
        <p14:creationId xmlns:p14="http://schemas.microsoft.com/office/powerpoint/2010/main" val="265220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E8B7D7B-579B-9DD9-0A07-B3D6F967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q-AL" noProof="0" dirty="0"/>
          </a:p>
        </p:txBody>
      </p:sp>
      <p:sp>
        <p:nvSpPr>
          <p:cNvPr id="28" name="Freeform: Shape 27">
            <a:extLst>
              <a:ext uri="{FF2B5EF4-FFF2-40B4-BE49-F238E27FC236}">
                <a16:creationId xmlns:a16="http://schemas.microsoft.com/office/drawing/2014/main" id="{8BDDFC13-F9DD-C504-D153-46802ABF9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sq-AL" noProof="0" dirty="0"/>
          </a:p>
        </p:txBody>
      </p:sp>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Identifikimi i termave </a:t>
            </a:r>
            <a:r>
              <a:rPr lang="sq-AL"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digjitalë</a:t>
            </a:r>
            <a:endParaRPr lang="sq-AL"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14117" y="1616026"/>
            <a:ext cx="5376542"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gn="just">
              <a:buSzPct val="79999"/>
              <a:buFont typeface="Arial" panose="020B0604020202020204" pitchFamily="34" charset="0"/>
              <a:buChar char="•"/>
            </a:pPr>
            <a:r>
              <a:rPr lang="sq-AL" sz="1800" noProof="0" dirty="0">
                <a:solidFill>
                  <a:srgbClr val="303D68"/>
                </a:solidFill>
                <a:latin typeface="+mn-lt"/>
                <a:ea typeface="+mn-ea"/>
                <a:cs typeface="+mn-cs"/>
              </a:rPr>
              <a:t>Jo të gjitha informacionet mbi tregun e punës duken njësoj, prandaj interpretimi i tyre kërkon durim dhe praktikë.</a:t>
            </a:r>
          </a:p>
          <a:p>
            <a:pPr marL="285750" lvl="0" indent="-285750" algn="just">
              <a:buSzPct val="79999"/>
              <a:buFont typeface="Arial" panose="020B0604020202020204" pitchFamily="34" charset="0"/>
              <a:buChar char="•"/>
            </a:pPr>
            <a:endParaRPr lang="sq-AL" sz="1800" noProof="0" dirty="0">
              <a:solidFill>
                <a:srgbClr val="303D68"/>
              </a:solidFill>
              <a:latin typeface="+mn-lt"/>
              <a:ea typeface="+mn-ea"/>
              <a:cs typeface="+mn-cs"/>
            </a:endParaRPr>
          </a:p>
          <a:p>
            <a:pPr marL="285750" lvl="0" indent="-285750" algn="just">
              <a:buSzPct val="79999"/>
              <a:buFont typeface="Arial" panose="020B0604020202020204" pitchFamily="34" charset="0"/>
              <a:buChar char="•"/>
            </a:pPr>
            <a:r>
              <a:rPr lang="sq-AL" sz="1800" noProof="0" dirty="0">
                <a:solidFill>
                  <a:srgbClr val="303D68"/>
                </a:solidFill>
                <a:latin typeface="+mn-lt"/>
                <a:ea typeface="+mn-ea"/>
                <a:cs typeface="+mn-cs"/>
              </a:rPr>
              <a:t>Disa reklama rendisin softuerë shumë të veçantë, ndërsa të tjera thonë vetëm "shkathtësi bazë kompjuterike." </a:t>
            </a:r>
          </a:p>
          <a:p>
            <a:pPr marL="285750" lvl="0" indent="-285750" algn="just">
              <a:buSzPct val="79999"/>
              <a:buFont typeface="Arial" panose="020B0604020202020204" pitchFamily="34" charset="0"/>
              <a:buChar char="•"/>
            </a:pPr>
            <a:endParaRPr lang="sq-AL" sz="1800" noProof="0" dirty="0">
              <a:solidFill>
                <a:srgbClr val="303D68"/>
              </a:solidFill>
              <a:latin typeface="+mn-lt"/>
              <a:ea typeface="+mn-ea"/>
              <a:cs typeface="+mn-cs"/>
            </a:endParaRPr>
          </a:p>
          <a:p>
            <a:pPr marL="285750" lvl="0" indent="-285750" algn="just">
              <a:buSzPct val="79999"/>
              <a:buFont typeface="Arial" panose="020B0604020202020204" pitchFamily="34" charset="0"/>
              <a:buChar char="•"/>
            </a:pPr>
            <a:r>
              <a:rPr lang="sq-AL" sz="1800" noProof="0" dirty="0">
                <a:solidFill>
                  <a:srgbClr val="303D68"/>
                </a:solidFill>
                <a:latin typeface="+mn-lt"/>
                <a:ea typeface="+mn-ea"/>
                <a:cs typeface="+mn-cs"/>
              </a:rPr>
              <a:t>Disa raporte flasin për transformim digjital pa dhënë shembuj praktikë. Në këto raste, qëllimi juaj është të përktheni termat e përgjithshëm në ide konkrete për orën e mësimit.</a:t>
            </a:r>
          </a:p>
        </p:txBody>
      </p:sp>
      <p:graphicFrame>
        <p:nvGraphicFramePr>
          <p:cNvPr id="5" name="Diagrama 4">
            <a:extLst>
              <a:ext uri="{FF2B5EF4-FFF2-40B4-BE49-F238E27FC236}">
                <a16:creationId xmlns:a16="http://schemas.microsoft.com/office/drawing/2014/main" id="{E420E5E2-0839-F51F-8EE8-80EAA96148BD}"/>
              </a:ext>
            </a:extLst>
          </p:cNvPr>
          <p:cNvGraphicFramePr/>
          <p:nvPr>
            <p:extLst>
              <p:ext uri="{D42A27DB-BD31-4B8C-83A1-F6EECF244321}">
                <p14:modId xmlns:p14="http://schemas.microsoft.com/office/powerpoint/2010/main" val="2443006534"/>
              </p:ext>
            </p:extLst>
          </p:nvPr>
        </p:nvGraphicFramePr>
        <p:xfrm>
          <a:off x="5232218"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aixaDeTexto 6">
            <a:extLst>
              <a:ext uri="{FF2B5EF4-FFF2-40B4-BE49-F238E27FC236}">
                <a16:creationId xmlns:a16="http://schemas.microsoft.com/office/drawing/2014/main" id="{B91F45BD-827D-154C-ED7A-87CD78022BD9}"/>
              </a:ext>
            </a:extLst>
          </p:cNvPr>
          <p:cNvSpPr txBox="1"/>
          <p:nvPr/>
        </p:nvSpPr>
        <p:spPr>
          <a:xfrm>
            <a:off x="610508" y="4964975"/>
            <a:ext cx="5731299" cy="553998"/>
          </a:xfrm>
          <a:prstGeom prst="rect">
            <a:avLst/>
          </a:prstGeom>
          <a:noFill/>
        </p:spPr>
        <p:txBody>
          <a:bodyPr wrap="square">
            <a:spAutoFit/>
          </a:bodyPr>
          <a:lstStyle/>
          <a:p>
            <a:r>
              <a:rPr lang="sq-AL" sz="1500" i="1" noProof="0" dirty="0">
                <a:solidFill>
                  <a:srgbClr val="303D68"/>
                </a:solidFill>
              </a:rPr>
              <a:t>Është e rëndësishme të mbani mend se ndonjëherë ekzistojnë mjete të ndryshme për të njëjtin qëllim (p.sh. Zoom dhe Teams për thirrje video).</a:t>
            </a:r>
          </a:p>
        </p:txBody>
      </p:sp>
    </p:spTree>
    <p:extLst>
      <p:ext uri="{BB962C8B-B14F-4D97-AF65-F5344CB8AC3E}">
        <p14:creationId xmlns:p14="http://schemas.microsoft.com/office/powerpoint/2010/main" val="3689498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customXml/itemProps2.xml><?xml version="1.0" encoding="utf-8"?>
<ds:datastoreItem xmlns:ds="http://schemas.openxmlformats.org/officeDocument/2006/customXml" ds:itemID="{08694B17-2139-47D7-B98F-E08AB2D01F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903E13-71B6-4BFD-AF44-0150E2E43C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1701</TotalTime>
  <Words>4453</Words>
  <Application>Microsoft Office PowerPoint</Application>
  <PresentationFormat>Widescreen</PresentationFormat>
  <Paragraphs>358</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Aftësitë Digjitale – 2.1 Shkathtësia Digjitale në Tregun e Punës</vt:lpstr>
      <vt:lpstr>PowerPoint Presentation</vt:lpstr>
      <vt:lpstr>PowerPoint Presentation</vt:lpstr>
      <vt:lpstr>Moduli 1: Sinjalet e tregut të punës dhe hartëzimi me ESCO  Nëntitull 1.1: Burimi dhe interpretimi i të dhënave të tregut të punës  Nënkapitulli 1.2: Ekstraktimi dhe normalizimi i terminologjisë së aftësive digjitale  Nënkapitulli 1.3: Lidhja midis aftësive dhe standardeve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Moduli 2: Aftësitë themelore digjitale në sektorët që shërbehen nga arsimi dhe aftësimi profesional  Nëntitulli 2.1: Ndërtimi i kompetencave themelore digjitale  Nëntitull 2.2: Roli i shkrimit në AI në VET  Nënkapitulli 2.3: Aftësi transversale dhe specifike për sektorë </vt:lpstr>
      <vt:lpstr>PowerPoint Presentation</vt:lpstr>
      <vt:lpstr>PowerPoint Presentation</vt:lpstr>
      <vt:lpstr>PowerPoint Presentation</vt:lpstr>
      <vt:lpstr>PowerPoint Presentation</vt:lpstr>
      <vt:lpstr>PowerPoint Presentation</vt:lpstr>
      <vt:lpstr>Kuptimi i inteligjencës artificiale si pjesë e punës së përditshme</vt:lpstr>
      <vt:lpstr>PowerPoint Presentation</vt:lpstr>
      <vt:lpstr>PowerPoint Presentation</vt:lpstr>
      <vt:lpstr>PowerPoint Presentation</vt:lpstr>
      <vt:lpstr>PowerPoint Presentation</vt:lpstr>
      <vt:lpstr>PowerPoint Presentation</vt:lpstr>
      <vt:lpstr>PowerPoint Presentation</vt:lpstr>
      <vt:lpstr>Moduli 3: Pengesat dhe strategjitë e përfshirjes  Nëntitulli 3.1: Identifikimi i pengesave të zakonshme në mësimin digjital  Nënkapullë 3.2: Projektimi i materialeve digjitale mësimore gjithëpërfshirëse  Nënkapitulli 3.3: Krijimi i paneleve të qasshme dhe mjeteve vizuale ndihmëse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Bërja e detyrave digjitale të menaxhueshme për të gjithë nxënësit</vt:lpstr>
      <vt:lpstr>PowerPoint Presentation</vt:lpstr>
      <vt:lpstr>PowerPoint Presentation</vt:lpstr>
      <vt:lpstr>PowerPoint Presentation</vt:lpstr>
      <vt:lpstr>PowerPoint Presentation</vt:lpstr>
      <vt:lpstr>PowerPoint Presentation</vt:lpstr>
      <vt:lpstr>Faleminderit!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keywords>, docId:1A35F13BD4171BEC7711DAE6C3353803</cp:keywords>
  <cp:lastModifiedBy>Renata Venancio</cp:lastModifiedBy>
  <cp:revision>208</cp:revision>
  <dcterms:created xsi:type="dcterms:W3CDTF">2024-12-20T10:35:29Z</dcterms:created>
  <dcterms:modified xsi:type="dcterms:W3CDTF">2025-12-12T11:33:50Z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